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56" r:id="rId4"/>
    <p:sldId id="261" r:id="rId5"/>
    <p:sldId id="264" r:id="rId6"/>
    <p:sldId id="265" r:id="rId7"/>
    <p:sldId id="266" r:id="rId8"/>
    <p:sldId id="269" r:id="rId9"/>
    <p:sldId id="267" r:id="rId10"/>
    <p:sldId id="270" r:id="rId11"/>
    <p:sldId id="263" r:id="rId12"/>
    <p:sldId id="271" r:id="rId13"/>
    <p:sldId id="262" r:id="rId14"/>
    <p:sldId id="258"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0" autoAdjust="0"/>
  </p:normalViewPr>
  <p:slideViewPr>
    <p:cSldViewPr>
      <p:cViewPr>
        <p:scale>
          <a:sx n="67" d="100"/>
          <a:sy n="67" d="100"/>
        </p:scale>
        <p:origin x="-1992" y="-9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5ACC6-C0DF-4A58-8DBF-1D89F7C62627}" type="datetimeFigureOut">
              <a:rPr lang="fr-FR" smtClean="0"/>
              <a:pPr/>
              <a:t>19/09/2015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39010-28F2-4B72-A7E8-536B4C4CABB4}" type="slidenum">
              <a:rPr lang="fr-FR" smtClean="0"/>
              <a:pPr/>
              <a:t>‹N°›</a:t>
            </a:fld>
            <a:endParaRPr lang="fr-FR"/>
          </a:p>
        </p:txBody>
      </p:sp>
    </p:spTree>
    <p:extLst>
      <p:ext uri="{BB962C8B-B14F-4D97-AF65-F5344CB8AC3E}">
        <p14:creationId xmlns:p14="http://schemas.microsoft.com/office/powerpoint/2010/main" val="4737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C39010-28F2-4B72-A7E8-536B4C4CABB4}"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38D1ED-1547-47B7-9ABB-D748289B58EF}" type="datetimeFigureOut">
              <a:rPr lang="fr-FR" smtClean="0"/>
              <a:pPr/>
              <a:t>19/09/2015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6DDD4-7A1F-4CA9-948F-F52DFFC54E3E}" type="slidenum">
              <a:rPr lang="fr-FR" smtClean="0"/>
              <a:pPr/>
              <a:t>‹N°›</a:t>
            </a:fld>
            <a:endParaRPr lang="fr-F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8D1ED-1547-47B7-9ABB-D748289B58EF}" type="datetimeFigureOut">
              <a:rPr lang="fr-FR" smtClean="0"/>
              <a:pPr/>
              <a:t>19/09/2015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6DDD4-7A1F-4CA9-948F-F52DFFC54E3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cstopin.com/1920/voici-une-serie-de-36&#65533;fond-d&#65533;ecran-gratuit-apple-des-nouveaux/http:||www*leblogdusniper*com|wp-content|uploads|2011|03|wallpaper-apple-21*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WipiHsSUw6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eblogdusniper.com/wp-content/uploads/2011/03/wallpaper-apple-21.jpg">
            <a:hlinkClick r:id="rId3"/>
          </p:cNvPr>
          <p:cNvPicPr>
            <a:picLocks noChangeAspect="1" noChangeArrowheads="1"/>
          </p:cNvPicPr>
          <p:nvPr/>
        </p:nvPicPr>
        <p:blipFill>
          <a:blip r:embed="rId4">
            <a:clrChange>
              <a:clrFrom>
                <a:srgbClr val="E6E1DD"/>
              </a:clrFrom>
              <a:clrTo>
                <a:srgbClr val="E6E1DD">
                  <a:alpha val="0"/>
                </a:srgbClr>
              </a:clrTo>
            </a:clrChange>
          </a:blip>
          <a:srcRect l="10416" r="10416" b="5000"/>
          <a:stretch>
            <a:fillRect/>
          </a:stretch>
        </p:blipFill>
        <p:spPr bwMode="auto">
          <a:xfrm>
            <a:off x="0" y="0"/>
            <a:ext cx="9144000" cy="6858000"/>
          </a:xfrm>
          <a:prstGeom prst="rect">
            <a:avLst/>
          </a:prstGeom>
          <a:noFill/>
        </p:spPr>
      </p:pic>
      <p:sp>
        <p:nvSpPr>
          <p:cNvPr id="5" name="ZoneTexte 4"/>
          <p:cNvSpPr txBox="1"/>
          <p:nvPr/>
        </p:nvSpPr>
        <p:spPr>
          <a:xfrm rot="16200000">
            <a:off x="-3244334" y="3244335"/>
            <a:ext cx="6858001" cy="369332"/>
          </a:xfrm>
          <a:prstGeom prst="rect">
            <a:avLst/>
          </a:prstGeom>
          <a:solidFill>
            <a:srgbClr val="00133A"/>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tabLst>
                <a:tab pos="1436688" algn="l"/>
              </a:tabLst>
            </a:pPr>
            <a:r>
              <a:rPr lang="fr-FR" b="1" cap="small" dirty="0" smtClean="0">
                <a:latin typeface="Tw Cen MT" pitchFamily="34" charset="0"/>
              </a:rPr>
              <a:t>Thème 2 : les dynamiques de la mondialisation</a:t>
            </a:r>
            <a:endParaRPr lang="fr-FR" b="1" cap="small" dirty="0">
              <a:latin typeface="Tw Cen MT" pitchFamily="34" charset="0"/>
            </a:endParaRPr>
          </a:p>
        </p:txBody>
      </p:sp>
      <p:sp>
        <p:nvSpPr>
          <p:cNvPr id="6" name="ZoneTexte 5"/>
          <p:cNvSpPr txBox="1"/>
          <p:nvPr/>
        </p:nvSpPr>
        <p:spPr>
          <a:xfrm>
            <a:off x="6392721" y="836712"/>
            <a:ext cx="2571767" cy="861774"/>
          </a:xfrm>
          <a:prstGeom prst="rect">
            <a:avLst/>
          </a:prstGeom>
          <a:noFill/>
        </p:spPr>
        <p:txBody>
          <a:bodyPr wrap="square" rtlCol="0">
            <a:spAutoFit/>
          </a:bodyPr>
          <a:lstStyle/>
          <a:p>
            <a:pPr algn="ctr"/>
            <a:r>
              <a:rPr lang="fr-FR" sz="2500" b="1" cap="small" dirty="0" smtClean="0">
                <a:solidFill>
                  <a:schemeClr val="bg2"/>
                </a:solidFill>
                <a:latin typeface="John Handy LET" pitchFamily="2" charset="0"/>
              </a:rPr>
              <a:t>un produit mondialisé</a:t>
            </a:r>
            <a:endParaRPr lang="fr-FR" sz="2500" b="1" cap="small" dirty="0">
              <a:solidFill>
                <a:schemeClr val="bg2"/>
              </a:solidFill>
              <a:latin typeface="John Handy LET" pitchFamily="2" charset="0"/>
            </a:endParaRPr>
          </a:p>
        </p:txBody>
      </p:sp>
      <p:pic>
        <p:nvPicPr>
          <p:cNvPr id="7172" name="Picture 4" descr="black iphone"/>
          <p:cNvPicPr>
            <a:picLocks noChangeAspect="1" noChangeArrowheads="1"/>
          </p:cNvPicPr>
          <p:nvPr/>
        </p:nvPicPr>
        <p:blipFill>
          <a:blip r:embed="rId5">
            <a:lum bright="-2000" contrast="31000"/>
          </a:blip>
          <a:srcRect l="41965" t="27858" r="43303" b="25713"/>
          <a:stretch>
            <a:fillRect/>
          </a:stretch>
        </p:blipFill>
        <p:spPr bwMode="auto">
          <a:xfrm>
            <a:off x="6715140" y="2500306"/>
            <a:ext cx="2031037" cy="4000528"/>
          </a:xfrm>
          <a:prstGeom prst="roundRect">
            <a:avLst>
              <a:gd name="adj" fmla="val 18692"/>
            </a:avLst>
          </a:prstGeom>
          <a:noFill/>
          <a:ln>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pic>
      <p:sp>
        <p:nvSpPr>
          <p:cNvPr id="8" name="ZoneTexte 7"/>
          <p:cNvSpPr txBox="1"/>
          <p:nvPr/>
        </p:nvSpPr>
        <p:spPr>
          <a:xfrm>
            <a:off x="357158" y="0"/>
            <a:ext cx="8429684" cy="861774"/>
          </a:xfrm>
          <a:prstGeom prst="rect">
            <a:avLst/>
          </a:prstGeom>
          <a:noFill/>
        </p:spPr>
        <p:txBody>
          <a:bodyPr wrap="square" rtlCol="0">
            <a:spAutoFit/>
          </a:bodyPr>
          <a:lstStyle/>
          <a:p>
            <a:r>
              <a:rPr lang="fr-FR" sz="2200" b="1" u="sng" dirty="0" smtClean="0">
                <a:solidFill>
                  <a:schemeClr val="bg2"/>
                </a:solidFill>
                <a:effectLst>
                  <a:outerShdw blurRad="38100" dist="38100" dir="2700000" algn="tl">
                    <a:srgbClr val="000000">
                      <a:alpha val="43137"/>
                    </a:srgbClr>
                  </a:outerShdw>
                </a:effectLst>
                <a:latin typeface="John Handy LET" pitchFamily="2" charset="0"/>
              </a:rPr>
              <a:t>Question 1 : La mondialisation en fonctionnement</a:t>
            </a:r>
            <a:endParaRPr lang="fr-FR" sz="2200" u="sng" dirty="0" smtClean="0">
              <a:effectLst>
                <a:outerShdw blurRad="38100" dist="38100" dir="2700000" algn="tl">
                  <a:srgbClr val="000000">
                    <a:alpha val="43137"/>
                  </a:srgbClr>
                </a:outerShdw>
              </a:effectLst>
            </a:endParaRPr>
          </a:p>
          <a:p>
            <a:endParaRPr lang="fr-FR" sz="2800" b="1" u="sng" dirty="0">
              <a:solidFill>
                <a:schemeClr val="bg2"/>
              </a:solidFill>
              <a:latin typeface="John Handy LET" pitchFamily="2" charset="0"/>
            </a:endParaRPr>
          </a:p>
        </p:txBody>
      </p:sp>
      <p:sp>
        <p:nvSpPr>
          <p:cNvPr id="9" name="Rectangle 8"/>
          <p:cNvSpPr/>
          <p:nvPr/>
        </p:nvSpPr>
        <p:spPr>
          <a:xfrm>
            <a:off x="7072330" y="2500306"/>
            <a:ext cx="1643074" cy="769441"/>
          </a:xfrm>
          <a:prstGeom prst="rect">
            <a:avLst/>
          </a:prstGeom>
        </p:spPr>
        <p:txBody>
          <a:bodyPr wrap="square">
            <a:spAutoFit/>
          </a:bodyPr>
          <a:lstStyle/>
          <a:p>
            <a:r>
              <a:rPr lang="fr-FR" sz="4400" dirty="0" smtClean="0">
                <a:solidFill>
                  <a:schemeClr val="accent1">
                    <a:lumMod val="40000"/>
                    <a:lumOff val="60000"/>
                  </a:schemeClr>
                </a:solidFill>
                <a:effectLst>
                  <a:outerShdw blurRad="38100" dist="38100" dir="2700000" algn="tl">
                    <a:srgbClr val="000000">
                      <a:alpha val="43137"/>
                    </a:srgbClr>
                  </a:outerShdw>
                </a:effectLst>
                <a:latin typeface="Mistral" pitchFamily="66" charset="0"/>
              </a:rPr>
              <a:t>L’</a:t>
            </a:r>
            <a:r>
              <a:rPr lang="fr-FR" sz="4400" dirty="0" err="1" smtClean="0">
                <a:solidFill>
                  <a:schemeClr val="accent1">
                    <a:lumMod val="40000"/>
                    <a:lumOff val="60000"/>
                  </a:schemeClr>
                </a:solidFill>
                <a:effectLst>
                  <a:outerShdw blurRad="38100" dist="38100" dir="2700000" algn="tl">
                    <a:srgbClr val="000000">
                      <a:alpha val="43137"/>
                    </a:srgbClr>
                  </a:outerShdw>
                </a:effectLst>
                <a:latin typeface="Mistral" pitchFamily="66" charset="0"/>
              </a:rPr>
              <a:t>IPhone</a:t>
            </a:r>
            <a:endParaRPr lang="fr-FR" sz="4400" dirty="0">
              <a:solidFill>
                <a:schemeClr val="accent1">
                  <a:lumMod val="40000"/>
                  <a:lumOff val="60000"/>
                </a:schemeClr>
              </a:solidFill>
              <a:effectLst>
                <a:outerShdw blurRad="38100" dist="38100" dir="2700000" algn="tl">
                  <a:srgbClr val="000000">
                    <a:alpha val="43137"/>
                  </a:srgbClr>
                </a:outerShdw>
              </a:effectLst>
              <a:latin typeface="Mistral" pitchFamily="66" charset="0"/>
            </a:endParaRPr>
          </a:p>
        </p:txBody>
      </p:sp>
      <p:sp>
        <p:nvSpPr>
          <p:cNvPr id="11" name="Rectangle à coins arrondis 10"/>
          <p:cNvSpPr/>
          <p:nvPr/>
        </p:nvSpPr>
        <p:spPr>
          <a:xfrm>
            <a:off x="6429388" y="771544"/>
            <a:ext cx="2571768" cy="857256"/>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857620" y="3143248"/>
            <a:ext cx="1643074" cy="646331"/>
          </a:xfrm>
          <a:prstGeom prst="rect">
            <a:avLst/>
          </a:prstGeom>
        </p:spPr>
        <p:txBody>
          <a:bodyPr wrap="square">
            <a:spAutoFit/>
          </a:bodyPr>
          <a:lstStyle/>
          <a:p>
            <a:r>
              <a:rPr lang="fr-FR" sz="3500" b="1" dirty="0" smtClean="0">
                <a:solidFill>
                  <a:srgbClr val="002060"/>
                </a:solidFill>
                <a:effectLst>
                  <a:outerShdw blurRad="38100" dist="38100" dir="2700000" algn="tl">
                    <a:srgbClr val="000000">
                      <a:alpha val="43137"/>
                    </a:srgbClr>
                  </a:outerShdw>
                </a:effectLst>
                <a:latin typeface="Mistral" pitchFamily="66" charset="0"/>
              </a:rPr>
              <a:t>d’Apple</a:t>
            </a:r>
            <a:endParaRPr lang="fr-FR" sz="3500" b="1" dirty="0">
              <a:solidFill>
                <a:srgbClr val="002060"/>
              </a:solidFill>
              <a:effectLst>
                <a:outerShdw blurRad="38100" dist="38100" dir="2700000" algn="tl">
                  <a:srgbClr val="000000">
                    <a:alpha val="43137"/>
                  </a:srgbClr>
                </a:outerShdw>
              </a:effectLst>
              <a:latin typeface="Mistral" pitchFamily="66" charset="0"/>
            </a:endParaRPr>
          </a:p>
        </p:txBody>
      </p:sp>
      <p:sp>
        <p:nvSpPr>
          <p:cNvPr id="10" name="ZoneTexte 9"/>
          <p:cNvSpPr txBox="1"/>
          <p:nvPr/>
        </p:nvSpPr>
        <p:spPr>
          <a:xfrm>
            <a:off x="369332" y="385500"/>
            <a:ext cx="3698612" cy="4308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2200" b="1" u="sng" dirty="0" smtClean="0">
                <a:solidFill>
                  <a:schemeClr val="bg1"/>
                </a:solidFill>
                <a:latin typeface="John Handy LET" pitchFamily="2" charset="0"/>
              </a:rPr>
              <a:t>Etude de cas (Chapitre 2)</a:t>
            </a:r>
            <a:endParaRPr lang="fr-FR" sz="2200" b="1" u="sng" dirty="0">
              <a:solidFill>
                <a:schemeClr val="bg1"/>
              </a:solidFill>
              <a:latin typeface="John Handy LET"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out)">
                                      <p:cBhvr>
                                        <p:cTn id="7" dur="2000"/>
                                        <p:tgtEl>
                                          <p:spTgt spid="717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0"/>
                                        <p:tgtEl>
                                          <p:spTgt spid="10"/>
                                        </p:tgtEl>
                                      </p:cBhvr>
                                    </p:animEffect>
                                  </p:childTnLst>
                                </p:cTn>
                              </p:par>
                            </p:childTnLst>
                          </p:cTn>
                        </p:par>
                        <p:par>
                          <p:cTn id="20" fill="hold">
                            <p:stCondLst>
                              <p:cond delay="7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7500"/>
                            </p:stCondLst>
                            <p:childTnLst>
                              <p:par>
                                <p:cTn id="25" presetID="1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plus(in)">
                                      <p:cBhvr>
                                        <p:cTn id="27" dur="2000"/>
                                        <p:tgtEl>
                                          <p:spTgt spid="11"/>
                                        </p:tgtEl>
                                      </p:cBhvr>
                                    </p:animEffect>
                                  </p:childTnLst>
                                </p:cTn>
                              </p:par>
                            </p:childTnLst>
                          </p:cTn>
                        </p:par>
                        <p:par>
                          <p:cTn id="28" fill="hold">
                            <p:stCondLst>
                              <p:cond delay="9500"/>
                            </p:stCondLst>
                            <p:childTnLst>
                              <p:par>
                                <p:cTn id="29" presetID="37" presetClass="entr" presetSubtype="0" fill="hold" nodeType="after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fade">
                                      <p:cBhvr>
                                        <p:cTn id="31" dur="2000"/>
                                        <p:tgtEl>
                                          <p:spTgt spid="7172"/>
                                        </p:tgtEl>
                                      </p:cBhvr>
                                    </p:animEffect>
                                    <p:anim calcmode="lin" valueType="num">
                                      <p:cBhvr>
                                        <p:cTn id="32" dur="2000" fill="hold"/>
                                        <p:tgtEl>
                                          <p:spTgt spid="7172"/>
                                        </p:tgtEl>
                                        <p:attrNameLst>
                                          <p:attrName>ppt_x</p:attrName>
                                        </p:attrNameLst>
                                      </p:cBhvr>
                                      <p:tavLst>
                                        <p:tav tm="0">
                                          <p:val>
                                            <p:strVal val="#ppt_x"/>
                                          </p:val>
                                        </p:tav>
                                        <p:tav tm="100000">
                                          <p:val>
                                            <p:strVal val="#ppt_x"/>
                                          </p:val>
                                        </p:tav>
                                      </p:tavLst>
                                    </p:anim>
                                    <p:anim calcmode="lin" valueType="num">
                                      <p:cBhvr>
                                        <p:cTn id="33" dur="1800" decel="100000" fill="hold"/>
                                        <p:tgtEl>
                                          <p:spTgt spid="7172"/>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7172"/>
                                        </p:tgtEl>
                                        <p:attrNameLst>
                                          <p:attrName>ppt_y</p:attrName>
                                        </p:attrNameLst>
                                      </p:cBhvr>
                                      <p:tavLst>
                                        <p:tav tm="0">
                                          <p:val>
                                            <p:strVal val="#ppt_y-.03"/>
                                          </p:val>
                                        </p:tav>
                                        <p:tav tm="100000">
                                          <p:val>
                                            <p:strVal val="#ppt_y"/>
                                          </p:val>
                                        </p:tav>
                                      </p:tavLst>
                                    </p:anim>
                                  </p:childTnLst>
                                </p:cTn>
                              </p:par>
                            </p:childTnLst>
                          </p:cTn>
                        </p:par>
                        <p:par>
                          <p:cTn id="35" fill="hold">
                            <p:stCondLst>
                              <p:cond delay="11500"/>
                            </p:stCondLst>
                            <p:childTnLst>
                              <p:par>
                                <p:cTn id="36" presetID="53"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p:stCondLst>
                              <p:cond delay="12000"/>
                            </p:stCondLst>
                            <p:childTnLst>
                              <p:par>
                                <p:cTn id="42" presetID="53"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1" grpId="0" animBg="1"/>
      <p:bldP spid="1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82175" y="714356"/>
            <a:ext cx="8179651" cy="3714776"/>
            <a:chOff x="0" y="571500"/>
            <a:chExt cx="6015042" cy="2511425"/>
          </a:xfrm>
        </p:grpSpPr>
        <p:sp>
          <p:nvSpPr>
            <p:cNvPr id="4" name="Freeform 5"/>
            <p:cNvSpPr>
              <a:spLocks/>
            </p:cNvSpPr>
            <p:nvPr/>
          </p:nvSpPr>
          <p:spPr bwMode="auto">
            <a:xfrm>
              <a:off x="0" y="682625"/>
              <a:ext cx="1257300" cy="2400300"/>
            </a:xfrm>
            <a:custGeom>
              <a:avLst/>
              <a:gdLst/>
              <a:ahLst/>
              <a:cxnLst>
                <a:cxn ang="0">
                  <a:pos x="0" y="180"/>
                </a:cxn>
                <a:cxn ang="0">
                  <a:pos x="0" y="1260"/>
                </a:cxn>
                <a:cxn ang="0">
                  <a:pos x="180" y="1440"/>
                </a:cxn>
                <a:cxn ang="0">
                  <a:pos x="720" y="3240"/>
                </a:cxn>
                <a:cxn ang="0">
                  <a:pos x="1440" y="3780"/>
                </a:cxn>
                <a:cxn ang="0">
                  <a:pos x="1980" y="1980"/>
                </a:cxn>
                <a:cxn ang="0">
                  <a:pos x="540" y="1620"/>
                </a:cxn>
                <a:cxn ang="0">
                  <a:pos x="360" y="1080"/>
                </a:cxn>
                <a:cxn ang="0">
                  <a:pos x="1440" y="540"/>
                </a:cxn>
                <a:cxn ang="0">
                  <a:pos x="0" y="0"/>
                </a:cxn>
                <a:cxn ang="0">
                  <a:pos x="0" y="180"/>
                </a:cxn>
              </a:cxnLst>
              <a:rect l="0" t="0" r="r" b="b"/>
              <a:pathLst>
                <a:path w="1980" h="3780">
                  <a:moveTo>
                    <a:pt x="0" y="180"/>
                  </a:moveTo>
                  <a:lnTo>
                    <a:pt x="0" y="1260"/>
                  </a:lnTo>
                  <a:lnTo>
                    <a:pt x="180" y="1440"/>
                  </a:lnTo>
                  <a:lnTo>
                    <a:pt x="720" y="3240"/>
                  </a:lnTo>
                  <a:lnTo>
                    <a:pt x="1440" y="3780"/>
                  </a:lnTo>
                  <a:lnTo>
                    <a:pt x="1980" y="1980"/>
                  </a:lnTo>
                  <a:lnTo>
                    <a:pt x="540" y="1620"/>
                  </a:lnTo>
                  <a:lnTo>
                    <a:pt x="360" y="1080"/>
                  </a:lnTo>
                  <a:lnTo>
                    <a:pt x="1440" y="540"/>
                  </a:lnTo>
                  <a:lnTo>
                    <a:pt x="0" y="0"/>
                  </a:lnTo>
                  <a:lnTo>
                    <a:pt x="0" y="180"/>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 name="Freeform 8"/>
            <p:cNvSpPr>
              <a:spLocks/>
            </p:cNvSpPr>
            <p:nvPr/>
          </p:nvSpPr>
          <p:spPr bwMode="auto">
            <a:xfrm>
              <a:off x="2400300" y="571500"/>
              <a:ext cx="3086100" cy="2286000"/>
            </a:xfrm>
            <a:custGeom>
              <a:avLst/>
              <a:gdLst/>
              <a:ahLst/>
              <a:cxnLst>
                <a:cxn ang="0">
                  <a:pos x="180" y="0"/>
                </a:cxn>
                <a:cxn ang="0">
                  <a:pos x="4860" y="0"/>
                </a:cxn>
                <a:cxn ang="0">
                  <a:pos x="4860" y="1440"/>
                </a:cxn>
                <a:cxn ang="0">
                  <a:pos x="3780" y="2520"/>
                </a:cxn>
                <a:cxn ang="0">
                  <a:pos x="2700" y="1440"/>
                </a:cxn>
                <a:cxn ang="0">
                  <a:pos x="2520" y="1440"/>
                </a:cxn>
                <a:cxn ang="0">
                  <a:pos x="2160" y="1800"/>
                </a:cxn>
                <a:cxn ang="0">
                  <a:pos x="2340" y="1980"/>
                </a:cxn>
                <a:cxn ang="0">
                  <a:pos x="1260" y="3600"/>
                </a:cxn>
                <a:cxn ang="0">
                  <a:pos x="900" y="3600"/>
                </a:cxn>
                <a:cxn ang="0">
                  <a:pos x="540" y="2160"/>
                </a:cxn>
                <a:cxn ang="0">
                  <a:pos x="0" y="2160"/>
                </a:cxn>
                <a:cxn ang="0">
                  <a:pos x="0" y="1080"/>
                </a:cxn>
                <a:cxn ang="0">
                  <a:pos x="1260" y="1080"/>
                </a:cxn>
                <a:cxn ang="0">
                  <a:pos x="1260" y="900"/>
                </a:cxn>
                <a:cxn ang="0">
                  <a:pos x="180" y="900"/>
                </a:cxn>
                <a:cxn ang="0">
                  <a:pos x="180" y="0"/>
                </a:cxn>
              </a:cxnLst>
              <a:rect l="0" t="0" r="r" b="b"/>
              <a:pathLst>
                <a:path w="4860" h="3600">
                  <a:moveTo>
                    <a:pt x="180" y="0"/>
                  </a:moveTo>
                  <a:lnTo>
                    <a:pt x="4860" y="0"/>
                  </a:lnTo>
                  <a:lnTo>
                    <a:pt x="4860" y="1440"/>
                  </a:lnTo>
                  <a:lnTo>
                    <a:pt x="3780" y="2520"/>
                  </a:lnTo>
                  <a:lnTo>
                    <a:pt x="2700" y="1440"/>
                  </a:lnTo>
                  <a:lnTo>
                    <a:pt x="2520" y="1440"/>
                  </a:lnTo>
                  <a:lnTo>
                    <a:pt x="2160" y="1800"/>
                  </a:lnTo>
                  <a:lnTo>
                    <a:pt x="2340" y="1980"/>
                  </a:lnTo>
                  <a:lnTo>
                    <a:pt x="1260" y="3600"/>
                  </a:lnTo>
                  <a:lnTo>
                    <a:pt x="900" y="3600"/>
                  </a:lnTo>
                  <a:lnTo>
                    <a:pt x="540" y="2160"/>
                  </a:lnTo>
                  <a:lnTo>
                    <a:pt x="0" y="2160"/>
                  </a:lnTo>
                  <a:lnTo>
                    <a:pt x="0" y="1080"/>
                  </a:lnTo>
                  <a:lnTo>
                    <a:pt x="1260" y="1080"/>
                  </a:lnTo>
                  <a:lnTo>
                    <a:pt x="1260" y="900"/>
                  </a:lnTo>
                  <a:lnTo>
                    <a:pt x="180" y="900"/>
                  </a:lnTo>
                  <a:lnTo>
                    <a:pt x="180" y="0"/>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Rectangle 9"/>
            <p:cNvSpPr>
              <a:spLocks noChangeArrowheads="1"/>
            </p:cNvSpPr>
            <p:nvPr/>
          </p:nvSpPr>
          <p:spPr bwMode="auto">
            <a:xfrm>
              <a:off x="5715000" y="793750"/>
              <a:ext cx="114300" cy="4572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 name="Rectangle 1"/>
            <p:cNvSpPr>
              <a:spLocks noChangeArrowheads="1"/>
            </p:cNvSpPr>
            <p:nvPr/>
          </p:nvSpPr>
          <p:spPr bwMode="auto">
            <a:xfrm>
              <a:off x="5214942" y="2500306"/>
              <a:ext cx="800100" cy="5715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 name="Rectangle 2"/>
            <p:cNvSpPr>
              <a:spLocks noChangeArrowheads="1"/>
            </p:cNvSpPr>
            <p:nvPr/>
          </p:nvSpPr>
          <p:spPr bwMode="auto">
            <a:xfrm>
              <a:off x="5286380" y="2000240"/>
              <a:ext cx="342900" cy="1143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41" name="Groupe 40"/>
          <p:cNvGrpSpPr/>
          <p:nvPr/>
        </p:nvGrpSpPr>
        <p:grpSpPr>
          <a:xfrm>
            <a:off x="486000" y="714356"/>
            <a:ext cx="8179651" cy="3714776"/>
            <a:chOff x="482175" y="714356"/>
            <a:chExt cx="8179651" cy="3714776"/>
          </a:xfrm>
        </p:grpSpPr>
        <p:sp>
          <p:nvSpPr>
            <p:cNvPr id="42" name="Freeform 5"/>
            <p:cNvSpPr>
              <a:spLocks/>
            </p:cNvSpPr>
            <p:nvPr/>
          </p:nvSpPr>
          <p:spPr bwMode="auto">
            <a:xfrm>
              <a:off x="482175" y="878727"/>
              <a:ext cx="1709759" cy="3550405"/>
            </a:xfrm>
            <a:custGeom>
              <a:avLst/>
              <a:gdLst/>
              <a:ahLst/>
              <a:cxnLst>
                <a:cxn ang="0">
                  <a:pos x="0" y="180"/>
                </a:cxn>
                <a:cxn ang="0">
                  <a:pos x="0" y="1260"/>
                </a:cxn>
                <a:cxn ang="0">
                  <a:pos x="180" y="1440"/>
                </a:cxn>
                <a:cxn ang="0">
                  <a:pos x="720" y="3240"/>
                </a:cxn>
                <a:cxn ang="0">
                  <a:pos x="1440" y="3780"/>
                </a:cxn>
                <a:cxn ang="0">
                  <a:pos x="1980" y="1980"/>
                </a:cxn>
                <a:cxn ang="0">
                  <a:pos x="540" y="1620"/>
                </a:cxn>
                <a:cxn ang="0">
                  <a:pos x="360" y="1080"/>
                </a:cxn>
                <a:cxn ang="0">
                  <a:pos x="1440" y="540"/>
                </a:cxn>
                <a:cxn ang="0">
                  <a:pos x="0" y="0"/>
                </a:cxn>
                <a:cxn ang="0">
                  <a:pos x="0" y="180"/>
                </a:cxn>
              </a:cxnLst>
              <a:rect l="0" t="0" r="r" b="b"/>
              <a:pathLst>
                <a:path w="1980" h="3780">
                  <a:moveTo>
                    <a:pt x="0" y="180"/>
                  </a:moveTo>
                  <a:lnTo>
                    <a:pt x="0" y="1260"/>
                  </a:lnTo>
                  <a:lnTo>
                    <a:pt x="180" y="1440"/>
                  </a:lnTo>
                  <a:lnTo>
                    <a:pt x="720" y="3240"/>
                  </a:lnTo>
                  <a:lnTo>
                    <a:pt x="1440" y="3780"/>
                  </a:lnTo>
                  <a:lnTo>
                    <a:pt x="1980" y="1980"/>
                  </a:lnTo>
                  <a:lnTo>
                    <a:pt x="540" y="1620"/>
                  </a:lnTo>
                  <a:lnTo>
                    <a:pt x="360" y="1080"/>
                  </a:lnTo>
                  <a:lnTo>
                    <a:pt x="1440" y="540"/>
                  </a:lnTo>
                  <a:lnTo>
                    <a:pt x="0" y="0"/>
                  </a:lnTo>
                  <a:lnTo>
                    <a:pt x="0" y="180"/>
                  </a:lnTo>
                  <a:close/>
                </a:path>
              </a:pathLst>
            </a:cu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8"/>
            <p:cNvSpPr>
              <a:spLocks/>
            </p:cNvSpPr>
            <p:nvPr/>
          </p:nvSpPr>
          <p:spPr bwMode="auto">
            <a:xfrm>
              <a:off x="3746261" y="714356"/>
              <a:ext cx="4196682" cy="3381338"/>
            </a:xfrm>
            <a:custGeom>
              <a:avLst/>
              <a:gdLst/>
              <a:ahLst/>
              <a:cxnLst>
                <a:cxn ang="0">
                  <a:pos x="180" y="0"/>
                </a:cxn>
                <a:cxn ang="0">
                  <a:pos x="4860" y="0"/>
                </a:cxn>
                <a:cxn ang="0">
                  <a:pos x="4860" y="1440"/>
                </a:cxn>
                <a:cxn ang="0">
                  <a:pos x="3780" y="2520"/>
                </a:cxn>
                <a:cxn ang="0">
                  <a:pos x="2700" y="1440"/>
                </a:cxn>
                <a:cxn ang="0">
                  <a:pos x="2520" y="1440"/>
                </a:cxn>
                <a:cxn ang="0">
                  <a:pos x="2160" y="1800"/>
                </a:cxn>
                <a:cxn ang="0">
                  <a:pos x="2340" y="1980"/>
                </a:cxn>
                <a:cxn ang="0">
                  <a:pos x="1260" y="3600"/>
                </a:cxn>
                <a:cxn ang="0">
                  <a:pos x="900" y="3600"/>
                </a:cxn>
                <a:cxn ang="0">
                  <a:pos x="540" y="2160"/>
                </a:cxn>
                <a:cxn ang="0">
                  <a:pos x="0" y="2160"/>
                </a:cxn>
                <a:cxn ang="0">
                  <a:pos x="0" y="1080"/>
                </a:cxn>
                <a:cxn ang="0">
                  <a:pos x="1260" y="1080"/>
                </a:cxn>
                <a:cxn ang="0">
                  <a:pos x="1260" y="900"/>
                </a:cxn>
                <a:cxn ang="0">
                  <a:pos x="180" y="900"/>
                </a:cxn>
                <a:cxn ang="0">
                  <a:pos x="180" y="0"/>
                </a:cxn>
              </a:cxnLst>
              <a:rect l="0" t="0" r="r" b="b"/>
              <a:pathLst>
                <a:path w="4860" h="3600">
                  <a:moveTo>
                    <a:pt x="180" y="0"/>
                  </a:moveTo>
                  <a:lnTo>
                    <a:pt x="4860" y="0"/>
                  </a:lnTo>
                  <a:lnTo>
                    <a:pt x="4860" y="1440"/>
                  </a:lnTo>
                  <a:lnTo>
                    <a:pt x="3780" y="2520"/>
                  </a:lnTo>
                  <a:lnTo>
                    <a:pt x="2700" y="1440"/>
                  </a:lnTo>
                  <a:lnTo>
                    <a:pt x="2520" y="1440"/>
                  </a:lnTo>
                  <a:lnTo>
                    <a:pt x="2160" y="1800"/>
                  </a:lnTo>
                  <a:lnTo>
                    <a:pt x="2340" y="1980"/>
                  </a:lnTo>
                  <a:lnTo>
                    <a:pt x="1260" y="3600"/>
                  </a:lnTo>
                  <a:lnTo>
                    <a:pt x="900" y="3600"/>
                  </a:lnTo>
                  <a:lnTo>
                    <a:pt x="540" y="2160"/>
                  </a:lnTo>
                  <a:lnTo>
                    <a:pt x="0" y="2160"/>
                  </a:lnTo>
                  <a:lnTo>
                    <a:pt x="0" y="1080"/>
                  </a:lnTo>
                  <a:lnTo>
                    <a:pt x="1260" y="1080"/>
                  </a:lnTo>
                  <a:lnTo>
                    <a:pt x="1260" y="900"/>
                  </a:lnTo>
                  <a:lnTo>
                    <a:pt x="180" y="900"/>
                  </a:lnTo>
                  <a:lnTo>
                    <a:pt x="180" y="0"/>
                  </a:lnTo>
                  <a:close/>
                </a:path>
              </a:pathLst>
            </a:cu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Rectangle 9"/>
            <p:cNvSpPr>
              <a:spLocks noChangeArrowheads="1"/>
            </p:cNvSpPr>
            <p:nvPr/>
          </p:nvSpPr>
          <p:spPr bwMode="auto">
            <a:xfrm>
              <a:off x="8253809" y="1043097"/>
              <a:ext cx="155433" cy="676268"/>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5" name="Rectangle 1"/>
            <p:cNvSpPr>
              <a:spLocks noChangeArrowheads="1"/>
            </p:cNvSpPr>
            <p:nvPr/>
          </p:nvSpPr>
          <p:spPr bwMode="auto">
            <a:xfrm>
              <a:off x="7573797" y="3567351"/>
              <a:ext cx="1088029" cy="845335"/>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6" name="Rectangle 2"/>
            <p:cNvSpPr>
              <a:spLocks noChangeArrowheads="1"/>
            </p:cNvSpPr>
            <p:nvPr/>
          </p:nvSpPr>
          <p:spPr bwMode="auto">
            <a:xfrm>
              <a:off x="7670943" y="2827678"/>
              <a:ext cx="466298" cy="169067"/>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 name="Forme libre 46"/>
            <p:cNvSpPr/>
            <p:nvPr/>
          </p:nvSpPr>
          <p:spPr>
            <a:xfrm>
              <a:off x="1000125" y="3028950"/>
              <a:ext cx="323850" cy="438150"/>
            </a:xfrm>
            <a:custGeom>
              <a:avLst/>
              <a:gdLst>
                <a:gd name="connsiteX0" fmla="*/ 0 w 323850"/>
                <a:gd name="connsiteY0" fmla="*/ 47625 h 438150"/>
                <a:gd name="connsiteX1" fmla="*/ 123825 w 323850"/>
                <a:gd name="connsiteY1" fmla="*/ 438150 h 438150"/>
                <a:gd name="connsiteX2" fmla="*/ 314325 w 323850"/>
                <a:gd name="connsiteY2" fmla="*/ 190500 h 438150"/>
                <a:gd name="connsiteX3" fmla="*/ 323850 w 323850"/>
                <a:gd name="connsiteY3" fmla="*/ 85725 h 438150"/>
                <a:gd name="connsiteX4" fmla="*/ 238125 w 323850"/>
                <a:gd name="connsiteY4" fmla="*/ 0 h 438150"/>
                <a:gd name="connsiteX5" fmla="*/ 0 w 323850"/>
                <a:gd name="connsiteY5" fmla="*/ 476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438150">
                  <a:moveTo>
                    <a:pt x="0" y="47625"/>
                  </a:moveTo>
                  <a:lnTo>
                    <a:pt x="123825" y="438150"/>
                  </a:lnTo>
                  <a:lnTo>
                    <a:pt x="314325" y="190500"/>
                  </a:lnTo>
                  <a:lnTo>
                    <a:pt x="323850" y="85725"/>
                  </a:lnTo>
                  <a:lnTo>
                    <a:pt x="238125" y="0"/>
                  </a:lnTo>
                  <a:lnTo>
                    <a:pt x="0" y="47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47"/>
            <p:cNvSpPr/>
            <p:nvPr/>
          </p:nvSpPr>
          <p:spPr>
            <a:xfrm>
              <a:off x="1357290" y="2543170"/>
              <a:ext cx="276225" cy="171450"/>
            </a:xfrm>
            <a:custGeom>
              <a:avLst/>
              <a:gdLst>
                <a:gd name="connsiteX0" fmla="*/ 76200 w 276225"/>
                <a:gd name="connsiteY0" fmla="*/ 0 h 171450"/>
                <a:gd name="connsiteX1" fmla="*/ 276225 w 276225"/>
                <a:gd name="connsiteY1" fmla="*/ 47625 h 171450"/>
                <a:gd name="connsiteX2" fmla="*/ 200025 w 276225"/>
                <a:gd name="connsiteY2" fmla="*/ 171450 h 171450"/>
                <a:gd name="connsiteX3" fmla="*/ 0 w 276225"/>
                <a:gd name="connsiteY3" fmla="*/ 104775 h 171450"/>
                <a:gd name="connsiteX4" fmla="*/ 76200 w 276225"/>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171450">
                  <a:moveTo>
                    <a:pt x="76200" y="0"/>
                  </a:moveTo>
                  <a:lnTo>
                    <a:pt x="276225" y="47625"/>
                  </a:lnTo>
                  <a:lnTo>
                    <a:pt x="200025" y="171450"/>
                  </a:lnTo>
                  <a:lnTo>
                    <a:pt x="0" y="104775"/>
                  </a:lnTo>
                  <a:lnTo>
                    <a:pt x="762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48"/>
            <p:cNvSpPr/>
            <p:nvPr/>
          </p:nvSpPr>
          <p:spPr>
            <a:xfrm>
              <a:off x="3971925" y="2390775"/>
              <a:ext cx="1800225" cy="1352550"/>
            </a:xfrm>
            <a:custGeom>
              <a:avLst/>
              <a:gdLst>
                <a:gd name="connsiteX0" fmla="*/ 295275 w 1800225"/>
                <a:gd name="connsiteY0" fmla="*/ 628650 h 1352550"/>
                <a:gd name="connsiteX1" fmla="*/ 476250 w 1800225"/>
                <a:gd name="connsiteY1" fmla="*/ 1343025 h 1352550"/>
                <a:gd name="connsiteX2" fmla="*/ 1076325 w 1800225"/>
                <a:gd name="connsiteY2" fmla="*/ 1352550 h 1352550"/>
                <a:gd name="connsiteX3" fmla="*/ 1504950 w 1800225"/>
                <a:gd name="connsiteY3" fmla="*/ 647700 h 1352550"/>
                <a:gd name="connsiteX4" fmla="*/ 1276350 w 1800225"/>
                <a:gd name="connsiteY4" fmla="*/ 533400 h 1352550"/>
                <a:gd name="connsiteX5" fmla="*/ 1485900 w 1800225"/>
                <a:gd name="connsiteY5" fmla="*/ 200025 h 1352550"/>
                <a:gd name="connsiteX6" fmla="*/ 1685925 w 1800225"/>
                <a:gd name="connsiteY6" fmla="*/ 371475 h 1352550"/>
                <a:gd name="connsiteX7" fmla="*/ 1800225 w 1800225"/>
                <a:gd name="connsiteY7" fmla="*/ 180975 h 1352550"/>
                <a:gd name="connsiteX8" fmla="*/ 1628775 w 1800225"/>
                <a:gd name="connsiteY8" fmla="*/ 0 h 1352550"/>
                <a:gd name="connsiteX9" fmla="*/ 85725 w 1800225"/>
                <a:gd name="connsiteY9" fmla="*/ 0 h 1352550"/>
                <a:gd name="connsiteX10" fmla="*/ 0 w 1800225"/>
                <a:gd name="connsiteY10" fmla="*/ 352425 h 1352550"/>
                <a:gd name="connsiteX11" fmla="*/ 238125 w 1800225"/>
                <a:gd name="connsiteY11" fmla="*/ 342900 h 1352550"/>
                <a:gd name="connsiteX12" fmla="*/ 581025 w 1800225"/>
                <a:gd name="connsiteY12" fmla="*/ 342900 h 1352550"/>
                <a:gd name="connsiteX13" fmla="*/ 647700 w 1800225"/>
                <a:gd name="connsiteY13" fmla="*/ 561975 h 1352550"/>
                <a:gd name="connsiteX14" fmla="*/ 647700 w 1800225"/>
                <a:gd name="connsiteY14" fmla="*/ 561975 h 1352550"/>
                <a:gd name="connsiteX15" fmla="*/ 676275 w 1800225"/>
                <a:gd name="connsiteY15" fmla="*/ 619125 h 1352550"/>
                <a:gd name="connsiteX16" fmla="*/ 295275 w 1800225"/>
                <a:gd name="connsiteY16" fmla="*/ 62865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25" h="1352550">
                  <a:moveTo>
                    <a:pt x="295275" y="628650"/>
                  </a:moveTo>
                  <a:lnTo>
                    <a:pt x="476250" y="1343025"/>
                  </a:lnTo>
                  <a:lnTo>
                    <a:pt x="1076325" y="1352550"/>
                  </a:lnTo>
                  <a:lnTo>
                    <a:pt x="1504950" y="647700"/>
                  </a:lnTo>
                  <a:lnTo>
                    <a:pt x="1276350" y="533400"/>
                  </a:lnTo>
                  <a:lnTo>
                    <a:pt x="1485900" y="200025"/>
                  </a:lnTo>
                  <a:lnTo>
                    <a:pt x="1685925" y="371475"/>
                  </a:lnTo>
                  <a:lnTo>
                    <a:pt x="1800225" y="180975"/>
                  </a:lnTo>
                  <a:lnTo>
                    <a:pt x="1628775" y="0"/>
                  </a:lnTo>
                  <a:lnTo>
                    <a:pt x="85725" y="0"/>
                  </a:lnTo>
                  <a:lnTo>
                    <a:pt x="0" y="352425"/>
                  </a:lnTo>
                  <a:lnTo>
                    <a:pt x="238125" y="342900"/>
                  </a:lnTo>
                  <a:lnTo>
                    <a:pt x="581025" y="342900"/>
                  </a:lnTo>
                  <a:lnTo>
                    <a:pt x="647700" y="561975"/>
                  </a:lnTo>
                  <a:lnTo>
                    <a:pt x="647700" y="561975"/>
                  </a:lnTo>
                  <a:lnTo>
                    <a:pt x="676275" y="619125"/>
                  </a:lnTo>
                  <a:lnTo>
                    <a:pt x="295275" y="628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3744000" y="1728000"/>
              <a:ext cx="914400" cy="6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5476875" y="1466850"/>
              <a:ext cx="1790700" cy="942975"/>
            </a:xfrm>
            <a:custGeom>
              <a:avLst/>
              <a:gdLst>
                <a:gd name="connsiteX0" fmla="*/ 457200 w 1790700"/>
                <a:gd name="connsiteY0" fmla="*/ 590550 h 942975"/>
                <a:gd name="connsiteX1" fmla="*/ 133350 w 1790700"/>
                <a:gd name="connsiteY1" fmla="*/ 942975 h 942975"/>
                <a:gd name="connsiteX2" fmla="*/ 0 w 1790700"/>
                <a:gd name="connsiteY2" fmla="*/ 923925 h 942975"/>
                <a:gd name="connsiteX3" fmla="*/ 342900 w 1790700"/>
                <a:gd name="connsiteY3" fmla="*/ 552450 h 942975"/>
                <a:gd name="connsiteX4" fmla="*/ 352425 w 1790700"/>
                <a:gd name="connsiteY4" fmla="*/ 238125 h 942975"/>
                <a:gd name="connsiteX5" fmla="*/ 342900 w 1790700"/>
                <a:gd name="connsiteY5" fmla="*/ 0 h 942975"/>
                <a:gd name="connsiteX6" fmla="*/ 1790700 w 1790700"/>
                <a:gd name="connsiteY6" fmla="*/ 0 h 942975"/>
                <a:gd name="connsiteX7" fmla="*/ 1790700 w 1790700"/>
                <a:gd name="connsiteY7" fmla="*/ 142875 h 942975"/>
                <a:gd name="connsiteX8" fmla="*/ 581025 w 1790700"/>
                <a:gd name="connsiteY8" fmla="*/ 609600 h 942975"/>
                <a:gd name="connsiteX9" fmla="*/ 457200 w 1790700"/>
                <a:gd name="connsiteY9" fmla="*/ 5905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700" h="942975">
                  <a:moveTo>
                    <a:pt x="457200" y="590550"/>
                  </a:moveTo>
                  <a:lnTo>
                    <a:pt x="133350" y="942975"/>
                  </a:lnTo>
                  <a:lnTo>
                    <a:pt x="0" y="923925"/>
                  </a:lnTo>
                  <a:lnTo>
                    <a:pt x="342900" y="552450"/>
                  </a:lnTo>
                  <a:lnTo>
                    <a:pt x="352425" y="238125"/>
                  </a:lnTo>
                  <a:lnTo>
                    <a:pt x="342900" y="0"/>
                  </a:lnTo>
                  <a:lnTo>
                    <a:pt x="1790700" y="0"/>
                  </a:lnTo>
                  <a:lnTo>
                    <a:pt x="1790700" y="142875"/>
                  </a:lnTo>
                  <a:lnTo>
                    <a:pt x="581025" y="609600"/>
                  </a:lnTo>
                  <a:lnTo>
                    <a:pt x="457200" y="5905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51"/>
            <p:cNvSpPr/>
            <p:nvPr/>
          </p:nvSpPr>
          <p:spPr>
            <a:xfrm>
              <a:off x="7848600" y="2828925"/>
              <a:ext cx="285750" cy="171450"/>
            </a:xfrm>
            <a:custGeom>
              <a:avLst/>
              <a:gdLst>
                <a:gd name="connsiteX0" fmla="*/ 76200 w 285750"/>
                <a:gd name="connsiteY0" fmla="*/ 0 h 171450"/>
                <a:gd name="connsiteX1" fmla="*/ 0 w 285750"/>
                <a:gd name="connsiteY1" fmla="*/ 171450 h 171450"/>
                <a:gd name="connsiteX2" fmla="*/ 285750 w 285750"/>
                <a:gd name="connsiteY2" fmla="*/ 171450 h 171450"/>
                <a:gd name="connsiteX3" fmla="*/ 285750 w 285750"/>
                <a:gd name="connsiteY3" fmla="*/ 9525 h 171450"/>
                <a:gd name="connsiteX4" fmla="*/ 76200 w 2857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71450">
                  <a:moveTo>
                    <a:pt x="76200" y="0"/>
                  </a:moveTo>
                  <a:lnTo>
                    <a:pt x="0" y="171450"/>
                  </a:lnTo>
                  <a:lnTo>
                    <a:pt x="285750" y="171450"/>
                  </a:lnTo>
                  <a:lnTo>
                    <a:pt x="285750" y="9525"/>
                  </a:lnTo>
                  <a:lnTo>
                    <a:pt x="762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3" name="Groupe 52"/>
            <p:cNvGrpSpPr/>
            <p:nvPr/>
          </p:nvGrpSpPr>
          <p:grpSpPr>
            <a:xfrm>
              <a:off x="482175" y="714356"/>
              <a:ext cx="8179649" cy="3714776"/>
              <a:chOff x="0" y="571500"/>
              <a:chExt cx="6015042" cy="2511425"/>
            </a:xfrm>
            <a:noFill/>
          </p:grpSpPr>
          <p:sp>
            <p:nvSpPr>
              <p:cNvPr id="54" name="Freeform 5"/>
              <p:cNvSpPr>
                <a:spLocks/>
              </p:cNvSpPr>
              <p:nvPr/>
            </p:nvSpPr>
            <p:spPr bwMode="auto">
              <a:xfrm>
                <a:off x="0" y="682625"/>
                <a:ext cx="1257300" cy="2400300"/>
              </a:xfrm>
              <a:custGeom>
                <a:avLst/>
                <a:gdLst/>
                <a:ahLst/>
                <a:cxnLst>
                  <a:cxn ang="0">
                    <a:pos x="0" y="180"/>
                  </a:cxn>
                  <a:cxn ang="0">
                    <a:pos x="0" y="1260"/>
                  </a:cxn>
                  <a:cxn ang="0">
                    <a:pos x="180" y="1440"/>
                  </a:cxn>
                  <a:cxn ang="0">
                    <a:pos x="720" y="3240"/>
                  </a:cxn>
                  <a:cxn ang="0">
                    <a:pos x="1440" y="3780"/>
                  </a:cxn>
                  <a:cxn ang="0">
                    <a:pos x="1980" y="1980"/>
                  </a:cxn>
                  <a:cxn ang="0">
                    <a:pos x="540" y="1620"/>
                  </a:cxn>
                  <a:cxn ang="0">
                    <a:pos x="360" y="1080"/>
                  </a:cxn>
                  <a:cxn ang="0">
                    <a:pos x="1440" y="540"/>
                  </a:cxn>
                  <a:cxn ang="0">
                    <a:pos x="0" y="0"/>
                  </a:cxn>
                  <a:cxn ang="0">
                    <a:pos x="0" y="180"/>
                  </a:cxn>
                </a:cxnLst>
                <a:rect l="0" t="0" r="r" b="b"/>
                <a:pathLst>
                  <a:path w="1980" h="3780">
                    <a:moveTo>
                      <a:pt x="0" y="180"/>
                    </a:moveTo>
                    <a:lnTo>
                      <a:pt x="0" y="1260"/>
                    </a:lnTo>
                    <a:lnTo>
                      <a:pt x="180" y="1440"/>
                    </a:lnTo>
                    <a:lnTo>
                      <a:pt x="720" y="3240"/>
                    </a:lnTo>
                    <a:lnTo>
                      <a:pt x="1440" y="3780"/>
                    </a:lnTo>
                    <a:lnTo>
                      <a:pt x="1980" y="1980"/>
                    </a:lnTo>
                    <a:lnTo>
                      <a:pt x="540" y="1620"/>
                    </a:lnTo>
                    <a:lnTo>
                      <a:pt x="360" y="1080"/>
                    </a:lnTo>
                    <a:lnTo>
                      <a:pt x="1440" y="540"/>
                    </a:lnTo>
                    <a:lnTo>
                      <a:pt x="0" y="0"/>
                    </a:lnTo>
                    <a:lnTo>
                      <a:pt x="0" y="180"/>
                    </a:lnTo>
                    <a:close/>
                  </a:path>
                </a:pathLst>
              </a:cu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8"/>
              <p:cNvSpPr>
                <a:spLocks/>
              </p:cNvSpPr>
              <p:nvPr/>
            </p:nvSpPr>
            <p:spPr bwMode="auto">
              <a:xfrm>
                <a:off x="2400300" y="571500"/>
                <a:ext cx="3086100" cy="2286000"/>
              </a:xfrm>
              <a:custGeom>
                <a:avLst/>
                <a:gdLst/>
                <a:ahLst/>
                <a:cxnLst>
                  <a:cxn ang="0">
                    <a:pos x="180" y="0"/>
                  </a:cxn>
                  <a:cxn ang="0">
                    <a:pos x="4860" y="0"/>
                  </a:cxn>
                  <a:cxn ang="0">
                    <a:pos x="4860" y="1440"/>
                  </a:cxn>
                  <a:cxn ang="0">
                    <a:pos x="3780" y="2520"/>
                  </a:cxn>
                  <a:cxn ang="0">
                    <a:pos x="2700" y="1440"/>
                  </a:cxn>
                  <a:cxn ang="0">
                    <a:pos x="2520" y="1440"/>
                  </a:cxn>
                  <a:cxn ang="0">
                    <a:pos x="2160" y="1800"/>
                  </a:cxn>
                  <a:cxn ang="0">
                    <a:pos x="2340" y="1980"/>
                  </a:cxn>
                  <a:cxn ang="0">
                    <a:pos x="1260" y="3600"/>
                  </a:cxn>
                  <a:cxn ang="0">
                    <a:pos x="900" y="3600"/>
                  </a:cxn>
                  <a:cxn ang="0">
                    <a:pos x="540" y="2160"/>
                  </a:cxn>
                  <a:cxn ang="0">
                    <a:pos x="0" y="2160"/>
                  </a:cxn>
                  <a:cxn ang="0">
                    <a:pos x="0" y="1080"/>
                  </a:cxn>
                  <a:cxn ang="0">
                    <a:pos x="1260" y="1080"/>
                  </a:cxn>
                  <a:cxn ang="0">
                    <a:pos x="1260" y="900"/>
                  </a:cxn>
                  <a:cxn ang="0">
                    <a:pos x="180" y="900"/>
                  </a:cxn>
                  <a:cxn ang="0">
                    <a:pos x="180" y="0"/>
                  </a:cxn>
                </a:cxnLst>
                <a:rect l="0" t="0" r="r" b="b"/>
                <a:pathLst>
                  <a:path w="4860" h="3600">
                    <a:moveTo>
                      <a:pt x="180" y="0"/>
                    </a:moveTo>
                    <a:lnTo>
                      <a:pt x="4860" y="0"/>
                    </a:lnTo>
                    <a:lnTo>
                      <a:pt x="4860" y="1440"/>
                    </a:lnTo>
                    <a:lnTo>
                      <a:pt x="3780" y="2520"/>
                    </a:lnTo>
                    <a:lnTo>
                      <a:pt x="2700" y="1440"/>
                    </a:lnTo>
                    <a:lnTo>
                      <a:pt x="2520" y="1440"/>
                    </a:lnTo>
                    <a:lnTo>
                      <a:pt x="2160" y="1800"/>
                    </a:lnTo>
                    <a:lnTo>
                      <a:pt x="2340" y="1980"/>
                    </a:lnTo>
                    <a:lnTo>
                      <a:pt x="1260" y="3600"/>
                    </a:lnTo>
                    <a:lnTo>
                      <a:pt x="900" y="3600"/>
                    </a:lnTo>
                    <a:lnTo>
                      <a:pt x="540" y="2160"/>
                    </a:lnTo>
                    <a:lnTo>
                      <a:pt x="0" y="2160"/>
                    </a:lnTo>
                    <a:lnTo>
                      <a:pt x="0" y="1080"/>
                    </a:lnTo>
                    <a:lnTo>
                      <a:pt x="1260" y="1080"/>
                    </a:lnTo>
                    <a:lnTo>
                      <a:pt x="1260" y="900"/>
                    </a:lnTo>
                    <a:lnTo>
                      <a:pt x="180" y="900"/>
                    </a:lnTo>
                    <a:lnTo>
                      <a:pt x="180" y="0"/>
                    </a:lnTo>
                    <a:close/>
                  </a:path>
                </a:pathLst>
              </a:cu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Rectangle 9"/>
              <p:cNvSpPr>
                <a:spLocks noChangeArrowheads="1"/>
              </p:cNvSpPr>
              <p:nvPr/>
            </p:nvSpPr>
            <p:spPr bwMode="auto">
              <a:xfrm>
                <a:off x="5715000" y="793750"/>
                <a:ext cx="114300" cy="457200"/>
              </a:xfrm>
              <a:prstGeom prst="rect">
                <a:avLst/>
              </a:pr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7" name="Rectangle 1"/>
              <p:cNvSpPr>
                <a:spLocks noChangeArrowheads="1"/>
              </p:cNvSpPr>
              <p:nvPr/>
            </p:nvSpPr>
            <p:spPr bwMode="auto">
              <a:xfrm>
                <a:off x="5214942" y="2500306"/>
                <a:ext cx="800100" cy="571500"/>
              </a:xfrm>
              <a:prstGeom prst="rect">
                <a:avLst/>
              </a:pr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8" name="Rectangle 2"/>
              <p:cNvSpPr>
                <a:spLocks noChangeArrowheads="1"/>
              </p:cNvSpPr>
              <p:nvPr/>
            </p:nvSpPr>
            <p:spPr bwMode="auto">
              <a:xfrm>
                <a:off x="5286380" y="2000240"/>
                <a:ext cx="342900" cy="114300"/>
              </a:xfrm>
              <a:prstGeom prst="rect">
                <a:avLst/>
              </a:pr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2" name="ZoneTexte 1"/>
          <p:cNvSpPr txBox="1"/>
          <p:nvPr/>
        </p:nvSpPr>
        <p:spPr>
          <a:xfrm>
            <a:off x="0" y="0"/>
            <a:ext cx="9144000" cy="523220"/>
          </a:xfrm>
          <a:prstGeom prst="rect">
            <a:avLst/>
          </a:prstGeom>
          <a:solidFill>
            <a:schemeClr val="bg1">
              <a:alpha val="50000"/>
            </a:schemeClr>
          </a:solidFill>
          <a:ln>
            <a:solidFill>
              <a:schemeClr val="bg1"/>
            </a:solidFill>
          </a:ln>
        </p:spPr>
        <p:txBody>
          <a:bodyPr wrap="square" rtlCol="0">
            <a:spAutoFit/>
          </a:bodyPr>
          <a:lstStyle/>
          <a:p>
            <a:pPr algn="just"/>
            <a:r>
              <a:rPr lang="fr-FR" sz="1400" b="1" u="sng" dirty="0" smtClean="0">
                <a:latin typeface="Tw Cen MT" pitchFamily="34" charset="0"/>
              </a:rPr>
              <a:t>Passez du croquis au schéma</a:t>
            </a:r>
            <a:r>
              <a:rPr lang="fr-FR" sz="1400" b="1" dirty="0" smtClean="0">
                <a:latin typeface="Tw Cen MT" pitchFamily="34" charset="0"/>
              </a:rPr>
              <a:t> : recopiez le schéma du planisphère sur une feuille blanche, puis transposez les informations du croquis sur votre production. Elaborez la légende en la structurant.  Donnez un titre à votre production.</a:t>
            </a:r>
            <a:endParaRPr lang="fr-FR" sz="1400" b="1" dirty="0">
              <a:latin typeface="Tw Cen MT" pitchFamily="34" charset="0"/>
            </a:endParaRPr>
          </a:p>
        </p:txBody>
      </p:sp>
      <p:sp>
        <p:nvSpPr>
          <p:cNvPr id="9" name="Rectangle 8"/>
          <p:cNvSpPr/>
          <p:nvPr/>
        </p:nvSpPr>
        <p:spPr>
          <a:xfrm>
            <a:off x="0" y="109815"/>
            <a:ext cx="9144000" cy="461665"/>
          </a:xfrm>
          <a:prstGeom prst="rect">
            <a:avLst/>
          </a:prstGeom>
        </p:spPr>
        <p:txBody>
          <a:bodyPr wrap="square">
            <a:spAutoFit/>
          </a:bodyPr>
          <a:lstStyle/>
          <a:p>
            <a:pPr algn="ctr"/>
            <a:r>
              <a:rPr lang="fr-FR" sz="24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De la conception à la vente : le tour du monde de l’</a:t>
            </a:r>
            <a:r>
              <a:rPr lang="fr-FR" sz="2400" b="1" u="sng" dirty="0" err="1" smtClean="0">
                <a:solidFill>
                  <a:schemeClr val="accent1">
                    <a:lumMod val="50000"/>
                  </a:schemeClr>
                </a:solidFill>
                <a:effectLst>
                  <a:outerShdw blurRad="38100" dist="38100" dir="2700000" algn="tl">
                    <a:srgbClr val="000000">
                      <a:alpha val="43137"/>
                    </a:srgbClr>
                  </a:outerShdw>
                </a:effectLst>
                <a:latin typeface="John Handy LET" pitchFamily="2" charset="0"/>
              </a:rPr>
              <a:t>IPhone</a:t>
            </a:r>
            <a:r>
              <a:rPr lang="fr-FR" sz="24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 (Apple)</a:t>
            </a:r>
          </a:p>
        </p:txBody>
      </p:sp>
      <p:sp>
        <p:nvSpPr>
          <p:cNvPr id="10" name="Rectangle 9"/>
          <p:cNvSpPr/>
          <p:nvPr/>
        </p:nvSpPr>
        <p:spPr>
          <a:xfrm>
            <a:off x="0" y="4500570"/>
            <a:ext cx="9144000" cy="235743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Picture 2" descr="http://t3.gstatic.com/images?q=tbn:ANd9GcRGa9OstmA6yWX-FrKNCfU_QLm-r6h9m8jh1OYzjCocZZbMS4hFmw"/>
          <p:cNvPicPr>
            <a:picLocks noChangeAspect="1" noChangeArrowheads="1"/>
          </p:cNvPicPr>
          <p:nvPr/>
        </p:nvPicPr>
        <p:blipFill>
          <a:blip r:embed="rId3" cstate="print">
            <a:clrChange>
              <a:clrFrom>
                <a:srgbClr val="FFFFFF"/>
              </a:clrFrom>
              <a:clrTo>
                <a:srgbClr val="FFFFFF">
                  <a:alpha val="0"/>
                </a:srgbClr>
              </a:clrTo>
            </a:clrChange>
            <a:biLevel thresh="50000"/>
          </a:blip>
          <a:srcRect/>
          <a:stretch>
            <a:fillRect/>
          </a:stretch>
        </p:blipFill>
        <p:spPr bwMode="auto">
          <a:xfrm>
            <a:off x="428596" y="1571612"/>
            <a:ext cx="254535" cy="285752"/>
          </a:xfrm>
          <a:prstGeom prst="rect">
            <a:avLst/>
          </a:prstGeom>
          <a:noFill/>
          <a:ln>
            <a:noFill/>
          </a:ln>
          <a:effectLst>
            <a:outerShdw blurRad="190500" dist="228600" dir="2700000" algn="ctr">
              <a:srgbClr val="000000">
                <a:alpha val="30000"/>
              </a:srgbClr>
            </a:outerShdw>
          </a:effectLst>
        </p:spPr>
      </p:pic>
      <p:sp>
        <p:nvSpPr>
          <p:cNvPr id="14" name="Rectangle 13"/>
          <p:cNvSpPr/>
          <p:nvPr/>
        </p:nvSpPr>
        <p:spPr>
          <a:xfrm>
            <a:off x="142844" y="1428736"/>
            <a:ext cx="972000" cy="180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 Cupertino</a:t>
            </a:r>
            <a:endParaRPr lang="fr-FR" sz="1400" b="1" cap="small" dirty="0">
              <a:solidFill>
                <a:schemeClr val="tx1"/>
              </a:solidFill>
              <a:latin typeface="Tw Cen MT" pitchFamily="34" charset="0"/>
            </a:endParaRPr>
          </a:p>
        </p:txBody>
      </p:sp>
      <p:sp>
        <p:nvSpPr>
          <p:cNvPr id="18" name="Rectangle 17"/>
          <p:cNvSpPr/>
          <p:nvPr/>
        </p:nvSpPr>
        <p:spPr>
          <a:xfrm>
            <a:off x="3929058" y="714356"/>
            <a:ext cx="785818" cy="1428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 Europe</a:t>
            </a:r>
            <a:endParaRPr lang="fr-FR" sz="1400" b="1" cap="small" dirty="0">
              <a:solidFill>
                <a:schemeClr val="tx1"/>
              </a:solidFill>
              <a:latin typeface="Tw Cen MT" pitchFamily="34" charset="0"/>
            </a:endParaRPr>
          </a:p>
        </p:txBody>
      </p:sp>
      <p:sp>
        <p:nvSpPr>
          <p:cNvPr id="19" name="Rectangle 18"/>
          <p:cNvSpPr/>
          <p:nvPr/>
        </p:nvSpPr>
        <p:spPr>
          <a:xfrm>
            <a:off x="7786710" y="2071678"/>
            <a:ext cx="785818"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Asie</a:t>
            </a:r>
            <a:endParaRPr lang="fr-FR" sz="1400" b="1" cap="small" dirty="0">
              <a:solidFill>
                <a:schemeClr val="tx1"/>
              </a:solidFill>
              <a:latin typeface="Tw Cen MT" pitchFamily="34" charset="0"/>
            </a:endParaRPr>
          </a:p>
        </p:txBody>
      </p:sp>
      <p:sp>
        <p:nvSpPr>
          <p:cNvPr id="20" name="Rectangle à coins arrondis 19"/>
          <p:cNvSpPr/>
          <p:nvPr/>
        </p:nvSpPr>
        <p:spPr>
          <a:xfrm>
            <a:off x="4786314" y="642918"/>
            <a:ext cx="2000264" cy="214314"/>
          </a:xfrm>
          <a:prstGeom prst="roundRect">
            <a:avLst/>
          </a:prstGeom>
          <a:ln>
            <a:solidFill>
              <a:srgbClr val="008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200" b="1" dirty="0" smtClean="0">
                <a:latin typeface="Tw Cen MT" pitchFamily="34" charset="0"/>
              </a:rPr>
              <a:t>Chipset et semi conducteurs</a:t>
            </a:r>
            <a:endParaRPr lang="fr-FR" sz="1200" b="1" dirty="0">
              <a:latin typeface="Tw Cen MT" pitchFamily="34" charset="0"/>
            </a:endParaRPr>
          </a:p>
        </p:txBody>
      </p:sp>
      <p:sp>
        <p:nvSpPr>
          <p:cNvPr id="16" name="Rectangle 15"/>
          <p:cNvSpPr/>
          <p:nvPr/>
        </p:nvSpPr>
        <p:spPr>
          <a:xfrm>
            <a:off x="3786182" y="642918"/>
            <a:ext cx="1000132" cy="1000132"/>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5786446" y="1000108"/>
            <a:ext cx="2000264" cy="357190"/>
          </a:xfrm>
          <a:prstGeom prst="roundRect">
            <a:avLst/>
          </a:prstGeom>
          <a:ln>
            <a:solidFill>
              <a:srgbClr val="008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200" b="1" dirty="0" smtClean="0">
                <a:latin typeface="Tw Cen MT" pitchFamily="34" charset="0"/>
              </a:rPr>
              <a:t>semi conducteurs, mémoires, écran, circuit….</a:t>
            </a:r>
            <a:endParaRPr lang="fr-FR" sz="1200" b="1" dirty="0">
              <a:latin typeface="Tw Cen MT" pitchFamily="34" charset="0"/>
            </a:endParaRPr>
          </a:p>
        </p:txBody>
      </p:sp>
      <p:sp>
        <p:nvSpPr>
          <p:cNvPr id="17" name="Rectangle 16"/>
          <p:cNvSpPr/>
          <p:nvPr/>
        </p:nvSpPr>
        <p:spPr>
          <a:xfrm>
            <a:off x="7786710" y="1000108"/>
            <a:ext cx="785818" cy="1357322"/>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29"/>
          <p:cNvSpPr/>
          <p:nvPr/>
        </p:nvSpPr>
        <p:spPr>
          <a:xfrm rot="21353791">
            <a:off x="783355" y="1645509"/>
            <a:ext cx="2785150" cy="144000"/>
          </a:xfrm>
          <a:prstGeom prst="rightArrow">
            <a:avLst/>
          </a:prstGeom>
          <a:ln>
            <a:solidFill>
              <a:srgbClr val="008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 name="Flèche droite 30"/>
          <p:cNvSpPr/>
          <p:nvPr/>
        </p:nvSpPr>
        <p:spPr>
          <a:xfrm rot="10525144">
            <a:off x="63420" y="1800073"/>
            <a:ext cx="360000" cy="144000"/>
          </a:xfrm>
          <a:prstGeom prst="rightArrow">
            <a:avLst/>
          </a:prstGeom>
          <a:ln>
            <a:solidFill>
              <a:srgbClr val="008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2" name="Flèche droite 31"/>
          <p:cNvSpPr/>
          <p:nvPr/>
        </p:nvSpPr>
        <p:spPr>
          <a:xfrm rot="10525144">
            <a:off x="8635054" y="1520070"/>
            <a:ext cx="504000" cy="144000"/>
          </a:xfrm>
          <a:prstGeom prst="rightArrow">
            <a:avLst/>
          </a:prstGeom>
          <a:ln>
            <a:solidFill>
              <a:srgbClr val="008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 name="Ellipse 32"/>
          <p:cNvSpPr/>
          <p:nvPr/>
        </p:nvSpPr>
        <p:spPr>
          <a:xfrm>
            <a:off x="3500430" y="2071678"/>
            <a:ext cx="2286016" cy="1571636"/>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6357950" y="1714488"/>
            <a:ext cx="2286016" cy="1500198"/>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85736" y="4643446"/>
            <a:ext cx="3929058" cy="738664"/>
          </a:xfrm>
          <a:prstGeom prst="rect">
            <a:avLst/>
          </a:prstGeom>
          <a:noFill/>
        </p:spPr>
        <p:txBody>
          <a:bodyPr wrap="square" rtlCol="0">
            <a:spAutoFit/>
          </a:bodyPr>
          <a:lstStyle/>
          <a:p>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1. Imaginez et concevoir un produit mondialisé.</a:t>
            </a:r>
          </a:p>
          <a:p>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a:p>
            <a:pPr algn="r"/>
            <a:r>
              <a:rPr lang="fr-FR" sz="1400" b="1" dirty="0" smtClean="0">
                <a:latin typeface="Tw Cen MT" pitchFamily="34" charset="0"/>
              </a:rPr>
              <a:t>Siège social et centre de recherche d’Apple</a:t>
            </a:r>
            <a:endParaRPr lang="fr-FR" sz="1400" b="1" dirty="0">
              <a:latin typeface="Tw Cen MT" pitchFamily="34" charset="0"/>
            </a:endParaRPr>
          </a:p>
        </p:txBody>
      </p:sp>
      <p:pic>
        <p:nvPicPr>
          <p:cNvPr id="13" name="Picture 2" descr="http://t3.gstatic.com/images?q=tbn:ANd9GcRGa9OstmA6yWX-FrKNCfU_QLm-r6h9m8jh1OYzjCocZZbMS4hFmw"/>
          <p:cNvPicPr>
            <a:picLocks noChangeAspect="1" noChangeArrowheads="1"/>
          </p:cNvPicPr>
          <p:nvPr/>
        </p:nvPicPr>
        <p:blipFill>
          <a:blip r:embed="rId3" cstate="print">
            <a:clrChange>
              <a:clrFrom>
                <a:srgbClr val="FFFFFF"/>
              </a:clrFrom>
              <a:clrTo>
                <a:srgbClr val="FFFFFF">
                  <a:alpha val="0"/>
                </a:srgbClr>
              </a:clrTo>
            </a:clrChange>
            <a:biLevel thresh="50000"/>
          </a:blip>
          <a:srcRect/>
          <a:stretch>
            <a:fillRect/>
          </a:stretch>
        </p:blipFill>
        <p:spPr bwMode="auto">
          <a:xfrm>
            <a:off x="602673" y="5000636"/>
            <a:ext cx="254535" cy="285752"/>
          </a:xfrm>
          <a:prstGeom prst="rect">
            <a:avLst/>
          </a:prstGeom>
          <a:noFill/>
          <a:ln>
            <a:noFill/>
          </a:ln>
          <a:effectLst>
            <a:outerShdw blurRad="190500" dist="228600" dir="2700000" algn="ctr">
              <a:srgbClr val="000000">
                <a:alpha val="30000"/>
              </a:srgbClr>
            </a:outerShdw>
          </a:effectLst>
        </p:spPr>
      </p:pic>
      <p:sp>
        <p:nvSpPr>
          <p:cNvPr id="15" name="ZoneTexte 14"/>
          <p:cNvSpPr txBox="1"/>
          <p:nvPr/>
        </p:nvSpPr>
        <p:spPr>
          <a:xfrm>
            <a:off x="285737" y="5404980"/>
            <a:ext cx="3929058" cy="1384995"/>
          </a:xfrm>
          <a:prstGeom prst="rect">
            <a:avLst/>
          </a:prstGeom>
          <a:noFill/>
        </p:spPr>
        <p:txBody>
          <a:bodyPr wrap="square" rtlCol="0">
            <a:spAutoFit/>
          </a:bodyPr>
          <a:lstStyle/>
          <a:p>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2. Fabriquer et assembler : un partenariat mondial</a:t>
            </a:r>
          </a:p>
          <a:p>
            <a:pPr algn="r"/>
            <a:endParaRPr lang="fr-FR" sz="1400" b="1" dirty="0" smtClean="0">
              <a:latin typeface="Tw Cen MT" pitchFamily="34" charset="0"/>
            </a:endParaRPr>
          </a:p>
          <a:p>
            <a:pPr algn="r"/>
            <a:r>
              <a:rPr lang="fr-FR" sz="1400" b="1" dirty="0" smtClean="0">
                <a:latin typeface="Tw Cen MT" pitchFamily="34" charset="0"/>
              </a:rPr>
              <a:t>Espace producteur de composants</a:t>
            </a:r>
          </a:p>
          <a:p>
            <a:pPr algn="r"/>
            <a:endParaRPr lang="fr-FR" sz="1400" b="1" dirty="0" smtClean="0">
              <a:latin typeface="Tw Cen MT" pitchFamily="34" charset="0"/>
            </a:endParaRPr>
          </a:p>
          <a:p>
            <a:pPr algn="r"/>
            <a:r>
              <a:rPr lang="fr-FR" sz="1400" b="1" dirty="0" smtClean="0">
                <a:latin typeface="Tw Cen MT" pitchFamily="34" charset="0"/>
              </a:rPr>
              <a:t>Composants</a:t>
            </a:r>
          </a:p>
          <a:p>
            <a:pPr algn="r"/>
            <a:endParaRPr lang="fr-FR" sz="1400" b="1" dirty="0">
              <a:latin typeface="Tw Cen MT" pitchFamily="34" charset="0"/>
            </a:endParaRPr>
          </a:p>
        </p:txBody>
      </p:sp>
      <p:sp>
        <p:nvSpPr>
          <p:cNvPr id="22" name="Rectangle à coins arrondis 21"/>
          <p:cNvSpPr/>
          <p:nvPr/>
        </p:nvSpPr>
        <p:spPr>
          <a:xfrm>
            <a:off x="500018" y="6357958"/>
            <a:ext cx="714380" cy="214314"/>
          </a:xfrm>
          <a:prstGeom prst="roundRect">
            <a:avLst/>
          </a:prstGeom>
          <a:ln>
            <a:solidFill>
              <a:srgbClr val="008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200" b="1" dirty="0" smtClean="0">
                <a:latin typeface="Tw Cen MT" pitchFamily="34" charset="0"/>
              </a:rPr>
              <a:t>Chipset</a:t>
            </a:r>
            <a:endParaRPr lang="fr-FR" sz="1200" b="1" dirty="0">
              <a:latin typeface="Tw Cen MT" pitchFamily="34" charset="0"/>
            </a:endParaRPr>
          </a:p>
        </p:txBody>
      </p:sp>
      <p:sp>
        <p:nvSpPr>
          <p:cNvPr id="23" name="Rectangle 22"/>
          <p:cNvSpPr/>
          <p:nvPr/>
        </p:nvSpPr>
        <p:spPr>
          <a:xfrm>
            <a:off x="571456" y="5715016"/>
            <a:ext cx="500066" cy="500066"/>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714892" y="4643446"/>
            <a:ext cx="4143372" cy="1384995"/>
          </a:xfrm>
          <a:prstGeom prst="rect">
            <a:avLst/>
          </a:prstGeom>
          <a:noFill/>
        </p:spPr>
        <p:txBody>
          <a:bodyPr wrap="square" rtlCol="0">
            <a:spAutoFit/>
          </a:bodyPr>
          <a:lstStyle/>
          <a:p>
            <a:pPr algn="r"/>
            <a:r>
              <a:rPr lang="fr-FR" sz="1400" b="1" dirty="0" smtClean="0">
                <a:latin typeface="Tw Cen MT" pitchFamily="34" charset="0"/>
              </a:rPr>
              <a:t>Sous </a:t>
            </a:r>
            <a:r>
              <a:rPr lang="fr-FR" sz="1400" b="1" dirty="0" err="1" smtClean="0">
                <a:latin typeface="Tw Cen MT" pitchFamily="34" charset="0"/>
              </a:rPr>
              <a:t>traitance</a:t>
            </a:r>
            <a:r>
              <a:rPr lang="fr-FR" sz="1400" b="1" dirty="0" smtClean="0">
                <a:latin typeface="Tw Cen MT" pitchFamily="34" charset="0"/>
              </a:rPr>
              <a:t> de la production</a:t>
            </a:r>
          </a:p>
          <a:p>
            <a:pPr algn="r"/>
            <a:endParaRPr lang="fr-FR" sz="1400" b="1" dirty="0" smtClean="0">
              <a:latin typeface="Tw Cen MT" pitchFamily="34" charset="0"/>
            </a:endParaRPr>
          </a:p>
          <a:p>
            <a:pPr algn="r"/>
            <a:r>
              <a:rPr lang="fr-FR" sz="1400" b="1" dirty="0" smtClean="0">
                <a:latin typeface="Tw Cen MT" pitchFamily="34" charset="0"/>
              </a:rPr>
              <a:t>Aire d’approvisionnement en métaux précieux</a:t>
            </a:r>
          </a:p>
          <a:p>
            <a:pPr algn="r"/>
            <a:endParaRPr lang="fr-FR" sz="1400" b="1" dirty="0" smtClean="0">
              <a:latin typeface="Tw Cen MT" pitchFamily="34" charset="0"/>
            </a:endParaRPr>
          </a:p>
          <a:p>
            <a:pPr algn="r"/>
            <a:r>
              <a:rPr lang="fr-FR" sz="1400" b="1" dirty="0" smtClean="0">
                <a:latin typeface="Tw Cen MT" pitchFamily="34" charset="0"/>
              </a:rPr>
              <a:t>Parc technologique : assemblage du produit</a:t>
            </a:r>
          </a:p>
          <a:p>
            <a:pPr algn="r"/>
            <a:endParaRPr lang="fr-FR" sz="1400" b="1" dirty="0">
              <a:latin typeface="Tw Cen MT" pitchFamily="34" charset="0"/>
            </a:endParaRPr>
          </a:p>
        </p:txBody>
      </p:sp>
      <p:cxnSp>
        <p:nvCxnSpPr>
          <p:cNvPr id="26" name="Connecteur droit 25"/>
          <p:cNvCxnSpPr/>
          <p:nvPr/>
        </p:nvCxnSpPr>
        <p:spPr>
          <a:xfrm rot="5400000">
            <a:off x="3357538" y="5572140"/>
            <a:ext cx="1857388" cy="1588"/>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28" name="Flèche droite 27"/>
          <p:cNvSpPr/>
          <p:nvPr/>
        </p:nvSpPr>
        <p:spPr>
          <a:xfrm>
            <a:off x="4429108" y="4714884"/>
            <a:ext cx="857256" cy="142876"/>
          </a:xfrm>
          <a:prstGeom prst="rightArrow">
            <a:avLst/>
          </a:prstGeom>
          <a:ln>
            <a:solidFill>
              <a:srgbClr val="008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9" name="Ellipse 28"/>
          <p:cNvSpPr/>
          <p:nvPr/>
        </p:nvSpPr>
        <p:spPr>
          <a:xfrm>
            <a:off x="4500546" y="5000636"/>
            <a:ext cx="642942" cy="35719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Losange 36"/>
          <p:cNvSpPr/>
          <p:nvPr/>
        </p:nvSpPr>
        <p:spPr>
          <a:xfrm>
            <a:off x="4714860" y="5572140"/>
            <a:ext cx="214314" cy="214314"/>
          </a:xfrm>
          <a:prstGeom prst="diamond">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8" name="Rectangle 37"/>
          <p:cNvSpPr/>
          <p:nvPr/>
        </p:nvSpPr>
        <p:spPr>
          <a:xfrm>
            <a:off x="6741586" y="1857364"/>
            <a:ext cx="1188000" cy="180000"/>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err="1" smtClean="0">
                <a:solidFill>
                  <a:schemeClr val="tx1"/>
                </a:solidFill>
                <a:latin typeface="Tw Cen MT" pitchFamily="34" charset="0"/>
              </a:rPr>
              <a:t>Foxconn</a:t>
            </a:r>
            <a:r>
              <a:rPr lang="fr-FR" sz="1400" b="1" cap="small" dirty="0" smtClean="0">
                <a:solidFill>
                  <a:schemeClr val="tx1"/>
                </a:solidFill>
                <a:latin typeface="Tw Cen MT" pitchFamily="34" charset="0"/>
              </a:rPr>
              <a:t> city</a:t>
            </a:r>
            <a:endParaRPr lang="fr-FR" sz="1400" b="1" cap="small" dirty="0">
              <a:solidFill>
                <a:schemeClr val="tx1"/>
              </a:solidFill>
              <a:latin typeface="Tw Cen MT" pitchFamily="34" charset="0"/>
            </a:endParaRPr>
          </a:p>
        </p:txBody>
      </p:sp>
      <p:sp>
        <p:nvSpPr>
          <p:cNvPr id="35" name="ZoneTexte 34"/>
          <p:cNvSpPr txBox="1"/>
          <p:nvPr/>
        </p:nvSpPr>
        <p:spPr>
          <a:xfrm>
            <a:off x="285752" y="4643446"/>
            <a:ext cx="4000496" cy="2031325"/>
          </a:xfrm>
          <a:prstGeom prst="rect">
            <a:avLst/>
          </a:prstGeom>
          <a:noFill/>
        </p:spPr>
        <p:txBody>
          <a:bodyPr wrap="square" rtlCol="0">
            <a:spAutoFit/>
          </a:bodyPr>
          <a:lstStyle/>
          <a:p>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3. Commercialiser l’</a:t>
            </a:r>
            <a:r>
              <a:rPr lang="fr-FR" sz="1400" b="1" u="sng" cap="small" dirty="0" err="1" smtClean="0">
                <a:solidFill>
                  <a:srgbClr val="C00000"/>
                </a:solidFill>
                <a:effectLst>
                  <a:outerShdw blurRad="38100" dist="38100" dir="2700000" algn="tl">
                    <a:srgbClr val="000000">
                      <a:alpha val="43137"/>
                    </a:srgbClr>
                  </a:outerShdw>
                </a:effectLst>
                <a:latin typeface="Tw Cen MT" pitchFamily="34" charset="0"/>
              </a:rPr>
              <a:t>IPhone</a:t>
            </a: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 : une distribution internationale</a:t>
            </a:r>
          </a:p>
          <a:p>
            <a:pPr algn="r"/>
            <a:endParaRPr lang="fr-FR" sz="1400" b="1" dirty="0" smtClean="0">
              <a:latin typeface="Tw Cen MT" pitchFamily="34" charset="0"/>
            </a:endParaRPr>
          </a:p>
          <a:p>
            <a:pPr algn="r"/>
            <a:r>
              <a:rPr lang="fr-FR" sz="1400" b="1" dirty="0" smtClean="0">
                <a:latin typeface="Tw Cen MT" pitchFamily="34" charset="0"/>
              </a:rPr>
              <a:t>Espace où l’</a:t>
            </a:r>
            <a:r>
              <a:rPr lang="fr-FR" sz="1400" b="1" dirty="0" err="1" smtClean="0">
                <a:latin typeface="Tw Cen MT" pitchFamily="34" charset="0"/>
              </a:rPr>
              <a:t>IPhone</a:t>
            </a:r>
            <a:r>
              <a:rPr lang="fr-FR" sz="1400" b="1" dirty="0" smtClean="0">
                <a:latin typeface="Tw Cen MT" pitchFamily="34" charset="0"/>
              </a:rPr>
              <a:t> est distribué (via Apple </a:t>
            </a:r>
          </a:p>
          <a:p>
            <a:pPr algn="r"/>
            <a:r>
              <a:rPr lang="fr-FR" sz="1400" b="1" dirty="0" smtClean="0">
                <a:latin typeface="Tw Cen MT" pitchFamily="34" charset="0"/>
              </a:rPr>
              <a:t>Stores ou revendeurs)</a:t>
            </a:r>
          </a:p>
          <a:p>
            <a:pPr algn="r"/>
            <a:endParaRPr lang="fr-FR" sz="1400" b="1" dirty="0" smtClean="0">
              <a:latin typeface="Tw Cen MT" pitchFamily="34" charset="0"/>
            </a:endParaRPr>
          </a:p>
          <a:p>
            <a:pPr algn="r"/>
            <a:r>
              <a:rPr lang="fr-FR" sz="1400" b="1" dirty="0" smtClean="0">
                <a:latin typeface="Tw Cen MT" pitchFamily="34" charset="0"/>
              </a:rPr>
              <a:t>Routes maritimes principales (acheminement </a:t>
            </a:r>
          </a:p>
          <a:p>
            <a:pPr algn="r"/>
            <a:r>
              <a:rPr lang="fr-FR" sz="1400" b="1" dirty="0" smtClean="0">
                <a:latin typeface="Tw Cen MT" pitchFamily="34" charset="0"/>
              </a:rPr>
              <a:t>du produit vers les centres de consommation)</a:t>
            </a:r>
          </a:p>
          <a:p>
            <a:pPr algn="r"/>
            <a:endParaRPr lang="fr-FR" sz="1400" b="1" dirty="0">
              <a:latin typeface="Tw Cen MT" pitchFamily="34" charset="0"/>
            </a:endParaRPr>
          </a:p>
        </p:txBody>
      </p:sp>
      <p:sp>
        <p:nvSpPr>
          <p:cNvPr id="40" name="Rectangle 39"/>
          <p:cNvSpPr/>
          <p:nvPr/>
        </p:nvSpPr>
        <p:spPr>
          <a:xfrm>
            <a:off x="214282" y="5357826"/>
            <a:ext cx="642942" cy="357190"/>
          </a:xfrm>
          <a:prstGeom prst="rect">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9" name="Forme libre 58"/>
          <p:cNvSpPr/>
          <p:nvPr/>
        </p:nvSpPr>
        <p:spPr>
          <a:xfrm>
            <a:off x="3473450" y="1619250"/>
            <a:ext cx="4564063" cy="2667000"/>
          </a:xfrm>
          <a:custGeom>
            <a:avLst/>
            <a:gdLst>
              <a:gd name="connsiteX0" fmla="*/ 4479925 w 4564063"/>
              <a:gd name="connsiteY0" fmla="*/ 333375 h 2667000"/>
              <a:gd name="connsiteX1" fmla="*/ 4556125 w 4564063"/>
              <a:gd name="connsiteY1" fmla="*/ 552450 h 2667000"/>
              <a:gd name="connsiteX2" fmla="*/ 4432300 w 4564063"/>
              <a:gd name="connsiteY2" fmla="*/ 742950 h 2667000"/>
              <a:gd name="connsiteX3" fmla="*/ 4156075 w 4564063"/>
              <a:gd name="connsiteY3" fmla="*/ 1038225 h 2667000"/>
              <a:gd name="connsiteX4" fmla="*/ 3708400 w 4564063"/>
              <a:gd name="connsiteY4" fmla="*/ 1485900 h 2667000"/>
              <a:gd name="connsiteX5" fmla="*/ 3365500 w 4564063"/>
              <a:gd name="connsiteY5" fmla="*/ 1581150 h 2667000"/>
              <a:gd name="connsiteX6" fmla="*/ 2517775 w 4564063"/>
              <a:gd name="connsiteY6" fmla="*/ 1581150 h 2667000"/>
              <a:gd name="connsiteX7" fmla="*/ 2070100 w 4564063"/>
              <a:gd name="connsiteY7" fmla="*/ 1771650 h 2667000"/>
              <a:gd name="connsiteX8" fmla="*/ 1746250 w 4564063"/>
              <a:gd name="connsiteY8" fmla="*/ 2257425 h 2667000"/>
              <a:gd name="connsiteX9" fmla="*/ 1460500 w 4564063"/>
              <a:gd name="connsiteY9" fmla="*/ 2571750 h 2667000"/>
              <a:gd name="connsiteX10" fmla="*/ 1003300 w 4564063"/>
              <a:gd name="connsiteY10" fmla="*/ 2590800 h 2667000"/>
              <a:gd name="connsiteX11" fmla="*/ 498475 w 4564063"/>
              <a:gd name="connsiteY11" fmla="*/ 2114550 h 2667000"/>
              <a:gd name="connsiteX12" fmla="*/ 241300 w 4564063"/>
              <a:gd name="connsiteY12" fmla="*/ 1552575 h 2667000"/>
              <a:gd name="connsiteX13" fmla="*/ 3175 w 4564063"/>
              <a:gd name="connsiteY13" fmla="*/ 666750 h 2667000"/>
              <a:gd name="connsiteX14" fmla="*/ 222250 w 4564063"/>
              <a:gd name="connsiteY14"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4063" h="2667000">
                <a:moveTo>
                  <a:pt x="4479925" y="333375"/>
                </a:moveTo>
                <a:cubicBezTo>
                  <a:pt x="4521994" y="408781"/>
                  <a:pt x="4564063" y="484188"/>
                  <a:pt x="4556125" y="552450"/>
                </a:cubicBezTo>
                <a:cubicBezTo>
                  <a:pt x="4548188" y="620713"/>
                  <a:pt x="4498975" y="661988"/>
                  <a:pt x="4432300" y="742950"/>
                </a:cubicBezTo>
                <a:cubicBezTo>
                  <a:pt x="4365625" y="823913"/>
                  <a:pt x="4276725" y="914400"/>
                  <a:pt x="4156075" y="1038225"/>
                </a:cubicBezTo>
                <a:cubicBezTo>
                  <a:pt x="4035425" y="1162050"/>
                  <a:pt x="3840162" y="1395413"/>
                  <a:pt x="3708400" y="1485900"/>
                </a:cubicBezTo>
                <a:cubicBezTo>
                  <a:pt x="3576638" y="1576387"/>
                  <a:pt x="3563938" y="1565275"/>
                  <a:pt x="3365500" y="1581150"/>
                </a:cubicBezTo>
                <a:cubicBezTo>
                  <a:pt x="3167062" y="1597025"/>
                  <a:pt x="2733675" y="1549400"/>
                  <a:pt x="2517775" y="1581150"/>
                </a:cubicBezTo>
                <a:cubicBezTo>
                  <a:pt x="2301875" y="1612900"/>
                  <a:pt x="2198688" y="1658938"/>
                  <a:pt x="2070100" y="1771650"/>
                </a:cubicBezTo>
                <a:cubicBezTo>
                  <a:pt x="1941513" y="1884363"/>
                  <a:pt x="1847850" y="2124075"/>
                  <a:pt x="1746250" y="2257425"/>
                </a:cubicBezTo>
                <a:cubicBezTo>
                  <a:pt x="1644650" y="2390775"/>
                  <a:pt x="1584325" y="2516188"/>
                  <a:pt x="1460500" y="2571750"/>
                </a:cubicBezTo>
                <a:cubicBezTo>
                  <a:pt x="1336675" y="2627312"/>
                  <a:pt x="1163638" y="2667000"/>
                  <a:pt x="1003300" y="2590800"/>
                </a:cubicBezTo>
                <a:cubicBezTo>
                  <a:pt x="842963" y="2514600"/>
                  <a:pt x="625475" y="2287587"/>
                  <a:pt x="498475" y="2114550"/>
                </a:cubicBezTo>
                <a:cubicBezTo>
                  <a:pt x="371475" y="1941513"/>
                  <a:pt x="323850" y="1793875"/>
                  <a:pt x="241300" y="1552575"/>
                </a:cubicBezTo>
                <a:cubicBezTo>
                  <a:pt x="158750" y="1311275"/>
                  <a:pt x="6350" y="925513"/>
                  <a:pt x="3175" y="666750"/>
                </a:cubicBezTo>
                <a:cubicBezTo>
                  <a:pt x="0" y="407988"/>
                  <a:pt x="111125" y="203994"/>
                  <a:pt x="222250" y="0"/>
                </a:cubicBezTo>
              </a:path>
            </a:pathLst>
          </a:custGeom>
          <a:ln>
            <a:solidFill>
              <a:srgbClr val="00206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0" name="Forme libre 59"/>
          <p:cNvSpPr/>
          <p:nvPr/>
        </p:nvSpPr>
        <p:spPr>
          <a:xfrm>
            <a:off x="4752975" y="1685925"/>
            <a:ext cx="2124075" cy="1514475"/>
          </a:xfrm>
          <a:custGeom>
            <a:avLst/>
            <a:gdLst>
              <a:gd name="connsiteX0" fmla="*/ 2124075 w 2124075"/>
              <a:gd name="connsiteY0" fmla="*/ 1514475 h 1514475"/>
              <a:gd name="connsiteX1" fmla="*/ 1304925 w 2124075"/>
              <a:gd name="connsiteY1" fmla="*/ 1238250 h 1514475"/>
              <a:gd name="connsiteX2" fmla="*/ 1152525 w 2124075"/>
              <a:gd name="connsiteY2" fmla="*/ 838200 h 1514475"/>
              <a:gd name="connsiteX3" fmla="*/ 866775 w 2124075"/>
              <a:gd name="connsiteY3" fmla="*/ 666750 h 1514475"/>
              <a:gd name="connsiteX4" fmla="*/ 0 w 2124075"/>
              <a:gd name="connsiteY4" fmla="*/ 0 h 1514475"/>
              <a:gd name="connsiteX5" fmla="*/ 0 w 2124075"/>
              <a:gd name="connsiteY5" fmla="*/ 0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75" h="1514475">
                <a:moveTo>
                  <a:pt x="2124075" y="1514475"/>
                </a:moveTo>
                <a:cubicBezTo>
                  <a:pt x="1795462" y="1432718"/>
                  <a:pt x="1466850" y="1350962"/>
                  <a:pt x="1304925" y="1238250"/>
                </a:cubicBezTo>
                <a:cubicBezTo>
                  <a:pt x="1143000" y="1125538"/>
                  <a:pt x="1225550" y="933450"/>
                  <a:pt x="1152525" y="838200"/>
                </a:cubicBezTo>
                <a:cubicBezTo>
                  <a:pt x="1079500" y="742950"/>
                  <a:pt x="1058862" y="806450"/>
                  <a:pt x="866775" y="666750"/>
                </a:cubicBezTo>
                <a:cubicBezTo>
                  <a:pt x="674688" y="527050"/>
                  <a:pt x="0" y="0"/>
                  <a:pt x="0" y="0"/>
                </a:cubicBezTo>
                <a:lnTo>
                  <a:pt x="0" y="0"/>
                </a:lnTo>
              </a:path>
            </a:pathLst>
          </a:custGeom>
          <a:ln>
            <a:solidFill>
              <a:srgbClr val="00206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cxnSp>
        <p:nvCxnSpPr>
          <p:cNvPr id="62" name="Connecteur droit avec flèche 61"/>
          <p:cNvCxnSpPr>
            <a:stCxn id="59" idx="0"/>
          </p:cNvCxnSpPr>
          <p:nvPr/>
        </p:nvCxnSpPr>
        <p:spPr>
          <a:xfrm flipV="1">
            <a:off x="7953377" y="1856571"/>
            <a:ext cx="1191416" cy="96054"/>
          </a:xfrm>
          <a:prstGeom prst="straightConnector1">
            <a:avLst/>
          </a:prstGeom>
          <a:ln>
            <a:solidFill>
              <a:srgbClr val="00206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6" name="Losange 35"/>
          <p:cNvSpPr/>
          <p:nvPr/>
        </p:nvSpPr>
        <p:spPr>
          <a:xfrm>
            <a:off x="7858148" y="1857364"/>
            <a:ext cx="214314" cy="214314"/>
          </a:xfrm>
          <a:prstGeom prst="diamond">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65" name="Connecteur droit avec flèche 64"/>
          <p:cNvCxnSpPr/>
          <p:nvPr/>
        </p:nvCxnSpPr>
        <p:spPr>
          <a:xfrm flipV="1">
            <a:off x="-32" y="1714488"/>
            <a:ext cx="432000" cy="24616"/>
          </a:xfrm>
          <a:prstGeom prst="straightConnector1">
            <a:avLst/>
          </a:prstGeom>
          <a:ln>
            <a:solidFill>
              <a:srgbClr val="00206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69" name="Connecteur droit avec flèche 68"/>
          <p:cNvCxnSpPr/>
          <p:nvPr/>
        </p:nvCxnSpPr>
        <p:spPr>
          <a:xfrm flipV="1">
            <a:off x="285720" y="6143644"/>
            <a:ext cx="432000" cy="24616"/>
          </a:xfrm>
          <a:prstGeom prst="straightConnector1">
            <a:avLst/>
          </a:prstGeom>
          <a:ln>
            <a:solidFill>
              <a:srgbClr val="00206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par>
                                <p:cTn id="28" presetID="1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Bottom)">
                                      <p:cBhvr>
                                        <p:cTn id="30" dur="500"/>
                                        <p:tgtEl>
                                          <p:spTgt spid="13"/>
                                        </p:tgtEl>
                                      </p:cBhvr>
                                    </p:animEffect>
                                  </p:childTnLst>
                                </p:cTn>
                              </p:par>
                            </p:childTnLst>
                          </p:cTn>
                        </p:par>
                        <p:par>
                          <p:cTn id="31" fill="hold">
                            <p:stCondLst>
                              <p:cond delay="500"/>
                            </p:stCondLst>
                            <p:childTnLst>
                              <p:par>
                                <p:cTn id="32" presetID="15"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000" fill="hold"/>
                                        <p:tgtEl>
                                          <p:spTgt spid="12"/>
                                        </p:tgtEl>
                                        <p:attrNameLst>
                                          <p:attrName>ppt_w</p:attrName>
                                        </p:attrNameLst>
                                      </p:cBhvr>
                                      <p:tavLst>
                                        <p:tav tm="0">
                                          <p:val>
                                            <p:fltVal val="0"/>
                                          </p:val>
                                        </p:tav>
                                        <p:tav tm="100000">
                                          <p:val>
                                            <p:strVal val="#ppt_w"/>
                                          </p:val>
                                        </p:tav>
                                      </p:tavLst>
                                    </p:anim>
                                    <p:anim calcmode="lin" valueType="num">
                                      <p:cBhvr>
                                        <p:cTn id="35" dur="2000" fill="hold"/>
                                        <p:tgtEl>
                                          <p:spTgt spid="12"/>
                                        </p:tgtEl>
                                        <p:attrNameLst>
                                          <p:attrName>ppt_h</p:attrName>
                                        </p:attrNameLst>
                                      </p:cBhvr>
                                      <p:tavLst>
                                        <p:tav tm="0">
                                          <p:val>
                                            <p:fltVal val="0"/>
                                          </p:val>
                                        </p:tav>
                                        <p:tav tm="100000">
                                          <p:val>
                                            <p:strVal val="#ppt_h"/>
                                          </p:val>
                                        </p:tav>
                                      </p:tavLst>
                                    </p:anim>
                                    <p:anim calcmode="lin" valueType="num">
                                      <p:cBhvr>
                                        <p:cTn id="36"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500"/>
                            </p:stCondLst>
                            <p:childTnLst>
                              <p:par>
                                <p:cTn id="39" presetID="1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lide(fromBottom)">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lide(fromBottom)">
                                      <p:cBhvr>
                                        <p:cTn id="46" dur="500"/>
                                        <p:tgtEl>
                                          <p:spTgt spid="15"/>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2000"/>
                                        <p:tgtEl>
                                          <p:spTgt spid="26"/>
                                        </p:tgtEl>
                                      </p:cBhvr>
                                    </p:animEffect>
                                  </p:childTnLst>
                                </p:cTn>
                              </p:par>
                            </p:childTnLst>
                          </p:cTn>
                        </p:par>
                        <p:par>
                          <p:cTn id="51" fill="hold">
                            <p:stCondLst>
                              <p:cond delay="2500"/>
                            </p:stCondLst>
                            <p:childTnLst>
                              <p:par>
                                <p:cTn id="52" presetID="12" presetClass="entr" presetSubtype="4"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slide(fromBottom)">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plus(in)">
                                      <p:cBhvr>
                                        <p:cTn id="59" dur="2000"/>
                                        <p:tgtEl>
                                          <p:spTgt spid="23"/>
                                        </p:tgtEl>
                                      </p:cBhvr>
                                    </p:animEffect>
                                  </p:childTnLst>
                                </p:cTn>
                              </p:par>
                            </p:childTnLst>
                          </p:cTn>
                        </p:par>
                        <p:par>
                          <p:cTn id="60" fill="hold">
                            <p:stCondLst>
                              <p:cond delay="2000"/>
                            </p:stCondLst>
                            <p:childTnLst>
                              <p:par>
                                <p:cTn id="61" presetID="1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plus(in)">
                                      <p:cBhvr>
                                        <p:cTn id="63" dur="2000"/>
                                        <p:tgtEl>
                                          <p:spTgt spid="16"/>
                                        </p:tgtEl>
                                      </p:cBhvr>
                                    </p:animEffect>
                                  </p:childTnLst>
                                </p:cTn>
                              </p:par>
                            </p:childTnLst>
                          </p:cTn>
                        </p:par>
                        <p:par>
                          <p:cTn id="64" fill="hold">
                            <p:stCondLst>
                              <p:cond delay="4000"/>
                            </p:stCondLst>
                            <p:childTnLst>
                              <p:par>
                                <p:cTn id="65" presetID="1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lide(fromBottom)">
                                      <p:cBhvr>
                                        <p:cTn id="67" dur="500"/>
                                        <p:tgtEl>
                                          <p:spTgt spid="18"/>
                                        </p:tgtEl>
                                      </p:cBhvr>
                                    </p:animEffect>
                                  </p:childTnLst>
                                </p:cTn>
                              </p:par>
                            </p:childTnLst>
                          </p:cTn>
                        </p:par>
                        <p:par>
                          <p:cTn id="68" fill="hold">
                            <p:stCondLst>
                              <p:cond delay="4500"/>
                            </p:stCondLst>
                            <p:childTnLst>
                              <p:par>
                                <p:cTn id="69" presetID="1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plus(in)">
                                      <p:cBhvr>
                                        <p:cTn id="71" dur="2000"/>
                                        <p:tgtEl>
                                          <p:spTgt spid="17"/>
                                        </p:tgtEl>
                                      </p:cBhvr>
                                    </p:animEffect>
                                  </p:childTnLst>
                                </p:cTn>
                              </p:par>
                            </p:childTnLst>
                          </p:cTn>
                        </p:par>
                        <p:par>
                          <p:cTn id="72" fill="hold">
                            <p:stCondLst>
                              <p:cond delay="6500"/>
                            </p:stCondLst>
                            <p:childTnLst>
                              <p:par>
                                <p:cTn id="73" presetID="12" presetClass="entr" presetSubtype="4"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slide(fromBottom)">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lide(fromBottom)">
                                      <p:cBhvr>
                                        <p:cTn id="80" dur="500"/>
                                        <p:tgtEl>
                                          <p:spTgt spid="22"/>
                                        </p:tgtEl>
                                      </p:cBhvr>
                                    </p:animEffect>
                                  </p:childTnLst>
                                </p:cTn>
                              </p:par>
                            </p:childTnLst>
                          </p:cTn>
                        </p:par>
                        <p:par>
                          <p:cTn id="81" fill="hold">
                            <p:stCondLst>
                              <p:cond delay="500"/>
                            </p:stCondLst>
                            <p:childTnLst>
                              <p:par>
                                <p:cTn id="82" presetID="15" presetClass="entr" presetSubtype="0"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fltVal val="0"/>
                                          </p:val>
                                        </p:tav>
                                        <p:tav tm="100000">
                                          <p:val>
                                            <p:strVal val="#ppt_w"/>
                                          </p:val>
                                        </p:tav>
                                      </p:tavLst>
                                    </p:anim>
                                    <p:anim calcmode="lin" valueType="num">
                                      <p:cBhvr>
                                        <p:cTn id="85" dur="1000" fill="hold"/>
                                        <p:tgtEl>
                                          <p:spTgt spid="20"/>
                                        </p:tgtEl>
                                        <p:attrNameLst>
                                          <p:attrName>ppt_h</p:attrName>
                                        </p:attrNameLst>
                                      </p:cBhvr>
                                      <p:tavLst>
                                        <p:tav tm="0">
                                          <p:val>
                                            <p:fltVal val="0"/>
                                          </p:val>
                                        </p:tav>
                                        <p:tav tm="100000">
                                          <p:val>
                                            <p:strVal val="#ppt_h"/>
                                          </p:val>
                                        </p:tav>
                                      </p:tavLst>
                                    </p:anim>
                                    <p:anim calcmode="lin" valueType="num">
                                      <p:cBhvr>
                                        <p:cTn id="8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500"/>
                            </p:stCondLst>
                            <p:childTnLst>
                              <p:par>
                                <p:cTn id="89" presetID="15"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1000"/>
                                        <p:tgtEl>
                                          <p:spTgt spid="28"/>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2000"/>
                                        <p:tgtEl>
                                          <p:spTgt spid="30"/>
                                        </p:tgtEl>
                                      </p:cBhvr>
                                    </p:animEffect>
                                  </p:childTnLst>
                                </p:cTn>
                              </p:par>
                            </p:childTnLst>
                          </p:cTn>
                        </p:par>
                        <p:par>
                          <p:cTn id="104" fill="hold">
                            <p:stCondLst>
                              <p:cond delay="3000"/>
                            </p:stCondLst>
                            <p:childTnLst>
                              <p:par>
                                <p:cTn id="105" presetID="22" presetClass="entr" presetSubtype="2"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right)">
                                      <p:cBhvr>
                                        <p:cTn id="107" dur="2000"/>
                                        <p:tgtEl>
                                          <p:spTgt spid="31"/>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right)">
                                      <p:cBhvr>
                                        <p:cTn id="110" dur="20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slide(fromBottom)">
                                      <p:cBhvr>
                                        <p:cTn id="115" dur="500"/>
                                        <p:tgtEl>
                                          <p:spTgt spid="29"/>
                                        </p:tgtEl>
                                      </p:cBhvr>
                                    </p:animEffect>
                                  </p:childTnLst>
                                </p:cTn>
                              </p:par>
                            </p:childTnLst>
                          </p:cTn>
                        </p:par>
                        <p:par>
                          <p:cTn id="116" fill="hold">
                            <p:stCondLst>
                              <p:cond delay="500"/>
                            </p:stCondLst>
                            <p:childTnLst>
                              <p:par>
                                <p:cTn id="117" presetID="53"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p:cTn id="119" dur="2000" fill="hold"/>
                                        <p:tgtEl>
                                          <p:spTgt spid="33"/>
                                        </p:tgtEl>
                                        <p:attrNameLst>
                                          <p:attrName>ppt_w</p:attrName>
                                        </p:attrNameLst>
                                      </p:cBhvr>
                                      <p:tavLst>
                                        <p:tav tm="0">
                                          <p:val>
                                            <p:fltVal val="0"/>
                                          </p:val>
                                        </p:tav>
                                        <p:tav tm="100000">
                                          <p:val>
                                            <p:strVal val="#ppt_w"/>
                                          </p:val>
                                        </p:tav>
                                      </p:tavLst>
                                    </p:anim>
                                    <p:anim calcmode="lin" valueType="num">
                                      <p:cBhvr>
                                        <p:cTn id="120" dur="2000" fill="hold"/>
                                        <p:tgtEl>
                                          <p:spTgt spid="33"/>
                                        </p:tgtEl>
                                        <p:attrNameLst>
                                          <p:attrName>ppt_h</p:attrName>
                                        </p:attrNameLst>
                                      </p:cBhvr>
                                      <p:tavLst>
                                        <p:tav tm="0">
                                          <p:val>
                                            <p:fltVal val="0"/>
                                          </p:val>
                                        </p:tav>
                                        <p:tav tm="100000">
                                          <p:val>
                                            <p:strVal val="#ppt_h"/>
                                          </p:val>
                                        </p:tav>
                                      </p:tavLst>
                                    </p:anim>
                                    <p:animEffect transition="in" filter="fade">
                                      <p:cBhvr>
                                        <p:cTn id="121" dur="2000"/>
                                        <p:tgtEl>
                                          <p:spTgt spid="33"/>
                                        </p:tgtEl>
                                      </p:cBhvr>
                                    </p:animEffect>
                                  </p:childTnLst>
                                </p:cTn>
                              </p:par>
                            </p:childTnLst>
                          </p:cTn>
                        </p:par>
                        <p:par>
                          <p:cTn id="122" fill="hold">
                            <p:stCondLst>
                              <p:cond delay="2500"/>
                            </p:stCondLst>
                            <p:childTnLst>
                              <p:par>
                                <p:cTn id="123" presetID="53" presetClass="entr" presetSubtype="0" fill="hold" grpId="0" nodeType="after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p:cTn id="125" dur="2000" fill="hold"/>
                                        <p:tgtEl>
                                          <p:spTgt spid="34"/>
                                        </p:tgtEl>
                                        <p:attrNameLst>
                                          <p:attrName>ppt_w</p:attrName>
                                        </p:attrNameLst>
                                      </p:cBhvr>
                                      <p:tavLst>
                                        <p:tav tm="0">
                                          <p:val>
                                            <p:fltVal val="0"/>
                                          </p:val>
                                        </p:tav>
                                        <p:tav tm="100000">
                                          <p:val>
                                            <p:strVal val="#ppt_w"/>
                                          </p:val>
                                        </p:tav>
                                      </p:tavLst>
                                    </p:anim>
                                    <p:anim calcmode="lin" valueType="num">
                                      <p:cBhvr>
                                        <p:cTn id="126" dur="2000" fill="hold"/>
                                        <p:tgtEl>
                                          <p:spTgt spid="34"/>
                                        </p:tgtEl>
                                        <p:attrNameLst>
                                          <p:attrName>ppt_h</p:attrName>
                                        </p:attrNameLst>
                                      </p:cBhvr>
                                      <p:tavLst>
                                        <p:tav tm="0">
                                          <p:val>
                                            <p:fltVal val="0"/>
                                          </p:val>
                                        </p:tav>
                                        <p:tav tm="100000">
                                          <p:val>
                                            <p:strVal val="#ppt_h"/>
                                          </p:val>
                                        </p:tav>
                                      </p:tavLst>
                                    </p:anim>
                                    <p:animEffect transition="in" filter="fade">
                                      <p:cBhvr>
                                        <p:cTn id="127" dur="20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4"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slide(fromBottom)">
                                      <p:cBhvr>
                                        <p:cTn id="132" dur="500"/>
                                        <p:tgtEl>
                                          <p:spTgt spid="37"/>
                                        </p:tgtEl>
                                      </p:cBhvr>
                                    </p:animEffect>
                                  </p:childTnLst>
                                </p:cTn>
                              </p:par>
                            </p:childTnLst>
                          </p:cTn>
                        </p:par>
                        <p:par>
                          <p:cTn id="133" fill="hold">
                            <p:stCondLst>
                              <p:cond delay="500"/>
                            </p:stCondLst>
                            <p:childTnLst>
                              <p:par>
                                <p:cTn id="134" presetID="15" presetClass="entr" presetSubtype="0" fill="hold" grpId="0" nodeType="after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1000" fill="hold"/>
                                        <p:tgtEl>
                                          <p:spTgt spid="36"/>
                                        </p:tgtEl>
                                        <p:attrNameLst>
                                          <p:attrName>ppt_w</p:attrName>
                                        </p:attrNameLst>
                                      </p:cBhvr>
                                      <p:tavLst>
                                        <p:tav tm="0">
                                          <p:val>
                                            <p:fltVal val="0"/>
                                          </p:val>
                                        </p:tav>
                                        <p:tav tm="100000">
                                          <p:val>
                                            <p:strVal val="#ppt_w"/>
                                          </p:val>
                                        </p:tav>
                                      </p:tavLst>
                                    </p:anim>
                                    <p:anim calcmode="lin" valueType="num">
                                      <p:cBhvr>
                                        <p:cTn id="137" dur="1000" fill="hold"/>
                                        <p:tgtEl>
                                          <p:spTgt spid="36"/>
                                        </p:tgtEl>
                                        <p:attrNameLst>
                                          <p:attrName>ppt_h</p:attrName>
                                        </p:attrNameLst>
                                      </p:cBhvr>
                                      <p:tavLst>
                                        <p:tav tm="0">
                                          <p:val>
                                            <p:fltVal val="0"/>
                                          </p:val>
                                        </p:tav>
                                        <p:tav tm="100000">
                                          <p:val>
                                            <p:strVal val="#ppt_h"/>
                                          </p:val>
                                        </p:tav>
                                      </p:tavLst>
                                    </p:anim>
                                    <p:anim calcmode="lin" valueType="num">
                                      <p:cBhvr>
                                        <p:cTn id="138"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39"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40" fill="hold">
                            <p:stCondLst>
                              <p:cond delay="1500"/>
                            </p:stCondLst>
                            <p:childTnLst>
                              <p:par>
                                <p:cTn id="141" presetID="12" presetClass="entr" presetSubtype="4" fill="hold" grpId="0"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slide(fromBottom)">
                                      <p:cBhvr>
                                        <p:cTn id="143" dur="500"/>
                                        <p:tgtEl>
                                          <p:spTgt spid="38"/>
                                        </p:tgtEl>
                                      </p:cBhvr>
                                    </p:animEffect>
                                  </p:childTnLst>
                                </p:cTn>
                              </p:par>
                            </p:childTnLst>
                          </p:cTn>
                        </p:par>
                      </p:childTnLst>
                    </p:cTn>
                  </p:par>
                  <p:par>
                    <p:cTn id="144" fill="hold">
                      <p:stCondLst>
                        <p:cond delay="indefinite"/>
                      </p:stCondLst>
                      <p:childTnLst>
                        <p:par>
                          <p:cTn id="145" fill="hold">
                            <p:stCondLst>
                              <p:cond delay="0"/>
                            </p:stCondLst>
                            <p:childTnLst>
                              <p:par>
                                <p:cTn id="146" presetID="55" presetClass="exit" presetSubtype="0" fill="hold" grpId="1" nodeType="clickEffect">
                                  <p:stCondLst>
                                    <p:cond delay="0"/>
                                  </p:stCondLst>
                                  <p:childTnLst>
                                    <p:anim calcmode="lin" valueType="num">
                                      <p:cBhvr>
                                        <p:cTn id="147" dur="1000"/>
                                        <p:tgtEl>
                                          <p:spTgt spid="11"/>
                                        </p:tgtEl>
                                        <p:attrNameLst>
                                          <p:attrName>ppt_w</p:attrName>
                                        </p:attrNameLst>
                                      </p:cBhvr>
                                      <p:tavLst>
                                        <p:tav tm="0">
                                          <p:val>
                                            <p:strVal val="ppt_w"/>
                                          </p:val>
                                        </p:tav>
                                        <p:tav tm="100000">
                                          <p:val>
                                            <p:strVal val="ppt_w*0.70"/>
                                          </p:val>
                                        </p:tav>
                                      </p:tavLst>
                                    </p:anim>
                                    <p:anim calcmode="lin" valueType="num">
                                      <p:cBhvr>
                                        <p:cTn id="148" dur="1000"/>
                                        <p:tgtEl>
                                          <p:spTgt spid="11"/>
                                        </p:tgtEl>
                                        <p:attrNameLst>
                                          <p:attrName>ppt_h</p:attrName>
                                        </p:attrNameLst>
                                      </p:cBhvr>
                                      <p:tavLst>
                                        <p:tav tm="0">
                                          <p:val>
                                            <p:strVal val="ppt_h"/>
                                          </p:val>
                                        </p:tav>
                                        <p:tav tm="100000">
                                          <p:val>
                                            <p:strVal val="ppt_h"/>
                                          </p:val>
                                        </p:tav>
                                      </p:tavLst>
                                    </p:anim>
                                    <p:animEffect transition="out" filter="fade">
                                      <p:cBhvr>
                                        <p:cTn id="149" dur="1000"/>
                                        <p:tgtEl>
                                          <p:spTgt spid="11"/>
                                        </p:tgtEl>
                                      </p:cBhvr>
                                    </p:animEffect>
                                    <p:set>
                                      <p:cBhvr>
                                        <p:cTn id="150" dur="1" fill="hold">
                                          <p:stCondLst>
                                            <p:cond delay="999"/>
                                          </p:stCondLst>
                                        </p:cTn>
                                        <p:tgtEl>
                                          <p:spTgt spid="11"/>
                                        </p:tgtEl>
                                        <p:attrNameLst>
                                          <p:attrName>style.visibility</p:attrName>
                                        </p:attrNameLst>
                                      </p:cBhvr>
                                      <p:to>
                                        <p:strVal val="hidden"/>
                                      </p:to>
                                    </p:set>
                                  </p:childTnLst>
                                </p:cTn>
                              </p:par>
                              <p:par>
                                <p:cTn id="151" presetID="55" presetClass="exit" presetSubtype="0" fill="hold" grpId="1" nodeType="withEffect">
                                  <p:stCondLst>
                                    <p:cond delay="0"/>
                                  </p:stCondLst>
                                  <p:childTnLst>
                                    <p:anim calcmode="lin" valueType="num">
                                      <p:cBhvr>
                                        <p:cTn id="152" dur="1000"/>
                                        <p:tgtEl>
                                          <p:spTgt spid="15"/>
                                        </p:tgtEl>
                                        <p:attrNameLst>
                                          <p:attrName>ppt_w</p:attrName>
                                        </p:attrNameLst>
                                      </p:cBhvr>
                                      <p:tavLst>
                                        <p:tav tm="0">
                                          <p:val>
                                            <p:strVal val="ppt_w"/>
                                          </p:val>
                                        </p:tav>
                                        <p:tav tm="100000">
                                          <p:val>
                                            <p:strVal val="ppt_w*0.70"/>
                                          </p:val>
                                        </p:tav>
                                      </p:tavLst>
                                    </p:anim>
                                    <p:anim calcmode="lin" valueType="num">
                                      <p:cBhvr>
                                        <p:cTn id="153" dur="1000"/>
                                        <p:tgtEl>
                                          <p:spTgt spid="15"/>
                                        </p:tgtEl>
                                        <p:attrNameLst>
                                          <p:attrName>ppt_h</p:attrName>
                                        </p:attrNameLst>
                                      </p:cBhvr>
                                      <p:tavLst>
                                        <p:tav tm="0">
                                          <p:val>
                                            <p:strVal val="ppt_h"/>
                                          </p:val>
                                        </p:tav>
                                        <p:tav tm="100000">
                                          <p:val>
                                            <p:strVal val="ppt_h"/>
                                          </p:val>
                                        </p:tav>
                                      </p:tavLst>
                                    </p:anim>
                                    <p:animEffect transition="out" filter="fade">
                                      <p:cBhvr>
                                        <p:cTn id="154" dur="1000"/>
                                        <p:tgtEl>
                                          <p:spTgt spid="15"/>
                                        </p:tgtEl>
                                      </p:cBhvr>
                                    </p:animEffect>
                                    <p:set>
                                      <p:cBhvr>
                                        <p:cTn id="155" dur="1" fill="hold">
                                          <p:stCondLst>
                                            <p:cond delay="999"/>
                                          </p:stCondLst>
                                        </p:cTn>
                                        <p:tgtEl>
                                          <p:spTgt spid="15"/>
                                        </p:tgtEl>
                                        <p:attrNameLst>
                                          <p:attrName>style.visibility</p:attrName>
                                        </p:attrNameLst>
                                      </p:cBhvr>
                                      <p:to>
                                        <p:strVal val="hidden"/>
                                      </p:to>
                                    </p:set>
                                  </p:childTnLst>
                                </p:cTn>
                              </p:par>
                              <p:par>
                                <p:cTn id="156" presetID="55" presetClass="exit" presetSubtype="0" fill="hold" nodeType="withEffect">
                                  <p:stCondLst>
                                    <p:cond delay="0"/>
                                  </p:stCondLst>
                                  <p:childTnLst>
                                    <p:anim calcmode="lin" valueType="num">
                                      <p:cBhvr>
                                        <p:cTn id="157" dur="1000"/>
                                        <p:tgtEl>
                                          <p:spTgt spid="13"/>
                                        </p:tgtEl>
                                        <p:attrNameLst>
                                          <p:attrName>ppt_w</p:attrName>
                                        </p:attrNameLst>
                                      </p:cBhvr>
                                      <p:tavLst>
                                        <p:tav tm="0">
                                          <p:val>
                                            <p:strVal val="ppt_w"/>
                                          </p:val>
                                        </p:tav>
                                        <p:tav tm="100000">
                                          <p:val>
                                            <p:strVal val="ppt_w*0.70"/>
                                          </p:val>
                                        </p:tav>
                                      </p:tavLst>
                                    </p:anim>
                                    <p:anim calcmode="lin" valueType="num">
                                      <p:cBhvr>
                                        <p:cTn id="158" dur="1000"/>
                                        <p:tgtEl>
                                          <p:spTgt spid="13"/>
                                        </p:tgtEl>
                                        <p:attrNameLst>
                                          <p:attrName>ppt_h</p:attrName>
                                        </p:attrNameLst>
                                      </p:cBhvr>
                                      <p:tavLst>
                                        <p:tav tm="0">
                                          <p:val>
                                            <p:strVal val="ppt_h"/>
                                          </p:val>
                                        </p:tav>
                                        <p:tav tm="100000">
                                          <p:val>
                                            <p:strVal val="ppt_h"/>
                                          </p:val>
                                        </p:tav>
                                      </p:tavLst>
                                    </p:anim>
                                    <p:animEffect transition="out" filter="fade">
                                      <p:cBhvr>
                                        <p:cTn id="159" dur="1000"/>
                                        <p:tgtEl>
                                          <p:spTgt spid="13"/>
                                        </p:tgtEl>
                                      </p:cBhvr>
                                    </p:animEffect>
                                    <p:set>
                                      <p:cBhvr>
                                        <p:cTn id="160" dur="1" fill="hold">
                                          <p:stCondLst>
                                            <p:cond delay="999"/>
                                          </p:stCondLst>
                                        </p:cTn>
                                        <p:tgtEl>
                                          <p:spTgt spid="13"/>
                                        </p:tgtEl>
                                        <p:attrNameLst>
                                          <p:attrName>style.visibility</p:attrName>
                                        </p:attrNameLst>
                                      </p:cBhvr>
                                      <p:to>
                                        <p:strVal val="hidden"/>
                                      </p:to>
                                    </p:set>
                                  </p:childTnLst>
                                </p:cTn>
                              </p:par>
                              <p:par>
                                <p:cTn id="161" presetID="55" presetClass="exit" presetSubtype="0" fill="hold" grpId="1" nodeType="withEffect">
                                  <p:stCondLst>
                                    <p:cond delay="0"/>
                                  </p:stCondLst>
                                  <p:childTnLst>
                                    <p:anim calcmode="lin" valueType="num">
                                      <p:cBhvr>
                                        <p:cTn id="162" dur="1000"/>
                                        <p:tgtEl>
                                          <p:spTgt spid="23"/>
                                        </p:tgtEl>
                                        <p:attrNameLst>
                                          <p:attrName>ppt_w</p:attrName>
                                        </p:attrNameLst>
                                      </p:cBhvr>
                                      <p:tavLst>
                                        <p:tav tm="0">
                                          <p:val>
                                            <p:strVal val="ppt_w"/>
                                          </p:val>
                                        </p:tav>
                                        <p:tav tm="100000">
                                          <p:val>
                                            <p:strVal val="ppt_w*0.70"/>
                                          </p:val>
                                        </p:tav>
                                      </p:tavLst>
                                    </p:anim>
                                    <p:anim calcmode="lin" valueType="num">
                                      <p:cBhvr>
                                        <p:cTn id="163" dur="1000"/>
                                        <p:tgtEl>
                                          <p:spTgt spid="23"/>
                                        </p:tgtEl>
                                        <p:attrNameLst>
                                          <p:attrName>ppt_h</p:attrName>
                                        </p:attrNameLst>
                                      </p:cBhvr>
                                      <p:tavLst>
                                        <p:tav tm="0">
                                          <p:val>
                                            <p:strVal val="ppt_h"/>
                                          </p:val>
                                        </p:tav>
                                        <p:tav tm="100000">
                                          <p:val>
                                            <p:strVal val="ppt_h"/>
                                          </p:val>
                                        </p:tav>
                                      </p:tavLst>
                                    </p:anim>
                                    <p:animEffect transition="out" filter="fade">
                                      <p:cBhvr>
                                        <p:cTn id="164" dur="1000"/>
                                        <p:tgtEl>
                                          <p:spTgt spid="23"/>
                                        </p:tgtEl>
                                      </p:cBhvr>
                                    </p:animEffect>
                                    <p:set>
                                      <p:cBhvr>
                                        <p:cTn id="165" dur="1" fill="hold">
                                          <p:stCondLst>
                                            <p:cond delay="999"/>
                                          </p:stCondLst>
                                        </p:cTn>
                                        <p:tgtEl>
                                          <p:spTgt spid="23"/>
                                        </p:tgtEl>
                                        <p:attrNameLst>
                                          <p:attrName>style.visibility</p:attrName>
                                        </p:attrNameLst>
                                      </p:cBhvr>
                                      <p:to>
                                        <p:strVal val="hidden"/>
                                      </p:to>
                                    </p:set>
                                  </p:childTnLst>
                                </p:cTn>
                              </p:par>
                              <p:par>
                                <p:cTn id="166" presetID="55" presetClass="exit" presetSubtype="0" fill="hold" grpId="1" nodeType="withEffect">
                                  <p:stCondLst>
                                    <p:cond delay="0"/>
                                  </p:stCondLst>
                                  <p:childTnLst>
                                    <p:anim calcmode="lin" valueType="num">
                                      <p:cBhvr>
                                        <p:cTn id="167" dur="1000"/>
                                        <p:tgtEl>
                                          <p:spTgt spid="22"/>
                                        </p:tgtEl>
                                        <p:attrNameLst>
                                          <p:attrName>ppt_w</p:attrName>
                                        </p:attrNameLst>
                                      </p:cBhvr>
                                      <p:tavLst>
                                        <p:tav tm="0">
                                          <p:val>
                                            <p:strVal val="ppt_w"/>
                                          </p:val>
                                        </p:tav>
                                        <p:tav tm="100000">
                                          <p:val>
                                            <p:strVal val="ppt_w*0.70"/>
                                          </p:val>
                                        </p:tav>
                                      </p:tavLst>
                                    </p:anim>
                                    <p:anim calcmode="lin" valueType="num">
                                      <p:cBhvr>
                                        <p:cTn id="168" dur="1000"/>
                                        <p:tgtEl>
                                          <p:spTgt spid="22"/>
                                        </p:tgtEl>
                                        <p:attrNameLst>
                                          <p:attrName>ppt_h</p:attrName>
                                        </p:attrNameLst>
                                      </p:cBhvr>
                                      <p:tavLst>
                                        <p:tav tm="0">
                                          <p:val>
                                            <p:strVal val="ppt_h"/>
                                          </p:val>
                                        </p:tav>
                                        <p:tav tm="100000">
                                          <p:val>
                                            <p:strVal val="ppt_h"/>
                                          </p:val>
                                        </p:tav>
                                      </p:tavLst>
                                    </p:anim>
                                    <p:animEffect transition="out" filter="fade">
                                      <p:cBhvr>
                                        <p:cTn id="169" dur="1000"/>
                                        <p:tgtEl>
                                          <p:spTgt spid="22"/>
                                        </p:tgtEl>
                                      </p:cBhvr>
                                    </p:animEffect>
                                    <p:set>
                                      <p:cBhvr>
                                        <p:cTn id="170" dur="1" fill="hold">
                                          <p:stCondLst>
                                            <p:cond delay="999"/>
                                          </p:stCondLst>
                                        </p:cTn>
                                        <p:tgtEl>
                                          <p:spTgt spid="22"/>
                                        </p:tgtEl>
                                        <p:attrNameLst>
                                          <p:attrName>style.visibility</p:attrName>
                                        </p:attrNameLst>
                                      </p:cBhvr>
                                      <p:to>
                                        <p:strVal val="hidden"/>
                                      </p:to>
                                    </p:set>
                                  </p:childTnLst>
                                </p:cTn>
                              </p:par>
                              <p:par>
                                <p:cTn id="171" presetID="55" presetClass="exit" presetSubtype="0" fill="hold" grpId="1" nodeType="withEffect">
                                  <p:stCondLst>
                                    <p:cond delay="0"/>
                                  </p:stCondLst>
                                  <p:childTnLst>
                                    <p:anim calcmode="lin" valueType="num">
                                      <p:cBhvr>
                                        <p:cTn id="172" dur="1000"/>
                                        <p:tgtEl>
                                          <p:spTgt spid="24"/>
                                        </p:tgtEl>
                                        <p:attrNameLst>
                                          <p:attrName>ppt_w</p:attrName>
                                        </p:attrNameLst>
                                      </p:cBhvr>
                                      <p:tavLst>
                                        <p:tav tm="0">
                                          <p:val>
                                            <p:strVal val="ppt_w"/>
                                          </p:val>
                                        </p:tav>
                                        <p:tav tm="100000">
                                          <p:val>
                                            <p:strVal val="ppt_w*0.70"/>
                                          </p:val>
                                        </p:tav>
                                      </p:tavLst>
                                    </p:anim>
                                    <p:anim calcmode="lin" valueType="num">
                                      <p:cBhvr>
                                        <p:cTn id="173" dur="1000"/>
                                        <p:tgtEl>
                                          <p:spTgt spid="24"/>
                                        </p:tgtEl>
                                        <p:attrNameLst>
                                          <p:attrName>ppt_h</p:attrName>
                                        </p:attrNameLst>
                                      </p:cBhvr>
                                      <p:tavLst>
                                        <p:tav tm="0">
                                          <p:val>
                                            <p:strVal val="ppt_h"/>
                                          </p:val>
                                        </p:tav>
                                        <p:tav tm="100000">
                                          <p:val>
                                            <p:strVal val="ppt_h"/>
                                          </p:val>
                                        </p:tav>
                                      </p:tavLst>
                                    </p:anim>
                                    <p:animEffect transition="out" filter="fade">
                                      <p:cBhvr>
                                        <p:cTn id="174" dur="1000"/>
                                        <p:tgtEl>
                                          <p:spTgt spid="24"/>
                                        </p:tgtEl>
                                      </p:cBhvr>
                                    </p:animEffect>
                                    <p:set>
                                      <p:cBhvr>
                                        <p:cTn id="175" dur="1" fill="hold">
                                          <p:stCondLst>
                                            <p:cond delay="999"/>
                                          </p:stCondLst>
                                        </p:cTn>
                                        <p:tgtEl>
                                          <p:spTgt spid="24"/>
                                        </p:tgtEl>
                                        <p:attrNameLst>
                                          <p:attrName>style.visibility</p:attrName>
                                        </p:attrNameLst>
                                      </p:cBhvr>
                                      <p:to>
                                        <p:strVal val="hidden"/>
                                      </p:to>
                                    </p:set>
                                  </p:childTnLst>
                                </p:cTn>
                              </p:par>
                              <p:par>
                                <p:cTn id="176" presetID="55" presetClass="exit" presetSubtype="0" fill="hold" grpId="1" nodeType="withEffect">
                                  <p:stCondLst>
                                    <p:cond delay="0"/>
                                  </p:stCondLst>
                                  <p:childTnLst>
                                    <p:anim calcmode="lin" valueType="num">
                                      <p:cBhvr>
                                        <p:cTn id="177" dur="1000"/>
                                        <p:tgtEl>
                                          <p:spTgt spid="28"/>
                                        </p:tgtEl>
                                        <p:attrNameLst>
                                          <p:attrName>ppt_w</p:attrName>
                                        </p:attrNameLst>
                                      </p:cBhvr>
                                      <p:tavLst>
                                        <p:tav tm="0">
                                          <p:val>
                                            <p:strVal val="ppt_w"/>
                                          </p:val>
                                        </p:tav>
                                        <p:tav tm="100000">
                                          <p:val>
                                            <p:strVal val="ppt_w*0.70"/>
                                          </p:val>
                                        </p:tav>
                                      </p:tavLst>
                                    </p:anim>
                                    <p:anim calcmode="lin" valueType="num">
                                      <p:cBhvr>
                                        <p:cTn id="178" dur="1000"/>
                                        <p:tgtEl>
                                          <p:spTgt spid="28"/>
                                        </p:tgtEl>
                                        <p:attrNameLst>
                                          <p:attrName>ppt_h</p:attrName>
                                        </p:attrNameLst>
                                      </p:cBhvr>
                                      <p:tavLst>
                                        <p:tav tm="0">
                                          <p:val>
                                            <p:strVal val="ppt_h"/>
                                          </p:val>
                                        </p:tav>
                                        <p:tav tm="100000">
                                          <p:val>
                                            <p:strVal val="ppt_h"/>
                                          </p:val>
                                        </p:tav>
                                      </p:tavLst>
                                    </p:anim>
                                    <p:animEffect transition="out" filter="fade">
                                      <p:cBhvr>
                                        <p:cTn id="179" dur="1000"/>
                                        <p:tgtEl>
                                          <p:spTgt spid="28"/>
                                        </p:tgtEl>
                                      </p:cBhvr>
                                    </p:animEffect>
                                    <p:set>
                                      <p:cBhvr>
                                        <p:cTn id="180" dur="1" fill="hold">
                                          <p:stCondLst>
                                            <p:cond delay="999"/>
                                          </p:stCondLst>
                                        </p:cTn>
                                        <p:tgtEl>
                                          <p:spTgt spid="28"/>
                                        </p:tgtEl>
                                        <p:attrNameLst>
                                          <p:attrName>style.visibility</p:attrName>
                                        </p:attrNameLst>
                                      </p:cBhvr>
                                      <p:to>
                                        <p:strVal val="hidden"/>
                                      </p:to>
                                    </p:set>
                                  </p:childTnLst>
                                </p:cTn>
                              </p:par>
                              <p:par>
                                <p:cTn id="181" presetID="55" presetClass="exit" presetSubtype="0" fill="hold" grpId="1" nodeType="withEffect">
                                  <p:stCondLst>
                                    <p:cond delay="0"/>
                                  </p:stCondLst>
                                  <p:childTnLst>
                                    <p:anim calcmode="lin" valueType="num">
                                      <p:cBhvr>
                                        <p:cTn id="182" dur="1000"/>
                                        <p:tgtEl>
                                          <p:spTgt spid="29"/>
                                        </p:tgtEl>
                                        <p:attrNameLst>
                                          <p:attrName>ppt_w</p:attrName>
                                        </p:attrNameLst>
                                      </p:cBhvr>
                                      <p:tavLst>
                                        <p:tav tm="0">
                                          <p:val>
                                            <p:strVal val="ppt_w"/>
                                          </p:val>
                                        </p:tav>
                                        <p:tav tm="100000">
                                          <p:val>
                                            <p:strVal val="ppt_w*0.70"/>
                                          </p:val>
                                        </p:tav>
                                      </p:tavLst>
                                    </p:anim>
                                    <p:anim calcmode="lin" valueType="num">
                                      <p:cBhvr>
                                        <p:cTn id="183" dur="1000"/>
                                        <p:tgtEl>
                                          <p:spTgt spid="29"/>
                                        </p:tgtEl>
                                        <p:attrNameLst>
                                          <p:attrName>ppt_h</p:attrName>
                                        </p:attrNameLst>
                                      </p:cBhvr>
                                      <p:tavLst>
                                        <p:tav tm="0">
                                          <p:val>
                                            <p:strVal val="ppt_h"/>
                                          </p:val>
                                        </p:tav>
                                        <p:tav tm="100000">
                                          <p:val>
                                            <p:strVal val="ppt_h"/>
                                          </p:val>
                                        </p:tav>
                                      </p:tavLst>
                                    </p:anim>
                                    <p:animEffect transition="out" filter="fade">
                                      <p:cBhvr>
                                        <p:cTn id="184" dur="1000"/>
                                        <p:tgtEl>
                                          <p:spTgt spid="29"/>
                                        </p:tgtEl>
                                      </p:cBhvr>
                                    </p:animEffect>
                                    <p:set>
                                      <p:cBhvr>
                                        <p:cTn id="185" dur="1" fill="hold">
                                          <p:stCondLst>
                                            <p:cond delay="999"/>
                                          </p:stCondLst>
                                        </p:cTn>
                                        <p:tgtEl>
                                          <p:spTgt spid="29"/>
                                        </p:tgtEl>
                                        <p:attrNameLst>
                                          <p:attrName>style.visibility</p:attrName>
                                        </p:attrNameLst>
                                      </p:cBhvr>
                                      <p:to>
                                        <p:strVal val="hidden"/>
                                      </p:to>
                                    </p:set>
                                  </p:childTnLst>
                                </p:cTn>
                              </p:par>
                              <p:par>
                                <p:cTn id="186" presetID="55" presetClass="exit" presetSubtype="0" fill="hold" grpId="1" nodeType="withEffect">
                                  <p:stCondLst>
                                    <p:cond delay="0"/>
                                  </p:stCondLst>
                                  <p:childTnLst>
                                    <p:anim calcmode="lin" valueType="num">
                                      <p:cBhvr>
                                        <p:cTn id="187" dur="1000"/>
                                        <p:tgtEl>
                                          <p:spTgt spid="37"/>
                                        </p:tgtEl>
                                        <p:attrNameLst>
                                          <p:attrName>ppt_w</p:attrName>
                                        </p:attrNameLst>
                                      </p:cBhvr>
                                      <p:tavLst>
                                        <p:tav tm="0">
                                          <p:val>
                                            <p:strVal val="ppt_w"/>
                                          </p:val>
                                        </p:tav>
                                        <p:tav tm="100000">
                                          <p:val>
                                            <p:strVal val="ppt_w*0.70"/>
                                          </p:val>
                                        </p:tav>
                                      </p:tavLst>
                                    </p:anim>
                                    <p:anim calcmode="lin" valueType="num">
                                      <p:cBhvr>
                                        <p:cTn id="188" dur="1000"/>
                                        <p:tgtEl>
                                          <p:spTgt spid="37"/>
                                        </p:tgtEl>
                                        <p:attrNameLst>
                                          <p:attrName>ppt_h</p:attrName>
                                        </p:attrNameLst>
                                      </p:cBhvr>
                                      <p:tavLst>
                                        <p:tav tm="0">
                                          <p:val>
                                            <p:strVal val="ppt_h"/>
                                          </p:val>
                                        </p:tav>
                                        <p:tav tm="100000">
                                          <p:val>
                                            <p:strVal val="ppt_h"/>
                                          </p:val>
                                        </p:tav>
                                      </p:tavLst>
                                    </p:anim>
                                    <p:animEffect transition="out" filter="fade">
                                      <p:cBhvr>
                                        <p:cTn id="189" dur="1000"/>
                                        <p:tgtEl>
                                          <p:spTgt spid="37"/>
                                        </p:tgtEl>
                                      </p:cBhvr>
                                    </p:animEffect>
                                    <p:set>
                                      <p:cBhvr>
                                        <p:cTn id="190" dur="1" fill="hold">
                                          <p:stCondLst>
                                            <p:cond delay="999"/>
                                          </p:stCondLst>
                                        </p:cTn>
                                        <p:tgtEl>
                                          <p:spTgt spid="37"/>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2" presetClass="entr" presetSubtype="4" fill="hold" grpId="0" nodeType="clickEffect">
                                  <p:stCondLst>
                                    <p:cond delay="0"/>
                                  </p:stCondLst>
                                  <p:childTnLst>
                                    <p:set>
                                      <p:cBhvr>
                                        <p:cTn id="194" dur="1" fill="hold">
                                          <p:stCondLst>
                                            <p:cond delay="0"/>
                                          </p:stCondLst>
                                        </p:cTn>
                                        <p:tgtEl>
                                          <p:spTgt spid="35"/>
                                        </p:tgtEl>
                                        <p:attrNameLst>
                                          <p:attrName>style.visibility</p:attrName>
                                        </p:attrNameLst>
                                      </p:cBhvr>
                                      <p:to>
                                        <p:strVal val="visible"/>
                                      </p:to>
                                    </p:set>
                                    <p:animEffect transition="in" filter="slide(fromBottom)">
                                      <p:cBhvr>
                                        <p:cTn id="195" dur="500"/>
                                        <p:tgtEl>
                                          <p:spTgt spid="35"/>
                                        </p:tgtEl>
                                      </p:cBhvr>
                                    </p:animEffect>
                                  </p:childTnLst>
                                </p:cTn>
                              </p:par>
                            </p:childTnLst>
                          </p:cTn>
                        </p:par>
                      </p:childTnLst>
                    </p:cTn>
                  </p:par>
                  <p:par>
                    <p:cTn id="196" fill="hold">
                      <p:stCondLst>
                        <p:cond delay="indefinite"/>
                      </p:stCondLst>
                      <p:childTnLst>
                        <p:par>
                          <p:cTn id="197" fill="hold">
                            <p:stCondLst>
                              <p:cond delay="0"/>
                            </p:stCondLst>
                            <p:childTnLst>
                              <p:par>
                                <p:cTn id="198" presetID="12" presetClass="entr" presetSubtype="4" fill="hold" grpId="0" nodeType="clickEffect">
                                  <p:stCondLst>
                                    <p:cond delay="0"/>
                                  </p:stCondLst>
                                  <p:childTnLst>
                                    <p:set>
                                      <p:cBhvr>
                                        <p:cTn id="199" dur="1" fill="hold">
                                          <p:stCondLst>
                                            <p:cond delay="0"/>
                                          </p:stCondLst>
                                        </p:cTn>
                                        <p:tgtEl>
                                          <p:spTgt spid="40"/>
                                        </p:tgtEl>
                                        <p:attrNameLst>
                                          <p:attrName>style.visibility</p:attrName>
                                        </p:attrNameLst>
                                      </p:cBhvr>
                                      <p:to>
                                        <p:strVal val="visible"/>
                                      </p:to>
                                    </p:set>
                                    <p:animEffect transition="in" filter="slide(fromBottom)">
                                      <p:cBhvr>
                                        <p:cTn id="200" dur="500"/>
                                        <p:tgtEl>
                                          <p:spTgt spid="40"/>
                                        </p:tgtEl>
                                      </p:cBhvr>
                                    </p:animEffect>
                                  </p:childTnLst>
                                </p:cTn>
                              </p:par>
                            </p:childTnLst>
                          </p:cTn>
                        </p:par>
                        <p:par>
                          <p:cTn id="201" fill="hold">
                            <p:stCondLst>
                              <p:cond delay="500"/>
                            </p:stCondLst>
                            <p:childTnLst>
                              <p:par>
                                <p:cTn id="202" presetID="22" presetClass="entr" presetSubtype="1" fill="hold" nodeType="afterEffect">
                                  <p:stCondLst>
                                    <p:cond delay="0"/>
                                  </p:stCondLst>
                                  <p:childTnLst>
                                    <p:set>
                                      <p:cBhvr>
                                        <p:cTn id="203" dur="1" fill="hold">
                                          <p:stCondLst>
                                            <p:cond delay="0"/>
                                          </p:stCondLst>
                                        </p:cTn>
                                        <p:tgtEl>
                                          <p:spTgt spid="41"/>
                                        </p:tgtEl>
                                        <p:attrNameLst>
                                          <p:attrName>style.visibility</p:attrName>
                                        </p:attrNameLst>
                                      </p:cBhvr>
                                      <p:to>
                                        <p:strVal val="visible"/>
                                      </p:to>
                                    </p:set>
                                    <p:animEffect transition="in" filter="wipe(up)">
                                      <p:cBhvr>
                                        <p:cTn id="204" dur="3000"/>
                                        <p:tgtEl>
                                          <p:spTgt spid="41"/>
                                        </p:tgtEl>
                                      </p:cBhvr>
                                    </p:animEffect>
                                  </p:childTnLst>
                                </p:cTn>
                              </p:par>
                            </p:childTnLst>
                          </p:cTn>
                        </p:par>
                      </p:childTnLst>
                    </p:cTn>
                  </p:par>
                  <p:par>
                    <p:cTn id="205" fill="hold">
                      <p:stCondLst>
                        <p:cond delay="indefinite"/>
                      </p:stCondLst>
                      <p:childTnLst>
                        <p:par>
                          <p:cTn id="206" fill="hold">
                            <p:stCondLst>
                              <p:cond delay="0"/>
                            </p:stCondLst>
                            <p:childTnLst>
                              <p:par>
                                <p:cTn id="207" presetID="12" presetClass="entr" presetSubtype="4" fill="hold" nodeType="click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slide(fromBottom)">
                                      <p:cBhvr>
                                        <p:cTn id="209" dur="500"/>
                                        <p:tgtEl>
                                          <p:spTgt spid="69"/>
                                        </p:tgtEl>
                                      </p:cBhvr>
                                    </p:animEffect>
                                  </p:childTnLst>
                                </p:cTn>
                              </p:par>
                            </p:childTnLst>
                          </p:cTn>
                        </p:par>
                        <p:par>
                          <p:cTn id="210" fill="hold">
                            <p:stCondLst>
                              <p:cond delay="500"/>
                            </p:stCondLst>
                            <p:childTnLst>
                              <p:par>
                                <p:cTn id="211" presetID="13" presetClass="entr" presetSubtype="16" fill="hold" grpId="0" nodeType="after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plus(in)">
                                      <p:cBhvr>
                                        <p:cTn id="213" dur="2000"/>
                                        <p:tgtEl>
                                          <p:spTgt spid="59"/>
                                        </p:tgtEl>
                                      </p:cBhvr>
                                    </p:animEffect>
                                  </p:childTnLst>
                                </p:cTn>
                              </p:par>
                              <p:par>
                                <p:cTn id="214" presetID="13" presetClass="entr" presetSubtype="16" fill="hold" grpId="0" nodeType="withEffect">
                                  <p:stCondLst>
                                    <p:cond delay="0"/>
                                  </p:stCondLst>
                                  <p:childTnLst>
                                    <p:set>
                                      <p:cBhvr>
                                        <p:cTn id="215" dur="1" fill="hold">
                                          <p:stCondLst>
                                            <p:cond delay="0"/>
                                          </p:stCondLst>
                                        </p:cTn>
                                        <p:tgtEl>
                                          <p:spTgt spid="60"/>
                                        </p:tgtEl>
                                        <p:attrNameLst>
                                          <p:attrName>style.visibility</p:attrName>
                                        </p:attrNameLst>
                                      </p:cBhvr>
                                      <p:to>
                                        <p:strVal val="visible"/>
                                      </p:to>
                                    </p:set>
                                    <p:animEffect transition="in" filter="plus(in)">
                                      <p:cBhvr>
                                        <p:cTn id="216" dur="2000"/>
                                        <p:tgtEl>
                                          <p:spTgt spid="60"/>
                                        </p:tgtEl>
                                      </p:cBhvr>
                                    </p:animEffect>
                                  </p:childTnLst>
                                </p:cTn>
                              </p:par>
                            </p:childTnLst>
                          </p:cTn>
                        </p:par>
                        <p:par>
                          <p:cTn id="217" fill="hold">
                            <p:stCondLst>
                              <p:cond delay="2500"/>
                            </p:stCondLst>
                            <p:childTnLst>
                              <p:par>
                                <p:cTn id="218" presetID="22" presetClass="entr" presetSubtype="8" fill="hold" nodeType="after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wipe(left)">
                                      <p:cBhvr>
                                        <p:cTn id="220" dur="3000"/>
                                        <p:tgtEl>
                                          <p:spTgt spid="62"/>
                                        </p:tgtEl>
                                      </p:cBhvr>
                                    </p:animEffect>
                                  </p:childTnLst>
                                </p:cTn>
                              </p:par>
                            </p:childTnLst>
                          </p:cTn>
                        </p:par>
                        <p:par>
                          <p:cTn id="221" fill="hold">
                            <p:stCondLst>
                              <p:cond delay="5500"/>
                            </p:stCondLst>
                            <p:childTnLst>
                              <p:par>
                                <p:cTn id="222" presetID="22" presetClass="entr" presetSubtype="8" fill="hold" nodeType="afterEffect">
                                  <p:stCondLst>
                                    <p:cond delay="0"/>
                                  </p:stCondLst>
                                  <p:childTnLst>
                                    <p:set>
                                      <p:cBhvr>
                                        <p:cTn id="223" dur="1" fill="hold">
                                          <p:stCondLst>
                                            <p:cond delay="0"/>
                                          </p:stCondLst>
                                        </p:cTn>
                                        <p:tgtEl>
                                          <p:spTgt spid="65"/>
                                        </p:tgtEl>
                                        <p:attrNameLst>
                                          <p:attrName>style.visibility</p:attrName>
                                        </p:attrNameLst>
                                      </p:cBhvr>
                                      <p:to>
                                        <p:strVal val="visible"/>
                                      </p:to>
                                    </p:set>
                                    <p:animEffect transition="in" filter="wipe(left)">
                                      <p:cBhvr>
                                        <p:cTn id="224" dur="3000"/>
                                        <p:tgtEl>
                                          <p:spTgt spid="65"/>
                                        </p:tgtEl>
                                      </p:cBhvr>
                                    </p:animEffect>
                                  </p:childTnLst>
                                </p:cTn>
                              </p:par>
                            </p:childTnLst>
                          </p:cTn>
                        </p:par>
                      </p:childTnLst>
                    </p:cTn>
                  </p:par>
                  <p:par>
                    <p:cTn id="225" fill="hold">
                      <p:stCondLst>
                        <p:cond delay="indefinite"/>
                      </p:stCondLst>
                      <p:childTnLst>
                        <p:par>
                          <p:cTn id="226" fill="hold">
                            <p:stCondLst>
                              <p:cond delay="0"/>
                            </p:stCondLst>
                            <p:childTnLst>
                              <p:par>
                                <p:cTn id="227" presetID="55" presetClass="exit" presetSubtype="0" fill="hold" grpId="1" nodeType="clickEffect">
                                  <p:stCondLst>
                                    <p:cond delay="0"/>
                                  </p:stCondLst>
                                  <p:childTnLst>
                                    <p:anim calcmode="lin" valueType="num">
                                      <p:cBhvr>
                                        <p:cTn id="228" dur="1000"/>
                                        <p:tgtEl>
                                          <p:spTgt spid="2"/>
                                        </p:tgtEl>
                                        <p:attrNameLst>
                                          <p:attrName>ppt_w</p:attrName>
                                        </p:attrNameLst>
                                      </p:cBhvr>
                                      <p:tavLst>
                                        <p:tav tm="0">
                                          <p:val>
                                            <p:strVal val="ppt_w"/>
                                          </p:val>
                                        </p:tav>
                                        <p:tav tm="100000">
                                          <p:val>
                                            <p:strVal val="ppt_w*0.70"/>
                                          </p:val>
                                        </p:tav>
                                      </p:tavLst>
                                    </p:anim>
                                    <p:anim calcmode="lin" valueType="num">
                                      <p:cBhvr>
                                        <p:cTn id="229" dur="1000"/>
                                        <p:tgtEl>
                                          <p:spTgt spid="2"/>
                                        </p:tgtEl>
                                        <p:attrNameLst>
                                          <p:attrName>ppt_h</p:attrName>
                                        </p:attrNameLst>
                                      </p:cBhvr>
                                      <p:tavLst>
                                        <p:tav tm="0">
                                          <p:val>
                                            <p:strVal val="ppt_h"/>
                                          </p:val>
                                        </p:tav>
                                        <p:tav tm="100000">
                                          <p:val>
                                            <p:strVal val="ppt_h"/>
                                          </p:val>
                                        </p:tav>
                                      </p:tavLst>
                                    </p:anim>
                                    <p:animEffect transition="out" filter="fade">
                                      <p:cBhvr>
                                        <p:cTn id="230" dur="1000"/>
                                        <p:tgtEl>
                                          <p:spTgt spid="2"/>
                                        </p:tgtEl>
                                      </p:cBhvr>
                                    </p:animEffect>
                                    <p:set>
                                      <p:cBhvr>
                                        <p:cTn id="231" dur="1" fill="hold">
                                          <p:stCondLst>
                                            <p:cond delay="999"/>
                                          </p:stCondLst>
                                        </p:cTn>
                                        <p:tgtEl>
                                          <p:spTgt spid="2"/>
                                        </p:tgtEl>
                                        <p:attrNameLst>
                                          <p:attrName>style.visibility</p:attrName>
                                        </p:attrNameLst>
                                      </p:cBhvr>
                                      <p:to>
                                        <p:strVal val="hidden"/>
                                      </p:to>
                                    </p:set>
                                  </p:childTnLst>
                                </p:cTn>
                              </p:par>
                            </p:childTnLst>
                          </p:cTn>
                        </p:par>
                        <p:par>
                          <p:cTn id="232" fill="hold">
                            <p:stCondLst>
                              <p:cond delay="1000"/>
                            </p:stCondLst>
                            <p:childTnLst>
                              <p:par>
                                <p:cTn id="233" presetID="22" presetClass="entr" presetSubtype="8" fill="hold" grpId="0" nodeType="afterEffect">
                                  <p:stCondLst>
                                    <p:cond delay="0"/>
                                  </p:stCondLst>
                                  <p:childTnLst>
                                    <p:set>
                                      <p:cBhvr>
                                        <p:cTn id="234" dur="1" fill="hold">
                                          <p:stCondLst>
                                            <p:cond delay="0"/>
                                          </p:stCondLst>
                                        </p:cTn>
                                        <p:tgtEl>
                                          <p:spTgt spid="9"/>
                                        </p:tgtEl>
                                        <p:attrNameLst>
                                          <p:attrName>style.visibility</p:attrName>
                                        </p:attrNameLst>
                                      </p:cBhvr>
                                      <p:to>
                                        <p:strVal val="visible"/>
                                      </p:to>
                                    </p:set>
                                    <p:animEffect transition="in" filter="wipe(left)">
                                      <p:cBhvr>
                                        <p:cTn id="2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animBg="1"/>
      <p:bldP spid="14" grpId="0" animBg="1"/>
      <p:bldP spid="18" grpId="0" animBg="1"/>
      <p:bldP spid="19" grpId="0"/>
      <p:bldP spid="20" grpId="0" animBg="1"/>
      <p:bldP spid="16" grpId="0" animBg="1"/>
      <p:bldP spid="21" grpId="0" animBg="1"/>
      <p:bldP spid="17" grpId="0" animBg="1"/>
      <p:bldP spid="30" grpId="0" animBg="1"/>
      <p:bldP spid="31" grpId="0" animBg="1"/>
      <p:bldP spid="32" grpId="0" animBg="1"/>
      <p:bldP spid="33" grpId="0" animBg="1"/>
      <p:bldP spid="34" grpId="0" animBg="1"/>
      <p:bldP spid="11" grpId="0"/>
      <p:bldP spid="11" grpId="1"/>
      <p:bldP spid="15" grpId="0"/>
      <p:bldP spid="15" grpId="1"/>
      <p:bldP spid="22" grpId="0" animBg="1"/>
      <p:bldP spid="22" grpId="1" animBg="1"/>
      <p:bldP spid="23" grpId="0" animBg="1"/>
      <p:bldP spid="23" grpId="1" animBg="1"/>
      <p:bldP spid="24" grpId="0"/>
      <p:bldP spid="24" grpId="1"/>
      <p:bldP spid="28" grpId="0" animBg="1"/>
      <p:bldP spid="28" grpId="1" animBg="1"/>
      <p:bldP spid="29" grpId="0" animBg="1"/>
      <p:bldP spid="29" grpId="1" animBg="1"/>
      <p:bldP spid="37" grpId="0" animBg="1"/>
      <p:bldP spid="37" grpId="1" animBg="1"/>
      <p:bldP spid="38" grpId="0" animBg="1"/>
      <p:bldP spid="35" grpId="0"/>
      <p:bldP spid="40" grpId="0" animBg="1"/>
      <p:bldP spid="59" grpId="0" animBg="1"/>
      <p:bldP spid="60"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2844" y="357166"/>
            <a:ext cx="8858312" cy="138499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400" b="1" dirty="0" smtClean="0">
                <a:latin typeface="Tw Cen MT" pitchFamily="34" charset="0"/>
              </a:rPr>
              <a:t>La stratégie "Océan Bleu" est le résultat d'une étude basée sur l’analyse des plus belles réussites stratégiques de ces 15 dernières années telles que Apple, Body Shop, Swatch ou encore </a:t>
            </a:r>
            <a:r>
              <a:rPr lang="fr-FR" sz="1400" b="1" dirty="0" err="1" smtClean="0">
                <a:latin typeface="Tw Cen MT" pitchFamily="34" charset="0"/>
              </a:rPr>
              <a:t>E-Bay</a:t>
            </a:r>
            <a:r>
              <a:rPr lang="fr-FR" sz="1400" b="1" dirty="0" smtClean="0">
                <a:latin typeface="Tw Cen MT" pitchFamily="34" charset="0"/>
              </a:rPr>
              <a:t>. Les co-auteurs de cette étude W. Chan Kim et Renée </a:t>
            </a:r>
            <a:r>
              <a:rPr lang="fr-FR" sz="1400" b="1" dirty="0" err="1" smtClean="0">
                <a:latin typeface="Tw Cen MT" pitchFamily="34" charset="0"/>
              </a:rPr>
              <a:t>Mauborgne</a:t>
            </a:r>
            <a:r>
              <a:rPr lang="fr-FR" sz="1400" b="1" dirty="0" smtClean="0">
                <a:latin typeface="Tw Cen MT" pitchFamily="34" charset="0"/>
              </a:rPr>
              <a:t>, professeurs de stratégie et de management à l’INSEAD (Institut européen d'administration des affaires) démontrent que ce qui est commun à ces  succès économiques c'est la recherche de nouveaux espaces stratégiques inexplorés, ce qu'ils nomment les « océans bleus » par opposition aux « océans rouges » (sanglant) qui désignent un espace concurrentiel saturé.</a:t>
            </a:r>
          </a:p>
        </p:txBody>
      </p:sp>
      <p:graphicFrame>
        <p:nvGraphicFramePr>
          <p:cNvPr id="8" name="Tableau 7"/>
          <p:cNvGraphicFramePr>
            <a:graphicFrameLocks noGrp="1"/>
          </p:cNvGraphicFramePr>
          <p:nvPr/>
        </p:nvGraphicFramePr>
        <p:xfrm>
          <a:off x="3167052" y="357166"/>
          <a:ext cx="5905542" cy="3107392"/>
        </p:xfrm>
        <a:graphic>
          <a:graphicData uri="http://schemas.openxmlformats.org/drawingml/2006/table">
            <a:tbl>
              <a:tblPr firstRow="1" bandRow="1">
                <a:tableStyleId>{85BE263C-DBD7-4A20-BB59-AAB30ACAA65A}</a:tableStyleId>
              </a:tblPr>
              <a:tblGrid>
                <a:gridCol w="2952771"/>
                <a:gridCol w="2952771"/>
              </a:tblGrid>
              <a:tr h="364192">
                <a:tc>
                  <a:txBody>
                    <a:bodyPr/>
                    <a:lstStyle/>
                    <a:p>
                      <a:pPr algn="ctr"/>
                      <a:r>
                        <a:rPr lang="fr-FR" sz="1400" b="1" cap="small" dirty="0" smtClean="0">
                          <a:latin typeface="Tw Cen MT" pitchFamily="34" charset="0"/>
                        </a:rPr>
                        <a:t>Stratégie océan rouge (dominante)</a:t>
                      </a:r>
                      <a:endParaRPr lang="fr-FR" sz="1400" b="1" cap="small" dirty="0">
                        <a:latin typeface="Tw Cen MT"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1400" b="1" cap="small" dirty="0" smtClean="0">
                          <a:latin typeface="Tw Cen MT" pitchFamily="34" charset="0"/>
                        </a:rPr>
                        <a:t>Stratégie</a:t>
                      </a:r>
                      <a:r>
                        <a:rPr lang="fr-FR" sz="1400" b="1" cap="small" baseline="0" dirty="0" smtClean="0">
                          <a:latin typeface="Tw Cen MT" pitchFamily="34" charset="0"/>
                        </a:rPr>
                        <a:t> océan bleu </a:t>
                      </a:r>
                      <a:endParaRPr lang="fr-FR" sz="1400" b="1" cap="small" dirty="0">
                        <a:latin typeface="Tw Cen MT"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r>
              <a:tr h="381393">
                <a:tc>
                  <a:txBody>
                    <a:bodyPr/>
                    <a:lstStyle/>
                    <a:p>
                      <a:pPr algn="ctr"/>
                      <a:r>
                        <a:rPr lang="fr-FR" sz="1400" b="1" dirty="0" smtClean="0">
                          <a:latin typeface="Tw Cen MT" pitchFamily="34" charset="0"/>
                        </a:rPr>
                        <a:t>Agir</a:t>
                      </a:r>
                      <a:r>
                        <a:rPr lang="fr-FR" sz="1400" b="1" baseline="0" dirty="0" smtClean="0">
                          <a:latin typeface="Tw Cen MT" pitchFamily="34" charset="0"/>
                        </a:rPr>
                        <a:t> au sein d’un espace économique connu (marché existant)</a:t>
                      </a:r>
                      <a:endParaRPr lang="fr-FR" sz="1400" b="1" dirty="0">
                        <a:latin typeface="Tw Cen MT" pitchFamily="34" charset="0"/>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fr-FR" sz="1400" b="1" dirty="0" smtClean="0">
                          <a:latin typeface="Tw Cen MT" pitchFamily="34" charset="0"/>
                        </a:rPr>
                        <a:t>Créer un espace</a:t>
                      </a:r>
                      <a:r>
                        <a:rPr lang="fr-FR" sz="1400" b="1" baseline="0" dirty="0" smtClean="0">
                          <a:latin typeface="Tw Cen MT" pitchFamily="34" charset="0"/>
                        </a:rPr>
                        <a:t> stratégique nouveau (marché vierge)</a:t>
                      </a:r>
                      <a:endParaRPr lang="fr-FR" sz="1400" b="1" dirty="0">
                        <a:latin typeface="Tw Cen MT" pitchFamily="34" charset="0"/>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538437">
                <a:tc>
                  <a:txBody>
                    <a:bodyPr/>
                    <a:lstStyle/>
                    <a:p>
                      <a:pPr algn="ctr"/>
                      <a:r>
                        <a:rPr lang="fr-FR" sz="1400" b="1" dirty="0" smtClean="0">
                          <a:latin typeface="Tw Cen MT" pitchFamily="34" charset="0"/>
                        </a:rPr>
                        <a:t>Vaincre la</a:t>
                      </a:r>
                      <a:r>
                        <a:rPr lang="fr-FR" sz="1400" b="1" baseline="0" dirty="0" smtClean="0">
                          <a:latin typeface="Tw Cen MT" pitchFamily="34" charset="0"/>
                        </a:rPr>
                        <a:t> concurrence en exploitant la demande existante</a:t>
                      </a:r>
                      <a:endParaRPr lang="fr-FR" sz="1400" b="1" dirty="0">
                        <a:latin typeface="Tw Cen MT" pitchFamily="34" charset="0"/>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fr-FR" sz="1400" b="1" dirty="0" smtClean="0">
                          <a:latin typeface="Tw Cen MT" pitchFamily="34" charset="0"/>
                        </a:rPr>
                        <a:t>Mettre la concurrence</a:t>
                      </a:r>
                      <a:r>
                        <a:rPr lang="fr-FR" sz="1400" b="1" baseline="0" dirty="0" smtClean="0">
                          <a:latin typeface="Tw Cen MT" pitchFamily="34" charset="0"/>
                        </a:rPr>
                        <a:t> hors jeu en créant et en capturant une demande nouvelle </a:t>
                      </a:r>
                      <a:endParaRPr lang="fr-FR" sz="1400" b="1" dirty="0">
                        <a:latin typeface="Tw Cen MT" pitchFamily="34" charset="0"/>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81393">
                <a:tc>
                  <a:txBody>
                    <a:bodyPr/>
                    <a:lstStyle/>
                    <a:p>
                      <a:pPr algn="ctr"/>
                      <a:r>
                        <a:rPr lang="fr-FR" sz="1400" b="1" dirty="0" smtClean="0">
                          <a:latin typeface="Tw Cen MT" pitchFamily="34" charset="0"/>
                        </a:rPr>
                        <a:t>Obtenir le</a:t>
                      </a:r>
                      <a:r>
                        <a:rPr lang="fr-FR" sz="1400" b="1" baseline="0" dirty="0" smtClean="0">
                          <a:latin typeface="Tw Cen MT" pitchFamily="34" charset="0"/>
                        </a:rPr>
                        <a:t> meilleur rapport Qualité/prix</a:t>
                      </a:r>
                      <a:endParaRPr lang="fr-FR" sz="1400" b="1" dirty="0">
                        <a:latin typeface="Tw Cen MT" pitchFamily="34" charset="0"/>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fr-FR" sz="1400" b="1" dirty="0" smtClean="0">
                          <a:latin typeface="Tw Cen MT" pitchFamily="34" charset="0"/>
                        </a:rPr>
                        <a:t>Casser la logique Qualité/prix</a:t>
                      </a:r>
                      <a:endParaRPr lang="fr-FR" sz="1400" b="1" dirty="0">
                        <a:latin typeface="Tw Cen MT" pitchFamily="34" charset="0"/>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81393">
                <a:tc>
                  <a:txBody>
                    <a:bodyPr/>
                    <a:lstStyle/>
                    <a:p>
                      <a:pPr algn="ctr"/>
                      <a:r>
                        <a:rPr lang="fr-FR" sz="1400" b="1" dirty="0" smtClean="0">
                          <a:latin typeface="Tw Cen MT" pitchFamily="34" charset="0"/>
                        </a:rPr>
                        <a:t>Poursuivre</a:t>
                      </a:r>
                      <a:r>
                        <a:rPr lang="fr-FR" sz="1400" b="1" baseline="0" dirty="0" smtClean="0">
                          <a:latin typeface="Tw Cen MT" pitchFamily="34" charset="0"/>
                        </a:rPr>
                        <a:t> une différenciation</a:t>
                      </a:r>
                      <a:r>
                        <a:rPr lang="fr-FR" sz="1400" b="1" baseline="30000" dirty="0" smtClean="0">
                          <a:latin typeface="Tw Cen MT" pitchFamily="34" charset="0"/>
                        </a:rPr>
                        <a:t>1</a:t>
                      </a:r>
                      <a:r>
                        <a:rPr lang="fr-FR" sz="1400" b="1" baseline="0" dirty="0" smtClean="0">
                          <a:latin typeface="Tw Cen MT" pitchFamily="34" charset="0"/>
                        </a:rPr>
                        <a:t> ou des prix bas</a:t>
                      </a:r>
                      <a:endParaRPr lang="fr-FR" sz="1400" b="1" dirty="0">
                        <a:latin typeface="Tw Cen MT" pitchFamily="34" charset="0"/>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fr-FR" sz="1400" b="1" dirty="0" smtClean="0">
                          <a:latin typeface="Tw Cen MT" pitchFamily="34" charset="0"/>
                        </a:rPr>
                        <a:t>Créer une différenciation</a:t>
                      </a:r>
                      <a:r>
                        <a:rPr lang="fr-FR" sz="1400" b="1" baseline="30000" dirty="0" smtClean="0">
                          <a:latin typeface="Tw Cen MT" pitchFamily="34" charset="0"/>
                        </a:rPr>
                        <a:t>1</a:t>
                      </a:r>
                      <a:r>
                        <a:rPr lang="fr-FR" sz="1400" b="1" baseline="0" dirty="0" smtClean="0">
                          <a:latin typeface="Tw Cen MT" pitchFamily="34" charset="0"/>
                        </a:rPr>
                        <a:t> et des prix élevés.</a:t>
                      </a:r>
                      <a:endParaRPr lang="fr-FR" sz="1400" b="1" dirty="0">
                        <a:latin typeface="Tw Cen MT" pitchFamily="34" charset="0"/>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21345">
                <a:tc gridSpan="2">
                  <a:txBody>
                    <a:bodyPr/>
                    <a:lstStyle/>
                    <a:p>
                      <a:r>
                        <a:rPr lang="fr-FR" sz="1200" b="1" i="1" baseline="30000" dirty="0" smtClean="0">
                          <a:latin typeface="Tw Cen MT" pitchFamily="34" charset="0"/>
                        </a:rPr>
                        <a:t>1</a:t>
                      </a:r>
                      <a:r>
                        <a:rPr lang="fr-FR" sz="1200" b="1" i="1" dirty="0" smtClean="0">
                          <a:latin typeface="Tw Cen MT" pitchFamily="34" charset="0"/>
                        </a:rPr>
                        <a:t>politique par laquelle une entreprise va différencier son produit vis à vis de ceux de la concurrence.</a:t>
                      </a:r>
                      <a:endParaRPr lang="fr-FR" sz="1200" b="1" i="1" dirty="0">
                        <a:latin typeface="Tw Cen MT"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sp>
        <p:nvSpPr>
          <p:cNvPr id="8195" name="Text Box 3"/>
          <p:cNvSpPr txBox="1">
            <a:spLocks noChangeArrowheads="1"/>
          </p:cNvSpPr>
          <p:nvPr/>
        </p:nvSpPr>
        <p:spPr bwMode="auto">
          <a:xfrm>
            <a:off x="4786314" y="76200"/>
            <a:ext cx="4357686"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0"/>
            <a:ext cx="9144000" cy="446276"/>
          </a:xfrm>
          <a:prstGeom prst="rect">
            <a:avLst/>
          </a:prstGeom>
        </p:spPr>
        <p:txBody>
          <a:bodyPr wrap="square">
            <a:spAutoFit/>
          </a:bodyPr>
          <a:lstStyle/>
          <a:p>
            <a:pPr algn="ctr"/>
            <a:r>
              <a:rPr lang="fr-FR" sz="23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III. Conquérir un marché mondial : la stratégie « océan bleu » d’Apple </a:t>
            </a:r>
          </a:p>
        </p:txBody>
      </p:sp>
      <p:sp>
        <p:nvSpPr>
          <p:cNvPr id="7" name="Rectangle 6"/>
          <p:cNvSpPr/>
          <p:nvPr/>
        </p:nvSpPr>
        <p:spPr>
          <a:xfrm>
            <a:off x="142844" y="4641785"/>
            <a:ext cx="2928958" cy="207170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Espace réservé du contenu 3" descr="prix iphone.jpg"/>
          <p:cNvPicPr>
            <a:picLocks noGrp="1" noChangeAspect="1"/>
          </p:cNvPicPr>
          <p:nvPr>
            <p:ph idx="1"/>
          </p:nvPr>
        </p:nvPicPr>
        <p:blipFill>
          <a:blip r:embed="rId3">
            <a:clrChange>
              <a:clrFrom>
                <a:srgbClr val="EAEBED"/>
              </a:clrFrom>
              <a:clrTo>
                <a:srgbClr val="EAEBED">
                  <a:alpha val="0"/>
                </a:srgbClr>
              </a:clrTo>
            </a:clrChange>
          </a:blip>
          <a:srcRect/>
          <a:stretch>
            <a:fillRect/>
          </a:stretch>
        </p:blipFill>
        <p:spPr>
          <a:xfrm>
            <a:off x="180000" y="4641785"/>
            <a:ext cx="2923683" cy="2000264"/>
          </a:xfrm>
        </p:spPr>
      </p:pic>
      <p:sp>
        <p:nvSpPr>
          <p:cNvPr id="9" name="ZoneTexte 8"/>
          <p:cNvSpPr txBox="1"/>
          <p:nvPr/>
        </p:nvSpPr>
        <p:spPr>
          <a:xfrm>
            <a:off x="1857356" y="4641785"/>
            <a:ext cx="1214446" cy="1384995"/>
          </a:xfrm>
          <a:prstGeom prst="rect">
            <a:avLst/>
          </a:prstGeom>
          <a:noFill/>
        </p:spPr>
        <p:txBody>
          <a:bodyPr wrap="square">
            <a:spAutoFit/>
          </a:bodyPr>
          <a:lstStyle/>
          <a:p>
            <a:pPr algn="ctr">
              <a:defRPr/>
            </a:pPr>
            <a:r>
              <a:rPr lang="fr-FR" sz="1200" b="1" dirty="0">
                <a:solidFill>
                  <a:srgbClr val="002060"/>
                </a:solidFill>
                <a:latin typeface="Tw Cen MT" pitchFamily="34" charset="0"/>
              </a:rPr>
              <a:t>Un </a:t>
            </a:r>
            <a:r>
              <a:rPr lang="fr-FR" sz="1200" b="1" dirty="0" err="1" smtClean="0">
                <a:solidFill>
                  <a:srgbClr val="002060"/>
                </a:solidFill>
                <a:latin typeface="Tw Cen MT" pitchFamily="34" charset="0"/>
              </a:rPr>
              <a:t>IPhone</a:t>
            </a:r>
            <a:r>
              <a:rPr lang="fr-FR" sz="1200" b="1" dirty="0" smtClean="0">
                <a:solidFill>
                  <a:srgbClr val="002060"/>
                </a:solidFill>
                <a:latin typeface="Tw Cen MT" pitchFamily="34" charset="0"/>
              </a:rPr>
              <a:t> </a:t>
            </a:r>
            <a:r>
              <a:rPr lang="fr-FR" sz="1200" b="1" dirty="0">
                <a:solidFill>
                  <a:srgbClr val="002060"/>
                </a:solidFill>
                <a:latin typeface="Tw Cen MT" pitchFamily="34" charset="0"/>
              </a:rPr>
              <a:t>coûte aujourd’hui environ 180€ à Apple. Il sera revendu plus de 500€.</a:t>
            </a:r>
          </a:p>
        </p:txBody>
      </p:sp>
      <p:sp>
        <p:nvSpPr>
          <p:cNvPr id="10" name="ZoneTexte 9"/>
          <p:cNvSpPr txBox="1"/>
          <p:nvPr/>
        </p:nvSpPr>
        <p:spPr>
          <a:xfrm>
            <a:off x="142844" y="357166"/>
            <a:ext cx="2928958" cy="1815882"/>
          </a:xfrm>
          <a:prstGeom prst="rect">
            <a:avLst/>
          </a:prstGeom>
          <a:solidFill>
            <a:schemeClr val="bg1">
              <a:alpha val="50000"/>
            </a:schemeClr>
          </a:solidFill>
          <a:ln>
            <a:solidFill>
              <a:schemeClr val="bg1"/>
            </a:solidFill>
          </a:ln>
        </p:spPr>
        <p:txBody>
          <a:bodyPr wrap="square" rtlCol="0">
            <a:spAutoFit/>
          </a:bodyPr>
          <a:lstStyle/>
          <a:p>
            <a:pPr algn="just"/>
            <a:r>
              <a:rPr lang="fr-FR" sz="1400" b="1" u="sng" dirty="0" smtClean="0">
                <a:latin typeface="Tw Cen MT" pitchFamily="34" charset="0"/>
              </a:rPr>
              <a:t>Consigne</a:t>
            </a:r>
            <a:r>
              <a:rPr lang="fr-FR" sz="1400" b="1" dirty="0" smtClean="0">
                <a:latin typeface="Tw Cen MT" pitchFamily="34" charset="0"/>
              </a:rPr>
              <a:t> : après avoir lu en quoi consiste la stratégie « Océan bleu » et analysé les documents, dites pourquoi Apple s’inscrit dans cette mouvance. Servez vous également des connaissances acquises antérieurement pour nourrir votre argumentaire. </a:t>
            </a:r>
            <a:endParaRPr lang="fr-FR" sz="1400" b="1" dirty="0">
              <a:latin typeface="Tw Cen MT" pitchFamily="34" charset="0"/>
            </a:endParaRPr>
          </a:p>
        </p:txBody>
      </p:sp>
      <p:sp>
        <p:nvSpPr>
          <p:cNvPr id="12" name="Rectangle 11"/>
          <p:cNvSpPr/>
          <p:nvPr/>
        </p:nvSpPr>
        <p:spPr>
          <a:xfrm>
            <a:off x="3168000" y="3528000"/>
            <a:ext cx="5904000" cy="31854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200" b="1" u="sng" cap="small" dirty="0" smtClean="0">
                <a:solidFill>
                  <a:srgbClr val="002060"/>
                </a:solidFill>
                <a:effectLst>
                  <a:outerShdw blurRad="38100" dist="38100" dir="2700000" algn="tl">
                    <a:srgbClr val="000000">
                      <a:alpha val="43137"/>
                    </a:srgbClr>
                  </a:outerShdw>
                </a:effectLst>
                <a:latin typeface="Tw Cen MT" pitchFamily="34" charset="0"/>
              </a:rPr>
              <a:t>La valeur ajoutée des Apple stores </a:t>
            </a:r>
            <a:endParaRPr lang="fr-FR" sz="1200" u="sng" cap="small" dirty="0" smtClean="0">
              <a:solidFill>
                <a:srgbClr val="002060"/>
              </a:solidFill>
              <a:effectLst>
                <a:outerShdw blurRad="38100" dist="38100" dir="2700000" algn="tl">
                  <a:srgbClr val="000000">
                    <a:alpha val="43137"/>
                  </a:srgbClr>
                </a:outerShdw>
              </a:effectLst>
              <a:latin typeface="Tw Cen MT" pitchFamily="34" charset="0"/>
            </a:endParaRPr>
          </a:p>
          <a:p>
            <a:pPr algn="just"/>
            <a:r>
              <a:rPr lang="fr-FR" sz="1200" dirty="0" smtClean="0">
                <a:solidFill>
                  <a:srgbClr val="002060"/>
                </a:solidFill>
                <a:latin typeface="Tw Cen MT" pitchFamily="34" charset="0"/>
              </a:rPr>
              <a:t>Réservé dans un premier temps au secteur du luxe, de plus en plus d’entreprises grand public (y voyant un avantage concurrentiel pour le client ou ses collaborateurs) sont séduites et tentent de se différencier par l’expérience client et notamment en point de vente. En effet, sur les marchés matures l’innovation produit n’est plus suffisante : les attentes basiques sont satisfaites, les nouveautés sont rapidement copiées et les clients attendent une qualité toujours meilleure et des prix toujours plus bas.</a:t>
            </a:r>
          </a:p>
          <a:p>
            <a:pPr algn="just"/>
            <a:r>
              <a:rPr lang="fr-FR" sz="1200" dirty="0" smtClean="0">
                <a:solidFill>
                  <a:srgbClr val="002060"/>
                </a:solidFill>
                <a:latin typeface="Tw Cen MT" pitchFamily="34" charset="0"/>
              </a:rPr>
              <a:t>La valeur ajoutée de la distribution évolue donc en conséquence. Il est plus facile de rassembler tous les stimuli qui vont toucher le client dans ses différentes dimensions (rationalité, émotions) dans une boutique physique que sur une boutique en ligne. Les distributeurs deviennent ainsi de plus en plus des metteurs en scène d’un moment riche de l’expérience client : l’achat.</a:t>
            </a:r>
          </a:p>
          <a:p>
            <a:pPr algn="just"/>
            <a:r>
              <a:rPr lang="fr-FR" sz="1200" dirty="0" smtClean="0">
                <a:solidFill>
                  <a:srgbClr val="002060"/>
                </a:solidFill>
                <a:latin typeface="Tw Cen MT" pitchFamily="34" charset="0"/>
              </a:rPr>
              <a:t>En développant l’expérience, les magasins rendent plus attractifs leurs points de vente (le client sait qu’il s’y passe quelque chose), mais au-delà, certains magasins sont en eux-mêmes des destinations (on y va pour sortir comme on visiterait un musée, comme on irait au cinéma ou dans un parc)</a:t>
            </a:r>
          </a:p>
          <a:p>
            <a:pPr algn="r"/>
            <a:r>
              <a:rPr lang="fr-FR" sz="900" b="1" i="1" dirty="0" smtClean="0">
                <a:solidFill>
                  <a:srgbClr val="002060"/>
                </a:solidFill>
                <a:latin typeface="Tw Cen MT" pitchFamily="34" charset="0"/>
              </a:rPr>
              <a:t>http://leblogvertone.wordpress.com/tag/experience-client/</a:t>
            </a:r>
            <a:endParaRPr lang="fr-FR" sz="900" b="1" i="1" dirty="0">
              <a:solidFill>
                <a:srgbClr val="002060"/>
              </a:solidFill>
              <a:latin typeface="Tw Cen MT" pitchFamily="34" charset="0"/>
            </a:endParaRPr>
          </a:p>
        </p:txBody>
      </p:sp>
      <p:sp>
        <p:nvSpPr>
          <p:cNvPr id="3" name="Rectangle 2"/>
          <p:cNvSpPr/>
          <p:nvPr/>
        </p:nvSpPr>
        <p:spPr>
          <a:xfrm>
            <a:off x="142844" y="2348880"/>
            <a:ext cx="2928958" cy="2134277"/>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i="1" dirty="0" smtClean="0">
                <a:latin typeface="Tw Cen MT" pitchFamily="34" charset="0"/>
              </a:rPr>
              <a:t>Insérer ici le spot publicitaire d’Apple (Campagne « </a:t>
            </a:r>
            <a:r>
              <a:rPr lang="fr-FR" sz="1600" b="1" i="1" dirty="0" err="1" smtClean="0">
                <a:latin typeface="Tw Cen MT" pitchFamily="34" charset="0"/>
              </a:rPr>
              <a:t>Think</a:t>
            </a:r>
            <a:r>
              <a:rPr lang="fr-FR" sz="1600" b="1" i="1" dirty="0" smtClean="0">
                <a:latin typeface="Tw Cen MT" pitchFamily="34" charset="0"/>
              </a:rPr>
              <a:t> </a:t>
            </a:r>
            <a:r>
              <a:rPr lang="fr-FR" sz="1600" b="1" i="1" dirty="0" err="1" smtClean="0">
                <a:latin typeface="Tw Cen MT" pitchFamily="34" charset="0"/>
              </a:rPr>
              <a:t>different</a:t>
            </a:r>
            <a:r>
              <a:rPr lang="fr-FR" sz="1600" b="1" i="1" dirty="0" smtClean="0">
                <a:latin typeface="Tw Cen MT" pitchFamily="34" charset="0"/>
              </a:rPr>
              <a:t> ») téléchargeable à l’adresse suivante :</a:t>
            </a:r>
          </a:p>
          <a:p>
            <a:pPr algn="ctr"/>
            <a:endParaRPr lang="fr-FR" sz="1400" b="1" dirty="0" smtClean="0">
              <a:latin typeface="Tw Cen MT" pitchFamily="34" charset="0"/>
            </a:endParaRPr>
          </a:p>
          <a:p>
            <a:pPr algn="ctr"/>
            <a:r>
              <a:rPr lang="fr-FR" sz="1600" b="1" dirty="0" smtClean="0">
                <a:latin typeface="Tw Cen MT" pitchFamily="34" charset="0"/>
                <a:hlinkClick r:id="rId4"/>
              </a:rPr>
              <a:t>https://www.youtube.com/watch?v=WipiHsSUw6k</a:t>
            </a:r>
            <a:endParaRPr lang="fr-FR" sz="1600" b="1" dirty="0" smtClean="0">
              <a:latin typeface="Tw Cen MT" pitchFamily="34" charset="0"/>
            </a:endParaRPr>
          </a:p>
          <a:p>
            <a:pPr algn="ctr"/>
            <a:r>
              <a:rPr lang="fr-FR" sz="1600" b="1" dirty="0" smtClean="0">
                <a:latin typeface="Tw Cen MT" pitchFamily="34" charset="0"/>
              </a:rPr>
              <a:t>(lien actif)</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xit" presetSubtype="0" fill="hold" grpId="1" nodeType="clickEffect">
                                  <p:stCondLst>
                                    <p:cond delay="0"/>
                                  </p:stCondLst>
                                  <p:childTnLst>
                                    <p:anim calcmode="lin" valueType="num">
                                      <p:cBhvr>
                                        <p:cTn id="18" dur="1000"/>
                                        <p:tgtEl>
                                          <p:spTgt spid="14"/>
                                        </p:tgtEl>
                                        <p:attrNameLst>
                                          <p:attrName>ppt_w</p:attrName>
                                        </p:attrNameLst>
                                      </p:cBhvr>
                                      <p:tavLst>
                                        <p:tav tm="0">
                                          <p:val>
                                            <p:strVal val="ppt_w"/>
                                          </p:val>
                                        </p:tav>
                                        <p:tav tm="100000">
                                          <p:val>
                                            <p:strVal val="ppt_w*0.70"/>
                                          </p:val>
                                        </p:tav>
                                      </p:tavLst>
                                    </p:anim>
                                    <p:anim calcmode="lin" valueType="num">
                                      <p:cBhvr>
                                        <p:cTn id="19" dur="1000"/>
                                        <p:tgtEl>
                                          <p:spTgt spid="14"/>
                                        </p:tgtEl>
                                        <p:attrNameLst>
                                          <p:attrName>ppt_h</p:attrName>
                                        </p:attrNameLst>
                                      </p:cBhvr>
                                      <p:tavLst>
                                        <p:tav tm="0">
                                          <p:val>
                                            <p:strVal val="ppt_h"/>
                                          </p:val>
                                        </p:tav>
                                        <p:tav tm="100000">
                                          <p:val>
                                            <p:strVal val="ppt_h"/>
                                          </p:val>
                                        </p:tav>
                                      </p:tavLst>
                                    </p:anim>
                                    <p:animEffect transition="out" filter="fade">
                                      <p:cBhvr>
                                        <p:cTn id="20" dur="1000"/>
                                        <p:tgtEl>
                                          <p:spTgt spid="14"/>
                                        </p:tgtEl>
                                      </p:cBhvr>
                                    </p:animEffect>
                                    <p:set>
                                      <p:cBhvr>
                                        <p:cTn id="21" dur="1" fill="hold">
                                          <p:stCondLst>
                                            <p:cond delay="9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slide(fromBottom)">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9" dur="1000" fill="hold"/>
                                        <p:tgtEl>
                                          <p:spTgt spid="1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0"/>
      <p:bldP spid="7" grpId="0" animBg="1"/>
      <p:bldP spid="9" grpId="0"/>
      <p:bldP spid="10" grpId="0" animBg="1"/>
      <p:bldP spid="1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46276"/>
          </a:xfrm>
          <a:prstGeom prst="rect">
            <a:avLst/>
          </a:prstGeom>
        </p:spPr>
        <p:txBody>
          <a:bodyPr wrap="square">
            <a:spAutoFit/>
          </a:bodyPr>
          <a:lstStyle/>
          <a:p>
            <a:pPr algn="ctr"/>
            <a:r>
              <a:rPr lang="fr-FR" sz="23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III. Conquérir un marché mondial : la stratégie « océan bleu » d’Apple </a:t>
            </a:r>
          </a:p>
        </p:txBody>
      </p:sp>
      <p:sp>
        <p:nvSpPr>
          <p:cNvPr id="2049" name="Rectangle 1"/>
          <p:cNvSpPr>
            <a:spLocks noChangeArrowheads="1"/>
          </p:cNvSpPr>
          <p:nvPr/>
        </p:nvSpPr>
        <p:spPr bwMode="auto">
          <a:xfrm>
            <a:off x="0" y="779294"/>
            <a:ext cx="9144000" cy="5299412"/>
          </a:xfrm>
          <a:prstGeom prst="wave">
            <a:avLst>
              <a:gd name="adj1" fmla="val 2411"/>
              <a:gd name="adj2" fmla="val 0"/>
            </a:avLst>
          </a:prstGeom>
          <a:solidFill>
            <a:schemeClr val="accent5">
              <a:lumMod val="60000"/>
              <a:lumOff val="40000"/>
              <a:alpha val="52000"/>
            </a:schemeClr>
          </a:solidFill>
          <a:ln w="9525">
            <a:noFill/>
            <a:miter lim="800000"/>
            <a:headEnd/>
            <a:tailEnd/>
          </a:ln>
          <a:effectLst/>
        </p:spPr>
        <p:txBody>
          <a:bodyPr vert="horz" wrap="square" lIns="450708" tIns="45720" rIns="628452"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38150" algn="l"/>
                <a:tab pos="3689350" algn="ctr"/>
              </a:tabLst>
            </a:pPr>
            <a:r>
              <a:rPr lang="fr-FR" sz="1400" b="1" u="sng" cap="small" dirty="0" smtClean="0">
                <a:solidFill>
                  <a:srgbClr val="C00000"/>
                </a:solidFill>
                <a:latin typeface="Tw Cen MT" pitchFamily="34" charset="0"/>
                <a:ea typeface="Gill Sans MT" pitchFamily="34" charset="0"/>
                <a:cs typeface="Times New Roman" pitchFamily="18" charset="0"/>
              </a:rPr>
              <a:t>R</a:t>
            </a:r>
            <a:r>
              <a:rPr kumimoji="0" lang="fr-FR" sz="1400" b="1" i="0" u="sng" strike="noStrike" cap="small" normalizeH="0" baseline="0" dirty="0" smtClean="0">
                <a:ln>
                  <a:noFill/>
                </a:ln>
                <a:solidFill>
                  <a:srgbClr val="C00000"/>
                </a:solidFill>
                <a:effectLst/>
                <a:latin typeface="Tw Cen MT" pitchFamily="34" charset="0"/>
                <a:ea typeface="Gill Sans MT" pitchFamily="34" charset="0"/>
                <a:cs typeface="Times New Roman" pitchFamily="18" charset="0"/>
              </a:rPr>
              <a:t>éponse argumentée : un exemple de correction</a:t>
            </a:r>
            <a:endParaRPr kumimoji="0" lang="fr-FR" sz="1400" b="0" i="0" u="sng" strike="noStrike" cap="small"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 pos="3689350" algn="ctr"/>
              </a:tabLst>
            </a:pP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Apple de par ses choix stratégiques s’inscrit bien dans la mouvance « Océan bleu » théorisée par W. Chan Kim et Renée </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Mauborgne</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En effet, avec l’</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IPhone</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la firme s’insère dans un marché presque vierge : si plusieurs marques se sont intéressées à ce couplage téléphone-accès internet, c’est Apple qui en premier propose un modèle fiable en développant un nombre important d’applications dont certaines sont gratuites (attraction clientèle). Les </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IPhones</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sont distribués principalement dans les Apple Stores et chacune des sorties d’un </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smartphone</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(10 modèles </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depuis sa création en 2007) fait l’objet d’une mise en spectacle particulière (différenciation) : la firme crée l’événement pour le lancement de chaque modèle et les files d’attente devant les enseignes de la marque montrent que la stratégie est au point. L’intérieur des Apple store est d’ailleurs très similaire (pour ne pas dire identique) quelque soit le lieu d’implantation. Il n’y a donc pas adaptation de la marque à une clientèle mais une clientèle qui se reconnaît comme appartenant à une communauté : celle des consommateurs de produits Mac.  Le prix de ce produit en fait un objet de qualité et la marge d’Apple est confortable. Si l’on ajoute les applications et services payants que la marque propose ainsi que l’abonnement téléphonique, cela enfle encore la facture. Mais qu’importe, car le consommateur a l’impression de posséder un objet exceptionnel : on casse ainsi la logique Qualité/prix. On entre là dans la sphère de l’émotionnel ce que reflète bien la campagne de publicité d’Apple : « </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Think</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different</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 mise en place avant l’apparition de l’</a:t>
            </a:r>
            <a:r>
              <a:rPr kumimoji="0" lang="fr-FR" sz="1400" b="1" i="0" u="none" strike="noStrike" cap="none" normalizeH="0" baseline="0" dirty="0" err="1" smtClean="0">
                <a:ln>
                  <a:noFill/>
                </a:ln>
                <a:solidFill>
                  <a:srgbClr val="002060"/>
                </a:solidFill>
                <a:effectLst/>
                <a:latin typeface="Tw Cen MT" pitchFamily="34" charset="0"/>
                <a:ea typeface="Gill Sans MT" pitchFamily="34" charset="0"/>
                <a:cs typeface="Times New Roman" pitchFamily="18" charset="0"/>
              </a:rPr>
              <a:t>IPhone</a:t>
            </a:r>
            <a:r>
              <a:rPr kumimoji="0" lang="fr-FR" sz="1400" b="1" i="0" u="none" strike="noStrike" cap="none" normalizeH="0" baseline="0" dirty="0" smtClean="0">
                <a:ln>
                  <a:noFill/>
                </a:ln>
                <a:solidFill>
                  <a:srgbClr val="002060"/>
                </a:solidFill>
                <a:effectLst/>
                <a:latin typeface="Tw Cen MT" pitchFamily="34" charset="0"/>
                <a:ea typeface="Gill Sans MT" pitchFamily="34" charset="0"/>
                <a:cs typeface="Times New Roman" pitchFamily="18" charset="0"/>
              </a:rPr>
              <a:t>. Dans ce spot publicitaire, l’entreprise ne vend pas un produit mais elle montre en quoi elle est innovante. Elle met à l’honneur les grands savants, hommes politiques, prix Nobel et artistes du siècle dernier. La voix Off et le discours sont là pour montrer le côté remarquable de leurs découvertes.  Ce faisant, cette campagne place au même niveau les produits pensés par la firme que le génie d’Einstein ou celui de Picasso. C’est là le coup de maître d’Apple : avoir convaincu ses clients qu’ils sont exceptionnels au même titre que les produits de la marque qu’ils achètent. </a:t>
            </a:r>
            <a:endParaRPr kumimoji="0" lang="fr-FR" sz="1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slide(fromBottom)">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s d'ecran &gt; Ordinateurs &gt; Apple iPhone 2G Wallpaper"/>
          <p:cNvPicPr>
            <a:picLocks noChangeAspect="1" noChangeArrowheads="1"/>
          </p:cNvPicPr>
          <p:nvPr/>
        </p:nvPicPr>
        <p:blipFill>
          <a:blip r:embed="rId3"/>
          <a:srcRect/>
          <a:stretch>
            <a:fillRect/>
          </a:stretch>
        </p:blipFill>
        <p:spPr bwMode="auto">
          <a:xfrm>
            <a:off x="0" y="0"/>
            <a:ext cx="9144000" cy="6858001"/>
          </a:xfrm>
          <a:prstGeom prst="rect">
            <a:avLst/>
          </a:prstGeom>
          <a:noFill/>
        </p:spPr>
      </p:pic>
      <p:sp>
        <p:nvSpPr>
          <p:cNvPr id="5" name="ZoneTexte 4"/>
          <p:cNvSpPr txBox="1"/>
          <p:nvPr/>
        </p:nvSpPr>
        <p:spPr>
          <a:xfrm>
            <a:off x="5376654" y="55883"/>
            <a:ext cx="3767378" cy="1015663"/>
          </a:xfrm>
          <a:prstGeom prst="rect">
            <a:avLst/>
          </a:prstGeom>
          <a:noFill/>
        </p:spPr>
        <p:txBody>
          <a:bodyPr wrap="none" rtlCol="0">
            <a:spAutoFit/>
          </a:bodyPr>
          <a:lstStyle/>
          <a:p>
            <a:r>
              <a:rPr lang="fr-FR" sz="6000" u="sng" dirty="0" smtClean="0">
                <a:solidFill>
                  <a:schemeClr val="bg2"/>
                </a:solidFill>
                <a:effectLst>
                  <a:outerShdw blurRad="38100" dist="38100" dir="2700000" algn="tl">
                    <a:srgbClr val="000000">
                      <a:alpha val="43137"/>
                    </a:srgbClr>
                  </a:outerShdw>
                </a:effectLst>
                <a:latin typeface="John Handy LET" pitchFamily="2" charset="0"/>
              </a:rPr>
              <a:t>Conclusion</a:t>
            </a:r>
            <a:endParaRPr lang="fr-FR" sz="6000" u="sng" dirty="0">
              <a:solidFill>
                <a:schemeClr val="bg2"/>
              </a:solidFill>
              <a:effectLst>
                <a:outerShdw blurRad="38100" dist="38100" dir="2700000" algn="tl">
                  <a:srgbClr val="000000">
                    <a:alpha val="43137"/>
                  </a:srgbClr>
                </a:outerShdw>
              </a:effectLst>
              <a:latin typeface="John Handy LET" pitchFamily="2" charset="0"/>
            </a:endParaRPr>
          </a:p>
        </p:txBody>
      </p:sp>
      <p:sp>
        <p:nvSpPr>
          <p:cNvPr id="4" name="ZoneTexte 3"/>
          <p:cNvSpPr txBox="1"/>
          <p:nvPr/>
        </p:nvSpPr>
        <p:spPr>
          <a:xfrm>
            <a:off x="3571868" y="1428736"/>
            <a:ext cx="5357818" cy="3139321"/>
          </a:xfrm>
          <a:prstGeom prst="rect">
            <a:avLst/>
          </a:prstGeom>
          <a:noFill/>
        </p:spPr>
        <p:txBody>
          <a:bodyPr wrap="square" rtlCol="0">
            <a:spAutoFit/>
          </a:bodyPr>
          <a:lstStyle/>
          <a:p>
            <a:pPr algn="just"/>
            <a:r>
              <a:rPr lang="fr-FR" b="1" dirty="0" err="1" smtClean="0">
                <a:solidFill>
                  <a:schemeClr val="bg1"/>
                </a:solidFill>
                <a:latin typeface="Tw Cen MT" pitchFamily="34" charset="0"/>
              </a:rPr>
              <a:t>L’IPHone</a:t>
            </a:r>
            <a:r>
              <a:rPr lang="fr-FR" b="1" dirty="0" smtClean="0">
                <a:solidFill>
                  <a:schemeClr val="bg1"/>
                </a:solidFill>
                <a:latin typeface="Tw Cen MT" pitchFamily="34" charset="0"/>
              </a:rPr>
              <a:t> </a:t>
            </a:r>
            <a:r>
              <a:rPr lang="fr-FR" b="1" dirty="0" smtClean="0">
                <a:solidFill>
                  <a:schemeClr val="bg1"/>
                </a:solidFill>
                <a:latin typeface="Tw Cen MT" pitchFamily="34" charset="0"/>
              </a:rPr>
              <a:t>d’Apple est donc un produit représentatif du processus de mondialisation. Il génère des flux de différente nature (technologique, informatique, de transport….), met et relation différents acteurs et territoires pour sa fabrication (pays concepteur, fabricant et assembleur) comme pour sa distribution (Apple Stores, revendeurs agréés). </a:t>
            </a:r>
          </a:p>
          <a:p>
            <a:pPr algn="just"/>
            <a:r>
              <a:rPr lang="fr-FR" b="1" dirty="0" smtClean="0">
                <a:solidFill>
                  <a:schemeClr val="bg1"/>
                </a:solidFill>
                <a:latin typeface="Tw Cen MT" pitchFamily="34" charset="0"/>
              </a:rPr>
              <a:t>Présent à l’échelle planétaire, l’</a:t>
            </a:r>
            <a:r>
              <a:rPr lang="fr-FR" b="1" dirty="0" err="1" smtClean="0">
                <a:solidFill>
                  <a:schemeClr val="bg1"/>
                </a:solidFill>
                <a:latin typeface="Tw Cen MT" pitchFamily="34" charset="0"/>
              </a:rPr>
              <a:t>IPhone</a:t>
            </a:r>
            <a:r>
              <a:rPr lang="fr-FR" b="1" dirty="0" smtClean="0">
                <a:solidFill>
                  <a:schemeClr val="bg1"/>
                </a:solidFill>
                <a:latin typeface="Tw Cen MT" pitchFamily="34" charset="0"/>
              </a:rPr>
              <a:t> s’appuie sur des réseaux multiples et complémentaires qui assurent son succès : en ce sens, il est un produit qui transcende les frontières. </a:t>
            </a:r>
            <a:endParaRPr lang="fr-FR" b="1" dirty="0">
              <a:solidFill>
                <a:schemeClr val="accent2">
                  <a:lumMod val="40000"/>
                  <a:lumOff val="60000"/>
                </a:schemeClr>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2" name="Picture 2" descr="http://img0.gtsstatic.com/wallpapers/8912e448ff51acceee53f21df5fe7e64_large.jpeg"/>
          <p:cNvPicPr>
            <a:picLocks noChangeAspect="1" noChangeArrowheads="1"/>
          </p:cNvPicPr>
          <p:nvPr/>
        </p:nvPicPr>
        <p:blipFill>
          <a:blip r:embed="rId3"/>
          <a:srcRect/>
          <a:stretch>
            <a:fillRect/>
          </a:stretch>
        </p:blipFill>
        <p:spPr bwMode="auto">
          <a:xfrm>
            <a:off x="0" y="0"/>
            <a:ext cx="9146957" cy="6858000"/>
          </a:xfrm>
          <a:prstGeom prst="rect">
            <a:avLst/>
          </a:prstGeom>
          <a:noFill/>
        </p:spPr>
      </p:pic>
      <p:sp>
        <p:nvSpPr>
          <p:cNvPr id="5" name="ZoneTexte 4"/>
          <p:cNvSpPr txBox="1"/>
          <p:nvPr/>
        </p:nvSpPr>
        <p:spPr>
          <a:xfrm>
            <a:off x="5588218" y="0"/>
            <a:ext cx="3555782" cy="1015663"/>
          </a:xfrm>
          <a:prstGeom prst="rect">
            <a:avLst/>
          </a:prstGeom>
          <a:noFill/>
        </p:spPr>
        <p:txBody>
          <a:bodyPr wrap="none" rtlCol="0">
            <a:spAutoFit/>
          </a:bodyPr>
          <a:lstStyle/>
          <a:p>
            <a:r>
              <a:rPr lang="fr-FR" sz="6000" u="sng" dirty="0" smtClean="0">
                <a:solidFill>
                  <a:schemeClr val="bg2"/>
                </a:solidFill>
                <a:effectLst>
                  <a:outerShdw blurRad="38100" dist="38100" dir="2700000" algn="tl">
                    <a:srgbClr val="000000">
                      <a:alpha val="43137"/>
                    </a:srgbClr>
                  </a:outerShdw>
                </a:effectLst>
                <a:latin typeface="John Handy LET" pitchFamily="2" charset="0"/>
              </a:rPr>
              <a:t>Ressources</a:t>
            </a:r>
            <a:endParaRPr lang="fr-FR" sz="6000" u="sng" dirty="0">
              <a:solidFill>
                <a:schemeClr val="bg2"/>
              </a:solidFill>
              <a:effectLst>
                <a:outerShdw blurRad="38100" dist="38100" dir="2700000" algn="tl">
                  <a:srgbClr val="000000">
                    <a:alpha val="43137"/>
                  </a:srgbClr>
                </a:outerShdw>
              </a:effectLst>
              <a:latin typeface="John Handy LET" pitchFamily="2" charset="0"/>
            </a:endParaRPr>
          </a:p>
        </p:txBody>
      </p:sp>
      <p:sp>
        <p:nvSpPr>
          <p:cNvPr id="6" name="Rectangle 5"/>
          <p:cNvSpPr/>
          <p:nvPr/>
        </p:nvSpPr>
        <p:spPr>
          <a:xfrm>
            <a:off x="0" y="785794"/>
            <a:ext cx="9144000" cy="6072206"/>
          </a:xfrm>
          <a:prstGeom prst="rect">
            <a:avLst/>
          </a:prstGeom>
          <a:solidFill>
            <a:schemeClr val="bg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u="sng" dirty="0" smtClean="0">
                <a:latin typeface="Tw Cen MT" pitchFamily="34" charset="0"/>
              </a:rPr>
              <a:t>Fiche Eduscol </a:t>
            </a:r>
          </a:p>
          <a:p>
            <a:r>
              <a:rPr lang="fr-FR" sz="1200" i="1" dirty="0" smtClean="0">
                <a:latin typeface="Tw Cen MT" pitchFamily="34" charset="0"/>
              </a:rPr>
              <a:t>http://cache.media.eduscol.education.fr/file/lycee/43/7/LyceeGT_Ressources_Geo_T_05_Th2_Q1_mondialisation_en_fonctionnement_213437.pdf</a:t>
            </a:r>
          </a:p>
          <a:p>
            <a:endParaRPr lang="fr-FR" sz="1200" dirty="0" smtClean="0">
              <a:latin typeface="Tw Cen MT" pitchFamily="34" charset="0"/>
            </a:endParaRPr>
          </a:p>
          <a:p>
            <a:r>
              <a:rPr lang="fr-FR" sz="1200" b="1" u="sng" dirty="0" smtClean="0">
                <a:latin typeface="Tw Cen MT" pitchFamily="34" charset="0"/>
              </a:rPr>
              <a:t>Sites académiques</a:t>
            </a:r>
          </a:p>
          <a:p>
            <a:r>
              <a:rPr lang="fr-FR" sz="1200" i="1" dirty="0" smtClean="0">
                <a:latin typeface="Tw Cen MT" pitchFamily="34" charset="0"/>
              </a:rPr>
              <a:t>http://ww2.ac-poitiers.fr/hist_geo/spip.php?article1164</a:t>
            </a:r>
          </a:p>
          <a:p>
            <a:r>
              <a:rPr lang="fr-FR" sz="1200" i="1" dirty="0" smtClean="0">
                <a:latin typeface="Tw Cen MT" pitchFamily="34" charset="0"/>
              </a:rPr>
              <a:t>http://www.histoire.ac-versailles.fr/spip.php?article938</a:t>
            </a:r>
          </a:p>
          <a:p>
            <a:endParaRPr lang="fr-FR" sz="1200" dirty="0" smtClean="0">
              <a:latin typeface="Tw Cen MT" pitchFamily="34" charset="0"/>
            </a:endParaRPr>
          </a:p>
          <a:p>
            <a:r>
              <a:rPr lang="fr-FR" sz="1200" b="1" u="sng" dirty="0" smtClean="0">
                <a:latin typeface="Tw Cen MT" pitchFamily="34" charset="0"/>
              </a:rPr>
              <a:t>L’histoire de la firme en quelques dates</a:t>
            </a:r>
          </a:p>
          <a:p>
            <a:r>
              <a:rPr lang="fr-FR" sz="1200" i="1" dirty="0" smtClean="0">
                <a:latin typeface="Tw Cen MT" pitchFamily="34" charset="0"/>
              </a:rPr>
              <a:t>http://www.slideshare.net/cazals/apple-istory</a:t>
            </a:r>
          </a:p>
          <a:p>
            <a:endParaRPr lang="fr-FR" sz="1200" dirty="0" smtClean="0">
              <a:latin typeface="Tw Cen MT" pitchFamily="34" charset="0"/>
            </a:endParaRPr>
          </a:p>
          <a:p>
            <a:r>
              <a:rPr lang="fr-FR" sz="1200" b="1" u="sng" dirty="0" smtClean="0">
                <a:latin typeface="Tw Cen MT" pitchFamily="34" charset="0"/>
              </a:rPr>
              <a:t>L’</a:t>
            </a:r>
            <a:r>
              <a:rPr lang="fr-FR" sz="1200" b="1" u="sng" dirty="0" err="1" smtClean="0">
                <a:latin typeface="Tw Cen MT" pitchFamily="34" charset="0"/>
              </a:rPr>
              <a:t>Iphone</a:t>
            </a:r>
            <a:r>
              <a:rPr lang="fr-FR" sz="1200" b="1" u="sng" dirty="0" smtClean="0">
                <a:latin typeface="Tw Cen MT" pitchFamily="34" charset="0"/>
              </a:rPr>
              <a:t> en chiffre</a:t>
            </a:r>
          </a:p>
          <a:p>
            <a:r>
              <a:rPr lang="fr-FR" sz="1200" i="1" dirty="0" smtClean="0">
                <a:latin typeface="Tw Cen MT" pitchFamily="34" charset="0"/>
              </a:rPr>
              <a:t>http://www.blogdumoderateur.com/les-5-ans-de-liphone-en-chiffres/</a:t>
            </a:r>
          </a:p>
          <a:p>
            <a:r>
              <a:rPr lang="fr-FR" sz="1200" i="1" dirty="0" smtClean="0">
                <a:latin typeface="Tw Cen MT" pitchFamily="34" charset="0"/>
              </a:rPr>
              <a:t>http://www.cnetfrance.fr/news/apple-plus-riche-que-les-etats-unis-39762786.htm</a:t>
            </a:r>
          </a:p>
          <a:p>
            <a:endParaRPr lang="fr-FR" sz="1200" i="1" dirty="0" smtClean="0">
              <a:latin typeface="Tw Cen MT" pitchFamily="34" charset="0"/>
            </a:endParaRPr>
          </a:p>
          <a:p>
            <a:r>
              <a:rPr lang="fr-FR" sz="1200" b="1" u="sng" dirty="0" smtClean="0">
                <a:latin typeface="Tw Cen MT" pitchFamily="34" charset="0"/>
              </a:rPr>
              <a:t>Fabrication et assemblage du produit</a:t>
            </a:r>
          </a:p>
          <a:p>
            <a:r>
              <a:rPr lang="fr-FR" sz="1200" i="1" dirty="0" smtClean="0">
                <a:latin typeface="Tw Cen MT" pitchFamily="34" charset="0"/>
              </a:rPr>
              <a:t>http://www.courrierinternational.com/article/2012/02/09/pourquoi-l-iphone-ne-sera-jamais-fabrique-aux-etats-unis</a:t>
            </a:r>
          </a:p>
          <a:p>
            <a:endParaRPr lang="fr-FR" sz="1200" i="1" dirty="0" smtClean="0">
              <a:latin typeface="Tw Cen MT" pitchFamily="34" charset="0"/>
            </a:endParaRPr>
          </a:p>
          <a:p>
            <a:r>
              <a:rPr lang="fr-FR" sz="1200" b="1" u="sng" dirty="0" smtClean="0">
                <a:latin typeface="Tw Cen MT" pitchFamily="34" charset="0"/>
              </a:rPr>
              <a:t>Implantation des Apple stores dans le monde</a:t>
            </a:r>
          </a:p>
          <a:p>
            <a:r>
              <a:rPr lang="fr-FR" sz="1200" i="1" dirty="0" smtClean="0">
                <a:latin typeface="Tw Cen MT" pitchFamily="34" charset="0"/>
              </a:rPr>
              <a:t>http://virginieberger.com/2011/02/le-monde-selon-apple/</a:t>
            </a:r>
          </a:p>
          <a:p>
            <a:r>
              <a:rPr lang="fr-FR" sz="1200" i="1" dirty="0" smtClean="0">
                <a:latin typeface="Tw Cen MT" pitchFamily="34" charset="0"/>
              </a:rPr>
              <a:t>http://www.images.hachette-livre.fr/media/contenunumerique/024//3167801384.pdf</a:t>
            </a:r>
          </a:p>
          <a:p>
            <a:r>
              <a:rPr lang="fr-FR" sz="1200" i="1" dirty="0" smtClean="0">
                <a:latin typeface="Tw Cen MT" pitchFamily="34" charset="0"/>
              </a:rPr>
              <a:t>http://leblogvertone.wordpress.com/tag/experience-client/</a:t>
            </a:r>
          </a:p>
          <a:p>
            <a:endParaRPr lang="fr-FR" sz="1200" i="1" dirty="0">
              <a:latin typeface="Tw Cen MT" pitchFamily="34" charset="0"/>
            </a:endParaRPr>
          </a:p>
          <a:p>
            <a:r>
              <a:rPr lang="fr-FR" sz="1200" b="1" u="sng" dirty="0" smtClean="0">
                <a:latin typeface="Tw Cen MT" pitchFamily="34" charset="0"/>
              </a:rPr>
              <a:t>Stratégie de commercialisation de la firme (océan bleu et spots publicitaires)</a:t>
            </a:r>
          </a:p>
          <a:p>
            <a:r>
              <a:rPr lang="fr-FR" sz="1200" i="1" dirty="0" smtClean="0">
                <a:latin typeface="Tw Cen MT" pitchFamily="34" charset="0"/>
              </a:rPr>
              <a:t>http://www.oceanbleu.fr/strat.htm</a:t>
            </a:r>
          </a:p>
          <a:p>
            <a:r>
              <a:rPr lang="fr-FR" sz="1200" i="1" dirty="0" smtClean="0">
                <a:latin typeface="Tw Cen MT" pitchFamily="34" charset="0"/>
              </a:rPr>
              <a:t>http://www.des-livres-pour-changer-de-vie.fr/strategie-ocean-bleu/</a:t>
            </a:r>
          </a:p>
          <a:p>
            <a:r>
              <a:rPr lang="fr-FR" sz="1200" i="1" dirty="0" smtClean="0">
                <a:latin typeface="Tw Cen MT" pitchFamily="34" charset="0"/>
              </a:rPr>
              <a:t>http://www.arte.tv/fr/Apple-en-cinq-spots/4309512.html</a:t>
            </a:r>
          </a:p>
          <a:p>
            <a:r>
              <a:rPr lang="fr-FR" sz="1200" i="1" dirty="0" smtClean="0">
                <a:latin typeface="Tw Cen MT" pitchFamily="34" charset="0"/>
              </a:rPr>
              <a:t>http://storify.com/carolinefranki/la-contre-culture-de-la-pomme</a:t>
            </a:r>
          </a:p>
          <a:p>
            <a:r>
              <a:rPr lang="fr-FR" sz="1200" i="1" dirty="0" smtClean="0">
                <a:latin typeface="Tw Cen MT" pitchFamily="34" charset="0"/>
              </a:rPr>
              <a:t>http://www.applepub.fr/blog/think-different-la-campagne-de-publicite-qui-a-signe-le-retour-d%E2%80%99apple</a:t>
            </a:r>
          </a:p>
          <a:p>
            <a:r>
              <a:rPr lang="fr-FR" sz="1200" i="1" dirty="0" smtClean="0">
                <a:latin typeface="Tw Cen MT" pitchFamily="34" charset="0"/>
              </a:rPr>
              <a:t>http://www.youtube.com/watch?v=ZHUpFLIURXc (documentaire : Apple , la tyrannie du cool)</a:t>
            </a:r>
          </a:p>
          <a:p>
            <a:endParaRPr lang="fr-FR" sz="1200" i="1" dirty="0" smtClean="0">
              <a:latin typeface="Tw Cen MT" pitchFamily="34" charset="0"/>
            </a:endParaRPr>
          </a:p>
          <a:p>
            <a:endParaRPr lang="fr-FR" sz="1200" i="1" dirty="0" smtClean="0">
              <a:latin typeface="Tw Cen MT" pitchFamily="34" charset="0"/>
            </a:endParaRPr>
          </a:p>
          <a:p>
            <a:endParaRPr lang="fr-FR" sz="1200" i="1" dirty="0" smtClean="0">
              <a:latin typeface="Tw Cen MT" pitchFamily="34" charset="0"/>
            </a:endParaRPr>
          </a:p>
          <a:p>
            <a:endParaRPr lang="fr-FR" sz="1200" i="1" dirty="0" smtClean="0">
              <a:latin typeface="Tw Cen MT" pitchFamily="34" charset="0"/>
            </a:endParaRPr>
          </a:p>
        </p:txBody>
      </p:sp>
      <p:sp>
        <p:nvSpPr>
          <p:cNvPr id="7" name="ZoneTexte 6"/>
          <p:cNvSpPr txBox="1"/>
          <p:nvPr/>
        </p:nvSpPr>
        <p:spPr>
          <a:xfrm>
            <a:off x="4500562" y="6488668"/>
            <a:ext cx="4645824" cy="369332"/>
          </a:xfrm>
          <a:prstGeom prst="rect">
            <a:avLst/>
          </a:prstGeom>
          <a:noFill/>
        </p:spPr>
        <p:txBody>
          <a:bodyPr wrap="none" rtlCol="0">
            <a:spAutoFit/>
          </a:bodyPr>
          <a:lstStyle/>
          <a:p>
            <a:r>
              <a:rPr lang="fr-FR" b="1" dirty="0" smtClean="0">
                <a:solidFill>
                  <a:schemeClr val="bg1"/>
                </a:solidFill>
                <a:latin typeface="John Handy LET" pitchFamily="2" charset="0"/>
              </a:rPr>
              <a:t>Steve Jobs,  co-fondateur d’Apple (</a:t>
            </a:r>
            <a:r>
              <a:rPr lang="fr-FR" b="1" dirty="0" smtClean="0">
                <a:solidFill>
                  <a:schemeClr val="bg1"/>
                </a:solidFill>
                <a:effectLst>
                  <a:outerShdw blurRad="38100" dist="38100" dir="2700000" algn="tl">
                    <a:srgbClr val="000000">
                      <a:alpha val="43137"/>
                    </a:srgbClr>
                  </a:outerShdw>
                </a:effectLst>
                <a:latin typeface="John Handy LET" pitchFamily="2" charset="0"/>
              </a:rPr>
              <a:t>1955-2011</a:t>
            </a:r>
            <a:r>
              <a:rPr lang="fr-FR" b="1" dirty="0" smtClean="0">
                <a:solidFill>
                  <a:schemeClr val="bg1"/>
                </a:solidFill>
                <a:latin typeface="John Handy LET" pitchFamily="2" charset="0"/>
              </a:rPr>
              <a:t>)</a:t>
            </a:r>
            <a:endParaRPr lang="fr-FR" b="1" dirty="0">
              <a:solidFill>
                <a:schemeClr val="bg1"/>
              </a:solidFill>
              <a:latin typeface="John Handy LET"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2290" name="Picture 2" descr="http://www.lostwallpapers.com/wallpaper_hd/wallpaper-Interesting%20Grunge%20Apple.jpg"/>
          <p:cNvPicPr>
            <a:picLocks noChangeAspect="1" noChangeArrowheads="1"/>
          </p:cNvPicPr>
          <p:nvPr/>
        </p:nvPicPr>
        <p:blipFill>
          <a:blip r:embed="rId3"/>
          <a:srcRect l="12295" b="6250"/>
          <a:stretch>
            <a:fillRect/>
          </a:stretch>
        </p:blipFill>
        <p:spPr bwMode="auto">
          <a:xfrm>
            <a:off x="0" y="0"/>
            <a:ext cx="9144000" cy="6858000"/>
          </a:xfrm>
          <a:prstGeom prst="rect">
            <a:avLst/>
          </a:prstGeom>
          <a:noFill/>
        </p:spPr>
      </p:pic>
      <p:sp>
        <p:nvSpPr>
          <p:cNvPr id="5" name="ZoneTexte 4"/>
          <p:cNvSpPr txBox="1"/>
          <p:nvPr/>
        </p:nvSpPr>
        <p:spPr>
          <a:xfrm>
            <a:off x="5520123" y="0"/>
            <a:ext cx="3623877" cy="1015663"/>
          </a:xfrm>
          <a:prstGeom prst="rect">
            <a:avLst/>
          </a:prstGeom>
          <a:noFill/>
        </p:spPr>
        <p:txBody>
          <a:bodyPr wrap="none" rtlCol="0">
            <a:spAutoFit/>
          </a:bodyPr>
          <a:lstStyle/>
          <a:p>
            <a:r>
              <a:rPr lang="fr-FR" sz="6000" u="sng" dirty="0" smtClean="0">
                <a:solidFill>
                  <a:schemeClr val="bg2"/>
                </a:solidFill>
                <a:effectLst>
                  <a:outerShdw blurRad="38100" dist="38100" dir="2700000" algn="tl">
                    <a:srgbClr val="000000">
                      <a:alpha val="43137"/>
                    </a:srgbClr>
                  </a:outerShdw>
                </a:effectLst>
                <a:latin typeface="John Handy LET" pitchFamily="2" charset="0"/>
              </a:rPr>
              <a:t>Progression</a:t>
            </a:r>
            <a:endParaRPr lang="fr-FR" sz="6000" u="sng" dirty="0">
              <a:solidFill>
                <a:schemeClr val="bg2"/>
              </a:solidFill>
              <a:effectLst>
                <a:outerShdw blurRad="38100" dist="38100" dir="2700000" algn="tl">
                  <a:srgbClr val="000000">
                    <a:alpha val="43137"/>
                  </a:srgbClr>
                </a:outerShdw>
              </a:effectLst>
              <a:latin typeface="John Handy LET" pitchFamily="2" charset="0"/>
            </a:endParaRPr>
          </a:p>
        </p:txBody>
      </p:sp>
      <p:sp>
        <p:nvSpPr>
          <p:cNvPr id="6" name="Forme libre 5"/>
          <p:cNvSpPr/>
          <p:nvPr/>
        </p:nvSpPr>
        <p:spPr>
          <a:xfrm>
            <a:off x="-11875" y="1852551"/>
            <a:ext cx="9167750" cy="4999511"/>
          </a:xfrm>
          <a:custGeom>
            <a:avLst/>
            <a:gdLst>
              <a:gd name="connsiteX0" fmla="*/ 47501 w 9167750"/>
              <a:gd name="connsiteY0" fmla="*/ 225631 h 4999511"/>
              <a:gd name="connsiteX1" fmla="*/ 285007 w 9167750"/>
              <a:gd name="connsiteY1" fmla="*/ 166254 h 4999511"/>
              <a:gd name="connsiteX2" fmla="*/ 498763 w 9167750"/>
              <a:gd name="connsiteY2" fmla="*/ 166254 h 4999511"/>
              <a:gd name="connsiteX3" fmla="*/ 736270 w 9167750"/>
              <a:gd name="connsiteY3" fmla="*/ 130628 h 4999511"/>
              <a:gd name="connsiteX4" fmla="*/ 1068779 w 9167750"/>
              <a:gd name="connsiteY4" fmla="*/ 166254 h 4999511"/>
              <a:gd name="connsiteX5" fmla="*/ 1341911 w 9167750"/>
              <a:gd name="connsiteY5" fmla="*/ 213755 h 4999511"/>
              <a:gd name="connsiteX6" fmla="*/ 1733797 w 9167750"/>
              <a:gd name="connsiteY6" fmla="*/ 178130 h 4999511"/>
              <a:gd name="connsiteX7" fmla="*/ 2280062 w 9167750"/>
              <a:gd name="connsiteY7" fmla="*/ 142504 h 4999511"/>
              <a:gd name="connsiteX8" fmla="*/ 2481943 w 9167750"/>
              <a:gd name="connsiteY8" fmla="*/ 201880 h 4999511"/>
              <a:gd name="connsiteX9" fmla="*/ 2660072 w 9167750"/>
              <a:gd name="connsiteY9" fmla="*/ 178130 h 4999511"/>
              <a:gd name="connsiteX10" fmla="*/ 3111335 w 9167750"/>
              <a:gd name="connsiteY10" fmla="*/ 178130 h 4999511"/>
              <a:gd name="connsiteX11" fmla="*/ 3408218 w 9167750"/>
              <a:gd name="connsiteY11" fmla="*/ 95002 h 4999511"/>
              <a:gd name="connsiteX12" fmla="*/ 3645724 w 9167750"/>
              <a:gd name="connsiteY12" fmla="*/ 83127 h 4999511"/>
              <a:gd name="connsiteX13" fmla="*/ 3705101 w 9167750"/>
              <a:gd name="connsiteY13" fmla="*/ 201880 h 4999511"/>
              <a:gd name="connsiteX14" fmla="*/ 3835730 w 9167750"/>
              <a:gd name="connsiteY14" fmla="*/ 166254 h 4999511"/>
              <a:gd name="connsiteX15" fmla="*/ 3871356 w 9167750"/>
              <a:gd name="connsiteY15" fmla="*/ 344384 h 4999511"/>
              <a:gd name="connsiteX16" fmla="*/ 4049485 w 9167750"/>
              <a:gd name="connsiteY16" fmla="*/ 95002 h 4999511"/>
              <a:gd name="connsiteX17" fmla="*/ 4310743 w 9167750"/>
              <a:gd name="connsiteY17" fmla="*/ 0 h 4999511"/>
              <a:gd name="connsiteX18" fmla="*/ 4358244 w 9167750"/>
              <a:gd name="connsiteY18" fmla="*/ 95002 h 4999511"/>
              <a:gd name="connsiteX19" fmla="*/ 4476997 w 9167750"/>
              <a:gd name="connsiteY19" fmla="*/ 71252 h 4999511"/>
              <a:gd name="connsiteX20" fmla="*/ 4560124 w 9167750"/>
              <a:gd name="connsiteY20" fmla="*/ 142504 h 4999511"/>
              <a:gd name="connsiteX21" fmla="*/ 5011387 w 9167750"/>
              <a:gd name="connsiteY21" fmla="*/ 83127 h 4999511"/>
              <a:gd name="connsiteX22" fmla="*/ 5225143 w 9167750"/>
              <a:gd name="connsiteY22" fmla="*/ 178130 h 4999511"/>
              <a:gd name="connsiteX23" fmla="*/ 5320145 w 9167750"/>
              <a:gd name="connsiteY23" fmla="*/ 201880 h 4999511"/>
              <a:gd name="connsiteX24" fmla="*/ 5474524 w 9167750"/>
              <a:gd name="connsiteY24" fmla="*/ 344384 h 4999511"/>
              <a:gd name="connsiteX25" fmla="*/ 5628904 w 9167750"/>
              <a:gd name="connsiteY25" fmla="*/ 522514 h 4999511"/>
              <a:gd name="connsiteX26" fmla="*/ 5640779 w 9167750"/>
              <a:gd name="connsiteY26" fmla="*/ 617517 h 4999511"/>
              <a:gd name="connsiteX27" fmla="*/ 5759532 w 9167750"/>
              <a:gd name="connsiteY27" fmla="*/ 522514 h 4999511"/>
              <a:gd name="connsiteX28" fmla="*/ 5925787 w 9167750"/>
              <a:gd name="connsiteY28" fmla="*/ 498763 h 4999511"/>
              <a:gd name="connsiteX29" fmla="*/ 6246420 w 9167750"/>
              <a:gd name="connsiteY29" fmla="*/ 463137 h 4999511"/>
              <a:gd name="connsiteX30" fmla="*/ 6388924 w 9167750"/>
              <a:gd name="connsiteY30" fmla="*/ 439387 h 4999511"/>
              <a:gd name="connsiteX31" fmla="*/ 6650181 w 9167750"/>
              <a:gd name="connsiteY31" fmla="*/ 439387 h 4999511"/>
              <a:gd name="connsiteX32" fmla="*/ 6923314 w 9167750"/>
              <a:gd name="connsiteY32" fmla="*/ 415636 h 4999511"/>
              <a:gd name="connsiteX33" fmla="*/ 7279574 w 9167750"/>
              <a:gd name="connsiteY33" fmla="*/ 415636 h 4999511"/>
              <a:gd name="connsiteX34" fmla="*/ 7778337 w 9167750"/>
              <a:gd name="connsiteY34" fmla="*/ 427511 h 4999511"/>
              <a:gd name="connsiteX35" fmla="*/ 8110846 w 9167750"/>
              <a:gd name="connsiteY35" fmla="*/ 463137 h 4999511"/>
              <a:gd name="connsiteX36" fmla="*/ 8621485 w 9167750"/>
              <a:gd name="connsiteY36" fmla="*/ 522514 h 4999511"/>
              <a:gd name="connsiteX37" fmla="*/ 9144000 w 9167750"/>
              <a:gd name="connsiteY37" fmla="*/ 581891 h 4999511"/>
              <a:gd name="connsiteX38" fmla="*/ 9167750 w 9167750"/>
              <a:gd name="connsiteY38" fmla="*/ 4857007 h 4999511"/>
              <a:gd name="connsiteX39" fmla="*/ 5735781 w 9167750"/>
              <a:gd name="connsiteY39" fmla="*/ 4845132 h 4999511"/>
              <a:gd name="connsiteX40" fmla="*/ 5450774 w 9167750"/>
              <a:gd name="connsiteY40" fmla="*/ 4595750 h 4999511"/>
              <a:gd name="connsiteX41" fmla="*/ 3087584 w 9167750"/>
              <a:gd name="connsiteY41" fmla="*/ 4583875 h 4999511"/>
              <a:gd name="connsiteX42" fmla="*/ 3206337 w 9167750"/>
              <a:gd name="connsiteY42" fmla="*/ 4845132 h 4999511"/>
              <a:gd name="connsiteX43" fmla="*/ 3170711 w 9167750"/>
              <a:gd name="connsiteY43" fmla="*/ 4999511 h 4999511"/>
              <a:gd name="connsiteX44" fmla="*/ 0 w 9167750"/>
              <a:gd name="connsiteY44" fmla="*/ 4999511 h 4999511"/>
              <a:gd name="connsiteX45" fmla="*/ 47501 w 9167750"/>
              <a:gd name="connsiteY45" fmla="*/ 225631 h 49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67750" h="4999511">
                <a:moveTo>
                  <a:pt x="47501" y="225631"/>
                </a:moveTo>
                <a:lnTo>
                  <a:pt x="285007" y="166254"/>
                </a:lnTo>
                <a:lnTo>
                  <a:pt x="498763" y="166254"/>
                </a:lnTo>
                <a:lnTo>
                  <a:pt x="736270" y="130628"/>
                </a:lnTo>
                <a:lnTo>
                  <a:pt x="1068779" y="166254"/>
                </a:lnTo>
                <a:lnTo>
                  <a:pt x="1341911" y="213755"/>
                </a:lnTo>
                <a:cubicBezTo>
                  <a:pt x="1709987" y="176948"/>
                  <a:pt x="1578825" y="178130"/>
                  <a:pt x="1733797" y="178130"/>
                </a:cubicBezTo>
                <a:lnTo>
                  <a:pt x="2280062" y="142504"/>
                </a:lnTo>
                <a:lnTo>
                  <a:pt x="2481943" y="201880"/>
                </a:lnTo>
                <a:lnTo>
                  <a:pt x="2660072" y="178130"/>
                </a:lnTo>
                <a:lnTo>
                  <a:pt x="3111335" y="178130"/>
                </a:lnTo>
                <a:lnTo>
                  <a:pt x="3408218" y="95002"/>
                </a:lnTo>
                <a:lnTo>
                  <a:pt x="3645724" y="83127"/>
                </a:lnTo>
                <a:lnTo>
                  <a:pt x="3705101" y="201880"/>
                </a:lnTo>
                <a:lnTo>
                  <a:pt x="3835730" y="166254"/>
                </a:lnTo>
                <a:lnTo>
                  <a:pt x="3871356" y="344384"/>
                </a:lnTo>
                <a:lnTo>
                  <a:pt x="4049485" y="95002"/>
                </a:lnTo>
                <a:lnTo>
                  <a:pt x="4310743" y="0"/>
                </a:lnTo>
                <a:lnTo>
                  <a:pt x="4358244" y="95002"/>
                </a:lnTo>
                <a:lnTo>
                  <a:pt x="4476997" y="71252"/>
                </a:lnTo>
                <a:lnTo>
                  <a:pt x="4560124" y="142504"/>
                </a:lnTo>
                <a:lnTo>
                  <a:pt x="5011387" y="83127"/>
                </a:lnTo>
                <a:lnTo>
                  <a:pt x="5225143" y="178130"/>
                </a:lnTo>
                <a:lnTo>
                  <a:pt x="5320145" y="201880"/>
                </a:lnTo>
                <a:lnTo>
                  <a:pt x="5474524" y="344384"/>
                </a:lnTo>
                <a:lnTo>
                  <a:pt x="5628904" y="522514"/>
                </a:lnTo>
                <a:lnTo>
                  <a:pt x="5640779" y="617517"/>
                </a:lnTo>
                <a:lnTo>
                  <a:pt x="5759532" y="522514"/>
                </a:lnTo>
                <a:lnTo>
                  <a:pt x="5925787" y="498763"/>
                </a:lnTo>
                <a:cubicBezTo>
                  <a:pt x="6238477" y="462683"/>
                  <a:pt x="6130943" y="463137"/>
                  <a:pt x="6246420" y="463137"/>
                </a:cubicBezTo>
                <a:lnTo>
                  <a:pt x="6388924" y="439387"/>
                </a:lnTo>
                <a:lnTo>
                  <a:pt x="6650181" y="439387"/>
                </a:lnTo>
                <a:lnTo>
                  <a:pt x="6923314" y="415636"/>
                </a:lnTo>
                <a:lnTo>
                  <a:pt x="7279574" y="415636"/>
                </a:lnTo>
                <a:lnTo>
                  <a:pt x="7778337" y="427511"/>
                </a:lnTo>
                <a:lnTo>
                  <a:pt x="8110846" y="463137"/>
                </a:lnTo>
                <a:lnTo>
                  <a:pt x="8621485" y="522514"/>
                </a:lnTo>
                <a:lnTo>
                  <a:pt x="9144000" y="581891"/>
                </a:lnTo>
                <a:lnTo>
                  <a:pt x="9167750" y="4857007"/>
                </a:lnTo>
                <a:lnTo>
                  <a:pt x="5735781" y="4845132"/>
                </a:lnTo>
                <a:lnTo>
                  <a:pt x="5450774" y="4595750"/>
                </a:lnTo>
                <a:lnTo>
                  <a:pt x="3087584" y="4583875"/>
                </a:lnTo>
                <a:lnTo>
                  <a:pt x="3206337" y="4845132"/>
                </a:lnTo>
                <a:lnTo>
                  <a:pt x="3170711" y="4999511"/>
                </a:lnTo>
                <a:lnTo>
                  <a:pt x="0" y="4999511"/>
                </a:lnTo>
                <a:lnTo>
                  <a:pt x="47501" y="225631"/>
                </a:lnTo>
                <a:close/>
              </a:path>
            </a:pathLst>
          </a:custGeom>
          <a:solidFill>
            <a:schemeClr val="tx1">
              <a:alpha val="3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solidFill>
                  <a:schemeClr val="accent2">
                    <a:lumMod val="20000"/>
                    <a:lumOff val="80000"/>
                  </a:schemeClr>
                </a:solidFill>
                <a:latin typeface="Mistral" pitchFamily="66" charset="0"/>
              </a:rPr>
              <a:t>Introduction</a:t>
            </a:r>
          </a:p>
          <a:p>
            <a:pPr algn="ctr"/>
            <a:endParaRPr lang="fr-FR" sz="2400" b="1" u="sng" dirty="0">
              <a:solidFill>
                <a:schemeClr val="accent2">
                  <a:lumMod val="20000"/>
                  <a:lumOff val="80000"/>
                </a:schemeClr>
              </a:solidFill>
              <a:latin typeface="Mistral" pitchFamily="66" charset="0"/>
            </a:endParaRPr>
          </a:p>
          <a:p>
            <a:pPr algn="ctr"/>
            <a:r>
              <a:rPr lang="fr-FR" sz="2400" b="1" u="sng" cap="small" dirty="0" smtClean="0">
                <a:solidFill>
                  <a:schemeClr val="accent2">
                    <a:lumMod val="20000"/>
                    <a:lumOff val="80000"/>
                  </a:schemeClr>
                </a:solidFill>
                <a:latin typeface="Mistral" pitchFamily="66" charset="0"/>
              </a:rPr>
              <a:t>I. Le produit phare d’une </a:t>
            </a:r>
            <a:r>
              <a:rPr lang="fr-FR" sz="2400" b="1" u="sng" cap="small" smtClean="0">
                <a:solidFill>
                  <a:schemeClr val="accent2">
                    <a:lumMod val="20000"/>
                    <a:lumOff val="80000"/>
                  </a:schemeClr>
                </a:solidFill>
                <a:latin typeface="Mistral" pitchFamily="66" charset="0"/>
              </a:rPr>
              <a:t>transnationale Nord-américaine</a:t>
            </a:r>
            <a:endParaRPr lang="fr-FR" sz="2400" b="1" u="sng" cap="small" dirty="0" smtClean="0">
              <a:solidFill>
                <a:schemeClr val="accent2">
                  <a:lumMod val="20000"/>
                  <a:lumOff val="80000"/>
                </a:schemeClr>
              </a:solidFill>
              <a:latin typeface="Mistral" pitchFamily="66" charset="0"/>
            </a:endParaRPr>
          </a:p>
          <a:p>
            <a:pPr algn="ctr"/>
            <a:endParaRPr lang="fr-FR" sz="2400" b="1" u="sng" cap="small" dirty="0">
              <a:solidFill>
                <a:schemeClr val="accent2">
                  <a:lumMod val="20000"/>
                  <a:lumOff val="80000"/>
                </a:schemeClr>
              </a:solidFill>
              <a:latin typeface="Mistral" pitchFamily="66" charset="0"/>
            </a:endParaRPr>
          </a:p>
          <a:p>
            <a:pPr algn="ctr"/>
            <a:r>
              <a:rPr lang="fr-FR" sz="2400" b="1" u="sng" cap="small" dirty="0" smtClean="0">
                <a:solidFill>
                  <a:schemeClr val="accent2">
                    <a:lumMod val="20000"/>
                    <a:lumOff val="80000"/>
                  </a:schemeClr>
                </a:solidFill>
                <a:latin typeface="Mistral" pitchFamily="66" charset="0"/>
              </a:rPr>
              <a:t>II. De la Conception à la vente : itinéraire d’un produit mondialisé</a:t>
            </a:r>
          </a:p>
          <a:p>
            <a:pPr algn="ctr"/>
            <a:endParaRPr lang="fr-FR" sz="2400" b="1" u="sng" cap="small" dirty="0">
              <a:solidFill>
                <a:schemeClr val="accent2">
                  <a:lumMod val="20000"/>
                  <a:lumOff val="80000"/>
                </a:schemeClr>
              </a:solidFill>
              <a:latin typeface="Mistral" pitchFamily="66" charset="0"/>
            </a:endParaRPr>
          </a:p>
          <a:p>
            <a:pPr algn="ctr"/>
            <a:r>
              <a:rPr lang="fr-FR" sz="2400" b="1" u="sng" cap="small" dirty="0" smtClean="0">
                <a:solidFill>
                  <a:schemeClr val="accent2">
                    <a:lumMod val="20000"/>
                    <a:lumOff val="80000"/>
                  </a:schemeClr>
                </a:solidFill>
                <a:latin typeface="Mistral" pitchFamily="66" charset="0"/>
              </a:rPr>
              <a:t>III. Conquérir un marché mondial : la stratégie « océan bleu » d’Apple (Bonus)</a:t>
            </a:r>
          </a:p>
          <a:p>
            <a:endParaRPr lang="fr-FR" sz="2400" b="1" u="sng" dirty="0">
              <a:solidFill>
                <a:schemeClr val="accent2">
                  <a:lumMod val="20000"/>
                  <a:lumOff val="80000"/>
                </a:schemeClr>
              </a:solidFill>
              <a:latin typeface="Mistral" pitchFamily="66" charset="0"/>
            </a:endParaRPr>
          </a:p>
          <a:p>
            <a:pPr algn="ctr"/>
            <a:r>
              <a:rPr lang="fr-FR" sz="2400" b="1" u="sng" dirty="0" smtClean="0">
                <a:solidFill>
                  <a:schemeClr val="accent2">
                    <a:lumMod val="20000"/>
                    <a:lumOff val="80000"/>
                  </a:schemeClr>
                </a:solidFill>
                <a:latin typeface="Mistral" pitchFamily="66" charset="0"/>
              </a:rPr>
              <a:t>Conclusion </a:t>
            </a:r>
          </a:p>
          <a:p>
            <a:pPr algn="ctr"/>
            <a:endParaRPr lang="fr-FR" dirty="0">
              <a:solidFill>
                <a:schemeClr val="accent2">
                  <a:lumMod val="20000"/>
                  <a:lumOff val="80000"/>
                </a:schemeClr>
              </a:solidFill>
              <a:latin typeface="Mistral" pitchFamily="66" charset="0"/>
            </a:endParaRPr>
          </a:p>
          <a:p>
            <a:pPr algn="ctr"/>
            <a:endParaRPr lang="fr-FR" dirty="0">
              <a:solidFill>
                <a:schemeClr val="accent2">
                  <a:lumMod val="20000"/>
                  <a:lumOff val="80000"/>
                </a:schemeClr>
              </a:solidFill>
              <a:latin typeface="Mistral" pitchFamily="66" charset="0"/>
            </a:endParaRPr>
          </a:p>
        </p:txBody>
      </p:sp>
      <p:pic>
        <p:nvPicPr>
          <p:cNvPr id="7" name="Picture 2" descr="http://www.businessmobile.fr/i/edit/dl/iphone/atlasdumonde.jpg"/>
          <p:cNvPicPr>
            <a:picLocks noChangeAspect="1" noChangeArrowheads="1"/>
          </p:cNvPicPr>
          <p:nvPr/>
        </p:nvPicPr>
        <p:blipFill>
          <a:blip r:embed="rId4"/>
          <a:srcRect l="6276" t="16562" r="4288" b="14826"/>
          <a:stretch>
            <a:fillRect/>
          </a:stretch>
        </p:blipFill>
        <p:spPr bwMode="auto">
          <a:xfrm>
            <a:off x="214282" y="285728"/>
            <a:ext cx="4071966" cy="1996814"/>
          </a:xfrm>
          <a:prstGeom prst="round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3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wipe(left)">
                                      <p:cBhvr>
                                        <p:cTn id="20" dur="1000"/>
                                        <p:tgtEl>
                                          <p:spTgt spid="6">
                                            <p:bg/>
                                          </p:spTgt>
                                        </p:tgtEl>
                                      </p:cBhvr>
                                    </p:animEffect>
                                  </p:childTnLst>
                                </p:cTn>
                              </p:par>
                            </p:childTnLst>
                          </p:cTn>
                        </p:par>
                        <p:par>
                          <p:cTn id="21" fill="hold">
                            <p:stCondLst>
                              <p:cond delay="50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1000"/>
                                        <p:tgtEl>
                                          <p:spTgt spid="6">
                                            <p:txEl>
                                              <p:pRg st="0" end="0"/>
                                            </p:txEl>
                                          </p:spTgt>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1000"/>
                                        <p:tgtEl>
                                          <p:spTgt spid="6">
                                            <p:txEl>
                                              <p:pRg st="2" end="2"/>
                                            </p:txEl>
                                          </p:spTgt>
                                        </p:tgtEl>
                                      </p:cBhvr>
                                    </p:animEffect>
                                  </p:childTnLst>
                                </p:cTn>
                              </p:par>
                            </p:childTnLst>
                          </p:cTn>
                        </p:par>
                        <p:par>
                          <p:cTn id="29" fill="hold">
                            <p:stCondLst>
                              <p:cond delay="7000"/>
                            </p:stCondLst>
                            <p:childTnLst>
                              <p:par>
                                <p:cTn id="30" presetID="22" presetClass="entr" presetSubtype="8"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par>
                          <p:cTn id="33" fill="hold">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1000"/>
                                        <p:tgtEl>
                                          <p:spTgt spid="6">
                                            <p:txEl>
                                              <p:pRg st="6" end="6"/>
                                            </p:txEl>
                                          </p:spTgt>
                                        </p:tgtEl>
                                      </p:cBhvr>
                                    </p:animEffect>
                                  </p:childTnLst>
                                </p:cTn>
                              </p:par>
                            </p:childTnLst>
                          </p:cTn>
                        </p:par>
                        <p:par>
                          <p:cTn id="37" fill="hold">
                            <p:stCondLst>
                              <p:cond delay="9000"/>
                            </p:stCondLst>
                            <p:childTnLst>
                              <p:par>
                                <p:cTn id="38" presetID="22" presetClass="entr" presetSubtype="8" fill="hold" grpId="0" nodeType="after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wipe(left)">
                                      <p:cBhvr>
                                        <p:cTn id="40"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s d'ecran &gt; Ordinateurs &gt; Apple iPhone 2G Wallpap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858001"/>
          </a:xfrm>
          <a:prstGeom prst="rect">
            <a:avLst/>
          </a:prstGeom>
          <a:noFill/>
        </p:spPr>
      </p:pic>
      <p:sp>
        <p:nvSpPr>
          <p:cNvPr id="5" name="ZoneTexte 4"/>
          <p:cNvSpPr txBox="1"/>
          <p:nvPr/>
        </p:nvSpPr>
        <p:spPr>
          <a:xfrm>
            <a:off x="4854043" y="142852"/>
            <a:ext cx="4139916" cy="1015663"/>
          </a:xfrm>
          <a:prstGeom prst="rect">
            <a:avLst/>
          </a:prstGeom>
          <a:noFill/>
        </p:spPr>
        <p:txBody>
          <a:bodyPr wrap="none" rtlCol="0">
            <a:spAutoFit/>
          </a:bodyPr>
          <a:lstStyle/>
          <a:p>
            <a:r>
              <a:rPr lang="fr-FR" sz="6000" u="sng" dirty="0" smtClean="0">
                <a:solidFill>
                  <a:schemeClr val="bg2"/>
                </a:solidFill>
                <a:effectLst>
                  <a:outerShdw blurRad="38100" dist="38100" dir="2700000" algn="tl">
                    <a:srgbClr val="000000">
                      <a:alpha val="43137"/>
                    </a:srgbClr>
                  </a:outerShdw>
                </a:effectLst>
                <a:latin typeface="John Handy LET" pitchFamily="2" charset="0"/>
              </a:rPr>
              <a:t>Introduction</a:t>
            </a:r>
            <a:endParaRPr lang="fr-FR" sz="6000" u="sng" dirty="0">
              <a:solidFill>
                <a:schemeClr val="bg2"/>
              </a:solidFill>
              <a:effectLst>
                <a:outerShdw blurRad="38100" dist="38100" dir="2700000" algn="tl">
                  <a:srgbClr val="000000">
                    <a:alpha val="43137"/>
                  </a:srgbClr>
                </a:outerShdw>
              </a:effectLst>
              <a:latin typeface="John Handy LET" pitchFamily="2" charset="0"/>
            </a:endParaRPr>
          </a:p>
        </p:txBody>
      </p:sp>
      <p:sp>
        <p:nvSpPr>
          <p:cNvPr id="6" name="ZoneTexte 5"/>
          <p:cNvSpPr txBox="1"/>
          <p:nvPr/>
        </p:nvSpPr>
        <p:spPr>
          <a:xfrm>
            <a:off x="3571868" y="1428736"/>
            <a:ext cx="5357818" cy="5078313"/>
          </a:xfrm>
          <a:prstGeom prst="rect">
            <a:avLst/>
          </a:prstGeom>
          <a:noFill/>
        </p:spPr>
        <p:txBody>
          <a:bodyPr wrap="square" rtlCol="0">
            <a:spAutoFit/>
          </a:bodyPr>
          <a:lstStyle/>
          <a:p>
            <a:pPr algn="just"/>
            <a:r>
              <a:rPr lang="fr-FR" b="1" dirty="0" smtClean="0">
                <a:solidFill>
                  <a:schemeClr val="bg1"/>
                </a:solidFill>
                <a:latin typeface="Tw Cen MT" pitchFamily="34" charset="0"/>
              </a:rPr>
              <a:t>Aujourd’hui, près de six milliards de téléphones portables circulent dans le monde. Ce produit, apparu dans les années 90, a fait l’objet d’une diffusion rapide et d’innovations technologiques importantes. </a:t>
            </a:r>
          </a:p>
          <a:p>
            <a:pPr algn="just"/>
            <a:r>
              <a:rPr lang="fr-FR" b="1" dirty="0" smtClean="0">
                <a:solidFill>
                  <a:schemeClr val="bg1"/>
                </a:solidFill>
                <a:latin typeface="Tw Cen MT" pitchFamily="34" charset="0"/>
              </a:rPr>
              <a:t>Apple,  une firme transnationale étatsunienne, spécialisée à la base dans l’informatique et non dans la téléphonie mobile, en a fait l’un des fer de lance de sa production industrielle. Commercialisé depuis 2007 sous le nom </a:t>
            </a:r>
            <a:r>
              <a:rPr lang="fr-FR" b="1" u="sng" dirty="0" smtClean="0">
                <a:solidFill>
                  <a:schemeClr val="bg1"/>
                </a:solidFill>
                <a:latin typeface="Tw Cen MT" pitchFamily="34" charset="0"/>
              </a:rPr>
              <a:t>d’</a:t>
            </a:r>
            <a:r>
              <a:rPr lang="fr-FR" b="1" u="sng" dirty="0" err="1" smtClean="0">
                <a:solidFill>
                  <a:schemeClr val="bg1"/>
                </a:solidFill>
                <a:latin typeface="Tw Cen MT" pitchFamily="34" charset="0"/>
              </a:rPr>
              <a:t>IPhone</a:t>
            </a:r>
            <a:r>
              <a:rPr lang="fr-FR" b="1" dirty="0" smtClean="0">
                <a:solidFill>
                  <a:schemeClr val="bg1"/>
                </a:solidFill>
                <a:latin typeface="Tw Cen MT" pitchFamily="34" charset="0"/>
              </a:rPr>
              <a:t>, ce </a:t>
            </a:r>
            <a:r>
              <a:rPr lang="fr-FR" b="1" dirty="0" err="1" smtClean="0">
                <a:solidFill>
                  <a:schemeClr val="bg1"/>
                </a:solidFill>
                <a:latin typeface="Tw Cen MT" pitchFamily="34" charset="0"/>
              </a:rPr>
              <a:t>smartphone</a:t>
            </a:r>
            <a:r>
              <a:rPr lang="fr-FR" b="1" dirty="0" smtClean="0">
                <a:solidFill>
                  <a:schemeClr val="bg1"/>
                </a:solidFill>
                <a:latin typeface="Tw Cen MT" pitchFamily="34" charset="0"/>
              </a:rPr>
              <a:t> (téléphone portable couplé à un accès internet) équipe désormais nombre d’utilisateurs de par le monde. </a:t>
            </a:r>
          </a:p>
          <a:p>
            <a:pPr algn="just"/>
            <a:endParaRPr lang="fr-FR" b="1" dirty="0">
              <a:solidFill>
                <a:schemeClr val="bg1"/>
              </a:solidFill>
              <a:latin typeface="Tw Cen MT" pitchFamily="34" charset="0"/>
            </a:endParaRPr>
          </a:p>
          <a:p>
            <a:pPr algn="just"/>
            <a:r>
              <a:rPr lang="fr-FR" b="1" dirty="0" smtClean="0">
                <a:solidFill>
                  <a:schemeClr val="accent2">
                    <a:lumMod val="40000"/>
                    <a:lumOff val="60000"/>
                  </a:schemeClr>
                </a:solidFill>
                <a:latin typeface="Tw Cen MT" pitchFamily="34" charset="0"/>
              </a:rPr>
              <a:t>Quelles sont les grandes étapes de la fabrication de ce produit mondialisé ? Quels acteurs et réseaux interviennent dans la distribution de l’</a:t>
            </a:r>
            <a:r>
              <a:rPr lang="fr-FR" b="1" dirty="0" err="1" smtClean="0">
                <a:solidFill>
                  <a:schemeClr val="accent2">
                    <a:lumMod val="40000"/>
                    <a:lumOff val="60000"/>
                  </a:schemeClr>
                </a:solidFill>
                <a:latin typeface="Tw Cen MT" pitchFamily="34" charset="0"/>
              </a:rPr>
              <a:t>Iphone</a:t>
            </a:r>
            <a:r>
              <a:rPr lang="fr-FR" b="1" dirty="0" smtClean="0">
                <a:solidFill>
                  <a:schemeClr val="accent2">
                    <a:lumMod val="40000"/>
                    <a:lumOff val="60000"/>
                  </a:schemeClr>
                </a:solidFill>
                <a:latin typeface="Tw Cen MT" pitchFamily="34" charset="0"/>
              </a:rPr>
              <a:t> ? Quelle stratégie commerciale Apple a-t-elle utilisé pour écouler  massivement son produit sur le marché international ?  </a:t>
            </a:r>
            <a:endParaRPr lang="fr-FR" b="1" dirty="0">
              <a:solidFill>
                <a:schemeClr val="accent2">
                  <a:lumMod val="40000"/>
                  <a:lumOff val="60000"/>
                </a:schemeClr>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left)">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descr="Image1.png"/>
          <p:cNvPicPr>
            <a:picLocks noChangeAspect="1"/>
          </p:cNvPicPr>
          <p:nvPr/>
        </p:nvPicPr>
        <p:blipFill>
          <a:blip r:embed="rId3"/>
          <a:stretch>
            <a:fillRect/>
          </a:stretch>
        </p:blipFill>
        <p:spPr>
          <a:xfrm>
            <a:off x="142844" y="2714620"/>
            <a:ext cx="4071966" cy="2218024"/>
          </a:xfrm>
          <a:prstGeom prst="rect">
            <a:avLst/>
          </a:prstGeom>
        </p:spPr>
      </p:pic>
      <p:pic>
        <p:nvPicPr>
          <p:cNvPr id="34" name="Image 33" descr="Image2.png"/>
          <p:cNvPicPr>
            <a:picLocks noChangeAspect="1"/>
          </p:cNvPicPr>
          <p:nvPr/>
        </p:nvPicPr>
        <p:blipFill>
          <a:blip r:embed="rId4"/>
          <a:stretch>
            <a:fillRect/>
          </a:stretch>
        </p:blipFill>
        <p:spPr>
          <a:xfrm>
            <a:off x="4857752" y="428604"/>
            <a:ext cx="4089444" cy="2225070"/>
          </a:xfrm>
          <a:prstGeom prst="rect">
            <a:avLst/>
          </a:prstGeom>
        </p:spPr>
      </p:pic>
      <p:pic>
        <p:nvPicPr>
          <p:cNvPr id="39" name="Image 38" descr="Image5.png"/>
          <p:cNvPicPr>
            <a:picLocks noChangeAspect="1"/>
          </p:cNvPicPr>
          <p:nvPr/>
        </p:nvPicPr>
        <p:blipFill>
          <a:blip r:embed="rId5"/>
          <a:stretch>
            <a:fillRect/>
          </a:stretch>
        </p:blipFill>
        <p:spPr>
          <a:xfrm>
            <a:off x="142844" y="428604"/>
            <a:ext cx="4593643" cy="2232000"/>
          </a:xfrm>
          <a:prstGeom prst="rect">
            <a:avLst/>
          </a:prstGeom>
        </p:spPr>
      </p:pic>
      <p:pic>
        <p:nvPicPr>
          <p:cNvPr id="40" name="Image 39" descr="Image6.png"/>
          <p:cNvPicPr>
            <a:picLocks noChangeAspect="1"/>
          </p:cNvPicPr>
          <p:nvPr/>
        </p:nvPicPr>
        <p:blipFill>
          <a:blip r:embed="rId6"/>
          <a:stretch>
            <a:fillRect/>
          </a:stretch>
        </p:blipFill>
        <p:spPr>
          <a:xfrm>
            <a:off x="4286248" y="2714620"/>
            <a:ext cx="4714908" cy="1581260"/>
          </a:xfrm>
          <a:prstGeom prst="rect">
            <a:avLst/>
          </a:prstGeom>
        </p:spPr>
      </p:pic>
      <p:sp>
        <p:nvSpPr>
          <p:cNvPr id="41" name="ZoneTexte 40"/>
          <p:cNvSpPr txBox="1"/>
          <p:nvPr/>
        </p:nvSpPr>
        <p:spPr>
          <a:xfrm>
            <a:off x="4286248" y="4429132"/>
            <a:ext cx="4714908" cy="954107"/>
          </a:xfrm>
          <a:prstGeom prst="rect">
            <a:avLst/>
          </a:prstGeom>
          <a:solidFill>
            <a:schemeClr val="bg1">
              <a:alpha val="50000"/>
            </a:schemeClr>
          </a:solidFill>
          <a:ln>
            <a:solidFill>
              <a:schemeClr val="bg1"/>
            </a:solidFill>
          </a:ln>
        </p:spPr>
        <p:txBody>
          <a:bodyPr wrap="square" rtlCol="0">
            <a:spAutoFit/>
          </a:bodyPr>
          <a:lstStyle/>
          <a:p>
            <a:pPr algn="just"/>
            <a:r>
              <a:rPr lang="fr-FR" sz="1400" b="1" u="sng" dirty="0" smtClean="0">
                <a:latin typeface="Tw Cen MT" pitchFamily="34" charset="0"/>
              </a:rPr>
              <a:t>Consigne</a:t>
            </a:r>
            <a:r>
              <a:rPr lang="fr-FR" sz="1400" b="1" dirty="0" smtClean="0">
                <a:latin typeface="Tw Cen MT" pitchFamily="34" charset="0"/>
              </a:rPr>
              <a:t> : Chaque document met en avant un argument qui montre que l’</a:t>
            </a:r>
            <a:r>
              <a:rPr lang="fr-FR" sz="1400" b="1" dirty="0" err="1" smtClean="0">
                <a:latin typeface="Tw Cen MT" pitchFamily="34" charset="0"/>
              </a:rPr>
              <a:t>IPhone</a:t>
            </a:r>
            <a:r>
              <a:rPr lang="fr-FR" sz="1400" b="1" dirty="0" smtClean="0">
                <a:latin typeface="Tw Cen MT" pitchFamily="34" charset="0"/>
              </a:rPr>
              <a:t> est une réussite commerciale. Analysez-les et trouvez quatre arguments prouvant le succès de ce produit. Utilisez des chiffres pour appuyer votre réponse.</a:t>
            </a:r>
            <a:endParaRPr lang="fr-FR" sz="1400" b="1" dirty="0">
              <a:latin typeface="Tw Cen MT" pitchFamily="34" charset="0"/>
            </a:endParaRPr>
          </a:p>
        </p:txBody>
      </p:sp>
      <p:sp>
        <p:nvSpPr>
          <p:cNvPr id="42" name="Ellipse 41"/>
          <p:cNvSpPr>
            <a:spLocks noChangeAspect="1"/>
          </p:cNvSpPr>
          <p:nvPr/>
        </p:nvSpPr>
        <p:spPr>
          <a:xfrm>
            <a:off x="4286248" y="465552"/>
            <a:ext cx="391680" cy="39168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t>1</a:t>
            </a:r>
            <a:endParaRPr lang="fr-FR" b="1" dirty="0"/>
          </a:p>
        </p:txBody>
      </p:sp>
      <p:sp>
        <p:nvSpPr>
          <p:cNvPr id="43" name="Ellipse 42"/>
          <p:cNvSpPr>
            <a:spLocks noChangeAspect="1"/>
          </p:cNvSpPr>
          <p:nvPr/>
        </p:nvSpPr>
        <p:spPr>
          <a:xfrm>
            <a:off x="8143900" y="642918"/>
            <a:ext cx="391680" cy="39168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t>2</a:t>
            </a:r>
            <a:endParaRPr lang="fr-FR" b="1" dirty="0"/>
          </a:p>
        </p:txBody>
      </p:sp>
      <p:sp>
        <p:nvSpPr>
          <p:cNvPr id="44" name="Ellipse 43"/>
          <p:cNvSpPr>
            <a:spLocks noChangeAspect="1"/>
          </p:cNvSpPr>
          <p:nvPr/>
        </p:nvSpPr>
        <p:spPr>
          <a:xfrm>
            <a:off x="3428992" y="2751568"/>
            <a:ext cx="391680" cy="39168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t>3</a:t>
            </a:r>
            <a:endParaRPr lang="fr-FR" b="1" dirty="0"/>
          </a:p>
        </p:txBody>
      </p:sp>
      <p:sp>
        <p:nvSpPr>
          <p:cNvPr id="45" name="Ellipse 44"/>
          <p:cNvSpPr>
            <a:spLocks noChangeAspect="1"/>
          </p:cNvSpPr>
          <p:nvPr/>
        </p:nvSpPr>
        <p:spPr>
          <a:xfrm>
            <a:off x="8572528" y="3857628"/>
            <a:ext cx="391680" cy="39168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t>4</a:t>
            </a:r>
            <a:endParaRPr lang="fr-FR" b="1" dirty="0"/>
          </a:p>
        </p:txBody>
      </p:sp>
      <p:sp>
        <p:nvSpPr>
          <p:cNvPr id="6" name="Rectangle 5"/>
          <p:cNvSpPr/>
          <p:nvPr/>
        </p:nvSpPr>
        <p:spPr>
          <a:xfrm>
            <a:off x="0" y="0"/>
            <a:ext cx="9144000" cy="553998"/>
          </a:xfrm>
          <a:prstGeom prst="rect">
            <a:avLst/>
          </a:prstGeom>
        </p:spPr>
        <p:txBody>
          <a:bodyPr wrap="square">
            <a:spAutoFit/>
          </a:bodyPr>
          <a:lstStyle/>
          <a:p>
            <a:pPr algn="ctr"/>
            <a:r>
              <a:rPr lang="fr-FR" sz="30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I. Le produit phare d’une transnationale américaine</a:t>
            </a:r>
          </a:p>
        </p:txBody>
      </p:sp>
      <p:sp>
        <p:nvSpPr>
          <p:cNvPr id="46" name="ZoneTexte 45"/>
          <p:cNvSpPr txBox="1"/>
          <p:nvPr/>
        </p:nvSpPr>
        <p:spPr>
          <a:xfrm>
            <a:off x="72000" y="5000636"/>
            <a:ext cx="9000000" cy="1815882"/>
          </a:xfrm>
          <a:prstGeom prst="rect">
            <a:avLst/>
          </a:prstGeom>
          <a:solidFill>
            <a:schemeClr val="bg1">
              <a:alpha val="50000"/>
            </a:schemeClr>
          </a:solidFill>
          <a:ln>
            <a:solidFill>
              <a:schemeClr val="bg1"/>
            </a:solidFill>
          </a:ln>
        </p:spPr>
        <p:txBody>
          <a:bodyPr wrap="square" rtlCol="0">
            <a:spAutoFit/>
          </a:bodyPr>
          <a:lstStyle/>
          <a:p>
            <a:pPr algn="just"/>
            <a:r>
              <a:rPr lang="fr-FR" sz="1400" b="1" dirty="0" smtClean="0">
                <a:solidFill>
                  <a:srgbClr val="002060"/>
                </a:solidFill>
                <a:latin typeface="Tw Cen MT" pitchFamily="34" charset="0"/>
              </a:rPr>
              <a:t>Ces quatre documents montrent la réussite commerciale de ce produit à commencer par ses ventes : de Juin 2007 (date de lancement du produit) à Mars 2012, près de 218 millions d’</a:t>
            </a:r>
            <a:r>
              <a:rPr lang="fr-FR" sz="1400" b="1" dirty="0" err="1" smtClean="0">
                <a:solidFill>
                  <a:srgbClr val="002060"/>
                </a:solidFill>
                <a:latin typeface="Tw Cen MT" pitchFamily="34" charset="0"/>
              </a:rPr>
              <a:t>IPhone</a:t>
            </a:r>
            <a:r>
              <a:rPr lang="fr-FR" sz="1400" b="1" dirty="0" smtClean="0">
                <a:solidFill>
                  <a:srgbClr val="002060"/>
                </a:solidFill>
                <a:latin typeface="Tw Cen MT" pitchFamily="34" charset="0"/>
              </a:rPr>
              <a:t> ont été écoulés dans le monde </a:t>
            </a:r>
            <a:r>
              <a:rPr lang="fr-FR" sz="1400" b="1" dirty="0" smtClean="0">
                <a:solidFill>
                  <a:srgbClr val="C00000"/>
                </a:solidFill>
                <a:latin typeface="Tw Cen MT" pitchFamily="34" charset="0"/>
              </a:rPr>
              <a:t>(doc 3)</a:t>
            </a:r>
            <a:r>
              <a:rPr lang="fr-FR" sz="1400" b="1" dirty="0" smtClean="0">
                <a:solidFill>
                  <a:srgbClr val="002060"/>
                </a:solidFill>
                <a:latin typeface="Tw Cen MT" pitchFamily="34" charset="0"/>
              </a:rPr>
              <a:t>. Les revenus d’Apple ont fortement augmenté avec la mise sur le marché de ce produit  : alors que de 1994 à 2006, les revenus de la firme s’élevaient (toutes activités confondues) à 139 milliards de dollars, l’</a:t>
            </a:r>
            <a:r>
              <a:rPr lang="fr-FR" sz="1400" b="1" dirty="0" err="1" smtClean="0">
                <a:solidFill>
                  <a:srgbClr val="002060"/>
                </a:solidFill>
                <a:latin typeface="Tw Cen MT" pitchFamily="34" charset="0"/>
              </a:rPr>
              <a:t>IPhone</a:t>
            </a:r>
            <a:r>
              <a:rPr lang="fr-FR" sz="1400" b="1" dirty="0" smtClean="0">
                <a:solidFill>
                  <a:srgbClr val="002060"/>
                </a:solidFill>
                <a:latin typeface="Tw Cen MT" pitchFamily="34" charset="0"/>
              </a:rPr>
              <a:t> a généré à lui seul en l’espace de 5 ans (2007-2012) 143 milliards de dollars de bénéfices </a:t>
            </a:r>
            <a:r>
              <a:rPr lang="fr-FR" sz="1400" b="1" dirty="0" smtClean="0">
                <a:solidFill>
                  <a:srgbClr val="C00000"/>
                </a:solidFill>
                <a:latin typeface="Tw Cen MT" pitchFamily="34" charset="0"/>
              </a:rPr>
              <a:t>(doc 2)</a:t>
            </a:r>
            <a:r>
              <a:rPr lang="fr-FR" sz="1400" b="1" dirty="0" smtClean="0">
                <a:solidFill>
                  <a:srgbClr val="002060"/>
                </a:solidFill>
                <a:latin typeface="Tw Cen MT" pitchFamily="34" charset="0"/>
              </a:rPr>
              <a:t>. Aujourd’hui, c’est en grande partie l’</a:t>
            </a:r>
            <a:r>
              <a:rPr lang="fr-FR" sz="1400" b="1" dirty="0" err="1" smtClean="0">
                <a:solidFill>
                  <a:srgbClr val="002060"/>
                </a:solidFill>
                <a:latin typeface="Tw Cen MT" pitchFamily="34" charset="0"/>
              </a:rPr>
              <a:t>IPhone</a:t>
            </a:r>
            <a:r>
              <a:rPr lang="fr-FR" sz="1400" b="1" dirty="0" smtClean="0">
                <a:solidFill>
                  <a:srgbClr val="002060"/>
                </a:solidFill>
                <a:latin typeface="Tw Cen MT" pitchFamily="34" charset="0"/>
              </a:rPr>
              <a:t> qui fait prospérer la firme puisqu’il représente 58% de ses revenus en 2012 </a:t>
            </a:r>
            <a:r>
              <a:rPr lang="fr-FR" sz="1400" b="1" dirty="0" smtClean="0">
                <a:solidFill>
                  <a:srgbClr val="C00000"/>
                </a:solidFill>
                <a:latin typeface="Tw Cen MT" pitchFamily="34" charset="0"/>
              </a:rPr>
              <a:t>(doc 1)</a:t>
            </a:r>
            <a:r>
              <a:rPr lang="fr-FR" sz="1400" b="1" dirty="0" smtClean="0">
                <a:solidFill>
                  <a:srgbClr val="002060"/>
                </a:solidFill>
                <a:latin typeface="Tw Cen MT" pitchFamily="34" charset="0"/>
              </a:rPr>
              <a:t>. Enfin, ce produit permet à Apple de se hisser à la tête des plus importantes FTN Etatsuniennes puisqu’elle supplante des géants de l’informatique comme Microsoft ou des entreprises implantées dans le monde entier : Coca Cola ou Walt Disney </a:t>
            </a:r>
            <a:r>
              <a:rPr lang="fr-FR" sz="1400" b="1" dirty="0" smtClean="0">
                <a:solidFill>
                  <a:srgbClr val="C00000"/>
                </a:solidFill>
                <a:latin typeface="Tw Cen MT" pitchFamily="34" charset="0"/>
              </a:rPr>
              <a:t>(doc 4) </a:t>
            </a:r>
            <a:endParaRPr lang="fr-FR" sz="1400" b="1" dirty="0">
              <a:solidFill>
                <a:srgbClr val="C0000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53"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39" dur="1000" fill="hold"/>
                                        <p:tgtEl>
                                          <p:spTgt spid="42"/>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42"/>
                                        </p:tgtEl>
                                      </p:cBhvr>
                                    </p:animEffect>
                                  </p:childTnLst>
                                </p:cTn>
                              </p:par>
                            </p:childTnLst>
                          </p:cTn>
                        </p:par>
                        <p:par>
                          <p:cTn id="44" fill="hold">
                            <p:stCondLst>
                              <p:cond delay="1000"/>
                            </p:stCondLst>
                            <p:childTnLst>
                              <p:par>
                                <p:cTn id="45" presetID="25"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50" dur="1000" fill="hold"/>
                                        <p:tgtEl>
                                          <p:spTgt spid="4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3"/>
                                        </p:tgtEl>
                                      </p:cBhvr>
                                    </p:animEffect>
                                  </p:childTnLst>
                                </p:cTn>
                              </p:par>
                            </p:childTnLst>
                          </p:cTn>
                        </p:par>
                        <p:par>
                          <p:cTn id="55" fill="hold">
                            <p:stCondLst>
                              <p:cond delay="2000"/>
                            </p:stCondLst>
                            <p:childTnLst>
                              <p:par>
                                <p:cTn id="56" presetID="25"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44"/>
                                        </p:tgtEl>
                                      </p:cBhvr>
                                    </p:animEffect>
                                  </p:childTnLst>
                                </p:cTn>
                              </p:par>
                            </p:childTnLst>
                          </p:cTn>
                        </p:par>
                        <p:par>
                          <p:cTn id="66" fill="hold">
                            <p:stCondLst>
                              <p:cond delay="3000"/>
                            </p:stCondLst>
                            <p:childTnLst>
                              <p:par>
                                <p:cTn id="67" presetID="25"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72" dur="1000" fill="hold"/>
                                        <p:tgtEl>
                                          <p:spTgt spid="45"/>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slide(fromBottom)">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xit" presetSubtype="0" fill="hold" grpId="1" nodeType="clickEffect">
                                  <p:stCondLst>
                                    <p:cond delay="0"/>
                                  </p:stCondLst>
                                  <p:childTnLst>
                                    <p:anim calcmode="lin" valueType="num">
                                      <p:cBhvr>
                                        <p:cTn id="85" dur="1000"/>
                                        <p:tgtEl>
                                          <p:spTgt spid="41"/>
                                        </p:tgtEl>
                                        <p:attrNameLst>
                                          <p:attrName>ppt_w</p:attrName>
                                        </p:attrNameLst>
                                      </p:cBhvr>
                                      <p:tavLst>
                                        <p:tav tm="0">
                                          <p:val>
                                            <p:strVal val="ppt_w"/>
                                          </p:val>
                                        </p:tav>
                                        <p:tav tm="100000">
                                          <p:val>
                                            <p:strVal val="ppt_w*0.70"/>
                                          </p:val>
                                        </p:tav>
                                      </p:tavLst>
                                    </p:anim>
                                    <p:anim calcmode="lin" valueType="num">
                                      <p:cBhvr>
                                        <p:cTn id="86" dur="1000"/>
                                        <p:tgtEl>
                                          <p:spTgt spid="41"/>
                                        </p:tgtEl>
                                        <p:attrNameLst>
                                          <p:attrName>ppt_h</p:attrName>
                                        </p:attrNameLst>
                                      </p:cBhvr>
                                      <p:tavLst>
                                        <p:tav tm="0">
                                          <p:val>
                                            <p:strVal val="ppt_h"/>
                                          </p:val>
                                        </p:tav>
                                        <p:tav tm="100000">
                                          <p:val>
                                            <p:strVal val="ppt_h"/>
                                          </p:val>
                                        </p:tav>
                                      </p:tavLst>
                                    </p:anim>
                                    <p:animEffect transition="out" filter="fade">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slide(fromBottom)">
                                      <p:cBhvr>
                                        <p:cTn id="9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3" grpId="0" animBg="1"/>
      <p:bldP spid="44" grpId="0" animBg="1"/>
      <p:bldP spid="45" grpId="0" animBg="1"/>
      <p:bldP spid="6"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394340"/>
            <a:ext cx="6786610" cy="637200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fr-FR" sz="1300" b="1" u="sng" cap="small" dirty="0" smtClean="0">
                <a:solidFill>
                  <a:srgbClr val="002060"/>
                </a:solidFill>
                <a:latin typeface="Tw Cen MT" pitchFamily="34" charset="0"/>
              </a:rPr>
              <a:t>Pourquoi l’</a:t>
            </a:r>
            <a:r>
              <a:rPr lang="fr-FR" sz="1300" b="1" u="sng" cap="small" dirty="0" err="1" smtClean="0">
                <a:solidFill>
                  <a:srgbClr val="002060"/>
                </a:solidFill>
                <a:latin typeface="Tw Cen MT" pitchFamily="34" charset="0"/>
              </a:rPr>
              <a:t>IPhone</a:t>
            </a:r>
            <a:r>
              <a:rPr lang="fr-FR" sz="1300" b="1" u="sng" cap="small" dirty="0" smtClean="0">
                <a:solidFill>
                  <a:srgbClr val="002060"/>
                </a:solidFill>
                <a:latin typeface="Tw Cen MT" pitchFamily="34" charset="0"/>
              </a:rPr>
              <a:t> ne sera jamais fabriqué aux Etats-Unis</a:t>
            </a:r>
          </a:p>
          <a:p>
            <a:pPr algn="just"/>
            <a:r>
              <a:rPr lang="fr-FR" sz="1300" dirty="0" smtClean="0">
                <a:solidFill>
                  <a:srgbClr val="002060"/>
                </a:solidFill>
                <a:latin typeface="Tw Cen MT" pitchFamily="34" charset="0"/>
              </a:rPr>
              <a:t>En 2007, un peu plus d’un mois avant la date du lancement de l’</a:t>
            </a:r>
            <a:r>
              <a:rPr lang="fr-FR" sz="1300" dirty="0" err="1" smtClean="0">
                <a:solidFill>
                  <a:srgbClr val="002060"/>
                </a:solidFill>
                <a:latin typeface="Tw Cen MT" pitchFamily="34" charset="0"/>
              </a:rPr>
              <a:t>iPhone</a:t>
            </a:r>
            <a:r>
              <a:rPr lang="fr-FR" sz="1300" dirty="0" smtClean="0">
                <a:solidFill>
                  <a:srgbClr val="002060"/>
                </a:solidFill>
                <a:latin typeface="Tw Cen MT" pitchFamily="34" charset="0"/>
              </a:rPr>
              <a:t>, Steve Jobs</a:t>
            </a:r>
            <a:r>
              <a:rPr lang="fr-FR" sz="1300" baseline="30000" dirty="0" smtClean="0">
                <a:solidFill>
                  <a:srgbClr val="002060"/>
                </a:solidFill>
                <a:latin typeface="Tw Cen MT" pitchFamily="34" charset="0"/>
              </a:rPr>
              <a:t>1</a:t>
            </a:r>
            <a:r>
              <a:rPr lang="fr-FR" sz="1300" dirty="0" smtClean="0">
                <a:solidFill>
                  <a:srgbClr val="002060"/>
                </a:solidFill>
                <a:latin typeface="Tw Cen MT" pitchFamily="34" charset="0"/>
              </a:rPr>
              <a:t> avait convoqué quelques-uns de ses lieutenants dans son bureau. Cela faisait plusieurs semaines qu’il se baladait avec un prototype de l’appareil dans la poche. Il l’inclina sous la lumière et le fit miroiter afin que tous puissent voir les minuscules rayures sur l’écran de </a:t>
            </a:r>
            <a:r>
              <a:rPr lang="fr-FR" sz="1300" dirty="0" err="1" smtClean="0">
                <a:solidFill>
                  <a:srgbClr val="002060"/>
                </a:solidFill>
                <a:latin typeface="Tw Cen MT" pitchFamily="34" charset="0"/>
              </a:rPr>
              <a:t>Plexiglass</a:t>
            </a:r>
            <a:r>
              <a:rPr lang="fr-FR" sz="1300" dirty="0" smtClean="0">
                <a:solidFill>
                  <a:srgbClr val="002060"/>
                </a:solidFill>
                <a:latin typeface="Tw Cen MT" pitchFamily="34" charset="0"/>
              </a:rPr>
              <a:t>. Puis, il sortit ses clés de sa poche, avant d’aboyer : </a:t>
            </a:r>
            <a:r>
              <a:rPr lang="fr-FR" sz="1300" i="1" dirty="0" smtClean="0">
                <a:solidFill>
                  <a:srgbClr val="002060"/>
                </a:solidFill>
                <a:latin typeface="Tw Cen MT" pitchFamily="34" charset="0"/>
              </a:rPr>
              <a:t>“Les utilisateurs auront ce téléphone dans leur poche. Or ils mettent aussi leurs clés dans leur poche. Je ne veux pas d’un produit qui se raye. Je veux un écran de verre et je veux qu’il soit parfait dans six semaines.” </a:t>
            </a:r>
            <a:r>
              <a:rPr lang="fr-FR" sz="1300" dirty="0" smtClean="0">
                <a:solidFill>
                  <a:srgbClr val="002060"/>
                </a:solidFill>
                <a:latin typeface="Tw Cen MT" pitchFamily="34" charset="0"/>
              </a:rPr>
              <a:t>A peine sorti de la réunion, l’un des participants réserva un vol pour Shenzhen, en Chine. Puisque Jobs voulait quelque chose de parfait, c’était là-bas et nulle part ailleurs qu’il fallait aller.</a:t>
            </a:r>
          </a:p>
          <a:p>
            <a:pPr algn="just"/>
            <a:r>
              <a:rPr lang="fr-FR" sz="1300" dirty="0" smtClean="0">
                <a:solidFill>
                  <a:srgbClr val="002060"/>
                </a:solidFill>
                <a:latin typeface="Tw Cen MT" pitchFamily="34" charset="0"/>
              </a:rPr>
              <a:t>Apple planchait depuis plus de deux ans sur un projet – nom de code </a:t>
            </a:r>
            <a:r>
              <a:rPr lang="fr-FR" sz="1300" dirty="0" err="1" smtClean="0">
                <a:solidFill>
                  <a:srgbClr val="002060"/>
                </a:solidFill>
                <a:latin typeface="Tw Cen MT" pitchFamily="34" charset="0"/>
              </a:rPr>
              <a:t>Purple</a:t>
            </a:r>
            <a:r>
              <a:rPr lang="fr-FR" sz="1300" dirty="0" smtClean="0">
                <a:solidFill>
                  <a:srgbClr val="002060"/>
                </a:solidFill>
                <a:latin typeface="Tw Cen MT" pitchFamily="34" charset="0"/>
              </a:rPr>
              <a:t> 2 – qui soulevait sans cesse les mêmes questions : comment réinventer le téléphone portable ? Comment concevoir un produit de la meilleure qualité possible qui puisse être fabriqué à des millions d’exemplaires rapidement et à un coût suffisamment faible pour dégager une marge significative ? A chaque fois ou presque, les solutions se trouvaient hors des Etats-Unis. Bien que leurs composants diffèrent légèrement d’une version à l’autre, tous les </a:t>
            </a:r>
            <a:r>
              <a:rPr lang="fr-FR" sz="1300" dirty="0" err="1" smtClean="0">
                <a:solidFill>
                  <a:srgbClr val="002060"/>
                </a:solidFill>
                <a:latin typeface="Tw Cen MT" pitchFamily="34" charset="0"/>
              </a:rPr>
              <a:t>iPhones</a:t>
            </a:r>
            <a:r>
              <a:rPr lang="fr-FR" sz="1300" dirty="0" smtClean="0">
                <a:solidFill>
                  <a:srgbClr val="002060"/>
                </a:solidFill>
                <a:latin typeface="Tw Cen MT" pitchFamily="34" charset="0"/>
              </a:rPr>
              <a:t> contiennent des centaines de pièces, dont 90 % sont produits à l’étranger : les semi-conducteurs de dernière génération viennent d’Allemagne et de Taïwan, les mémoires de Corée et du Japon, les écrans et les circuits de Corée et de Taïwan, les chipsets d’Europe et les métaux rares d’Afrique et d’Asie. Le tout est ensuite assemblé en Chine.</a:t>
            </a:r>
          </a:p>
          <a:p>
            <a:pPr algn="just"/>
            <a:r>
              <a:rPr lang="fr-FR" sz="1300" dirty="0" smtClean="0">
                <a:solidFill>
                  <a:srgbClr val="002060"/>
                </a:solidFill>
                <a:latin typeface="Tw Cen MT" pitchFamily="34" charset="0"/>
              </a:rPr>
              <a:t>A ses débuts, Apple n’allait pas chercher très loin pour trouver des solutions industrielles. Quelques années après le lancement du Macintosh, en 1983, Steve Jobs rappelait à qui voulait l’entendre qu’il s’agissait d’</a:t>
            </a:r>
            <a:r>
              <a:rPr lang="fr-FR" sz="1300" i="1" dirty="0" smtClean="0">
                <a:solidFill>
                  <a:srgbClr val="002060"/>
                </a:solidFill>
                <a:latin typeface="Tw Cen MT" pitchFamily="34" charset="0"/>
              </a:rPr>
              <a:t>“une machine fabriquée en Amérique”.</a:t>
            </a:r>
            <a:r>
              <a:rPr lang="fr-FR" sz="1300" dirty="0" smtClean="0">
                <a:solidFill>
                  <a:srgbClr val="002060"/>
                </a:solidFill>
                <a:latin typeface="Tw Cen MT" pitchFamily="34" charset="0"/>
              </a:rPr>
              <a:t> Jusqu’en 2002, à peine deux heures de route séparaient le siège de l’entreprise, à Cupertino, de l’usine qui produisait les iMac, à </a:t>
            </a:r>
            <a:r>
              <a:rPr lang="fr-FR" sz="1300" dirty="0" err="1" smtClean="0">
                <a:solidFill>
                  <a:srgbClr val="002060"/>
                </a:solidFill>
                <a:latin typeface="Tw Cen MT" pitchFamily="34" charset="0"/>
              </a:rPr>
              <a:t>Elk</a:t>
            </a:r>
            <a:r>
              <a:rPr lang="fr-FR" sz="1300" dirty="0" smtClean="0">
                <a:solidFill>
                  <a:srgbClr val="002060"/>
                </a:solidFill>
                <a:latin typeface="Tw Cen MT" pitchFamily="34" charset="0"/>
              </a:rPr>
              <a:t> Grove, en Californie. Mais en 2004, Apple faisait déjà largement appel à des fabricants étrangers. Ainsi en avait décidé l’expert en logistique de l’époque, Timothy D. Cook, qui a succédé à Steve Jobs à la tête du groupe en août dernier, six semaines avant le décès du fondateur. (…) l’intérêt de l’Asie “se résume en deux points”, explique un ancien haut responsable d’Apple : les usines asiatiques sont capables « d’adapter plus rapidement leur capacité de production » et « leurs chaînes d’approvisionnement ont supplanté tout ce qui existe aux Etats-Unis ». De ce fait, conclut-il, « nous ne pouvons plus être compétitifs ».</a:t>
            </a:r>
          </a:p>
          <a:p>
            <a:pPr algn="just"/>
            <a:r>
              <a:rPr lang="fr-FR" sz="1000" baseline="30000" dirty="0" smtClean="0">
                <a:solidFill>
                  <a:srgbClr val="002060"/>
                </a:solidFill>
                <a:latin typeface="Tw Cen MT" pitchFamily="34" charset="0"/>
              </a:rPr>
              <a:t>1</a:t>
            </a:r>
            <a:r>
              <a:rPr lang="fr-FR" sz="1000" dirty="0" smtClean="0">
                <a:solidFill>
                  <a:srgbClr val="002060"/>
                </a:solidFill>
                <a:latin typeface="Tw Cen MT" pitchFamily="34" charset="0"/>
              </a:rPr>
              <a:t> Co-fondateur et PDG d’Apple jusqu’en 2011</a:t>
            </a:r>
          </a:p>
          <a:p>
            <a:pPr algn="r"/>
            <a:r>
              <a:rPr lang="fr-FR" sz="1100" i="1" dirty="0" smtClean="0">
                <a:solidFill>
                  <a:srgbClr val="002060"/>
                </a:solidFill>
                <a:latin typeface="Tw Cen MT" pitchFamily="34" charset="0"/>
              </a:rPr>
              <a:t>http://www.courrierinternational.com/article/2012/02/09/pourquoi-l-iphone-ne-sera-jamais-fabrique-aux-etats-unis</a:t>
            </a:r>
          </a:p>
          <a:p>
            <a:pPr algn="just"/>
            <a:endParaRPr lang="fr-FR" sz="1300" baseline="30000" dirty="0">
              <a:solidFill>
                <a:srgbClr val="002060"/>
              </a:solidFill>
              <a:latin typeface="Tw Cen MT" pitchFamily="34" charset="0"/>
            </a:endParaRPr>
          </a:p>
        </p:txBody>
      </p:sp>
      <p:sp>
        <p:nvSpPr>
          <p:cNvPr id="4" name="ZoneTexte 3"/>
          <p:cNvSpPr txBox="1"/>
          <p:nvPr/>
        </p:nvSpPr>
        <p:spPr>
          <a:xfrm>
            <a:off x="6840000" y="357166"/>
            <a:ext cx="2268000" cy="2677656"/>
          </a:xfrm>
          <a:prstGeom prst="rect">
            <a:avLst/>
          </a:prstGeom>
          <a:solidFill>
            <a:schemeClr val="bg1">
              <a:alpha val="50000"/>
            </a:schemeClr>
          </a:solidFill>
          <a:ln>
            <a:solidFill>
              <a:schemeClr val="bg1"/>
            </a:solidFill>
          </a:ln>
        </p:spPr>
        <p:txBody>
          <a:bodyPr wrap="square" rtlCol="0">
            <a:spAutoFit/>
          </a:bodyPr>
          <a:lstStyle/>
          <a:p>
            <a:pPr algn="ctr"/>
            <a:r>
              <a:rPr lang="fr-FR" sz="1400" b="1" u="sng" cap="small" dirty="0" smtClean="0">
                <a:latin typeface="Tw Cen MT" pitchFamily="34" charset="0"/>
              </a:rPr>
              <a:t>Questions </a:t>
            </a:r>
          </a:p>
          <a:p>
            <a:pPr algn="just"/>
            <a:r>
              <a:rPr lang="fr-FR" sz="1400" b="1" dirty="0" smtClean="0">
                <a:solidFill>
                  <a:srgbClr val="C00000"/>
                </a:solidFill>
                <a:latin typeface="Tw Cen MT" pitchFamily="34" charset="0"/>
              </a:rPr>
              <a:t>1. Où se trouve le siège social d’Apple ? </a:t>
            </a:r>
            <a:r>
              <a:rPr lang="fr-FR" sz="1400" b="1" dirty="0" smtClean="0">
                <a:solidFill>
                  <a:schemeClr val="accent6">
                    <a:lumMod val="75000"/>
                  </a:schemeClr>
                </a:solidFill>
                <a:latin typeface="Tw Cen MT" pitchFamily="34" charset="0"/>
              </a:rPr>
              <a:t>Qui en fut le président jusqu’en 2011? </a:t>
            </a:r>
            <a:r>
              <a:rPr lang="fr-FR" sz="1400" b="1" dirty="0" err="1" smtClean="0">
                <a:solidFill>
                  <a:srgbClr val="7030A0"/>
                </a:solidFill>
                <a:latin typeface="Tw Cen MT" pitchFamily="34" charset="0"/>
              </a:rPr>
              <a:t>Aujourd</a:t>
            </a:r>
            <a:r>
              <a:rPr lang="fr-FR" sz="1400" b="1" dirty="0" smtClean="0">
                <a:solidFill>
                  <a:srgbClr val="7030A0"/>
                </a:solidFill>
                <a:latin typeface="Tw Cen MT" pitchFamily="34" charset="0"/>
              </a:rPr>
              <a:t> ’hui ?</a:t>
            </a:r>
          </a:p>
          <a:p>
            <a:pPr algn="just"/>
            <a:r>
              <a:rPr lang="fr-FR" sz="1400" b="1" dirty="0" smtClean="0">
                <a:solidFill>
                  <a:srgbClr val="00B050"/>
                </a:solidFill>
                <a:latin typeface="Tw Cen MT" pitchFamily="34" charset="0"/>
              </a:rPr>
              <a:t>2. Où sont majoritairement fabriquées les composantes de l’</a:t>
            </a:r>
            <a:r>
              <a:rPr lang="fr-FR" sz="1400" b="1" dirty="0" err="1" smtClean="0">
                <a:solidFill>
                  <a:srgbClr val="00B050"/>
                </a:solidFill>
                <a:latin typeface="Tw Cen MT" pitchFamily="34" charset="0"/>
              </a:rPr>
              <a:t>IPhone</a:t>
            </a:r>
            <a:r>
              <a:rPr lang="fr-FR" sz="1400" b="1" dirty="0" smtClean="0">
                <a:solidFill>
                  <a:srgbClr val="00B050"/>
                </a:solidFill>
                <a:latin typeface="Tw Cen MT" pitchFamily="34" charset="0"/>
              </a:rPr>
              <a:t> ? </a:t>
            </a:r>
            <a:r>
              <a:rPr lang="fr-FR" sz="1400" b="1" dirty="0" smtClean="0">
                <a:solidFill>
                  <a:srgbClr val="0070C0"/>
                </a:solidFill>
                <a:latin typeface="Tw Cen MT" pitchFamily="34" charset="0"/>
              </a:rPr>
              <a:t>Pour quelles raisons ? </a:t>
            </a:r>
          </a:p>
          <a:p>
            <a:pPr algn="just"/>
            <a:r>
              <a:rPr lang="fr-FR" sz="1400" b="1" dirty="0" smtClean="0">
                <a:latin typeface="Tw Cen MT" pitchFamily="34" charset="0"/>
              </a:rPr>
              <a:t>3. Pourquoi peut-on parler d’un changement d’échelle dans la production ? </a:t>
            </a:r>
            <a:endParaRPr lang="fr-FR" sz="1400" b="1" dirty="0">
              <a:latin typeface="Tw Cen MT" pitchFamily="34" charset="0"/>
            </a:endParaRPr>
          </a:p>
        </p:txBody>
      </p:sp>
      <p:sp>
        <p:nvSpPr>
          <p:cNvPr id="5" name="Rectangle 4"/>
          <p:cNvSpPr/>
          <p:nvPr/>
        </p:nvSpPr>
        <p:spPr>
          <a:xfrm>
            <a:off x="857224" y="4824000"/>
            <a:ext cx="2484000" cy="14400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1406" y="5040000"/>
            <a:ext cx="756000" cy="14400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857752" y="684000"/>
            <a:ext cx="792000" cy="1440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357554" y="5220000"/>
            <a:ext cx="1152000" cy="144000"/>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030A0"/>
              </a:solidFill>
            </a:endParaRPr>
          </a:p>
        </p:txBody>
      </p:sp>
      <p:sp>
        <p:nvSpPr>
          <p:cNvPr id="9" name="Rectangle 8"/>
          <p:cNvSpPr/>
          <p:nvPr/>
        </p:nvSpPr>
        <p:spPr>
          <a:xfrm>
            <a:off x="2428860" y="3429000"/>
            <a:ext cx="4284000" cy="144000"/>
          </a:xfrm>
          <a:prstGeom prst="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3686" y="3643314"/>
            <a:ext cx="6641454" cy="144000"/>
          </a:xfrm>
          <a:prstGeom prst="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1406" y="3816000"/>
            <a:ext cx="6641454" cy="144000"/>
          </a:xfrm>
          <a:prstGeom prst="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1406" y="4032000"/>
            <a:ext cx="3780000" cy="144000"/>
          </a:xfrm>
          <a:prstGeom prst="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33061"/>
            <a:ext cx="9144000" cy="461665"/>
          </a:xfrm>
          <a:prstGeom prst="rect">
            <a:avLst/>
          </a:prstGeom>
        </p:spPr>
        <p:txBody>
          <a:bodyPr wrap="square">
            <a:spAutoFit/>
          </a:bodyPr>
          <a:lstStyle/>
          <a:p>
            <a:pPr algn="ctr"/>
            <a:r>
              <a:rPr lang="fr-FR" sz="24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II. De la conception à la vente : itinéraire d’un produit mondialisé</a:t>
            </a:r>
          </a:p>
        </p:txBody>
      </p:sp>
      <p:sp>
        <p:nvSpPr>
          <p:cNvPr id="13" name="Rectangle 12"/>
          <p:cNvSpPr/>
          <p:nvPr/>
        </p:nvSpPr>
        <p:spPr>
          <a:xfrm>
            <a:off x="5000628" y="5634000"/>
            <a:ext cx="1728000" cy="142876"/>
          </a:xfrm>
          <a:prstGeom prst="rect">
            <a:avLst/>
          </a:prstGeom>
          <a:solidFill>
            <a:srgbClr val="0070C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2000" y="5832000"/>
            <a:ext cx="6641454" cy="144000"/>
          </a:xfrm>
          <a:prstGeom prst="rect">
            <a:avLst/>
          </a:prstGeom>
          <a:solidFill>
            <a:srgbClr val="0070C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70C0"/>
              </a:solidFill>
            </a:endParaRPr>
          </a:p>
        </p:txBody>
      </p:sp>
      <p:sp>
        <p:nvSpPr>
          <p:cNvPr id="15" name="Rectangle 14"/>
          <p:cNvSpPr/>
          <p:nvPr/>
        </p:nvSpPr>
        <p:spPr>
          <a:xfrm>
            <a:off x="71406" y="6012000"/>
            <a:ext cx="4716000" cy="144000"/>
          </a:xfrm>
          <a:prstGeom prst="rect">
            <a:avLst/>
          </a:prstGeom>
          <a:solidFill>
            <a:srgbClr val="0070C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70C0"/>
              </a:solidFill>
            </a:endParaRPr>
          </a:p>
        </p:txBody>
      </p:sp>
      <p:sp>
        <p:nvSpPr>
          <p:cNvPr id="16" name="ZoneTexte 15"/>
          <p:cNvSpPr txBox="1"/>
          <p:nvPr/>
        </p:nvSpPr>
        <p:spPr>
          <a:xfrm>
            <a:off x="6840000" y="3071810"/>
            <a:ext cx="2268000" cy="3624069"/>
          </a:xfrm>
          <a:prstGeom prst="rect">
            <a:avLst/>
          </a:prstGeom>
          <a:solidFill>
            <a:schemeClr val="bg1">
              <a:alpha val="50000"/>
            </a:schemeClr>
          </a:solidFill>
          <a:ln>
            <a:solidFill>
              <a:schemeClr val="bg1"/>
            </a:solidFill>
          </a:ln>
        </p:spPr>
        <p:txBody>
          <a:bodyPr wrap="square" rtlCol="0">
            <a:spAutoFit/>
          </a:bodyPr>
          <a:lstStyle/>
          <a:p>
            <a:pPr algn="just"/>
            <a:r>
              <a:rPr lang="fr-FR" sz="1350" b="1" dirty="0" smtClean="0">
                <a:solidFill>
                  <a:srgbClr val="002060"/>
                </a:solidFill>
                <a:latin typeface="Tw Cen MT" pitchFamily="34" charset="0"/>
              </a:rPr>
              <a:t>3. Jusqu’au début du XXI</a:t>
            </a:r>
            <a:r>
              <a:rPr lang="fr-FR" sz="1350" b="1" baseline="30000" dirty="0" smtClean="0">
                <a:solidFill>
                  <a:srgbClr val="002060"/>
                </a:solidFill>
                <a:latin typeface="Tw Cen MT" pitchFamily="34" charset="0"/>
              </a:rPr>
              <a:t>ème</a:t>
            </a:r>
            <a:r>
              <a:rPr lang="fr-FR" sz="1350" b="1" dirty="0" smtClean="0">
                <a:solidFill>
                  <a:srgbClr val="002060"/>
                </a:solidFill>
                <a:latin typeface="Tw Cen MT" pitchFamily="34" charset="0"/>
              </a:rPr>
              <a:t> siècle, la firme produisait surtout des ordinateurs sur le sol américain. Avec le boom de la téléphonie mobile, elle a diversifié sa production et sous traite désormais avec l’Asie et dans une moindre mesure l’Europe. En délocalisant une partie de ses activités sur cet autre continent, Apple affirme sa </a:t>
            </a:r>
            <a:r>
              <a:rPr lang="fr-FR" sz="1350" b="1" dirty="0" err="1" smtClean="0">
                <a:solidFill>
                  <a:srgbClr val="002060"/>
                </a:solidFill>
                <a:latin typeface="Tw Cen MT" pitchFamily="34" charset="0"/>
              </a:rPr>
              <a:t>transnationalité</a:t>
            </a:r>
            <a:r>
              <a:rPr lang="fr-FR" sz="1350" b="1" dirty="0" smtClean="0">
                <a:solidFill>
                  <a:srgbClr val="002060"/>
                </a:solidFill>
                <a:latin typeface="Tw Cen MT" pitchFamily="34" charset="0"/>
              </a:rPr>
              <a:t> non plus seulement dans la diffusion de ses produits mais aussi dans toute la chaîne de fabrication.</a:t>
            </a:r>
            <a:endParaRPr lang="fr-FR" sz="1350" b="1" dirty="0">
              <a:solidFill>
                <a:srgbClr val="C0000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lide(fromBottom)">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69860" y="857232"/>
            <a:ext cx="8804280" cy="5929354"/>
            <a:chOff x="54000" y="571480"/>
            <a:chExt cx="9036000" cy="6072230"/>
          </a:xfrm>
          <a:solidFill>
            <a:schemeClr val="bg2">
              <a:lumMod val="75000"/>
            </a:schemeClr>
          </a:solidFill>
        </p:grpSpPr>
        <p:sp>
          <p:nvSpPr>
            <p:cNvPr id="6" name="Rectangle 5"/>
            <p:cNvSpPr/>
            <p:nvPr/>
          </p:nvSpPr>
          <p:spPr>
            <a:xfrm>
              <a:off x="54000" y="571480"/>
              <a:ext cx="9036000" cy="6072230"/>
            </a:xfrm>
            <a:prstGeom prst="rec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reeform 714"/>
            <p:cNvSpPr>
              <a:spLocks/>
            </p:cNvSpPr>
            <p:nvPr/>
          </p:nvSpPr>
          <p:spPr bwMode="auto">
            <a:xfrm>
              <a:off x="4855156" y="1709778"/>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Freeform 713"/>
            <p:cNvSpPr>
              <a:spLocks/>
            </p:cNvSpPr>
            <p:nvPr/>
          </p:nvSpPr>
          <p:spPr bwMode="auto">
            <a:xfrm>
              <a:off x="4855156" y="1709778"/>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Freeform 712"/>
            <p:cNvSpPr>
              <a:spLocks/>
            </p:cNvSpPr>
            <p:nvPr/>
          </p:nvSpPr>
          <p:spPr bwMode="auto">
            <a:xfrm>
              <a:off x="4681288" y="6101188"/>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Freeform 711"/>
            <p:cNvSpPr>
              <a:spLocks/>
            </p:cNvSpPr>
            <p:nvPr/>
          </p:nvSpPr>
          <p:spPr bwMode="auto">
            <a:xfrm>
              <a:off x="4681288" y="6101188"/>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Freeform 710"/>
            <p:cNvSpPr>
              <a:spLocks/>
            </p:cNvSpPr>
            <p:nvPr/>
          </p:nvSpPr>
          <p:spPr bwMode="auto">
            <a:xfrm>
              <a:off x="5130862" y="5701292"/>
              <a:ext cx="337800" cy="578731"/>
            </a:xfrm>
            <a:custGeom>
              <a:avLst/>
              <a:gdLst/>
              <a:ahLst/>
              <a:cxnLst>
                <a:cxn ang="0">
                  <a:pos x="84" y="579"/>
                </a:cxn>
                <a:cxn ang="0">
                  <a:pos x="84" y="544"/>
                </a:cxn>
                <a:cxn ang="0">
                  <a:pos x="157" y="512"/>
                </a:cxn>
                <a:cxn ang="0">
                  <a:pos x="154" y="316"/>
                </a:cxn>
                <a:cxn ang="0">
                  <a:pos x="269" y="246"/>
                </a:cxn>
                <a:cxn ang="0">
                  <a:pos x="340" y="166"/>
                </a:cxn>
                <a:cxn ang="0">
                  <a:pos x="314" y="0"/>
                </a:cxn>
                <a:cxn ang="0">
                  <a:pos x="314" y="12"/>
                </a:cxn>
                <a:cxn ang="0">
                  <a:pos x="253" y="73"/>
                </a:cxn>
                <a:cxn ang="0">
                  <a:pos x="183" y="70"/>
                </a:cxn>
                <a:cxn ang="0">
                  <a:pos x="132" y="54"/>
                </a:cxn>
                <a:cxn ang="0">
                  <a:pos x="132" y="51"/>
                </a:cxn>
                <a:cxn ang="0">
                  <a:pos x="125" y="51"/>
                </a:cxn>
                <a:cxn ang="0">
                  <a:pos x="125" y="134"/>
                </a:cxn>
                <a:cxn ang="0">
                  <a:pos x="167" y="198"/>
                </a:cxn>
                <a:cxn ang="0">
                  <a:pos x="132" y="220"/>
                </a:cxn>
                <a:cxn ang="0">
                  <a:pos x="61" y="140"/>
                </a:cxn>
                <a:cxn ang="0">
                  <a:pos x="87" y="9"/>
                </a:cxn>
                <a:cxn ang="0">
                  <a:pos x="61" y="140"/>
                </a:cxn>
                <a:cxn ang="0">
                  <a:pos x="13" y="156"/>
                </a:cxn>
                <a:cxn ang="0">
                  <a:pos x="0" y="195"/>
                </a:cxn>
                <a:cxn ang="0">
                  <a:pos x="0" y="192"/>
                </a:cxn>
                <a:cxn ang="0">
                  <a:pos x="55" y="220"/>
                </a:cxn>
                <a:cxn ang="0">
                  <a:pos x="55" y="297"/>
                </a:cxn>
                <a:cxn ang="0">
                  <a:pos x="80" y="336"/>
                </a:cxn>
                <a:cxn ang="0">
                  <a:pos x="23" y="422"/>
                </a:cxn>
                <a:cxn ang="0">
                  <a:pos x="20" y="422"/>
                </a:cxn>
                <a:cxn ang="0">
                  <a:pos x="32" y="540"/>
                </a:cxn>
                <a:cxn ang="0">
                  <a:pos x="52" y="566"/>
                </a:cxn>
                <a:cxn ang="0">
                  <a:pos x="45" y="582"/>
                </a:cxn>
                <a:cxn ang="0">
                  <a:pos x="52" y="572"/>
                </a:cxn>
                <a:cxn ang="0">
                  <a:pos x="84" y="579"/>
                </a:cxn>
              </a:cxnLst>
              <a:rect l="0" t="0" r="r" b="b"/>
              <a:pathLst>
                <a:path w="340" h="582">
                  <a:moveTo>
                    <a:pt x="84" y="579"/>
                  </a:moveTo>
                  <a:lnTo>
                    <a:pt x="84" y="544"/>
                  </a:lnTo>
                  <a:lnTo>
                    <a:pt x="157" y="512"/>
                  </a:lnTo>
                  <a:lnTo>
                    <a:pt x="154" y="316"/>
                  </a:lnTo>
                  <a:lnTo>
                    <a:pt x="269" y="246"/>
                  </a:lnTo>
                  <a:lnTo>
                    <a:pt x="340" y="166"/>
                  </a:lnTo>
                  <a:lnTo>
                    <a:pt x="314" y="0"/>
                  </a:lnTo>
                  <a:lnTo>
                    <a:pt x="314" y="12"/>
                  </a:lnTo>
                  <a:lnTo>
                    <a:pt x="253" y="73"/>
                  </a:lnTo>
                  <a:lnTo>
                    <a:pt x="183" y="70"/>
                  </a:lnTo>
                  <a:lnTo>
                    <a:pt x="132" y="54"/>
                  </a:lnTo>
                  <a:lnTo>
                    <a:pt x="132" y="51"/>
                  </a:lnTo>
                  <a:lnTo>
                    <a:pt x="125" y="51"/>
                  </a:lnTo>
                  <a:lnTo>
                    <a:pt x="125" y="134"/>
                  </a:lnTo>
                  <a:lnTo>
                    <a:pt x="167" y="198"/>
                  </a:lnTo>
                  <a:lnTo>
                    <a:pt x="132" y="220"/>
                  </a:lnTo>
                  <a:lnTo>
                    <a:pt x="61" y="140"/>
                  </a:lnTo>
                  <a:lnTo>
                    <a:pt x="87" y="9"/>
                  </a:lnTo>
                  <a:lnTo>
                    <a:pt x="61" y="140"/>
                  </a:lnTo>
                  <a:lnTo>
                    <a:pt x="13" y="156"/>
                  </a:lnTo>
                  <a:lnTo>
                    <a:pt x="0" y="195"/>
                  </a:lnTo>
                  <a:lnTo>
                    <a:pt x="0" y="192"/>
                  </a:lnTo>
                  <a:lnTo>
                    <a:pt x="55" y="220"/>
                  </a:lnTo>
                  <a:lnTo>
                    <a:pt x="55" y="297"/>
                  </a:lnTo>
                  <a:lnTo>
                    <a:pt x="80" y="336"/>
                  </a:lnTo>
                  <a:lnTo>
                    <a:pt x="23" y="422"/>
                  </a:lnTo>
                  <a:lnTo>
                    <a:pt x="20" y="422"/>
                  </a:lnTo>
                  <a:lnTo>
                    <a:pt x="32" y="540"/>
                  </a:lnTo>
                  <a:lnTo>
                    <a:pt x="52" y="566"/>
                  </a:lnTo>
                  <a:lnTo>
                    <a:pt x="45" y="582"/>
                  </a:lnTo>
                  <a:lnTo>
                    <a:pt x="52" y="572"/>
                  </a:lnTo>
                  <a:lnTo>
                    <a:pt x="84" y="5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Freeform 709"/>
            <p:cNvSpPr>
              <a:spLocks/>
            </p:cNvSpPr>
            <p:nvPr/>
          </p:nvSpPr>
          <p:spPr bwMode="auto">
            <a:xfrm>
              <a:off x="5130862" y="5701292"/>
              <a:ext cx="337800" cy="578731"/>
            </a:xfrm>
            <a:custGeom>
              <a:avLst/>
              <a:gdLst/>
              <a:ahLst/>
              <a:cxnLst>
                <a:cxn ang="0">
                  <a:pos x="83" y="577"/>
                </a:cxn>
                <a:cxn ang="0">
                  <a:pos x="83" y="542"/>
                </a:cxn>
                <a:cxn ang="0">
                  <a:pos x="158" y="512"/>
                </a:cxn>
                <a:cxn ang="0">
                  <a:pos x="153" y="315"/>
                </a:cxn>
                <a:cxn ang="0">
                  <a:pos x="268" y="245"/>
                </a:cxn>
                <a:cxn ang="0">
                  <a:pos x="340" y="165"/>
                </a:cxn>
                <a:cxn ang="0">
                  <a:pos x="313" y="0"/>
                </a:cxn>
                <a:cxn ang="0">
                  <a:pos x="313" y="12"/>
                </a:cxn>
                <a:cxn ang="0">
                  <a:pos x="253" y="72"/>
                </a:cxn>
                <a:cxn ang="0">
                  <a:pos x="183" y="70"/>
                </a:cxn>
                <a:cxn ang="0">
                  <a:pos x="133" y="52"/>
                </a:cxn>
                <a:cxn ang="0">
                  <a:pos x="133" y="50"/>
                </a:cxn>
                <a:cxn ang="0">
                  <a:pos x="125" y="50"/>
                </a:cxn>
                <a:cxn ang="0">
                  <a:pos x="125" y="132"/>
                </a:cxn>
                <a:cxn ang="0">
                  <a:pos x="168" y="197"/>
                </a:cxn>
                <a:cxn ang="0">
                  <a:pos x="133" y="220"/>
                </a:cxn>
                <a:cxn ang="0">
                  <a:pos x="60" y="140"/>
                </a:cxn>
                <a:cxn ang="0">
                  <a:pos x="88" y="7"/>
                </a:cxn>
                <a:cxn ang="0">
                  <a:pos x="60" y="140"/>
                </a:cxn>
                <a:cxn ang="0">
                  <a:pos x="13" y="155"/>
                </a:cxn>
                <a:cxn ang="0">
                  <a:pos x="0" y="195"/>
                </a:cxn>
                <a:cxn ang="0">
                  <a:pos x="0" y="192"/>
                </a:cxn>
                <a:cxn ang="0">
                  <a:pos x="55" y="220"/>
                </a:cxn>
                <a:cxn ang="0">
                  <a:pos x="55" y="297"/>
                </a:cxn>
                <a:cxn ang="0">
                  <a:pos x="80" y="335"/>
                </a:cxn>
                <a:cxn ang="0">
                  <a:pos x="23" y="422"/>
                </a:cxn>
                <a:cxn ang="0">
                  <a:pos x="20" y="422"/>
                </a:cxn>
                <a:cxn ang="0">
                  <a:pos x="33" y="540"/>
                </a:cxn>
                <a:cxn ang="0">
                  <a:pos x="53" y="565"/>
                </a:cxn>
                <a:cxn ang="0">
                  <a:pos x="45" y="582"/>
                </a:cxn>
                <a:cxn ang="0">
                  <a:pos x="53" y="572"/>
                </a:cxn>
                <a:cxn ang="0">
                  <a:pos x="83" y="577"/>
                </a:cxn>
              </a:cxnLst>
              <a:rect l="0" t="0" r="r" b="b"/>
              <a:pathLst>
                <a:path w="340" h="582">
                  <a:moveTo>
                    <a:pt x="83" y="577"/>
                  </a:moveTo>
                  <a:lnTo>
                    <a:pt x="83" y="542"/>
                  </a:lnTo>
                  <a:lnTo>
                    <a:pt x="158" y="512"/>
                  </a:lnTo>
                  <a:lnTo>
                    <a:pt x="153" y="315"/>
                  </a:lnTo>
                  <a:lnTo>
                    <a:pt x="268" y="245"/>
                  </a:lnTo>
                  <a:lnTo>
                    <a:pt x="340" y="165"/>
                  </a:lnTo>
                  <a:lnTo>
                    <a:pt x="313" y="0"/>
                  </a:lnTo>
                  <a:lnTo>
                    <a:pt x="313" y="12"/>
                  </a:lnTo>
                  <a:lnTo>
                    <a:pt x="253" y="72"/>
                  </a:lnTo>
                  <a:lnTo>
                    <a:pt x="183" y="70"/>
                  </a:lnTo>
                  <a:lnTo>
                    <a:pt x="133" y="52"/>
                  </a:lnTo>
                  <a:lnTo>
                    <a:pt x="133" y="50"/>
                  </a:lnTo>
                  <a:lnTo>
                    <a:pt x="125" y="50"/>
                  </a:lnTo>
                  <a:lnTo>
                    <a:pt x="125" y="132"/>
                  </a:lnTo>
                  <a:lnTo>
                    <a:pt x="168" y="197"/>
                  </a:lnTo>
                  <a:lnTo>
                    <a:pt x="133" y="220"/>
                  </a:lnTo>
                  <a:lnTo>
                    <a:pt x="60" y="140"/>
                  </a:lnTo>
                  <a:lnTo>
                    <a:pt x="88" y="7"/>
                  </a:lnTo>
                  <a:lnTo>
                    <a:pt x="60" y="140"/>
                  </a:lnTo>
                  <a:lnTo>
                    <a:pt x="13" y="155"/>
                  </a:lnTo>
                  <a:lnTo>
                    <a:pt x="0" y="195"/>
                  </a:lnTo>
                  <a:lnTo>
                    <a:pt x="0" y="192"/>
                  </a:lnTo>
                  <a:lnTo>
                    <a:pt x="55" y="220"/>
                  </a:lnTo>
                  <a:lnTo>
                    <a:pt x="55" y="297"/>
                  </a:lnTo>
                  <a:lnTo>
                    <a:pt x="80" y="335"/>
                  </a:lnTo>
                  <a:lnTo>
                    <a:pt x="23" y="422"/>
                  </a:lnTo>
                  <a:lnTo>
                    <a:pt x="20" y="422"/>
                  </a:lnTo>
                  <a:lnTo>
                    <a:pt x="33" y="540"/>
                  </a:lnTo>
                  <a:lnTo>
                    <a:pt x="53" y="565"/>
                  </a:lnTo>
                  <a:lnTo>
                    <a:pt x="45" y="582"/>
                  </a:lnTo>
                  <a:lnTo>
                    <a:pt x="53" y="572"/>
                  </a:lnTo>
                  <a:lnTo>
                    <a:pt x="83" y="57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Freeform 708"/>
            <p:cNvSpPr>
              <a:spLocks/>
            </p:cNvSpPr>
            <p:nvPr/>
          </p:nvSpPr>
          <p:spPr bwMode="auto">
            <a:xfrm>
              <a:off x="4574485" y="5239300"/>
              <a:ext cx="576248" cy="583699"/>
            </a:xfrm>
            <a:custGeom>
              <a:avLst/>
              <a:gdLst/>
              <a:ahLst/>
              <a:cxnLst>
                <a:cxn ang="0">
                  <a:pos x="0" y="326"/>
                </a:cxn>
                <a:cxn ang="0">
                  <a:pos x="0" y="352"/>
                </a:cxn>
                <a:cxn ang="0">
                  <a:pos x="3" y="352"/>
                </a:cxn>
                <a:cxn ang="0">
                  <a:pos x="112" y="345"/>
                </a:cxn>
                <a:cxn ang="0">
                  <a:pos x="128" y="387"/>
                </a:cxn>
                <a:cxn ang="0">
                  <a:pos x="262" y="384"/>
                </a:cxn>
                <a:cxn ang="0">
                  <a:pos x="275" y="438"/>
                </a:cxn>
                <a:cxn ang="0">
                  <a:pos x="326" y="518"/>
                </a:cxn>
                <a:cxn ang="0">
                  <a:pos x="326" y="544"/>
                </a:cxn>
                <a:cxn ang="0">
                  <a:pos x="374" y="508"/>
                </a:cxn>
                <a:cxn ang="0">
                  <a:pos x="448" y="569"/>
                </a:cxn>
                <a:cxn ang="0">
                  <a:pos x="483" y="553"/>
                </a:cxn>
                <a:cxn ang="0">
                  <a:pos x="537" y="588"/>
                </a:cxn>
                <a:cxn ang="0">
                  <a:pos x="556" y="563"/>
                </a:cxn>
                <a:cxn ang="0">
                  <a:pos x="512" y="515"/>
                </a:cxn>
                <a:cxn ang="0">
                  <a:pos x="521" y="428"/>
                </a:cxn>
                <a:cxn ang="0">
                  <a:pos x="572" y="422"/>
                </a:cxn>
                <a:cxn ang="0">
                  <a:pos x="575" y="422"/>
                </a:cxn>
                <a:cxn ang="0">
                  <a:pos x="528" y="345"/>
                </a:cxn>
                <a:cxn ang="0">
                  <a:pos x="556" y="300"/>
                </a:cxn>
                <a:cxn ang="0">
                  <a:pos x="556" y="297"/>
                </a:cxn>
                <a:cxn ang="0">
                  <a:pos x="553" y="297"/>
                </a:cxn>
                <a:cxn ang="0">
                  <a:pos x="540" y="262"/>
                </a:cxn>
                <a:cxn ang="0">
                  <a:pos x="537" y="262"/>
                </a:cxn>
                <a:cxn ang="0">
                  <a:pos x="534" y="243"/>
                </a:cxn>
                <a:cxn ang="0">
                  <a:pos x="537" y="195"/>
                </a:cxn>
                <a:cxn ang="0">
                  <a:pos x="537" y="192"/>
                </a:cxn>
                <a:cxn ang="0">
                  <a:pos x="553" y="153"/>
                </a:cxn>
                <a:cxn ang="0">
                  <a:pos x="579" y="124"/>
                </a:cxn>
                <a:cxn ang="0">
                  <a:pos x="572" y="51"/>
                </a:cxn>
                <a:cxn ang="0">
                  <a:pos x="419" y="0"/>
                </a:cxn>
                <a:cxn ang="0">
                  <a:pos x="326" y="38"/>
                </a:cxn>
                <a:cxn ang="0">
                  <a:pos x="249" y="22"/>
                </a:cxn>
                <a:cxn ang="0">
                  <a:pos x="195" y="60"/>
                </a:cxn>
                <a:cxn ang="0">
                  <a:pos x="198" y="57"/>
                </a:cxn>
                <a:cxn ang="0">
                  <a:pos x="166" y="86"/>
                </a:cxn>
                <a:cxn ang="0">
                  <a:pos x="172" y="160"/>
                </a:cxn>
                <a:cxn ang="0">
                  <a:pos x="128" y="182"/>
                </a:cxn>
                <a:cxn ang="0">
                  <a:pos x="131" y="256"/>
                </a:cxn>
                <a:cxn ang="0">
                  <a:pos x="35" y="291"/>
                </a:cxn>
                <a:cxn ang="0">
                  <a:pos x="0" y="326"/>
                </a:cxn>
              </a:cxnLst>
              <a:rect l="0" t="0" r="r" b="b"/>
              <a:pathLst>
                <a:path w="579" h="588">
                  <a:moveTo>
                    <a:pt x="0" y="326"/>
                  </a:moveTo>
                  <a:lnTo>
                    <a:pt x="0" y="352"/>
                  </a:lnTo>
                  <a:lnTo>
                    <a:pt x="3" y="352"/>
                  </a:lnTo>
                  <a:lnTo>
                    <a:pt x="112" y="345"/>
                  </a:lnTo>
                  <a:lnTo>
                    <a:pt x="128" y="387"/>
                  </a:lnTo>
                  <a:lnTo>
                    <a:pt x="262" y="384"/>
                  </a:lnTo>
                  <a:lnTo>
                    <a:pt x="275" y="438"/>
                  </a:lnTo>
                  <a:lnTo>
                    <a:pt x="326" y="518"/>
                  </a:lnTo>
                  <a:lnTo>
                    <a:pt x="326" y="544"/>
                  </a:lnTo>
                  <a:lnTo>
                    <a:pt x="374" y="508"/>
                  </a:lnTo>
                  <a:lnTo>
                    <a:pt x="448" y="569"/>
                  </a:lnTo>
                  <a:lnTo>
                    <a:pt x="483" y="553"/>
                  </a:lnTo>
                  <a:lnTo>
                    <a:pt x="537" y="588"/>
                  </a:lnTo>
                  <a:lnTo>
                    <a:pt x="556" y="563"/>
                  </a:lnTo>
                  <a:lnTo>
                    <a:pt x="512" y="515"/>
                  </a:lnTo>
                  <a:lnTo>
                    <a:pt x="521" y="428"/>
                  </a:lnTo>
                  <a:lnTo>
                    <a:pt x="572" y="422"/>
                  </a:lnTo>
                  <a:lnTo>
                    <a:pt x="575" y="422"/>
                  </a:lnTo>
                  <a:lnTo>
                    <a:pt x="528" y="345"/>
                  </a:lnTo>
                  <a:lnTo>
                    <a:pt x="556" y="300"/>
                  </a:lnTo>
                  <a:lnTo>
                    <a:pt x="556" y="297"/>
                  </a:lnTo>
                  <a:lnTo>
                    <a:pt x="553" y="297"/>
                  </a:lnTo>
                  <a:lnTo>
                    <a:pt x="540" y="262"/>
                  </a:lnTo>
                  <a:lnTo>
                    <a:pt x="537" y="262"/>
                  </a:lnTo>
                  <a:lnTo>
                    <a:pt x="534" y="243"/>
                  </a:lnTo>
                  <a:lnTo>
                    <a:pt x="537" y="195"/>
                  </a:lnTo>
                  <a:lnTo>
                    <a:pt x="537" y="192"/>
                  </a:lnTo>
                  <a:lnTo>
                    <a:pt x="553" y="153"/>
                  </a:lnTo>
                  <a:lnTo>
                    <a:pt x="579" y="124"/>
                  </a:lnTo>
                  <a:lnTo>
                    <a:pt x="572" y="51"/>
                  </a:lnTo>
                  <a:lnTo>
                    <a:pt x="419" y="0"/>
                  </a:lnTo>
                  <a:lnTo>
                    <a:pt x="326" y="38"/>
                  </a:lnTo>
                  <a:lnTo>
                    <a:pt x="249" y="22"/>
                  </a:lnTo>
                  <a:lnTo>
                    <a:pt x="195" y="60"/>
                  </a:lnTo>
                  <a:lnTo>
                    <a:pt x="198" y="57"/>
                  </a:lnTo>
                  <a:lnTo>
                    <a:pt x="166" y="86"/>
                  </a:lnTo>
                  <a:lnTo>
                    <a:pt x="172" y="160"/>
                  </a:lnTo>
                  <a:lnTo>
                    <a:pt x="128" y="182"/>
                  </a:lnTo>
                  <a:lnTo>
                    <a:pt x="131" y="256"/>
                  </a:lnTo>
                  <a:lnTo>
                    <a:pt x="35" y="291"/>
                  </a:lnTo>
                  <a:lnTo>
                    <a:pt x="0" y="3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Freeform 707"/>
            <p:cNvSpPr>
              <a:spLocks/>
            </p:cNvSpPr>
            <p:nvPr/>
          </p:nvSpPr>
          <p:spPr bwMode="auto">
            <a:xfrm>
              <a:off x="4574485" y="5239300"/>
              <a:ext cx="576248" cy="583699"/>
            </a:xfrm>
            <a:custGeom>
              <a:avLst/>
              <a:gdLst/>
              <a:ahLst/>
              <a:cxnLst>
                <a:cxn ang="0">
                  <a:pos x="0" y="328"/>
                </a:cxn>
                <a:cxn ang="0">
                  <a:pos x="0" y="353"/>
                </a:cxn>
                <a:cxn ang="0">
                  <a:pos x="2" y="353"/>
                </a:cxn>
                <a:cxn ang="0">
                  <a:pos x="112" y="345"/>
                </a:cxn>
                <a:cxn ang="0">
                  <a:pos x="127" y="388"/>
                </a:cxn>
                <a:cxn ang="0">
                  <a:pos x="262" y="385"/>
                </a:cxn>
                <a:cxn ang="0">
                  <a:pos x="275" y="438"/>
                </a:cxn>
                <a:cxn ang="0">
                  <a:pos x="327" y="518"/>
                </a:cxn>
                <a:cxn ang="0">
                  <a:pos x="327" y="545"/>
                </a:cxn>
                <a:cxn ang="0">
                  <a:pos x="374" y="508"/>
                </a:cxn>
                <a:cxn ang="0">
                  <a:pos x="447" y="570"/>
                </a:cxn>
                <a:cxn ang="0">
                  <a:pos x="482" y="553"/>
                </a:cxn>
                <a:cxn ang="0">
                  <a:pos x="537" y="588"/>
                </a:cxn>
                <a:cxn ang="0">
                  <a:pos x="557" y="563"/>
                </a:cxn>
                <a:cxn ang="0">
                  <a:pos x="512" y="515"/>
                </a:cxn>
                <a:cxn ang="0">
                  <a:pos x="522" y="428"/>
                </a:cxn>
                <a:cxn ang="0">
                  <a:pos x="572" y="423"/>
                </a:cxn>
                <a:cxn ang="0">
                  <a:pos x="574" y="423"/>
                </a:cxn>
                <a:cxn ang="0">
                  <a:pos x="527" y="345"/>
                </a:cxn>
                <a:cxn ang="0">
                  <a:pos x="557" y="300"/>
                </a:cxn>
                <a:cxn ang="0">
                  <a:pos x="557" y="298"/>
                </a:cxn>
                <a:cxn ang="0">
                  <a:pos x="552" y="298"/>
                </a:cxn>
                <a:cxn ang="0">
                  <a:pos x="539" y="263"/>
                </a:cxn>
                <a:cxn ang="0">
                  <a:pos x="537" y="263"/>
                </a:cxn>
                <a:cxn ang="0">
                  <a:pos x="534" y="243"/>
                </a:cxn>
                <a:cxn ang="0">
                  <a:pos x="537" y="195"/>
                </a:cxn>
                <a:cxn ang="0">
                  <a:pos x="537" y="193"/>
                </a:cxn>
                <a:cxn ang="0">
                  <a:pos x="552" y="153"/>
                </a:cxn>
                <a:cxn ang="0">
                  <a:pos x="579" y="125"/>
                </a:cxn>
                <a:cxn ang="0">
                  <a:pos x="572" y="53"/>
                </a:cxn>
                <a:cxn ang="0">
                  <a:pos x="419" y="0"/>
                </a:cxn>
                <a:cxn ang="0">
                  <a:pos x="327" y="38"/>
                </a:cxn>
                <a:cxn ang="0">
                  <a:pos x="250" y="23"/>
                </a:cxn>
                <a:cxn ang="0">
                  <a:pos x="195" y="60"/>
                </a:cxn>
                <a:cxn ang="0">
                  <a:pos x="197" y="58"/>
                </a:cxn>
                <a:cxn ang="0">
                  <a:pos x="167" y="88"/>
                </a:cxn>
                <a:cxn ang="0">
                  <a:pos x="172" y="160"/>
                </a:cxn>
                <a:cxn ang="0">
                  <a:pos x="127" y="183"/>
                </a:cxn>
                <a:cxn ang="0">
                  <a:pos x="132" y="258"/>
                </a:cxn>
                <a:cxn ang="0">
                  <a:pos x="35" y="293"/>
                </a:cxn>
                <a:cxn ang="0">
                  <a:pos x="0" y="328"/>
                </a:cxn>
              </a:cxnLst>
              <a:rect l="0" t="0" r="r" b="b"/>
              <a:pathLst>
                <a:path w="579" h="588">
                  <a:moveTo>
                    <a:pt x="0" y="328"/>
                  </a:moveTo>
                  <a:lnTo>
                    <a:pt x="0" y="353"/>
                  </a:lnTo>
                  <a:lnTo>
                    <a:pt x="2" y="353"/>
                  </a:lnTo>
                  <a:lnTo>
                    <a:pt x="112" y="345"/>
                  </a:lnTo>
                  <a:lnTo>
                    <a:pt x="127" y="388"/>
                  </a:lnTo>
                  <a:lnTo>
                    <a:pt x="262" y="385"/>
                  </a:lnTo>
                  <a:lnTo>
                    <a:pt x="275" y="438"/>
                  </a:lnTo>
                  <a:lnTo>
                    <a:pt x="327" y="518"/>
                  </a:lnTo>
                  <a:lnTo>
                    <a:pt x="327" y="545"/>
                  </a:lnTo>
                  <a:lnTo>
                    <a:pt x="374" y="508"/>
                  </a:lnTo>
                  <a:lnTo>
                    <a:pt x="447" y="570"/>
                  </a:lnTo>
                  <a:lnTo>
                    <a:pt x="482" y="553"/>
                  </a:lnTo>
                  <a:lnTo>
                    <a:pt x="537" y="588"/>
                  </a:lnTo>
                  <a:lnTo>
                    <a:pt x="557" y="563"/>
                  </a:lnTo>
                  <a:lnTo>
                    <a:pt x="512" y="515"/>
                  </a:lnTo>
                  <a:lnTo>
                    <a:pt x="522" y="428"/>
                  </a:lnTo>
                  <a:lnTo>
                    <a:pt x="572" y="423"/>
                  </a:lnTo>
                  <a:lnTo>
                    <a:pt x="574" y="423"/>
                  </a:lnTo>
                  <a:lnTo>
                    <a:pt x="527" y="345"/>
                  </a:lnTo>
                  <a:lnTo>
                    <a:pt x="557" y="300"/>
                  </a:lnTo>
                  <a:lnTo>
                    <a:pt x="557" y="298"/>
                  </a:lnTo>
                  <a:lnTo>
                    <a:pt x="552" y="298"/>
                  </a:lnTo>
                  <a:lnTo>
                    <a:pt x="539" y="263"/>
                  </a:lnTo>
                  <a:lnTo>
                    <a:pt x="537" y="263"/>
                  </a:lnTo>
                  <a:lnTo>
                    <a:pt x="534" y="243"/>
                  </a:lnTo>
                  <a:lnTo>
                    <a:pt x="537" y="195"/>
                  </a:lnTo>
                  <a:lnTo>
                    <a:pt x="537" y="193"/>
                  </a:lnTo>
                  <a:lnTo>
                    <a:pt x="552" y="153"/>
                  </a:lnTo>
                  <a:lnTo>
                    <a:pt x="579" y="125"/>
                  </a:lnTo>
                  <a:lnTo>
                    <a:pt x="572" y="53"/>
                  </a:lnTo>
                  <a:lnTo>
                    <a:pt x="419" y="0"/>
                  </a:lnTo>
                  <a:lnTo>
                    <a:pt x="327" y="38"/>
                  </a:lnTo>
                  <a:lnTo>
                    <a:pt x="250" y="23"/>
                  </a:lnTo>
                  <a:lnTo>
                    <a:pt x="195" y="60"/>
                  </a:lnTo>
                  <a:lnTo>
                    <a:pt x="197" y="58"/>
                  </a:lnTo>
                  <a:lnTo>
                    <a:pt x="167" y="88"/>
                  </a:lnTo>
                  <a:lnTo>
                    <a:pt x="172" y="160"/>
                  </a:lnTo>
                  <a:lnTo>
                    <a:pt x="127" y="183"/>
                  </a:lnTo>
                  <a:lnTo>
                    <a:pt x="132" y="258"/>
                  </a:lnTo>
                  <a:lnTo>
                    <a:pt x="35" y="293"/>
                  </a:lnTo>
                  <a:lnTo>
                    <a:pt x="0" y="3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Freeform 706"/>
            <p:cNvSpPr>
              <a:spLocks/>
            </p:cNvSpPr>
            <p:nvPr/>
          </p:nvSpPr>
          <p:spPr bwMode="auto">
            <a:xfrm>
              <a:off x="4872544" y="4670502"/>
              <a:ext cx="499248" cy="623442"/>
            </a:xfrm>
            <a:custGeom>
              <a:avLst/>
              <a:gdLst/>
              <a:ahLst/>
              <a:cxnLst>
                <a:cxn ang="0">
                  <a:pos x="503" y="157"/>
                </a:cxn>
                <a:cxn ang="0">
                  <a:pos x="448" y="58"/>
                </a:cxn>
                <a:cxn ang="0">
                  <a:pos x="413" y="0"/>
                </a:cxn>
                <a:cxn ang="0">
                  <a:pos x="349" y="54"/>
                </a:cxn>
                <a:cxn ang="0">
                  <a:pos x="269" y="48"/>
                </a:cxn>
                <a:cxn ang="0">
                  <a:pos x="167" y="54"/>
                </a:cxn>
                <a:cxn ang="0">
                  <a:pos x="90" y="61"/>
                </a:cxn>
                <a:cxn ang="0">
                  <a:pos x="87" y="54"/>
                </a:cxn>
                <a:cxn ang="0">
                  <a:pos x="87" y="42"/>
                </a:cxn>
                <a:cxn ang="0">
                  <a:pos x="87" y="54"/>
                </a:cxn>
                <a:cxn ang="0">
                  <a:pos x="90" y="58"/>
                </a:cxn>
                <a:cxn ang="0">
                  <a:pos x="39" y="138"/>
                </a:cxn>
                <a:cxn ang="0">
                  <a:pos x="52" y="249"/>
                </a:cxn>
                <a:cxn ang="0">
                  <a:pos x="0" y="304"/>
                </a:cxn>
                <a:cxn ang="0">
                  <a:pos x="10" y="416"/>
                </a:cxn>
                <a:cxn ang="0">
                  <a:pos x="29" y="416"/>
                </a:cxn>
                <a:cxn ang="0">
                  <a:pos x="109" y="505"/>
                </a:cxn>
                <a:cxn ang="0">
                  <a:pos x="116" y="573"/>
                </a:cxn>
                <a:cxn ang="0">
                  <a:pos x="272" y="627"/>
                </a:cxn>
                <a:cxn ang="0">
                  <a:pos x="384" y="624"/>
                </a:cxn>
                <a:cxn ang="0">
                  <a:pos x="445" y="585"/>
                </a:cxn>
                <a:cxn ang="0">
                  <a:pos x="355" y="473"/>
                </a:cxn>
                <a:cxn ang="0">
                  <a:pos x="464" y="281"/>
                </a:cxn>
                <a:cxn ang="0">
                  <a:pos x="461" y="205"/>
                </a:cxn>
                <a:cxn ang="0">
                  <a:pos x="503" y="157"/>
                </a:cxn>
              </a:cxnLst>
              <a:rect l="0" t="0" r="r" b="b"/>
              <a:pathLst>
                <a:path w="503" h="627">
                  <a:moveTo>
                    <a:pt x="503" y="157"/>
                  </a:moveTo>
                  <a:lnTo>
                    <a:pt x="448" y="58"/>
                  </a:lnTo>
                  <a:lnTo>
                    <a:pt x="413" y="0"/>
                  </a:lnTo>
                  <a:lnTo>
                    <a:pt x="349" y="54"/>
                  </a:lnTo>
                  <a:lnTo>
                    <a:pt x="269" y="48"/>
                  </a:lnTo>
                  <a:lnTo>
                    <a:pt x="167" y="54"/>
                  </a:lnTo>
                  <a:lnTo>
                    <a:pt x="90" y="61"/>
                  </a:lnTo>
                  <a:lnTo>
                    <a:pt x="87" y="54"/>
                  </a:lnTo>
                  <a:lnTo>
                    <a:pt x="87" y="42"/>
                  </a:lnTo>
                  <a:lnTo>
                    <a:pt x="87" y="54"/>
                  </a:lnTo>
                  <a:lnTo>
                    <a:pt x="90" y="58"/>
                  </a:lnTo>
                  <a:lnTo>
                    <a:pt x="39" y="138"/>
                  </a:lnTo>
                  <a:lnTo>
                    <a:pt x="52" y="249"/>
                  </a:lnTo>
                  <a:lnTo>
                    <a:pt x="0" y="304"/>
                  </a:lnTo>
                  <a:lnTo>
                    <a:pt x="10" y="416"/>
                  </a:lnTo>
                  <a:lnTo>
                    <a:pt x="29" y="416"/>
                  </a:lnTo>
                  <a:lnTo>
                    <a:pt x="109" y="505"/>
                  </a:lnTo>
                  <a:lnTo>
                    <a:pt x="116" y="573"/>
                  </a:lnTo>
                  <a:lnTo>
                    <a:pt x="272" y="627"/>
                  </a:lnTo>
                  <a:lnTo>
                    <a:pt x="384" y="624"/>
                  </a:lnTo>
                  <a:lnTo>
                    <a:pt x="445" y="585"/>
                  </a:lnTo>
                  <a:lnTo>
                    <a:pt x="355" y="473"/>
                  </a:lnTo>
                  <a:lnTo>
                    <a:pt x="464" y="281"/>
                  </a:lnTo>
                  <a:lnTo>
                    <a:pt x="461" y="205"/>
                  </a:lnTo>
                  <a:lnTo>
                    <a:pt x="503"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Freeform 705"/>
            <p:cNvSpPr>
              <a:spLocks/>
            </p:cNvSpPr>
            <p:nvPr/>
          </p:nvSpPr>
          <p:spPr bwMode="auto">
            <a:xfrm>
              <a:off x="4872544" y="4670502"/>
              <a:ext cx="499248" cy="623442"/>
            </a:xfrm>
            <a:custGeom>
              <a:avLst/>
              <a:gdLst/>
              <a:ahLst/>
              <a:cxnLst>
                <a:cxn ang="0">
                  <a:pos x="503" y="157"/>
                </a:cxn>
                <a:cxn ang="0">
                  <a:pos x="448" y="57"/>
                </a:cxn>
                <a:cxn ang="0">
                  <a:pos x="413" y="0"/>
                </a:cxn>
                <a:cxn ang="0">
                  <a:pos x="350" y="55"/>
                </a:cxn>
                <a:cxn ang="0">
                  <a:pos x="270" y="47"/>
                </a:cxn>
                <a:cxn ang="0">
                  <a:pos x="168" y="55"/>
                </a:cxn>
                <a:cxn ang="0">
                  <a:pos x="90" y="60"/>
                </a:cxn>
                <a:cxn ang="0">
                  <a:pos x="88" y="55"/>
                </a:cxn>
                <a:cxn ang="0">
                  <a:pos x="88" y="42"/>
                </a:cxn>
                <a:cxn ang="0">
                  <a:pos x="88" y="55"/>
                </a:cxn>
                <a:cxn ang="0">
                  <a:pos x="90" y="57"/>
                </a:cxn>
                <a:cxn ang="0">
                  <a:pos x="40" y="137"/>
                </a:cxn>
                <a:cxn ang="0">
                  <a:pos x="53" y="250"/>
                </a:cxn>
                <a:cxn ang="0">
                  <a:pos x="0" y="305"/>
                </a:cxn>
                <a:cxn ang="0">
                  <a:pos x="10" y="415"/>
                </a:cxn>
                <a:cxn ang="0">
                  <a:pos x="30" y="415"/>
                </a:cxn>
                <a:cxn ang="0">
                  <a:pos x="110" y="505"/>
                </a:cxn>
                <a:cxn ang="0">
                  <a:pos x="118" y="572"/>
                </a:cxn>
                <a:cxn ang="0">
                  <a:pos x="273" y="627"/>
                </a:cxn>
                <a:cxn ang="0">
                  <a:pos x="385" y="625"/>
                </a:cxn>
                <a:cxn ang="0">
                  <a:pos x="445" y="585"/>
                </a:cxn>
                <a:cxn ang="0">
                  <a:pos x="355" y="472"/>
                </a:cxn>
                <a:cxn ang="0">
                  <a:pos x="465" y="280"/>
                </a:cxn>
                <a:cxn ang="0">
                  <a:pos x="463" y="205"/>
                </a:cxn>
                <a:cxn ang="0">
                  <a:pos x="503" y="157"/>
                </a:cxn>
              </a:cxnLst>
              <a:rect l="0" t="0" r="r" b="b"/>
              <a:pathLst>
                <a:path w="503" h="627">
                  <a:moveTo>
                    <a:pt x="503" y="157"/>
                  </a:moveTo>
                  <a:lnTo>
                    <a:pt x="448" y="57"/>
                  </a:lnTo>
                  <a:lnTo>
                    <a:pt x="413" y="0"/>
                  </a:lnTo>
                  <a:lnTo>
                    <a:pt x="350" y="55"/>
                  </a:lnTo>
                  <a:lnTo>
                    <a:pt x="270" y="47"/>
                  </a:lnTo>
                  <a:lnTo>
                    <a:pt x="168" y="55"/>
                  </a:lnTo>
                  <a:lnTo>
                    <a:pt x="90" y="60"/>
                  </a:lnTo>
                  <a:lnTo>
                    <a:pt x="88" y="55"/>
                  </a:lnTo>
                  <a:lnTo>
                    <a:pt x="88" y="42"/>
                  </a:lnTo>
                  <a:lnTo>
                    <a:pt x="88" y="55"/>
                  </a:lnTo>
                  <a:lnTo>
                    <a:pt x="90" y="57"/>
                  </a:lnTo>
                  <a:lnTo>
                    <a:pt x="40" y="137"/>
                  </a:lnTo>
                  <a:lnTo>
                    <a:pt x="53" y="250"/>
                  </a:lnTo>
                  <a:lnTo>
                    <a:pt x="0" y="305"/>
                  </a:lnTo>
                  <a:lnTo>
                    <a:pt x="10" y="415"/>
                  </a:lnTo>
                  <a:lnTo>
                    <a:pt x="30" y="415"/>
                  </a:lnTo>
                  <a:lnTo>
                    <a:pt x="110" y="505"/>
                  </a:lnTo>
                  <a:lnTo>
                    <a:pt x="118" y="572"/>
                  </a:lnTo>
                  <a:lnTo>
                    <a:pt x="273" y="627"/>
                  </a:lnTo>
                  <a:lnTo>
                    <a:pt x="385" y="625"/>
                  </a:lnTo>
                  <a:lnTo>
                    <a:pt x="445" y="585"/>
                  </a:lnTo>
                  <a:lnTo>
                    <a:pt x="355" y="472"/>
                  </a:lnTo>
                  <a:lnTo>
                    <a:pt x="465" y="280"/>
                  </a:lnTo>
                  <a:lnTo>
                    <a:pt x="463" y="205"/>
                  </a:lnTo>
                  <a:lnTo>
                    <a:pt x="503" y="1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704"/>
            <p:cNvSpPr>
              <a:spLocks/>
            </p:cNvSpPr>
            <p:nvPr/>
          </p:nvSpPr>
          <p:spPr bwMode="auto">
            <a:xfrm>
              <a:off x="5411533" y="3172754"/>
              <a:ext cx="521604" cy="730246"/>
            </a:xfrm>
            <a:custGeom>
              <a:avLst/>
              <a:gdLst/>
              <a:ahLst/>
              <a:cxnLst>
                <a:cxn ang="0">
                  <a:pos x="93" y="576"/>
                </a:cxn>
                <a:cxn ang="0">
                  <a:pos x="0" y="560"/>
                </a:cxn>
                <a:cxn ang="0">
                  <a:pos x="45" y="432"/>
                </a:cxn>
                <a:cxn ang="0">
                  <a:pos x="160" y="355"/>
                </a:cxn>
                <a:cxn ang="0">
                  <a:pos x="134" y="307"/>
                </a:cxn>
                <a:cxn ang="0">
                  <a:pos x="202" y="153"/>
                </a:cxn>
                <a:cxn ang="0">
                  <a:pos x="358" y="77"/>
                </a:cxn>
                <a:cxn ang="0">
                  <a:pos x="480" y="0"/>
                </a:cxn>
                <a:cxn ang="0">
                  <a:pos x="483" y="77"/>
                </a:cxn>
                <a:cxn ang="0">
                  <a:pos x="525" y="134"/>
                </a:cxn>
                <a:cxn ang="0">
                  <a:pos x="509" y="157"/>
                </a:cxn>
                <a:cxn ang="0">
                  <a:pos x="509" y="291"/>
                </a:cxn>
                <a:cxn ang="0">
                  <a:pos x="422" y="416"/>
                </a:cxn>
                <a:cxn ang="0">
                  <a:pos x="429" y="525"/>
                </a:cxn>
                <a:cxn ang="0">
                  <a:pos x="464" y="502"/>
                </a:cxn>
                <a:cxn ang="0">
                  <a:pos x="425" y="525"/>
                </a:cxn>
                <a:cxn ang="0">
                  <a:pos x="281" y="537"/>
                </a:cxn>
                <a:cxn ang="0">
                  <a:pos x="272" y="592"/>
                </a:cxn>
                <a:cxn ang="0">
                  <a:pos x="326" y="662"/>
                </a:cxn>
                <a:cxn ang="0">
                  <a:pos x="393" y="643"/>
                </a:cxn>
                <a:cxn ang="0">
                  <a:pos x="326" y="662"/>
                </a:cxn>
                <a:cxn ang="0">
                  <a:pos x="256" y="729"/>
                </a:cxn>
                <a:cxn ang="0">
                  <a:pos x="253" y="736"/>
                </a:cxn>
                <a:cxn ang="0">
                  <a:pos x="163" y="643"/>
                </a:cxn>
                <a:cxn ang="0">
                  <a:pos x="202" y="585"/>
                </a:cxn>
                <a:cxn ang="0">
                  <a:pos x="160" y="515"/>
                </a:cxn>
                <a:cxn ang="0">
                  <a:pos x="96" y="576"/>
                </a:cxn>
                <a:cxn ang="0">
                  <a:pos x="93" y="579"/>
                </a:cxn>
                <a:cxn ang="0">
                  <a:pos x="93" y="576"/>
                </a:cxn>
              </a:cxnLst>
              <a:rect l="0" t="0" r="r" b="b"/>
              <a:pathLst>
                <a:path w="525" h="736">
                  <a:moveTo>
                    <a:pt x="93" y="576"/>
                  </a:moveTo>
                  <a:lnTo>
                    <a:pt x="0" y="560"/>
                  </a:lnTo>
                  <a:lnTo>
                    <a:pt x="45" y="432"/>
                  </a:lnTo>
                  <a:lnTo>
                    <a:pt x="160" y="355"/>
                  </a:lnTo>
                  <a:lnTo>
                    <a:pt x="134" y="307"/>
                  </a:lnTo>
                  <a:lnTo>
                    <a:pt x="202" y="153"/>
                  </a:lnTo>
                  <a:lnTo>
                    <a:pt x="358" y="77"/>
                  </a:lnTo>
                  <a:lnTo>
                    <a:pt x="480" y="0"/>
                  </a:lnTo>
                  <a:lnTo>
                    <a:pt x="483" y="77"/>
                  </a:lnTo>
                  <a:lnTo>
                    <a:pt x="525" y="134"/>
                  </a:lnTo>
                  <a:lnTo>
                    <a:pt x="509" y="157"/>
                  </a:lnTo>
                  <a:lnTo>
                    <a:pt x="509" y="291"/>
                  </a:lnTo>
                  <a:lnTo>
                    <a:pt x="422" y="416"/>
                  </a:lnTo>
                  <a:lnTo>
                    <a:pt x="429" y="525"/>
                  </a:lnTo>
                  <a:lnTo>
                    <a:pt x="464" y="502"/>
                  </a:lnTo>
                  <a:lnTo>
                    <a:pt x="425" y="525"/>
                  </a:lnTo>
                  <a:lnTo>
                    <a:pt x="281" y="537"/>
                  </a:lnTo>
                  <a:lnTo>
                    <a:pt x="272" y="592"/>
                  </a:lnTo>
                  <a:lnTo>
                    <a:pt x="326" y="662"/>
                  </a:lnTo>
                  <a:lnTo>
                    <a:pt x="393" y="643"/>
                  </a:lnTo>
                  <a:lnTo>
                    <a:pt x="326" y="662"/>
                  </a:lnTo>
                  <a:lnTo>
                    <a:pt x="256" y="729"/>
                  </a:lnTo>
                  <a:lnTo>
                    <a:pt x="253" y="736"/>
                  </a:lnTo>
                  <a:lnTo>
                    <a:pt x="163" y="643"/>
                  </a:lnTo>
                  <a:lnTo>
                    <a:pt x="202" y="585"/>
                  </a:lnTo>
                  <a:lnTo>
                    <a:pt x="160" y="515"/>
                  </a:lnTo>
                  <a:lnTo>
                    <a:pt x="96" y="576"/>
                  </a:lnTo>
                  <a:lnTo>
                    <a:pt x="93" y="579"/>
                  </a:lnTo>
                  <a:lnTo>
                    <a:pt x="93" y="5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703"/>
            <p:cNvSpPr>
              <a:spLocks/>
            </p:cNvSpPr>
            <p:nvPr/>
          </p:nvSpPr>
          <p:spPr bwMode="auto">
            <a:xfrm>
              <a:off x="5411533" y="3172754"/>
              <a:ext cx="521604" cy="732729"/>
            </a:xfrm>
            <a:custGeom>
              <a:avLst/>
              <a:gdLst/>
              <a:ahLst/>
              <a:cxnLst>
                <a:cxn ang="0">
                  <a:pos x="93" y="576"/>
                </a:cxn>
                <a:cxn ang="0">
                  <a:pos x="0" y="559"/>
                </a:cxn>
                <a:cxn ang="0">
                  <a:pos x="45" y="432"/>
                </a:cxn>
                <a:cxn ang="0">
                  <a:pos x="160" y="354"/>
                </a:cxn>
                <a:cxn ang="0">
                  <a:pos x="133" y="307"/>
                </a:cxn>
                <a:cxn ang="0">
                  <a:pos x="200" y="152"/>
                </a:cxn>
                <a:cxn ang="0">
                  <a:pos x="358" y="77"/>
                </a:cxn>
                <a:cxn ang="0">
                  <a:pos x="480" y="0"/>
                </a:cxn>
                <a:cxn ang="0">
                  <a:pos x="483" y="77"/>
                </a:cxn>
                <a:cxn ang="0">
                  <a:pos x="525" y="135"/>
                </a:cxn>
                <a:cxn ang="0">
                  <a:pos x="508" y="157"/>
                </a:cxn>
                <a:cxn ang="0">
                  <a:pos x="508" y="292"/>
                </a:cxn>
                <a:cxn ang="0">
                  <a:pos x="420" y="417"/>
                </a:cxn>
                <a:cxn ang="0">
                  <a:pos x="428" y="524"/>
                </a:cxn>
                <a:cxn ang="0">
                  <a:pos x="463" y="501"/>
                </a:cxn>
                <a:cxn ang="0">
                  <a:pos x="425" y="524"/>
                </a:cxn>
                <a:cxn ang="0">
                  <a:pos x="280" y="536"/>
                </a:cxn>
                <a:cxn ang="0">
                  <a:pos x="270" y="591"/>
                </a:cxn>
                <a:cxn ang="0">
                  <a:pos x="325" y="661"/>
                </a:cxn>
                <a:cxn ang="0">
                  <a:pos x="393" y="641"/>
                </a:cxn>
                <a:cxn ang="0">
                  <a:pos x="325" y="661"/>
                </a:cxn>
                <a:cxn ang="0">
                  <a:pos x="255" y="729"/>
                </a:cxn>
                <a:cxn ang="0">
                  <a:pos x="253" y="736"/>
                </a:cxn>
                <a:cxn ang="0">
                  <a:pos x="163" y="641"/>
                </a:cxn>
                <a:cxn ang="0">
                  <a:pos x="200" y="584"/>
                </a:cxn>
                <a:cxn ang="0">
                  <a:pos x="160" y="514"/>
                </a:cxn>
                <a:cxn ang="0">
                  <a:pos x="95" y="576"/>
                </a:cxn>
                <a:cxn ang="0">
                  <a:pos x="93" y="579"/>
                </a:cxn>
                <a:cxn ang="0">
                  <a:pos x="93" y="576"/>
                </a:cxn>
              </a:cxnLst>
              <a:rect l="0" t="0" r="r" b="b"/>
              <a:pathLst>
                <a:path w="525" h="736">
                  <a:moveTo>
                    <a:pt x="93" y="576"/>
                  </a:moveTo>
                  <a:lnTo>
                    <a:pt x="0" y="559"/>
                  </a:lnTo>
                  <a:lnTo>
                    <a:pt x="45" y="432"/>
                  </a:lnTo>
                  <a:lnTo>
                    <a:pt x="160" y="354"/>
                  </a:lnTo>
                  <a:lnTo>
                    <a:pt x="133" y="307"/>
                  </a:lnTo>
                  <a:lnTo>
                    <a:pt x="200" y="152"/>
                  </a:lnTo>
                  <a:lnTo>
                    <a:pt x="358" y="77"/>
                  </a:lnTo>
                  <a:lnTo>
                    <a:pt x="480" y="0"/>
                  </a:lnTo>
                  <a:lnTo>
                    <a:pt x="483" y="77"/>
                  </a:lnTo>
                  <a:lnTo>
                    <a:pt x="525" y="135"/>
                  </a:lnTo>
                  <a:lnTo>
                    <a:pt x="508" y="157"/>
                  </a:lnTo>
                  <a:lnTo>
                    <a:pt x="508" y="292"/>
                  </a:lnTo>
                  <a:lnTo>
                    <a:pt x="420" y="417"/>
                  </a:lnTo>
                  <a:lnTo>
                    <a:pt x="428" y="524"/>
                  </a:lnTo>
                  <a:lnTo>
                    <a:pt x="463" y="501"/>
                  </a:lnTo>
                  <a:lnTo>
                    <a:pt x="425" y="524"/>
                  </a:lnTo>
                  <a:lnTo>
                    <a:pt x="280" y="536"/>
                  </a:lnTo>
                  <a:lnTo>
                    <a:pt x="270" y="591"/>
                  </a:lnTo>
                  <a:lnTo>
                    <a:pt x="325" y="661"/>
                  </a:lnTo>
                  <a:lnTo>
                    <a:pt x="393" y="641"/>
                  </a:lnTo>
                  <a:lnTo>
                    <a:pt x="325" y="661"/>
                  </a:lnTo>
                  <a:lnTo>
                    <a:pt x="255" y="729"/>
                  </a:lnTo>
                  <a:lnTo>
                    <a:pt x="253" y="736"/>
                  </a:lnTo>
                  <a:lnTo>
                    <a:pt x="163" y="641"/>
                  </a:lnTo>
                  <a:lnTo>
                    <a:pt x="200" y="584"/>
                  </a:lnTo>
                  <a:lnTo>
                    <a:pt x="160" y="514"/>
                  </a:lnTo>
                  <a:lnTo>
                    <a:pt x="95" y="576"/>
                  </a:lnTo>
                  <a:lnTo>
                    <a:pt x="93" y="579"/>
                  </a:lnTo>
                  <a:lnTo>
                    <a:pt x="93" y="57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702"/>
            <p:cNvSpPr>
              <a:spLocks/>
            </p:cNvSpPr>
            <p:nvPr/>
          </p:nvSpPr>
          <p:spPr bwMode="auto">
            <a:xfrm>
              <a:off x="4711094" y="4022224"/>
              <a:ext cx="144062" cy="101836"/>
            </a:xfrm>
            <a:custGeom>
              <a:avLst/>
              <a:gdLst/>
              <a:ahLst/>
              <a:cxnLst>
                <a:cxn ang="0">
                  <a:pos x="0" y="35"/>
                </a:cxn>
                <a:cxn ang="0">
                  <a:pos x="77" y="103"/>
                </a:cxn>
                <a:cxn ang="0">
                  <a:pos x="77" y="103"/>
                </a:cxn>
                <a:cxn ang="0">
                  <a:pos x="80" y="99"/>
                </a:cxn>
                <a:cxn ang="0">
                  <a:pos x="87" y="48"/>
                </a:cxn>
                <a:cxn ang="0">
                  <a:pos x="131" y="51"/>
                </a:cxn>
                <a:cxn ang="0">
                  <a:pos x="138" y="48"/>
                </a:cxn>
                <a:cxn ang="0">
                  <a:pos x="144" y="13"/>
                </a:cxn>
                <a:cxn ang="0">
                  <a:pos x="141" y="10"/>
                </a:cxn>
                <a:cxn ang="0">
                  <a:pos x="93" y="0"/>
                </a:cxn>
                <a:cxn ang="0">
                  <a:pos x="87" y="0"/>
                </a:cxn>
                <a:cxn ang="0">
                  <a:pos x="90" y="0"/>
                </a:cxn>
                <a:cxn ang="0">
                  <a:pos x="64" y="26"/>
                </a:cxn>
                <a:cxn ang="0">
                  <a:pos x="0" y="32"/>
                </a:cxn>
                <a:cxn ang="0">
                  <a:pos x="0" y="35"/>
                </a:cxn>
              </a:cxnLst>
              <a:rect l="0" t="0" r="r" b="b"/>
              <a:pathLst>
                <a:path w="144" h="103">
                  <a:moveTo>
                    <a:pt x="0" y="35"/>
                  </a:moveTo>
                  <a:lnTo>
                    <a:pt x="77" y="103"/>
                  </a:lnTo>
                  <a:lnTo>
                    <a:pt x="80" y="99"/>
                  </a:lnTo>
                  <a:lnTo>
                    <a:pt x="87" y="48"/>
                  </a:lnTo>
                  <a:lnTo>
                    <a:pt x="131" y="51"/>
                  </a:lnTo>
                  <a:lnTo>
                    <a:pt x="138" y="48"/>
                  </a:lnTo>
                  <a:lnTo>
                    <a:pt x="144" y="13"/>
                  </a:lnTo>
                  <a:lnTo>
                    <a:pt x="141" y="10"/>
                  </a:lnTo>
                  <a:lnTo>
                    <a:pt x="93" y="0"/>
                  </a:lnTo>
                  <a:lnTo>
                    <a:pt x="87" y="0"/>
                  </a:lnTo>
                  <a:lnTo>
                    <a:pt x="90" y="0"/>
                  </a:lnTo>
                  <a:lnTo>
                    <a:pt x="64" y="26"/>
                  </a:lnTo>
                  <a:lnTo>
                    <a:pt x="0" y="32"/>
                  </a:lnTo>
                  <a:lnTo>
                    <a:pt x="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701"/>
            <p:cNvSpPr>
              <a:spLocks/>
            </p:cNvSpPr>
            <p:nvPr/>
          </p:nvSpPr>
          <p:spPr bwMode="auto">
            <a:xfrm>
              <a:off x="4711094" y="4022224"/>
              <a:ext cx="144062" cy="101836"/>
            </a:xfrm>
            <a:custGeom>
              <a:avLst/>
              <a:gdLst/>
              <a:ahLst/>
              <a:cxnLst>
                <a:cxn ang="0">
                  <a:pos x="0" y="35"/>
                </a:cxn>
                <a:cxn ang="0">
                  <a:pos x="77" y="103"/>
                </a:cxn>
                <a:cxn ang="0">
                  <a:pos x="79" y="98"/>
                </a:cxn>
                <a:cxn ang="0">
                  <a:pos x="87" y="48"/>
                </a:cxn>
                <a:cxn ang="0">
                  <a:pos x="129" y="50"/>
                </a:cxn>
                <a:cxn ang="0">
                  <a:pos x="137" y="48"/>
                </a:cxn>
                <a:cxn ang="0">
                  <a:pos x="144" y="13"/>
                </a:cxn>
                <a:cxn ang="0">
                  <a:pos x="139" y="10"/>
                </a:cxn>
                <a:cxn ang="0">
                  <a:pos x="92" y="0"/>
                </a:cxn>
                <a:cxn ang="0">
                  <a:pos x="87" y="0"/>
                </a:cxn>
                <a:cxn ang="0">
                  <a:pos x="89" y="0"/>
                </a:cxn>
                <a:cxn ang="0">
                  <a:pos x="65" y="25"/>
                </a:cxn>
                <a:cxn ang="0">
                  <a:pos x="0" y="33"/>
                </a:cxn>
                <a:cxn ang="0">
                  <a:pos x="0" y="35"/>
                </a:cxn>
              </a:cxnLst>
              <a:rect l="0" t="0" r="r" b="b"/>
              <a:pathLst>
                <a:path w="144" h="103">
                  <a:moveTo>
                    <a:pt x="0" y="35"/>
                  </a:moveTo>
                  <a:lnTo>
                    <a:pt x="77" y="103"/>
                  </a:lnTo>
                  <a:lnTo>
                    <a:pt x="79" y="98"/>
                  </a:lnTo>
                  <a:lnTo>
                    <a:pt x="87" y="48"/>
                  </a:lnTo>
                  <a:lnTo>
                    <a:pt x="129" y="50"/>
                  </a:lnTo>
                  <a:lnTo>
                    <a:pt x="137" y="48"/>
                  </a:lnTo>
                  <a:lnTo>
                    <a:pt x="144" y="13"/>
                  </a:lnTo>
                  <a:lnTo>
                    <a:pt x="139" y="10"/>
                  </a:lnTo>
                  <a:lnTo>
                    <a:pt x="92" y="0"/>
                  </a:lnTo>
                  <a:lnTo>
                    <a:pt x="87" y="0"/>
                  </a:lnTo>
                  <a:lnTo>
                    <a:pt x="89" y="0"/>
                  </a:lnTo>
                  <a:lnTo>
                    <a:pt x="65" y="25"/>
                  </a:lnTo>
                  <a:lnTo>
                    <a:pt x="0" y="33"/>
                  </a:lnTo>
                  <a:lnTo>
                    <a:pt x="0" y="3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700"/>
            <p:cNvSpPr>
              <a:spLocks/>
            </p:cNvSpPr>
            <p:nvPr/>
          </p:nvSpPr>
          <p:spPr bwMode="auto">
            <a:xfrm>
              <a:off x="4298779" y="3796195"/>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699"/>
            <p:cNvSpPr>
              <a:spLocks/>
            </p:cNvSpPr>
            <p:nvPr/>
          </p:nvSpPr>
          <p:spPr bwMode="auto">
            <a:xfrm>
              <a:off x="4298779" y="3796195"/>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698"/>
            <p:cNvSpPr>
              <a:spLocks/>
            </p:cNvSpPr>
            <p:nvPr/>
          </p:nvSpPr>
          <p:spPr bwMode="auto">
            <a:xfrm>
              <a:off x="4457744" y="3791227"/>
              <a:ext cx="91902" cy="91902"/>
            </a:xfrm>
            <a:custGeom>
              <a:avLst/>
              <a:gdLst/>
              <a:ahLst/>
              <a:cxnLst>
                <a:cxn ang="0">
                  <a:pos x="48" y="0"/>
                </a:cxn>
                <a:cxn ang="0">
                  <a:pos x="36" y="3"/>
                </a:cxn>
                <a:cxn ang="0">
                  <a:pos x="0" y="6"/>
                </a:cxn>
                <a:cxn ang="0">
                  <a:pos x="7" y="6"/>
                </a:cxn>
                <a:cxn ang="0">
                  <a:pos x="13" y="9"/>
                </a:cxn>
                <a:cxn ang="0">
                  <a:pos x="16" y="38"/>
                </a:cxn>
                <a:cxn ang="0">
                  <a:pos x="58" y="86"/>
                </a:cxn>
                <a:cxn ang="0">
                  <a:pos x="68" y="92"/>
                </a:cxn>
                <a:cxn ang="0">
                  <a:pos x="93" y="70"/>
                </a:cxn>
                <a:cxn ang="0">
                  <a:pos x="93" y="64"/>
                </a:cxn>
                <a:cxn ang="0">
                  <a:pos x="84" y="38"/>
                </a:cxn>
                <a:cxn ang="0">
                  <a:pos x="42" y="0"/>
                </a:cxn>
                <a:cxn ang="0">
                  <a:pos x="48" y="0"/>
                </a:cxn>
              </a:cxnLst>
              <a:rect l="0" t="0" r="r" b="b"/>
              <a:pathLst>
                <a:path w="93" h="92">
                  <a:moveTo>
                    <a:pt x="48" y="0"/>
                  </a:moveTo>
                  <a:lnTo>
                    <a:pt x="36" y="3"/>
                  </a:lnTo>
                  <a:lnTo>
                    <a:pt x="0" y="6"/>
                  </a:lnTo>
                  <a:lnTo>
                    <a:pt x="7" y="6"/>
                  </a:lnTo>
                  <a:lnTo>
                    <a:pt x="13" y="9"/>
                  </a:lnTo>
                  <a:lnTo>
                    <a:pt x="16" y="38"/>
                  </a:lnTo>
                  <a:lnTo>
                    <a:pt x="58" y="86"/>
                  </a:lnTo>
                  <a:lnTo>
                    <a:pt x="68" y="92"/>
                  </a:lnTo>
                  <a:lnTo>
                    <a:pt x="93" y="70"/>
                  </a:lnTo>
                  <a:lnTo>
                    <a:pt x="93" y="64"/>
                  </a:lnTo>
                  <a:lnTo>
                    <a:pt x="84" y="38"/>
                  </a:lnTo>
                  <a:lnTo>
                    <a:pt x="42" y="0"/>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697"/>
            <p:cNvSpPr>
              <a:spLocks/>
            </p:cNvSpPr>
            <p:nvPr/>
          </p:nvSpPr>
          <p:spPr bwMode="auto">
            <a:xfrm>
              <a:off x="4457744" y="3791227"/>
              <a:ext cx="91902" cy="89418"/>
            </a:xfrm>
            <a:custGeom>
              <a:avLst/>
              <a:gdLst/>
              <a:ahLst/>
              <a:cxnLst>
                <a:cxn ang="0">
                  <a:pos x="48" y="0"/>
                </a:cxn>
                <a:cxn ang="0">
                  <a:pos x="35" y="3"/>
                </a:cxn>
                <a:cxn ang="0">
                  <a:pos x="0" y="5"/>
                </a:cxn>
                <a:cxn ang="0">
                  <a:pos x="5" y="5"/>
                </a:cxn>
                <a:cxn ang="0">
                  <a:pos x="13" y="8"/>
                </a:cxn>
                <a:cxn ang="0">
                  <a:pos x="15" y="38"/>
                </a:cxn>
                <a:cxn ang="0">
                  <a:pos x="58" y="87"/>
                </a:cxn>
                <a:cxn ang="0">
                  <a:pos x="68" y="92"/>
                </a:cxn>
                <a:cxn ang="0">
                  <a:pos x="93" y="72"/>
                </a:cxn>
                <a:cxn ang="0">
                  <a:pos x="93" y="64"/>
                </a:cxn>
                <a:cxn ang="0">
                  <a:pos x="83" y="38"/>
                </a:cxn>
                <a:cxn ang="0">
                  <a:pos x="40" y="0"/>
                </a:cxn>
                <a:cxn ang="0">
                  <a:pos x="48" y="0"/>
                </a:cxn>
              </a:cxnLst>
              <a:rect l="0" t="0" r="r" b="b"/>
              <a:pathLst>
                <a:path w="93" h="92">
                  <a:moveTo>
                    <a:pt x="48" y="0"/>
                  </a:moveTo>
                  <a:lnTo>
                    <a:pt x="35" y="3"/>
                  </a:lnTo>
                  <a:lnTo>
                    <a:pt x="0" y="5"/>
                  </a:lnTo>
                  <a:lnTo>
                    <a:pt x="5" y="5"/>
                  </a:lnTo>
                  <a:lnTo>
                    <a:pt x="13" y="8"/>
                  </a:lnTo>
                  <a:lnTo>
                    <a:pt x="15" y="38"/>
                  </a:lnTo>
                  <a:lnTo>
                    <a:pt x="58" y="87"/>
                  </a:lnTo>
                  <a:lnTo>
                    <a:pt x="68" y="92"/>
                  </a:lnTo>
                  <a:lnTo>
                    <a:pt x="93" y="72"/>
                  </a:lnTo>
                  <a:lnTo>
                    <a:pt x="93" y="64"/>
                  </a:lnTo>
                  <a:lnTo>
                    <a:pt x="83" y="38"/>
                  </a:lnTo>
                  <a:lnTo>
                    <a:pt x="40" y="0"/>
                  </a:lnTo>
                  <a:lnTo>
                    <a:pt x="4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696"/>
            <p:cNvSpPr>
              <a:spLocks/>
            </p:cNvSpPr>
            <p:nvPr/>
          </p:nvSpPr>
          <p:spPr bwMode="auto">
            <a:xfrm>
              <a:off x="4144782" y="3999869"/>
              <a:ext cx="263286" cy="240932"/>
            </a:xfrm>
            <a:custGeom>
              <a:avLst/>
              <a:gdLst/>
              <a:ahLst/>
              <a:cxnLst>
                <a:cxn ang="0">
                  <a:pos x="160" y="16"/>
                </a:cxn>
                <a:cxn ang="0">
                  <a:pos x="96" y="16"/>
                </a:cxn>
                <a:cxn ang="0">
                  <a:pos x="16" y="0"/>
                </a:cxn>
                <a:cxn ang="0">
                  <a:pos x="3" y="38"/>
                </a:cxn>
                <a:cxn ang="0">
                  <a:pos x="61" y="61"/>
                </a:cxn>
                <a:cxn ang="0">
                  <a:pos x="0" y="189"/>
                </a:cxn>
                <a:cxn ang="0">
                  <a:pos x="38" y="243"/>
                </a:cxn>
                <a:cxn ang="0">
                  <a:pos x="109" y="224"/>
                </a:cxn>
                <a:cxn ang="0">
                  <a:pos x="141" y="233"/>
                </a:cxn>
                <a:cxn ang="0">
                  <a:pos x="211" y="208"/>
                </a:cxn>
                <a:cxn ang="0">
                  <a:pos x="211" y="147"/>
                </a:cxn>
                <a:cxn ang="0">
                  <a:pos x="259" y="112"/>
                </a:cxn>
                <a:cxn ang="0">
                  <a:pos x="265" y="89"/>
                </a:cxn>
                <a:cxn ang="0">
                  <a:pos x="163" y="38"/>
                </a:cxn>
                <a:cxn ang="0">
                  <a:pos x="163" y="16"/>
                </a:cxn>
                <a:cxn ang="0">
                  <a:pos x="160" y="16"/>
                </a:cxn>
              </a:cxnLst>
              <a:rect l="0" t="0" r="r" b="b"/>
              <a:pathLst>
                <a:path w="265" h="243">
                  <a:moveTo>
                    <a:pt x="160" y="16"/>
                  </a:moveTo>
                  <a:lnTo>
                    <a:pt x="96" y="16"/>
                  </a:lnTo>
                  <a:lnTo>
                    <a:pt x="16" y="0"/>
                  </a:lnTo>
                  <a:lnTo>
                    <a:pt x="3" y="38"/>
                  </a:lnTo>
                  <a:lnTo>
                    <a:pt x="61" y="61"/>
                  </a:lnTo>
                  <a:lnTo>
                    <a:pt x="0" y="189"/>
                  </a:lnTo>
                  <a:lnTo>
                    <a:pt x="38" y="243"/>
                  </a:lnTo>
                  <a:lnTo>
                    <a:pt x="109" y="224"/>
                  </a:lnTo>
                  <a:lnTo>
                    <a:pt x="141" y="233"/>
                  </a:lnTo>
                  <a:lnTo>
                    <a:pt x="211" y="208"/>
                  </a:lnTo>
                  <a:lnTo>
                    <a:pt x="211" y="147"/>
                  </a:lnTo>
                  <a:lnTo>
                    <a:pt x="259" y="112"/>
                  </a:lnTo>
                  <a:lnTo>
                    <a:pt x="265" y="89"/>
                  </a:lnTo>
                  <a:lnTo>
                    <a:pt x="163" y="38"/>
                  </a:lnTo>
                  <a:lnTo>
                    <a:pt x="163" y="16"/>
                  </a:lnTo>
                  <a:lnTo>
                    <a:pt x="16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695"/>
            <p:cNvSpPr>
              <a:spLocks/>
            </p:cNvSpPr>
            <p:nvPr/>
          </p:nvSpPr>
          <p:spPr bwMode="auto">
            <a:xfrm>
              <a:off x="4144782" y="3999869"/>
              <a:ext cx="263286" cy="240932"/>
            </a:xfrm>
            <a:custGeom>
              <a:avLst/>
              <a:gdLst/>
              <a:ahLst/>
              <a:cxnLst>
                <a:cxn ang="0">
                  <a:pos x="160" y="15"/>
                </a:cxn>
                <a:cxn ang="0">
                  <a:pos x="98" y="15"/>
                </a:cxn>
                <a:cxn ang="0">
                  <a:pos x="18" y="0"/>
                </a:cxn>
                <a:cxn ang="0">
                  <a:pos x="5" y="38"/>
                </a:cxn>
                <a:cxn ang="0">
                  <a:pos x="63" y="60"/>
                </a:cxn>
                <a:cxn ang="0">
                  <a:pos x="0" y="190"/>
                </a:cxn>
                <a:cxn ang="0">
                  <a:pos x="40" y="243"/>
                </a:cxn>
                <a:cxn ang="0">
                  <a:pos x="110" y="225"/>
                </a:cxn>
                <a:cxn ang="0">
                  <a:pos x="143" y="233"/>
                </a:cxn>
                <a:cxn ang="0">
                  <a:pos x="213" y="208"/>
                </a:cxn>
                <a:cxn ang="0">
                  <a:pos x="213" y="148"/>
                </a:cxn>
                <a:cxn ang="0">
                  <a:pos x="260" y="113"/>
                </a:cxn>
                <a:cxn ang="0">
                  <a:pos x="265" y="90"/>
                </a:cxn>
                <a:cxn ang="0">
                  <a:pos x="165" y="38"/>
                </a:cxn>
                <a:cxn ang="0">
                  <a:pos x="165" y="15"/>
                </a:cxn>
                <a:cxn ang="0">
                  <a:pos x="160" y="15"/>
                </a:cxn>
              </a:cxnLst>
              <a:rect l="0" t="0" r="r" b="b"/>
              <a:pathLst>
                <a:path w="265" h="243">
                  <a:moveTo>
                    <a:pt x="160" y="15"/>
                  </a:moveTo>
                  <a:lnTo>
                    <a:pt x="98" y="15"/>
                  </a:lnTo>
                  <a:lnTo>
                    <a:pt x="18" y="0"/>
                  </a:lnTo>
                  <a:lnTo>
                    <a:pt x="5" y="38"/>
                  </a:lnTo>
                  <a:lnTo>
                    <a:pt x="63" y="60"/>
                  </a:lnTo>
                  <a:lnTo>
                    <a:pt x="0" y="190"/>
                  </a:lnTo>
                  <a:lnTo>
                    <a:pt x="40" y="243"/>
                  </a:lnTo>
                  <a:lnTo>
                    <a:pt x="110" y="225"/>
                  </a:lnTo>
                  <a:lnTo>
                    <a:pt x="143" y="233"/>
                  </a:lnTo>
                  <a:lnTo>
                    <a:pt x="213" y="208"/>
                  </a:lnTo>
                  <a:lnTo>
                    <a:pt x="213" y="148"/>
                  </a:lnTo>
                  <a:lnTo>
                    <a:pt x="260" y="113"/>
                  </a:lnTo>
                  <a:lnTo>
                    <a:pt x="265" y="90"/>
                  </a:lnTo>
                  <a:lnTo>
                    <a:pt x="165" y="38"/>
                  </a:lnTo>
                  <a:lnTo>
                    <a:pt x="165" y="15"/>
                  </a:lnTo>
                  <a:lnTo>
                    <a:pt x="16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Freeform 694"/>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grpFill/>
            <a:ln w="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693"/>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692"/>
            <p:cNvSpPr>
              <a:spLocks/>
            </p:cNvSpPr>
            <p:nvPr/>
          </p:nvSpPr>
          <p:spPr bwMode="auto">
            <a:xfrm>
              <a:off x="4398132" y="2196609"/>
              <a:ext cx="64579" cy="101838"/>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691"/>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690"/>
            <p:cNvSpPr>
              <a:spLocks/>
            </p:cNvSpPr>
            <p:nvPr/>
          </p:nvSpPr>
          <p:spPr bwMode="auto">
            <a:xfrm>
              <a:off x="4201911" y="2231382"/>
              <a:ext cx="168900" cy="139094"/>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689"/>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688"/>
            <p:cNvSpPr>
              <a:spLocks/>
            </p:cNvSpPr>
            <p:nvPr/>
          </p:nvSpPr>
          <p:spPr bwMode="auto">
            <a:xfrm>
              <a:off x="4393165" y="2353091"/>
              <a:ext cx="42226" cy="69547"/>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687"/>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Freeform 686"/>
            <p:cNvSpPr>
              <a:spLocks/>
            </p:cNvSpPr>
            <p:nvPr/>
          </p:nvSpPr>
          <p:spPr bwMode="auto">
            <a:xfrm>
              <a:off x="4268973" y="2397800"/>
              <a:ext cx="57129" cy="74515"/>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685"/>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684"/>
            <p:cNvSpPr>
              <a:spLocks/>
            </p:cNvSpPr>
            <p:nvPr/>
          </p:nvSpPr>
          <p:spPr bwMode="auto">
            <a:xfrm>
              <a:off x="3938625" y="2469830"/>
              <a:ext cx="57127" cy="67064"/>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683"/>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682"/>
            <p:cNvSpPr>
              <a:spLocks/>
            </p:cNvSpPr>
            <p:nvPr/>
          </p:nvSpPr>
          <p:spPr bwMode="auto">
            <a:xfrm>
              <a:off x="3906335" y="2499636"/>
              <a:ext cx="355188" cy="293092"/>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Freeform 681"/>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680"/>
            <p:cNvSpPr>
              <a:spLocks/>
            </p:cNvSpPr>
            <p:nvPr/>
          </p:nvSpPr>
          <p:spPr bwMode="auto">
            <a:xfrm>
              <a:off x="4291328" y="2502121"/>
              <a:ext cx="91901" cy="74515"/>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67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67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677"/>
            <p:cNvSpPr>
              <a:spLocks/>
            </p:cNvSpPr>
            <p:nvPr/>
          </p:nvSpPr>
          <p:spPr bwMode="auto">
            <a:xfrm>
              <a:off x="4370811" y="2571668"/>
              <a:ext cx="144062" cy="64580"/>
            </a:xfrm>
            <a:custGeom>
              <a:avLst/>
              <a:gdLst/>
              <a:ahLst/>
              <a:cxnLst>
                <a:cxn ang="0">
                  <a:pos x="0" y="7"/>
                </a:cxn>
                <a:cxn ang="0">
                  <a:pos x="55" y="0"/>
                </a:cxn>
                <a:cxn ang="0">
                  <a:pos x="77" y="12"/>
                </a:cxn>
                <a:cxn ang="0">
                  <a:pos x="144" y="22"/>
                </a:cxn>
                <a:cxn ang="0">
                  <a:pos x="144" y="64"/>
                </a:cxn>
                <a:cxn ang="0">
                  <a:pos x="89" y="42"/>
                </a:cxn>
                <a:cxn ang="0">
                  <a:pos x="37" y="47"/>
                </a:cxn>
                <a:cxn ang="0">
                  <a:pos x="0" y="7"/>
                </a:cxn>
              </a:cxnLst>
              <a:rect l="0" t="0" r="r" b="b"/>
              <a:pathLst>
                <a:path w="144" h="64">
                  <a:moveTo>
                    <a:pt x="0" y="7"/>
                  </a:moveTo>
                  <a:lnTo>
                    <a:pt x="55" y="0"/>
                  </a:lnTo>
                  <a:lnTo>
                    <a:pt x="77" y="12"/>
                  </a:lnTo>
                  <a:lnTo>
                    <a:pt x="144" y="22"/>
                  </a:lnTo>
                  <a:lnTo>
                    <a:pt x="144" y="64"/>
                  </a:lnTo>
                  <a:lnTo>
                    <a:pt x="89" y="42"/>
                  </a:lnTo>
                  <a:lnTo>
                    <a:pt x="37" y="47"/>
                  </a:lnTo>
                  <a:lnTo>
                    <a:pt x="0" y="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676"/>
            <p:cNvSpPr>
              <a:spLocks/>
            </p:cNvSpPr>
            <p:nvPr/>
          </p:nvSpPr>
          <p:spPr bwMode="auto">
            <a:xfrm>
              <a:off x="3369828" y="2926855"/>
              <a:ext cx="114256" cy="126676"/>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675"/>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674"/>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673"/>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672"/>
            <p:cNvSpPr>
              <a:spLocks/>
            </p:cNvSpPr>
            <p:nvPr/>
          </p:nvSpPr>
          <p:spPr bwMode="auto">
            <a:xfrm>
              <a:off x="2485586" y="2298447"/>
              <a:ext cx="47193" cy="37257"/>
            </a:xfrm>
            <a:custGeom>
              <a:avLst/>
              <a:gdLst/>
              <a:ahLst/>
              <a:cxnLst>
                <a:cxn ang="0">
                  <a:pos x="0" y="0"/>
                </a:cxn>
                <a:cxn ang="0">
                  <a:pos x="48" y="0"/>
                </a:cxn>
                <a:cxn ang="0">
                  <a:pos x="35" y="22"/>
                </a:cxn>
                <a:cxn ang="0">
                  <a:pos x="10" y="38"/>
                </a:cxn>
                <a:cxn ang="0">
                  <a:pos x="0" y="0"/>
                </a:cxn>
              </a:cxnLst>
              <a:rect l="0" t="0" r="r" b="b"/>
              <a:pathLst>
                <a:path w="48" h="38">
                  <a:moveTo>
                    <a:pt x="0" y="0"/>
                  </a:moveTo>
                  <a:lnTo>
                    <a:pt x="48" y="0"/>
                  </a:lnTo>
                  <a:lnTo>
                    <a:pt x="35" y="22"/>
                  </a:lnTo>
                  <a:lnTo>
                    <a:pt x="10" y="3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671"/>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670"/>
            <p:cNvSpPr>
              <a:spLocks/>
            </p:cNvSpPr>
            <p:nvPr/>
          </p:nvSpPr>
          <p:spPr bwMode="auto">
            <a:xfrm>
              <a:off x="2465715" y="2380412"/>
              <a:ext cx="99353" cy="183803"/>
            </a:xfrm>
            <a:custGeom>
              <a:avLst/>
              <a:gdLst/>
              <a:ahLst/>
              <a:cxnLst>
                <a:cxn ang="0">
                  <a:pos x="38" y="0"/>
                </a:cxn>
                <a:cxn ang="0">
                  <a:pos x="67" y="26"/>
                </a:cxn>
                <a:cxn ang="0">
                  <a:pos x="99" y="32"/>
                </a:cxn>
                <a:cxn ang="0">
                  <a:pos x="86" y="125"/>
                </a:cxn>
                <a:cxn ang="0">
                  <a:pos x="51" y="147"/>
                </a:cxn>
                <a:cxn ang="0">
                  <a:pos x="41" y="186"/>
                </a:cxn>
                <a:cxn ang="0">
                  <a:pos x="12" y="176"/>
                </a:cxn>
                <a:cxn ang="0">
                  <a:pos x="12" y="118"/>
                </a:cxn>
                <a:cxn ang="0">
                  <a:pos x="0" y="83"/>
                </a:cxn>
                <a:cxn ang="0">
                  <a:pos x="0" y="77"/>
                </a:cxn>
                <a:cxn ang="0">
                  <a:pos x="3" y="70"/>
                </a:cxn>
                <a:cxn ang="0">
                  <a:pos x="12" y="54"/>
                </a:cxn>
                <a:cxn ang="0">
                  <a:pos x="19" y="38"/>
                </a:cxn>
                <a:cxn ang="0">
                  <a:pos x="22" y="26"/>
                </a:cxn>
                <a:cxn ang="0">
                  <a:pos x="32" y="13"/>
                </a:cxn>
                <a:cxn ang="0">
                  <a:pos x="35" y="3"/>
                </a:cxn>
                <a:cxn ang="0">
                  <a:pos x="38" y="0"/>
                </a:cxn>
              </a:cxnLst>
              <a:rect l="0" t="0" r="r" b="b"/>
              <a:pathLst>
                <a:path w="99" h="186">
                  <a:moveTo>
                    <a:pt x="38" y="0"/>
                  </a:moveTo>
                  <a:lnTo>
                    <a:pt x="67" y="26"/>
                  </a:lnTo>
                  <a:lnTo>
                    <a:pt x="99" y="32"/>
                  </a:lnTo>
                  <a:lnTo>
                    <a:pt x="86" y="125"/>
                  </a:lnTo>
                  <a:lnTo>
                    <a:pt x="51" y="147"/>
                  </a:lnTo>
                  <a:lnTo>
                    <a:pt x="41" y="186"/>
                  </a:lnTo>
                  <a:lnTo>
                    <a:pt x="12" y="176"/>
                  </a:lnTo>
                  <a:lnTo>
                    <a:pt x="12" y="118"/>
                  </a:lnTo>
                  <a:lnTo>
                    <a:pt x="0" y="83"/>
                  </a:lnTo>
                  <a:lnTo>
                    <a:pt x="0" y="77"/>
                  </a:lnTo>
                  <a:lnTo>
                    <a:pt x="3" y="70"/>
                  </a:lnTo>
                  <a:lnTo>
                    <a:pt x="12" y="54"/>
                  </a:lnTo>
                  <a:lnTo>
                    <a:pt x="19" y="38"/>
                  </a:lnTo>
                  <a:lnTo>
                    <a:pt x="22" y="26"/>
                  </a:lnTo>
                  <a:lnTo>
                    <a:pt x="32" y="13"/>
                  </a:lnTo>
                  <a:lnTo>
                    <a:pt x="35" y="3"/>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669"/>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Freeform 668"/>
            <p:cNvSpPr>
              <a:spLocks/>
            </p:cNvSpPr>
            <p:nvPr/>
          </p:nvSpPr>
          <p:spPr bwMode="auto">
            <a:xfrm>
              <a:off x="2435909" y="2591538"/>
              <a:ext cx="44709" cy="54644"/>
            </a:xfrm>
            <a:custGeom>
              <a:avLst/>
              <a:gdLst/>
              <a:ahLst/>
              <a:cxnLst>
                <a:cxn ang="0">
                  <a:pos x="0" y="0"/>
                </a:cxn>
                <a:cxn ang="0">
                  <a:pos x="45" y="10"/>
                </a:cxn>
                <a:cxn ang="0">
                  <a:pos x="29" y="55"/>
                </a:cxn>
                <a:cxn ang="0">
                  <a:pos x="6" y="55"/>
                </a:cxn>
                <a:cxn ang="0">
                  <a:pos x="0" y="0"/>
                </a:cxn>
              </a:cxnLst>
              <a:rect l="0" t="0" r="r" b="b"/>
              <a:pathLst>
                <a:path w="45" h="55">
                  <a:moveTo>
                    <a:pt x="0" y="0"/>
                  </a:moveTo>
                  <a:lnTo>
                    <a:pt x="45" y="10"/>
                  </a:lnTo>
                  <a:lnTo>
                    <a:pt x="29" y="55"/>
                  </a:lnTo>
                  <a:lnTo>
                    <a:pt x="6" y="55"/>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Freeform 667"/>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666"/>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Freeform 665"/>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Freeform 664"/>
            <p:cNvSpPr>
              <a:spLocks/>
            </p:cNvSpPr>
            <p:nvPr/>
          </p:nvSpPr>
          <p:spPr bwMode="auto">
            <a:xfrm>
              <a:off x="2406104" y="2708278"/>
              <a:ext cx="22355" cy="24838"/>
            </a:xfrm>
            <a:custGeom>
              <a:avLst/>
              <a:gdLst/>
              <a:ahLst/>
              <a:cxnLst>
                <a:cxn ang="0">
                  <a:pos x="13" y="0"/>
                </a:cxn>
                <a:cxn ang="0">
                  <a:pos x="0" y="25"/>
                </a:cxn>
                <a:cxn ang="0">
                  <a:pos x="23" y="25"/>
                </a:cxn>
                <a:cxn ang="0">
                  <a:pos x="13" y="0"/>
                </a:cxn>
              </a:cxnLst>
              <a:rect l="0" t="0" r="r" b="b"/>
              <a:pathLst>
                <a:path w="23" h="25">
                  <a:moveTo>
                    <a:pt x="13" y="0"/>
                  </a:moveTo>
                  <a:lnTo>
                    <a:pt x="0" y="25"/>
                  </a:lnTo>
                  <a:lnTo>
                    <a:pt x="23" y="25"/>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Freeform 663"/>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Freeform 662"/>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Freeform 661"/>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Freeform 660"/>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Freeform 659"/>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Freeform 658"/>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 name="Freeform 657"/>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Freeform 656"/>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Freeform 655"/>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 name="Freeform 654"/>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Freeform 653"/>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Freeform 652"/>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 name="Freeform 651"/>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Freeform 650"/>
            <p:cNvSpPr>
              <a:spLocks/>
            </p:cNvSpPr>
            <p:nvPr/>
          </p:nvSpPr>
          <p:spPr bwMode="auto">
            <a:xfrm>
              <a:off x="4281393" y="3525458"/>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Freeform 649"/>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Freeform 648"/>
            <p:cNvSpPr>
              <a:spLocks/>
            </p:cNvSpPr>
            <p:nvPr/>
          </p:nvSpPr>
          <p:spPr bwMode="auto">
            <a:xfrm>
              <a:off x="4214329" y="3624811"/>
              <a:ext cx="89418" cy="101836"/>
            </a:xfrm>
            <a:custGeom>
              <a:avLst/>
              <a:gdLst/>
              <a:ahLst/>
              <a:cxnLst>
                <a:cxn ang="0">
                  <a:pos x="77" y="0"/>
                </a:cxn>
                <a:cxn ang="0">
                  <a:pos x="90" y="45"/>
                </a:cxn>
                <a:cxn ang="0">
                  <a:pos x="77" y="71"/>
                </a:cxn>
                <a:cxn ang="0">
                  <a:pos x="55" y="103"/>
                </a:cxn>
                <a:cxn ang="0">
                  <a:pos x="3" y="103"/>
                </a:cxn>
                <a:cxn ang="0">
                  <a:pos x="0" y="48"/>
                </a:cxn>
                <a:cxn ang="0">
                  <a:pos x="26" y="13"/>
                </a:cxn>
                <a:cxn ang="0">
                  <a:pos x="77" y="0"/>
                </a:cxn>
              </a:cxnLst>
              <a:rect l="0" t="0" r="r" b="b"/>
              <a:pathLst>
                <a:path w="90" h="103">
                  <a:moveTo>
                    <a:pt x="77" y="0"/>
                  </a:moveTo>
                  <a:lnTo>
                    <a:pt x="90" y="45"/>
                  </a:lnTo>
                  <a:lnTo>
                    <a:pt x="77" y="71"/>
                  </a:lnTo>
                  <a:lnTo>
                    <a:pt x="55" y="103"/>
                  </a:lnTo>
                  <a:lnTo>
                    <a:pt x="3" y="103"/>
                  </a:lnTo>
                  <a:lnTo>
                    <a:pt x="0" y="48"/>
                  </a:lnTo>
                  <a:lnTo>
                    <a:pt x="26" y="13"/>
                  </a:lnTo>
                  <a:lnTo>
                    <a:pt x="7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647"/>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646"/>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 name="Freeform 645"/>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Freeform 644"/>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Freeform 643"/>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Freeform 642"/>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Freeform 641"/>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Freeform 640"/>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Freeform 639"/>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Freeform 638"/>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Freeform 637"/>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Freeform 636"/>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Freeform 635"/>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 name="Freeform 634"/>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 name="Freeform 633"/>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Freeform 632"/>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Freeform 631"/>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Freeform 630"/>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 name="Freeform 629"/>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Freeform 628"/>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Freeform 627"/>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 name="Freeform 626"/>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 name="Freeform 625"/>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Freeform 624"/>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 name="Freeform 623"/>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 name="Freeform 622"/>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 name="Freeform 621"/>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620"/>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Freeform 619"/>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Freeform 618"/>
            <p:cNvSpPr>
              <a:spLocks/>
            </p:cNvSpPr>
            <p:nvPr/>
          </p:nvSpPr>
          <p:spPr bwMode="auto">
            <a:xfrm>
              <a:off x="7438335" y="2708278"/>
              <a:ext cx="340285" cy="332833"/>
            </a:xfrm>
            <a:custGeom>
              <a:avLst/>
              <a:gdLst/>
              <a:ahLst/>
              <a:cxnLst>
                <a:cxn ang="0">
                  <a:pos x="67" y="0"/>
                </a:cxn>
                <a:cxn ang="0">
                  <a:pos x="96" y="48"/>
                </a:cxn>
                <a:cxn ang="0">
                  <a:pos x="179" y="32"/>
                </a:cxn>
                <a:cxn ang="0">
                  <a:pos x="217" y="64"/>
                </a:cxn>
                <a:cxn ang="0">
                  <a:pos x="249" y="67"/>
                </a:cxn>
                <a:cxn ang="0">
                  <a:pos x="307" y="105"/>
                </a:cxn>
                <a:cxn ang="0">
                  <a:pos x="342" y="134"/>
                </a:cxn>
                <a:cxn ang="0">
                  <a:pos x="307" y="192"/>
                </a:cxn>
                <a:cxn ang="0">
                  <a:pos x="304" y="300"/>
                </a:cxn>
                <a:cxn ang="0">
                  <a:pos x="208" y="336"/>
                </a:cxn>
                <a:cxn ang="0">
                  <a:pos x="160" y="336"/>
                </a:cxn>
                <a:cxn ang="0">
                  <a:pos x="112" y="313"/>
                </a:cxn>
                <a:cxn ang="0">
                  <a:pos x="115" y="284"/>
                </a:cxn>
                <a:cxn ang="0">
                  <a:pos x="0" y="89"/>
                </a:cxn>
                <a:cxn ang="0">
                  <a:pos x="25" y="16"/>
                </a:cxn>
                <a:cxn ang="0">
                  <a:pos x="67" y="0"/>
                </a:cxn>
              </a:cxnLst>
              <a:rect l="0" t="0" r="r" b="b"/>
              <a:pathLst>
                <a:path w="342" h="336">
                  <a:moveTo>
                    <a:pt x="67" y="0"/>
                  </a:moveTo>
                  <a:lnTo>
                    <a:pt x="96" y="48"/>
                  </a:lnTo>
                  <a:lnTo>
                    <a:pt x="179" y="32"/>
                  </a:lnTo>
                  <a:lnTo>
                    <a:pt x="217" y="64"/>
                  </a:lnTo>
                  <a:lnTo>
                    <a:pt x="249" y="67"/>
                  </a:lnTo>
                  <a:lnTo>
                    <a:pt x="307" y="105"/>
                  </a:lnTo>
                  <a:lnTo>
                    <a:pt x="342" y="134"/>
                  </a:lnTo>
                  <a:lnTo>
                    <a:pt x="307" y="192"/>
                  </a:lnTo>
                  <a:lnTo>
                    <a:pt x="304" y="300"/>
                  </a:lnTo>
                  <a:lnTo>
                    <a:pt x="208" y="336"/>
                  </a:lnTo>
                  <a:lnTo>
                    <a:pt x="160" y="336"/>
                  </a:lnTo>
                  <a:lnTo>
                    <a:pt x="112" y="313"/>
                  </a:lnTo>
                  <a:lnTo>
                    <a:pt x="115" y="284"/>
                  </a:lnTo>
                  <a:lnTo>
                    <a:pt x="0" y="89"/>
                  </a:lnTo>
                  <a:lnTo>
                    <a:pt x="25" y="16"/>
                  </a:lnTo>
                  <a:lnTo>
                    <a:pt x="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617"/>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 name="Freeform 616"/>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 name="Freeform 615"/>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 name="Freeform 614"/>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 name="Freeform 613"/>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reeform 612"/>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 name="Freeform 611"/>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 name="Freeform 610"/>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Freeform 609"/>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 name="Freeform 608"/>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 name="Freeform 607"/>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 name="Freeform 606"/>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 name="Freeform 605"/>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 name="Freeform 604"/>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603"/>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 name="Freeform 602"/>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 name="Freeform 601"/>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600"/>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2" name="Freeform 599"/>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3" name="Freeform 598"/>
            <p:cNvSpPr>
              <a:spLocks/>
            </p:cNvSpPr>
            <p:nvPr/>
          </p:nvSpPr>
          <p:spPr bwMode="auto">
            <a:xfrm>
              <a:off x="7644494" y="1585587"/>
              <a:ext cx="265769" cy="606054"/>
            </a:xfrm>
            <a:custGeom>
              <a:avLst/>
              <a:gdLst/>
              <a:ahLst/>
              <a:cxnLst>
                <a:cxn ang="0">
                  <a:pos x="131" y="80"/>
                </a:cxn>
                <a:cxn ang="0">
                  <a:pos x="169" y="90"/>
                </a:cxn>
                <a:cxn ang="0">
                  <a:pos x="246" y="0"/>
                </a:cxn>
                <a:cxn ang="0">
                  <a:pos x="268" y="3"/>
                </a:cxn>
                <a:cxn ang="0">
                  <a:pos x="252" y="42"/>
                </a:cxn>
                <a:cxn ang="0">
                  <a:pos x="252" y="106"/>
                </a:cxn>
                <a:cxn ang="0">
                  <a:pos x="204" y="141"/>
                </a:cxn>
                <a:cxn ang="0">
                  <a:pos x="185" y="202"/>
                </a:cxn>
                <a:cxn ang="0">
                  <a:pos x="240" y="218"/>
                </a:cxn>
                <a:cxn ang="0">
                  <a:pos x="246" y="282"/>
                </a:cxn>
                <a:cxn ang="0">
                  <a:pos x="217" y="323"/>
                </a:cxn>
                <a:cxn ang="0">
                  <a:pos x="224" y="387"/>
                </a:cxn>
                <a:cxn ang="0">
                  <a:pos x="153" y="387"/>
                </a:cxn>
                <a:cxn ang="0">
                  <a:pos x="96" y="509"/>
                </a:cxn>
                <a:cxn ang="0">
                  <a:pos x="108" y="547"/>
                </a:cxn>
                <a:cxn ang="0">
                  <a:pos x="45" y="573"/>
                </a:cxn>
                <a:cxn ang="0">
                  <a:pos x="16" y="611"/>
                </a:cxn>
                <a:cxn ang="0">
                  <a:pos x="0" y="528"/>
                </a:cxn>
                <a:cxn ang="0">
                  <a:pos x="41" y="518"/>
                </a:cxn>
                <a:cxn ang="0">
                  <a:pos x="51" y="458"/>
                </a:cxn>
                <a:cxn ang="0">
                  <a:pos x="32" y="458"/>
                </a:cxn>
                <a:cxn ang="0">
                  <a:pos x="0" y="374"/>
                </a:cxn>
                <a:cxn ang="0">
                  <a:pos x="45" y="320"/>
                </a:cxn>
                <a:cxn ang="0">
                  <a:pos x="38" y="278"/>
                </a:cxn>
                <a:cxn ang="0">
                  <a:pos x="131" y="80"/>
                </a:cxn>
              </a:cxnLst>
              <a:rect l="0" t="0" r="r" b="b"/>
              <a:pathLst>
                <a:path w="268" h="611">
                  <a:moveTo>
                    <a:pt x="131" y="80"/>
                  </a:moveTo>
                  <a:lnTo>
                    <a:pt x="169" y="90"/>
                  </a:lnTo>
                  <a:lnTo>
                    <a:pt x="246" y="0"/>
                  </a:lnTo>
                  <a:lnTo>
                    <a:pt x="268" y="3"/>
                  </a:lnTo>
                  <a:lnTo>
                    <a:pt x="252" y="42"/>
                  </a:lnTo>
                  <a:lnTo>
                    <a:pt x="252" y="106"/>
                  </a:lnTo>
                  <a:lnTo>
                    <a:pt x="204" y="141"/>
                  </a:lnTo>
                  <a:lnTo>
                    <a:pt x="185" y="202"/>
                  </a:lnTo>
                  <a:lnTo>
                    <a:pt x="240" y="218"/>
                  </a:lnTo>
                  <a:lnTo>
                    <a:pt x="246" y="282"/>
                  </a:lnTo>
                  <a:lnTo>
                    <a:pt x="217" y="323"/>
                  </a:lnTo>
                  <a:lnTo>
                    <a:pt x="224" y="387"/>
                  </a:lnTo>
                  <a:lnTo>
                    <a:pt x="153" y="387"/>
                  </a:lnTo>
                  <a:lnTo>
                    <a:pt x="96" y="509"/>
                  </a:lnTo>
                  <a:lnTo>
                    <a:pt x="108" y="547"/>
                  </a:lnTo>
                  <a:lnTo>
                    <a:pt x="45" y="573"/>
                  </a:lnTo>
                  <a:lnTo>
                    <a:pt x="16" y="611"/>
                  </a:lnTo>
                  <a:lnTo>
                    <a:pt x="0" y="528"/>
                  </a:lnTo>
                  <a:lnTo>
                    <a:pt x="41" y="518"/>
                  </a:lnTo>
                  <a:lnTo>
                    <a:pt x="51" y="458"/>
                  </a:lnTo>
                  <a:lnTo>
                    <a:pt x="32" y="458"/>
                  </a:lnTo>
                  <a:lnTo>
                    <a:pt x="0" y="374"/>
                  </a:lnTo>
                  <a:lnTo>
                    <a:pt x="45" y="320"/>
                  </a:lnTo>
                  <a:lnTo>
                    <a:pt x="38" y="278"/>
                  </a:lnTo>
                  <a:lnTo>
                    <a:pt x="131"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4" name="Freeform 597"/>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5" name="Freeform 596"/>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595"/>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7" name="Freeform 594"/>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8" name="Freeform 593"/>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9" name="Freeform 592"/>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0" name="Freeform 591"/>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 name="Freeform 590"/>
            <p:cNvSpPr>
              <a:spLocks/>
            </p:cNvSpPr>
            <p:nvPr/>
          </p:nvSpPr>
          <p:spPr bwMode="auto">
            <a:xfrm>
              <a:off x="7838232" y="1250271"/>
              <a:ext cx="29806" cy="64580"/>
            </a:xfrm>
            <a:custGeom>
              <a:avLst/>
              <a:gdLst/>
              <a:ahLst/>
              <a:cxnLst>
                <a:cxn ang="0">
                  <a:pos x="29" y="0"/>
                </a:cxn>
                <a:cxn ang="0">
                  <a:pos x="0" y="26"/>
                </a:cxn>
                <a:cxn ang="0">
                  <a:pos x="0" y="64"/>
                </a:cxn>
                <a:cxn ang="0">
                  <a:pos x="29" y="45"/>
                </a:cxn>
                <a:cxn ang="0">
                  <a:pos x="29" y="0"/>
                </a:cxn>
              </a:cxnLst>
              <a:rect l="0" t="0" r="r" b="b"/>
              <a:pathLst>
                <a:path w="29" h="64">
                  <a:moveTo>
                    <a:pt x="29" y="0"/>
                  </a:moveTo>
                  <a:lnTo>
                    <a:pt x="0" y="26"/>
                  </a:lnTo>
                  <a:lnTo>
                    <a:pt x="0" y="64"/>
                  </a:lnTo>
                  <a:lnTo>
                    <a:pt x="29" y="45"/>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 name="Freeform 589"/>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 name="Freeform 731"/>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4" name="Freeform 730"/>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588"/>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6" name="Freeform 587"/>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7" name="Freeform 586"/>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585"/>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9" name="Freeform 8"/>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0" name="Freeform 7"/>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1" name="Freeform 6"/>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2" name="Freeform 5"/>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 name="Freeform 584"/>
            <p:cNvSpPr>
              <a:spLocks/>
            </p:cNvSpPr>
            <p:nvPr/>
          </p:nvSpPr>
          <p:spPr bwMode="auto">
            <a:xfrm>
              <a:off x="5483565" y="3684423"/>
              <a:ext cx="233480" cy="367607"/>
            </a:xfrm>
            <a:custGeom>
              <a:avLst/>
              <a:gdLst/>
              <a:ahLst/>
              <a:cxnLst>
                <a:cxn ang="0">
                  <a:pos x="144" y="368"/>
                </a:cxn>
                <a:cxn ang="0">
                  <a:pos x="172" y="371"/>
                </a:cxn>
                <a:cxn ang="0">
                  <a:pos x="236" y="317"/>
                </a:cxn>
                <a:cxn ang="0">
                  <a:pos x="182" y="230"/>
                </a:cxn>
                <a:cxn ang="0">
                  <a:pos x="89" y="128"/>
                </a:cxn>
                <a:cxn ang="0">
                  <a:pos x="128" y="70"/>
                </a:cxn>
                <a:cxn ang="0">
                  <a:pos x="86" y="0"/>
                </a:cxn>
                <a:cxn ang="0">
                  <a:pos x="22" y="61"/>
                </a:cxn>
                <a:cxn ang="0">
                  <a:pos x="0" y="128"/>
                </a:cxn>
                <a:cxn ang="0">
                  <a:pos x="22" y="160"/>
                </a:cxn>
                <a:cxn ang="0">
                  <a:pos x="57" y="256"/>
                </a:cxn>
                <a:cxn ang="0">
                  <a:pos x="112" y="291"/>
                </a:cxn>
                <a:cxn ang="0">
                  <a:pos x="144" y="368"/>
                </a:cxn>
              </a:cxnLst>
              <a:rect l="0" t="0" r="r" b="b"/>
              <a:pathLst>
                <a:path w="236" h="371">
                  <a:moveTo>
                    <a:pt x="144" y="368"/>
                  </a:moveTo>
                  <a:lnTo>
                    <a:pt x="172" y="371"/>
                  </a:lnTo>
                  <a:lnTo>
                    <a:pt x="236" y="317"/>
                  </a:lnTo>
                  <a:lnTo>
                    <a:pt x="182" y="230"/>
                  </a:lnTo>
                  <a:lnTo>
                    <a:pt x="89" y="128"/>
                  </a:lnTo>
                  <a:lnTo>
                    <a:pt x="128" y="70"/>
                  </a:lnTo>
                  <a:lnTo>
                    <a:pt x="86" y="0"/>
                  </a:lnTo>
                  <a:lnTo>
                    <a:pt x="22" y="61"/>
                  </a:lnTo>
                  <a:lnTo>
                    <a:pt x="0" y="128"/>
                  </a:lnTo>
                  <a:lnTo>
                    <a:pt x="22" y="160"/>
                  </a:lnTo>
                  <a:lnTo>
                    <a:pt x="57" y="256"/>
                  </a:lnTo>
                  <a:lnTo>
                    <a:pt x="112" y="291"/>
                  </a:lnTo>
                  <a:lnTo>
                    <a:pt x="144" y="3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4" name="Freeform 583"/>
            <p:cNvSpPr>
              <a:spLocks/>
            </p:cNvSpPr>
            <p:nvPr/>
          </p:nvSpPr>
          <p:spPr bwMode="auto">
            <a:xfrm>
              <a:off x="5483565" y="3684423"/>
              <a:ext cx="235963" cy="370090"/>
            </a:xfrm>
            <a:custGeom>
              <a:avLst/>
              <a:gdLst/>
              <a:ahLst/>
              <a:cxnLst>
                <a:cxn ang="0">
                  <a:pos x="144" y="366"/>
                </a:cxn>
                <a:cxn ang="0">
                  <a:pos x="171" y="371"/>
                </a:cxn>
                <a:cxn ang="0">
                  <a:pos x="236" y="316"/>
                </a:cxn>
                <a:cxn ang="0">
                  <a:pos x="181" y="229"/>
                </a:cxn>
                <a:cxn ang="0">
                  <a:pos x="89" y="127"/>
                </a:cxn>
                <a:cxn ang="0">
                  <a:pos x="127" y="70"/>
                </a:cxn>
                <a:cxn ang="0">
                  <a:pos x="87" y="0"/>
                </a:cxn>
                <a:cxn ang="0">
                  <a:pos x="22" y="62"/>
                </a:cxn>
                <a:cxn ang="0">
                  <a:pos x="0" y="127"/>
                </a:cxn>
                <a:cxn ang="0">
                  <a:pos x="22" y="159"/>
                </a:cxn>
                <a:cxn ang="0">
                  <a:pos x="57" y="256"/>
                </a:cxn>
                <a:cxn ang="0">
                  <a:pos x="112" y="291"/>
                </a:cxn>
                <a:cxn ang="0">
                  <a:pos x="144" y="366"/>
                </a:cxn>
              </a:cxnLst>
              <a:rect l="0" t="0" r="r" b="b"/>
              <a:pathLst>
                <a:path w="236" h="371">
                  <a:moveTo>
                    <a:pt x="144" y="366"/>
                  </a:moveTo>
                  <a:lnTo>
                    <a:pt x="171" y="371"/>
                  </a:lnTo>
                  <a:lnTo>
                    <a:pt x="236" y="316"/>
                  </a:lnTo>
                  <a:lnTo>
                    <a:pt x="181" y="229"/>
                  </a:lnTo>
                  <a:lnTo>
                    <a:pt x="89" y="127"/>
                  </a:lnTo>
                  <a:lnTo>
                    <a:pt x="127" y="70"/>
                  </a:lnTo>
                  <a:lnTo>
                    <a:pt x="87" y="0"/>
                  </a:lnTo>
                  <a:lnTo>
                    <a:pt x="22" y="62"/>
                  </a:lnTo>
                  <a:lnTo>
                    <a:pt x="0" y="127"/>
                  </a:lnTo>
                  <a:lnTo>
                    <a:pt x="22" y="159"/>
                  </a:lnTo>
                  <a:lnTo>
                    <a:pt x="57" y="256"/>
                  </a:lnTo>
                  <a:lnTo>
                    <a:pt x="112" y="291"/>
                  </a:lnTo>
                  <a:lnTo>
                    <a:pt x="144" y="36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582"/>
            <p:cNvSpPr>
              <a:spLocks/>
            </p:cNvSpPr>
            <p:nvPr/>
          </p:nvSpPr>
          <p:spPr bwMode="auto">
            <a:xfrm>
              <a:off x="3305249" y="2211512"/>
              <a:ext cx="288124" cy="206159"/>
            </a:xfrm>
            <a:custGeom>
              <a:avLst/>
              <a:gdLst/>
              <a:ahLst/>
              <a:cxnLst>
                <a:cxn ang="0">
                  <a:pos x="291" y="0"/>
                </a:cxn>
                <a:cxn ang="0">
                  <a:pos x="282" y="87"/>
                </a:cxn>
                <a:cxn ang="0">
                  <a:pos x="240" y="74"/>
                </a:cxn>
                <a:cxn ang="0">
                  <a:pos x="176" y="90"/>
                </a:cxn>
                <a:cxn ang="0">
                  <a:pos x="144" y="151"/>
                </a:cxn>
                <a:cxn ang="0">
                  <a:pos x="119" y="208"/>
                </a:cxn>
                <a:cxn ang="0">
                  <a:pos x="68" y="208"/>
                </a:cxn>
                <a:cxn ang="0">
                  <a:pos x="36" y="183"/>
                </a:cxn>
                <a:cxn ang="0">
                  <a:pos x="128" y="122"/>
                </a:cxn>
                <a:cxn ang="0">
                  <a:pos x="39" y="109"/>
                </a:cxn>
                <a:cxn ang="0">
                  <a:pos x="0" y="74"/>
                </a:cxn>
                <a:cxn ang="0">
                  <a:pos x="68" y="48"/>
                </a:cxn>
                <a:cxn ang="0">
                  <a:pos x="109" y="61"/>
                </a:cxn>
                <a:cxn ang="0">
                  <a:pos x="151" y="71"/>
                </a:cxn>
                <a:cxn ang="0">
                  <a:pos x="189" y="61"/>
                </a:cxn>
                <a:cxn ang="0">
                  <a:pos x="202" y="23"/>
                </a:cxn>
                <a:cxn ang="0">
                  <a:pos x="291" y="0"/>
                </a:cxn>
              </a:cxnLst>
              <a:rect l="0" t="0" r="r" b="b"/>
              <a:pathLst>
                <a:path w="291" h="208">
                  <a:moveTo>
                    <a:pt x="291" y="0"/>
                  </a:moveTo>
                  <a:lnTo>
                    <a:pt x="282" y="87"/>
                  </a:lnTo>
                  <a:lnTo>
                    <a:pt x="240" y="74"/>
                  </a:lnTo>
                  <a:lnTo>
                    <a:pt x="176" y="90"/>
                  </a:lnTo>
                  <a:lnTo>
                    <a:pt x="144" y="151"/>
                  </a:lnTo>
                  <a:lnTo>
                    <a:pt x="119" y="208"/>
                  </a:lnTo>
                  <a:lnTo>
                    <a:pt x="68" y="208"/>
                  </a:lnTo>
                  <a:lnTo>
                    <a:pt x="36" y="183"/>
                  </a:lnTo>
                  <a:lnTo>
                    <a:pt x="128" y="122"/>
                  </a:lnTo>
                  <a:lnTo>
                    <a:pt x="39" y="109"/>
                  </a:lnTo>
                  <a:lnTo>
                    <a:pt x="0" y="74"/>
                  </a:lnTo>
                  <a:lnTo>
                    <a:pt x="68" y="48"/>
                  </a:lnTo>
                  <a:lnTo>
                    <a:pt x="109" y="61"/>
                  </a:lnTo>
                  <a:lnTo>
                    <a:pt x="151" y="71"/>
                  </a:lnTo>
                  <a:lnTo>
                    <a:pt x="189" y="61"/>
                  </a:lnTo>
                  <a:lnTo>
                    <a:pt x="202" y="23"/>
                  </a:lnTo>
                  <a:lnTo>
                    <a:pt x="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6" name="Freeform 581"/>
            <p:cNvSpPr>
              <a:spLocks/>
            </p:cNvSpPr>
            <p:nvPr/>
          </p:nvSpPr>
          <p:spPr bwMode="auto">
            <a:xfrm>
              <a:off x="3305249" y="2211512"/>
              <a:ext cx="290608" cy="208642"/>
            </a:xfrm>
            <a:custGeom>
              <a:avLst/>
              <a:gdLst/>
              <a:ahLst/>
              <a:cxnLst>
                <a:cxn ang="0">
                  <a:pos x="291" y="0"/>
                </a:cxn>
                <a:cxn ang="0">
                  <a:pos x="281" y="87"/>
                </a:cxn>
                <a:cxn ang="0">
                  <a:pos x="239" y="74"/>
                </a:cxn>
                <a:cxn ang="0">
                  <a:pos x="177" y="89"/>
                </a:cxn>
                <a:cxn ang="0">
                  <a:pos x="144" y="151"/>
                </a:cxn>
                <a:cxn ang="0">
                  <a:pos x="119" y="208"/>
                </a:cxn>
                <a:cxn ang="0">
                  <a:pos x="70" y="208"/>
                </a:cxn>
                <a:cxn ang="0">
                  <a:pos x="37" y="183"/>
                </a:cxn>
                <a:cxn ang="0">
                  <a:pos x="129" y="121"/>
                </a:cxn>
                <a:cxn ang="0">
                  <a:pos x="40" y="109"/>
                </a:cxn>
                <a:cxn ang="0">
                  <a:pos x="0" y="74"/>
                </a:cxn>
                <a:cxn ang="0">
                  <a:pos x="70" y="50"/>
                </a:cxn>
                <a:cxn ang="0">
                  <a:pos x="109" y="62"/>
                </a:cxn>
                <a:cxn ang="0">
                  <a:pos x="152" y="72"/>
                </a:cxn>
                <a:cxn ang="0">
                  <a:pos x="189" y="62"/>
                </a:cxn>
                <a:cxn ang="0">
                  <a:pos x="201" y="25"/>
                </a:cxn>
                <a:cxn ang="0">
                  <a:pos x="291" y="0"/>
                </a:cxn>
              </a:cxnLst>
              <a:rect l="0" t="0" r="r" b="b"/>
              <a:pathLst>
                <a:path w="291" h="208">
                  <a:moveTo>
                    <a:pt x="291" y="0"/>
                  </a:moveTo>
                  <a:lnTo>
                    <a:pt x="281" y="87"/>
                  </a:lnTo>
                  <a:lnTo>
                    <a:pt x="239" y="74"/>
                  </a:lnTo>
                  <a:lnTo>
                    <a:pt x="177" y="89"/>
                  </a:lnTo>
                  <a:lnTo>
                    <a:pt x="144" y="151"/>
                  </a:lnTo>
                  <a:lnTo>
                    <a:pt x="119" y="208"/>
                  </a:lnTo>
                  <a:lnTo>
                    <a:pt x="70" y="208"/>
                  </a:lnTo>
                  <a:lnTo>
                    <a:pt x="37" y="183"/>
                  </a:lnTo>
                  <a:lnTo>
                    <a:pt x="129" y="121"/>
                  </a:lnTo>
                  <a:lnTo>
                    <a:pt x="40" y="109"/>
                  </a:lnTo>
                  <a:lnTo>
                    <a:pt x="0" y="74"/>
                  </a:lnTo>
                  <a:lnTo>
                    <a:pt x="70" y="50"/>
                  </a:lnTo>
                  <a:lnTo>
                    <a:pt x="109" y="62"/>
                  </a:lnTo>
                  <a:lnTo>
                    <a:pt x="152" y="72"/>
                  </a:lnTo>
                  <a:lnTo>
                    <a:pt x="189" y="62"/>
                  </a:lnTo>
                  <a:lnTo>
                    <a:pt x="201" y="25"/>
                  </a:lnTo>
                  <a:lnTo>
                    <a:pt x="29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7" name="Freeform 580"/>
            <p:cNvSpPr>
              <a:spLocks/>
            </p:cNvSpPr>
            <p:nvPr/>
          </p:nvSpPr>
          <p:spPr bwMode="auto">
            <a:xfrm>
              <a:off x="4507421" y="3984966"/>
              <a:ext cx="283156" cy="278189"/>
            </a:xfrm>
            <a:custGeom>
              <a:avLst/>
              <a:gdLst/>
              <a:ahLst/>
              <a:cxnLst>
                <a:cxn ang="0">
                  <a:pos x="16" y="83"/>
                </a:cxn>
                <a:cxn ang="0">
                  <a:pos x="19" y="83"/>
                </a:cxn>
                <a:cxn ang="0">
                  <a:pos x="73" y="86"/>
                </a:cxn>
                <a:cxn ang="0">
                  <a:pos x="121" y="153"/>
                </a:cxn>
                <a:cxn ang="0">
                  <a:pos x="195" y="214"/>
                </a:cxn>
                <a:cxn ang="0">
                  <a:pos x="207" y="281"/>
                </a:cxn>
                <a:cxn ang="0">
                  <a:pos x="230" y="265"/>
                </a:cxn>
                <a:cxn ang="0">
                  <a:pos x="243" y="230"/>
                </a:cxn>
                <a:cxn ang="0">
                  <a:pos x="255" y="227"/>
                </a:cxn>
                <a:cxn ang="0">
                  <a:pos x="275" y="237"/>
                </a:cxn>
                <a:cxn ang="0">
                  <a:pos x="284" y="227"/>
                </a:cxn>
                <a:cxn ang="0">
                  <a:pos x="249" y="185"/>
                </a:cxn>
                <a:cxn ang="0">
                  <a:pos x="188" y="141"/>
                </a:cxn>
                <a:cxn ang="0">
                  <a:pos x="159" y="99"/>
                </a:cxn>
                <a:cxn ang="0">
                  <a:pos x="195" y="67"/>
                </a:cxn>
                <a:cxn ang="0">
                  <a:pos x="204" y="73"/>
                </a:cxn>
                <a:cxn ang="0">
                  <a:pos x="204" y="70"/>
                </a:cxn>
                <a:cxn ang="0">
                  <a:pos x="204" y="73"/>
                </a:cxn>
                <a:cxn ang="0">
                  <a:pos x="195" y="67"/>
                </a:cxn>
                <a:cxn ang="0">
                  <a:pos x="191" y="35"/>
                </a:cxn>
                <a:cxn ang="0">
                  <a:pos x="211" y="32"/>
                </a:cxn>
                <a:cxn ang="0">
                  <a:pos x="191" y="35"/>
                </a:cxn>
                <a:cxn ang="0">
                  <a:pos x="134" y="3"/>
                </a:cxn>
                <a:cxn ang="0">
                  <a:pos x="89" y="0"/>
                </a:cxn>
                <a:cxn ang="0">
                  <a:pos x="25" y="19"/>
                </a:cxn>
                <a:cxn ang="0">
                  <a:pos x="25" y="16"/>
                </a:cxn>
                <a:cxn ang="0">
                  <a:pos x="25" y="19"/>
                </a:cxn>
                <a:cxn ang="0">
                  <a:pos x="0" y="64"/>
                </a:cxn>
                <a:cxn ang="0">
                  <a:pos x="16" y="83"/>
                </a:cxn>
              </a:cxnLst>
              <a:rect l="0" t="0" r="r" b="b"/>
              <a:pathLst>
                <a:path w="284" h="281">
                  <a:moveTo>
                    <a:pt x="16" y="83"/>
                  </a:moveTo>
                  <a:lnTo>
                    <a:pt x="19" y="83"/>
                  </a:lnTo>
                  <a:lnTo>
                    <a:pt x="73" y="86"/>
                  </a:lnTo>
                  <a:lnTo>
                    <a:pt x="121" y="153"/>
                  </a:lnTo>
                  <a:lnTo>
                    <a:pt x="195" y="214"/>
                  </a:lnTo>
                  <a:lnTo>
                    <a:pt x="207" y="281"/>
                  </a:lnTo>
                  <a:lnTo>
                    <a:pt x="230" y="265"/>
                  </a:lnTo>
                  <a:lnTo>
                    <a:pt x="243" y="230"/>
                  </a:lnTo>
                  <a:lnTo>
                    <a:pt x="255" y="227"/>
                  </a:lnTo>
                  <a:lnTo>
                    <a:pt x="275" y="237"/>
                  </a:lnTo>
                  <a:lnTo>
                    <a:pt x="284" y="227"/>
                  </a:lnTo>
                  <a:lnTo>
                    <a:pt x="249" y="185"/>
                  </a:lnTo>
                  <a:lnTo>
                    <a:pt x="188" y="141"/>
                  </a:lnTo>
                  <a:lnTo>
                    <a:pt x="159" y="99"/>
                  </a:lnTo>
                  <a:lnTo>
                    <a:pt x="195" y="67"/>
                  </a:lnTo>
                  <a:lnTo>
                    <a:pt x="204" y="73"/>
                  </a:lnTo>
                  <a:lnTo>
                    <a:pt x="204" y="70"/>
                  </a:lnTo>
                  <a:lnTo>
                    <a:pt x="204" y="73"/>
                  </a:lnTo>
                  <a:lnTo>
                    <a:pt x="195" y="67"/>
                  </a:lnTo>
                  <a:lnTo>
                    <a:pt x="191" y="35"/>
                  </a:lnTo>
                  <a:lnTo>
                    <a:pt x="211" y="32"/>
                  </a:lnTo>
                  <a:lnTo>
                    <a:pt x="191" y="35"/>
                  </a:lnTo>
                  <a:lnTo>
                    <a:pt x="134" y="3"/>
                  </a:lnTo>
                  <a:lnTo>
                    <a:pt x="89" y="0"/>
                  </a:lnTo>
                  <a:lnTo>
                    <a:pt x="25" y="19"/>
                  </a:lnTo>
                  <a:lnTo>
                    <a:pt x="25" y="16"/>
                  </a:lnTo>
                  <a:lnTo>
                    <a:pt x="25" y="19"/>
                  </a:lnTo>
                  <a:lnTo>
                    <a:pt x="0" y="64"/>
                  </a:lnTo>
                  <a:lnTo>
                    <a:pt x="1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579"/>
            <p:cNvSpPr>
              <a:spLocks/>
            </p:cNvSpPr>
            <p:nvPr/>
          </p:nvSpPr>
          <p:spPr bwMode="auto">
            <a:xfrm>
              <a:off x="4507421" y="3984966"/>
              <a:ext cx="283156" cy="278189"/>
            </a:xfrm>
            <a:custGeom>
              <a:avLst/>
              <a:gdLst/>
              <a:ahLst/>
              <a:cxnLst>
                <a:cxn ang="0">
                  <a:pos x="17" y="83"/>
                </a:cxn>
                <a:cxn ang="0">
                  <a:pos x="20" y="83"/>
                </a:cxn>
                <a:cxn ang="0">
                  <a:pos x="75" y="85"/>
                </a:cxn>
                <a:cxn ang="0">
                  <a:pos x="122" y="153"/>
                </a:cxn>
                <a:cxn ang="0">
                  <a:pos x="194" y="213"/>
                </a:cxn>
                <a:cxn ang="0">
                  <a:pos x="207" y="281"/>
                </a:cxn>
                <a:cxn ang="0">
                  <a:pos x="229" y="266"/>
                </a:cxn>
                <a:cxn ang="0">
                  <a:pos x="244" y="231"/>
                </a:cxn>
                <a:cxn ang="0">
                  <a:pos x="254" y="226"/>
                </a:cxn>
                <a:cxn ang="0">
                  <a:pos x="274" y="236"/>
                </a:cxn>
                <a:cxn ang="0">
                  <a:pos x="284" y="226"/>
                </a:cxn>
                <a:cxn ang="0">
                  <a:pos x="249" y="186"/>
                </a:cxn>
                <a:cxn ang="0">
                  <a:pos x="189" y="141"/>
                </a:cxn>
                <a:cxn ang="0">
                  <a:pos x="159" y="98"/>
                </a:cxn>
                <a:cxn ang="0">
                  <a:pos x="194" y="65"/>
                </a:cxn>
                <a:cxn ang="0">
                  <a:pos x="204" y="73"/>
                </a:cxn>
                <a:cxn ang="0">
                  <a:pos x="204" y="70"/>
                </a:cxn>
                <a:cxn ang="0">
                  <a:pos x="204" y="73"/>
                </a:cxn>
                <a:cxn ang="0">
                  <a:pos x="194" y="65"/>
                </a:cxn>
                <a:cxn ang="0">
                  <a:pos x="192" y="35"/>
                </a:cxn>
                <a:cxn ang="0">
                  <a:pos x="212" y="30"/>
                </a:cxn>
                <a:cxn ang="0">
                  <a:pos x="192" y="35"/>
                </a:cxn>
                <a:cxn ang="0">
                  <a:pos x="135" y="3"/>
                </a:cxn>
                <a:cxn ang="0">
                  <a:pos x="90" y="0"/>
                </a:cxn>
                <a:cxn ang="0">
                  <a:pos x="25" y="18"/>
                </a:cxn>
                <a:cxn ang="0">
                  <a:pos x="25" y="15"/>
                </a:cxn>
                <a:cxn ang="0">
                  <a:pos x="25" y="18"/>
                </a:cxn>
                <a:cxn ang="0">
                  <a:pos x="0" y="63"/>
                </a:cxn>
                <a:cxn ang="0">
                  <a:pos x="17" y="83"/>
                </a:cxn>
              </a:cxnLst>
              <a:rect l="0" t="0" r="r" b="b"/>
              <a:pathLst>
                <a:path w="284" h="281">
                  <a:moveTo>
                    <a:pt x="17" y="83"/>
                  </a:moveTo>
                  <a:lnTo>
                    <a:pt x="20" y="83"/>
                  </a:lnTo>
                  <a:lnTo>
                    <a:pt x="75" y="85"/>
                  </a:lnTo>
                  <a:lnTo>
                    <a:pt x="122" y="153"/>
                  </a:lnTo>
                  <a:lnTo>
                    <a:pt x="194" y="213"/>
                  </a:lnTo>
                  <a:lnTo>
                    <a:pt x="207" y="281"/>
                  </a:lnTo>
                  <a:lnTo>
                    <a:pt x="229" y="266"/>
                  </a:lnTo>
                  <a:lnTo>
                    <a:pt x="244" y="231"/>
                  </a:lnTo>
                  <a:lnTo>
                    <a:pt x="254" y="226"/>
                  </a:lnTo>
                  <a:lnTo>
                    <a:pt x="274" y="236"/>
                  </a:lnTo>
                  <a:lnTo>
                    <a:pt x="284" y="226"/>
                  </a:lnTo>
                  <a:lnTo>
                    <a:pt x="249" y="186"/>
                  </a:lnTo>
                  <a:lnTo>
                    <a:pt x="189" y="141"/>
                  </a:lnTo>
                  <a:lnTo>
                    <a:pt x="159" y="98"/>
                  </a:lnTo>
                  <a:lnTo>
                    <a:pt x="194" y="65"/>
                  </a:lnTo>
                  <a:lnTo>
                    <a:pt x="204" y="73"/>
                  </a:lnTo>
                  <a:lnTo>
                    <a:pt x="204" y="70"/>
                  </a:lnTo>
                  <a:lnTo>
                    <a:pt x="204" y="73"/>
                  </a:lnTo>
                  <a:lnTo>
                    <a:pt x="194" y="65"/>
                  </a:lnTo>
                  <a:lnTo>
                    <a:pt x="192" y="35"/>
                  </a:lnTo>
                  <a:lnTo>
                    <a:pt x="212" y="30"/>
                  </a:lnTo>
                  <a:lnTo>
                    <a:pt x="192" y="35"/>
                  </a:lnTo>
                  <a:lnTo>
                    <a:pt x="135" y="3"/>
                  </a:lnTo>
                  <a:lnTo>
                    <a:pt x="90" y="0"/>
                  </a:lnTo>
                  <a:lnTo>
                    <a:pt x="25" y="18"/>
                  </a:lnTo>
                  <a:lnTo>
                    <a:pt x="25" y="15"/>
                  </a:lnTo>
                  <a:lnTo>
                    <a:pt x="25" y="18"/>
                  </a:lnTo>
                  <a:lnTo>
                    <a:pt x="0" y="63"/>
                  </a:lnTo>
                  <a:lnTo>
                    <a:pt x="17" y="8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9" name="Freeform 578"/>
            <p:cNvSpPr>
              <a:spLocks/>
            </p:cNvSpPr>
            <p:nvPr/>
          </p:nvSpPr>
          <p:spPr bwMode="auto">
            <a:xfrm>
              <a:off x="4711094" y="4049545"/>
              <a:ext cx="34774" cy="4968"/>
            </a:xfrm>
            <a:custGeom>
              <a:avLst/>
              <a:gdLst/>
              <a:ahLst/>
              <a:cxnLst>
                <a:cxn ang="0">
                  <a:pos x="0" y="3"/>
                </a:cxn>
                <a:cxn ang="0">
                  <a:pos x="15" y="3"/>
                </a:cxn>
                <a:cxn ang="0">
                  <a:pos x="25" y="3"/>
                </a:cxn>
                <a:cxn ang="0">
                  <a:pos x="30" y="0"/>
                </a:cxn>
                <a:cxn ang="0">
                  <a:pos x="35" y="0"/>
                </a:cxn>
                <a:cxn ang="0">
                  <a:pos x="25" y="3"/>
                </a:cxn>
                <a:cxn ang="0">
                  <a:pos x="15" y="3"/>
                </a:cxn>
                <a:cxn ang="0">
                  <a:pos x="0" y="3"/>
                </a:cxn>
              </a:cxnLst>
              <a:rect l="0" t="0" r="r" b="b"/>
              <a:pathLst>
                <a:path w="35" h="3">
                  <a:moveTo>
                    <a:pt x="0" y="3"/>
                  </a:moveTo>
                  <a:lnTo>
                    <a:pt x="15" y="3"/>
                  </a:lnTo>
                  <a:lnTo>
                    <a:pt x="25" y="3"/>
                  </a:lnTo>
                  <a:lnTo>
                    <a:pt x="30" y="0"/>
                  </a:lnTo>
                  <a:lnTo>
                    <a:pt x="35" y="0"/>
                  </a:lnTo>
                  <a:lnTo>
                    <a:pt x="25" y="3"/>
                  </a:lnTo>
                  <a:lnTo>
                    <a:pt x="15" y="3"/>
                  </a:lnTo>
                  <a:lnTo>
                    <a:pt x="0" y="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 name="Freeform 577"/>
            <p:cNvSpPr>
              <a:spLocks/>
            </p:cNvSpPr>
            <p:nvPr/>
          </p:nvSpPr>
          <p:spPr bwMode="auto">
            <a:xfrm>
              <a:off x="3958496" y="4263154"/>
              <a:ext cx="315445" cy="211126"/>
            </a:xfrm>
            <a:custGeom>
              <a:avLst/>
              <a:gdLst/>
              <a:ahLst/>
              <a:cxnLst>
                <a:cxn ang="0">
                  <a:pos x="317" y="10"/>
                </a:cxn>
                <a:cxn ang="0">
                  <a:pos x="310" y="13"/>
                </a:cxn>
                <a:cxn ang="0">
                  <a:pos x="224" y="0"/>
                </a:cxn>
                <a:cxn ang="0">
                  <a:pos x="93" y="64"/>
                </a:cxn>
                <a:cxn ang="0">
                  <a:pos x="96" y="90"/>
                </a:cxn>
                <a:cxn ang="0">
                  <a:pos x="0" y="170"/>
                </a:cxn>
                <a:cxn ang="0">
                  <a:pos x="0" y="176"/>
                </a:cxn>
                <a:cxn ang="0">
                  <a:pos x="61" y="212"/>
                </a:cxn>
                <a:cxn ang="0">
                  <a:pos x="67" y="189"/>
                </a:cxn>
                <a:cxn ang="0">
                  <a:pos x="243" y="141"/>
                </a:cxn>
                <a:cxn ang="0">
                  <a:pos x="256" y="106"/>
                </a:cxn>
                <a:cxn ang="0">
                  <a:pos x="317" y="71"/>
                </a:cxn>
                <a:cxn ang="0">
                  <a:pos x="317" y="10"/>
                </a:cxn>
              </a:cxnLst>
              <a:rect l="0" t="0" r="r" b="b"/>
              <a:pathLst>
                <a:path w="317" h="212">
                  <a:moveTo>
                    <a:pt x="317" y="10"/>
                  </a:moveTo>
                  <a:lnTo>
                    <a:pt x="310" y="13"/>
                  </a:lnTo>
                  <a:lnTo>
                    <a:pt x="224" y="0"/>
                  </a:lnTo>
                  <a:lnTo>
                    <a:pt x="93" y="64"/>
                  </a:lnTo>
                  <a:lnTo>
                    <a:pt x="96" y="90"/>
                  </a:lnTo>
                  <a:lnTo>
                    <a:pt x="0" y="170"/>
                  </a:lnTo>
                  <a:lnTo>
                    <a:pt x="0" y="176"/>
                  </a:lnTo>
                  <a:lnTo>
                    <a:pt x="61" y="212"/>
                  </a:lnTo>
                  <a:lnTo>
                    <a:pt x="67" y="189"/>
                  </a:lnTo>
                  <a:lnTo>
                    <a:pt x="243" y="141"/>
                  </a:lnTo>
                  <a:lnTo>
                    <a:pt x="256" y="106"/>
                  </a:lnTo>
                  <a:lnTo>
                    <a:pt x="317" y="71"/>
                  </a:lnTo>
                  <a:lnTo>
                    <a:pt x="31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 name="Freeform 576"/>
            <p:cNvSpPr>
              <a:spLocks/>
            </p:cNvSpPr>
            <p:nvPr/>
          </p:nvSpPr>
          <p:spPr bwMode="auto">
            <a:xfrm>
              <a:off x="3958496" y="4263154"/>
              <a:ext cx="315445" cy="211126"/>
            </a:xfrm>
            <a:custGeom>
              <a:avLst/>
              <a:gdLst/>
              <a:ahLst/>
              <a:cxnLst>
                <a:cxn ang="0">
                  <a:pos x="317" y="10"/>
                </a:cxn>
                <a:cxn ang="0">
                  <a:pos x="310" y="12"/>
                </a:cxn>
                <a:cxn ang="0">
                  <a:pos x="222" y="0"/>
                </a:cxn>
                <a:cxn ang="0">
                  <a:pos x="92" y="65"/>
                </a:cxn>
                <a:cxn ang="0">
                  <a:pos x="95" y="90"/>
                </a:cxn>
                <a:cxn ang="0">
                  <a:pos x="0" y="170"/>
                </a:cxn>
                <a:cxn ang="0">
                  <a:pos x="0" y="175"/>
                </a:cxn>
                <a:cxn ang="0">
                  <a:pos x="60" y="212"/>
                </a:cxn>
                <a:cxn ang="0">
                  <a:pos x="67" y="190"/>
                </a:cxn>
                <a:cxn ang="0">
                  <a:pos x="242" y="140"/>
                </a:cxn>
                <a:cxn ang="0">
                  <a:pos x="255" y="105"/>
                </a:cxn>
                <a:cxn ang="0">
                  <a:pos x="317" y="70"/>
                </a:cxn>
                <a:cxn ang="0">
                  <a:pos x="317" y="10"/>
                </a:cxn>
              </a:cxnLst>
              <a:rect l="0" t="0" r="r" b="b"/>
              <a:pathLst>
                <a:path w="317" h="212">
                  <a:moveTo>
                    <a:pt x="317" y="10"/>
                  </a:moveTo>
                  <a:lnTo>
                    <a:pt x="310" y="12"/>
                  </a:lnTo>
                  <a:lnTo>
                    <a:pt x="222" y="0"/>
                  </a:lnTo>
                  <a:lnTo>
                    <a:pt x="92" y="65"/>
                  </a:lnTo>
                  <a:lnTo>
                    <a:pt x="95" y="90"/>
                  </a:lnTo>
                  <a:lnTo>
                    <a:pt x="0" y="170"/>
                  </a:lnTo>
                  <a:lnTo>
                    <a:pt x="0" y="175"/>
                  </a:lnTo>
                  <a:lnTo>
                    <a:pt x="60" y="212"/>
                  </a:lnTo>
                  <a:lnTo>
                    <a:pt x="67" y="190"/>
                  </a:lnTo>
                  <a:lnTo>
                    <a:pt x="242" y="140"/>
                  </a:lnTo>
                  <a:lnTo>
                    <a:pt x="255" y="105"/>
                  </a:lnTo>
                  <a:lnTo>
                    <a:pt x="317" y="70"/>
                  </a:lnTo>
                  <a:lnTo>
                    <a:pt x="317"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 name="Freeform 575"/>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3" name="Freeform 574"/>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4" name="Freeform 573"/>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5" name="Freeform 572"/>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6" name="Freeform 571"/>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7" name="Freeform 570"/>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8" name="Freeform 569"/>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9" name="Freeform 568"/>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0" name="Freeform 567"/>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1" name="Freeform 566"/>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2" name="Freeform 565"/>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 name="Freeform 564"/>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4" name="Freeform 563"/>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5" name="Freeform 562"/>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6" name="Freeform 561"/>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7" name="Freeform 560"/>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8" name="Freeform 559"/>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9" name="Freeform 558"/>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0" name="Freeform 557"/>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1" name="Freeform 556"/>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2" name="Freeform 555"/>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554"/>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 name="Freeform 553"/>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Freeform 552"/>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551"/>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7" name="Freeform 550"/>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8" name="Freeform 549"/>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9" name="Freeform 548"/>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0" name="Freeform 547"/>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1" name="Freeform 546"/>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2" name="Freeform 545"/>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3" name="Freeform 544"/>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 name="Freeform 543"/>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5" name="Freeform 542"/>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Freeform 541"/>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7" name="Freeform 540"/>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8" name="Freeform 539"/>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Freeform 538"/>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Freeform 537"/>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536"/>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2" name="Freeform 535"/>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Freeform 534"/>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533"/>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5" name="Freeform 532"/>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6" name="Freeform 531"/>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7" name="Freeform 530"/>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8" name="Freeform 529"/>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9" name="Freeform 528"/>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0" name="Freeform 527"/>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1" name="Freeform 526"/>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2" name="Freeform 525"/>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3" name="Freeform 729"/>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 name="Freeform 728"/>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 name="Freeform 524"/>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 name="Freeform 523"/>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 name="Freeform 522"/>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 name="Freeform 521"/>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 name="Freeform 4"/>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 name="Freeform 3"/>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 name="Freeform 2"/>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 name="Freeform 1"/>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 name="Freeform 520"/>
            <p:cNvSpPr>
              <a:spLocks/>
            </p:cNvSpPr>
            <p:nvPr/>
          </p:nvSpPr>
          <p:spPr bwMode="auto">
            <a:xfrm>
              <a:off x="4497485" y="3729132"/>
              <a:ext cx="101838" cy="129159"/>
            </a:xfrm>
            <a:custGeom>
              <a:avLst/>
              <a:gdLst/>
              <a:ahLst/>
              <a:cxnLst>
                <a:cxn ang="0">
                  <a:pos x="80" y="0"/>
                </a:cxn>
                <a:cxn ang="0">
                  <a:pos x="58" y="9"/>
                </a:cxn>
                <a:cxn ang="0">
                  <a:pos x="0" y="61"/>
                </a:cxn>
                <a:cxn ang="0">
                  <a:pos x="42" y="99"/>
                </a:cxn>
                <a:cxn ang="0">
                  <a:pos x="51" y="131"/>
                </a:cxn>
                <a:cxn ang="0">
                  <a:pos x="64" y="89"/>
                </a:cxn>
                <a:cxn ang="0">
                  <a:pos x="102" y="38"/>
                </a:cxn>
                <a:cxn ang="0">
                  <a:pos x="83" y="0"/>
                </a:cxn>
                <a:cxn ang="0">
                  <a:pos x="80" y="0"/>
                </a:cxn>
              </a:cxnLst>
              <a:rect l="0" t="0" r="r" b="b"/>
              <a:pathLst>
                <a:path w="102" h="131">
                  <a:moveTo>
                    <a:pt x="80" y="0"/>
                  </a:moveTo>
                  <a:lnTo>
                    <a:pt x="58" y="9"/>
                  </a:lnTo>
                  <a:lnTo>
                    <a:pt x="0" y="61"/>
                  </a:lnTo>
                  <a:lnTo>
                    <a:pt x="42" y="99"/>
                  </a:lnTo>
                  <a:lnTo>
                    <a:pt x="51" y="131"/>
                  </a:lnTo>
                  <a:lnTo>
                    <a:pt x="64" y="89"/>
                  </a:lnTo>
                  <a:lnTo>
                    <a:pt x="102" y="38"/>
                  </a:lnTo>
                  <a:lnTo>
                    <a:pt x="83"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 name="Freeform 519"/>
            <p:cNvSpPr>
              <a:spLocks/>
            </p:cNvSpPr>
            <p:nvPr/>
          </p:nvSpPr>
          <p:spPr bwMode="auto">
            <a:xfrm>
              <a:off x="4497485" y="3729132"/>
              <a:ext cx="101838" cy="131642"/>
            </a:xfrm>
            <a:custGeom>
              <a:avLst/>
              <a:gdLst/>
              <a:ahLst/>
              <a:cxnLst>
                <a:cxn ang="0">
                  <a:pos x="80" y="0"/>
                </a:cxn>
                <a:cxn ang="0">
                  <a:pos x="60" y="10"/>
                </a:cxn>
                <a:cxn ang="0">
                  <a:pos x="0" y="62"/>
                </a:cxn>
                <a:cxn ang="0">
                  <a:pos x="42" y="99"/>
                </a:cxn>
                <a:cxn ang="0">
                  <a:pos x="52" y="131"/>
                </a:cxn>
                <a:cxn ang="0">
                  <a:pos x="65" y="89"/>
                </a:cxn>
                <a:cxn ang="0">
                  <a:pos x="102" y="37"/>
                </a:cxn>
                <a:cxn ang="0">
                  <a:pos x="85" y="0"/>
                </a:cxn>
                <a:cxn ang="0">
                  <a:pos x="80" y="0"/>
                </a:cxn>
              </a:cxnLst>
              <a:rect l="0" t="0" r="r" b="b"/>
              <a:pathLst>
                <a:path w="102" h="131">
                  <a:moveTo>
                    <a:pt x="80" y="0"/>
                  </a:moveTo>
                  <a:lnTo>
                    <a:pt x="60" y="10"/>
                  </a:lnTo>
                  <a:lnTo>
                    <a:pt x="0" y="62"/>
                  </a:lnTo>
                  <a:lnTo>
                    <a:pt x="42" y="99"/>
                  </a:lnTo>
                  <a:lnTo>
                    <a:pt x="52" y="131"/>
                  </a:lnTo>
                  <a:lnTo>
                    <a:pt x="65" y="89"/>
                  </a:lnTo>
                  <a:lnTo>
                    <a:pt x="102" y="37"/>
                  </a:lnTo>
                  <a:lnTo>
                    <a:pt x="85" y="0"/>
                  </a:lnTo>
                  <a:lnTo>
                    <a:pt x="8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 name="Freeform 518"/>
            <p:cNvSpPr>
              <a:spLocks/>
            </p:cNvSpPr>
            <p:nvPr/>
          </p:nvSpPr>
          <p:spPr bwMode="auto">
            <a:xfrm>
              <a:off x="4524808" y="3860774"/>
              <a:ext cx="24838" cy="37258"/>
            </a:xfrm>
            <a:custGeom>
              <a:avLst/>
              <a:gdLst/>
              <a:ahLst/>
              <a:cxnLst>
                <a:cxn ang="0">
                  <a:pos x="25" y="0"/>
                </a:cxn>
                <a:cxn ang="0">
                  <a:pos x="0" y="22"/>
                </a:cxn>
                <a:cxn ang="0">
                  <a:pos x="19" y="38"/>
                </a:cxn>
                <a:cxn ang="0">
                  <a:pos x="25" y="0"/>
                </a:cxn>
              </a:cxnLst>
              <a:rect l="0" t="0" r="r" b="b"/>
              <a:pathLst>
                <a:path w="25" h="38">
                  <a:moveTo>
                    <a:pt x="25" y="0"/>
                  </a:moveTo>
                  <a:lnTo>
                    <a:pt x="0" y="22"/>
                  </a:lnTo>
                  <a:lnTo>
                    <a:pt x="19" y="38"/>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 name="Freeform 517"/>
            <p:cNvSpPr>
              <a:spLocks/>
            </p:cNvSpPr>
            <p:nvPr/>
          </p:nvSpPr>
          <p:spPr bwMode="auto">
            <a:xfrm>
              <a:off x="4524808" y="3860774"/>
              <a:ext cx="24838" cy="37258"/>
            </a:xfrm>
            <a:custGeom>
              <a:avLst/>
              <a:gdLst/>
              <a:ahLst/>
              <a:cxnLst>
                <a:cxn ang="0">
                  <a:pos x="25" y="0"/>
                </a:cxn>
                <a:cxn ang="0">
                  <a:pos x="0" y="20"/>
                </a:cxn>
                <a:cxn ang="0">
                  <a:pos x="18" y="38"/>
                </a:cxn>
                <a:cxn ang="0">
                  <a:pos x="25" y="0"/>
                </a:cxn>
              </a:cxnLst>
              <a:rect l="0" t="0" r="r" b="b"/>
              <a:pathLst>
                <a:path w="25" h="38">
                  <a:moveTo>
                    <a:pt x="25" y="0"/>
                  </a:moveTo>
                  <a:lnTo>
                    <a:pt x="0" y="20"/>
                  </a:lnTo>
                  <a:lnTo>
                    <a:pt x="18" y="38"/>
                  </a:lnTo>
                  <a:lnTo>
                    <a:pt x="2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7" name="Line 516"/>
            <p:cNvSpPr>
              <a:spLocks noChangeShapeType="1"/>
            </p:cNvSpPr>
            <p:nvPr/>
          </p:nvSpPr>
          <p:spPr bwMode="auto">
            <a:xfrm>
              <a:off x="4504937" y="3783776"/>
              <a:ext cx="0" cy="7451"/>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8" name="Freeform 515"/>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9" name="Freeform 514"/>
            <p:cNvSpPr>
              <a:spLocks/>
            </p:cNvSpPr>
            <p:nvPr/>
          </p:nvSpPr>
          <p:spPr bwMode="auto">
            <a:xfrm>
              <a:off x="4542194" y="3694358"/>
              <a:ext cx="203674" cy="260801"/>
            </a:xfrm>
            <a:custGeom>
              <a:avLst/>
              <a:gdLst/>
              <a:ahLst/>
              <a:cxnLst>
                <a:cxn ang="0">
                  <a:pos x="188" y="48"/>
                </a:cxn>
                <a:cxn ang="0">
                  <a:pos x="140" y="60"/>
                </a:cxn>
                <a:cxn ang="0">
                  <a:pos x="89" y="16"/>
                </a:cxn>
                <a:cxn ang="0">
                  <a:pos x="92" y="9"/>
                </a:cxn>
                <a:cxn ang="0">
                  <a:pos x="54" y="0"/>
                </a:cxn>
                <a:cxn ang="0">
                  <a:pos x="41" y="35"/>
                </a:cxn>
                <a:cxn ang="0">
                  <a:pos x="35" y="35"/>
                </a:cxn>
                <a:cxn ang="0">
                  <a:pos x="38" y="35"/>
                </a:cxn>
                <a:cxn ang="0">
                  <a:pos x="57" y="73"/>
                </a:cxn>
                <a:cxn ang="0">
                  <a:pos x="19" y="124"/>
                </a:cxn>
                <a:cxn ang="0">
                  <a:pos x="6" y="166"/>
                </a:cxn>
                <a:cxn ang="0">
                  <a:pos x="6" y="160"/>
                </a:cxn>
                <a:cxn ang="0">
                  <a:pos x="6" y="166"/>
                </a:cxn>
                <a:cxn ang="0">
                  <a:pos x="0" y="204"/>
                </a:cxn>
                <a:cxn ang="0">
                  <a:pos x="3" y="243"/>
                </a:cxn>
                <a:cxn ang="0">
                  <a:pos x="0" y="243"/>
                </a:cxn>
                <a:cxn ang="0">
                  <a:pos x="3" y="246"/>
                </a:cxn>
                <a:cxn ang="0">
                  <a:pos x="57" y="262"/>
                </a:cxn>
                <a:cxn ang="0">
                  <a:pos x="128" y="256"/>
                </a:cxn>
                <a:cxn ang="0">
                  <a:pos x="137" y="240"/>
                </a:cxn>
                <a:cxn ang="0">
                  <a:pos x="137" y="208"/>
                </a:cxn>
                <a:cxn ang="0">
                  <a:pos x="195" y="185"/>
                </a:cxn>
                <a:cxn ang="0">
                  <a:pos x="204" y="118"/>
                </a:cxn>
                <a:cxn ang="0">
                  <a:pos x="192" y="54"/>
                </a:cxn>
                <a:cxn ang="0">
                  <a:pos x="188" y="48"/>
                </a:cxn>
              </a:cxnLst>
              <a:rect l="0" t="0" r="r" b="b"/>
              <a:pathLst>
                <a:path w="204" h="262">
                  <a:moveTo>
                    <a:pt x="188" y="48"/>
                  </a:moveTo>
                  <a:lnTo>
                    <a:pt x="140" y="60"/>
                  </a:lnTo>
                  <a:lnTo>
                    <a:pt x="89" y="16"/>
                  </a:lnTo>
                  <a:lnTo>
                    <a:pt x="92" y="9"/>
                  </a:lnTo>
                  <a:lnTo>
                    <a:pt x="54" y="0"/>
                  </a:lnTo>
                  <a:lnTo>
                    <a:pt x="41" y="35"/>
                  </a:lnTo>
                  <a:lnTo>
                    <a:pt x="35" y="35"/>
                  </a:lnTo>
                  <a:lnTo>
                    <a:pt x="38" y="35"/>
                  </a:lnTo>
                  <a:lnTo>
                    <a:pt x="57" y="73"/>
                  </a:lnTo>
                  <a:lnTo>
                    <a:pt x="19" y="124"/>
                  </a:lnTo>
                  <a:lnTo>
                    <a:pt x="6" y="166"/>
                  </a:lnTo>
                  <a:lnTo>
                    <a:pt x="6" y="160"/>
                  </a:lnTo>
                  <a:lnTo>
                    <a:pt x="6" y="166"/>
                  </a:lnTo>
                  <a:lnTo>
                    <a:pt x="0" y="204"/>
                  </a:lnTo>
                  <a:lnTo>
                    <a:pt x="3" y="243"/>
                  </a:lnTo>
                  <a:lnTo>
                    <a:pt x="0" y="243"/>
                  </a:lnTo>
                  <a:lnTo>
                    <a:pt x="3" y="246"/>
                  </a:lnTo>
                  <a:lnTo>
                    <a:pt x="57" y="262"/>
                  </a:lnTo>
                  <a:lnTo>
                    <a:pt x="128" y="256"/>
                  </a:lnTo>
                  <a:lnTo>
                    <a:pt x="137" y="240"/>
                  </a:lnTo>
                  <a:lnTo>
                    <a:pt x="137" y="208"/>
                  </a:lnTo>
                  <a:lnTo>
                    <a:pt x="195" y="185"/>
                  </a:lnTo>
                  <a:lnTo>
                    <a:pt x="204" y="118"/>
                  </a:lnTo>
                  <a:lnTo>
                    <a:pt x="192" y="54"/>
                  </a:lnTo>
                  <a:lnTo>
                    <a:pt x="188"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Freeform 513"/>
            <p:cNvSpPr>
              <a:spLocks/>
            </p:cNvSpPr>
            <p:nvPr/>
          </p:nvSpPr>
          <p:spPr bwMode="auto">
            <a:xfrm>
              <a:off x="4542194" y="3694358"/>
              <a:ext cx="203674" cy="260801"/>
            </a:xfrm>
            <a:custGeom>
              <a:avLst/>
              <a:gdLst/>
              <a:ahLst/>
              <a:cxnLst>
                <a:cxn ang="0">
                  <a:pos x="189" y="47"/>
                </a:cxn>
                <a:cxn ang="0">
                  <a:pos x="139" y="60"/>
                </a:cxn>
                <a:cxn ang="0">
                  <a:pos x="90" y="17"/>
                </a:cxn>
                <a:cxn ang="0">
                  <a:pos x="92" y="10"/>
                </a:cxn>
                <a:cxn ang="0">
                  <a:pos x="55" y="0"/>
                </a:cxn>
                <a:cxn ang="0">
                  <a:pos x="42" y="35"/>
                </a:cxn>
                <a:cxn ang="0">
                  <a:pos x="35" y="35"/>
                </a:cxn>
                <a:cxn ang="0">
                  <a:pos x="40" y="35"/>
                </a:cxn>
                <a:cxn ang="0">
                  <a:pos x="57" y="72"/>
                </a:cxn>
                <a:cxn ang="0">
                  <a:pos x="20" y="125"/>
                </a:cxn>
                <a:cxn ang="0">
                  <a:pos x="7" y="167"/>
                </a:cxn>
                <a:cxn ang="0">
                  <a:pos x="7" y="160"/>
                </a:cxn>
                <a:cxn ang="0">
                  <a:pos x="7" y="167"/>
                </a:cxn>
                <a:cxn ang="0">
                  <a:pos x="0" y="205"/>
                </a:cxn>
                <a:cxn ang="0">
                  <a:pos x="5" y="242"/>
                </a:cxn>
                <a:cxn ang="0">
                  <a:pos x="0" y="242"/>
                </a:cxn>
                <a:cxn ang="0">
                  <a:pos x="5" y="247"/>
                </a:cxn>
                <a:cxn ang="0">
                  <a:pos x="57" y="262"/>
                </a:cxn>
                <a:cxn ang="0">
                  <a:pos x="129" y="257"/>
                </a:cxn>
                <a:cxn ang="0">
                  <a:pos x="137" y="240"/>
                </a:cxn>
                <a:cxn ang="0">
                  <a:pos x="137" y="207"/>
                </a:cxn>
                <a:cxn ang="0">
                  <a:pos x="194" y="185"/>
                </a:cxn>
                <a:cxn ang="0">
                  <a:pos x="204" y="117"/>
                </a:cxn>
                <a:cxn ang="0">
                  <a:pos x="192" y="55"/>
                </a:cxn>
                <a:cxn ang="0">
                  <a:pos x="189" y="47"/>
                </a:cxn>
              </a:cxnLst>
              <a:rect l="0" t="0" r="r" b="b"/>
              <a:pathLst>
                <a:path w="204" h="262">
                  <a:moveTo>
                    <a:pt x="189" y="47"/>
                  </a:moveTo>
                  <a:lnTo>
                    <a:pt x="139" y="60"/>
                  </a:lnTo>
                  <a:lnTo>
                    <a:pt x="90" y="17"/>
                  </a:lnTo>
                  <a:lnTo>
                    <a:pt x="92" y="10"/>
                  </a:lnTo>
                  <a:lnTo>
                    <a:pt x="55" y="0"/>
                  </a:lnTo>
                  <a:lnTo>
                    <a:pt x="42" y="35"/>
                  </a:lnTo>
                  <a:lnTo>
                    <a:pt x="35" y="35"/>
                  </a:lnTo>
                  <a:lnTo>
                    <a:pt x="40" y="35"/>
                  </a:lnTo>
                  <a:lnTo>
                    <a:pt x="57" y="72"/>
                  </a:lnTo>
                  <a:lnTo>
                    <a:pt x="20" y="125"/>
                  </a:lnTo>
                  <a:lnTo>
                    <a:pt x="7" y="167"/>
                  </a:lnTo>
                  <a:lnTo>
                    <a:pt x="7" y="160"/>
                  </a:lnTo>
                  <a:lnTo>
                    <a:pt x="7" y="167"/>
                  </a:lnTo>
                  <a:lnTo>
                    <a:pt x="0" y="205"/>
                  </a:lnTo>
                  <a:lnTo>
                    <a:pt x="5" y="242"/>
                  </a:lnTo>
                  <a:lnTo>
                    <a:pt x="0" y="242"/>
                  </a:lnTo>
                  <a:lnTo>
                    <a:pt x="5" y="247"/>
                  </a:lnTo>
                  <a:lnTo>
                    <a:pt x="57" y="262"/>
                  </a:lnTo>
                  <a:lnTo>
                    <a:pt x="129" y="257"/>
                  </a:lnTo>
                  <a:lnTo>
                    <a:pt x="137" y="240"/>
                  </a:lnTo>
                  <a:lnTo>
                    <a:pt x="137" y="207"/>
                  </a:lnTo>
                  <a:lnTo>
                    <a:pt x="194" y="185"/>
                  </a:lnTo>
                  <a:lnTo>
                    <a:pt x="204" y="117"/>
                  </a:lnTo>
                  <a:lnTo>
                    <a:pt x="192" y="55"/>
                  </a:lnTo>
                  <a:lnTo>
                    <a:pt x="189" y="4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1" name="Freeform 512"/>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2" name="Freeform 511"/>
            <p:cNvSpPr>
              <a:spLocks/>
            </p:cNvSpPr>
            <p:nvPr/>
          </p:nvSpPr>
          <p:spPr bwMode="auto">
            <a:xfrm>
              <a:off x="4512388" y="3935289"/>
              <a:ext cx="84450" cy="67064"/>
            </a:xfrm>
            <a:custGeom>
              <a:avLst/>
              <a:gdLst/>
              <a:ahLst/>
              <a:cxnLst>
                <a:cxn ang="0">
                  <a:pos x="86" y="25"/>
                </a:cxn>
                <a:cxn ang="0">
                  <a:pos x="86" y="48"/>
                </a:cxn>
                <a:cxn ang="0">
                  <a:pos x="22" y="67"/>
                </a:cxn>
                <a:cxn ang="0">
                  <a:pos x="0" y="29"/>
                </a:cxn>
                <a:cxn ang="0">
                  <a:pos x="35" y="0"/>
                </a:cxn>
                <a:cxn ang="0">
                  <a:pos x="32" y="0"/>
                </a:cxn>
                <a:cxn ang="0">
                  <a:pos x="35" y="3"/>
                </a:cxn>
                <a:cxn ang="0">
                  <a:pos x="83" y="19"/>
                </a:cxn>
                <a:cxn ang="0">
                  <a:pos x="86" y="25"/>
                </a:cxn>
              </a:cxnLst>
              <a:rect l="0" t="0" r="r" b="b"/>
              <a:pathLst>
                <a:path w="86" h="67">
                  <a:moveTo>
                    <a:pt x="86" y="25"/>
                  </a:moveTo>
                  <a:lnTo>
                    <a:pt x="86" y="48"/>
                  </a:lnTo>
                  <a:lnTo>
                    <a:pt x="22" y="67"/>
                  </a:lnTo>
                  <a:lnTo>
                    <a:pt x="0" y="29"/>
                  </a:lnTo>
                  <a:lnTo>
                    <a:pt x="35" y="0"/>
                  </a:lnTo>
                  <a:lnTo>
                    <a:pt x="32" y="0"/>
                  </a:lnTo>
                  <a:lnTo>
                    <a:pt x="35" y="3"/>
                  </a:lnTo>
                  <a:lnTo>
                    <a:pt x="83" y="19"/>
                  </a:lnTo>
                  <a:lnTo>
                    <a:pt x="8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3" name="Freeform 510"/>
            <p:cNvSpPr>
              <a:spLocks/>
            </p:cNvSpPr>
            <p:nvPr/>
          </p:nvSpPr>
          <p:spPr bwMode="auto">
            <a:xfrm>
              <a:off x="4512388" y="3935289"/>
              <a:ext cx="84450" cy="67064"/>
            </a:xfrm>
            <a:custGeom>
              <a:avLst/>
              <a:gdLst/>
              <a:ahLst/>
              <a:cxnLst>
                <a:cxn ang="0">
                  <a:pos x="86" y="25"/>
                </a:cxn>
                <a:cxn ang="0">
                  <a:pos x="86" y="50"/>
                </a:cxn>
                <a:cxn ang="0">
                  <a:pos x="20" y="67"/>
                </a:cxn>
                <a:cxn ang="0">
                  <a:pos x="0" y="30"/>
                </a:cxn>
                <a:cxn ang="0">
                  <a:pos x="35" y="0"/>
                </a:cxn>
                <a:cxn ang="0">
                  <a:pos x="30" y="0"/>
                </a:cxn>
                <a:cxn ang="0">
                  <a:pos x="35" y="5"/>
                </a:cxn>
                <a:cxn ang="0">
                  <a:pos x="83" y="20"/>
                </a:cxn>
                <a:cxn ang="0">
                  <a:pos x="86" y="25"/>
                </a:cxn>
              </a:cxnLst>
              <a:rect l="0" t="0" r="r" b="b"/>
              <a:pathLst>
                <a:path w="86" h="67">
                  <a:moveTo>
                    <a:pt x="86" y="25"/>
                  </a:moveTo>
                  <a:lnTo>
                    <a:pt x="86" y="50"/>
                  </a:lnTo>
                  <a:lnTo>
                    <a:pt x="20" y="67"/>
                  </a:lnTo>
                  <a:lnTo>
                    <a:pt x="0" y="30"/>
                  </a:lnTo>
                  <a:lnTo>
                    <a:pt x="35" y="0"/>
                  </a:lnTo>
                  <a:lnTo>
                    <a:pt x="30" y="0"/>
                  </a:lnTo>
                  <a:lnTo>
                    <a:pt x="35" y="5"/>
                  </a:lnTo>
                  <a:lnTo>
                    <a:pt x="83" y="20"/>
                  </a:lnTo>
                  <a:lnTo>
                    <a:pt x="86"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4" name="Freeform 509"/>
            <p:cNvSpPr>
              <a:spLocks/>
            </p:cNvSpPr>
            <p:nvPr/>
          </p:nvSpPr>
          <p:spPr bwMode="auto">
            <a:xfrm>
              <a:off x="4591871" y="3930321"/>
              <a:ext cx="181320" cy="89418"/>
            </a:xfrm>
            <a:custGeom>
              <a:avLst/>
              <a:gdLst/>
              <a:ahLst/>
              <a:cxnLst>
                <a:cxn ang="0">
                  <a:pos x="89" y="0"/>
                </a:cxn>
                <a:cxn ang="0">
                  <a:pos x="166" y="7"/>
                </a:cxn>
                <a:cxn ang="0">
                  <a:pos x="182" y="16"/>
                </a:cxn>
                <a:cxn ang="0">
                  <a:pos x="172" y="77"/>
                </a:cxn>
                <a:cxn ang="0">
                  <a:pos x="108" y="90"/>
                </a:cxn>
                <a:cxn ang="0">
                  <a:pos x="51" y="58"/>
                </a:cxn>
                <a:cxn ang="0">
                  <a:pos x="6" y="55"/>
                </a:cxn>
                <a:cxn ang="0">
                  <a:pos x="6" y="32"/>
                </a:cxn>
                <a:cxn ang="0">
                  <a:pos x="3" y="26"/>
                </a:cxn>
                <a:cxn ang="0">
                  <a:pos x="0" y="23"/>
                </a:cxn>
                <a:cxn ang="0">
                  <a:pos x="9" y="26"/>
                </a:cxn>
                <a:cxn ang="0">
                  <a:pos x="80" y="20"/>
                </a:cxn>
                <a:cxn ang="0">
                  <a:pos x="89" y="4"/>
                </a:cxn>
                <a:cxn ang="0">
                  <a:pos x="89" y="0"/>
                </a:cxn>
              </a:cxnLst>
              <a:rect l="0" t="0" r="r" b="b"/>
              <a:pathLst>
                <a:path w="182" h="90">
                  <a:moveTo>
                    <a:pt x="89" y="0"/>
                  </a:moveTo>
                  <a:lnTo>
                    <a:pt x="166" y="7"/>
                  </a:lnTo>
                  <a:lnTo>
                    <a:pt x="182" y="16"/>
                  </a:lnTo>
                  <a:lnTo>
                    <a:pt x="172" y="77"/>
                  </a:lnTo>
                  <a:lnTo>
                    <a:pt x="108" y="90"/>
                  </a:lnTo>
                  <a:lnTo>
                    <a:pt x="51" y="58"/>
                  </a:lnTo>
                  <a:lnTo>
                    <a:pt x="6" y="55"/>
                  </a:lnTo>
                  <a:lnTo>
                    <a:pt x="6" y="32"/>
                  </a:lnTo>
                  <a:lnTo>
                    <a:pt x="3" y="26"/>
                  </a:lnTo>
                  <a:lnTo>
                    <a:pt x="0" y="23"/>
                  </a:lnTo>
                  <a:lnTo>
                    <a:pt x="9" y="26"/>
                  </a:lnTo>
                  <a:lnTo>
                    <a:pt x="80" y="20"/>
                  </a:lnTo>
                  <a:lnTo>
                    <a:pt x="89" y="4"/>
                  </a:lnTo>
                  <a:lnTo>
                    <a:pt x="8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508"/>
            <p:cNvSpPr>
              <a:spLocks/>
            </p:cNvSpPr>
            <p:nvPr/>
          </p:nvSpPr>
          <p:spPr bwMode="auto">
            <a:xfrm>
              <a:off x="4591871" y="3930321"/>
              <a:ext cx="178835" cy="89418"/>
            </a:xfrm>
            <a:custGeom>
              <a:avLst/>
              <a:gdLst/>
              <a:ahLst/>
              <a:cxnLst>
                <a:cxn ang="0">
                  <a:pos x="88" y="0"/>
                </a:cxn>
                <a:cxn ang="0">
                  <a:pos x="167" y="5"/>
                </a:cxn>
                <a:cxn ang="0">
                  <a:pos x="182" y="15"/>
                </a:cxn>
                <a:cxn ang="0">
                  <a:pos x="172" y="75"/>
                </a:cxn>
                <a:cxn ang="0">
                  <a:pos x="109" y="90"/>
                </a:cxn>
                <a:cxn ang="0">
                  <a:pos x="51" y="58"/>
                </a:cxn>
                <a:cxn ang="0">
                  <a:pos x="5" y="55"/>
                </a:cxn>
                <a:cxn ang="0">
                  <a:pos x="5" y="30"/>
                </a:cxn>
                <a:cxn ang="0">
                  <a:pos x="3" y="25"/>
                </a:cxn>
                <a:cxn ang="0">
                  <a:pos x="0" y="23"/>
                </a:cxn>
                <a:cxn ang="0">
                  <a:pos x="8" y="25"/>
                </a:cxn>
                <a:cxn ang="0">
                  <a:pos x="81" y="20"/>
                </a:cxn>
                <a:cxn ang="0">
                  <a:pos x="88" y="3"/>
                </a:cxn>
                <a:cxn ang="0">
                  <a:pos x="88" y="0"/>
                </a:cxn>
              </a:cxnLst>
              <a:rect l="0" t="0" r="r" b="b"/>
              <a:pathLst>
                <a:path w="182" h="90">
                  <a:moveTo>
                    <a:pt x="88" y="0"/>
                  </a:moveTo>
                  <a:lnTo>
                    <a:pt x="167" y="5"/>
                  </a:lnTo>
                  <a:lnTo>
                    <a:pt x="182" y="15"/>
                  </a:lnTo>
                  <a:lnTo>
                    <a:pt x="172" y="75"/>
                  </a:lnTo>
                  <a:lnTo>
                    <a:pt x="109" y="90"/>
                  </a:lnTo>
                  <a:lnTo>
                    <a:pt x="51" y="58"/>
                  </a:lnTo>
                  <a:lnTo>
                    <a:pt x="5" y="55"/>
                  </a:lnTo>
                  <a:lnTo>
                    <a:pt x="5" y="30"/>
                  </a:lnTo>
                  <a:lnTo>
                    <a:pt x="3" y="25"/>
                  </a:lnTo>
                  <a:lnTo>
                    <a:pt x="0" y="23"/>
                  </a:lnTo>
                  <a:lnTo>
                    <a:pt x="8" y="25"/>
                  </a:lnTo>
                  <a:lnTo>
                    <a:pt x="81" y="20"/>
                  </a:lnTo>
                  <a:lnTo>
                    <a:pt x="88" y="3"/>
                  </a:lnTo>
                  <a:lnTo>
                    <a:pt x="8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6" name="Freeform 507"/>
            <p:cNvSpPr>
              <a:spLocks/>
            </p:cNvSpPr>
            <p:nvPr/>
          </p:nvSpPr>
          <p:spPr bwMode="auto">
            <a:xfrm>
              <a:off x="4678805" y="3875677"/>
              <a:ext cx="134127" cy="74515"/>
            </a:xfrm>
            <a:custGeom>
              <a:avLst/>
              <a:gdLst/>
              <a:ahLst/>
              <a:cxnLst>
                <a:cxn ang="0">
                  <a:pos x="58" y="0"/>
                </a:cxn>
                <a:cxn ang="0">
                  <a:pos x="135" y="26"/>
                </a:cxn>
                <a:cxn ang="0">
                  <a:pos x="93" y="70"/>
                </a:cxn>
                <a:cxn ang="0">
                  <a:pos x="90" y="74"/>
                </a:cxn>
                <a:cxn ang="0">
                  <a:pos x="93" y="70"/>
                </a:cxn>
                <a:cxn ang="0">
                  <a:pos x="77" y="61"/>
                </a:cxn>
                <a:cxn ang="0">
                  <a:pos x="0" y="54"/>
                </a:cxn>
                <a:cxn ang="0">
                  <a:pos x="0" y="26"/>
                </a:cxn>
                <a:cxn ang="0">
                  <a:pos x="58" y="3"/>
                </a:cxn>
                <a:cxn ang="0">
                  <a:pos x="58" y="0"/>
                </a:cxn>
              </a:cxnLst>
              <a:rect l="0" t="0" r="r" b="b"/>
              <a:pathLst>
                <a:path w="135" h="74">
                  <a:moveTo>
                    <a:pt x="58" y="0"/>
                  </a:moveTo>
                  <a:lnTo>
                    <a:pt x="135" y="26"/>
                  </a:lnTo>
                  <a:lnTo>
                    <a:pt x="93" y="70"/>
                  </a:lnTo>
                  <a:lnTo>
                    <a:pt x="90" y="74"/>
                  </a:lnTo>
                  <a:lnTo>
                    <a:pt x="93" y="70"/>
                  </a:lnTo>
                  <a:lnTo>
                    <a:pt x="77" y="61"/>
                  </a:lnTo>
                  <a:lnTo>
                    <a:pt x="0" y="54"/>
                  </a:lnTo>
                  <a:lnTo>
                    <a:pt x="0" y="26"/>
                  </a:lnTo>
                  <a:lnTo>
                    <a:pt x="58" y="3"/>
                  </a:ln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7" name="Freeform 505"/>
            <p:cNvSpPr>
              <a:spLocks/>
            </p:cNvSpPr>
            <p:nvPr/>
          </p:nvSpPr>
          <p:spPr bwMode="auto">
            <a:xfrm>
              <a:off x="4730965" y="3719197"/>
              <a:ext cx="188771" cy="191254"/>
            </a:xfrm>
            <a:custGeom>
              <a:avLst/>
              <a:gdLst/>
              <a:ahLst/>
              <a:cxnLst>
                <a:cxn ang="0">
                  <a:pos x="103" y="0"/>
                </a:cxn>
                <a:cxn ang="0">
                  <a:pos x="0" y="23"/>
                </a:cxn>
                <a:cxn ang="0">
                  <a:pos x="4" y="29"/>
                </a:cxn>
                <a:cxn ang="0">
                  <a:pos x="16" y="93"/>
                </a:cxn>
                <a:cxn ang="0">
                  <a:pos x="7" y="157"/>
                </a:cxn>
                <a:cxn ang="0">
                  <a:pos x="84" y="183"/>
                </a:cxn>
                <a:cxn ang="0">
                  <a:pos x="84" y="186"/>
                </a:cxn>
                <a:cxn ang="0">
                  <a:pos x="148" y="192"/>
                </a:cxn>
                <a:cxn ang="0">
                  <a:pos x="189" y="151"/>
                </a:cxn>
                <a:cxn ang="0">
                  <a:pos x="157" y="71"/>
                </a:cxn>
                <a:cxn ang="0">
                  <a:pos x="164" y="35"/>
                </a:cxn>
                <a:cxn ang="0">
                  <a:pos x="103" y="0"/>
                </a:cxn>
              </a:cxnLst>
              <a:rect l="0" t="0" r="r" b="b"/>
              <a:pathLst>
                <a:path w="189" h="192">
                  <a:moveTo>
                    <a:pt x="103" y="0"/>
                  </a:moveTo>
                  <a:lnTo>
                    <a:pt x="0" y="23"/>
                  </a:lnTo>
                  <a:lnTo>
                    <a:pt x="4" y="29"/>
                  </a:lnTo>
                  <a:lnTo>
                    <a:pt x="16" y="93"/>
                  </a:lnTo>
                  <a:lnTo>
                    <a:pt x="7" y="157"/>
                  </a:lnTo>
                  <a:lnTo>
                    <a:pt x="84" y="183"/>
                  </a:lnTo>
                  <a:lnTo>
                    <a:pt x="84" y="186"/>
                  </a:lnTo>
                  <a:lnTo>
                    <a:pt x="148" y="192"/>
                  </a:lnTo>
                  <a:lnTo>
                    <a:pt x="189" y="151"/>
                  </a:lnTo>
                  <a:lnTo>
                    <a:pt x="157" y="71"/>
                  </a:lnTo>
                  <a:lnTo>
                    <a:pt x="164" y="35"/>
                  </a:lnTo>
                  <a:lnTo>
                    <a:pt x="10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8" name="Freeform 504"/>
            <p:cNvSpPr>
              <a:spLocks/>
            </p:cNvSpPr>
            <p:nvPr/>
          </p:nvSpPr>
          <p:spPr bwMode="auto">
            <a:xfrm>
              <a:off x="4730965" y="3719197"/>
              <a:ext cx="186288" cy="191254"/>
            </a:xfrm>
            <a:custGeom>
              <a:avLst/>
              <a:gdLst/>
              <a:ahLst/>
              <a:cxnLst>
                <a:cxn ang="0">
                  <a:pos x="103" y="0"/>
                </a:cxn>
                <a:cxn ang="0">
                  <a:pos x="0" y="22"/>
                </a:cxn>
                <a:cxn ang="0">
                  <a:pos x="3" y="30"/>
                </a:cxn>
                <a:cxn ang="0">
                  <a:pos x="15" y="92"/>
                </a:cxn>
                <a:cxn ang="0">
                  <a:pos x="5" y="157"/>
                </a:cxn>
                <a:cxn ang="0">
                  <a:pos x="83" y="182"/>
                </a:cxn>
                <a:cxn ang="0">
                  <a:pos x="83" y="187"/>
                </a:cxn>
                <a:cxn ang="0">
                  <a:pos x="149" y="192"/>
                </a:cxn>
                <a:cxn ang="0">
                  <a:pos x="189" y="152"/>
                </a:cxn>
                <a:cxn ang="0">
                  <a:pos x="156" y="72"/>
                </a:cxn>
                <a:cxn ang="0">
                  <a:pos x="164" y="35"/>
                </a:cxn>
                <a:cxn ang="0">
                  <a:pos x="103" y="0"/>
                </a:cxn>
              </a:cxnLst>
              <a:rect l="0" t="0" r="r" b="b"/>
              <a:pathLst>
                <a:path w="189" h="192">
                  <a:moveTo>
                    <a:pt x="103" y="0"/>
                  </a:moveTo>
                  <a:lnTo>
                    <a:pt x="0" y="22"/>
                  </a:lnTo>
                  <a:lnTo>
                    <a:pt x="3" y="30"/>
                  </a:lnTo>
                  <a:lnTo>
                    <a:pt x="15" y="92"/>
                  </a:lnTo>
                  <a:lnTo>
                    <a:pt x="5" y="157"/>
                  </a:lnTo>
                  <a:lnTo>
                    <a:pt x="83" y="182"/>
                  </a:lnTo>
                  <a:lnTo>
                    <a:pt x="83" y="187"/>
                  </a:lnTo>
                  <a:lnTo>
                    <a:pt x="149" y="192"/>
                  </a:lnTo>
                  <a:lnTo>
                    <a:pt x="189" y="152"/>
                  </a:lnTo>
                  <a:lnTo>
                    <a:pt x="156" y="72"/>
                  </a:lnTo>
                  <a:lnTo>
                    <a:pt x="164" y="35"/>
                  </a:lnTo>
                  <a:lnTo>
                    <a:pt x="10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9" name="Freeform 503"/>
            <p:cNvSpPr>
              <a:spLocks/>
            </p:cNvSpPr>
            <p:nvPr/>
          </p:nvSpPr>
          <p:spPr bwMode="auto">
            <a:xfrm>
              <a:off x="4768223" y="3905483"/>
              <a:ext cx="104321" cy="59612"/>
            </a:xfrm>
            <a:custGeom>
              <a:avLst/>
              <a:gdLst/>
              <a:ahLst/>
              <a:cxnLst>
                <a:cxn ang="0">
                  <a:pos x="105" y="6"/>
                </a:cxn>
                <a:cxn ang="0">
                  <a:pos x="105" y="61"/>
                </a:cxn>
                <a:cxn ang="0">
                  <a:pos x="38" y="61"/>
                </a:cxn>
                <a:cxn ang="0">
                  <a:pos x="0" y="45"/>
                </a:cxn>
                <a:cxn ang="0">
                  <a:pos x="3" y="41"/>
                </a:cxn>
                <a:cxn ang="0">
                  <a:pos x="0" y="45"/>
                </a:cxn>
                <a:cxn ang="0">
                  <a:pos x="3" y="41"/>
                </a:cxn>
                <a:cxn ang="0">
                  <a:pos x="45" y="0"/>
                </a:cxn>
                <a:cxn ang="0">
                  <a:pos x="105" y="6"/>
                </a:cxn>
              </a:cxnLst>
              <a:rect l="0" t="0" r="r" b="b"/>
              <a:pathLst>
                <a:path w="105" h="61">
                  <a:moveTo>
                    <a:pt x="105" y="6"/>
                  </a:moveTo>
                  <a:lnTo>
                    <a:pt x="105" y="61"/>
                  </a:lnTo>
                  <a:lnTo>
                    <a:pt x="38" y="61"/>
                  </a:lnTo>
                  <a:lnTo>
                    <a:pt x="0" y="45"/>
                  </a:lnTo>
                  <a:lnTo>
                    <a:pt x="3" y="41"/>
                  </a:lnTo>
                  <a:lnTo>
                    <a:pt x="0" y="45"/>
                  </a:lnTo>
                  <a:lnTo>
                    <a:pt x="3" y="41"/>
                  </a:lnTo>
                  <a:lnTo>
                    <a:pt x="45" y="0"/>
                  </a:lnTo>
                  <a:lnTo>
                    <a:pt x="105"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0" name="Freeform 501"/>
            <p:cNvSpPr>
              <a:spLocks/>
            </p:cNvSpPr>
            <p:nvPr/>
          </p:nvSpPr>
          <p:spPr bwMode="auto">
            <a:xfrm>
              <a:off x="4768223" y="3945224"/>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1" name="Freeform 500"/>
            <p:cNvSpPr>
              <a:spLocks/>
            </p:cNvSpPr>
            <p:nvPr/>
          </p:nvSpPr>
          <p:spPr bwMode="auto">
            <a:xfrm>
              <a:off x="4755803" y="3950192"/>
              <a:ext cx="116741" cy="84450"/>
            </a:xfrm>
            <a:custGeom>
              <a:avLst/>
              <a:gdLst/>
              <a:ahLst/>
              <a:cxnLst>
                <a:cxn ang="0">
                  <a:pos x="118" y="19"/>
                </a:cxn>
                <a:cxn ang="0">
                  <a:pos x="99" y="86"/>
                </a:cxn>
                <a:cxn ang="0">
                  <a:pos x="48" y="73"/>
                </a:cxn>
                <a:cxn ang="0">
                  <a:pos x="0" y="57"/>
                </a:cxn>
                <a:cxn ang="0">
                  <a:pos x="6" y="57"/>
                </a:cxn>
                <a:cxn ang="0">
                  <a:pos x="13" y="0"/>
                </a:cxn>
                <a:cxn ang="0">
                  <a:pos x="51" y="16"/>
                </a:cxn>
                <a:cxn ang="0">
                  <a:pos x="115" y="16"/>
                </a:cxn>
                <a:cxn ang="0">
                  <a:pos x="118" y="19"/>
                </a:cxn>
              </a:cxnLst>
              <a:rect l="0" t="0" r="r" b="b"/>
              <a:pathLst>
                <a:path w="118" h="86">
                  <a:moveTo>
                    <a:pt x="118" y="19"/>
                  </a:moveTo>
                  <a:lnTo>
                    <a:pt x="99" y="86"/>
                  </a:lnTo>
                  <a:lnTo>
                    <a:pt x="48" y="73"/>
                  </a:lnTo>
                  <a:lnTo>
                    <a:pt x="0" y="57"/>
                  </a:lnTo>
                  <a:lnTo>
                    <a:pt x="6" y="57"/>
                  </a:lnTo>
                  <a:lnTo>
                    <a:pt x="13" y="0"/>
                  </a:lnTo>
                  <a:lnTo>
                    <a:pt x="51" y="16"/>
                  </a:lnTo>
                  <a:lnTo>
                    <a:pt x="115" y="16"/>
                  </a:lnTo>
                  <a:lnTo>
                    <a:pt x="11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2" name="Freeform 498"/>
            <p:cNvSpPr>
              <a:spLocks/>
            </p:cNvSpPr>
            <p:nvPr/>
          </p:nvSpPr>
          <p:spPr bwMode="auto">
            <a:xfrm>
              <a:off x="4698676" y="4004836"/>
              <a:ext cx="101836" cy="49677"/>
            </a:xfrm>
            <a:custGeom>
              <a:avLst/>
              <a:gdLst/>
              <a:ahLst/>
              <a:cxnLst>
                <a:cxn ang="0">
                  <a:pos x="96" y="23"/>
                </a:cxn>
                <a:cxn ang="0">
                  <a:pos x="77" y="42"/>
                </a:cxn>
                <a:cxn ang="0">
                  <a:pos x="13" y="51"/>
                </a:cxn>
                <a:cxn ang="0">
                  <a:pos x="4" y="45"/>
                </a:cxn>
                <a:cxn ang="0">
                  <a:pos x="0" y="13"/>
                </a:cxn>
                <a:cxn ang="0">
                  <a:pos x="64" y="0"/>
                </a:cxn>
                <a:cxn ang="0">
                  <a:pos x="58" y="0"/>
                </a:cxn>
                <a:cxn ang="0">
                  <a:pos x="103" y="16"/>
                </a:cxn>
                <a:cxn ang="0">
                  <a:pos x="96" y="23"/>
                </a:cxn>
              </a:cxnLst>
              <a:rect l="0" t="0" r="r" b="b"/>
              <a:pathLst>
                <a:path w="103" h="51">
                  <a:moveTo>
                    <a:pt x="96" y="23"/>
                  </a:moveTo>
                  <a:lnTo>
                    <a:pt x="77" y="42"/>
                  </a:lnTo>
                  <a:lnTo>
                    <a:pt x="13" y="51"/>
                  </a:lnTo>
                  <a:lnTo>
                    <a:pt x="4" y="45"/>
                  </a:lnTo>
                  <a:lnTo>
                    <a:pt x="0" y="13"/>
                  </a:lnTo>
                  <a:lnTo>
                    <a:pt x="64" y="0"/>
                  </a:lnTo>
                  <a:lnTo>
                    <a:pt x="58" y="0"/>
                  </a:lnTo>
                  <a:lnTo>
                    <a:pt x="103" y="16"/>
                  </a:lnTo>
                  <a:lnTo>
                    <a:pt x="9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3" name="Freeform 497"/>
            <p:cNvSpPr>
              <a:spLocks/>
            </p:cNvSpPr>
            <p:nvPr/>
          </p:nvSpPr>
          <p:spPr bwMode="auto">
            <a:xfrm>
              <a:off x="4698676" y="4004836"/>
              <a:ext cx="101836" cy="52161"/>
            </a:xfrm>
            <a:custGeom>
              <a:avLst/>
              <a:gdLst/>
              <a:ahLst/>
              <a:cxnLst>
                <a:cxn ang="0">
                  <a:pos x="95" y="24"/>
                </a:cxn>
                <a:cxn ang="0">
                  <a:pos x="78" y="41"/>
                </a:cxn>
                <a:cxn ang="0">
                  <a:pos x="13" y="51"/>
                </a:cxn>
                <a:cxn ang="0">
                  <a:pos x="3" y="44"/>
                </a:cxn>
                <a:cxn ang="0">
                  <a:pos x="0" y="15"/>
                </a:cxn>
                <a:cxn ang="0">
                  <a:pos x="63" y="0"/>
                </a:cxn>
                <a:cxn ang="0">
                  <a:pos x="58" y="0"/>
                </a:cxn>
                <a:cxn ang="0">
                  <a:pos x="103" y="17"/>
                </a:cxn>
                <a:cxn ang="0">
                  <a:pos x="95" y="24"/>
                </a:cxn>
              </a:cxnLst>
              <a:rect l="0" t="0" r="r" b="b"/>
              <a:pathLst>
                <a:path w="103" h="51">
                  <a:moveTo>
                    <a:pt x="95" y="24"/>
                  </a:moveTo>
                  <a:lnTo>
                    <a:pt x="78" y="41"/>
                  </a:lnTo>
                  <a:lnTo>
                    <a:pt x="13" y="51"/>
                  </a:lnTo>
                  <a:lnTo>
                    <a:pt x="3" y="44"/>
                  </a:lnTo>
                  <a:lnTo>
                    <a:pt x="0" y="15"/>
                  </a:lnTo>
                  <a:lnTo>
                    <a:pt x="63" y="0"/>
                  </a:lnTo>
                  <a:lnTo>
                    <a:pt x="58" y="0"/>
                  </a:lnTo>
                  <a:lnTo>
                    <a:pt x="103" y="17"/>
                  </a:lnTo>
                  <a:lnTo>
                    <a:pt x="95" y="2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4" name="Freeform 496"/>
            <p:cNvSpPr>
              <a:spLocks/>
            </p:cNvSpPr>
            <p:nvPr/>
          </p:nvSpPr>
          <p:spPr bwMode="auto">
            <a:xfrm>
              <a:off x="4790577" y="4069416"/>
              <a:ext cx="49677" cy="57129"/>
            </a:xfrm>
            <a:custGeom>
              <a:avLst/>
              <a:gdLst/>
              <a:ahLst/>
              <a:cxnLst>
                <a:cxn ang="0">
                  <a:pos x="0" y="58"/>
                </a:cxn>
                <a:cxn ang="0">
                  <a:pos x="48" y="32"/>
                </a:cxn>
                <a:cxn ang="0">
                  <a:pos x="51" y="3"/>
                </a:cxn>
                <a:cxn ang="0">
                  <a:pos x="7" y="0"/>
                </a:cxn>
                <a:cxn ang="0">
                  <a:pos x="0" y="58"/>
                </a:cxn>
              </a:cxnLst>
              <a:rect l="0" t="0" r="r" b="b"/>
              <a:pathLst>
                <a:path w="51" h="58">
                  <a:moveTo>
                    <a:pt x="0" y="58"/>
                  </a:moveTo>
                  <a:lnTo>
                    <a:pt x="48" y="32"/>
                  </a:lnTo>
                  <a:lnTo>
                    <a:pt x="51" y="3"/>
                  </a:lnTo>
                  <a:lnTo>
                    <a:pt x="7" y="0"/>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 name="Freeform 495"/>
            <p:cNvSpPr>
              <a:spLocks/>
            </p:cNvSpPr>
            <p:nvPr/>
          </p:nvSpPr>
          <p:spPr bwMode="auto">
            <a:xfrm>
              <a:off x="4790577" y="4069416"/>
              <a:ext cx="49677" cy="57129"/>
            </a:xfrm>
            <a:custGeom>
              <a:avLst/>
              <a:gdLst/>
              <a:ahLst/>
              <a:cxnLst>
                <a:cxn ang="0">
                  <a:pos x="0" y="58"/>
                </a:cxn>
                <a:cxn ang="0">
                  <a:pos x="48" y="33"/>
                </a:cxn>
                <a:cxn ang="0">
                  <a:pos x="51" y="3"/>
                </a:cxn>
                <a:cxn ang="0">
                  <a:pos x="8" y="0"/>
                </a:cxn>
                <a:cxn ang="0">
                  <a:pos x="0" y="58"/>
                </a:cxn>
              </a:cxnLst>
              <a:rect l="0" t="0" r="r" b="b"/>
              <a:pathLst>
                <a:path w="51" h="58">
                  <a:moveTo>
                    <a:pt x="0" y="58"/>
                  </a:moveTo>
                  <a:lnTo>
                    <a:pt x="48" y="33"/>
                  </a:lnTo>
                  <a:lnTo>
                    <a:pt x="51" y="3"/>
                  </a:lnTo>
                  <a:lnTo>
                    <a:pt x="8" y="0"/>
                  </a:lnTo>
                  <a:lnTo>
                    <a:pt x="0" y="5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 name="Freeform 494"/>
            <p:cNvSpPr>
              <a:spLocks/>
            </p:cNvSpPr>
            <p:nvPr/>
          </p:nvSpPr>
          <p:spPr bwMode="auto">
            <a:xfrm>
              <a:off x="4798029" y="4136480"/>
              <a:ext cx="54644" cy="67063"/>
            </a:xfrm>
            <a:custGeom>
              <a:avLst/>
              <a:gdLst/>
              <a:ahLst/>
              <a:cxnLst>
                <a:cxn ang="0">
                  <a:pos x="0" y="4"/>
                </a:cxn>
                <a:cxn ang="0">
                  <a:pos x="25" y="61"/>
                </a:cxn>
                <a:cxn ang="0">
                  <a:pos x="25" y="68"/>
                </a:cxn>
                <a:cxn ang="0">
                  <a:pos x="54" y="58"/>
                </a:cxn>
                <a:cxn ang="0">
                  <a:pos x="28" y="0"/>
                </a:cxn>
                <a:cxn ang="0">
                  <a:pos x="0" y="4"/>
                </a:cxn>
              </a:cxnLst>
              <a:rect l="0" t="0" r="r" b="b"/>
              <a:pathLst>
                <a:path w="54" h="68">
                  <a:moveTo>
                    <a:pt x="0" y="4"/>
                  </a:moveTo>
                  <a:lnTo>
                    <a:pt x="25" y="61"/>
                  </a:lnTo>
                  <a:lnTo>
                    <a:pt x="25" y="68"/>
                  </a:lnTo>
                  <a:lnTo>
                    <a:pt x="54" y="58"/>
                  </a:lnTo>
                  <a:lnTo>
                    <a:pt x="28" y="0"/>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7" name="Freeform 493"/>
            <p:cNvSpPr>
              <a:spLocks/>
            </p:cNvSpPr>
            <p:nvPr/>
          </p:nvSpPr>
          <p:spPr bwMode="auto">
            <a:xfrm>
              <a:off x="4798029" y="4136480"/>
              <a:ext cx="52160" cy="67063"/>
            </a:xfrm>
            <a:custGeom>
              <a:avLst/>
              <a:gdLst/>
              <a:ahLst/>
              <a:cxnLst>
                <a:cxn ang="0">
                  <a:pos x="0" y="3"/>
                </a:cxn>
                <a:cxn ang="0">
                  <a:pos x="26" y="60"/>
                </a:cxn>
                <a:cxn ang="0">
                  <a:pos x="26" y="68"/>
                </a:cxn>
                <a:cxn ang="0">
                  <a:pos x="54" y="58"/>
                </a:cxn>
                <a:cxn ang="0">
                  <a:pos x="28" y="0"/>
                </a:cxn>
                <a:cxn ang="0">
                  <a:pos x="0" y="3"/>
                </a:cxn>
              </a:cxnLst>
              <a:rect l="0" t="0" r="r" b="b"/>
              <a:pathLst>
                <a:path w="54" h="68">
                  <a:moveTo>
                    <a:pt x="0" y="3"/>
                  </a:moveTo>
                  <a:lnTo>
                    <a:pt x="26" y="60"/>
                  </a:lnTo>
                  <a:lnTo>
                    <a:pt x="26" y="68"/>
                  </a:lnTo>
                  <a:lnTo>
                    <a:pt x="54" y="58"/>
                  </a:lnTo>
                  <a:lnTo>
                    <a:pt x="28" y="0"/>
                  </a:lnTo>
                  <a:lnTo>
                    <a:pt x="0" y="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 name="Freeform 492"/>
            <p:cNvSpPr>
              <a:spLocks/>
            </p:cNvSpPr>
            <p:nvPr/>
          </p:nvSpPr>
          <p:spPr bwMode="auto">
            <a:xfrm>
              <a:off x="4835286" y="4133995"/>
              <a:ext cx="67064" cy="57129"/>
            </a:xfrm>
            <a:custGeom>
              <a:avLst/>
              <a:gdLst/>
              <a:ahLst/>
              <a:cxnLst>
                <a:cxn ang="0">
                  <a:pos x="0" y="26"/>
                </a:cxn>
                <a:cxn ang="0">
                  <a:pos x="42" y="0"/>
                </a:cxn>
                <a:cxn ang="0">
                  <a:pos x="67" y="23"/>
                </a:cxn>
                <a:cxn ang="0">
                  <a:pos x="16" y="58"/>
                </a:cxn>
                <a:cxn ang="0">
                  <a:pos x="0" y="26"/>
                </a:cxn>
              </a:cxnLst>
              <a:rect l="0" t="0" r="r" b="b"/>
              <a:pathLst>
                <a:path w="67" h="58">
                  <a:moveTo>
                    <a:pt x="0" y="26"/>
                  </a:moveTo>
                  <a:lnTo>
                    <a:pt x="42" y="0"/>
                  </a:lnTo>
                  <a:lnTo>
                    <a:pt x="67" y="23"/>
                  </a:lnTo>
                  <a:lnTo>
                    <a:pt x="16" y="58"/>
                  </a:lnTo>
                  <a:lnTo>
                    <a:pt x="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9" name="Freeform 491"/>
            <p:cNvSpPr>
              <a:spLocks/>
            </p:cNvSpPr>
            <p:nvPr/>
          </p:nvSpPr>
          <p:spPr bwMode="auto">
            <a:xfrm>
              <a:off x="4835286" y="4133995"/>
              <a:ext cx="67064" cy="57129"/>
            </a:xfrm>
            <a:custGeom>
              <a:avLst/>
              <a:gdLst/>
              <a:ahLst/>
              <a:cxnLst>
                <a:cxn ang="0">
                  <a:pos x="0" y="25"/>
                </a:cxn>
                <a:cxn ang="0">
                  <a:pos x="42" y="0"/>
                </a:cxn>
                <a:cxn ang="0">
                  <a:pos x="67" y="23"/>
                </a:cxn>
                <a:cxn ang="0">
                  <a:pos x="15" y="58"/>
                </a:cxn>
                <a:cxn ang="0">
                  <a:pos x="0" y="25"/>
                </a:cxn>
              </a:cxnLst>
              <a:rect l="0" t="0" r="r" b="b"/>
              <a:pathLst>
                <a:path w="67" h="58">
                  <a:moveTo>
                    <a:pt x="0" y="25"/>
                  </a:moveTo>
                  <a:lnTo>
                    <a:pt x="42" y="0"/>
                  </a:lnTo>
                  <a:lnTo>
                    <a:pt x="67" y="23"/>
                  </a:lnTo>
                  <a:lnTo>
                    <a:pt x="15" y="58"/>
                  </a:lnTo>
                  <a:lnTo>
                    <a:pt x="0"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0" name="Freeform 490"/>
            <p:cNvSpPr>
              <a:spLocks/>
            </p:cNvSpPr>
            <p:nvPr/>
          </p:nvSpPr>
          <p:spPr bwMode="auto">
            <a:xfrm>
              <a:off x="4790577" y="4037127"/>
              <a:ext cx="114256" cy="121707"/>
            </a:xfrm>
            <a:custGeom>
              <a:avLst/>
              <a:gdLst/>
              <a:ahLst/>
              <a:cxnLst>
                <a:cxn ang="0">
                  <a:pos x="0" y="87"/>
                </a:cxn>
                <a:cxn ang="0">
                  <a:pos x="7" y="103"/>
                </a:cxn>
                <a:cxn ang="0">
                  <a:pos x="35" y="99"/>
                </a:cxn>
                <a:cxn ang="0">
                  <a:pos x="45" y="122"/>
                </a:cxn>
                <a:cxn ang="0">
                  <a:pos x="87" y="96"/>
                </a:cxn>
                <a:cxn ang="0">
                  <a:pos x="112" y="119"/>
                </a:cxn>
                <a:cxn ang="0">
                  <a:pos x="109" y="122"/>
                </a:cxn>
                <a:cxn ang="0">
                  <a:pos x="112" y="122"/>
                </a:cxn>
                <a:cxn ang="0">
                  <a:pos x="115" y="39"/>
                </a:cxn>
                <a:cxn ang="0">
                  <a:pos x="64" y="0"/>
                </a:cxn>
                <a:cxn ang="0">
                  <a:pos x="61" y="0"/>
                </a:cxn>
                <a:cxn ang="0">
                  <a:pos x="58" y="32"/>
                </a:cxn>
                <a:cxn ang="0">
                  <a:pos x="51" y="35"/>
                </a:cxn>
                <a:cxn ang="0">
                  <a:pos x="48" y="64"/>
                </a:cxn>
                <a:cxn ang="0">
                  <a:pos x="0" y="87"/>
                </a:cxn>
                <a:cxn ang="0">
                  <a:pos x="0" y="87"/>
                </a:cxn>
              </a:cxnLst>
              <a:rect l="0" t="0" r="r" b="b"/>
              <a:pathLst>
                <a:path w="115" h="122">
                  <a:moveTo>
                    <a:pt x="0" y="87"/>
                  </a:moveTo>
                  <a:lnTo>
                    <a:pt x="7" y="103"/>
                  </a:lnTo>
                  <a:lnTo>
                    <a:pt x="35" y="99"/>
                  </a:lnTo>
                  <a:lnTo>
                    <a:pt x="45" y="122"/>
                  </a:lnTo>
                  <a:lnTo>
                    <a:pt x="87" y="96"/>
                  </a:lnTo>
                  <a:lnTo>
                    <a:pt x="112" y="119"/>
                  </a:lnTo>
                  <a:lnTo>
                    <a:pt x="109" y="122"/>
                  </a:lnTo>
                  <a:lnTo>
                    <a:pt x="112" y="122"/>
                  </a:lnTo>
                  <a:lnTo>
                    <a:pt x="115" y="39"/>
                  </a:lnTo>
                  <a:lnTo>
                    <a:pt x="64" y="0"/>
                  </a:lnTo>
                  <a:lnTo>
                    <a:pt x="61" y="0"/>
                  </a:lnTo>
                  <a:lnTo>
                    <a:pt x="58" y="32"/>
                  </a:lnTo>
                  <a:lnTo>
                    <a:pt x="51" y="35"/>
                  </a:lnTo>
                  <a:lnTo>
                    <a:pt x="48" y="64"/>
                  </a:lnTo>
                  <a:lnTo>
                    <a:pt x="0"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489"/>
            <p:cNvSpPr>
              <a:spLocks/>
            </p:cNvSpPr>
            <p:nvPr/>
          </p:nvSpPr>
          <p:spPr bwMode="auto">
            <a:xfrm>
              <a:off x="4790577" y="4037127"/>
              <a:ext cx="114256" cy="121707"/>
            </a:xfrm>
            <a:custGeom>
              <a:avLst/>
              <a:gdLst/>
              <a:ahLst/>
              <a:cxnLst>
                <a:cxn ang="0">
                  <a:pos x="0" y="87"/>
                </a:cxn>
                <a:cxn ang="0">
                  <a:pos x="8" y="102"/>
                </a:cxn>
                <a:cxn ang="0">
                  <a:pos x="35" y="100"/>
                </a:cxn>
                <a:cxn ang="0">
                  <a:pos x="45" y="122"/>
                </a:cxn>
                <a:cxn ang="0">
                  <a:pos x="88" y="97"/>
                </a:cxn>
                <a:cxn ang="0">
                  <a:pos x="113" y="120"/>
                </a:cxn>
                <a:cxn ang="0">
                  <a:pos x="110" y="122"/>
                </a:cxn>
                <a:cxn ang="0">
                  <a:pos x="113" y="122"/>
                </a:cxn>
                <a:cxn ang="0">
                  <a:pos x="115" y="40"/>
                </a:cxn>
                <a:cxn ang="0">
                  <a:pos x="65" y="0"/>
                </a:cxn>
                <a:cxn ang="0">
                  <a:pos x="60" y="0"/>
                </a:cxn>
                <a:cxn ang="0">
                  <a:pos x="58" y="32"/>
                </a:cxn>
                <a:cxn ang="0">
                  <a:pos x="50" y="35"/>
                </a:cxn>
                <a:cxn ang="0">
                  <a:pos x="48" y="65"/>
                </a:cxn>
                <a:cxn ang="0">
                  <a:pos x="0" y="87"/>
                </a:cxn>
              </a:cxnLst>
              <a:rect l="0" t="0" r="r" b="b"/>
              <a:pathLst>
                <a:path w="115" h="122">
                  <a:moveTo>
                    <a:pt x="0" y="87"/>
                  </a:moveTo>
                  <a:lnTo>
                    <a:pt x="8" y="102"/>
                  </a:lnTo>
                  <a:lnTo>
                    <a:pt x="35" y="100"/>
                  </a:lnTo>
                  <a:lnTo>
                    <a:pt x="45" y="122"/>
                  </a:lnTo>
                  <a:lnTo>
                    <a:pt x="88" y="97"/>
                  </a:lnTo>
                  <a:lnTo>
                    <a:pt x="113" y="120"/>
                  </a:lnTo>
                  <a:lnTo>
                    <a:pt x="110" y="122"/>
                  </a:lnTo>
                  <a:lnTo>
                    <a:pt x="113" y="122"/>
                  </a:lnTo>
                  <a:lnTo>
                    <a:pt x="115" y="40"/>
                  </a:lnTo>
                  <a:lnTo>
                    <a:pt x="65" y="0"/>
                  </a:lnTo>
                  <a:lnTo>
                    <a:pt x="60" y="0"/>
                  </a:lnTo>
                  <a:lnTo>
                    <a:pt x="58" y="32"/>
                  </a:lnTo>
                  <a:lnTo>
                    <a:pt x="50" y="35"/>
                  </a:lnTo>
                  <a:lnTo>
                    <a:pt x="48" y="65"/>
                  </a:lnTo>
                  <a:lnTo>
                    <a:pt x="0" y="8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Freeform 488"/>
            <p:cNvSpPr>
              <a:spLocks/>
            </p:cNvSpPr>
            <p:nvPr/>
          </p:nvSpPr>
          <p:spPr bwMode="auto">
            <a:xfrm>
              <a:off x="4971897" y="4119092"/>
              <a:ext cx="47192" cy="67064"/>
            </a:xfrm>
            <a:custGeom>
              <a:avLst/>
              <a:gdLst/>
              <a:ahLst/>
              <a:cxnLst>
                <a:cxn ang="0">
                  <a:pos x="3" y="58"/>
                </a:cxn>
                <a:cxn ang="0">
                  <a:pos x="16" y="68"/>
                </a:cxn>
                <a:cxn ang="0">
                  <a:pos x="48" y="29"/>
                </a:cxn>
                <a:cxn ang="0">
                  <a:pos x="38" y="0"/>
                </a:cxn>
                <a:cxn ang="0">
                  <a:pos x="19" y="10"/>
                </a:cxn>
                <a:cxn ang="0">
                  <a:pos x="0" y="20"/>
                </a:cxn>
                <a:cxn ang="0">
                  <a:pos x="3" y="58"/>
                </a:cxn>
              </a:cxnLst>
              <a:rect l="0" t="0" r="r" b="b"/>
              <a:pathLst>
                <a:path w="48" h="68">
                  <a:moveTo>
                    <a:pt x="3" y="58"/>
                  </a:moveTo>
                  <a:lnTo>
                    <a:pt x="16" y="68"/>
                  </a:lnTo>
                  <a:lnTo>
                    <a:pt x="48" y="29"/>
                  </a:lnTo>
                  <a:lnTo>
                    <a:pt x="38" y="0"/>
                  </a:lnTo>
                  <a:lnTo>
                    <a:pt x="19" y="10"/>
                  </a:lnTo>
                  <a:lnTo>
                    <a:pt x="0" y="20"/>
                  </a:lnTo>
                  <a:lnTo>
                    <a:pt x="3"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Freeform 487"/>
            <p:cNvSpPr>
              <a:spLocks/>
            </p:cNvSpPr>
            <p:nvPr/>
          </p:nvSpPr>
          <p:spPr bwMode="auto">
            <a:xfrm>
              <a:off x="4971897" y="4119092"/>
              <a:ext cx="47192" cy="69547"/>
            </a:xfrm>
            <a:custGeom>
              <a:avLst/>
              <a:gdLst/>
              <a:ahLst/>
              <a:cxnLst>
                <a:cxn ang="0">
                  <a:pos x="3" y="58"/>
                </a:cxn>
                <a:cxn ang="0">
                  <a:pos x="18" y="68"/>
                </a:cxn>
                <a:cxn ang="0">
                  <a:pos x="48" y="29"/>
                </a:cxn>
                <a:cxn ang="0">
                  <a:pos x="38" y="0"/>
                </a:cxn>
                <a:cxn ang="0">
                  <a:pos x="20" y="10"/>
                </a:cxn>
                <a:cxn ang="0">
                  <a:pos x="0" y="19"/>
                </a:cxn>
                <a:cxn ang="0">
                  <a:pos x="3" y="58"/>
                </a:cxn>
              </a:cxnLst>
              <a:rect l="0" t="0" r="r" b="b"/>
              <a:pathLst>
                <a:path w="48" h="68">
                  <a:moveTo>
                    <a:pt x="3" y="58"/>
                  </a:moveTo>
                  <a:lnTo>
                    <a:pt x="18" y="68"/>
                  </a:lnTo>
                  <a:lnTo>
                    <a:pt x="48" y="29"/>
                  </a:lnTo>
                  <a:lnTo>
                    <a:pt x="38" y="0"/>
                  </a:lnTo>
                  <a:lnTo>
                    <a:pt x="20" y="10"/>
                  </a:lnTo>
                  <a:lnTo>
                    <a:pt x="0" y="19"/>
                  </a:lnTo>
                  <a:lnTo>
                    <a:pt x="3" y="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Freeform 486"/>
            <p:cNvSpPr>
              <a:spLocks/>
            </p:cNvSpPr>
            <p:nvPr/>
          </p:nvSpPr>
          <p:spPr bwMode="auto">
            <a:xfrm>
              <a:off x="4902350" y="4071900"/>
              <a:ext cx="111771" cy="104321"/>
            </a:xfrm>
            <a:custGeom>
              <a:avLst/>
              <a:gdLst/>
              <a:ahLst/>
              <a:cxnLst>
                <a:cxn ang="0">
                  <a:pos x="74" y="106"/>
                </a:cxn>
                <a:cxn ang="0">
                  <a:pos x="71" y="68"/>
                </a:cxn>
                <a:cxn ang="0">
                  <a:pos x="109" y="48"/>
                </a:cxn>
                <a:cxn ang="0">
                  <a:pos x="112" y="64"/>
                </a:cxn>
                <a:cxn ang="0">
                  <a:pos x="106" y="0"/>
                </a:cxn>
                <a:cxn ang="0">
                  <a:pos x="3" y="13"/>
                </a:cxn>
                <a:cxn ang="0">
                  <a:pos x="3" y="16"/>
                </a:cxn>
                <a:cxn ang="0">
                  <a:pos x="0" y="74"/>
                </a:cxn>
                <a:cxn ang="0">
                  <a:pos x="7" y="80"/>
                </a:cxn>
                <a:cxn ang="0">
                  <a:pos x="74" y="106"/>
                </a:cxn>
              </a:cxnLst>
              <a:rect l="0" t="0" r="r" b="b"/>
              <a:pathLst>
                <a:path w="112" h="106">
                  <a:moveTo>
                    <a:pt x="74" y="106"/>
                  </a:moveTo>
                  <a:lnTo>
                    <a:pt x="71" y="68"/>
                  </a:lnTo>
                  <a:lnTo>
                    <a:pt x="109" y="48"/>
                  </a:lnTo>
                  <a:lnTo>
                    <a:pt x="112" y="64"/>
                  </a:lnTo>
                  <a:lnTo>
                    <a:pt x="106" y="0"/>
                  </a:lnTo>
                  <a:lnTo>
                    <a:pt x="3" y="13"/>
                  </a:lnTo>
                  <a:lnTo>
                    <a:pt x="3" y="16"/>
                  </a:lnTo>
                  <a:lnTo>
                    <a:pt x="0" y="74"/>
                  </a:lnTo>
                  <a:lnTo>
                    <a:pt x="7" y="80"/>
                  </a:lnTo>
                  <a:lnTo>
                    <a:pt x="74"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Freeform 485"/>
            <p:cNvSpPr>
              <a:spLocks/>
            </p:cNvSpPr>
            <p:nvPr/>
          </p:nvSpPr>
          <p:spPr bwMode="auto">
            <a:xfrm>
              <a:off x="4902350" y="4071900"/>
              <a:ext cx="111771" cy="106804"/>
            </a:xfrm>
            <a:custGeom>
              <a:avLst/>
              <a:gdLst/>
              <a:ahLst/>
              <a:cxnLst>
                <a:cxn ang="0">
                  <a:pos x="72" y="106"/>
                </a:cxn>
                <a:cxn ang="0">
                  <a:pos x="70" y="67"/>
                </a:cxn>
                <a:cxn ang="0">
                  <a:pos x="107" y="47"/>
                </a:cxn>
                <a:cxn ang="0">
                  <a:pos x="112" y="64"/>
                </a:cxn>
                <a:cxn ang="0">
                  <a:pos x="105" y="0"/>
                </a:cxn>
                <a:cxn ang="0">
                  <a:pos x="2" y="12"/>
                </a:cxn>
                <a:cxn ang="0">
                  <a:pos x="2" y="17"/>
                </a:cxn>
                <a:cxn ang="0">
                  <a:pos x="0" y="74"/>
                </a:cxn>
                <a:cxn ang="0">
                  <a:pos x="7" y="79"/>
                </a:cxn>
                <a:cxn ang="0">
                  <a:pos x="72" y="106"/>
                </a:cxn>
              </a:cxnLst>
              <a:rect l="0" t="0" r="r" b="b"/>
              <a:pathLst>
                <a:path w="112" h="106">
                  <a:moveTo>
                    <a:pt x="72" y="106"/>
                  </a:moveTo>
                  <a:lnTo>
                    <a:pt x="70" y="67"/>
                  </a:lnTo>
                  <a:lnTo>
                    <a:pt x="107" y="47"/>
                  </a:lnTo>
                  <a:lnTo>
                    <a:pt x="112" y="64"/>
                  </a:lnTo>
                  <a:lnTo>
                    <a:pt x="105" y="0"/>
                  </a:lnTo>
                  <a:lnTo>
                    <a:pt x="2" y="12"/>
                  </a:lnTo>
                  <a:lnTo>
                    <a:pt x="2" y="17"/>
                  </a:lnTo>
                  <a:lnTo>
                    <a:pt x="0" y="74"/>
                  </a:lnTo>
                  <a:lnTo>
                    <a:pt x="7" y="79"/>
                  </a:lnTo>
                  <a:lnTo>
                    <a:pt x="72" y="10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Freeform 484"/>
            <p:cNvSpPr>
              <a:spLocks/>
            </p:cNvSpPr>
            <p:nvPr/>
          </p:nvSpPr>
          <p:spPr bwMode="auto">
            <a:xfrm>
              <a:off x="4899865" y="4151383"/>
              <a:ext cx="2485" cy="7451"/>
            </a:xfrm>
            <a:custGeom>
              <a:avLst/>
              <a:gdLst/>
              <a:ahLst/>
              <a:cxnLst>
                <a:cxn ang="0">
                  <a:pos x="0" y="0"/>
                </a:cxn>
                <a:cxn ang="0">
                  <a:pos x="3" y="7"/>
                </a:cxn>
                <a:cxn ang="0">
                  <a:pos x="3" y="5"/>
                </a:cxn>
                <a:cxn ang="0">
                  <a:pos x="0" y="0"/>
                </a:cxn>
              </a:cxnLst>
              <a:rect l="0" t="0" r="r" b="b"/>
              <a:pathLst>
                <a:path w="3" h="7">
                  <a:moveTo>
                    <a:pt x="0" y="0"/>
                  </a:moveTo>
                  <a:lnTo>
                    <a:pt x="3" y="7"/>
                  </a:lnTo>
                  <a:lnTo>
                    <a:pt x="3" y="5"/>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Freeform 483"/>
            <p:cNvSpPr>
              <a:spLocks/>
            </p:cNvSpPr>
            <p:nvPr/>
          </p:nvSpPr>
          <p:spPr bwMode="auto">
            <a:xfrm>
              <a:off x="4850189" y="3965095"/>
              <a:ext cx="161449" cy="124191"/>
            </a:xfrm>
            <a:custGeom>
              <a:avLst/>
              <a:gdLst/>
              <a:ahLst/>
              <a:cxnLst>
                <a:cxn ang="0">
                  <a:pos x="157" y="121"/>
                </a:cxn>
                <a:cxn ang="0">
                  <a:pos x="154" y="96"/>
                </a:cxn>
                <a:cxn ang="0">
                  <a:pos x="163" y="73"/>
                </a:cxn>
                <a:cxn ang="0">
                  <a:pos x="154" y="67"/>
                </a:cxn>
                <a:cxn ang="0">
                  <a:pos x="122" y="48"/>
                </a:cxn>
                <a:cxn ang="0">
                  <a:pos x="90" y="35"/>
                </a:cxn>
                <a:cxn ang="0">
                  <a:pos x="90" y="0"/>
                </a:cxn>
                <a:cxn ang="0">
                  <a:pos x="22" y="0"/>
                </a:cxn>
                <a:cxn ang="0">
                  <a:pos x="22" y="3"/>
                </a:cxn>
                <a:cxn ang="0">
                  <a:pos x="3" y="70"/>
                </a:cxn>
                <a:cxn ang="0">
                  <a:pos x="0" y="67"/>
                </a:cxn>
                <a:cxn ang="0">
                  <a:pos x="3" y="70"/>
                </a:cxn>
                <a:cxn ang="0">
                  <a:pos x="0" y="73"/>
                </a:cxn>
                <a:cxn ang="0">
                  <a:pos x="3" y="73"/>
                </a:cxn>
                <a:cxn ang="0">
                  <a:pos x="54" y="112"/>
                </a:cxn>
                <a:cxn ang="0">
                  <a:pos x="54" y="124"/>
                </a:cxn>
                <a:cxn ang="0">
                  <a:pos x="54" y="121"/>
                </a:cxn>
                <a:cxn ang="0">
                  <a:pos x="157" y="108"/>
                </a:cxn>
                <a:cxn ang="0">
                  <a:pos x="157" y="121"/>
                </a:cxn>
              </a:cxnLst>
              <a:rect l="0" t="0" r="r" b="b"/>
              <a:pathLst>
                <a:path w="163" h="124">
                  <a:moveTo>
                    <a:pt x="157" y="121"/>
                  </a:moveTo>
                  <a:lnTo>
                    <a:pt x="154" y="96"/>
                  </a:lnTo>
                  <a:lnTo>
                    <a:pt x="163" y="73"/>
                  </a:lnTo>
                  <a:lnTo>
                    <a:pt x="154" y="67"/>
                  </a:lnTo>
                  <a:lnTo>
                    <a:pt x="122" y="48"/>
                  </a:lnTo>
                  <a:lnTo>
                    <a:pt x="90" y="35"/>
                  </a:lnTo>
                  <a:lnTo>
                    <a:pt x="90" y="0"/>
                  </a:lnTo>
                  <a:lnTo>
                    <a:pt x="22" y="0"/>
                  </a:lnTo>
                  <a:lnTo>
                    <a:pt x="22" y="3"/>
                  </a:lnTo>
                  <a:lnTo>
                    <a:pt x="3" y="70"/>
                  </a:lnTo>
                  <a:lnTo>
                    <a:pt x="0" y="67"/>
                  </a:lnTo>
                  <a:lnTo>
                    <a:pt x="3" y="70"/>
                  </a:lnTo>
                  <a:lnTo>
                    <a:pt x="0" y="73"/>
                  </a:lnTo>
                  <a:lnTo>
                    <a:pt x="3" y="73"/>
                  </a:lnTo>
                  <a:lnTo>
                    <a:pt x="54" y="112"/>
                  </a:lnTo>
                  <a:lnTo>
                    <a:pt x="54" y="124"/>
                  </a:lnTo>
                  <a:lnTo>
                    <a:pt x="54" y="121"/>
                  </a:lnTo>
                  <a:lnTo>
                    <a:pt x="157" y="108"/>
                  </a:lnTo>
                  <a:lnTo>
                    <a:pt x="157"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Freeform 482"/>
            <p:cNvSpPr>
              <a:spLocks/>
            </p:cNvSpPr>
            <p:nvPr/>
          </p:nvSpPr>
          <p:spPr bwMode="auto">
            <a:xfrm>
              <a:off x="4850189" y="3965095"/>
              <a:ext cx="163933" cy="124191"/>
            </a:xfrm>
            <a:custGeom>
              <a:avLst/>
              <a:gdLst/>
              <a:ahLst/>
              <a:cxnLst>
                <a:cxn ang="0">
                  <a:pos x="156" y="119"/>
                </a:cxn>
                <a:cxn ang="0">
                  <a:pos x="153" y="94"/>
                </a:cxn>
                <a:cxn ang="0">
                  <a:pos x="163" y="72"/>
                </a:cxn>
                <a:cxn ang="0">
                  <a:pos x="153" y="67"/>
                </a:cxn>
                <a:cxn ang="0">
                  <a:pos x="121" y="47"/>
                </a:cxn>
                <a:cxn ang="0">
                  <a:pos x="89" y="35"/>
                </a:cxn>
                <a:cxn ang="0">
                  <a:pos x="89" y="0"/>
                </a:cxn>
                <a:cxn ang="0">
                  <a:pos x="22" y="0"/>
                </a:cxn>
                <a:cxn ang="0">
                  <a:pos x="22" y="2"/>
                </a:cxn>
                <a:cxn ang="0">
                  <a:pos x="5" y="69"/>
                </a:cxn>
                <a:cxn ang="0">
                  <a:pos x="0" y="67"/>
                </a:cxn>
                <a:cxn ang="0">
                  <a:pos x="5" y="69"/>
                </a:cxn>
                <a:cxn ang="0">
                  <a:pos x="0" y="72"/>
                </a:cxn>
                <a:cxn ang="0">
                  <a:pos x="5" y="72"/>
                </a:cxn>
                <a:cxn ang="0">
                  <a:pos x="54" y="112"/>
                </a:cxn>
                <a:cxn ang="0">
                  <a:pos x="54" y="124"/>
                </a:cxn>
                <a:cxn ang="0">
                  <a:pos x="54" y="119"/>
                </a:cxn>
                <a:cxn ang="0">
                  <a:pos x="156" y="107"/>
                </a:cxn>
                <a:cxn ang="0">
                  <a:pos x="156" y="119"/>
                </a:cxn>
              </a:cxnLst>
              <a:rect l="0" t="0" r="r" b="b"/>
              <a:pathLst>
                <a:path w="163" h="124">
                  <a:moveTo>
                    <a:pt x="156" y="119"/>
                  </a:moveTo>
                  <a:lnTo>
                    <a:pt x="153" y="94"/>
                  </a:lnTo>
                  <a:lnTo>
                    <a:pt x="163" y="72"/>
                  </a:lnTo>
                  <a:lnTo>
                    <a:pt x="153" y="67"/>
                  </a:lnTo>
                  <a:lnTo>
                    <a:pt x="121" y="47"/>
                  </a:lnTo>
                  <a:lnTo>
                    <a:pt x="89" y="35"/>
                  </a:lnTo>
                  <a:lnTo>
                    <a:pt x="89" y="0"/>
                  </a:lnTo>
                  <a:lnTo>
                    <a:pt x="22" y="0"/>
                  </a:lnTo>
                  <a:lnTo>
                    <a:pt x="22" y="2"/>
                  </a:lnTo>
                  <a:lnTo>
                    <a:pt x="5" y="69"/>
                  </a:lnTo>
                  <a:lnTo>
                    <a:pt x="0" y="67"/>
                  </a:lnTo>
                  <a:lnTo>
                    <a:pt x="5" y="69"/>
                  </a:lnTo>
                  <a:lnTo>
                    <a:pt x="0" y="72"/>
                  </a:lnTo>
                  <a:lnTo>
                    <a:pt x="5" y="72"/>
                  </a:lnTo>
                  <a:lnTo>
                    <a:pt x="54" y="112"/>
                  </a:lnTo>
                  <a:lnTo>
                    <a:pt x="54" y="124"/>
                  </a:lnTo>
                  <a:lnTo>
                    <a:pt x="54" y="119"/>
                  </a:lnTo>
                  <a:lnTo>
                    <a:pt x="156" y="107"/>
                  </a:lnTo>
                  <a:lnTo>
                    <a:pt x="156" y="11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Freeform 481"/>
            <p:cNvSpPr>
              <a:spLocks/>
            </p:cNvSpPr>
            <p:nvPr/>
          </p:nvSpPr>
          <p:spPr bwMode="auto">
            <a:xfrm>
              <a:off x="4939606" y="3965095"/>
              <a:ext cx="57129" cy="59612"/>
            </a:xfrm>
            <a:custGeom>
              <a:avLst/>
              <a:gdLst/>
              <a:ahLst/>
              <a:cxnLst>
                <a:cxn ang="0">
                  <a:pos x="3" y="0"/>
                </a:cxn>
                <a:cxn ang="0">
                  <a:pos x="35" y="6"/>
                </a:cxn>
                <a:cxn ang="0">
                  <a:pos x="54" y="38"/>
                </a:cxn>
                <a:cxn ang="0">
                  <a:pos x="57" y="60"/>
                </a:cxn>
                <a:cxn ang="0">
                  <a:pos x="32" y="48"/>
                </a:cxn>
                <a:cxn ang="0">
                  <a:pos x="0" y="35"/>
                </a:cxn>
                <a:cxn ang="0">
                  <a:pos x="0" y="0"/>
                </a:cxn>
                <a:cxn ang="0">
                  <a:pos x="3" y="0"/>
                </a:cxn>
              </a:cxnLst>
              <a:rect l="0" t="0" r="r" b="b"/>
              <a:pathLst>
                <a:path w="57" h="60">
                  <a:moveTo>
                    <a:pt x="3" y="0"/>
                  </a:moveTo>
                  <a:lnTo>
                    <a:pt x="35" y="6"/>
                  </a:lnTo>
                  <a:lnTo>
                    <a:pt x="54" y="38"/>
                  </a:lnTo>
                  <a:lnTo>
                    <a:pt x="57" y="60"/>
                  </a:lnTo>
                  <a:lnTo>
                    <a:pt x="32" y="48"/>
                  </a:lnTo>
                  <a:lnTo>
                    <a:pt x="0" y="35"/>
                  </a:lnTo>
                  <a:lnTo>
                    <a:pt x="0" y="0"/>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Freeform 480"/>
            <p:cNvSpPr>
              <a:spLocks/>
            </p:cNvSpPr>
            <p:nvPr/>
          </p:nvSpPr>
          <p:spPr bwMode="auto">
            <a:xfrm>
              <a:off x="4939606" y="3965095"/>
              <a:ext cx="57129" cy="59612"/>
            </a:xfrm>
            <a:custGeom>
              <a:avLst/>
              <a:gdLst/>
              <a:ahLst/>
              <a:cxnLst>
                <a:cxn ang="0">
                  <a:pos x="5" y="0"/>
                </a:cxn>
                <a:cxn ang="0">
                  <a:pos x="35" y="5"/>
                </a:cxn>
                <a:cxn ang="0">
                  <a:pos x="55" y="38"/>
                </a:cxn>
                <a:cxn ang="0">
                  <a:pos x="57" y="60"/>
                </a:cxn>
                <a:cxn ang="0">
                  <a:pos x="32" y="48"/>
                </a:cxn>
                <a:cxn ang="0">
                  <a:pos x="0" y="35"/>
                </a:cxn>
                <a:cxn ang="0">
                  <a:pos x="0" y="0"/>
                </a:cxn>
                <a:cxn ang="0">
                  <a:pos x="5" y="0"/>
                </a:cxn>
              </a:cxnLst>
              <a:rect l="0" t="0" r="r" b="b"/>
              <a:pathLst>
                <a:path w="57" h="60">
                  <a:moveTo>
                    <a:pt x="5" y="0"/>
                  </a:moveTo>
                  <a:lnTo>
                    <a:pt x="35" y="5"/>
                  </a:lnTo>
                  <a:lnTo>
                    <a:pt x="55" y="38"/>
                  </a:lnTo>
                  <a:lnTo>
                    <a:pt x="57" y="60"/>
                  </a:lnTo>
                  <a:lnTo>
                    <a:pt x="32" y="48"/>
                  </a:lnTo>
                  <a:lnTo>
                    <a:pt x="0" y="35"/>
                  </a:lnTo>
                  <a:lnTo>
                    <a:pt x="0" y="0"/>
                  </a:lnTo>
                  <a:lnTo>
                    <a:pt x="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1" name="Freeform 479"/>
            <p:cNvSpPr>
              <a:spLocks/>
            </p:cNvSpPr>
            <p:nvPr/>
          </p:nvSpPr>
          <p:spPr bwMode="auto">
            <a:xfrm>
              <a:off x="4860124" y="3567682"/>
              <a:ext cx="72032" cy="59612"/>
            </a:xfrm>
            <a:custGeom>
              <a:avLst/>
              <a:gdLst/>
              <a:ahLst/>
              <a:cxnLst>
                <a:cxn ang="0">
                  <a:pos x="51" y="0"/>
                </a:cxn>
                <a:cxn ang="0">
                  <a:pos x="9" y="38"/>
                </a:cxn>
                <a:cxn ang="0">
                  <a:pos x="0" y="57"/>
                </a:cxn>
                <a:cxn ang="0">
                  <a:pos x="6" y="57"/>
                </a:cxn>
                <a:cxn ang="0">
                  <a:pos x="73" y="60"/>
                </a:cxn>
                <a:cxn ang="0">
                  <a:pos x="60" y="0"/>
                </a:cxn>
                <a:cxn ang="0">
                  <a:pos x="51" y="0"/>
                </a:cxn>
              </a:cxnLst>
              <a:rect l="0" t="0" r="r" b="b"/>
              <a:pathLst>
                <a:path w="73" h="60">
                  <a:moveTo>
                    <a:pt x="51" y="0"/>
                  </a:moveTo>
                  <a:lnTo>
                    <a:pt x="9" y="38"/>
                  </a:lnTo>
                  <a:lnTo>
                    <a:pt x="0" y="57"/>
                  </a:lnTo>
                  <a:lnTo>
                    <a:pt x="6" y="57"/>
                  </a:lnTo>
                  <a:lnTo>
                    <a:pt x="73" y="60"/>
                  </a:lnTo>
                  <a:lnTo>
                    <a:pt x="60" y="0"/>
                  </a:lnTo>
                  <a:lnTo>
                    <a:pt x="5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Freeform 478"/>
            <p:cNvSpPr>
              <a:spLocks/>
            </p:cNvSpPr>
            <p:nvPr/>
          </p:nvSpPr>
          <p:spPr bwMode="auto">
            <a:xfrm>
              <a:off x="4860124" y="3567682"/>
              <a:ext cx="74515" cy="59612"/>
            </a:xfrm>
            <a:custGeom>
              <a:avLst/>
              <a:gdLst/>
              <a:ahLst/>
              <a:cxnLst>
                <a:cxn ang="0">
                  <a:pos x="51" y="0"/>
                </a:cxn>
                <a:cxn ang="0">
                  <a:pos x="10" y="38"/>
                </a:cxn>
                <a:cxn ang="0">
                  <a:pos x="0" y="58"/>
                </a:cxn>
                <a:cxn ang="0">
                  <a:pos x="7" y="58"/>
                </a:cxn>
                <a:cxn ang="0">
                  <a:pos x="73" y="60"/>
                </a:cxn>
                <a:cxn ang="0">
                  <a:pos x="58" y="0"/>
                </a:cxn>
                <a:cxn ang="0">
                  <a:pos x="51" y="0"/>
                </a:cxn>
              </a:cxnLst>
              <a:rect l="0" t="0" r="r" b="b"/>
              <a:pathLst>
                <a:path w="73" h="60">
                  <a:moveTo>
                    <a:pt x="51" y="0"/>
                  </a:moveTo>
                  <a:lnTo>
                    <a:pt x="10" y="38"/>
                  </a:lnTo>
                  <a:lnTo>
                    <a:pt x="0" y="58"/>
                  </a:lnTo>
                  <a:lnTo>
                    <a:pt x="7" y="58"/>
                  </a:lnTo>
                  <a:lnTo>
                    <a:pt x="73" y="60"/>
                  </a:lnTo>
                  <a:lnTo>
                    <a:pt x="58" y="0"/>
                  </a:lnTo>
                  <a:lnTo>
                    <a:pt x="5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477"/>
            <p:cNvSpPr>
              <a:spLocks/>
            </p:cNvSpPr>
            <p:nvPr/>
          </p:nvSpPr>
          <p:spPr bwMode="auto">
            <a:xfrm>
              <a:off x="4850189" y="3612391"/>
              <a:ext cx="81967" cy="67064"/>
            </a:xfrm>
            <a:custGeom>
              <a:avLst/>
              <a:gdLst/>
              <a:ahLst/>
              <a:cxnLst>
                <a:cxn ang="0">
                  <a:pos x="16" y="0"/>
                </a:cxn>
                <a:cxn ang="0">
                  <a:pos x="0" y="48"/>
                </a:cxn>
                <a:cxn ang="0">
                  <a:pos x="83" y="68"/>
                </a:cxn>
                <a:cxn ang="0">
                  <a:pos x="83" y="16"/>
                </a:cxn>
                <a:cxn ang="0">
                  <a:pos x="16" y="13"/>
                </a:cxn>
                <a:cxn ang="0">
                  <a:pos x="10" y="13"/>
                </a:cxn>
                <a:cxn ang="0">
                  <a:pos x="16" y="0"/>
                </a:cxn>
              </a:cxnLst>
              <a:rect l="0" t="0" r="r" b="b"/>
              <a:pathLst>
                <a:path w="83" h="68">
                  <a:moveTo>
                    <a:pt x="16" y="0"/>
                  </a:moveTo>
                  <a:lnTo>
                    <a:pt x="0" y="48"/>
                  </a:lnTo>
                  <a:lnTo>
                    <a:pt x="83" y="68"/>
                  </a:lnTo>
                  <a:lnTo>
                    <a:pt x="83" y="16"/>
                  </a:lnTo>
                  <a:lnTo>
                    <a:pt x="16" y="13"/>
                  </a:lnTo>
                  <a:lnTo>
                    <a:pt x="10" y="13"/>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Freeform 476"/>
            <p:cNvSpPr>
              <a:spLocks/>
            </p:cNvSpPr>
            <p:nvPr/>
          </p:nvSpPr>
          <p:spPr bwMode="auto">
            <a:xfrm>
              <a:off x="4850189" y="3612391"/>
              <a:ext cx="84450" cy="67064"/>
            </a:xfrm>
            <a:custGeom>
              <a:avLst/>
              <a:gdLst/>
              <a:ahLst/>
              <a:cxnLst>
                <a:cxn ang="0">
                  <a:pos x="17" y="0"/>
                </a:cxn>
                <a:cxn ang="0">
                  <a:pos x="0" y="48"/>
                </a:cxn>
                <a:cxn ang="0">
                  <a:pos x="83" y="68"/>
                </a:cxn>
                <a:cxn ang="0">
                  <a:pos x="83" y="15"/>
                </a:cxn>
                <a:cxn ang="0">
                  <a:pos x="17" y="13"/>
                </a:cxn>
                <a:cxn ang="0">
                  <a:pos x="10" y="13"/>
                </a:cxn>
                <a:cxn ang="0">
                  <a:pos x="17" y="0"/>
                </a:cxn>
              </a:cxnLst>
              <a:rect l="0" t="0" r="r" b="b"/>
              <a:pathLst>
                <a:path w="83" h="68">
                  <a:moveTo>
                    <a:pt x="17" y="0"/>
                  </a:moveTo>
                  <a:lnTo>
                    <a:pt x="0" y="48"/>
                  </a:lnTo>
                  <a:lnTo>
                    <a:pt x="83" y="68"/>
                  </a:lnTo>
                  <a:lnTo>
                    <a:pt x="83" y="15"/>
                  </a:lnTo>
                  <a:lnTo>
                    <a:pt x="17" y="13"/>
                  </a:lnTo>
                  <a:lnTo>
                    <a:pt x="10" y="13"/>
                  </a:lnTo>
                  <a:lnTo>
                    <a:pt x="1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Freeform 475"/>
            <p:cNvSpPr>
              <a:spLocks/>
            </p:cNvSpPr>
            <p:nvPr/>
          </p:nvSpPr>
          <p:spPr bwMode="auto">
            <a:xfrm>
              <a:off x="4825350" y="3647165"/>
              <a:ext cx="109288" cy="111773"/>
            </a:xfrm>
            <a:custGeom>
              <a:avLst/>
              <a:gdLst/>
              <a:ahLst/>
              <a:cxnLst>
                <a:cxn ang="0">
                  <a:pos x="29" y="0"/>
                </a:cxn>
                <a:cxn ang="0">
                  <a:pos x="7" y="73"/>
                </a:cxn>
                <a:cxn ang="0">
                  <a:pos x="0" y="76"/>
                </a:cxn>
                <a:cxn ang="0">
                  <a:pos x="7" y="73"/>
                </a:cxn>
                <a:cxn ang="0">
                  <a:pos x="68" y="108"/>
                </a:cxn>
                <a:cxn ang="0">
                  <a:pos x="68" y="112"/>
                </a:cxn>
                <a:cxn ang="0">
                  <a:pos x="93" y="102"/>
                </a:cxn>
                <a:cxn ang="0">
                  <a:pos x="103" y="80"/>
                </a:cxn>
                <a:cxn ang="0">
                  <a:pos x="109" y="32"/>
                </a:cxn>
                <a:cxn ang="0">
                  <a:pos x="26" y="12"/>
                </a:cxn>
                <a:cxn ang="0">
                  <a:pos x="29" y="0"/>
                </a:cxn>
              </a:cxnLst>
              <a:rect l="0" t="0" r="r" b="b"/>
              <a:pathLst>
                <a:path w="109" h="112">
                  <a:moveTo>
                    <a:pt x="29" y="0"/>
                  </a:moveTo>
                  <a:lnTo>
                    <a:pt x="7" y="73"/>
                  </a:lnTo>
                  <a:lnTo>
                    <a:pt x="0" y="76"/>
                  </a:lnTo>
                  <a:lnTo>
                    <a:pt x="7" y="73"/>
                  </a:lnTo>
                  <a:lnTo>
                    <a:pt x="68" y="108"/>
                  </a:lnTo>
                  <a:lnTo>
                    <a:pt x="68" y="112"/>
                  </a:lnTo>
                  <a:lnTo>
                    <a:pt x="93" y="102"/>
                  </a:lnTo>
                  <a:lnTo>
                    <a:pt x="103" y="80"/>
                  </a:lnTo>
                  <a:lnTo>
                    <a:pt x="109" y="32"/>
                  </a:lnTo>
                  <a:lnTo>
                    <a:pt x="26" y="12"/>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 name="Freeform 474"/>
            <p:cNvSpPr>
              <a:spLocks/>
            </p:cNvSpPr>
            <p:nvPr/>
          </p:nvSpPr>
          <p:spPr bwMode="auto">
            <a:xfrm>
              <a:off x="4825350" y="3647165"/>
              <a:ext cx="109288" cy="111773"/>
            </a:xfrm>
            <a:custGeom>
              <a:avLst/>
              <a:gdLst/>
              <a:ahLst/>
              <a:cxnLst>
                <a:cxn ang="0">
                  <a:pos x="30" y="0"/>
                </a:cxn>
                <a:cxn ang="0">
                  <a:pos x="7" y="72"/>
                </a:cxn>
                <a:cxn ang="0">
                  <a:pos x="0" y="75"/>
                </a:cxn>
                <a:cxn ang="0">
                  <a:pos x="7" y="72"/>
                </a:cxn>
                <a:cxn ang="0">
                  <a:pos x="67" y="107"/>
                </a:cxn>
                <a:cxn ang="0">
                  <a:pos x="67" y="112"/>
                </a:cxn>
                <a:cxn ang="0">
                  <a:pos x="92" y="102"/>
                </a:cxn>
                <a:cxn ang="0">
                  <a:pos x="102" y="80"/>
                </a:cxn>
                <a:cxn ang="0">
                  <a:pos x="109" y="32"/>
                </a:cxn>
                <a:cxn ang="0">
                  <a:pos x="25" y="12"/>
                </a:cxn>
                <a:cxn ang="0">
                  <a:pos x="30" y="0"/>
                </a:cxn>
              </a:cxnLst>
              <a:rect l="0" t="0" r="r" b="b"/>
              <a:pathLst>
                <a:path w="109" h="112">
                  <a:moveTo>
                    <a:pt x="30" y="0"/>
                  </a:moveTo>
                  <a:lnTo>
                    <a:pt x="7" y="72"/>
                  </a:lnTo>
                  <a:lnTo>
                    <a:pt x="0" y="75"/>
                  </a:lnTo>
                  <a:lnTo>
                    <a:pt x="7" y="72"/>
                  </a:lnTo>
                  <a:lnTo>
                    <a:pt x="67" y="107"/>
                  </a:lnTo>
                  <a:lnTo>
                    <a:pt x="67" y="112"/>
                  </a:lnTo>
                  <a:lnTo>
                    <a:pt x="92" y="102"/>
                  </a:lnTo>
                  <a:lnTo>
                    <a:pt x="102" y="80"/>
                  </a:lnTo>
                  <a:lnTo>
                    <a:pt x="109" y="32"/>
                  </a:lnTo>
                  <a:lnTo>
                    <a:pt x="25" y="12"/>
                  </a:lnTo>
                  <a:lnTo>
                    <a:pt x="3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7" name="Freeform 473"/>
            <p:cNvSpPr>
              <a:spLocks/>
            </p:cNvSpPr>
            <p:nvPr/>
          </p:nvSpPr>
          <p:spPr bwMode="auto">
            <a:xfrm>
              <a:off x="4884962" y="3691874"/>
              <a:ext cx="144062" cy="156482"/>
            </a:xfrm>
            <a:custGeom>
              <a:avLst/>
              <a:gdLst/>
              <a:ahLst/>
              <a:cxnLst>
                <a:cxn ang="0">
                  <a:pos x="48" y="0"/>
                </a:cxn>
                <a:cxn ang="0">
                  <a:pos x="138" y="42"/>
                </a:cxn>
                <a:cxn ang="0">
                  <a:pos x="144" y="106"/>
                </a:cxn>
                <a:cxn ang="0">
                  <a:pos x="23" y="157"/>
                </a:cxn>
                <a:cxn ang="0">
                  <a:pos x="0" y="100"/>
                </a:cxn>
                <a:cxn ang="0">
                  <a:pos x="7" y="68"/>
                </a:cxn>
                <a:cxn ang="0">
                  <a:pos x="32" y="58"/>
                </a:cxn>
                <a:cxn ang="0">
                  <a:pos x="42" y="36"/>
                </a:cxn>
                <a:cxn ang="0">
                  <a:pos x="48" y="4"/>
                </a:cxn>
                <a:cxn ang="0">
                  <a:pos x="48" y="0"/>
                </a:cxn>
              </a:cxnLst>
              <a:rect l="0" t="0" r="r" b="b"/>
              <a:pathLst>
                <a:path w="144" h="157">
                  <a:moveTo>
                    <a:pt x="48" y="0"/>
                  </a:moveTo>
                  <a:lnTo>
                    <a:pt x="138" y="42"/>
                  </a:lnTo>
                  <a:lnTo>
                    <a:pt x="144" y="106"/>
                  </a:lnTo>
                  <a:lnTo>
                    <a:pt x="23" y="157"/>
                  </a:lnTo>
                  <a:lnTo>
                    <a:pt x="0" y="100"/>
                  </a:lnTo>
                  <a:lnTo>
                    <a:pt x="7" y="68"/>
                  </a:lnTo>
                  <a:lnTo>
                    <a:pt x="32" y="58"/>
                  </a:lnTo>
                  <a:lnTo>
                    <a:pt x="42" y="36"/>
                  </a:lnTo>
                  <a:lnTo>
                    <a:pt x="48" y="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8" name="Freeform 472"/>
            <p:cNvSpPr>
              <a:spLocks/>
            </p:cNvSpPr>
            <p:nvPr/>
          </p:nvSpPr>
          <p:spPr bwMode="auto">
            <a:xfrm>
              <a:off x="4884962" y="3691874"/>
              <a:ext cx="144062" cy="153997"/>
            </a:xfrm>
            <a:custGeom>
              <a:avLst/>
              <a:gdLst/>
              <a:ahLst/>
              <a:cxnLst>
                <a:cxn ang="0">
                  <a:pos x="50" y="0"/>
                </a:cxn>
                <a:cxn ang="0">
                  <a:pos x="139" y="41"/>
                </a:cxn>
                <a:cxn ang="0">
                  <a:pos x="144" y="106"/>
                </a:cxn>
                <a:cxn ang="0">
                  <a:pos x="25" y="157"/>
                </a:cxn>
                <a:cxn ang="0">
                  <a:pos x="0" y="101"/>
                </a:cxn>
                <a:cxn ang="0">
                  <a:pos x="7" y="68"/>
                </a:cxn>
                <a:cxn ang="0">
                  <a:pos x="32" y="58"/>
                </a:cxn>
                <a:cxn ang="0">
                  <a:pos x="42" y="35"/>
                </a:cxn>
                <a:cxn ang="0">
                  <a:pos x="50" y="3"/>
                </a:cxn>
                <a:cxn ang="0">
                  <a:pos x="50" y="0"/>
                </a:cxn>
              </a:cxnLst>
              <a:rect l="0" t="0" r="r" b="b"/>
              <a:pathLst>
                <a:path w="144" h="157">
                  <a:moveTo>
                    <a:pt x="50" y="0"/>
                  </a:moveTo>
                  <a:lnTo>
                    <a:pt x="139" y="41"/>
                  </a:lnTo>
                  <a:lnTo>
                    <a:pt x="144" y="106"/>
                  </a:lnTo>
                  <a:lnTo>
                    <a:pt x="25" y="157"/>
                  </a:lnTo>
                  <a:lnTo>
                    <a:pt x="0" y="101"/>
                  </a:lnTo>
                  <a:lnTo>
                    <a:pt x="7" y="68"/>
                  </a:lnTo>
                  <a:lnTo>
                    <a:pt x="32" y="58"/>
                  </a:lnTo>
                  <a:lnTo>
                    <a:pt x="42" y="35"/>
                  </a:lnTo>
                  <a:lnTo>
                    <a:pt x="50" y="3"/>
                  </a:lnTo>
                  <a:lnTo>
                    <a:pt x="5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9" name="Freeform 471"/>
            <p:cNvSpPr>
              <a:spLocks/>
            </p:cNvSpPr>
            <p:nvPr/>
          </p:nvSpPr>
          <p:spPr bwMode="auto">
            <a:xfrm>
              <a:off x="4872544" y="3793712"/>
              <a:ext cx="320413" cy="243415"/>
            </a:xfrm>
            <a:custGeom>
              <a:avLst/>
              <a:gdLst/>
              <a:ahLst/>
              <a:cxnLst>
                <a:cxn ang="0">
                  <a:pos x="141" y="246"/>
                </a:cxn>
                <a:cxn ang="0">
                  <a:pos x="160" y="208"/>
                </a:cxn>
                <a:cxn ang="0">
                  <a:pos x="221" y="195"/>
                </a:cxn>
                <a:cxn ang="0">
                  <a:pos x="208" y="233"/>
                </a:cxn>
                <a:cxn ang="0">
                  <a:pos x="263" y="240"/>
                </a:cxn>
                <a:cxn ang="0">
                  <a:pos x="269" y="198"/>
                </a:cxn>
                <a:cxn ang="0">
                  <a:pos x="263" y="176"/>
                </a:cxn>
                <a:cxn ang="0">
                  <a:pos x="323" y="147"/>
                </a:cxn>
                <a:cxn ang="0">
                  <a:pos x="304" y="61"/>
                </a:cxn>
                <a:cxn ang="0">
                  <a:pos x="224" y="0"/>
                </a:cxn>
                <a:cxn ang="0">
                  <a:pos x="157" y="3"/>
                </a:cxn>
                <a:cxn ang="0">
                  <a:pos x="36" y="54"/>
                </a:cxn>
                <a:cxn ang="0">
                  <a:pos x="45" y="77"/>
                </a:cxn>
                <a:cxn ang="0">
                  <a:pos x="4" y="118"/>
                </a:cxn>
                <a:cxn ang="0">
                  <a:pos x="0" y="118"/>
                </a:cxn>
                <a:cxn ang="0">
                  <a:pos x="0" y="169"/>
                </a:cxn>
                <a:cxn ang="0">
                  <a:pos x="4" y="173"/>
                </a:cxn>
                <a:cxn ang="0">
                  <a:pos x="68" y="173"/>
                </a:cxn>
                <a:cxn ang="0">
                  <a:pos x="71" y="173"/>
                </a:cxn>
                <a:cxn ang="0">
                  <a:pos x="103" y="179"/>
                </a:cxn>
                <a:cxn ang="0">
                  <a:pos x="122" y="211"/>
                </a:cxn>
                <a:cxn ang="0">
                  <a:pos x="125" y="233"/>
                </a:cxn>
                <a:cxn ang="0">
                  <a:pos x="132" y="240"/>
                </a:cxn>
                <a:cxn ang="0">
                  <a:pos x="141" y="246"/>
                </a:cxn>
              </a:cxnLst>
              <a:rect l="0" t="0" r="r" b="b"/>
              <a:pathLst>
                <a:path w="323" h="246">
                  <a:moveTo>
                    <a:pt x="141" y="246"/>
                  </a:moveTo>
                  <a:lnTo>
                    <a:pt x="160" y="208"/>
                  </a:lnTo>
                  <a:lnTo>
                    <a:pt x="221" y="195"/>
                  </a:lnTo>
                  <a:lnTo>
                    <a:pt x="208" y="233"/>
                  </a:lnTo>
                  <a:lnTo>
                    <a:pt x="263" y="240"/>
                  </a:lnTo>
                  <a:lnTo>
                    <a:pt x="269" y="198"/>
                  </a:lnTo>
                  <a:lnTo>
                    <a:pt x="263" y="176"/>
                  </a:lnTo>
                  <a:lnTo>
                    <a:pt x="323" y="147"/>
                  </a:lnTo>
                  <a:lnTo>
                    <a:pt x="304" y="61"/>
                  </a:lnTo>
                  <a:lnTo>
                    <a:pt x="224" y="0"/>
                  </a:lnTo>
                  <a:lnTo>
                    <a:pt x="157" y="3"/>
                  </a:lnTo>
                  <a:lnTo>
                    <a:pt x="36" y="54"/>
                  </a:lnTo>
                  <a:lnTo>
                    <a:pt x="45" y="77"/>
                  </a:lnTo>
                  <a:lnTo>
                    <a:pt x="4" y="118"/>
                  </a:lnTo>
                  <a:lnTo>
                    <a:pt x="0" y="118"/>
                  </a:lnTo>
                  <a:lnTo>
                    <a:pt x="0" y="169"/>
                  </a:lnTo>
                  <a:lnTo>
                    <a:pt x="4" y="173"/>
                  </a:lnTo>
                  <a:lnTo>
                    <a:pt x="68" y="173"/>
                  </a:lnTo>
                  <a:lnTo>
                    <a:pt x="71" y="173"/>
                  </a:lnTo>
                  <a:lnTo>
                    <a:pt x="103" y="179"/>
                  </a:lnTo>
                  <a:lnTo>
                    <a:pt x="122" y="211"/>
                  </a:lnTo>
                  <a:lnTo>
                    <a:pt x="125" y="233"/>
                  </a:lnTo>
                  <a:lnTo>
                    <a:pt x="132" y="240"/>
                  </a:lnTo>
                  <a:lnTo>
                    <a:pt x="141" y="2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0" name="Freeform 470"/>
            <p:cNvSpPr>
              <a:spLocks/>
            </p:cNvSpPr>
            <p:nvPr/>
          </p:nvSpPr>
          <p:spPr bwMode="auto">
            <a:xfrm>
              <a:off x="4872544" y="3793712"/>
              <a:ext cx="320413" cy="243415"/>
            </a:xfrm>
            <a:custGeom>
              <a:avLst/>
              <a:gdLst/>
              <a:ahLst/>
              <a:cxnLst>
                <a:cxn ang="0">
                  <a:pos x="143" y="246"/>
                </a:cxn>
                <a:cxn ang="0">
                  <a:pos x="160" y="208"/>
                </a:cxn>
                <a:cxn ang="0">
                  <a:pos x="223" y="196"/>
                </a:cxn>
                <a:cxn ang="0">
                  <a:pos x="208" y="233"/>
                </a:cxn>
                <a:cxn ang="0">
                  <a:pos x="263" y="241"/>
                </a:cxn>
                <a:cxn ang="0">
                  <a:pos x="270" y="198"/>
                </a:cxn>
                <a:cxn ang="0">
                  <a:pos x="263" y="176"/>
                </a:cxn>
                <a:cxn ang="0">
                  <a:pos x="323" y="148"/>
                </a:cxn>
                <a:cxn ang="0">
                  <a:pos x="305" y="60"/>
                </a:cxn>
                <a:cxn ang="0">
                  <a:pos x="225" y="0"/>
                </a:cxn>
                <a:cxn ang="0">
                  <a:pos x="158" y="3"/>
                </a:cxn>
                <a:cxn ang="0">
                  <a:pos x="38" y="53"/>
                </a:cxn>
                <a:cxn ang="0">
                  <a:pos x="45" y="78"/>
                </a:cxn>
                <a:cxn ang="0">
                  <a:pos x="5" y="118"/>
                </a:cxn>
                <a:cxn ang="0">
                  <a:pos x="0" y="118"/>
                </a:cxn>
                <a:cxn ang="0">
                  <a:pos x="0" y="168"/>
                </a:cxn>
                <a:cxn ang="0">
                  <a:pos x="5" y="173"/>
                </a:cxn>
                <a:cxn ang="0">
                  <a:pos x="68" y="173"/>
                </a:cxn>
                <a:cxn ang="0">
                  <a:pos x="73" y="173"/>
                </a:cxn>
                <a:cxn ang="0">
                  <a:pos x="103" y="178"/>
                </a:cxn>
                <a:cxn ang="0">
                  <a:pos x="123" y="211"/>
                </a:cxn>
                <a:cxn ang="0">
                  <a:pos x="125" y="233"/>
                </a:cxn>
                <a:cxn ang="0">
                  <a:pos x="133" y="241"/>
                </a:cxn>
                <a:cxn ang="0">
                  <a:pos x="143" y="246"/>
                </a:cxn>
              </a:cxnLst>
              <a:rect l="0" t="0" r="r" b="b"/>
              <a:pathLst>
                <a:path w="323" h="246">
                  <a:moveTo>
                    <a:pt x="143" y="246"/>
                  </a:moveTo>
                  <a:lnTo>
                    <a:pt x="160" y="208"/>
                  </a:lnTo>
                  <a:lnTo>
                    <a:pt x="223" y="196"/>
                  </a:lnTo>
                  <a:lnTo>
                    <a:pt x="208" y="233"/>
                  </a:lnTo>
                  <a:lnTo>
                    <a:pt x="263" y="241"/>
                  </a:lnTo>
                  <a:lnTo>
                    <a:pt x="270" y="198"/>
                  </a:lnTo>
                  <a:lnTo>
                    <a:pt x="263" y="176"/>
                  </a:lnTo>
                  <a:lnTo>
                    <a:pt x="323" y="148"/>
                  </a:lnTo>
                  <a:lnTo>
                    <a:pt x="305" y="60"/>
                  </a:lnTo>
                  <a:lnTo>
                    <a:pt x="225" y="0"/>
                  </a:lnTo>
                  <a:lnTo>
                    <a:pt x="158" y="3"/>
                  </a:lnTo>
                  <a:lnTo>
                    <a:pt x="38" y="53"/>
                  </a:lnTo>
                  <a:lnTo>
                    <a:pt x="45" y="78"/>
                  </a:lnTo>
                  <a:lnTo>
                    <a:pt x="5" y="118"/>
                  </a:lnTo>
                  <a:lnTo>
                    <a:pt x="0" y="118"/>
                  </a:lnTo>
                  <a:lnTo>
                    <a:pt x="0" y="168"/>
                  </a:lnTo>
                  <a:lnTo>
                    <a:pt x="5" y="173"/>
                  </a:lnTo>
                  <a:lnTo>
                    <a:pt x="68" y="173"/>
                  </a:lnTo>
                  <a:lnTo>
                    <a:pt x="73" y="173"/>
                  </a:lnTo>
                  <a:lnTo>
                    <a:pt x="103" y="178"/>
                  </a:lnTo>
                  <a:lnTo>
                    <a:pt x="123" y="211"/>
                  </a:lnTo>
                  <a:lnTo>
                    <a:pt x="125" y="233"/>
                  </a:lnTo>
                  <a:lnTo>
                    <a:pt x="133" y="241"/>
                  </a:lnTo>
                  <a:lnTo>
                    <a:pt x="143" y="24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1" name="Freeform 469"/>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2" name="Freeform 468"/>
            <p:cNvSpPr>
              <a:spLocks/>
            </p:cNvSpPr>
            <p:nvPr/>
          </p:nvSpPr>
          <p:spPr bwMode="auto">
            <a:xfrm>
              <a:off x="4666385" y="3331719"/>
              <a:ext cx="188771" cy="362639"/>
            </a:xfrm>
            <a:custGeom>
              <a:avLst/>
              <a:gdLst/>
              <a:ahLst/>
              <a:cxnLst>
                <a:cxn ang="0">
                  <a:pos x="186" y="51"/>
                </a:cxn>
                <a:cxn ang="0">
                  <a:pos x="189" y="54"/>
                </a:cxn>
                <a:cxn ang="0">
                  <a:pos x="176" y="0"/>
                </a:cxn>
                <a:cxn ang="0">
                  <a:pos x="148" y="3"/>
                </a:cxn>
                <a:cxn ang="0">
                  <a:pos x="45" y="157"/>
                </a:cxn>
                <a:cxn ang="0">
                  <a:pos x="39" y="208"/>
                </a:cxn>
                <a:cxn ang="0">
                  <a:pos x="0" y="278"/>
                </a:cxn>
                <a:cxn ang="0">
                  <a:pos x="20" y="294"/>
                </a:cxn>
                <a:cxn ang="0">
                  <a:pos x="36" y="365"/>
                </a:cxn>
                <a:cxn ang="0">
                  <a:pos x="100" y="355"/>
                </a:cxn>
                <a:cxn ang="0">
                  <a:pos x="116" y="259"/>
                </a:cxn>
                <a:cxn ang="0">
                  <a:pos x="141" y="253"/>
                </a:cxn>
                <a:cxn ang="0">
                  <a:pos x="141" y="224"/>
                </a:cxn>
                <a:cxn ang="0">
                  <a:pos x="125" y="201"/>
                </a:cxn>
                <a:cxn ang="0">
                  <a:pos x="141" y="150"/>
                </a:cxn>
                <a:cxn ang="0">
                  <a:pos x="186" y="51"/>
                </a:cxn>
              </a:cxnLst>
              <a:rect l="0" t="0" r="r" b="b"/>
              <a:pathLst>
                <a:path w="189" h="365">
                  <a:moveTo>
                    <a:pt x="186" y="51"/>
                  </a:moveTo>
                  <a:lnTo>
                    <a:pt x="189" y="54"/>
                  </a:lnTo>
                  <a:lnTo>
                    <a:pt x="176" y="0"/>
                  </a:lnTo>
                  <a:lnTo>
                    <a:pt x="148" y="3"/>
                  </a:lnTo>
                  <a:lnTo>
                    <a:pt x="45" y="157"/>
                  </a:lnTo>
                  <a:lnTo>
                    <a:pt x="39" y="208"/>
                  </a:lnTo>
                  <a:lnTo>
                    <a:pt x="0" y="278"/>
                  </a:lnTo>
                  <a:lnTo>
                    <a:pt x="20" y="294"/>
                  </a:lnTo>
                  <a:lnTo>
                    <a:pt x="36" y="365"/>
                  </a:lnTo>
                  <a:lnTo>
                    <a:pt x="100" y="355"/>
                  </a:lnTo>
                  <a:lnTo>
                    <a:pt x="116" y="259"/>
                  </a:lnTo>
                  <a:lnTo>
                    <a:pt x="141" y="253"/>
                  </a:lnTo>
                  <a:lnTo>
                    <a:pt x="141" y="224"/>
                  </a:lnTo>
                  <a:lnTo>
                    <a:pt x="125" y="201"/>
                  </a:lnTo>
                  <a:lnTo>
                    <a:pt x="141" y="150"/>
                  </a:lnTo>
                  <a:lnTo>
                    <a:pt x="186"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3" name="Freeform 467"/>
            <p:cNvSpPr>
              <a:spLocks/>
            </p:cNvSpPr>
            <p:nvPr/>
          </p:nvSpPr>
          <p:spPr bwMode="auto">
            <a:xfrm>
              <a:off x="4666385" y="3331719"/>
              <a:ext cx="188771" cy="362639"/>
            </a:xfrm>
            <a:custGeom>
              <a:avLst/>
              <a:gdLst/>
              <a:ahLst/>
              <a:cxnLst>
                <a:cxn ang="0">
                  <a:pos x="184" y="53"/>
                </a:cxn>
                <a:cxn ang="0">
                  <a:pos x="189" y="55"/>
                </a:cxn>
                <a:cxn ang="0">
                  <a:pos x="174" y="0"/>
                </a:cxn>
                <a:cxn ang="0">
                  <a:pos x="147" y="3"/>
                </a:cxn>
                <a:cxn ang="0">
                  <a:pos x="45" y="158"/>
                </a:cxn>
                <a:cxn ang="0">
                  <a:pos x="40" y="208"/>
                </a:cxn>
                <a:cxn ang="0">
                  <a:pos x="0" y="278"/>
                </a:cxn>
                <a:cxn ang="0">
                  <a:pos x="20" y="295"/>
                </a:cxn>
                <a:cxn ang="0">
                  <a:pos x="35" y="365"/>
                </a:cxn>
                <a:cxn ang="0">
                  <a:pos x="99" y="355"/>
                </a:cxn>
                <a:cxn ang="0">
                  <a:pos x="114" y="260"/>
                </a:cxn>
                <a:cxn ang="0">
                  <a:pos x="139" y="253"/>
                </a:cxn>
                <a:cxn ang="0">
                  <a:pos x="139" y="225"/>
                </a:cxn>
                <a:cxn ang="0">
                  <a:pos x="124" y="203"/>
                </a:cxn>
                <a:cxn ang="0">
                  <a:pos x="139" y="150"/>
                </a:cxn>
                <a:cxn ang="0">
                  <a:pos x="184" y="53"/>
                </a:cxn>
              </a:cxnLst>
              <a:rect l="0" t="0" r="r" b="b"/>
              <a:pathLst>
                <a:path w="189" h="365">
                  <a:moveTo>
                    <a:pt x="184" y="53"/>
                  </a:moveTo>
                  <a:lnTo>
                    <a:pt x="189" y="55"/>
                  </a:lnTo>
                  <a:lnTo>
                    <a:pt x="174" y="0"/>
                  </a:lnTo>
                  <a:lnTo>
                    <a:pt x="147" y="3"/>
                  </a:lnTo>
                  <a:lnTo>
                    <a:pt x="45" y="158"/>
                  </a:lnTo>
                  <a:lnTo>
                    <a:pt x="40" y="208"/>
                  </a:lnTo>
                  <a:lnTo>
                    <a:pt x="0" y="278"/>
                  </a:lnTo>
                  <a:lnTo>
                    <a:pt x="20" y="295"/>
                  </a:lnTo>
                  <a:lnTo>
                    <a:pt x="35" y="365"/>
                  </a:lnTo>
                  <a:lnTo>
                    <a:pt x="99" y="355"/>
                  </a:lnTo>
                  <a:lnTo>
                    <a:pt x="114" y="260"/>
                  </a:lnTo>
                  <a:lnTo>
                    <a:pt x="139" y="253"/>
                  </a:lnTo>
                  <a:lnTo>
                    <a:pt x="139" y="225"/>
                  </a:lnTo>
                  <a:lnTo>
                    <a:pt x="124" y="203"/>
                  </a:lnTo>
                  <a:lnTo>
                    <a:pt x="139" y="150"/>
                  </a:lnTo>
                  <a:lnTo>
                    <a:pt x="184" y="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4" name="Freeform 466"/>
            <p:cNvSpPr>
              <a:spLocks/>
            </p:cNvSpPr>
            <p:nvPr/>
          </p:nvSpPr>
          <p:spPr bwMode="auto">
            <a:xfrm>
              <a:off x="4594355" y="3214979"/>
              <a:ext cx="322897" cy="394930"/>
            </a:xfrm>
            <a:custGeom>
              <a:avLst/>
              <a:gdLst/>
              <a:ahLst/>
              <a:cxnLst>
                <a:cxn ang="0">
                  <a:pos x="326" y="16"/>
                </a:cxn>
                <a:cxn ang="0">
                  <a:pos x="291" y="0"/>
                </a:cxn>
                <a:cxn ang="0">
                  <a:pos x="208" y="36"/>
                </a:cxn>
                <a:cxn ang="0">
                  <a:pos x="211" y="64"/>
                </a:cxn>
                <a:cxn ang="0">
                  <a:pos x="173" y="77"/>
                </a:cxn>
                <a:cxn ang="0">
                  <a:pos x="109" y="157"/>
                </a:cxn>
                <a:cxn ang="0">
                  <a:pos x="93" y="215"/>
                </a:cxn>
                <a:cxn ang="0">
                  <a:pos x="35" y="256"/>
                </a:cxn>
                <a:cxn ang="0">
                  <a:pos x="0" y="330"/>
                </a:cxn>
                <a:cxn ang="0">
                  <a:pos x="16" y="346"/>
                </a:cxn>
                <a:cxn ang="0">
                  <a:pos x="0" y="391"/>
                </a:cxn>
                <a:cxn ang="0">
                  <a:pos x="70" y="394"/>
                </a:cxn>
                <a:cxn ang="0">
                  <a:pos x="73" y="397"/>
                </a:cxn>
                <a:cxn ang="0">
                  <a:pos x="112" y="327"/>
                </a:cxn>
                <a:cxn ang="0">
                  <a:pos x="118" y="276"/>
                </a:cxn>
                <a:cxn ang="0">
                  <a:pos x="221" y="122"/>
                </a:cxn>
                <a:cxn ang="0">
                  <a:pos x="246" y="119"/>
                </a:cxn>
                <a:cxn ang="0">
                  <a:pos x="256" y="112"/>
                </a:cxn>
                <a:cxn ang="0">
                  <a:pos x="259" y="103"/>
                </a:cxn>
                <a:cxn ang="0">
                  <a:pos x="265" y="93"/>
                </a:cxn>
                <a:cxn ang="0">
                  <a:pos x="269" y="80"/>
                </a:cxn>
                <a:cxn ang="0">
                  <a:pos x="278" y="71"/>
                </a:cxn>
                <a:cxn ang="0">
                  <a:pos x="281" y="61"/>
                </a:cxn>
                <a:cxn ang="0">
                  <a:pos x="285" y="55"/>
                </a:cxn>
                <a:cxn ang="0">
                  <a:pos x="285" y="52"/>
                </a:cxn>
                <a:cxn ang="0">
                  <a:pos x="326" y="61"/>
                </a:cxn>
                <a:cxn ang="0">
                  <a:pos x="326" y="20"/>
                </a:cxn>
                <a:cxn ang="0">
                  <a:pos x="326" y="16"/>
                </a:cxn>
              </a:cxnLst>
              <a:rect l="0" t="0" r="r" b="b"/>
              <a:pathLst>
                <a:path w="326" h="397">
                  <a:moveTo>
                    <a:pt x="326" y="16"/>
                  </a:moveTo>
                  <a:lnTo>
                    <a:pt x="291" y="0"/>
                  </a:lnTo>
                  <a:lnTo>
                    <a:pt x="208" y="36"/>
                  </a:lnTo>
                  <a:lnTo>
                    <a:pt x="211" y="64"/>
                  </a:lnTo>
                  <a:lnTo>
                    <a:pt x="173" y="77"/>
                  </a:lnTo>
                  <a:lnTo>
                    <a:pt x="109" y="157"/>
                  </a:lnTo>
                  <a:lnTo>
                    <a:pt x="93" y="215"/>
                  </a:lnTo>
                  <a:lnTo>
                    <a:pt x="35" y="256"/>
                  </a:lnTo>
                  <a:lnTo>
                    <a:pt x="0" y="330"/>
                  </a:lnTo>
                  <a:lnTo>
                    <a:pt x="16" y="346"/>
                  </a:lnTo>
                  <a:lnTo>
                    <a:pt x="0" y="391"/>
                  </a:lnTo>
                  <a:lnTo>
                    <a:pt x="70" y="394"/>
                  </a:lnTo>
                  <a:lnTo>
                    <a:pt x="73" y="397"/>
                  </a:lnTo>
                  <a:lnTo>
                    <a:pt x="112" y="327"/>
                  </a:lnTo>
                  <a:lnTo>
                    <a:pt x="118" y="276"/>
                  </a:lnTo>
                  <a:lnTo>
                    <a:pt x="221" y="122"/>
                  </a:lnTo>
                  <a:lnTo>
                    <a:pt x="246" y="119"/>
                  </a:lnTo>
                  <a:lnTo>
                    <a:pt x="256" y="112"/>
                  </a:lnTo>
                  <a:lnTo>
                    <a:pt x="259" y="103"/>
                  </a:lnTo>
                  <a:lnTo>
                    <a:pt x="265" y="93"/>
                  </a:lnTo>
                  <a:lnTo>
                    <a:pt x="269" y="80"/>
                  </a:lnTo>
                  <a:lnTo>
                    <a:pt x="278" y="71"/>
                  </a:lnTo>
                  <a:lnTo>
                    <a:pt x="281" y="61"/>
                  </a:lnTo>
                  <a:lnTo>
                    <a:pt x="285" y="55"/>
                  </a:lnTo>
                  <a:lnTo>
                    <a:pt x="285" y="52"/>
                  </a:lnTo>
                  <a:lnTo>
                    <a:pt x="326" y="61"/>
                  </a:lnTo>
                  <a:lnTo>
                    <a:pt x="326" y="20"/>
                  </a:lnTo>
                  <a:lnTo>
                    <a:pt x="32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5" name="Freeform 465"/>
            <p:cNvSpPr>
              <a:spLocks/>
            </p:cNvSpPr>
            <p:nvPr/>
          </p:nvSpPr>
          <p:spPr bwMode="auto">
            <a:xfrm>
              <a:off x="4594355" y="3214979"/>
              <a:ext cx="322897" cy="392445"/>
            </a:xfrm>
            <a:custGeom>
              <a:avLst/>
              <a:gdLst/>
              <a:ahLst/>
              <a:cxnLst>
                <a:cxn ang="0">
                  <a:pos x="326" y="15"/>
                </a:cxn>
                <a:cxn ang="0">
                  <a:pos x="291" y="0"/>
                </a:cxn>
                <a:cxn ang="0">
                  <a:pos x="208" y="35"/>
                </a:cxn>
                <a:cxn ang="0">
                  <a:pos x="211" y="63"/>
                </a:cxn>
                <a:cxn ang="0">
                  <a:pos x="173" y="75"/>
                </a:cxn>
                <a:cxn ang="0">
                  <a:pos x="108" y="156"/>
                </a:cxn>
                <a:cxn ang="0">
                  <a:pos x="93" y="216"/>
                </a:cxn>
                <a:cxn ang="0">
                  <a:pos x="35" y="256"/>
                </a:cxn>
                <a:cxn ang="0">
                  <a:pos x="0" y="332"/>
                </a:cxn>
                <a:cxn ang="0">
                  <a:pos x="15" y="347"/>
                </a:cxn>
                <a:cxn ang="0">
                  <a:pos x="0" y="392"/>
                </a:cxn>
                <a:cxn ang="0">
                  <a:pos x="70" y="394"/>
                </a:cxn>
                <a:cxn ang="0">
                  <a:pos x="73" y="397"/>
                </a:cxn>
                <a:cxn ang="0">
                  <a:pos x="113" y="327"/>
                </a:cxn>
                <a:cxn ang="0">
                  <a:pos x="118" y="276"/>
                </a:cxn>
                <a:cxn ang="0">
                  <a:pos x="221" y="121"/>
                </a:cxn>
                <a:cxn ang="0">
                  <a:pos x="246" y="118"/>
                </a:cxn>
                <a:cxn ang="0">
                  <a:pos x="256" y="111"/>
                </a:cxn>
                <a:cxn ang="0">
                  <a:pos x="258" y="103"/>
                </a:cxn>
                <a:cxn ang="0">
                  <a:pos x="266" y="93"/>
                </a:cxn>
                <a:cxn ang="0">
                  <a:pos x="268" y="80"/>
                </a:cxn>
                <a:cxn ang="0">
                  <a:pos x="278" y="70"/>
                </a:cxn>
                <a:cxn ang="0">
                  <a:pos x="281" y="60"/>
                </a:cxn>
                <a:cxn ang="0">
                  <a:pos x="286" y="55"/>
                </a:cxn>
                <a:cxn ang="0">
                  <a:pos x="286" y="50"/>
                </a:cxn>
                <a:cxn ang="0">
                  <a:pos x="326" y="60"/>
                </a:cxn>
                <a:cxn ang="0">
                  <a:pos x="326" y="20"/>
                </a:cxn>
                <a:cxn ang="0">
                  <a:pos x="326" y="15"/>
                </a:cxn>
              </a:cxnLst>
              <a:rect l="0" t="0" r="r" b="b"/>
              <a:pathLst>
                <a:path w="326" h="397">
                  <a:moveTo>
                    <a:pt x="326" y="15"/>
                  </a:moveTo>
                  <a:lnTo>
                    <a:pt x="291" y="0"/>
                  </a:lnTo>
                  <a:lnTo>
                    <a:pt x="208" y="35"/>
                  </a:lnTo>
                  <a:lnTo>
                    <a:pt x="211" y="63"/>
                  </a:lnTo>
                  <a:lnTo>
                    <a:pt x="173" y="75"/>
                  </a:lnTo>
                  <a:lnTo>
                    <a:pt x="108" y="156"/>
                  </a:lnTo>
                  <a:lnTo>
                    <a:pt x="93" y="216"/>
                  </a:lnTo>
                  <a:lnTo>
                    <a:pt x="35" y="256"/>
                  </a:lnTo>
                  <a:lnTo>
                    <a:pt x="0" y="332"/>
                  </a:lnTo>
                  <a:lnTo>
                    <a:pt x="15" y="347"/>
                  </a:lnTo>
                  <a:lnTo>
                    <a:pt x="0" y="392"/>
                  </a:lnTo>
                  <a:lnTo>
                    <a:pt x="70" y="394"/>
                  </a:lnTo>
                  <a:lnTo>
                    <a:pt x="73" y="397"/>
                  </a:lnTo>
                  <a:lnTo>
                    <a:pt x="113" y="327"/>
                  </a:lnTo>
                  <a:lnTo>
                    <a:pt x="118" y="276"/>
                  </a:lnTo>
                  <a:lnTo>
                    <a:pt x="221" y="121"/>
                  </a:lnTo>
                  <a:lnTo>
                    <a:pt x="246" y="118"/>
                  </a:lnTo>
                  <a:lnTo>
                    <a:pt x="256" y="111"/>
                  </a:lnTo>
                  <a:lnTo>
                    <a:pt x="258" y="103"/>
                  </a:lnTo>
                  <a:lnTo>
                    <a:pt x="266" y="93"/>
                  </a:lnTo>
                  <a:lnTo>
                    <a:pt x="268" y="80"/>
                  </a:lnTo>
                  <a:lnTo>
                    <a:pt x="278" y="70"/>
                  </a:lnTo>
                  <a:lnTo>
                    <a:pt x="281" y="60"/>
                  </a:lnTo>
                  <a:lnTo>
                    <a:pt x="286" y="55"/>
                  </a:lnTo>
                  <a:lnTo>
                    <a:pt x="286" y="50"/>
                  </a:lnTo>
                  <a:lnTo>
                    <a:pt x="326" y="60"/>
                  </a:lnTo>
                  <a:lnTo>
                    <a:pt x="326" y="20"/>
                  </a:lnTo>
                  <a:lnTo>
                    <a:pt x="326"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6" name="Freeform 464"/>
            <p:cNvSpPr>
              <a:spLocks/>
            </p:cNvSpPr>
            <p:nvPr/>
          </p:nvSpPr>
          <p:spPr bwMode="auto">
            <a:xfrm>
              <a:off x="4837770" y="3264655"/>
              <a:ext cx="114256" cy="295576"/>
            </a:xfrm>
            <a:custGeom>
              <a:avLst/>
              <a:gdLst/>
              <a:ahLst/>
              <a:cxnLst>
                <a:cxn ang="0">
                  <a:pos x="16" y="121"/>
                </a:cxn>
                <a:cxn ang="0">
                  <a:pos x="39" y="134"/>
                </a:cxn>
                <a:cxn ang="0">
                  <a:pos x="13" y="249"/>
                </a:cxn>
                <a:cxn ang="0">
                  <a:pos x="35" y="297"/>
                </a:cxn>
                <a:cxn ang="0">
                  <a:pos x="90" y="256"/>
                </a:cxn>
                <a:cxn ang="0">
                  <a:pos x="90" y="259"/>
                </a:cxn>
                <a:cxn ang="0">
                  <a:pos x="96" y="256"/>
                </a:cxn>
                <a:cxn ang="0">
                  <a:pos x="115" y="140"/>
                </a:cxn>
                <a:cxn ang="0">
                  <a:pos x="83" y="131"/>
                </a:cxn>
                <a:cxn ang="0">
                  <a:pos x="74" y="12"/>
                </a:cxn>
                <a:cxn ang="0">
                  <a:pos x="74" y="9"/>
                </a:cxn>
                <a:cxn ang="0">
                  <a:pos x="71" y="9"/>
                </a:cxn>
                <a:cxn ang="0">
                  <a:pos x="39" y="0"/>
                </a:cxn>
                <a:cxn ang="0">
                  <a:pos x="39" y="3"/>
                </a:cxn>
                <a:cxn ang="0">
                  <a:pos x="35" y="9"/>
                </a:cxn>
                <a:cxn ang="0">
                  <a:pos x="32" y="19"/>
                </a:cxn>
                <a:cxn ang="0">
                  <a:pos x="23" y="28"/>
                </a:cxn>
                <a:cxn ang="0">
                  <a:pos x="19" y="41"/>
                </a:cxn>
                <a:cxn ang="0">
                  <a:pos x="13" y="51"/>
                </a:cxn>
                <a:cxn ang="0">
                  <a:pos x="10" y="60"/>
                </a:cxn>
                <a:cxn ang="0">
                  <a:pos x="0" y="67"/>
                </a:cxn>
                <a:cxn ang="0">
                  <a:pos x="3" y="67"/>
                </a:cxn>
                <a:cxn ang="0">
                  <a:pos x="16" y="121"/>
                </a:cxn>
              </a:cxnLst>
              <a:rect l="0" t="0" r="r" b="b"/>
              <a:pathLst>
                <a:path w="115" h="297">
                  <a:moveTo>
                    <a:pt x="16" y="121"/>
                  </a:moveTo>
                  <a:lnTo>
                    <a:pt x="39" y="134"/>
                  </a:lnTo>
                  <a:lnTo>
                    <a:pt x="13" y="249"/>
                  </a:lnTo>
                  <a:lnTo>
                    <a:pt x="35" y="297"/>
                  </a:lnTo>
                  <a:lnTo>
                    <a:pt x="90" y="256"/>
                  </a:lnTo>
                  <a:lnTo>
                    <a:pt x="90" y="259"/>
                  </a:lnTo>
                  <a:lnTo>
                    <a:pt x="96" y="256"/>
                  </a:lnTo>
                  <a:lnTo>
                    <a:pt x="115" y="140"/>
                  </a:lnTo>
                  <a:lnTo>
                    <a:pt x="83" y="131"/>
                  </a:lnTo>
                  <a:lnTo>
                    <a:pt x="74" y="12"/>
                  </a:lnTo>
                  <a:lnTo>
                    <a:pt x="74" y="9"/>
                  </a:lnTo>
                  <a:lnTo>
                    <a:pt x="71" y="9"/>
                  </a:lnTo>
                  <a:lnTo>
                    <a:pt x="39" y="0"/>
                  </a:lnTo>
                  <a:lnTo>
                    <a:pt x="39" y="3"/>
                  </a:lnTo>
                  <a:lnTo>
                    <a:pt x="35" y="9"/>
                  </a:lnTo>
                  <a:lnTo>
                    <a:pt x="32" y="19"/>
                  </a:lnTo>
                  <a:lnTo>
                    <a:pt x="23" y="28"/>
                  </a:lnTo>
                  <a:lnTo>
                    <a:pt x="19" y="41"/>
                  </a:lnTo>
                  <a:lnTo>
                    <a:pt x="13" y="51"/>
                  </a:lnTo>
                  <a:lnTo>
                    <a:pt x="10" y="60"/>
                  </a:lnTo>
                  <a:lnTo>
                    <a:pt x="0" y="67"/>
                  </a:lnTo>
                  <a:lnTo>
                    <a:pt x="3" y="67"/>
                  </a:lnTo>
                  <a:lnTo>
                    <a:pt x="16"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7" name="Freeform 463"/>
            <p:cNvSpPr>
              <a:spLocks/>
            </p:cNvSpPr>
            <p:nvPr/>
          </p:nvSpPr>
          <p:spPr bwMode="auto">
            <a:xfrm>
              <a:off x="4837770" y="3264655"/>
              <a:ext cx="114256" cy="295576"/>
            </a:xfrm>
            <a:custGeom>
              <a:avLst/>
              <a:gdLst/>
              <a:ahLst/>
              <a:cxnLst>
                <a:cxn ang="0">
                  <a:pos x="18" y="122"/>
                </a:cxn>
                <a:cxn ang="0">
                  <a:pos x="40" y="135"/>
                </a:cxn>
                <a:cxn ang="0">
                  <a:pos x="13" y="250"/>
                </a:cxn>
                <a:cxn ang="0">
                  <a:pos x="35" y="297"/>
                </a:cxn>
                <a:cxn ang="0">
                  <a:pos x="90" y="257"/>
                </a:cxn>
                <a:cxn ang="0">
                  <a:pos x="90" y="260"/>
                </a:cxn>
                <a:cxn ang="0">
                  <a:pos x="98" y="257"/>
                </a:cxn>
                <a:cxn ang="0">
                  <a:pos x="115" y="140"/>
                </a:cxn>
                <a:cxn ang="0">
                  <a:pos x="83" y="132"/>
                </a:cxn>
                <a:cxn ang="0">
                  <a:pos x="75" y="12"/>
                </a:cxn>
                <a:cxn ang="0">
                  <a:pos x="75" y="10"/>
                </a:cxn>
                <a:cxn ang="0">
                  <a:pos x="73" y="10"/>
                </a:cxn>
                <a:cxn ang="0">
                  <a:pos x="40" y="0"/>
                </a:cxn>
                <a:cxn ang="0">
                  <a:pos x="40" y="5"/>
                </a:cxn>
                <a:cxn ang="0">
                  <a:pos x="35" y="10"/>
                </a:cxn>
                <a:cxn ang="0">
                  <a:pos x="33" y="20"/>
                </a:cxn>
                <a:cxn ang="0">
                  <a:pos x="23" y="30"/>
                </a:cxn>
                <a:cxn ang="0">
                  <a:pos x="20" y="42"/>
                </a:cxn>
                <a:cxn ang="0">
                  <a:pos x="13" y="52"/>
                </a:cxn>
                <a:cxn ang="0">
                  <a:pos x="10" y="60"/>
                </a:cxn>
                <a:cxn ang="0">
                  <a:pos x="0" y="67"/>
                </a:cxn>
                <a:cxn ang="0">
                  <a:pos x="3" y="67"/>
                </a:cxn>
                <a:cxn ang="0">
                  <a:pos x="18" y="122"/>
                </a:cxn>
              </a:cxnLst>
              <a:rect l="0" t="0" r="r" b="b"/>
              <a:pathLst>
                <a:path w="115" h="297">
                  <a:moveTo>
                    <a:pt x="18" y="122"/>
                  </a:moveTo>
                  <a:lnTo>
                    <a:pt x="40" y="135"/>
                  </a:lnTo>
                  <a:lnTo>
                    <a:pt x="13" y="250"/>
                  </a:lnTo>
                  <a:lnTo>
                    <a:pt x="35" y="297"/>
                  </a:lnTo>
                  <a:lnTo>
                    <a:pt x="90" y="257"/>
                  </a:lnTo>
                  <a:lnTo>
                    <a:pt x="90" y="260"/>
                  </a:lnTo>
                  <a:lnTo>
                    <a:pt x="98" y="257"/>
                  </a:lnTo>
                  <a:lnTo>
                    <a:pt x="115" y="140"/>
                  </a:lnTo>
                  <a:lnTo>
                    <a:pt x="83" y="132"/>
                  </a:lnTo>
                  <a:lnTo>
                    <a:pt x="75" y="12"/>
                  </a:lnTo>
                  <a:lnTo>
                    <a:pt x="75" y="10"/>
                  </a:lnTo>
                  <a:lnTo>
                    <a:pt x="73" y="10"/>
                  </a:lnTo>
                  <a:lnTo>
                    <a:pt x="40" y="0"/>
                  </a:lnTo>
                  <a:lnTo>
                    <a:pt x="40" y="5"/>
                  </a:lnTo>
                  <a:lnTo>
                    <a:pt x="35" y="10"/>
                  </a:lnTo>
                  <a:lnTo>
                    <a:pt x="33" y="20"/>
                  </a:lnTo>
                  <a:lnTo>
                    <a:pt x="23" y="30"/>
                  </a:lnTo>
                  <a:lnTo>
                    <a:pt x="20" y="42"/>
                  </a:lnTo>
                  <a:lnTo>
                    <a:pt x="13" y="52"/>
                  </a:lnTo>
                  <a:lnTo>
                    <a:pt x="10" y="60"/>
                  </a:lnTo>
                  <a:lnTo>
                    <a:pt x="0" y="67"/>
                  </a:lnTo>
                  <a:lnTo>
                    <a:pt x="3" y="67"/>
                  </a:lnTo>
                  <a:lnTo>
                    <a:pt x="18" y="1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8" name="Freeform 462"/>
            <p:cNvSpPr>
              <a:spLocks/>
            </p:cNvSpPr>
            <p:nvPr/>
          </p:nvSpPr>
          <p:spPr bwMode="auto">
            <a:xfrm>
              <a:off x="4825350" y="3383879"/>
              <a:ext cx="24838" cy="52161"/>
            </a:xfrm>
            <a:custGeom>
              <a:avLst/>
              <a:gdLst/>
              <a:ahLst/>
              <a:cxnLst>
                <a:cxn ang="0">
                  <a:pos x="0" y="54"/>
                </a:cxn>
                <a:cxn ang="0">
                  <a:pos x="26" y="0"/>
                </a:cxn>
                <a:cxn ang="0">
                  <a:pos x="0" y="54"/>
                </a:cxn>
              </a:cxnLst>
              <a:rect l="0" t="0" r="r" b="b"/>
              <a:pathLst>
                <a:path w="26" h="54">
                  <a:moveTo>
                    <a:pt x="0" y="54"/>
                  </a:moveTo>
                  <a:lnTo>
                    <a:pt x="26" y="0"/>
                  </a:lnTo>
                  <a:lnTo>
                    <a:pt x="0" y="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9" name="Freeform 461"/>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0" name="Freeform 460"/>
            <p:cNvSpPr>
              <a:spLocks/>
            </p:cNvSpPr>
            <p:nvPr/>
          </p:nvSpPr>
          <p:spPr bwMode="auto">
            <a:xfrm>
              <a:off x="4246620" y="3624811"/>
              <a:ext cx="57127" cy="69547"/>
            </a:xfrm>
            <a:custGeom>
              <a:avLst/>
              <a:gdLst/>
              <a:ahLst/>
              <a:cxnLst>
                <a:cxn ang="0">
                  <a:pos x="45" y="0"/>
                </a:cxn>
                <a:cxn ang="0">
                  <a:pos x="58" y="46"/>
                </a:cxn>
                <a:cxn ang="0">
                  <a:pos x="45" y="71"/>
                </a:cxn>
                <a:cxn ang="0">
                  <a:pos x="10" y="46"/>
                </a:cxn>
                <a:cxn ang="0">
                  <a:pos x="0" y="15"/>
                </a:cxn>
                <a:cxn ang="0">
                  <a:pos x="0" y="13"/>
                </a:cxn>
                <a:cxn ang="0">
                  <a:pos x="45" y="0"/>
                </a:cxn>
              </a:cxnLst>
              <a:rect l="0" t="0" r="r" b="b"/>
              <a:pathLst>
                <a:path w="58" h="71">
                  <a:moveTo>
                    <a:pt x="45" y="0"/>
                  </a:moveTo>
                  <a:lnTo>
                    <a:pt x="58" y="46"/>
                  </a:lnTo>
                  <a:lnTo>
                    <a:pt x="45" y="71"/>
                  </a:lnTo>
                  <a:lnTo>
                    <a:pt x="10" y="46"/>
                  </a:lnTo>
                  <a:lnTo>
                    <a:pt x="0" y="15"/>
                  </a:lnTo>
                  <a:lnTo>
                    <a:pt x="0" y="13"/>
                  </a:lnTo>
                  <a:lnTo>
                    <a:pt x="4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1" name="Freeform 459"/>
            <p:cNvSpPr>
              <a:spLocks/>
            </p:cNvSpPr>
            <p:nvPr/>
          </p:nvSpPr>
          <p:spPr bwMode="auto">
            <a:xfrm>
              <a:off x="4214329" y="3637230"/>
              <a:ext cx="76999" cy="89418"/>
            </a:xfrm>
            <a:custGeom>
              <a:avLst/>
              <a:gdLst/>
              <a:ahLst/>
              <a:cxnLst>
                <a:cxn ang="0">
                  <a:pos x="77" y="58"/>
                </a:cxn>
                <a:cxn ang="0">
                  <a:pos x="55" y="90"/>
                </a:cxn>
                <a:cxn ang="0">
                  <a:pos x="3" y="90"/>
                </a:cxn>
                <a:cxn ang="0">
                  <a:pos x="0" y="35"/>
                </a:cxn>
                <a:cxn ang="0">
                  <a:pos x="26" y="0"/>
                </a:cxn>
                <a:cxn ang="0">
                  <a:pos x="32" y="0"/>
                </a:cxn>
                <a:cxn ang="0">
                  <a:pos x="32" y="3"/>
                </a:cxn>
                <a:cxn ang="0">
                  <a:pos x="42" y="32"/>
                </a:cxn>
                <a:cxn ang="0">
                  <a:pos x="77" y="58"/>
                </a:cxn>
              </a:cxnLst>
              <a:rect l="0" t="0" r="r" b="b"/>
              <a:pathLst>
                <a:path w="77" h="90">
                  <a:moveTo>
                    <a:pt x="77" y="58"/>
                  </a:moveTo>
                  <a:lnTo>
                    <a:pt x="55" y="90"/>
                  </a:lnTo>
                  <a:lnTo>
                    <a:pt x="3" y="90"/>
                  </a:lnTo>
                  <a:lnTo>
                    <a:pt x="0" y="35"/>
                  </a:lnTo>
                  <a:lnTo>
                    <a:pt x="26" y="0"/>
                  </a:lnTo>
                  <a:lnTo>
                    <a:pt x="32" y="0"/>
                  </a:lnTo>
                  <a:lnTo>
                    <a:pt x="32" y="3"/>
                  </a:lnTo>
                  <a:lnTo>
                    <a:pt x="42" y="32"/>
                  </a:lnTo>
                  <a:lnTo>
                    <a:pt x="77"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2" name="Freeform 458"/>
            <p:cNvSpPr>
              <a:spLocks/>
            </p:cNvSpPr>
            <p:nvPr/>
          </p:nvSpPr>
          <p:spPr bwMode="auto">
            <a:xfrm>
              <a:off x="4214329" y="3637230"/>
              <a:ext cx="76999" cy="89418"/>
            </a:xfrm>
            <a:custGeom>
              <a:avLst/>
              <a:gdLst/>
              <a:ahLst/>
              <a:cxnLst>
                <a:cxn ang="0">
                  <a:pos x="77" y="58"/>
                </a:cxn>
                <a:cxn ang="0">
                  <a:pos x="55" y="90"/>
                </a:cxn>
                <a:cxn ang="0">
                  <a:pos x="5" y="90"/>
                </a:cxn>
                <a:cxn ang="0">
                  <a:pos x="0" y="35"/>
                </a:cxn>
                <a:cxn ang="0">
                  <a:pos x="27" y="0"/>
                </a:cxn>
                <a:cxn ang="0">
                  <a:pos x="32" y="0"/>
                </a:cxn>
                <a:cxn ang="0">
                  <a:pos x="32" y="3"/>
                </a:cxn>
                <a:cxn ang="0">
                  <a:pos x="42" y="33"/>
                </a:cxn>
                <a:cxn ang="0">
                  <a:pos x="77" y="58"/>
                </a:cxn>
              </a:cxnLst>
              <a:rect l="0" t="0" r="r" b="b"/>
              <a:pathLst>
                <a:path w="77" h="90">
                  <a:moveTo>
                    <a:pt x="77" y="58"/>
                  </a:moveTo>
                  <a:lnTo>
                    <a:pt x="55" y="90"/>
                  </a:lnTo>
                  <a:lnTo>
                    <a:pt x="5" y="90"/>
                  </a:lnTo>
                  <a:lnTo>
                    <a:pt x="0" y="35"/>
                  </a:lnTo>
                  <a:lnTo>
                    <a:pt x="27" y="0"/>
                  </a:lnTo>
                  <a:lnTo>
                    <a:pt x="32" y="0"/>
                  </a:lnTo>
                  <a:lnTo>
                    <a:pt x="32" y="3"/>
                  </a:lnTo>
                  <a:lnTo>
                    <a:pt x="42" y="33"/>
                  </a:lnTo>
                  <a:lnTo>
                    <a:pt x="77" y="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3" name="Freeform 457"/>
            <p:cNvSpPr>
              <a:spLocks/>
            </p:cNvSpPr>
            <p:nvPr/>
          </p:nvSpPr>
          <p:spPr bwMode="auto">
            <a:xfrm>
              <a:off x="5252568" y="3955160"/>
              <a:ext cx="226029" cy="111773"/>
            </a:xfrm>
            <a:custGeom>
              <a:avLst/>
              <a:gdLst/>
              <a:ahLst/>
              <a:cxnLst>
                <a:cxn ang="0">
                  <a:pos x="0" y="58"/>
                </a:cxn>
                <a:cxn ang="0">
                  <a:pos x="3" y="58"/>
                </a:cxn>
                <a:cxn ang="0">
                  <a:pos x="48" y="106"/>
                </a:cxn>
                <a:cxn ang="0">
                  <a:pos x="102" y="112"/>
                </a:cxn>
                <a:cxn ang="0">
                  <a:pos x="227" y="29"/>
                </a:cxn>
                <a:cxn ang="0">
                  <a:pos x="211" y="0"/>
                </a:cxn>
                <a:cxn ang="0">
                  <a:pos x="26" y="16"/>
                </a:cxn>
                <a:cxn ang="0">
                  <a:pos x="0" y="58"/>
                </a:cxn>
              </a:cxnLst>
              <a:rect l="0" t="0" r="r" b="b"/>
              <a:pathLst>
                <a:path w="227" h="112">
                  <a:moveTo>
                    <a:pt x="0" y="58"/>
                  </a:moveTo>
                  <a:lnTo>
                    <a:pt x="3" y="58"/>
                  </a:lnTo>
                  <a:lnTo>
                    <a:pt x="48" y="106"/>
                  </a:lnTo>
                  <a:lnTo>
                    <a:pt x="102" y="112"/>
                  </a:lnTo>
                  <a:lnTo>
                    <a:pt x="227" y="29"/>
                  </a:lnTo>
                  <a:lnTo>
                    <a:pt x="211" y="0"/>
                  </a:lnTo>
                  <a:lnTo>
                    <a:pt x="26" y="16"/>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4" name="Freeform 456"/>
            <p:cNvSpPr>
              <a:spLocks/>
            </p:cNvSpPr>
            <p:nvPr/>
          </p:nvSpPr>
          <p:spPr bwMode="auto">
            <a:xfrm>
              <a:off x="5252568" y="3955160"/>
              <a:ext cx="223544" cy="111773"/>
            </a:xfrm>
            <a:custGeom>
              <a:avLst/>
              <a:gdLst/>
              <a:ahLst/>
              <a:cxnLst>
                <a:cxn ang="0">
                  <a:pos x="0" y="57"/>
                </a:cxn>
                <a:cxn ang="0">
                  <a:pos x="3" y="57"/>
                </a:cxn>
                <a:cxn ang="0">
                  <a:pos x="48" y="105"/>
                </a:cxn>
                <a:cxn ang="0">
                  <a:pos x="101" y="112"/>
                </a:cxn>
                <a:cxn ang="0">
                  <a:pos x="227" y="30"/>
                </a:cxn>
                <a:cxn ang="0">
                  <a:pos x="212" y="0"/>
                </a:cxn>
                <a:cxn ang="0">
                  <a:pos x="25" y="15"/>
                </a:cxn>
                <a:cxn ang="0">
                  <a:pos x="0" y="57"/>
                </a:cxn>
              </a:cxnLst>
              <a:rect l="0" t="0" r="r" b="b"/>
              <a:pathLst>
                <a:path w="227" h="112">
                  <a:moveTo>
                    <a:pt x="0" y="57"/>
                  </a:moveTo>
                  <a:lnTo>
                    <a:pt x="3" y="57"/>
                  </a:lnTo>
                  <a:lnTo>
                    <a:pt x="48" y="105"/>
                  </a:lnTo>
                  <a:lnTo>
                    <a:pt x="101" y="112"/>
                  </a:lnTo>
                  <a:lnTo>
                    <a:pt x="227" y="30"/>
                  </a:lnTo>
                  <a:lnTo>
                    <a:pt x="212" y="0"/>
                  </a:lnTo>
                  <a:lnTo>
                    <a:pt x="25" y="15"/>
                  </a:lnTo>
                  <a:lnTo>
                    <a:pt x="0" y="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5" name="Freeform 455"/>
            <p:cNvSpPr>
              <a:spLocks/>
            </p:cNvSpPr>
            <p:nvPr/>
          </p:nvSpPr>
          <p:spPr bwMode="auto">
            <a:xfrm>
              <a:off x="5349438" y="3975030"/>
              <a:ext cx="156480" cy="129159"/>
            </a:xfrm>
            <a:custGeom>
              <a:avLst/>
              <a:gdLst/>
              <a:ahLst/>
              <a:cxnLst>
                <a:cxn ang="0">
                  <a:pos x="128" y="0"/>
                </a:cxn>
                <a:cxn ang="0">
                  <a:pos x="157" y="125"/>
                </a:cxn>
                <a:cxn ang="0">
                  <a:pos x="48" y="131"/>
                </a:cxn>
                <a:cxn ang="0">
                  <a:pos x="0" y="93"/>
                </a:cxn>
                <a:cxn ang="0">
                  <a:pos x="3" y="93"/>
                </a:cxn>
                <a:cxn ang="0">
                  <a:pos x="128" y="10"/>
                </a:cxn>
                <a:cxn ang="0">
                  <a:pos x="125" y="7"/>
                </a:cxn>
                <a:cxn ang="0">
                  <a:pos x="128" y="7"/>
                </a:cxn>
                <a:cxn ang="0">
                  <a:pos x="128" y="0"/>
                </a:cxn>
              </a:cxnLst>
              <a:rect l="0" t="0" r="r" b="b"/>
              <a:pathLst>
                <a:path w="157" h="131">
                  <a:moveTo>
                    <a:pt x="128" y="0"/>
                  </a:moveTo>
                  <a:lnTo>
                    <a:pt x="157" y="125"/>
                  </a:lnTo>
                  <a:lnTo>
                    <a:pt x="48" y="131"/>
                  </a:lnTo>
                  <a:lnTo>
                    <a:pt x="0" y="93"/>
                  </a:lnTo>
                  <a:lnTo>
                    <a:pt x="3" y="93"/>
                  </a:lnTo>
                  <a:lnTo>
                    <a:pt x="128" y="10"/>
                  </a:lnTo>
                  <a:lnTo>
                    <a:pt x="125" y="7"/>
                  </a:lnTo>
                  <a:lnTo>
                    <a:pt x="128" y="7"/>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6" name="Freeform 454"/>
            <p:cNvSpPr>
              <a:spLocks/>
            </p:cNvSpPr>
            <p:nvPr/>
          </p:nvSpPr>
          <p:spPr bwMode="auto">
            <a:xfrm>
              <a:off x="5349438" y="3975030"/>
              <a:ext cx="156480" cy="129159"/>
            </a:xfrm>
            <a:custGeom>
              <a:avLst/>
              <a:gdLst/>
              <a:ahLst/>
              <a:cxnLst>
                <a:cxn ang="0">
                  <a:pos x="127" y="0"/>
                </a:cxn>
                <a:cxn ang="0">
                  <a:pos x="157" y="126"/>
                </a:cxn>
                <a:cxn ang="0">
                  <a:pos x="47" y="131"/>
                </a:cxn>
                <a:cxn ang="0">
                  <a:pos x="0" y="93"/>
                </a:cxn>
                <a:cxn ang="0">
                  <a:pos x="2" y="93"/>
                </a:cxn>
                <a:cxn ang="0">
                  <a:pos x="127" y="10"/>
                </a:cxn>
                <a:cxn ang="0">
                  <a:pos x="125" y="5"/>
                </a:cxn>
                <a:cxn ang="0">
                  <a:pos x="127" y="5"/>
                </a:cxn>
                <a:cxn ang="0">
                  <a:pos x="127" y="0"/>
                </a:cxn>
              </a:cxnLst>
              <a:rect l="0" t="0" r="r" b="b"/>
              <a:pathLst>
                <a:path w="157" h="131">
                  <a:moveTo>
                    <a:pt x="127" y="0"/>
                  </a:moveTo>
                  <a:lnTo>
                    <a:pt x="157" y="126"/>
                  </a:lnTo>
                  <a:lnTo>
                    <a:pt x="47" y="131"/>
                  </a:lnTo>
                  <a:lnTo>
                    <a:pt x="0" y="93"/>
                  </a:lnTo>
                  <a:lnTo>
                    <a:pt x="2" y="93"/>
                  </a:lnTo>
                  <a:lnTo>
                    <a:pt x="127" y="10"/>
                  </a:lnTo>
                  <a:lnTo>
                    <a:pt x="125" y="5"/>
                  </a:lnTo>
                  <a:lnTo>
                    <a:pt x="127" y="5"/>
                  </a:lnTo>
                  <a:lnTo>
                    <a:pt x="12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7" name="Freeform 453"/>
            <p:cNvSpPr>
              <a:spLocks/>
            </p:cNvSpPr>
            <p:nvPr/>
          </p:nvSpPr>
          <p:spPr bwMode="auto">
            <a:xfrm>
              <a:off x="5476113" y="3935289"/>
              <a:ext cx="183803" cy="161450"/>
            </a:xfrm>
            <a:custGeom>
              <a:avLst/>
              <a:gdLst/>
              <a:ahLst/>
              <a:cxnLst>
                <a:cxn ang="0">
                  <a:pos x="0" y="45"/>
                </a:cxn>
                <a:cxn ang="0">
                  <a:pos x="64" y="0"/>
                </a:cxn>
                <a:cxn ang="0">
                  <a:pos x="64" y="3"/>
                </a:cxn>
                <a:cxn ang="0">
                  <a:pos x="119" y="38"/>
                </a:cxn>
                <a:cxn ang="0">
                  <a:pos x="151" y="115"/>
                </a:cxn>
                <a:cxn ang="0">
                  <a:pos x="179" y="118"/>
                </a:cxn>
                <a:cxn ang="0">
                  <a:pos x="182" y="115"/>
                </a:cxn>
                <a:cxn ang="0">
                  <a:pos x="182" y="118"/>
                </a:cxn>
                <a:cxn ang="0">
                  <a:pos x="186" y="141"/>
                </a:cxn>
                <a:cxn ang="0">
                  <a:pos x="141" y="163"/>
                </a:cxn>
                <a:cxn ang="0">
                  <a:pos x="29" y="157"/>
                </a:cxn>
                <a:cxn ang="0">
                  <a:pos x="0" y="45"/>
                </a:cxn>
              </a:cxnLst>
              <a:rect l="0" t="0" r="r" b="b"/>
              <a:pathLst>
                <a:path w="186" h="163">
                  <a:moveTo>
                    <a:pt x="0" y="45"/>
                  </a:moveTo>
                  <a:lnTo>
                    <a:pt x="64" y="0"/>
                  </a:lnTo>
                  <a:lnTo>
                    <a:pt x="64" y="3"/>
                  </a:lnTo>
                  <a:lnTo>
                    <a:pt x="119" y="38"/>
                  </a:lnTo>
                  <a:lnTo>
                    <a:pt x="151" y="115"/>
                  </a:lnTo>
                  <a:lnTo>
                    <a:pt x="179" y="118"/>
                  </a:lnTo>
                  <a:lnTo>
                    <a:pt x="182" y="115"/>
                  </a:lnTo>
                  <a:lnTo>
                    <a:pt x="182" y="118"/>
                  </a:lnTo>
                  <a:lnTo>
                    <a:pt x="186" y="141"/>
                  </a:lnTo>
                  <a:lnTo>
                    <a:pt x="141" y="163"/>
                  </a:lnTo>
                  <a:lnTo>
                    <a:pt x="29" y="157"/>
                  </a:lnTo>
                  <a:lnTo>
                    <a:pt x="0"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8" name="Freeform 452"/>
            <p:cNvSpPr>
              <a:spLocks/>
            </p:cNvSpPr>
            <p:nvPr/>
          </p:nvSpPr>
          <p:spPr bwMode="auto">
            <a:xfrm>
              <a:off x="5476113" y="3935289"/>
              <a:ext cx="186288" cy="163933"/>
            </a:xfrm>
            <a:custGeom>
              <a:avLst/>
              <a:gdLst/>
              <a:ahLst/>
              <a:cxnLst>
                <a:cxn ang="0">
                  <a:pos x="0" y="44"/>
                </a:cxn>
                <a:cxn ang="0">
                  <a:pos x="64" y="0"/>
                </a:cxn>
                <a:cxn ang="0">
                  <a:pos x="64" y="5"/>
                </a:cxn>
                <a:cxn ang="0">
                  <a:pos x="119" y="40"/>
                </a:cxn>
                <a:cxn ang="0">
                  <a:pos x="151" y="114"/>
                </a:cxn>
                <a:cxn ang="0">
                  <a:pos x="179" y="119"/>
                </a:cxn>
                <a:cxn ang="0">
                  <a:pos x="181" y="114"/>
                </a:cxn>
                <a:cxn ang="0">
                  <a:pos x="181" y="119"/>
                </a:cxn>
                <a:cxn ang="0">
                  <a:pos x="186" y="141"/>
                </a:cxn>
                <a:cxn ang="0">
                  <a:pos x="141" y="163"/>
                </a:cxn>
                <a:cxn ang="0">
                  <a:pos x="30" y="156"/>
                </a:cxn>
                <a:cxn ang="0">
                  <a:pos x="0" y="44"/>
                </a:cxn>
              </a:cxnLst>
              <a:rect l="0" t="0" r="r" b="b"/>
              <a:pathLst>
                <a:path w="186" h="163">
                  <a:moveTo>
                    <a:pt x="0" y="44"/>
                  </a:moveTo>
                  <a:lnTo>
                    <a:pt x="64" y="0"/>
                  </a:lnTo>
                  <a:lnTo>
                    <a:pt x="64" y="5"/>
                  </a:lnTo>
                  <a:lnTo>
                    <a:pt x="119" y="40"/>
                  </a:lnTo>
                  <a:lnTo>
                    <a:pt x="151" y="114"/>
                  </a:lnTo>
                  <a:lnTo>
                    <a:pt x="179" y="119"/>
                  </a:lnTo>
                  <a:lnTo>
                    <a:pt x="181" y="114"/>
                  </a:lnTo>
                  <a:lnTo>
                    <a:pt x="181" y="119"/>
                  </a:lnTo>
                  <a:lnTo>
                    <a:pt x="186" y="141"/>
                  </a:lnTo>
                  <a:lnTo>
                    <a:pt x="141" y="163"/>
                  </a:lnTo>
                  <a:lnTo>
                    <a:pt x="30" y="156"/>
                  </a:lnTo>
                  <a:lnTo>
                    <a:pt x="0" y="4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9" name="Freeform 451"/>
            <p:cNvSpPr>
              <a:spLocks/>
            </p:cNvSpPr>
            <p:nvPr/>
          </p:nvSpPr>
          <p:spPr bwMode="auto">
            <a:xfrm>
              <a:off x="5662400" y="3796195"/>
              <a:ext cx="233480" cy="206159"/>
            </a:xfrm>
            <a:custGeom>
              <a:avLst/>
              <a:gdLst/>
              <a:ahLst/>
              <a:cxnLst>
                <a:cxn ang="0">
                  <a:pos x="57" y="208"/>
                </a:cxn>
                <a:cxn ang="0">
                  <a:pos x="73" y="195"/>
                </a:cxn>
                <a:cxn ang="0">
                  <a:pos x="124" y="186"/>
                </a:cxn>
                <a:cxn ang="0">
                  <a:pos x="166" y="189"/>
                </a:cxn>
                <a:cxn ang="0">
                  <a:pos x="201" y="150"/>
                </a:cxn>
                <a:cxn ang="0">
                  <a:pos x="211" y="67"/>
                </a:cxn>
                <a:cxn ang="0">
                  <a:pos x="236" y="45"/>
                </a:cxn>
                <a:cxn ang="0">
                  <a:pos x="195" y="0"/>
                </a:cxn>
                <a:cxn ang="0">
                  <a:pos x="73" y="35"/>
                </a:cxn>
                <a:cxn ang="0">
                  <a:pos x="3" y="102"/>
                </a:cxn>
                <a:cxn ang="0">
                  <a:pos x="0" y="109"/>
                </a:cxn>
                <a:cxn ang="0">
                  <a:pos x="3" y="118"/>
                </a:cxn>
                <a:cxn ang="0">
                  <a:pos x="57" y="205"/>
                </a:cxn>
                <a:cxn ang="0">
                  <a:pos x="54" y="205"/>
                </a:cxn>
                <a:cxn ang="0">
                  <a:pos x="57" y="208"/>
                </a:cxn>
              </a:cxnLst>
              <a:rect l="0" t="0" r="r" b="b"/>
              <a:pathLst>
                <a:path w="236" h="208">
                  <a:moveTo>
                    <a:pt x="57" y="208"/>
                  </a:moveTo>
                  <a:lnTo>
                    <a:pt x="73" y="195"/>
                  </a:lnTo>
                  <a:lnTo>
                    <a:pt x="124" y="186"/>
                  </a:lnTo>
                  <a:lnTo>
                    <a:pt x="166" y="189"/>
                  </a:lnTo>
                  <a:lnTo>
                    <a:pt x="201" y="150"/>
                  </a:lnTo>
                  <a:lnTo>
                    <a:pt x="211" y="67"/>
                  </a:lnTo>
                  <a:lnTo>
                    <a:pt x="236" y="45"/>
                  </a:lnTo>
                  <a:lnTo>
                    <a:pt x="195" y="0"/>
                  </a:lnTo>
                  <a:lnTo>
                    <a:pt x="73" y="35"/>
                  </a:lnTo>
                  <a:lnTo>
                    <a:pt x="3" y="102"/>
                  </a:lnTo>
                  <a:lnTo>
                    <a:pt x="0" y="109"/>
                  </a:lnTo>
                  <a:lnTo>
                    <a:pt x="3" y="118"/>
                  </a:lnTo>
                  <a:lnTo>
                    <a:pt x="57" y="205"/>
                  </a:lnTo>
                  <a:lnTo>
                    <a:pt x="54" y="205"/>
                  </a:lnTo>
                  <a:lnTo>
                    <a:pt x="5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0" name="Freeform 450"/>
            <p:cNvSpPr>
              <a:spLocks/>
            </p:cNvSpPr>
            <p:nvPr/>
          </p:nvSpPr>
          <p:spPr bwMode="auto">
            <a:xfrm>
              <a:off x="5662400" y="3796195"/>
              <a:ext cx="233480" cy="206159"/>
            </a:xfrm>
            <a:custGeom>
              <a:avLst/>
              <a:gdLst/>
              <a:ahLst/>
              <a:cxnLst>
                <a:cxn ang="0">
                  <a:pos x="58" y="208"/>
                </a:cxn>
                <a:cxn ang="0">
                  <a:pos x="73" y="195"/>
                </a:cxn>
                <a:cxn ang="0">
                  <a:pos x="123" y="185"/>
                </a:cxn>
                <a:cxn ang="0">
                  <a:pos x="166" y="190"/>
                </a:cxn>
                <a:cxn ang="0">
                  <a:pos x="201" y="150"/>
                </a:cxn>
                <a:cxn ang="0">
                  <a:pos x="211" y="68"/>
                </a:cxn>
                <a:cxn ang="0">
                  <a:pos x="236" y="45"/>
                </a:cxn>
                <a:cxn ang="0">
                  <a:pos x="196" y="0"/>
                </a:cxn>
                <a:cxn ang="0">
                  <a:pos x="73" y="35"/>
                </a:cxn>
                <a:cxn ang="0">
                  <a:pos x="3" y="103"/>
                </a:cxn>
                <a:cxn ang="0">
                  <a:pos x="0" y="110"/>
                </a:cxn>
                <a:cxn ang="0">
                  <a:pos x="3" y="118"/>
                </a:cxn>
                <a:cxn ang="0">
                  <a:pos x="58" y="205"/>
                </a:cxn>
                <a:cxn ang="0">
                  <a:pos x="53" y="205"/>
                </a:cxn>
                <a:cxn ang="0">
                  <a:pos x="58" y="208"/>
                </a:cxn>
              </a:cxnLst>
              <a:rect l="0" t="0" r="r" b="b"/>
              <a:pathLst>
                <a:path w="236" h="208">
                  <a:moveTo>
                    <a:pt x="58" y="208"/>
                  </a:moveTo>
                  <a:lnTo>
                    <a:pt x="73" y="195"/>
                  </a:lnTo>
                  <a:lnTo>
                    <a:pt x="123" y="185"/>
                  </a:lnTo>
                  <a:lnTo>
                    <a:pt x="166" y="190"/>
                  </a:lnTo>
                  <a:lnTo>
                    <a:pt x="201" y="150"/>
                  </a:lnTo>
                  <a:lnTo>
                    <a:pt x="211" y="68"/>
                  </a:lnTo>
                  <a:lnTo>
                    <a:pt x="236" y="45"/>
                  </a:lnTo>
                  <a:lnTo>
                    <a:pt x="196" y="0"/>
                  </a:lnTo>
                  <a:lnTo>
                    <a:pt x="73" y="35"/>
                  </a:lnTo>
                  <a:lnTo>
                    <a:pt x="3" y="103"/>
                  </a:lnTo>
                  <a:lnTo>
                    <a:pt x="0" y="110"/>
                  </a:lnTo>
                  <a:lnTo>
                    <a:pt x="3" y="118"/>
                  </a:lnTo>
                  <a:lnTo>
                    <a:pt x="58" y="205"/>
                  </a:lnTo>
                  <a:lnTo>
                    <a:pt x="53" y="205"/>
                  </a:lnTo>
                  <a:lnTo>
                    <a:pt x="58" y="2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1" name="Freeform 449"/>
            <p:cNvSpPr>
              <a:spLocks/>
            </p:cNvSpPr>
            <p:nvPr/>
          </p:nvSpPr>
          <p:spPr bwMode="auto">
            <a:xfrm>
              <a:off x="5679787" y="3662068"/>
              <a:ext cx="253350" cy="181320"/>
            </a:xfrm>
            <a:custGeom>
              <a:avLst/>
              <a:gdLst/>
              <a:ahLst/>
              <a:cxnLst>
                <a:cxn ang="0">
                  <a:pos x="54" y="169"/>
                </a:cxn>
                <a:cxn ang="0">
                  <a:pos x="0" y="99"/>
                </a:cxn>
                <a:cxn ang="0">
                  <a:pos x="9" y="44"/>
                </a:cxn>
                <a:cxn ang="0">
                  <a:pos x="153" y="32"/>
                </a:cxn>
                <a:cxn ang="0">
                  <a:pos x="208" y="0"/>
                </a:cxn>
                <a:cxn ang="0">
                  <a:pos x="227" y="16"/>
                </a:cxn>
                <a:cxn ang="0">
                  <a:pos x="227" y="70"/>
                </a:cxn>
                <a:cxn ang="0">
                  <a:pos x="256" y="102"/>
                </a:cxn>
                <a:cxn ang="0">
                  <a:pos x="256" y="153"/>
                </a:cxn>
                <a:cxn ang="0">
                  <a:pos x="217" y="182"/>
                </a:cxn>
                <a:cxn ang="0">
                  <a:pos x="211" y="182"/>
                </a:cxn>
                <a:cxn ang="0">
                  <a:pos x="217" y="179"/>
                </a:cxn>
                <a:cxn ang="0">
                  <a:pos x="176" y="134"/>
                </a:cxn>
                <a:cxn ang="0">
                  <a:pos x="54" y="169"/>
                </a:cxn>
              </a:cxnLst>
              <a:rect l="0" t="0" r="r" b="b"/>
              <a:pathLst>
                <a:path w="256" h="182">
                  <a:moveTo>
                    <a:pt x="54" y="169"/>
                  </a:moveTo>
                  <a:lnTo>
                    <a:pt x="0" y="99"/>
                  </a:lnTo>
                  <a:lnTo>
                    <a:pt x="9" y="44"/>
                  </a:lnTo>
                  <a:lnTo>
                    <a:pt x="153" y="32"/>
                  </a:lnTo>
                  <a:lnTo>
                    <a:pt x="208" y="0"/>
                  </a:lnTo>
                  <a:lnTo>
                    <a:pt x="227" y="16"/>
                  </a:lnTo>
                  <a:lnTo>
                    <a:pt x="227" y="70"/>
                  </a:lnTo>
                  <a:lnTo>
                    <a:pt x="256" y="102"/>
                  </a:lnTo>
                  <a:lnTo>
                    <a:pt x="256" y="153"/>
                  </a:lnTo>
                  <a:lnTo>
                    <a:pt x="217" y="182"/>
                  </a:lnTo>
                  <a:lnTo>
                    <a:pt x="211" y="182"/>
                  </a:lnTo>
                  <a:lnTo>
                    <a:pt x="217" y="179"/>
                  </a:lnTo>
                  <a:lnTo>
                    <a:pt x="176" y="134"/>
                  </a:lnTo>
                  <a:lnTo>
                    <a:pt x="54"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2" name="Freeform 448"/>
            <p:cNvSpPr>
              <a:spLocks/>
            </p:cNvSpPr>
            <p:nvPr/>
          </p:nvSpPr>
          <p:spPr bwMode="auto">
            <a:xfrm>
              <a:off x="5679786" y="3662068"/>
              <a:ext cx="255835" cy="181320"/>
            </a:xfrm>
            <a:custGeom>
              <a:avLst/>
              <a:gdLst/>
              <a:ahLst/>
              <a:cxnLst>
                <a:cxn ang="0">
                  <a:pos x="55" y="170"/>
                </a:cxn>
                <a:cxn ang="0">
                  <a:pos x="0" y="100"/>
                </a:cxn>
                <a:cxn ang="0">
                  <a:pos x="10" y="45"/>
                </a:cxn>
                <a:cxn ang="0">
                  <a:pos x="154" y="32"/>
                </a:cxn>
                <a:cxn ang="0">
                  <a:pos x="209" y="0"/>
                </a:cxn>
                <a:cxn ang="0">
                  <a:pos x="226" y="17"/>
                </a:cxn>
                <a:cxn ang="0">
                  <a:pos x="226" y="70"/>
                </a:cxn>
                <a:cxn ang="0">
                  <a:pos x="256" y="102"/>
                </a:cxn>
                <a:cxn ang="0">
                  <a:pos x="256" y="155"/>
                </a:cxn>
                <a:cxn ang="0">
                  <a:pos x="216" y="182"/>
                </a:cxn>
                <a:cxn ang="0">
                  <a:pos x="211" y="182"/>
                </a:cxn>
                <a:cxn ang="0">
                  <a:pos x="216" y="180"/>
                </a:cxn>
                <a:cxn ang="0">
                  <a:pos x="176" y="135"/>
                </a:cxn>
                <a:cxn ang="0">
                  <a:pos x="55" y="170"/>
                </a:cxn>
              </a:cxnLst>
              <a:rect l="0" t="0" r="r" b="b"/>
              <a:pathLst>
                <a:path w="256" h="182">
                  <a:moveTo>
                    <a:pt x="55" y="170"/>
                  </a:moveTo>
                  <a:lnTo>
                    <a:pt x="0" y="100"/>
                  </a:lnTo>
                  <a:lnTo>
                    <a:pt x="10" y="45"/>
                  </a:lnTo>
                  <a:lnTo>
                    <a:pt x="154" y="32"/>
                  </a:lnTo>
                  <a:lnTo>
                    <a:pt x="209" y="0"/>
                  </a:lnTo>
                  <a:lnTo>
                    <a:pt x="226" y="17"/>
                  </a:lnTo>
                  <a:lnTo>
                    <a:pt x="226" y="70"/>
                  </a:lnTo>
                  <a:lnTo>
                    <a:pt x="256" y="102"/>
                  </a:lnTo>
                  <a:lnTo>
                    <a:pt x="256" y="155"/>
                  </a:lnTo>
                  <a:lnTo>
                    <a:pt x="216" y="182"/>
                  </a:lnTo>
                  <a:lnTo>
                    <a:pt x="211" y="182"/>
                  </a:lnTo>
                  <a:lnTo>
                    <a:pt x="216" y="180"/>
                  </a:lnTo>
                  <a:lnTo>
                    <a:pt x="176" y="135"/>
                  </a:lnTo>
                  <a:lnTo>
                    <a:pt x="55" y="17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3" name="Freeform 447"/>
            <p:cNvSpPr>
              <a:spLocks/>
            </p:cNvSpPr>
            <p:nvPr/>
          </p:nvSpPr>
          <p:spPr bwMode="auto">
            <a:xfrm>
              <a:off x="5828816" y="3455911"/>
              <a:ext cx="178835" cy="305510"/>
            </a:xfrm>
            <a:custGeom>
              <a:avLst/>
              <a:gdLst/>
              <a:ahLst/>
              <a:cxnLst>
                <a:cxn ang="0">
                  <a:pos x="7" y="240"/>
                </a:cxn>
                <a:cxn ang="0">
                  <a:pos x="0" y="131"/>
                </a:cxn>
                <a:cxn ang="0">
                  <a:pos x="87" y="0"/>
                </a:cxn>
                <a:cxn ang="0">
                  <a:pos x="131" y="28"/>
                </a:cxn>
                <a:cxn ang="0">
                  <a:pos x="131" y="137"/>
                </a:cxn>
                <a:cxn ang="0">
                  <a:pos x="103" y="166"/>
                </a:cxn>
                <a:cxn ang="0">
                  <a:pos x="122" y="204"/>
                </a:cxn>
                <a:cxn ang="0">
                  <a:pos x="179" y="236"/>
                </a:cxn>
                <a:cxn ang="0">
                  <a:pos x="106" y="307"/>
                </a:cxn>
                <a:cxn ang="0">
                  <a:pos x="77" y="278"/>
                </a:cxn>
                <a:cxn ang="0">
                  <a:pos x="77" y="224"/>
                </a:cxn>
                <a:cxn ang="0">
                  <a:pos x="58" y="208"/>
                </a:cxn>
                <a:cxn ang="0">
                  <a:pos x="7" y="240"/>
                </a:cxn>
              </a:cxnLst>
              <a:rect l="0" t="0" r="r" b="b"/>
              <a:pathLst>
                <a:path w="179" h="307">
                  <a:moveTo>
                    <a:pt x="7" y="240"/>
                  </a:moveTo>
                  <a:lnTo>
                    <a:pt x="0" y="131"/>
                  </a:lnTo>
                  <a:lnTo>
                    <a:pt x="87" y="0"/>
                  </a:lnTo>
                  <a:lnTo>
                    <a:pt x="131" y="28"/>
                  </a:lnTo>
                  <a:lnTo>
                    <a:pt x="131" y="137"/>
                  </a:lnTo>
                  <a:lnTo>
                    <a:pt x="103" y="166"/>
                  </a:lnTo>
                  <a:lnTo>
                    <a:pt x="122" y="204"/>
                  </a:lnTo>
                  <a:lnTo>
                    <a:pt x="179" y="236"/>
                  </a:lnTo>
                  <a:lnTo>
                    <a:pt x="106" y="307"/>
                  </a:lnTo>
                  <a:lnTo>
                    <a:pt x="77" y="278"/>
                  </a:lnTo>
                  <a:lnTo>
                    <a:pt x="77" y="224"/>
                  </a:lnTo>
                  <a:lnTo>
                    <a:pt x="58" y="208"/>
                  </a:lnTo>
                  <a:lnTo>
                    <a:pt x="7"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4" name="Freeform 446"/>
            <p:cNvSpPr>
              <a:spLocks/>
            </p:cNvSpPr>
            <p:nvPr/>
          </p:nvSpPr>
          <p:spPr bwMode="auto">
            <a:xfrm>
              <a:off x="5828816" y="3455911"/>
              <a:ext cx="178835" cy="305510"/>
            </a:xfrm>
            <a:custGeom>
              <a:avLst/>
              <a:gdLst/>
              <a:ahLst/>
              <a:cxnLst>
                <a:cxn ang="0">
                  <a:pos x="7" y="240"/>
                </a:cxn>
                <a:cxn ang="0">
                  <a:pos x="0" y="132"/>
                </a:cxn>
                <a:cxn ang="0">
                  <a:pos x="87" y="0"/>
                </a:cxn>
                <a:cxn ang="0">
                  <a:pos x="132" y="27"/>
                </a:cxn>
                <a:cxn ang="0">
                  <a:pos x="132" y="137"/>
                </a:cxn>
                <a:cxn ang="0">
                  <a:pos x="104" y="167"/>
                </a:cxn>
                <a:cxn ang="0">
                  <a:pos x="122" y="205"/>
                </a:cxn>
                <a:cxn ang="0">
                  <a:pos x="179" y="237"/>
                </a:cxn>
                <a:cxn ang="0">
                  <a:pos x="107" y="307"/>
                </a:cxn>
                <a:cxn ang="0">
                  <a:pos x="77" y="277"/>
                </a:cxn>
                <a:cxn ang="0">
                  <a:pos x="77" y="225"/>
                </a:cxn>
                <a:cxn ang="0">
                  <a:pos x="60" y="207"/>
                </a:cxn>
                <a:cxn ang="0">
                  <a:pos x="7" y="240"/>
                </a:cxn>
              </a:cxnLst>
              <a:rect l="0" t="0" r="r" b="b"/>
              <a:pathLst>
                <a:path w="179" h="307">
                  <a:moveTo>
                    <a:pt x="7" y="240"/>
                  </a:moveTo>
                  <a:lnTo>
                    <a:pt x="0" y="132"/>
                  </a:lnTo>
                  <a:lnTo>
                    <a:pt x="87" y="0"/>
                  </a:lnTo>
                  <a:lnTo>
                    <a:pt x="132" y="27"/>
                  </a:lnTo>
                  <a:lnTo>
                    <a:pt x="132" y="137"/>
                  </a:lnTo>
                  <a:lnTo>
                    <a:pt x="104" y="167"/>
                  </a:lnTo>
                  <a:lnTo>
                    <a:pt x="122" y="205"/>
                  </a:lnTo>
                  <a:lnTo>
                    <a:pt x="179" y="237"/>
                  </a:lnTo>
                  <a:lnTo>
                    <a:pt x="107" y="307"/>
                  </a:lnTo>
                  <a:lnTo>
                    <a:pt x="77" y="277"/>
                  </a:lnTo>
                  <a:lnTo>
                    <a:pt x="77" y="225"/>
                  </a:lnTo>
                  <a:lnTo>
                    <a:pt x="60" y="207"/>
                  </a:lnTo>
                  <a:lnTo>
                    <a:pt x="7" y="2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5" name="Freeform 445"/>
            <p:cNvSpPr>
              <a:spLocks/>
            </p:cNvSpPr>
            <p:nvPr/>
          </p:nvSpPr>
          <p:spPr bwMode="auto">
            <a:xfrm>
              <a:off x="5826333" y="3694358"/>
              <a:ext cx="243415" cy="417283"/>
            </a:xfrm>
            <a:custGeom>
              <a:avLst/>
              <a:gdLst/>
              <a:ahLst/>
              <a:cxnLst>
                <a:cxn ang="0">
                  <a:pos x="186" y="0"/>
                </a:cxn>
                <a:cxn ang="0">
                  <a:pos x="221" y="3"/>
                </a:cxn>
                <a:cxn ang="0">
                  <a:pos x="186" y="86"/>
                </a:cxn>
                <a:cxn ang="0">
                  <a:pos x="246" y="246"/>
                </a:cxn>
                <a:cxn ang="0">
                  <a:pos x="134" y="419"/>
                </a:cxn>
                <a:cxn ang="0">
                  <a:pos x="58" y="390"/>
                </a:cxn>
                <a:cxn ang="0">
                  <a:pos x="29" y="329"/>
                </a:cxn>
                <a:cxn ang="0">
                  <a:pos x="0" y="291"/>
                </a:cxn>
                <a:cxn ang="0">
                  <a:pos x="35" y="252"/>
                </a:cxn>
                <a:cxn ang="0">
                  <a:pos x="45" y="169"/>
                </a:cxn>
                <a:cxn ang="0">
                  <a:pos x="70" y="147"/>
                </a:cxn>
                <a:cxn ang="0">
                  <a:pos x="64" y="150"/>
                </a:cxn>
                <a:cxn ang="0">
                  <a:pos x="70" y="150"/>
                </a:cxn>
                <a:cxn ang="0">
                  <a:pos x="109" y="121"/>
                </a:cxn>
                <a:cxn ang="0">
                  <a:pos x="109" y="70"/>
                </a:cxn>
                <a:cxn ang="0">
                  <a:pos x="109" y="67"/>
                </a:cxn>
                <a:cxn ang="0">
                  <a:pos x="179" y="0"/>
                </a:cxn>
                <a:cxn ang="0">
                  <a:pos x="186" y="0"/>
                </a:cxn>
              </a:cxnLst>
              <a:rect l="0" t="0" r="r" b="b"/>
              <a:pathLst>
                <a:path w="246" h="419">
                  <a:moveTo>
                    <a:pt x="186" y="0"/>
                  </a:moveTo>
                  <a:lnTo>
                    <a:pt x="221" y="3"/>
                  </a:lnTo>
                  <a:lnTo>
                    <a:pt x="186" y="86"/>
                  </a:lnTo>
                  <a:lnTo>
                    <a:pt x="246" y="246"/>
                  </a:lnTo>
                  <a:lnTo>
                    <a:pt x="134" y="419"/>
                  </a:lnTo>
                  <a:lnTo>
                    <a:pt x="58" y="390"/>
                  </a:lnTo>
                  <a:lnTo>
                    <a:pt x="29" y="329"/>
                  </a:lnTo>
                  <a:lnTo>
                    <a:pt x="0" y="291"/>
                  </a:lnTo>
                  <a:lnTo>
                    <a:pt x="35" y="252"/>
                  </a:lnTo>
                  <a:lnTo>
                    <a:pt x="45" y="169"/>
                  </a:lnTo>
                  <a:lnTo>
                    <a:pt x="70" y="147"/>
                  </a:lnTo>
                  <a:lnTo>
                    <a:pt x="64" y="150"/>
                  </a:lnTo>
                  <a:lnTo>
                    <a:pt x="70" y="150"/>
                  </a:lnTo>
                  <a:lnTo>
                    <a:pt x="109" y="121"/>
                  </a:lnTo>
                  <a:lnTo>
                    <a:pt x="109" y="70"/>
                  </a:lnTo>
                  <a:lnTo>
                    <a:pt x="109" y="67"/>
                  </a:lnTo>
                  <a:lnTo>
                    <a:pt x="179" y="0"/>
                  </a:lnTo>
                  <a:lnTo>
                    <a:pt x="1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 name="Freeform 444"/>
            <p:cNvSpPr>
              <a:spLocks/>
            </p:cNvSpPr>
            <p:nvPr/>
          </p:nvSpPr>
          <p:spPr bwMode="auto">
            <a:xfrm>
              <a:off x="5826333" y="3694358"/>
              <a:ext cx="245898" cy="417283"/>
            </a:xfrm>
            <a:custGeom>
              <a:avLst/>
              <a:gdLst/>
              <a:ahLst/>
              <a:cxnLst>
                <a:cxn ang="0">
                  <a:pos x="186" y="0"/>
                </a:cxn>
                <a:cxn ang="0">
                  <a:pos x="221" y="2"/>
                </a:cxn>
                <a:cxn ang="0">
                  <a:pos x="186" y="87"/>
                </a:cxn>
                <a:cxn ang="0">
                  <a:pos x="246" y="247"/>
                </a:cxn>
                <a:cxn ang="0">
                  <a:pos x="134" y="419"/>
                </a:cxn>
                <a:cxn ang="0">
                  <a:pos x="57" y="389"/>
                </a:cxn>
                <a:cxn ang="0">
                  <a:pos x="30" y="329"/>
                </a:cxn>
                <a:cxn ang="0">
                  <a:pos x="0" y="292"/>
                </a:cxn>
                <a:cxn ang="0">
                  <a:pos x="35" y="252"/>
                </a:cxn>
                <a:cxn ang="0">
                  <a:pos x="45" y="170"/>
                </a:cxn>
                <a:cxn ang="0">
                  <a:pos x="70" y="147"/>
                </a:cxn>
                <a:cxn ang="0">
                  <a:pos x="65" y="150"/>
                </a:cxn>
                <a:cxn ang="0">
                  <a:pos x="70" y="150"/>
                </a:cxn>
                <a:cxn ang="0">
                  <a:pos x="109" y="122"/>
                </a:cxn>
                <a:cxn ang="0">
                  <a:pos x="109" y="70"/>
                </a:cxn>
                <a:cxn ang="0">
                  <a:pos x="109" y="67"/>
                </a:cxn>
                <a:cxn ang="0">
                  <a:pos x="179" y="0"/>
                </a:cxn>
                <a:cxn ang="0">
                  <a:pos x="186" y="0"/>
                </a:cxn>
              </a:cxnLst>
              <a:rect l="0" t="0" r="r" b="b"/>
              <a:pathLst>
                <a:path w="246" h="419">
                  <a:moveTo>
                    <a:pt x="186" y="0"/>
                  </a:moveTo>
                  <a:lnTo>
                    <a:pt x="221" y="2"/>
                  </a:lnTo>
                  <a:lnTo>
                    <a:pt x="186" y="87"/>
                  </a:lnTo>
                  <a:lnTo>
                    <a:pt x="246" y="247"/>
                  </a:lnTo>
                  <a:lnTo>
                    <a:pt x="134" y="419"/>
                  </a:lnTo>
                  <a:lnTo>
                    <a:pt x="57" y="389"/>
                  </a:lnTo>
                  <a:lnTo>
                    <a:pt x="30" y="329"/>
                  </a:lnTo>
                  <a:lnTo>
                    <a:pt x="0" y="292"/>
                  </a:lnTo>
                  <a:lnTo>
                    <a:pt x="35" y="252"/>
                  </a:lnTo>
                  <a:lnTo>
                    <a:pt x="45" y="170"/>
                  </a:lnTo>
                  <a:lnTo>
                    <a:pt x="70" y="147"/>
                  </a:lnTo>
                  <a:lnTo>
                    <a:pt x="65" y="150"/>
                  </a:lnTo>
                  <a:lnTo>
                    <a:pt x="70" y="150"/>
                  </a:lnTo>
                  <a:lnTo>
                    <a:pt x="109" y="122"/>
                  </a:lnTo>
                  <a:lnTo>
                    <a:pt x="109" y="70"/>
                  </a:lnTo>
                  <a:lnTo>
                    <a:pt x="109" y="67"/>
                  </a:lnTo>
                  <a:lnTo>
                    <a:pt x="179" y="0"/>
                  </a:lnTo>
                  <a:lnTo>
                    <a:pt x="18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 name="Freeform 443"/>
            <p:cNvSpPr>
              <a:spLocks/>
            </p:cNvSpPr>
            <p:nvPr/>
          </p:nvSpPr>
          <p:spPr bwMode="auto">
            <a:xfrm>
              <a:off x="4989283" y="4059480"/>
              <a:ext cx="437153" cy="248383"/>
            </a:xfrm>
            <a:custGeom>
              <a:avLst/>
              <a:gdLst/>
              <a:ahLst/>
              <a:cxnLst>
                <a:cxn ang="0">
                  <a:pos x="313" y="0"/>
                </a:cxn>
                <a:cxn ang="0">
                  <a:pos x="281" y="32"/>
                </a:cxn>
                <a:cxn ang="0">
                  <a:pos x="195" y="25"/>
                </a:cxn>
                <a:cxn ang="0">
                  <a:pos x="124" y="76"/>
                </a:cxn>
                <a:cxn ang="0">
                  <a:pos x="38" y="92"/>
                </a:cxn>
                <a:cxn ang="0">
                  <a:pos x="0" y="137"/>
                </a:cxn>
                <a:cxn ang="0">
                  <a:pos x="3" y="201"/>
                </a:cxn>
                <a:cxn ang="0">
                  <a:pos x="76" y="249"/>
                </a:cxn>
                <a:cxn ang="0">
                  <a:pos x="153" y="233"/>
                </a:cxn>
                <a:cxn ang="0">
                  <a:pos x="249" y="208"/>
                </a:cxn>
                <a:cxn ang="0">
                  <a:pos x="249" y="217"/>
                </a:cxn>
                <a:cxn ang="0">
                  <a:pos x="377" y="169"/>
                </a:cxn>
                <a:cxn ang="0">
                  <a:pos x="441" y="131"/>
                </a:cxn>
                <a:cxn ang="0">
                  <a:pos x="415" y="83"/>
                </a:cxn>
                <a:cxn ang="0">
                  <a:pos x="412" y="41"/>
                </a:cxn>
                <a:cxn ang="0">
                  <a:pos x="364" y="6"/>
                </a:cxn>
                <a:cxn ang="0">
                  <a:pos x="313" y="0"/>
                </a:cxn>
              </a:cxnLst>
              <a:rect l="0" t="0" r="r" b="b"/>
              <a:pathLst>
                <a:path w="441" h="249">
                  <a:moveTo>
                    <a:pt x="313" y="0"/>
                  </a:moveTo>
                  <a:lnTo>
                    <a:pt x="281" y="32"/>
                  </a:lnTo>
                  <a:lnTo>
                    <a:pt x="195" y="25"/>
                  </a:lnTo>
                  <a:lnTo>
                    <a:pt x="124" y="76"/>
                  </a:lnTo>
                  <a:lnTo>
                    <a:pt x="38" y="92"/>
                  </a:lnTo>
                  <a:lnTo>
                    <a:pt x="0" y="137"/>
                  </a:lnTo>
                  <a:lnTo>
                    <a:pt x="3" y="201"/>
                  </a:lnTo>
                  <a:lnTo>
                    <a:pt x="76" y="249"/>
                  </a:lnTo>
                  <a:lnTo>
                    <a:pt x="153" y="233"/>
                  </a:lnTo>
                  <a:lnTo>
                    <a:pt x="249" y="208"/>
                  </a:lnTo>
                  <a:lnTo>
                    <a:pt x="249" y="217"/>
                  </a:lnTo>
                  <a:lnTo>
                    <a:pt x="377" y="169"/>
                  </a:lnTo>
                  <a:lnTo>
                    <a:pt x="441" y="131"/>
                  </a:lnTo>
                  <a:lnTo>
                    <a:pt x="415" y="83"/>
                  </a:lnTo>
                  <a:lnTo>
                    <a:pt x="412" y="41"/>
                  </a:lnTo>
                  <a:lnTo>
                    <a:pt x="364" y="6"/>
                  </a:lnTo>
                  <a:lnTo>
                    <a:pt x="3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 name="Freeform 442"/>
            <p:cNvSpPr>
              <a:spLocks/>
            </p:cNvSpPr>
            <p:nvPr/>
          </p:nvSpPr>
          <p:spPr bwMode="auto">
            <a:xfrm>
              <a:off x="4989283" y="4059480"/>
              <a:ext cx="437153" cy="248383"/>
            </a:xfrm>
            <a:custGeom>
              <a:avLst/>
              <a:gdLst/>
              <a:ahLst/>
              <a:cxnLst>
                <a:cxn ang="0">
                  <a:pos x="313" y="0"/>
                </a:cxn>
                <a:cxn ang="0">
                  <a:pos x="281" y="32"/>
                </a:cxn>
                <a:cxn ang="0">
                  <a:pos x="195" y="25"/>
                </a:cxn>
                <a:cxn ang="0">
                  <a:pos x="123" y="77"/>
                </a:cxn>
                <a:cxn ang="0">
                  <a:pos x="38" y="92"/>
                </a:cxn>
                <a:cxn ang="0">
                  <a:pos x="0" y="137"/>
                </a:cxn>
                <a:cxn ang="0">
                  <a:pos x="3" y="202"/>
                </a:cxn>
                <a:cxn ang="0">
                  <a:pos x="75" y="249"/>
                </a:cxn>
                <a:cxn ang="0">
                  <a:pos x="153" y="234"/>
                </a:cxn>
                <a:cxn ang="0">
                  <a:pos x="248" y="209"/>
                </a:cxn>
                <a:cxn ang="0">
                  <a:pos x="248" y="217"/>
                </a:cxn>
                <a:cxn ang="0">
                  <a:pos x="376" y="169"/>
                </a:cxn>
                <a:cxn ang="0">
                  <a:pos x="441" y="132"/>
                </a:cxn>
                <a:cxn ang="0">
                  <a:pos x="416" y="85"/>
                </a:cxn>
                <a:cxn ang="0">
                  <a:pos x="411" y="42"/>
                </a:cxn>
                <a:cxn ang="0">
                  <a:pos x="363" y="7"/>
                </a:cxn>
                <a:cxn ang="0">
                  <a:pos x="313" y="0"/>
                </a:cxn>
              </a:cxnLst>
              <a:rect l="0" t="0" r="r" b="b"/>
              <a:pathLst>
                <a:path w="441" h="249">
                  <a:moveTo>
                    <a:pt x="313" y="0"/>
                  </a:moveTo>
                  <a:lnTo>
                    <a:pt x="281" y="32"/>
                  </a:lnTo>
                  <a:lnTo>
                    <a:pt x="195" y="25"/>
                  </a:lnTo>
                  <a:lnTo>
                    <a:pt x="123" y="77"/>
                  </a:lnTo>
                  <a:lnTo>
                    <a:pt x="38" y="92"/>
                  </a:lnTo>
                  <a:lnTo>
                    <a:pt x="0" y="137"/>
                  </a:lnTo>
                  <a:lnTo>
                    <a:pt x="3" y="202"/>
                  </a:lnTo>
                  <a:lnTo>
                    <a:pt x="75" y="249"/>
                  </a:lnTo>
                  <a:lnTo>
                    <a:pt x="153" y="234"/>
                  </a:lnTo>
                  <a:lnTo>
                    <a:pt x="248" y="209"/>
                  </a:lnTo>
                  <a:lnTo>
                    <a:pt x="248" y="217"/>
                  </a:lnTo>
                  <a:lnTo>
                    <a:pt x="376" y="169"/>
                  </a:lnTo>
                  <a:lnTo>
                    <a:pt x="441" y="132"/>
                  </a:lnTo>
                  <a:lnTo>
                    <a:pt x="416" y="85"/>
                  </a:lnTo>
                  <a:lnTo>
                    <a:pt x="411" y="42"/>
                  </a:lnTo>
                  <a:lnTo>
                    <a:pt x="363" y="7"/>
                  </a:lnTo>
                  <a:lnTo>
                    <a:pt x="3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 name="Freeform 441"/>
            <p:cNvSpPr>
              <a:spLocks/>
            </p:cNvSpPr>
            <p:nvPr/>
          </p:nvSpPr>
          <p:spPr bwMode="auto">
            <a:xfrm>
              <a:off x="5369309" y="3979998"/>
              <a:ext cx="692987" cy="357671"/>
            </a:xfrm>
            <a:custGeom>
              <a:avLst/>
              <a:gdLst/>
              <a:ahLst/>
              <a:cxnLst>
                <a:cxn ang="0">
                  <a:pos x="256" y="361"/>
                </a:cxn>
                <a:cxn ang="0">
                  <a:pos x="256" y="355"/>
                </a:cxn>
                <a:cxn ang="0">
                  <a:pos x="432" y="361"/>
                </a:cxn>
                <a:cxn ang="0">
                  <a:pos x="464" y="320"/>
                </a:cxn>
                <a:cxn ang="0">
                  <a:pos x="538" y="345"/>
                </a:cxn>
                <a:cxn ang="0">
                  <a:pos x="627" y="262"/>
                </a:cxn>
                <a:cxn ang="0">
                  <a:pos x="695" y="227"/>
                </a:cxn>
                <a:cxn ang="0">
                  <a:pos x="698" y="224"/>
                </a:cxn>
                <a:cxn ang="0">
                  <a:pos x="695" y="224"/>
                </a:cxn>
                <a:cxn ang="0">
                  <a:pos x="669" y="179"/>
                </a:cxn>
                <a:cxn ang="0">
                  <a:pos x="675" y="131"/>
                </a:cxn>
                <a:cxn ang="0">
                  <a:pos x="602" y="128"/>
                </a:cxn>
                <a:cxn ang="0">
                  <a:pos x="595" y="131"/>
                </a:cxn>
                <a:cxn ang="0">
                  <a:pos x="519" y="102"/>
                </a:cxn>
                <a:cxn ang="0">
                  <a:pos x="490" y="41"/>
                </a:cxn>
                <a:cxn ang="0">
                  <a:pos x="461" y="3"/>
                </a:cxn>
                <a:cxn ang="0">
                  <a:pos x="419" y="0"/>
                </a:cxn>
                <a:cxn ang="0">
                  <a:pos x="368" y="9"/>
                </a:cxn>
                <a:cxn ang="0">
                  <a:pos x="352" y="22"/>
                </a:cxn>
                <a:cxn ang="0">
                  <a:pos x="349" y="19"/>
                </a:cxn>
                <a:cxn ang="0">
                  <a:pos x="288" y="73"/>
                </a:cxn>
                <a:cxn ang="0">
                  <a:pos x="291" y="70"/>
                </a:cxn>
                <a:cxn ang="0">
                  <a:pos x="291" y="73"/>
                </a:cxn>
                <a:cxn ang="0">
                  <a:pos x="295" y="96"/>
                </a:cxn>
                <a:cxn ang="0">
                  <a:pos x="250" y="118"/>
                </a:cxn>
                <a:cxn ang="0">
                  <a:pos x="138" y="112"/>
                </a:cxn>
                <a:cxn ang="0">
                  <a:pos x="138" y="118"/>
                </a:cxn>
                <a:cxn ang="0">
                  <a:pos x="29" y="124"/>
                </a:cxn>
                <a:cxn ang="0">
                  <a:pos x="0" y="102"/>
                </a:cxn>
                <a:cxn ang="0">
                  <a:pos x="29" y="121"/>
                </a:cxn>
                <a:cxn ang="0">
                  <a:pos x="32" y="163"/>
                </a:cxn>
                <a:cxn ang="0">
                  <a:pos x="58" y="211"/>
                </a:cxn>
                <a:cxn ang="0">
                  <a:pos x="55" y="211"/>
                </a:cxn>
                <a:cxn ang="0">
                  <a:pos x="58" y="214"/>
                </a:cxn>
                <a:cxn ang="0">
                  <a:pos x="125" y="230"/>
                </a:cxn>
                <a:cxn ang="0">
                  <a:pos x="128" y="281"/>
                </a:cxn>
                <a:cxn ang="0">
                  <a:pos x="151" y="281"/>
                </a:cxn>
                <a:cxn ang="0">
                  <a:pos x="256" y="355"/>
                </a:cxn>
                <a:cxn ang="0">
                  <a:pos x="256" y="361"/>
                </a:cxn>
              </a:cxnLst>
              <a:rect l="0" t="0" r="r" b="b"/>
              <a:pathLst>
                <a:path w="698" h="361">
                  <a:moveTo>
                    <a:pt x="256" y="361"/>
                  </a:moveTo>
                  <a:lnTo>
                    <a:pt x="256" y="355"/>
                  </a:lnTo>
                  <a:lnTo>
                    <a:pt x="432" y="361"/>
                  </a:lnTo>
                  <a:lnTo>
                    <a:pt x="464" y="320"/>
                  </a:lnTo>
                  <a:lnTo>
                    <a:pt x="538" y="345"/>
                  </a:lnTo>
                  <a:lnTo>
                    <a:pt x="627" y="262"/>
                  </a:lnTo>
                  <a:lnTo>
                    <a:pt x="695" y="227"/>
                  </a:lnTo>
                  <a:lnTo>
                    <a:pt x="698" y="224"/>
                  </a:lnTo>
                  <a:lnTo>
                    <a:pt x="695" y="224"/>
                  </a:lnTo>
                  <a:lnTo>
                    <a:pt x="669" y="179"/>
                  </a:lnTo>
                  <a:lnTo>
                    <a:pt x="675" y="131"/>
                  </a:lnTo>
                  <a:lnTo>
                    <a:pt x="602" y="128"/>
                  </a:lnTo>
                  <a:lnTo>
                    <a:pt x="595" y="131"/>
                  </a:lnTo>
                  <a:lnTo>
                    <a:pt x="519" y="102"/>
                  </a:lnTo>
                  <a:lnTo>
                    <a:pt x="490" y="41"/>
                  </a:lnTo>
                  <a:lnTo>
                    <a:pt x="461" y="3"/>
                  </a:lnTo>
                  <a:lnTo>
                    <a:pt x="419" y="0"/>
                  </a:lnTo>
                  <a:lnTo>
                    <a:pt x="368" y="9"/>
                  </a:lnTo>
                  <a:lnTo>
                    <a:pt x="352" y="22"/>
                  </a:lnTo>
                  <a:lnTo>
                    <a:pt x="349" y="19"/>
                  </a:lnTo>
                  <a:lnTo>
                    <a:pt x="288" y="73"/>
                  </a:lnTo>
                  <a:lnTo>
                    <a:pt x="291" y="70"/>
                  </a:lnTo>
                  <a:lnTo>
                    <a:pt x="291" y="73"/>
                  </a:lnTo>
                  <a:lnTo>
                    <a:pt x="295" y="96"/>
                  </a:lnTo>
                  <a:lnTo>
                    <a:pt x="250" y="118"/>
                  </a:lnTo>
                  <a:lnTo>
                    <a:pt x="138" y="112"/>
                  </a:lnTo>
                  <a:lnTo>
                    <a:pt x="138" y="118"/>
                  </a:lnTo>
                  <a:lnTo>
                    <a:pt x="29" y="124"/>
                  </a:lnTo>
                  <a:lnTo>
                    <a:pt x="0" y="102"/>
                  </a:lnTo>
                  <a:lnTo>
                    <a:pt x="29" y="121"/>
                  </a:lnTo>
                  <a:lnTo>
                    <a:pt x="32" y="163"/>
                  </a:lnTo>
                  <a:lnTo>
                    <a:pt x="58" y="211"/>
                  </a:lnTo>
                  <a:lnTo>
                    <a:pt x="55" y="211"/>
                  </a:lnTo>
                  <a:lnTo>
                    <a:pt x="58" y="214"/>
                  </a:lnTo>
                  <a:lnTo>
                    <a:pt x="125" y="230"/>
                  </a:lnTo>
                  <a:lnTo>
                    <a:pt x="128" y="281"/>
                  </a:lnTo>
                  <a:lnTo>
                    <a:pt x="151" y="281"/>
                  </a:lnTo>
                  <a:lnTo>
                    <a:pt x="256" y="355"/>
                  </a:lnTo>
                  <a:lnTo>
                    <a:pt x="256" y="3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0" name="Freeform 440"/>
            <p:cNvSpPr>
              <a:spLocks/>
            </p:cNvSpPr>
            <p:nvPr/>
          </p:nvSpPr>
          <p:spPr bwMode="auto">
            <a:xfrm>
              <a:off x="5369309" y="3979998"/>
              <a:ext cx="692987" cy="360156"/>
            </a:xfrm>
            <a:custGeom>
              <a:avLst/>
              <a:gdLst/>
              <a:ahLst/>
              <a:cxnLst>
                <a:cxn ang="0">
                  <a:pos x="255" y="361"/>
                </a:cxn>
                <a:cxn ang="0">
                  <a:pos x="255" y="354"/>
                </a:cxn>
                <a:cxn ang="0">
                  <a:pos x="433" y="361"/>
                </a:cxn>
                <a:cxn ang="0">
                  <a:pos x="463" y="319"/>
                </a:cxn>
                <a:cxn ang="0">
                  <a:pos x="538" y="344"/>
                </a:cxn>
                <a:cxn ang="0">
                  <a:pos x="628" y="261"/>
                </a:cxn>
                <a:cxn ang="0">
                  <a:pos x="695" y="227"/>
                </a:cxn>
                <a:cxn ang="0">
                  <a:pos x="698" y="224"/>
                </a:cxn>
                <a:cxn ang="0">
                  <a:pos x="695" y="224"/>
                </a:cxn>
                <a:cxn ang="0">
                  <a:pos x="668" y="179"/>
                </a:cxn>
                <a:cxn ang="0">
                  <a:pos x="675" y="132"/>
                </a:cxn>
                <a:cxn ang="0">
                  <a:pos x="603" y="129"/>
                </a:cxn>
                <a:cxn ang="0">
                  <a:pos x="595" y="132"/>
                </a:cxn>
                <a:cxn ang="0">
                  <a:pos x="518" y="102"/>
                </a:cxn>
                <a:cxn ang="0">
                  <a:pos x="490" y="42"/>
                </a:cxn>
                <a:cxn ang="0">
                  <a:pos x="460" y="5"/>
                </a:cxn>
                <a:cxn ang="0">
                  <a:pos x="418" y="0"/>
                </a:cxn>
                <a:cxn ang="0">
                  <a:pos x="368" y="10"/>
                </a:cxn>
                <a:cxn ang="0">
                  <a:pos x="353" y="22"/>
                </a:cxn>
                <a:cxn ang="0">
                  <a:pos x="348" y="20"/>
                </a:cxn>
                <a:cxn ang="0">
                  <a:pos x="288" y="75"/>
                </a:cxn>
                <a:cxn ang="0">
                  <a:pos x="290" y="70"/>
                </a:cxn>
                <a:cxn ang="0">
                  <a:pos x="290" y="75"/>
                </a:cxn>
                <a:cxn ang="0">
                  <a:pos x="295" y="97"/>
                </a:cxn>
                <a:cxn ang="0">
                  <a:pos x="250" y="120"/>
                </a:cxn>
                <a:cxn ang="0">
                  <a:pos x="138" y="112"/>
                </a:cxn>
                <a:cxn ang="0">
                  <a:pos x="138" y="120"/>
                </a:cxn>
                <a:cxn ang="0">
                  <a:pos x="28" y="124"/>
                </a:cxn>
                <a:cxn ang="0">
                  <a:pos x="0" y="102"/>
                </a:cxn>
                <a:cxn ang="0">
                  <a:pos x="28" y="122"/>
                </a:cxn>
                <a:cxn ang="0">
                  <a:pos x="33" y="164"/>
                </a:cxn>
                <a:cxn ang="0">
                  <a:pos x="58" y="212"/>
                </a:cxn>
                <a:cxn ang="0">
                  <a:pos x="55" y="212"/>
                </a:cxn>
                <a:cxn ang="0">
                  <a:pos x="58" y="214"/>
                </a:cxn>
                <a:cxn ang="0">
                  <a:pos x="125" y="229"/>
                </a:cxn>
                <a:cxn ang="0">
                  <a:pos x="128" y="281"/>
                </a:cxn>
                <a:cxn ang="0">
                  <a:pos x="150" y="281"/>
                </a:cxn>
                <a:cxn ang="0">
                  <a:pos x="255" y="354"/>
                </a:cxn>
                <a:cxn ang="0">
                  <a:pos x="255" y="361"/>
                </a:cxn>
              </a:cxnLst>
              <a:rect l="0" t="0" r="r" b="b"/>
              <a:pathLst>
                <a:path w="698" h="361">
                  <a:moveTo>
                    <a:pt x="255" y="361"/>
                  </a:moveTo>
                  <a:lnTo>
                    <a:pt x="255" y="354"/>
                  </a:lnTo>
                  <a:lnTo>
                    <a:pt x="433" y="361"/>
                  </a:lnTo>
                  <a:lnTo>
                    <a:pt x="463" y="319"/>
                  </a:lnTo>
                  <a:lnTo>
                    <a:pt x="538" y="344"/>
                  </a:lnTo>
                  <a:lnTo>
                    <a:pt x="628" y="261"/>
                  </a:lnTo>
                  <a:lnTo>
                    <a:pt x="695" y="227"/>
                  </a:lnTo>
                  <a:lnTo>
                    <a:pt x="698" y="224"/>
                  </a:lnTo>
                  <a:lnTo>
                    <a:pt x="695" y="224"/>
                  </a:lnTo>
                  <a:lnTo>
                    <a:pt x="668" y="179"/>
                  </a:lnTo>
                  <a:lnTo>
                    <a:pt x="675" y="132"/>
                  </a:lnTo>
                  <a:lnTo>
                    <a:pt x="603" y="129"/>
                  </a:lnTo>
                  <a:lnTo>
                    <a:pt x="595" y="132"/>
                  </a:lnTo>
                  <a:lnTo>
                    <a:pt x="518" y="102"/>
                  </a:lnTo>
                  <a:lnTo>
                    <a:pt x="490" y="42"/>
                  </a:lnTo>
                  <a:lnTo>
                    <a:pt x="460" y="5"/>
                  </a:lnTo>
                  <a:lnTo>
                    <a:pt x="418" y="0"/>
                  </a:lnTo>
                  <a:lnTo>
                    <a:pt x="368" y="10"/>
                  </a:lnTo>
                  <a:lnTo>
                    <a:pt x="353" y="22"/>
                  </a:lnTo>
                  <a:lnTo>
                    <a:pt x="348" y="20"/>
                  </a:lnTo>
                  <a:lnTo>
                    <a:pt x="288" y="75"/>
                  </a:lnTo>
                  <a:lnTo>
                    <a:pt x="290" y="70"/>
                  </a:lnTo>
                  <a:lnTo>
                    <a:pt x="290" y="75"/>
                  </a:lnTo>
                  <a:lnTo>
                    <a:pt x="295" y="97"/>
                  </a:lnTo>
                  <a:lnTo>
                    <a:pt x="250" y="120"/>
                  </a:lnTo>
                  <a:lnTo>
                    <a:pt x="138" y="112"/>
                  </a:lnTo>
                  <a:lnTo>
                    <a:pt x="138" y="120"/>
                  </a:lnTo>
                  <a:lnTo>
                    <a:pt x="28" y="124"/>
                  </a:lnTo>
                  <a:lnTo>
                    <a:pt x="0" y="102"/>
                  </a:lnTo>
                  <a:lnTo>
                    <a:pt x="28" y="122"/>
                  </a:lnTo>
                  <a:lnTo>
                    <a:pt x="33" y="164"/>
                  </a:lnTo>
                  <a:lnTo>
                    <a:pt x="58" y="212"/>
                  </a:lnTo>
                  <a:lnTo>
                    <a:pt x="55" y="212"/>
                  </a:lnTo>
                  <a:lnTo>
                    <a:pt x="58" y="214"/>
                  </a:lnTo>
                  <a:lnTo>
                    <a:pt x="125" y="229"/>
                  </a:lnTo>
                  <a:lnTo>
                    <a:pt x="128" y="281"/>
                  </a:lnTo>
                  <a:lnTo>
                    <a:pt x="150" y="281"/>
                  </a:lnTo>
                  <a:lnTo>
                    <a:pt x="255" y="354"/>
                  </a:lnTo>
                  <a:lnTo>
                    <a:pt x="255" y="361"/>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1" name="Freeform 439"/>
            <p:cNvSpPr>
              <a:spLocks/>
            </p:cNvSpPr>
            <p:nvPr/>
          </p:nvSpPr>
          <p:spPr bwMode="auto">
            <a:xfrm>
              <a:off x="5225247" y="4307863"/>
              <a:ext cx="54644" cy="54644"/>
            </a:xfrm>
            <a:custGeom>
              <a:avLst/>
              <a:gdLst/>
              <a:ahLst/>
              <a:cxnLst>
                <a:cxn ang="0">
                  <a:pos x="4" y="0"/>
                </a:cxn>
                <a:cxn ang="0">
                  <a:pos x="0" y="45"/>
                </a:cxn>
                <a:cxn ang="0">
                  <a:pos x="55" y="55"/>
                </a:cxn>
                <a:cxn ang="0">
                  <a:pos x="52" y="7"/>
                </a:cxn>
                <a:cxn ang="0">
                  <a:pos x="4" y="0"/>
                </a:cxn>
              </a:cxnLst>
              <a:rect l="0" t="0" r="r" b="b"/>
              <a:pathLst>
                <a:path w="55" h="55">
                  <a:moveTo>
                    <a:pt x="4" y="0"/>
                  </a:moveTo>
                  <a:lnTo>
                    <a:pt x="0" y="45"/>
                  </a:lnTo>
                  <a:lnTo>
                    <a:pt x="55" y="55"/>
                  </a:lnTo>
                  <a:lnTo>
                    <a:pt x="52" y="7"/>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2" name="Freeform 438"/>
            <p:cNvSpPr>
              <a:spLocks/>
            </p:cNvSpPr>
            <p:nvPr/>
          </p:nvSpPr>
          <p:spPr bwMode="auto">
            <a:xfrm>
              <a:off x="5225247" y="4307863"/>
              <a:ext cx="54644" cy="54644"/>
            </a:xfrm>
            <a:custGeom>
              <a:avLst/>
              <a:gdLst/>
              <a:ahLst/>
              <a:cxnLst>
                <a:cxn ang="0">
                  <a:pos x="5" y="0"/>
                </a:cxn>
                <a:cxn ang="0">
                  <a:pos x="0" y="45"/>
                </a:cxn>
                <a:cxn ang="0">
                  <a:pos x="55" y="55"/>
                </a:cxn>
                <a:cxn ang="0">
                  <a:pos x="53" y="8"/>
                </a:cxn>
                <a:cxn ang="0">
                  <a:pos x="5" y="0"/>
                </a:cxn>
              </a:cxnLst>
              <a:rect l="0" t="0" r="r" b="b"/>
              <a:pathLst>
                <a:path w="55" h="55">
                  <a:moveTo>
                    <a:pt x="5" y="0"/>
                  </a:moveTo>
                  <a:lnTo>
                    <a:pt x="0" y="45"/>
                  </a:lnTo>
                  <a:lnTo>
                    <a:pt x="55" y="55"/>
                  </a:lnTo>
                  <a:lnTo>
                    <a:pt x="53" y="8"/>
                  </a:lnTo>
                  <a:lnTo>
                    <a:pt x="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3" name="Freeform 437"/>
            <p:cNvSpPr>
              <a:spLocks/>
            </p:cNvSpPr>
            <p:nvPr/>
          </p:nvSpPr>
          <p:spPr bwMode="auto">
            <a:xfrm>
              <a:off x="5197924" y="4352572"/>
              <a:ext cx="79482" cy="134127"/>
            </a:xfrm>
            <a:custGeom>
              <a:avLst/>
              <a:gdLst/>
              <a:ahLst/>
              <a:cxnLst>
                <a:cxn ang="0">
                  <a:pos x="28" y="0"/>
                </a:cxn>
                <a:cxn ang="0">
                  <a:pos x="22" y="10"/>
                </a:cxn>
                <a:cxn ang="0">
                  <a:pos x="0" y="51"/>
                </a:cxn>
                <a:cxn ang="0">
                  <a:pos x="19" y="93"/>
                </a:cxn>
                <a:cxn ang="0">
                  <a:pos x="35" y="134"/>
                </a:cxn>
                <a:cxn ang="0">
                  <a:pos x="38" y="131"/>
                </a:cxn>
                <a:cxn ang="0">
                  <a:pos x="38" y="134"/>
                </a:cxn>
                <a:cxn ang="0">
                  <a:pos x="80" y="29"/>
                </a:cxn>
                <a:cxn ang="0">
                  <a:pos x="80" y="10"/>
                </a:cxn>
                <a:cxn ang="0">
                  <a:pos x="28" y="0"/>
                </a:cxn>
              </a:cxnLst>
              <a:rect l="0" t="0" r="r" b="b"/>
              <a:pathLst>
                <a:path w="80" h="134">
                  <a:moveTo>
                    <a:pt x="28" y="0"/>
                  </a:moveTo>
                  <a:lnTo>
                    <a:pt x="22" y="10"/>
                  </a:lnTo>
                  <a:lnTo>
                    <a:pt x="0" y="51"/>
                  </a:lnTo>
                  <a:lnTo>
                    <a:pt x="19" y="93"/>
                  </a:lnTo>
                  <a:lnTo>
                    <a:pt x="35" y="134"/>
                  </a:lnTo>
                  <a:lnTo>
                    <a:pt x="38" y="131"/>
                  </a:lnTo>
                  <a:lnTo>
                    <a:pt x="38" y="134"/>
                  </a:lnTo>
                  <a:lnTo>
                    <a:pt x="80" y="29"/>
                  </a:lnTo>
                  <a:lnTo>
                    <a:pt x="80" y="10"/>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4" name="Freeform 436"/>
            <p:cNvSpPr>
              <a:spLocks/>
            </p:cNvSpPr>
            <p:nvPr/>
          </p:nvSpPr>
          <p:spPr bwMode="auto">
            <a:xfrm>
              <a:off x="5197924" y="4352572"/>
              <a:ext cx="79482" cy="134127"/>
            </a:xfrm>
            <a:custGeom>
              <a:avLst/>
              <a:gdLst/>
              <a:ahLst/>
              <a:cxnLst>
                <a:cxn ang="0">
                  <a:pos x="28" y="0"/>
                </a:cxn>
                <a:cxn ang="0">
                  <a:pos x="23" y="10"/>
                </a:cxn>
                <a:cxn ang="0">
                  <a:pos x="0" y="50"/>
                </a:cxn>
                <a:cxn ang="0">
                  <a:pos x="20" y="92"/>
                </a:cxn>
                <a:cxn ang="0">
                  <a:pos x="35" y="134"/>
                </a:cxn>
                <a:cxn ang="0">
                  <a:pos x="38" y="129"/>
                </a:cxn>
                <a:cxn ang="0">
                  <a:pos x="38" y="134"/>
                </a:cxn>
                <a:cxn ang="0">
                  <a:pos x="80" y="30"/>
                </a:cxn>
                <a:cxn ang="0">
                  <a:pos x="80" y="10"/>
                </a:cxn>
                <a:cxn ang="0">
                  <a:pos x="28" y="0"/>
                </a:cxn>
              </a:cxnLst>
              <a:rect l="0" t="0" r="r" b="b"/>
              <a:pathLst>
                <a:path w="80" h="134">
                  <a:moveTo>
                    <a:pt x="28" y="0"/>
                  </a:moveTo>
                  <a:lnTo>
                    <a:pt x="23" y="10"/>
                  </a:lnTo>
                  <a:lnTo>
                    <a:pt x="0" y="50"/>
                  </a:lnTo>
                  <a:lnTo>
                    <a:pt x="20" y="92"/>
                  </a:lnTo>
                  <a:lnTo>
                    <a:pt x="35" y="134"/>
                  </a:lnTo>
                  <a:lnTo>
                    <a:pt x="38" y="129"/>
                  </a:lnTo>
                  <a:lnTo>
                    <a:pt x="38" y="134"/>
                  </a:lnTo>
                  <a:lnTo>
                    <a:pt x="80" y="30"/>
                  </a:lnTo>
                  <a:lnTo>
                    <a:pt x="80" y="10"/>
                  </a:lnTo>
                  <a:lnTo>
                    <a:pt x="2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5" name="Freeform 435"/>
            <p:cNvSpPr>
              <a:spLocks/>
            </p:cNvSpPr>
            <p:nvPr/>
          </p:nvSpPr>
          <p:spPr bwMode="auto">
            <a:xfrm>
              <a:off x="5230215" y="4228381"/>
              <a:ext cx="136610" cy="134127"/>
            </a:xfrm>
            <a:custGeom>
              <a:avLst/>
              <a:gdLst/>
              <a:ahLst/>
              <a:cxnLst>
                <a:cxn ang="0">
                  <a:pos x="6" y="39"/>
                </a:cxn>
                <a:cxn ang="0">
                  <a:pos x="0" y="80"/>
                </a:cxn>
                <a:cxn ang="0">
                  <a:pos x="48" y="87"/>
                </a:cxn>
                <a:cxn ang="0">
                  <a:pos x="51" y="135"/>
                </a:cxn>
                <a:cxn ang="0">
                  <a:pos x="48" y="135"/>
                </a:cxn>
                <a:cxn ang="0">
                  <a:pos x="51" y="135"/>
                </a:cxn>
                <a:cxn ang="0">
                  <a:pos x="118" y="125"/>
                </a:cxn>
                <a:cxn ang="0">
                  <a:pos x="137" y="51"/>
                </a:cxn>
                <a:cxn ang="0">
                  <a:pos x="137" y="0"/>
                </a:cxn>
                <a:cxn ang="0">
                  <a:pos x="124" y="0"/>
                </a:cxn>
                <a:cxn ang="0">
                  <a:pos x="6" y="48"/>
                </a:cxn>
                <a:cxn ang="0">
                  <a:pos x="6" y="39"/>
                </a:cxn>
              </a:cxnLst>
              <a:rect l="0" t="0" r="r" b="b"/>
              <a:pathLst>
                <a:path w="137" h="135">
                  <a:moveTo>
                    <a:pt x="6" y="39"/>
                  </a:moveTo>
                  <a:lnTo>
                    <a:pt x="0" y="80"/>
                  </a:lnTo>
                  <a:lnTo>
                    <a:pt x="48" y="87"/>
                  </a:lnTo>
                  <a:lnTo>
                    <a:pt x="51" y="135"/>
                  </a:lnTo>
                  <a:lnTo>
                    <a:pt x="48" y="135"/>
                  </a:lnTo>
                  <a:lnTo>
                    <a:pt x="51" y="135"/>
                  </a:lnTo>
                  <a:lnTo>
                    <a:pt x="118" y="125"/>
                  </a:lnTo>
                  <a:lnTo>
                    <a:pt x="137" y="51"/>
                  </a:lnTo>
                  <a:lnTo>
                    <a:pt x="137" y="0"/>
                  </a:lnTo>
                  <a:lnTo>
                    <a:pt x="124" y="0"/>
                  </a:lnTo>
                  <a:lnTo>
                    <a:pt x="6" y="48"/>
                  </a:lnTo>
                  <a:lnTo>
                    <a:pt x="6"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6" name="Freeform 434"/>
            <p:cNvSpPr>
              <a:spLocks/>
            </p:cNvSpPr>
            <p:nvPr/>
          </p:nvSpPr>
          <p:spPr bwMode="auto">
            <a:xfrm>
              <a:off x="5230215" y="4228381"/>
              <a:ext cx="136610" cy="134127"/>
            </a:xfrm>
            <a:custGeom>
              <a:avLst/>
              <a:gdLst/>
              <a:ahLst/>
              <a:cxnLst>
                <a:cxn ang="0">
                  <a:pos x="5" y="40"/>
                </a:cxn>
                <a:cxn ang="0">
                  <a:pos x="0" y="80"/>
                </a:cxn>
                <a:cxn ang="0">
                  <a:pos x="47" y="88"/>
                </a:cxn>
                <a:cxn ang="0">
                  <a:pos x="50" y="135"/>
                </a:cxn>
                <a:cxn ang="0">
                  <a:pos x="47" y="135"/>
                </a:cxn>
                <a:cxn ang="0">
                  <a:pos x="50" y="135"/>
                </a:cxn>
                <a:cxn ang="0">
                  <a:pos x="117" y="125"/>
                </a:cxn>
                <a:cxn ang="0">
                  <a:pos x="137" y="50"/>
                </a:cxn>
                <a:cxn ang="0">
                  <a:pos x="137" y="0"/>
                </a:cxn>
                <a:cxn ang="0">
                  <a:pos x="122" y="0"/>
                </a:cxn>
                <a:cxn ang="0">
                  <a:pos x="5" y="48"/>
                </a:cxn>
                <a:cxn ang="0">
                  <a:pos x="5" y="40"/>
                </a:cxn>
              </a:cxnLst>
              <a:rect l="0" t="0" r="r" b="b"/>
              <a:pathLst>
                <a:path w="137" h="135">
                  <a:moveTo>
                    <a:pt x="5" y="40"/>
                  </a:moveTo>
                  <a:lnTo>
                    <a:pt x="0" y="80"/>
                  </a:lnTo>
                  <a:lnTo>
                    <a:pt x="47" y="88"/>
                  </a:lnTo>
                  <a:lnTo>
                    <a:pt x="50" y="135"/>
                  </a:lnTo>
                  <a:lnTo>
                    <a:pt x="47" y="135"/>
                  </a:lnTo>
                  <a:lnTo>
                    <a:pt x="50" y="135"/>
                  </a:lnTo>
                  <a:lnTo>
                    <a:pt x="117" y="125"/>
                  </a:lnTo>
                  <a:lnTo>
                    <a:pt x="137" y="50"/>
                  </a:lnTo>
                  <a:lnTo>
                    <a:pt x="137" y="0"/>
                  </a:lnTo>
                  <a:lnTo>
                    <a:pt x="122" y="0"/>
                  </a:lnTo>
                  <a:lnTo>
                    <a:pt x="5" y="48"/>
                  </a:lnTo>
                  <a:lnTo>
                    <a:pt x="5"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 name="Freeform 433"/>
            <p:cNvSpPr>
              <a:spLocks/>
            </p:cNvSpPr>
            <p:nvPr/>
          </p:nvSpPr>
          <p:spPr bwMode="auto">
            <a:xfrm>
              <a:off x="5232698" y="4481731"/>
              <a:ext cx="0" cy="7452"/>
            </a:xfrm>
            <a:custGeom>
              <a:avLst/>
              <a:gdLst/>
              <a:ahLst/>
              <a:cxnLst>
                <a:cxn ang="0">
                  <a:pos x="0" y="7"/>
                </a:cxn>
                <a:cxn ang="0">
                  <a:pos x="0" y="3"/>
                </a:cxn>
                <a:cxn ang="0">
                  <a:pos x="0" y="0"/>
                </a:cxn>
                <a:cxn ang="0">
                  <a:pos x="0" y="7"/>
                </a:cxn>
              </a:cxnLst>
              <a:rect l="0" t="0" r="r" b="b"/>
              <a:pathLst>
                <a:path h="7">
                  <a:moveTo>
                    <a:pt x="0" y="7"/>
                  </a:moveTo>
                  <a:lnTo>
                    <a:pt x="0" y="3"/>
                  </a:lnTo>
                  <a:lnTo>
                    <a:pt x="0" y="0"/>
                  </a:lnTo>
                  <a:lnTo>
                    <a:pt x="0" y="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8" name="Freeform 432"/>
            <p:cNvSpPr>
              <a:spLocks/>
            </p:cNvSpPr>
            <p:nvPr/>
          </p:nvSpPr>
          <p:spPr bwMode="auto">
            <a:xfrm>
              <a:off x="5235182" y="4352572"/>
              <a:ext cx="134127" cy="168900"/>
            </a:xfrm>
            <a:custGeom>
              <a:avLst/>
              <a:gdLst/>
              <a:ahLst/>
              <a:cxnLst>
                <a:cxn ang="0">
                  <a:pos x="0" y="134"/>
                </a:cxn>
                <a:cxn ang="0">
                  <a:pos x="3" y="170"/>
                </a:cxn>
                <a:cxn ang="0">
                  <a:pos x="10" y="170"/>
                </a:cxn>
                <a:cxn ang="0">
                  <a:pos x="48" y="147"/>
                </a:cxn>
                <a:cxn ang="0">
                  <a:pos x="86" y="144"/>
                </a:cxn>
                <a:cxn ang="0">
                  <a:pos x="83" y="77"/>
                </a:cxn>
                <a:cxn ang="0">
                  <a:pos x="134" y="32"/>
                </a:cxn>
                <a:cxn ang="0">
                  <a:pos x="112" y="0"/>
                </a:cxn>
                <a:cxn ang="0">
                  <a:pos x="45" y="10"/>
                </a:cxn>
                <a:cxn ang="0">
                  <a:pos x="42" y="10"/>
                </a:cxn>
                <a:cxn ang="0">
                  <a:pos x="42" y="29"/>
                </a:cxn>
                <a:cxn ang="0">
                  <a:pos x="0" y="134"/>
                </a:cxn>
              </a:cxnLst>
              <a:rect l="0" t="0" r="r" b="b"/>
              <a:pathLst>
                <a:path w="134" h="170">
                  <a:moveTo>
                    <a:pt x="0" y="134"/>
                  </a:moveTo>
                  <a:lnTo>
                    <a:pt x="3" y="170"/>
                  </a:lnTo>
                  <a:lnTo>
                    <a:pt x="10" y="170"/>
                  </a:lnTo>
                  <a:lnTo>
                    <a:pt x="48" y="147"/>
                  </a:lnTo>
                  <a:lnTo>
                    <a:pt x="86" y="144"/>
                  </a:lnTo>
                  <a:lnTo>
                    <a:pt x="83" y="77"/>
                  </a:lnTo>
                  <a:lnTo>
                    <a:pt x="134" y="32"/>
                  </a:lnTo>
                  <a:lnTo>
                    <a:pt x="112" y="0"/>
                  </a:lnTo>
                  <a:lnTo>
                    <a:pt x="45" y="10"/>
                  </a:lnTo>
                  <a:lnTo>
                    <a:pt x="42" y="10"/>
                  </a:lnTo>
                  <a:lnTo>
                    <a:pt x="42" y="29"/>
                  </a:lnTo>
                  <a:lnTo>
                    <a:pt x="0"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9" name="Freeform 431"/>
            <p:cNvSpPr>
              <a:spLocks/>
            </p:cNvSpPr>
            <p:nvPr/>
          </p:nvSpPr>
          <p:spPr bwMode="auto">
            <a:xfrm>
              <a:off x="5235182" y="4352572"/>
              <a:ext cx="134127" cy="168900"/>
            </a:xfrm>
            <a:custGeom>
              <a:avLst/>
              <a:gdLst/>
              <a:ahLst/>
              <a:cxnLst>
                <a:cxn ang="0">
                  <a:pos x="0" y="135"/>
                </a:cxn>
                <a:cxn ang="0">
                  <a:pos x="2" y="170"/>
                </a:cxn>
                <a:cxn ang="0">
                  <a:pos x="10" y="170"/>
                </a:cxn>
                <a:cxn ang="0">
                  <a:pos x="47" y="148"/>
                </a:cxn>
                <a:cxn ang="0">
                  <a:pos x="87" y="145"/>
                </a:cxn>
                <a:cxn ang="0">
                  <a:pos x="82" y="78"/>
                </a:cxn>
                <a:cxn ang="0">
                  <a:pos x="134" y="33"/>
                </a:cxn>
                <a:cxn ang="0">
                  <a:pos x="112" y="0"/>
                </a:cxn>
                <a:cxn ang="0">
                  <a:pos x="45" y="10"/>
                </a:cxn>
                <a:cxn ang="0">
                  <a:pos x="42" y="10"/>
                </a:cxn>
                <a:cxn ang="0">
                  <a:pos x="42" y="30"/>
                </a:cxn>
                <a:cxn ang="0">
                  <a:pos x="0" y="135"/>
                </a:cxn>
              </a:cxnLst>
              <a:rect l="0" t="0" r="r" b="b"/>
              <a:pathLst>
                <a:path w="134" h="170">
                  <a:moveTo>
                    <a:pt x="0" y="135"/>
                  </a:moveTo>
                  <a:lnTo>
                    <a:pt x="2" y="170"/>
                  </a:lnTo>
                  <a:lnTo>
                    <a:pt x="10" y="170"/>
                  </a:lnTo>
                  <a:lnTo>
                    <a:pt x="47" y="148"/>
                  </a:lnTo>
                  <a:lnTo>
                    <a:pt x="87" y="145"/>
                  </a:lnTo>
                  <a:lnTo>
                    <a:pt x="82" y="78"/>
                  </a:lnTo>
                  <a:lnTo>
                    <a:pt x="134" y="33"/>
                  </a:lnTo>
                  <a:lnTo>
                    <a:pt x="112" y="0"/>
                  </a:lnTo>
                  <a:lnTo>
                    <a:pt x="45" y="10"/>
                  </a:lnTo>
                  <a:lnTo>
                    <a:pt x="42" y="10"/>
                  </a:lnTo>
                  <a:lnTo>
                    <a:pt x="42" y="30"/>
                  </a:lnTo>
                  <a:lnTo>
                    <a:pt x="0" y="1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0" name="Freeform 430"/>
            <p:cNvSpPr>
              <a:spLocks/>
            </p:cNvSpPr>
            <p:nvPr/>
          </p:nvSpPr>
          <p:spPr bwMode="auto">
            <a:xfrm>
              <a:off x="5332051" y="4191124"/>
              <a:ext cx="293091" cy="196222"/>
            </a:xfrm>
            <a:custGeom>
              <a:avLst/>
              <a:gdLst/>
              <a:ahLst/>
              <a:cxnLst>
                <a:cxn ang="0">
                  <a:pos x="282" y="169"/>
                </a:cxn>
                <a:cxn ang="0">
                  <a:pos x="294" y="150"/>
                </a:cxn>
                <a:cxn ang="0">
                  <a:pos x="294" y="144"/>
                </a:cxn>
                <a:cxn ang="0">
                  <a:pos x="189" y="70"/>
                </a:cxn>
                <a:cxn ang="0">
                  <a:pos x="166" y="70"/>
                </a:cxn>
                <a:cxn ang="0">
                  <a:pos x="163" y="19"/>
                </a:cxn>
                <a:cxn ang="0">
                  <a:pos x="96" y="3"/>
                </a:cxn>
                <a:cxn ang="0">
                  <a:pos x="93" y="0"/>
                </a:cxn>
                <a:cxn ang="0">
                  <a:pos x="96" y="0"/>
                </a:cxn>
                <a:cxn ang="0">
                  <a:pos x="32" y="38"/>
                </a:cxn>
                <a:cxn ang="0">
                  <a:pos x="0" y="51"/>
                </a:cxn>
                <a:cxn ang="0">
                  <a:pos x="22" y="38"/>
                </a:cxn>
                <a:cxn ang="0">
                  <a:pos x="35" y="38"/>
                </a:cxn>
                <a:cxn ang="0">
                  <a:pos x="35" y="89"/>
                </a:cxn>
                <a:cxn ang="0">
                  <a:pos x="16" y="163"/>
                </a:cxn>
                <a:cxn ang="0">
                  <a:pos x="10" y="163"/>
                </a:cxn>
                <a:cxn ang="0">
                  <a:pos x="16" y="163"/>
                </a:cxn>
                <a:cxn ang="0">
                  <a:pos x="38" y="195"/>
                </a:cxn>
                <a:cxn ang="0">
                  <a:pos x="35" y="198"/>
                </a:cxn>
                <a:cxn ang="0">
                  <a:pos x="128" y="198"/>
                </a:cxn>
                <a:cxn ang="0">
                  <a:pos x="211" y="169"/>
                </a:cxn>
                <a:cxn ang="0">
                  <a:pos x="282" y="169"/>
                </a:cxn>
              </a:cxnLst>
              <a:rect l="0" t="0" r="r" b="b"/>
              <a:pathLst>
                <a:path w="294" h="198">
                  <a:moveTo>
                    <a:pt x="282" y="169"/>
                  </a:moveTo>
                  <a:lnTo>
                    <a:pt x="294" y="150"/>
                  </a:lnTo>
                  <a:lnTo>
                    <a:pt x="294" y="144"/>
                  </a:lnTo>
                  <a:lnTo>
                    <a:pt x="189" y="70"/>
                  </a:lnTo>
                  <a:lnTo>
                    <a:pt x="166" y="70"/>
                  </a:lnTo>
                  <a:lnTo>
                    <a:pt x="163" y="19"/>
                  </a:lnTo>
                  <a:lnTo>
                    <a:pt x="96" y="3"/>
                  </a:lnTo>
                  <a:lnTo>
                    <a:pt x="93" y="0"/>
                  </a:lnTo>
                  <a:lnTo>
                    <a:pt x="96" y="0"/>
                  </a:lnTo>
                  <a:lnTo>
                    <a:pt x="32" y="38"/>
                  </a:lnTo>
                  <a:lnTo>
                    <a:pt x="0" y="51"/>
                  </a:lnTo>
                  <a:lnTo>
                    <a:pt x="22" y="38"/>
                  </a:lnTo>
                  <a:lnTo>
                    <a:pt x="35" y="38"/>
                  </a:lnTo>
                  <a:lnTo>
                    <a:pt x="35" y="89"/>
                  </a:lnTo>
                  <a:lnTo>
                    <a:pt x="16" y="163"/>
                  </a:lnTo>
                  <a:lnTo>
                    <a:pt x="10" y="163"/>
                  </a:lnTo>
                  <a:lnTo>
                    <a:pt x="16" y="163"/>
                  </a:lnTo>
                  <a:lnTo>
                    <a:pt x="38" y="195"/>
                  </a:lnTo>
                  <a:lnTo>
                    <a:pt x="35" y="198"/>
                  </a:lnTo>
                  <a:lnTo>
                    <a:pt x="128" y="198"/>
                  </a:lnTo>
                  <a:lnTo>
                    <a:pt x="211" y="169"/>
                  </a:lnTo>
                  <a:lnTo>
                    <a:pt x="282"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1" name="Freeform 429"/>
            <p:cNvSpPr>
              <a:spLocks/>
            </p:cNvSpPr>
            <p:nvPr/>
          </p:nvSpPr>
          <p:spPr bwMode="auto">
            <a:xfrm>
              <a:off x="5332051" y="4191124"/>
              <a:ext cx="290608" cy="196222"/>
            </a:xfrm>
            <a:custGeom>
              <a:avLst/>
              <a:gdLst/>
              <a:ahLst/>
              <a:cxnLst>
                <a:cxn ang="0">
                  <a:pos x="281" y="168"/>
                </a:cxn>
                <a:cxn ang="0">
                  <a:pos x="294" y="150"/>
                </a:cxn>
                <a:cxn ang="0">
                  <a:pos x="294" y="143"/>
                </a:cxn>
                <a:cxn ang="0">
                  <a:pos x="188" y="70"/>
                </a:cxn>
                <a:cxn ang="0">
                  <a:pos x="166" y="70"/>
                </a:cxn>
                <a:cxn ang="0">
                  <a:pos x="163" y="18"/>
                </a:cxn>
                <a:cxn ang="0">
                  <a:pos x="95" y="3"/>
                </a:cxn>
                <a:cxn ang="0">
                  <a:pos x="93" y="0"/>
                </a:cxn>
                <a:cxn ang="0">
                  <a:pos x="95" y="0"/>
                </a:cxn>
                <a:cxn ang="0">
                  <a:pos x="30" y="38"/>
                </a:cxn>
                <a:cxn ang="0">
                  <a:pos x="0" y="50"/>
                </a:cxn>
                <a:cxn ang="0">
                  <a:pos x="20" y="38"/>
                </a:cxn>
                <a:cxn ang="0">
                  <a:pos x="35" y="38"/>
                </a:cxn>
                <a:cxn ang="0">
                  <a:pos x="35" y="88"/>
                </a:cxn>
                <a:cxn ang="0">
                  <a:pos x="15" y="163"/>
                </a:cxn>
                <a:cxn ang="0">
                  <a:pos x="10" y="163"/>
                </a:cxn>
                <a:cxn ang="0">
                  <a:pos x="15" y="163"/>
                </a:cxn>
                <a:cxn ang="0">
                  <a:pos x="38" y="195"/>
                </a:cxn>
                <a:cxn ang="0">
                  <a:pos x="35" y="198"/>
                </a:cxn>
                <a:cxn ang="0">
                  <a:pos x="128" y="198"/>
                </a:cxn>
                <a:cxn ang="0">
                  <a:pos x="211" y="168"/>
                </a:cxn>
                <a:cxn ang="0">
                  <a:pos x="281" y="168"/>
                </a:cxn>
              </a:cxnLst>
              <a:rect l="0" t="0" r="r" b="b"/>
              <a:pathLst>
                <a:path w="294" h="198">
                  <a:moveTo>
                    <a:pt x="281" y="168"/>
                  </a:moveTo>
                  <a:lnTo>
                    <a:pt x="294" y="150"/>
                  </a:lnTo>
                  <a:lnTo>
                    <a:pt x="294" y="143"/>
                  </a:lnTo>
                  <a:lnTo>
                    <a:pt x="188" y="70"/>
                  </a:lnTo>
                  <a:lnTo>
                    <a:pt x="166" y="70"/>
                  </a:lnTo>
                  <a:lnTo>
                    <a:pt x="163" y="18"/>
                  </a:lnTo>
                  <a:lnTo>
                    <a:pt x="95" y="3"/>
                  </a:lnTo>
                  <a:lnTo>
                    <a:pt x="93" y="0"/>
                  </a:lnTo>
                  <a:lnTo>
                    <a:pt x="95" y="0"/>
                  </a:lnTo>
                  <a:lnTo>
                    <a:pt x="30" y="38"/>
                  </a:lnTo>
                  <a:lnTo>
                    <a:pt x="0" y="50"/>
                  </a:lnTo>
                  <a:lnTo>
                    <a:pt x="20" y="38"/>
                  </a:lnTo>
                  <a:lnTo>
                    <a:pt x="35" y="38"/>
                  </a:lnTo>
                  <a:lnTo>
                    <a:pt x="35" y="88"/>
                  </a:lnTo>
                  <a:lnTo>
                    <a:pt x="15" y="163"/>
                  </a:lnTo>
                  <a:lnTo>
                    <a:pt x="10" y="163"/>
                  </a:lnTo>
                  <a:lnTo>
                    <a:pt x="15" y="163"/>
                  </a:lnTo>
                  <a:lnTo>
                    <a:pt x="38" y="195"/>
                  </a:lnTo>
                  <a:lnTo>
                    <a:pt x="35" y="198"/>
                  </a:lnTo>
                  <a:lnTo>
                    <a:pt x="128" y="198"/>
                  </a:lnTo>
                  <a:lnTo>
                    <a:pt x="211" y="168"/>
                  </a:lnTo>
                  <a:lnTo>
                    <a:pt x="281" y="16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2" name="Freeform 428"/>
            <p:cNvSpPr>
              <a:spLocks/>
            </p:cNvSpPr>
            <p:nvPr/>
          </p:nvSpPr>
          <p:spPr bwMode="auto">
            <a:xfrm>
              <a:off x="5538209" y="4350089"/>
              <a:ext cx="84450" cy="44709"/>
            </a:xfrm>
            <a:custGeom>
              <a:avLst/>
              <a:gdLst/>
              <a:ahLst/>
              <a:cxnLst>
                <a:cxn ang="0">
                  <a:pos x="86" y="29"/>
                </a:cxn>
                <a:cxn ang="0">
                  <a:pos x="70" y="16"/>
                </a:cxn>
                <a:cxn ang="0">
                  <a:pos x="77" y="0"/>
                </a:cxn>
                <a:cxn ang="0">
                  <a:pos x="74" y="9"/>
                </a:cxn>
                <a:cxn ang="0">
                  <a:pos x="3" y="9"/>
                </a:cxn>
                <a:cxn ang="0">
                  <a:pos x="0" y="9"/>
                </a:cxn>
                <a:cxn ang="0">
                  <a:pos x="0" y="16"/>
                </a:cxn>
                <a:cxn ang="0">
                  <a:pos x="32" y="45"/>
                </a:cxn>
                <a:cxn ang="0">
                  <a:pos x="86" y="29"/>
                </a:cxn>
              </a:cxnLst>
              <a:rect l="0" t="0" r="r" b="b"/>
              <a:pathLst>
                <a:path w="86" h="45">
                  <a:moveTo>
                    <a:pt x="86" y="29"/>
                  </a:moveTo>
                  <a:lnTo>
                    <a:pt x="70" y="16"/>
                  </a:lnTo>
                  <a:lnTo>
                    <a:pt x="77" y="0"/>
                  </a:lnTo>
                  <a:lnTo>
                    <a:pt x="74" y="9"/>
                  </a:lnTo>
                  <a:lnTo>
                    <a:pt x="3" y="9"/>
                  </a:lnTo>
                  <a:lnTo>
                    <a:pt x="0" y="9"/>
                  </a:lnTo>
                  <a:lnTo>
                    <a:pt x="0" y="16"/>
                  </a:lnTo>
                  <a:lnTo>
                    <a:pt x="32" y="45"/>
                  </a:lnTo>
                  <a:lnTo>
                    <a:pt x="86"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3" name="Freeform 427"/>
            <p:cNvSpPr>
              <a:spLocks/>
            </p:cNvSpPr>
            <p:nvPr/>
          </p:nvSpPr>
          <p:spPr bwMode="auto">
            <a:xfrm>
              <a:off x="5538209" y="4350089"/>
              <a:ext cx="84450" cy="44709"/>
            </a:xfrm>
            <a:custGeom>
              <a:avLst/>
              <a:gdLst/>
              <a:ahLst/>
              <a:cxnLst>
                <a:cxn ang="0">
                  <a:pos x="86" y="28"/>
                </a:cxn>
                <a:cxn ang="0">
                  <a:pos x="71" y="15"/>
                </a:cxn>
                <a:cxn ang="0">
                  <a:pos x="78" y="0"/>
                </a:cxn>
                <a:cxn ang="0">
                  <a:pos x="73" y="8"/>
                </a:cxn>
                <a:cxn ang="0">
                  <a:pos x="3" y="8"/>
                </a:cxn>
                <a:cxn ang="0">
                  <a:pos x="0" y="8"/>
                </a:cxn>
                <a:cxn ang="0">
                  <a:pos x="0" y="15"/>
                </a:cxn>
                <a:cxn ang="0">
                  <a:pos x="33" y="45"/>
                </a:cxn>
                <a:cxn ang="0">
                  <a:pos x="86" y="28"/>
                </a:cxn>
              </a:cxnLst>
              <a:rect l="0" t="0" r="r" b="b"/>
              <a:pathLst>
                <a:path w="86" h="45">
                  <a:moveTo>
                    <a:pt x="86" y="28"/>
                  </a:moveTo>
                  <a:lnTo>
                    <a:pt x="71" y="15"/>
                  </a:lnTo>
                  <a:lnTo>
                    <a:pt x="78" y="0"/>
                  </a:lnTo>
                  <a:lnTo>
                    <a:pt x="73" y="8"/>
                  </a:lnTo>
                  <a:lnTo>
                    <a:pt x="3" y="8"/>
                  </a:lnTo>
                  <a:lnTo>
                    <a:pt x="0" y="8"/>
                  </a:lnTo>
                  <a:lnTo>
                    <a:pt x="0" y="15"/>
                  </a:lnTo>
                  <a:lnTo>
                    <a:pt x="33" y="45"/>
                  </a:lnTo>
                  <a:lnTo>
                    <a:pt x="86" y="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4" name="Freeform 426"/>
            <p:cNvSpPr>
              <a:spLocks/>
            </p:cNvSpPr>
            <p:nvPr/>
          </p:nvSpPr>
          <p:spPr bwMode="auto">
            <a:xfrm>
              <a:off x="5702142" y="4374928"/>
              <a:ext cx="44709" cy="44709"/>
            </a:xfrm>
            <a:custGeom>
              <a:avLst/>
              <a:gdLst/>
              <a:ahLst/>
              <a:cxnLst>
                <a:cxn ang="0">
                  <a:pos x="45" y="42"/>
                </a:cxn>
                <a:cxn ang="0">
                  <a:pos x="13" y="0"/>
                </a:cxn>
                <a:cxn ang="0">
                  <a:pos x="0" y="23"/>
                </a:cxn>
                <a:cxn ang="0">
                  <a:pos x="16" y="45"/>
                </a:cxn>
                <a:cxn ang="0">
                  <a:pos x="45" y="42"/>
                </a:cxn>
              </a:cxnLst>
              <a:rect l="0" t="0" r="r" b="b"/>
              <a:pathLst>
                <a:path w="45" h="45">
                  <a:moveTo>
                    <a:pt x="45" y="42"/>
                  </a:moveTo>
                  <a:lnTo>
                    <a:pt x="13" y="0"/>
                  </a:lnTo>
                  <a:lnTo>
                    <a:pt x="0" y="23"/>
                  </a:lnTo>
                  <a:lnTo>
                    <a:pt x="16" y="45"/>
                  </a:lnTo>
                  <a:lnTo>
                    <a:pt x="45"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5" name="Freeform 425"/>
            <p:cNvSpPr>
              <a:spLocks/>
            </p:cNvSpPr>
            <p:nvPr/>
          </p:nvSpPr>
          <p:spPr bwMode="auto">
            <a:xfrm>
              <a:off x="5702142" y="4374928"/>
              <a:ext cx="44709" cy="44709"/>
            </a:xfrm>
            <a:custGeom>
              <a:avLst/>
              <a:gdLst/>
              <a:ahLst/>
              <a:cxnLst>
                <a:cxn ang="0">
                  <a:pos x="45" y="43"/>
                </a:cxn>
                <a:cxn ang="0">
                  <a:pos x="13" y="0"/>
                </a:cxn>
                <a:cxn ang="0">
                  <a:pos x="0" y="23"/>
                </a:cxn>
                <a:cxn ang="0">
                  <a:pos x="18" y="45"/>
                </a:cxn>
                <a:cxn ang="0">
                  <a:pos x="45" y="43"/>
                </a:cxn>
              </a:cxnLst>
              <a:rect l="0" t="0" r="r" b="b"/>
              <a:pathLst>
                <a:path w="45" h="45">
                  <a:moveTo>
                    <a:pt x="45" y="43"/>
                  </a:moveTo>
                  <a:lnTo>
                    <a:pt x="13" y="0"/>
                  </a:lnTo>
                  <a:lnTo>
                    <a:pt x="0" y="23"/>
                  </a:lnTo>
                  <a:lnTo>
                    <a:pt x="18" y="45"/>
                  </a:lnTo>
                  <a:lnTo>
                    <a:pt x="45"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6" name="Freeform 424"/>
            <p:cNvSpPr>
              <a:spLocks/>
            </p:cNvSpPr>
            <p:nvPr/>
          </p:nvSpPr>
          <p:spPr bwMode="auto">
            <a:xfrm>
              <a:off x="5714560" y="4342637"/>
              <a:ext cx="171385" cy="121708"/>
            </a:xfrm>
            <a:custGeom>
              <a:avLst/>
              <a:gdLst/>
              <a:ahLst/>
              <a:cxnLst>
                <a:cxn ang="0">
                  <a:pos x="173" y="39"/>
                </a:cxn>
                <a:cxn ang="0">
                  <a:pos x="125" y="0"/>
                </a:cxn>
                <a:cxn ang="0">
                  <a:pos x="70" y="74"/>
                </a:cxn>
                <a:cxn ang="0">
                  <a:pos x="35" y="74"/>
                </a:cxn>
                <a:cxn ang="0">
                  <a:pos x="26" y="61"/>
                </a:cxn>
                <a:cxn ang="0">
                  <a:pos x="32" y="74"/>
                </a:cxn>
                <a:cxn ang="0">
                  <a:pos x="3" y="77"/>
                </a:cxn>
                <a:cxn ang="0">
                  <a:pos x="0" y="84"/>
                </a:cxn>
                <a:cxn ang="0">
                  <a:pos x="10" y="122"/>
                </a:cxn>
                <a:cxn ang="0">
                  <a:pos x="102" y="122"/>
                </a:cxn>
                <a:cxn ang="0">
                  <a:pos x="173" y="39"/>
                </a:cxn>
              </a:cxnLst>
              <a:rect l="0" t="0" r="r" b="b"/>
              <a:pathLst>
                <a:path w="173" h="122">
                  <a:moveTo>
                    <a:pt x="173" y="39"/>
                  </a:moveTo>
                  <a:lnTo>
                    <a:pt x="125" y="0"/>
                  </a:lnTo>
                  <a:lnTo>
                    <a:pt x="70" y="74"/>
                  </a:lnTo>
                  <a:lnTo>
                    <a:pt x="35" y="74"/>
                  </a:lnTo>
                  <a:lnTo>
                    <a:pt x="26" y="61"/>
                  </a:lnTo>
                  <a:lnTo>
                    <a:pt x="32" y="74"/>
                  </a:lnTo>
                  <a:lnTo>
                    <a:pt x="3" y="77"/>
                  </a:lnTo>
                  <a:lnTo>
                    <a:pt x="0" y="84"/>
                  </a:lnTo>
                  <a:lnTo>
                    <a:pt x="10" y="122"/>
                  </a:lnTo>
                  <a:lnTo>
                    <a:pt x="102" y="122"/>
                  </a:lnTo>
                  <a:lnTo>
                    <a:pt x="17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 name="Freeform 423"/>
            <p:cNvSpPr>
              <a:spLocks/>
            </p:cNvSpPr>
            <p:nvPr/>
          </p:nvSpPr>
          <p:spPr bwMode="auto">
            <a:xfrm>
              <a:off x="5714560" y="4342637"/>
              <a:ext cx="173868" cy="121708"/>
            </a:xfrm>
            <a:custGeom>
              <a:avLst/>
              <a:gdLst/>
              <a:ahLst/>
              <a:cxnLst>
                <a:cxn ang="0">
                  <a:pos x="173" y="40"/>
                </a:cxn>
                <a:cxn ang="0">
                  <a:pos x="124" y="0"/>
                </a:cxn>
                <a:cxn ang="0">
                  <a:pos x="69" y="75"/>
                </a:cxn>
                <a:cxn ang="0">
                  <a:pos x="35" y="75"/>
                </a:cxn>
                <a:cxn ang="0">
                  <a:pos x="27" y="60"/>
                </a:cxn>
                <a:cxn ang="0">
                  <a:pos x="32" y="75"/>
                </a:cxn>
                <a:cxn ang="0">
                  <a:pos x="5" y="77"/>
                </a:cxn>
                <a:cxn ang="0">
                  <a:pos x="0" y="85"/>
                </a:cxn>
                <a:cxn ang="0">
                  <a:pos x="10" y="122"/>
                </a:cxn>
                <a:cxn ang="0">
                  <a:pos x="101" y="122"/>
                </a:cxn>
                <a:cxn ang="0">
                  <a:pos x="173" y="40"/>
                </a:cxn>
              </a:cxnLst>
              <a:rect l="0" t="0" r="r" b="b"/>
              <a:pathLst>
                <a:path w="173" h="122">
                  <a:moveTo>
                    <a:pt x="173" y="40"/>
                  </a:moveTo>
                  <a:lnTo>
                    <a:pt x="124" y="0"/>
                  </a:lnTo>
                  <a:lnTo>
                    <a:pt x="69" y="75"/>
                  </a:lnTo>
                  <a:lnTo>
                    <a:pt x="35" y="75"/>
                  </a:lnTo>
                  <a:lnTo>
                    <a:pt x="27" y="60"/>
                  </a:lnTo>
                  <a:lnTo>
                    <a:pt x="32" y="75"/>
                  </a:lnTo>
                  <a:lnTo>
                    <a:pt x="5" y="77"/>
                  </a:lnTo>
                  <a:lnTo>
                    <a:pt x="0" y="85"/>
                  </a:lnTo>
                  <a:lnTo>
                    <a:pt x="10" y="122"/>
                  </a:lnTo>
                  <a:lnTo>
                    <a:pt x="101" y="122"/>
                  </a:lnTo>
                  <a:lnTo>
                    <a:pt x="173"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 name="Freeform 422"/>
            <p:cNvSpPr>
              <a:spLocks/>
            </p:cNvSpPr>
            <p:nvPr/>
          </p:nvSpPr>
          <p:spPr bwMode="auto">
            <a:xfrm>
              <a:off x="5769204" y="4382378"/>
              <a:ext cx="248383" cy="419768"/>
            </a:xfrm>
            <a:custGeom>
              <a:avLst/>
              <a:gdLst/>
              <a:ahLst/>
              <a:cxnLst>
                <a:cxn ang="0">
                  <a:pos x="45" y="422"/>
                </a:cxn>
                <a:cxn ang="0">
                  <a:pos x="122" y="352"/>
                </a:cxn>
                <a:cxn ang="0">
                  <a:pos x="112" y="317"/>
                </a:cxn>
                <a:cxn ang="0">
                  <a:pos x="183" y="227"/>
                </a:cxn>
                <a:cxn ang="0">
                  <a:pos x="250" y="102"/>
                </a:cxn>
                <a:cxn ang="0">
                  <a:pos x="244" y="45"/>
                </a:cxn>
                <a:cxn ang="0">
                  <a:pos x="164" y="6"/>
                </a:cxn>
                <a:cxn ang="0">
                  <a:pos x="122" y="0"/>
                </a:cxn>
                <a:cxn ang="0">
                  <a:pos x="119" y="0"/>
                </a:cxn>
                <a:cxn ang="0">
                  <a:pos x="64" y="67"/>
                </a:cxn>
                <a:cxn ang="0">
                  <a:pos x="64" y="70"/>
                </a:cxn>
                <a:cxn ang="0">
                  <a:pos x="103" y="86"/>
                </a:cxn>
                <a:cxn ang="0">
                  <a:pos x="106" y="99"/>
                </a:cxn>
                <a:cxn ang="0">
                  <a:pos x="103" y="157"/>
                </a:cxn>
                <a:cxn ang="0">
                  <a:pos x="52" y="243"/>
                </a:cxn>
                <a:cxn ang="0">
                  <a:pos x="58" y="288"/>
                </a:cxn>
                <a:cxn ang="0">
                  <a:pos x="0" y="339"/>
                </a:cxn>
                <a:cxn ang="0">
                  <a:pos x="45" y="422"/>
                </a:cxn>
              </a:cxnLst>
              <a:rect l="0" t="0" r="r" b="b"/>
              <a:pathLst>
                <a:path w="250" h="422">
                  <a:moveTo>
                    <a:pt x="45" y="422"/>
                  </a:moveTo>
                  <a:lnTo>
                    <a:pt x="122" y="352"/>
                  </a:lnTo>
                  <a:lnTo>
                    <a:pt x="112" y="317"/>
                  </a:lnTo>
                  <a:lnTo>
                    <a:pt x="183" y="227"/>
                  </a:lnTo>
                  <a:lnTo>
                    <a:pt x="250" y="102"/>
                  </a:lnTo>
                  <a:lnTo>
                    <a:pt x="244" y="45"/>
                  </a:lnTo>
                  <a:lnTo>
                    <a:pt x="164" y="6"/>
                  </a:lnTo>
                  <a:lnTo>
                    <a:pt x="122" y="0"/>
                  </a:lnTo>
                  <a:lnTo>
                    <a:pt x="119" y="0"/>
                  </a:lnTo>
                  <a:lnTo>
                    <a:pt x="64" y="67"/>
                  </a:lnTo>
                  <a:lnTo>
                    <a:pt x="64" y="70"/>
                  </a:lnTo>
                  <a:lnTo>
                    <a:pt x="103" y="86"/>
                  </a:lnTo>
                  <a:lnTo>
                    <a:pt x="106" y="99"/>
                  </a:lnTo>
                  <a:lnTo>
                    <a:pt x="103" y="157"/>
                  </a:lnTo>
                  <a:lnTo>
                    <a:pt x="52" y="243"/>
                  </a:lnTo>
                  <a:lnTo>
                    <a:pt x="58" y="288"/>
                  </a:lnTo>
                  <a:lnTo>
                    <a:pt x="0" y="339"/>
                  </a:lnTo>
                  <a:lnTo>
                    <a:pt x="45" y="4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9" name="Freeform 421"/>
            <p:cNvSpPr>
              <a:spLocks/>
            </p:cNvSpPr>
            <p:nvPr/>
          </p:nvSpPr>
          <p:spPr bwMode="auto">
            <a:xfrm>
              <a:off x="5769204" y="4382378"/>
              <a:ext cx="248383" cy="417283"/>
            </a:xfrm>
            <a:custGeom>
              <a:avLst/>
              <a:gdLst/>
              <a:ahLst/>
              <a:cxnLst>
                <a:cxn ang="0">
                  <a:pos x="45" y="422"/>
                </a:cxn>
                <a:cxn ang="0">
                  <a:pos x="123" y="352"/>
                </a:cxn>
                <a:cxn ang="0">
                  <a:pos x="113" y="317"/>
                </a:cxn>
                <a:cxn ang="0">
                  <a:pos x="183" y="226"/>
                </a:cxn>
                <a:cxn ang="0">
                  <a:pos x="250" y="100"/>
                </a:cxn>
                <a:cxn ang="0">
                  <a:pos x="245" y="45"/>
                </a:cxn>
                <a:cxn ang="0">
                  <a:pos x="165" y="5"/>
                </a:cxn>
                <a:cxn ang="0">
                  <a:pos x="123" y="0"/>
                </a:cxn>
                <a:cxn ang="0">
                  <a:pos x="120" y="0"/>
                </a:cxn>
                <a:cxn ang="0">
                  <a:pos x="65" y="65"/>
                </a:cxn>
                <a:cxn ang="0">
                  <a:pos x="65" y="70"/>
                </a:cxn>
                <a:cxn ang="0">
                  <a:pos x="103" y="85"/>
                </a:cxn>
                <a:cxn ang="0">
                  <a:pos x="105" y="98"/>
                </a:cxn>
                <a:cxn ang="0">
                  <a:pos x="103" y="156"/>
                </a:cxn>
                <a:cxn ang="0">
                  <a:pos x="53" y="244"/>
                </a:cxn>
                <a:cxn ang="0">
                  <a:pos x="58" y="289"/>
                </a:cxn>
                <a:cxn ang="0">
                  <a:pos x="0" y="339"/>
                </a:cxn>
                <a:cxn ang="0">
                  <a:pos x="45" y="422"/>
                </a:cxn>
              </a:cxnLst>
              <a:rect l="0" t="0" r="r" b="b"/>
              <a:pathLst>
                <a:path w="250" h="422">
                  <a:moveTo>
                    <a:pt x="45" y="422"/>
                  </a:moveTo>
                  <a:lnTo>
                    <a:pt x="123" y="352"/>
                  </a:lnTo>
                  <a:lnTo>
                    <a:pt x="113" y="317"/>
                  </a:lnTo>
                  <a:lnTo>
                    <a:pt x="183" y="226"/>
                  </a:lnTo>
                  <a:lnTo>
                    <a:pt x="250" y="100"/>
                  </a:lnTo>
                  <a:lnTo>
                    <a:pt x="245" y="45"/>
                  </a:lnTo>
                  <a:lnTo>
                    <a:pt x="165" y="5"/>
                  </a:lnTo>
                  <a:lnTo>
                    <a:pt x="123" y="0"/>
                  </a:lnTo>
                  <a:lnTo>
                    <a:pt x="120" y="0"/>
                  </a:lnTo>
                  <a:lnTo>
                    <a:pt x="65" y="65"/>
                  </a:lnTo>
                  <a:lnTo>
                    <a:pt x="65" y="70"/>
                  </a:lnTo>
                  <a:lnTo>
                    <a:pt x="103" y="85"/>
                  </a:lnTo>
                  <a:lnTo>
                    <a:pt x="105" y="98"/>
                  </a:lnTo>
                  <a:lnTo>
                    <a:pt x="103" y="156"/>
                  </a:lnTo>
                  <a:lnTo>
                    <a:pt x="53" y="244"/>
                  </a:lnTo>
                  <a:lnTo>
                    <a:pt x="58" y="289"/>
                  </a:lnTo>
                  <a:lnTo>
                    <a:pt x="0" y="339"/>
                  </a:lnTo>
                  <a:lnTo>
                    <a:pt x="45" y="4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 name="Freeform 420"/>
            <p:cNvSpPr>
              <a:spLocks/>
            </p:cNvSpPr>
            <p:nvPr/>
          </p:nvSpPr>
          <p:spPr bwMode="auto">
            <a:xfrm>
              <a:off x="5471145" y="4720179"/>
              <a:ext cx="365123" cy="258318"/>
            </a:xfrm>
            <a:custGeom>
              <a:avLst/>
              <a:gdLst/>
              <a:ahLst/>
              <a:cxnLst>
                <a:cxn ang="0">
                  <a:pos x="0" y="122"/>
                </a:cxn>
                <a:cxn ang="0">
                  <a:pos x="0" y="125"/>
                </a:cxn>
                <a:cxn ang="0">
                  <a:pos x="41" y="218"/>
                </a:cxn>
                <a:cxn ang="0">
                  <a:pos x="125" y="259"/>
                </a:cxn>
                <a:cxn ang="0">
                  <a:pos x="163" y="224"/>
                </a:cxn>
                <a:cxn ang="0">
                  <a:pos x="240" y="179"/>
                </a:cxn>
                <a:cxn ang="0">
                  <a:pos x="368" y="58"/>
                </a:cxn>
                <a:cxn ang="0">
                  <a:pos x="345" y="80"/>
                </a:cxn>
                <a:cxn ang="0">
                  <a:pos x="300" y="0"/>
                </a:cxn>
                <a:cxn ang="0">
                  <a:pos x="297" y="0"/>
                </a:cxn>
                <a:cxn ang="0">
                  <a:pos x="172" y="42"/>
                </a:cxn>
                <a:cxn ang="0">
                  <a:pos x="157" y="103"/>
                </a:cxn>
                <a:cxn ang="0">
                  <a:pos x="35" y="93"/>
                </a:cxn>
                <a:cxn ang="0">
                  <a:pos x="0" y="122"/>
                </a:cxn>
              </a:cxnLst>
              <a:rect l="0" t="0" r="r" b="b"/>
              <a:pathLst>
                <a:path w="368" h="259">
                  <a:moveTo>
                    <a:pt x="0" y="122"/>
                  </a:moveTo>
                  <a:lnTo>
                    <a:pt x="0" y="125"/>
                  </a:lnTo>
                  <a:lnTo>
                    <a:pt x="41" y="218"/>
                  </a:lnTo>
                  <a:lnTo>
                    <a:pt x="125" y="259"/>
                  </a:lnTo>
                  <a:lnTo>
                    <a:pt x="163" y="224"/>
                  </a:lnTo>
                  <a:lnTo>
                    <a:pt x="240" y="179"/>
                  </a:lnTo>
                  <a:lnTo>
                    <a:pt x="368" y="58"/>
                  </a:lnTo>
                  <a:lnTo>
                    <a:pt x="345" y="80"/>
                  </a:lnTo>
                  <a:lnTo>
                    <a:pt x="300" y="0"/>
                  </a:lnTo>
                  <a:lnTo>
                    <a:pt x="297" y="0"/>
                  </a:lnTo>
                  <a:lnTo>
                    <a:pt x="172" y="42"/>
                  </a:lnTo>
                  <a:lnTo>
                    <a:pt x="157" y="103"/>
                  </a:lnTo>
                  <a:lnTo>
                    <a:pt x="35" y="93"/>
                  </a:lnTo>
                  <a:lnTo>
                    <a:pt x="0" y="1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 name="Freeform 419"/>
            <p:cNvSpPr>
              <a:spLocks/>
            </p:cNvSpPr>
            <p:nvPr/>
          </p:nvSpPr>
          <p:spPr bwMode="auto">
            <a:xfrm>
              <a:off x="5471145" y="4720179"/>
              <a:ext cx="365123" cy="258318"/>
            </a:xfrm>
            <a:custGeom>
              <a:avLst/>
              <a:gdLst/>
              <a:ahLst/>
              <a:cxnLst>
                <a:cxn ang="0">
                  <a:pos x="0" y="122"/>
                </a:cxn>
                <a:cxn ang="0">
                  <a:pos x="0" y="125"/>
                </a:cxn>
                <a:cxn ang="0">
                  <a:pos x="40" y="219"/>
                </a:cxn>
                <a:cxn ang="0">
                  <a:pos x="125" y="259"/>
                </a:cxn>
                <a:cxn ang="0">
                  <a:pos x="163" y="224"/>
                </a:cxn>
                <a:cxn ang="0">
                  <a:pos x="240" y="179"/>
                </a:cxn>
                <a:cxn ang="0">
                  <a:pos x="368" y="60"/>
                </a:cxn>
                <a:cxn ang="0">
                  <a:pos x="345" y="80"/>
                </a:cxn>
                <a:cxn ang="0">
                  <a:pos x="300" y="0"/>
                </a:cxn>
                <a:cxn ang="0">
                  <a:pos x="298" y="0"/>
                </a:cxn>
                <a:cxn ang="0">
                  <a:pos x="173" y="42"/>
                </a:cxn>
                <a:cxn ang="0">
                  <a:pos x="158" y="105"/>
                </a:cxn>
                <a:cxn ang="0">
                  <a:pos x="35" y="95"/>
                </a:cxn>
                <a:cxn ang="0">
                  <a:pos x="0" y="122"/>
                </a:cxn>
              </a:cxnLst>
              <a:rect l="0" t="0" r="r" b="b"/>
              <a:pathLst>
                <a:path w="368" h="259">
                  <a:moveTo>
                    <a:pt x="0" y="122"/>
                  </a:moveTo>
                  <a:lnTo>
                    <a:pt x="0" y="125"/>
                  </a:lnTo>
                  <a:lnTo>
                    <a:pt x="40" y="219"/>
                  </a:lnTo>
                  <a:lnTo>
                    <a:pt x="125" y="259"/>
                  </a:lnTo>
                  <a:lnTo>
                    <a:pt x="163" y="224"/>
                  </a:lnTo>
                  <a:lnTo>
                    <a:pt x="240" y="179"/>
                  </a:lnTo>
                  <a:lnTo>
                    <a:pt x="368" y="60"/>
                  </a:lnTo>
                  <a:lnTo>
                    <a:pt x="345" y="80"/>
                  </a:lnTo>
                  <a:lnTo>
                    <a:pt x="300" y="0"/>
                  </a:lnTo>
                  <a:lnTo>
                    <a:pt x="298" y="0"/>
                  </a:lnTo>
                  <a:lnTo>
                    <a:pt x="173" y="42"/>
                  </a:lnTo>
                  <a:lnTo>
                    <a:pt x="158" y="105"/>
                  </a:lnTo>
                  <a:lnTo>
                    <a:pt x="35" y="95"/>
                  </a:lnTo>
                  <a:lnTo>
                    <a:pt x="0" y="1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 name="Freeform 418"/>
            <p:cNvSpPr>
              <a:spLocks/>
            </p:cNvSpPr>
            <p:nvPr/>
          </p:nvSpPr>
          <p:spPr bwMode="auto">
            <a:xfrm>
              <a:off x="5237665" y="4357540"/>
              <a:ext cx="635860" cy="486830"/>
            </a:xfrm>
            <a:custGeom>
              <a:avLst/>
              <a:gdLst/>
              <a:ahLst/>
              <a:cxnLst>
                <a:cxn ang="0">
                  <a:pos x="0" y="157"/>
                </a:cxn>
                <a:cxn ang="0">
                  <a:pos x="7" y="180"/>
                </a:cxn>
                <a:cxn ang="0">
                  <a:pos x="58" y="234"/>
                </a:cxn>
                <a:cxn ang="0">
                  <a:pos x="64" y="269"/>
                </a:cxn>
                <a:cxn ang="0">
                  <a:pos x="128" y="311"/>
                </a:cxn>
                <a:cxn ang="0">
                  <a:pos x="234" y="490"/>
                </a:cxn>
                <a:cxn ang="0">
                  <a:pos x="234" y="487"/>
                </a:cxn>
                <a:cxn ang="0">
                  <a:pos x="269" y="458"/>
                </a:cxn>
                <a:cxn ang="0">
                  <a:pos x="391" y="468"/>
                </a:cxn>
                <a:cxn ang="0">
                  <a:pos x="406" y="407"/>
                </a:cxn>
                <a:cxn ang="0">
                  <a:pos x="531" y="365"/>
                </a:cxn>
                <a:cxn ang="0">
                  <a:pos x="534" y="365"/>
                </a:cxn>
                <a:cxn ang="0">
                  <a:pos x="534" y="362"/>
                </a:cxn>
                <a:cxn ang="0">
                  <a:pos x="592" y="311"/>
                </a:cxn>
                <a:cxn ang="0">
                  <a:pos x="586" y="266"/>
                </a:cxn>
                <a:cxn ang="0">
                  <a:pos x="637" y="180"/>
                </a:cxn>
                <a:cxn ang="0">
                  <a:pos x="640" y="122"/>
                </a:cxn>
                <a:cxn ang="0">
                  <a:pos x="637" y="109"/>
                </a:cxn>
                <a:cxn ang="0">
                  <a:pos x="598" y="93"/>
                </a:cxn>
                <a:cxn ang="0">
                  <a:pos x="598" y="90"/>
                </a:cxn>
                <a:cxn ang="0">
                  <a:pos x="582" y="106"/>
                </a:cxn>
                <a:cxn ang="0">
                  <a:pos x="490" y="106"/>
                </a:cxn>
                <a:cxn ang="0">
                  <a:pos x="480" y="68"/>
                </a:cxn>
                <a:cxn ang="0">
                  <a:pos x="483" y="61"/>
                </a:cxn>
                <a:cxn ang="0">
                  <a:pos x="467" y="39"/>
                </a:cxn>
                <a:cxn ang="0">
                  <a:pos x="458" y="61"/>
                </a:cxn>
                <a:cxn ang="0">
                  <a:pos x="387" y="20"/>
                </a:cxn>
                <a:cxn ang="0">
                  <a:pos x="333" y="36"/>
                </a:cxn>
                <a:cxn ang="0">
                  <a:pos x="301" y="7"/>
                </a:cxn>
                <a:cxn ang="0">
                  <a:pos x="301" y="0"/>
                </a:cxn>
                <a:cxn ang="0">
                  <a:pos x="221" y="29"/>
                </a:cxn>
                <a:cxn ang="0">
                  <a:pos x="128" y="29"/>
                </a:cxn>
                <a:cxn ang="0">
                  <a:pos x="80" y="71"/>
                </a:cxn>
                <a:cxn ang="0">
                  <a:pos x="83" y="138"/>
                </a:cxn>
                <a:cxn ang="0">
                  <a:pos x="45" y="141"/>
                </a:cxn>
                <a:cxn ang="0">
                  <a:pos x="7" y="164"/>
                </a:cxn>
                <a:cxn ang="0">
                  <a:pos x="0" y="164"/>
                </a:cxn>
                <a:cxn ang="0">
                  <a:pos x="0" y="157"/>
                </a:cxn>
              </a:cxnLst>
              <a:rect l="0" t="0" r="r" b="b"/>
              <a:pathLst>
                <a:path w="640" h="490">
                  <a:moveTo>
                    <a:pt x="0" y="157"/>
                  </a:moveTo>
                  <a:lnTo>
                    <a:pt x="7" y="180"/>
                  </a:lnTo>
                  <a:lnTo>
                    <a:pt x="58" y="234"/>
                  </a:lnTo>
                  <a:lnTo>
                    <a:pt x="64" y="269"/>
                  </a:lnTo>
                  <a:lnTo>
                    <a:pt x="128" y="311"/>
                  </a:lnTo>
                  <a:lnTo>
                    <a:pt x="234" y="490"/>
                  </a:lnTo>
                  <a:lnTo>
                    <a:pt x="234" y="487"/>
                  </a:lnTo>
                  <a:lnTo>
                    <a:pt x="269" y="458"/>
                  </a:lnTo>
                  <a:lnTo>
                    <a:pt x="391" y="468"/>
                  </a:lnTo>
                  <a:lnTo>
                    <a:pt x="406" y="407"/>
                  </a:lnTo>
                  <a:lnTo>
                    <a:pt x="531" y="365"/>
                  </a:lnTo>
                  <a:lnTo>
                    <a:pt x="534" y="365"/>
                  </a:lnTo>
                  <a:lnTo>
                    <a:pt x="534" y="362"/>
                  </a:lnTo>
                  <a:lnTo>
                    <a:pt x="592" y="311"/>
                  </a:lnTo>
                  <a:lnTo>
                    <a:pt x="586" y="266"/>
                  </a:lnTo>
                  <a:lnTo>
                    <a:pt x="637" y="180"/>
                  </a:lnTo>
                  <a:lnTo>
                    <a:pt x="640" y="122"/>
                  </a:lnTo>
                  <a:lnTo>
                    <a:pt x="637" y="109"/>
                  </a:lnTo>
                  <a:lnTo>
                    <a:pt x="598" y="93"/>
                  </a:lnTo>
                  <a:lnTo>
                    <a:pt x="598" y="90"/>
                  </a:lnTo>
                  <a:lnTo>
                    <a:pt x="582" y="106"/>
                  </a:lnTo>
                  <a:lnTo>
                    <a:pt x="490" y="106"/>
                  </a:lnTo>
                  <a:lnTo>
                    <a:pt x="480" y="68"/>
                  </a:lnTo>
                  <a:lnTo>
                    <a:pt x="483" y="61"/>
                  </a:lnTo>
                  <a:lnTo>
                    <a:pt x="467" y="39"/>
                  </a:lnTo>
                  <a:lnTo>
                    <a:pt x="458" y="61"/>
                  </a:lnTo>
                  <a:lnTo>
                    <a:pt x="387" y="20"/>
                  </a:lnTo>
                  <a:lnTo>
                    <a:pt x="333" y="36"/>
                  </a:lnTo>
                  <a:lnTo>
                    <a:pt x="301" y="7"/>
                  </a:lnTo>
                  <a:lnTo>
                    <a:pt x="301" y="0"/>
                  </a:lnTo>
                  <a:lnTo>
                    <a:pt x="221" y="29"/>
                  </a:lnTo>
                  <a:lnTo>
                    <a:pt x="128" y="29"/>
                  </a:lnTo>
                  <a:lnTo>
                    <a:pt x="80" y="71"/>
                  </a:lnTo>
                  <a:lnTo>
                    <a:pt x="83" y="138"/>
                  </a:lnTo>
                  <a:lnTo>
                    <a:pt x="45" y="141"/>
                  </a:lnTo>
                  <a:lnTo>
                    <a:pt x="7" y="164"/>
                  </a:lnTo>
                  <a:lnTo>
                    <a:pt x="0" y="164"/>
                  </a:lnTo>
                  <a:lnTo>
                    <a:pt x="0"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 name="Freeform 417"/>
            <p:cNvSpPr>
              <a:spLocks/>
            </p:cNvSpPr>
            <p:nvPr/>
          </p:nvSpPr>
          <p:spPr bwMode="auto">
            <a:xfrm>
              <a:off x="5237665" y="4357540"/>
              <a:ext cx="635860" cy="486830"/>
            </a:xfrm>
            <a:custGeom>
              <a:avLst/>
              <a:gdLst/>
              <a:ahLst/>
              <a:cxnLst>
                <a:cxn ang="0">
                  <a:pos x="0" y="158"/>
                </a:cxn>
                <a:cxn ang="0">
                  <a:pos x="8" y="180"/>
                </a:cxn>
                <a:cxn ang="0">
                  <a:pos x="60" y="235"/>
                </a:cxn>
                <a:cxn ang="0">
                  <a:pos x="65" y="270"/>
                </a:cxn>
                <a:cxn ang="0">
                  <a:pos x="130" y="313"/>
                </a:cxn>
                <a:cxn ang="0">
                  <a:pos x="235" y="490"/>
                </a:cxn>
                <a:cxn ang="0">
                  <a:pos x="235" y="488"/>
                </a:cxn>
                <a:cxn ang="0">
                  <a:pos x="270" y="460"/>
                </a:cxn>
                <a:cxn ang="0">
                  <a:pos x="393" y="470"/>
                </a:cxn>
                <a:cxn ang="0">
                  <a:pos x="408" y="408"/>
                </a:cxn>
                <a:cxn ang="0">
                  <a:pos x="533" y="365"/>
                </a:cxn>
                <a:cxn ang="0">
                  <a:pos x="535" y="365"/>
                </a:cxn>
                <a:cxn ang="0">
                  <a:pos x="535" y="363"/>
                </a:cxn>
                <a:cxn ang="0">
                  <a:pos x="593" y="313"/>
                </a:cxn>
                <a:cxn ang="0">
                  <a:pos x="588" y="268"/>
                </a:cxn>
                <a:cxn ang="0">
                  <a:pos x="638" y="180"/>
                </a:cxn>
                <a:cxn ang="0">
                  <a:pos x="640" y="123"/>
                </a:cxn>
                <a:cxn ang="0">
                  <a:pos x="638" y="110"/>
                </a:cxn>
                <a:cxn ang="0">
                  <a:pos x="600" y="95"/>
                </a:cxn>
                <a:cxn ang="0">
                  <a:pos x="600" y="90"/>
                </a:cxn>
                <a:cxn ang="0">
                  <a:pos x="583" y="108"/>
                </a:cxn>
                <a:cxn ang="0">
                  <a:pos x="490" y="108"/>
                </a:cxn>
                <a:cxn ang="0">
                  <a:pos x="480" y="70"/>
                </a:cxn>
                <a:cxn ang="0">
                  <a:pos x="485" y="63"/>
                </a:cxn>
                <a:cxn ang="0">
                  <a:pos x="468" y="40"/>
                </a:cxn>
                <a:cxn ang="0">
                  <a:pos x="460" y="63"/>
                </a:cxn>
                <a:cxn ang="0">
                  <a:pos x="388" y="20"/>
                </a:cxn>
                <a:cxn ang="0">
                  <a:pos x="335" y="38"/>
                </a:cxn>
                <a:cxn ang="0">
                  <a:pos x="303" y="8"/>
                </a:cxn>
                <a:cxn ang="0">
                  <a:pos x="303" y="0"/>
                </a:cxn>
                <a:cxn ang="0">
                  <a:pos x="223" y="30"/>
                </a:cxn>
                <a:cxn ang="0">
                  <a:pos x="130" y="30"/>
                </a:cxn>
                <a:cxn ang="0">
                  <a:pos x="80" y="73"/>
                </a:cxn>
                <a:cxn ang="0">
                  <a:pos x="85" y="140"/>
                </a:cxn>
                <a:cxn ang="0">
                  <a:pos x="45" y="143"/>
                </a:cxn>
                <a:cxn ang="0">
                  <a:pos x="8" y="165"/>
                </a:cxn>
                <a:cxn ang="0">
                  <a:pos x="0" y="165"/>
                </a:cxn>
                <a:cxn ang="0">
                  <a:pos x="0" y="158"/>
                </a:cxn>
              </a:cxnLst>
              <a:rect l="0" t="0" r="r" b="b"/>
              <a:pathLst>
                <a:path w="640" h="490">
                  <a:moveTo>
                    <a:pt x="0" y="158"/>
                  </a:moveTo>
                  <a:lnTo>
                    <a:pt x="8" y="180"/>
                  </a:lnTo>
                  <a:lnTo>
                    <a:pt x="60" y="235"/>
                  </a:lnTo>
                  <a:lnTo>
                    <a:pt x="65" y="270"/>
                  </a:lnTo>
                  <a:lnTo>
                    <a:pt x="130" y="313"/>
                  </a:lnTo>
                  <a:lnTo>
                    <a:pt x="235" y="490"/>
                  </a:lnTo>
                  <a:lnTo>
                    <a:pt x="235" y="488"/>
                  </a:lnTo>
                  <a:lnTo>
                    <a:pt x="270" y="460"/>
                  </a:lnTo>
                  <a:lnTo>
                    <a:pt x="393" y="470"/>
                  </a:lnTo>
                  <a:lnTo>
                    <a:pt x="408" y="408"/>
                  </a:lnTo>
                  <a:lnTo>
                    <a:pt x="533" y="365"/>
                  </a:lnTo>
                  <a:lnTo>
                    <a:pt x="535" y="365"/>
                  </a:lnTo>
                  <a:lnTo>
                    <a:pt x="535" y="363"/>
                  </a:lnTo>
                  <a:lnTo>
                    <a:pt x="593" y="313"/>
                  </a:lnTo>
                  <a:lnTo>
                    <a:pt x="588" y="268"/>
                  </a:lnTo>
                  <a:lnTo>
                    <a:pt x="638" y="180"/>
                  </a:lnTo>
                  <a:lnTo>
                    <a:pt x="640" y="123"/>
                  </a:lnTo>
                  <a:lnTo>
                    <a:pt x="638" y="110"/>
                  </a:lnTo>
                  <a:lnTo>
                    <a:pt x="600" y="95"/>
                  </a:lnTo>
                  <a:lnTo>
                    <a:pt x="600" y="90"/>
                  </a:lnTo>
                  <a:lnTo>
                    <a:pt x="583" y="108"/>
                  </a:lnTo>
                  <a:lnTo>
                    <a:pt x="490" y="108"/>
                  </a:lnTo>
                  <a:lnTo>
                    <a:pt x="480" y="70"/>
                  </a:lnTo>
                  <a:lnTo>
                    <a:pt x="485" y="63"/>
                  </a:lnTo>
                  <a:lnTo>
                    <a:pt x="468" y="40"/>
                  </a:lnTo>
                  <a:lnTo>
                    <a:pt x="460" y="63"/>
                  </a:lnTo>
                  <a:lnTo>
                    <a:pt x="388" y="20"/>
                  </a:lnTo>
                  <a:lnTo>
                    <a:pt x="335" y="38"/>
                  </a:lnTo>
                  <a:lnTo>
                    <a:pt x="303" y="8"/>
                  </a:lnTo>
                  <a:lnTo>
                    <a:pt x="303" y="0"/>
                  </a:lnTo>
                  <a:lnTo>
                    <a:pt x="223" y="30"/>
                  </a:lnTo>
                  <a:lnTo>
                    <a:pt x="130" y="30"/>
                  </a:lnTo>
                  <a:lnTo>
                    <a:pt x="80" y="73"/>
                  </a:lnTo>
                  <a:lnTo>
                    <a:pt x="85" y="140"/>
                  </a:lnTo>
                  <a:lnTo>
                    <a:pt x="45" y="143"/>
                  </a:lnTo>
                  <a:lnTo>
                    <a:pt x="8" y="165"/>
                  </a:lnTo>
                  <a:lnTo>
                    <a:pt x="0" y="165"/>
                  </a:lnTo>
                  <a:lnTo>
                    <a:pt x="0" y="1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 name="Freeform 416"/>
            <p:cNvSpPr>
              <a:spLocks/>
            </p:cNvSpPr>
            <p:nvPr/>
          </p:nvSpPr>
          <p:spPr bwMode="auto">
            <a:xfrm>
              <a:off x="5967910" y="3696841"/>
              <a:ext cx="273221" cy="509186"/>
            </a:xfrm>
            <a:custGeom>
              <a:avLst/>
              <a:gdLst/>
              <a:ahLst/>
              <a:cxnLst>
                <a:cxn ang="0">
                  <a:pos x="93" y="512"/>
                </a:cxn>
                <a:cxn ang="0">
                  <a:pos x="195" y="416"/>
                </a:cxn>
                <a:cxn ang="0">
                  <a:pos x="275" y="409"/>
                </a:cxn>
                <a:cxn ang="0">
                  <a:pos x="268" y="345"/>
                </a:cxn>
                <a:cxn ang="0">
                  <a:pos x="227" y="345"/>
                </a:cxn>
                <a:cxn ang="0">
                  <a:pos x="208" y="278"/>
                </a:cxn>
                <a:cxn ang="0">
                  <a:pos x="233" y="240"/>
                </a:cxn>
                <a:cxn ang="0">
                  <a:pos x="182" y="131"/>
                </a:cxn>
                <a:cxn ang="0">
                  <a:pos x="153" y="128"/>
                </a:cxn>
                <a:cxn ang="0">
                  <a:pos x="109" y="35"/>
                </a:cxn>
                <a:cxn ang="0">
                  <a:pos x="121" y="0"/>
                </a:cxn>
                <a:cxn ang="0">
                  <a:pos x="77" y="6"/>
                </a:cxn>
                <a:cxn ang="0">
                  <a:pos x="45" y="83"/>
                </a:cxn>
                <a:cxn ang="0">
                  <a:pos x="105" y="243"/>
                </a:cxn>
                <a:cxn ang="0">
                  <a:pos x="0" y="413"/>
                </a:cxn>
                <a:cxn ang="0">
                  <a:pos x="73" y="416"/>
                </a:cxn>
                <a:cxn ang="0">
                  <a:pos x="67" y="464"/>
                </a:cxn>
                <a:cxn ang="0">
                  <a:pos x="93" y="509"/>
                </a:cxn>
                <a:cxn ang="0">
                  <a:pos x="96" y="509"/>
                </a:cxn>
                <a:cxn ang="0">
                  <a:pos x="93" y="512"/>
                </a:cxn>
              </a:cxnLst>
              <a:rect l="0" t="0" r="r" b="b"/>
              <a:pathLst>
                <a:path w="275" h="512">
                  <a:moveTo>
                    <a:pt x="93" y="512"/>
                  </a:moveTo>
                  <a:lnTo>
                    <a:pt x="195" y="416"/>
                  </a:lnTo>
                  <a:lnTo>
                    <a:pt x="275" y="409"/>
                  </a:lnTo>
                  <a:lnTo>
                    <a:pt x="268" y="345"/>
                  </a:lnTo>
                  <a:lnTo>
                    <a:pt x="227" y="345"/>
                  </a:lnTo>
                  <a:lnTo>
                    <a:pt x="208" y="278"/>
                  </a:lnTo>
                  <a:lnTo>
                    <a:pt x="233" y="240"/>
                  </a:lnTo>
                  <a:lnTo>
                    <a:pt x="182" y="131"/>
                  </a:lnTo>
                  <a:lnTo>
                    <a:pt x="153" y="128"/>
                  </a:lnTo>
                  <a:lnTo>
                    <a:pt x="109" y="35"/>
                  </a:lnTo>
                  <a:lnTo>
                    <a:pt x="121" y="0"/>
                  </a:lnTo>
                  <a:lnTo>
                    <a:pt x="77" y="6"/>
                  </a:lnTo>
                  <a:lnTo>
                    <a:pt x="45" y="83"/>
                  </a:lnTo>
                  <a:lnTo>
                    <a:pt x="105" y="243"/>
                  </a:lnTo>
                  <a:lnTo>
                    <a:pt x="0" y="413"/>
                  </a:lnTo>
                  <a:lnTo>
                    <a:pt x="73" y="416"/>
                  </a:lnTo>
                  <a:lnTo>
                    <a:pt x="67" y="464"/>
                  </a:lnTo>
                  <a:lnTo>
                    <a:pt x="93" y="509"/>
                  </a:lnTo>
                  <a:lnTo>
                    <a:pt x="96" y="509"/>
                  </a:lnTo>
                  <a:lnTo>
                    <a:pt x="93" y="5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 name="Freeform 415"/>
            <p:cNvSpPr>
              <a:spLocks/>
            </p:cNvSpPr>
            <p:nvPr/>
          </p:nvSpPr>
          <p:spPr bwMode="auto">
            <a:xfrm>
              <a:off x="5967910" y="3696841"/>
              <a:ext cx="273221" cy="509186"/>
            </a:xfrm>
            <a:custGeom>
              <a:avLst/>
              <a:gdLst/>
              <a:ahLst/>
              <a:cxnLst>
                <a:cxn ang="0">
                  <a:pos x="93" y="512"/>
                </a:cxn>
                <a:cxn ang="0">
                  <a:pos x="195" y="417"/>
                </a:cxn>
                <a:cxn ang="0">
                  <a:pos x="275" y="410"/>
                </a:cxn>
                <a:cxn ang="0">
                  <a:pos x="268" y="345"/>
                </a:cxn>
                <a:cxn ang="0">
                  <a:pos x="225" y="345"/>
                </a:cxn>
                <a:cxn ang="0">
                  <a:pos x="208" y="280"/>
                </a:cxn>
                <a:cxn ang="0">
                  <a:pos x="233" y="240"/>
                </a:cxn>
                <a:cxn ang="0">
                  <a:pos x="180" y="132"/>
                </a:cxn>
                <a:cxn ang="0">
                  <a:pos x="153" y="130"/>
                </a:cxn>
                <a:cxn ang="0">
                  <a:pos x="108" y="35"/>
                </a:cxn>
                <a:cxn ang="0">
                  <a:pos x="120" y="0"/>
                </a:cxn>
                <a:cxn ang="0">
                  <a:pos x="75" y="7"/>
                </a:cxn>
                <a:cxn ang="0">
                  <a:pos x="45" y="85"/>
                </a:cxn>
                <a:cxn ang="0">
                  <a:pos x="105" y="245"/>
                </a:cxn>
                <a:cxn ang="0">
                  <a:pos x="0" y="415"/>
                </a:cxn>
                <a:cxn ang="0">
                  <a:pos x="73" y="417"/>
                </a:cxn>
                <a:cxn ang="0">
                  <a:pos x="65" y="465"/>
                </a:cxn>
                <a:cxn ang="0">
                  <a:pos x="93" y="510"/>
                </a:cxn>
                <a:cxn ang="0">
                  <a:pos x="95" y="510"/>
                </a:cxn>
                <a:cxn ang="0">
                  <a:pos x="93" y="512"/>
                </a:cxn>
              </a:cxnLst>
              <a:rect l="0" t="0" r="r" b="b"/>
              <a:pathLst>
                <a:path w="275" h="512">
                  <a:moveTo>
                    <a:pt x="93" y="512"/>
                  </a:moveTo>
                  <a:lnTo>
                    <a:pt x="195" y="417"/>
                  </a:lnTo>
                  <a:lnTo>
                    <a:pt x="275" y="410"/>
                  </a:lnTo>
                  <a:lnTo>
                    <a:pt x="268" y="345"/>
                  </a:lnTo>
                  <a:lnTo>
                    <a:pt x="225" y="345"/>
                  </a:lnTo>
                  <a:lnTo>
                    <a:pt x="208" y="280"/>
                  </a:lnTo>
                  <a:lnTo>
                    <a:pt x="233" y="240"/>
                  </a:lnTo>
                  <a:lnTo>
                    <a:pt x="180" y="132"/>
                  </a:lnTo>
                  <a:lnTo>
                    <a:pt x="153" y="130"/>
                  </a:lnTo>
                  <a:lnTo>
                    <a:pt x="108" y="35"/>
                  </a:lnTo>
                  <a:lnTo>
                    <a:pt x="120" y="0"/>
                  </a:lnTo>
                  <a:lnTo>
                    <a:pt x="75" y="7"/>
                  </a:lnTo>
                  <a:lnTo>
                    <a:pt x="45" y="85"/>
                  </a:lnTo>
                  <a:lnTo>
                    <a:pt x="105" y="245"/>
                  </a:lnTo>
                  <a:lnTo>
                    <a:pt x="0" y="415"/>
                  </a:lnTo>
                  <a:lnTo>
                    <a:pt x="73" y="417"/>
                  </a:lnTo>
                  <a:lnTo>
                    <a:pt x="65" y="465"/>
                  </a:lnTo>
                  <a:lnTo>
                    <a:pt x="93" y="510"/>
                  </a:lnTo>
                  <a:lnTo>
                    <a:pt x="95" y="510"/>
                  </a:lnTo>
                  <a:lnTo>
                    <a:pt x="93" y="51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6" name="Freeform 414"/>
            <p:cNvSpPr>
              <a:spLocks/>
            </p:cNvSpPr>
            <p:nvPr/>
          </p:nvSpPr>
          <p:spPr bwMode="auto">
            <a:xfrm>
              <a:off x="6074716" y="3368976"/>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 name="Freeform 413"/>
            <p:cNvSpPr>
              <a:spLocks/>
            </p:cNvSpPr>
            <p:nvPr/>
          </p:nvSpPr>
          <p:spPr bwMode="auto">
            <a:xfrm>
              <a:off x="6074716" y="3368976"/>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 name="Freeform 412"/>
            <p:cNvSpPr>
              <a:spLocks/>
            </p:cNvSpPr>
            <p:nvPr/>
          </p:nvSpPr>
          <p:spPr bwMode="auto">
            <a:xfrm>
              <a:off x="6293292" y="3602456"/>
              <a:ext cx="166416" cy="144062"/>
            </a:xfrm>
            <a:custGeom>
              <a:avLst/>
              <a:gdLst/>
              <a:ahLst/>
              <a:cxnLst>
                <a:cxn ang="0">
                  <a:pos x="0" y="105"/>
                </a:cxn>
                <a:cxn ang="0">
                  <a:pos x="141" y="0"/>
                </a:cxn>
                <a:cxn ang="0">
                  <a:pos x="167" y="6"/>
                </a:cxn>
                <a:cxn ang="0">
                  <a:pos x="160" y="54"/>
                </a:cxn>
                <a:cxn ang="0">
                  <a:pos x="106" y="86"/>
                </a:cxn>
                <a:cxn ang="0">
                  <a:pos x="32" y="144"/>
                </a:cxn>
                <a:cxn ang="0">
                  <a:pos x="0" y="105"/>
                </a:cxn>
                <a:cxn ang="0">
                  <a:pos x="0" y="109"/>
                </a:cxn>
                <a:cxn ang="0">
                  <a:pos x="0" y="105"/>
                </a:cxn>
              </a:cxnLst>
              <a:rect l="0" t="0" r="r" b="b"/>
              <a:pathLst>
                <a:path w="167" h="144">
                  <a:moveTo>
                    <a:pt x="0" y="105"/>
                  </a:moveTo>
                  <a:lnTo>
                    <a:pt x="141" y="0"/>
                  </a:lnTo>
                  <a:lnTo>
                    <a:pt x="167" y="6"/>
                  </a:lnTo>
                  <a:lnTo>
                    <a:pt x="160" y="54"/>
                  </a:lnTo>
                  <a:lnTo>
                    <a:pt x="106" y="86"/>
                  </a:lnTo>
                  <a:lnTo>
                    <a:pt x="32" y="144"/>
                  </a:lnTo>
                  <a:lnTo>
                    <a:pt x="0" y="105"/>
                  </a:lnTo>
                  <a:lnTo>
                    <a:pt x="0" y="109"/>
                  </a:lnTo>
                  <a:lnTo>
                    <a:pt x="0"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 name="Freeform 411"/>
            <p:cNvSpPr>
              <a:spLocks/>
            </p:cNvSpPr>
            <p:nvPr/>
          </p:nvSpPr>
          <p:spPr bwMode="auto">
            <a:xfrm>
              <a:off x="6293292" y="3602456"/>
              <a:ext cx="166416" cy="144062"/>
            </a:xfrm>
            <a:custGeom>
              <a:avLst/>
              <a:gdLst/>
              <a:ahLst/>
              <a:cxnLst>
                <a:cxn ang="0">
                  <a:pos x="0" y="104"/>
                </a:cxn>
                <a:cxn ang="0">
                  <a:pos x="142" y="0"/>
                </a:cxn>
                <a:cxn ang="0">
                  <a:pos x="167" y="5"/>
                </a:cxn>
                <a:cxn ang="0">
                  <a:pos x="160" y="55"/>
                </a:cxn>
                <a:cxn ang="0">
                  <a:pos x="107" y="84"/>
                </a:cxn>
                <a:cxn ang="0">
                  <a:pos x="32" y="144"/>
                </a:cxn>
                <a:cxn ang="0">
                  <a:pos x="0" y="104"/>
                </a:cxn>
                <a:cxn ang="0">
                  <a:pos x="0" y="109"/>
                </a:cxn>
                <a:cxn ang="0">
                  <a:pos x="0" y="104"/>
                </a:cxn>
              </a:cxnLst>
              <a:rect l="0" t="0" r="r" b="b"/>
              <a:pathLst>
                <a:path w="167" h="144">
                  <a:moveTo>
                    <a:pt x="0" y="104"/>
                  </a:moveTo>
                  <a:lnTo>
                    <a:pt x="142" y="0"/>
                  </a:lnTo>
                  <a:lnTo>
                    <a:pt x="167" y="5"/>
                  </a:lnTo>
                  <a:lnTo>
                    <a:pt x="160" y="55"/>
                  </a:lnTo>
                  <a:lnTo>
                    <a:pt x="107" y="84"/>
                  </a:lnTo>
                  <a:lnTo>
                    <a:pt x="32" y="144"/>
                  </a:lnTo>
                  <a:lnTo>
                    <a:pt x="0" y="104"/>
                  </a:lnTo>
                  <a:lnTo>
                    <a:pt x="0" y="109"/>
                  </a:lnTo>
                  <a:lnTo>
                    <a:pt x="0" y="10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 name="Freeform 410"/>
            <p:cNvSpPr>
              <a:spLocks/>
            </p:cNvSpPr>
            <p:nvPr/>
          </p:nvSpPr>
          <p:spPr bwMode="auto">
            <a:xfrm>
              <a:off x="6439837" y="3480749"/>
              <a:ext cx="67064" cy="89418"/>
            </a:xfrm>
            <a:custGeom>
              <a:avLst/>
              <a:gdLst/>
              <a:ahLst/>
              <a:cxnLst>
                <a:cxn ang="0">
                  <a:pos x="0" y="87"/>
                </a:cxn>
                <a:cxn ang="0">
                  <a:pos x="7" y="55"/>
                </a:cxn>
                <a:cxn ang="0">
                  <a:pos x="42" y="0"/>
                </a:cxn>
                <a:cxn ang="0">
                  <a:pos x="68" y="10"/>
                </a:cxn>
                <a:cxn ang="0">
                  <a:pos x="36" y="90"/>
                </a:cxn>
                <a:cxn ang="0">
                  <a:pos x="7" y="87"/>
                </a:cxn>
                <a:cxn ang="0">
                  <a:pos x="0" y="87"/>
                </a:cxn>
              </a:cxnLst>
              <a:rect l="0" t="0" r="r" b="b"/>
              <a:pathLst>
                <a:path w="68" h="90">
                  <a:moveTo>
                    <a:pt x="0" y="87"/>
                  </a:moveTo>
                  <a:lnTo>
                    <a:pt x="7" y="55"/>
                  </a:lnTo>
                  <a:lnTo>
                    <a:pt x="42" y="0"/>
                  </a:lnTo>
                  <a:lnTo>
                    <a:pt x="68" y="10"/>
                  </a:lnTo>
                  <a:lnTo>
                    <a:pt x="36" y="90"/>
                  </a:lnTo>
                  <a:lnTo>
                    <a:pt x="7" y="87"/>
                  </a:lnTo>
                  <a:lnTo>
                    <a:pt x="0"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 name="Freeform 409"/>
            <p:cNvSpPr>
              <a:spLocks/>
            </p:cNvSpPr>
            <p:nvPr/>
          </p:nvSpPr>
          <p:spPr bwMode="auto">
            <a:xfrm>
              <a:off x="6439837" y="3480749"/>
              <a:ext cx="67064" cy="89418"/>
            </a:xfrm>
            <a:custGeom>
              <a:avLst/>
              <a:gdLst/>
              <a:ahLst/>
              <a:cxnLst>
                <a:cxn ang="0">
                  <a:pos x="0" y="88"/>
                </a:cxn>
                <a:cxn ang="0">
                  <a:pos x="8" y="55"/>
                </a:cxn>
                <a:cxn ang="0">
                  <a:pos x="43" y="0"/>
                </a:cxn>
                <a:cxn ang="0">
                  <a:pos x="68" y="10"/>
                </a:cxn>
                <a:cxn ang="0">
                  <a:pos x="35" y="90"/>
                </a:cxn>
                <a:cxn ang="0">
                  <a:pos x="8" y="88"/>
                </a:cxn>
                <a:cxn ang="0">
                  <a:pos x="0" y="88"/>
                </a:cxn>
              </a:cxnLst>
              <a:rect l="0" t="0" r="r" b="b"/>
              <a:pathLst>
                <a:path w="68" h="90">
                  <a:moveTo>
                    <a:pt x="0" y="88"/>
                  </a:moveTo>
                  <a:lnTo>
                    <a:pt x="8" y="55"/>
                  </a:lnTo>
                  <a:lnTo>
                    <a:pt x="43" y="0"/>
                  </a:lnTo>
                  <a:lnTo>
                    <a:pt x="68" y="10"/>
                  </a:lnTo>
                  <a:lnTo>
                    <a:pt x="35" y="90"/>
                  </a:lnTo>
                  <a:lnTo>
                    <a:pt x="8" y="88"/>
                  </a:lnTo>
                  <a:lnTo>
                    <a:pt x="0" y="8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2" name="Freeform 408"/>
            <p:cNvSpPr>
              <a:spLocks/>
            </p:cNvSpPr>
            <p:nvPr/>
          </p:nvSpPr>
          <p:spPr bwMode="auto">
            <a:xfrm>
              <a:off x="6509384" y="3498135"/>
              <a:ext cx="168900" cy="144062"/>
            </a:xfrm>
            <a:custGeom>
              <a:avLst/>
              <a:gdLst/>
              <a:ahLst/>
              <a:cxnLst>
                <a:cxn ang="0">
                  <a:pos x="137" y="144"/>
                </a:cxn>
                <a:cxn ang="0">
                  <a:pos x="169" y="77"/>
                </a:cxn>
                <a:cxn ang="0">
                  <a:pos x="153" y="29"/>
                </a:cxn>
                <a:cxn ang="0">
                  <a:pos x="160" y="42"/>
                </a:cxn>
                <a:cxn ang="0">
                  <a:pos x="150" y="39"/>
                </a:cxn>
                <a:cxn ang="0">
                  <a:pos x="102" y="39"/>
                </a:cxn>
                <a:cxn ang="0">
                  <a:pos x="86" y="0"/>
                </a:cxn>
                <a:cxn ang="0">
                  <a:pos x="61" y="23"/>
                </a:cxn>
                <a:cxn ang="0">
                  <a:pos x="61" y="55"/>
                </a:cxn>
                <a:cxn ang="0">
                  <a:pos x="0" y="80"/>
                </a:cxn>
                <a:cxn ang="0">
                  <a:pos x="0" y="112"/>
                </a:cxn>
                <a:cxn ang="0">
                  <a:pos x="134" y="141"/>
                </a:cxn>
                <a:cxn ang="0">
                  <a:pos x="137" y="144"/>
                </a:cxn>
              </a:cxnLst>
              <a:rect l="0" t="0" r="r" b="b"/>
              <a:pathLst>
                <a:path w="169" h="144">
                  <a:moveTo>
                    <a:pt x="137" y="144"/>
                  </a:moveTo>
                  <a:lnTo>
                    <a:pt x="169" y="77"/>
                  </a:lnTo>
                  <a:lnTo>
                    <a:pt x="153" y="29"/>
                  </a:lnTo>
                  <a:lnTo>
                    <a:pt x="160" y="42"/>
                  </a:lnTo>
                  <a:lnTo>
                    <a:pt x="150" y="39"/>
                  </a:lnTo>
                  <a:lnTo>
                    <a:pt x="102" y="39"/>
                  </a:lnTo>
                  <a:lnTo>
                    <a:pt x="86" y="0"/>
                  </a:lnTo>
                  <a:lnTo>
                    <a:pt x="61" y="23"/>
                  </a:lnTo>
                  <a:lnTo>
                    <a:pt x="61" y="55"/>
                  </a:lnTo>
                  <a:lnTo>
                    <a:pt x="0" y="80"/>
                  </a:lnTo>
                  <a:lnTo>
                    <a:pt x="0" y="112"/>
                  </a:lnTo>
                  <a:lnTo>
                    <a:pt x="134" y="141"/>
                  </a:lnTo>
                  <a:lnTo>
                    <a:pt x="137"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3" name="Freeform 407"/>
            <p:cNvSpPr>
              <a:spLocks/>
            </p:cNvSpPr>
            <p:nvPr/>
          </p:nvSpPr>
          <p:spPr bwMode="auto">
            <a:xfrm>
              <a:off x="6509384" y="3498135"/>
              <a:ext cx="168900" cy="141579"/>
            </a:xfrm>
            <a:custGeom>
              <a:avLst/>
              <a:gdLst/>
              <a:ahLst/>
              <a:cxnLst>
                <a:cxn ang="0">
                  <a:pos x="137" y="144"/>
                </a:cxn>
                <a:cxn ang="0">
                  <a:pos x="169" y="76"/>
                </a:cxn>
                <a:cxn ang="0">
                  <a:pos x="154" y="28"/>
                </a:cxn>
                <a:cxn ang="0">
                  <a:pos x="159" y="40"/>
                </a:cxn>
                <a:cxn ang="0">
                  <a:pos x="149" y="38"/>
                </a:cxn>
                <a:cxn ang="0">
                  <a:pos x="102" y="38"/>
                </a:cxn>
                <a:cxn ang="0">
                  <a:pos x="87" y="0"/>
                </a:cxn>
                <a:cxn ang="0">
                  <a:pos x="62" y="23"/>
                </a:cxn>
                <a:cxn ang="0">
                  <a:pos x="62" y="56"/>
                </a:cxn>
                <a:cxn ang="0">
                  <a:pos x="0" y="81"/>
                </a:cxn>
                <a:cxn ang="0">
                  <a:pos x="0" y="111"/>
                </a:cxn>
                <a:cxn ang="0">
                  <a:pos x="134" y="141"/>
                </a:cxn>
                <a:cxn ang="0">
                  <a:pos x="137" y="144"/>
                </a:cxn>
              </a:cxnLst>
              <a:rect l="0" t="0" r="r" b="b"/>
              <a:pathLst>
                <a:path w="169" h="144">
                  <a:moveTo>
                    <a:pt x="137" y="144"/>
                  </a:moveTo>
                  <a:lnTo>
                    <a:pt x="169" y="76"/>
                  </a:lnTo>
                  <a:lnTo>
                    <a:pt x="154" y="28"/>
                  </a:lnTo>
                  <a:lnTo>
                    <a:pt x="159" y="40"/>
                  </a:lnTo>
                  <a:lnTo>
                    <a:pt x="149" y="38"/>
                  </a:lnTo>
                  <a:lnTo>
                    <a:pt x="102" y="38"/>
                  </a:lnTo>
                  <a:lnTo>
                    <a:pt x="87" y="0"/>
                  </a:lnTo>
                  <a:lnTo>
                    <a:pt x="62" y="23"/>
                  </a:lnTo>
                  <a:lnTo>
                    <a:pt x="62" y="56"/>
                  </a:lnTo>
                  <a:lnTo>
                    <a:pt x="0" y="81"/>
                  </a:lnTo>
                  <a:lnTo>
                    <a:pt x="0" y="111"/>
                  </a:lnTo>
                  <a:lnTo>
                    <a:pt x="134" y="141"/>
                  </a:lnTo>
                  <a:lnTo>
                    <a:pt x="137" y="14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4" name="Freeform 406"/>
            <p:cNvSpPr>
              <a:spLocks/>
            </p:cNvSpPr>
            <p:nvPr/>
          </p:nvSpPr>
          <p:spPr bwMode="auto">
            <a:xfrm>
              <a:off x="6554093" y="3249752"/>
              <a:ext cx="665665" cy="298059"/>
            </a:xfrm>
            <a:custGeom>
              <a:avLst/>
              <a:gdLst/>
              <a:ahLst/>
              <a:cxnLst>
                <a:cxn ang="0">
                  <a:pos x="124" y="284"/>
                </a:cxn>
                <a:cxn ang="0">
                  <a:pos x="153" y="284"/>
                </a:cxn>
                <a:cxn ang="0">
                  <a:pos x="249" y="300"/>
                </a:cxn>
                <a:cxn ang="0">
                  <a:pos x="271" y="265"/>
                </a:cxn>
                <a:cxn ang="0">
                  <a:pos x="409" y="268"/>
                </a:cxn>
                <a:cxn ang="0">
                  <a:pos x="419" y="243"/>
                </a:cxn>
                <a:cxn ang="0">
                  <a:pos x="403" y="204"/>
                </a:cxn>
                <a:cxn ang="0">
                  <a:pos x="671" y="153"/>
                </a:cxn>
                <a:cxn ang="0">
                  <a:pos x="655" y="137"/>
                </a:cxn>
                <a:cxn ang="0">
                  <a:pos x="540" y="134"/>
                </a:cxn>
                <a:cxn ang="0">
                  <a:pos x="508" y="118"/>
                </a:cxn>
                <a:cxn ang="0">
                  <a:pos x="451" y="153"/>
                </a:cxn>
                <a:cxn ang="0">
                  <a:pos x="380" y="134"/>
                </a:cxn>
                <a:cxn ang="0">
                  <a:pos x="351" y="163"/>
                </a:cxn>
                <a:cxn ang="0">
                  <a:pos x="287" y="128"/>
                </a:cxn>
                <a:cxn ang="0">
                  <a:pos x="281" y="83"/>
                </a:cxn>
                <a:cxn ang="0">
                  <a:pos x="310" y="57"/>
                </a:cxn>
                <a:cxn ang="0">
                  <a:pos x="259" y="0"/>
                </a:cxn>
                <a:cxn ang="0">
                  <a:pos x="150" y="92"/>
                </a:cxn>
                <a:cxn ang="0">
                  <a:pos x="41" y="83"/>
                </a:cxn>
                <a:cxn ang="0">
                  <a:pos x="0" y="121"/>
                </a:cxn>
                <a:cxn ang="0">
                  <a:pos x="35" y="172"/>
                </a:cxn>
                <a:cxn ang="0">
                  <a:pos x="76" y="179"/>
                </a:cxn>
                <a:cxn ang="0">
                  <a:pos x="124" y="278"/>
                </a:cxn>
                <a:cxn ang="0">
                  <a:pos x="124" y="284"/>
                </a:cxn>
              </a:cxnLst>
              <a:rect l="0" t="0" r="r" b="b"/>
              <a:pathLst>
                <a:path w="671" h="300">
                  <a:moveTo>
                    <a:pt x="124" y="284"/>
                  </a:moveTo>
                  <a:lnTo>
                    <a:pt x="153" y="284"/>
                  </a:lnTo>
                  <a:lnTo>
                    <a:pt x="249" y="300"/>
                  </a:lnTo>
                  <a:lnTo>
                    <a:pt x="271" y="265"/>
                  </a:lnTo>
                  <a:lnTo>
                    <a:pt x="409" y="268"/>
                  </a:lnTo>
                  <a:lnTo>
                    <a:pt x="419" y="243"/>
                  </a:lnTo>
                  <a:lnTo>
                    <a:pt x="403" y="204"/>
                  </a:lnTo>
                  <a:lnTo>
                    <a:pt x="671" y="153"/>
                  </a:lnTo>
                  <a:lnTo>
                    <a:pt x="655" y="137"/>
                  </a:lnTo>
                  <a:lnTo>
                    <a:pt x="540" y="134"/>
                  </a:lnTo>
                  <a:lnTo>
                    <a:pt x="508" y="118"/>
                  </a:lnTo>
                  <a:lnTo>
                    <a:pt x="451" y="153"/>
                  </a:lnTo>
                  <a:lnTo>
                    <a:pt x="380" y="134"/>
                  </a:lnTo>
                  <a:lnTo>
                    <a:pt x="351" y="163"/>
                  </a:lnTo>
                  <a:lnTo>
                    <a:pt x="287" y="128"/>
                  </a:lnTo>
                  <a:lnTo>
                    <a:pt x="281" y="83"/>
                  </a:lnTo>
                  <a:lnTo>
                    <a:pt x="310" y="57"/>
                  </a:lnTo>
                  <a:lnTo>
                    <a:pt x="259" y="0"/>
                  </a:lnTo>
                  <a:lnTo>
                    <a:pt x="150" y="92"/>
                  </a:lnTo>
                  <a:lnTo>
                    <a:pt x="41" y="83"/>
                  </a:lnTo>
                  <a:lnTo>
                    <a:pt x="0" y="121"/>
                  </a:lnTo>
                  <a:lnTo>
                    <a:pt x="35" y="172"/>
                  </a:lnTo>
                  <a:lnTo>
                    <a:pt x="76" y="179"/>
                  </a:lnTo>
                  <a:lnTo>
                    <a:pt x="124" y="278"/>
                  </a:lnTo>
                  <a:lnTo>
                    <a:pt x="124" y="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5" name="Freeform 405"/>
            <p:cNvSpPr>
              <a:spLocks/>
            </p:cNvSpPr>
            <p:nvPr/>
          </p:nvSpPr>
          <p:spPr bwMode="auto">
            <a:xfrm>
              <a:off x="6554093" y="3249752"/>
              <a:ext cx="668150" cy="298059"/>
            </a:xfrm>
            <a:custGeom>
              <a:avLst/>
              <a:gdLst/>
              <a:ahLst/>
              <a:cxnLst>
                <a:cxn ang="0">
                  <a:pos x="125" y="285"/>
                </a:cxn>
                <a:cxn ang="0">
                  <a:pos x="155" y="285"/>
                </a:cxn>
                <a:cxn ang="0">
                  <a:pos x="249" y="300"/>
                </a:cxn>
                <a:cxn ang="0">
                  <a:pos x="272" y="265"/>
                </a:cxn>
                <a:cxn ang="0">
                  <a:pos x="409" y="268"/>
                </a:cxn>
                <a:cxn ang="0">
                  <a:pos x="419" y="243"/>
                </a:cxn>
                <a:cxn ang="0">
                  <a:pos x="404" y="205"/>
                </a:cxn>
                <a:cxn ang="0">
                  <a:pos x="671" y="153"/>
                </a:cxn>
                <a:cxn ang="0">
                  <a:pos x="654" y="138"/>
                </a:cxn>
                <a:cxn ang="0">
                  <a:pos x="539" y="135"/>
                </a:cxn>
                <a:cxn ang="0">
                  <a:pos x="509" y="118"/>
                </a:cxn>
                <a:cxn ang="0">
                  <a:pos x="451" y="153"/>
                </a:cxn>
                <a:cxn ang="0">
                  <a:pos x="379" y="135"/>
                </a:cxn>
                <a:cxn ang="0">
                  <a:pos x="352" y="163"/>
                </a:cxn>
                <a:cxn ang="0">
                  <a:pos x="287" y="128"/>
                </a:cxn>
                <a:cxn ang="0">
                  <a:pos x="282" y="83"/>
                </a:cxn>
                <a:cxn ang="0">
                  <a:pos x="309" y="58"/>
                </a:cxn>
                <a:cxn ang="0">
                  <a:pos x="259" y="0"/>
                </a:cxn>
                <a:cxn ang="0">
                  <a:pos x="150" y="93"/>
                </a:cxn>
                <a:cxn ang="0">
                  <a:pos x="42" y="83"/>
                </a:cxn>
                <a:cxn ang="0">
                  <a:pos x="0" y="120"/>
                </a:cxn>
                <a:cxn ang="0">
                  <a:pos x="35" y="173"/>
                </a:cxn>
                <a:cxn ang="0">
                  <a:pos x="77" y="180"/>
                </a:cxn>
                <a:cxn ang="0">
                  <a:pos x="125" y="278"/>
                </a:cxn>
                <a:cxn ang="0">
                  <a:pos x="125" y="285"/>
                </a:cxn>
              </a:cxnLst>
              <a:rect l="0" t="0" r="r" b="b"/>
              <a:pathLst>
                <a:path w="671" h="300">
                  <a:moveTo>
                    <a:pt x="125" y="285"/>
                  </a:moveTo>
                  <a:lnTo>
                    <a:pt x="155" y="285"/>
                  </a:lnTo>
                  <a:lnTo>
                    <a:pt x="249" y="300"/>
                  </a:lnTo>
                  <a:lnTo>
                    <a:pt x="272" y="265"/>
                  </a:lnTo>
                  <a:lnTo>
                    <a:pt x="409" y="268"/>
                  </a:lnTo>
                  <a:lnTo>
                    <a:pt x="419" y="243"/>
                  </a:lnTo>
                  <a:lnTo>
                    <a:pt x="404" y="205"/>
                  </a:lnTo>
                  <a:lnTo>
                    <a:pt x="671" y="153"/>
                  </a:lnTo>
                  <a:lnTo>
                    <a:pt x="654" y="138"/>
                  </a:lnTo>
                  <a:lnTo>
                    <a:pt x="539" y="135"/>
                  </a:lnTo>
                  <a:lnTo>
                    <a:pt x="509" y="118"/>
                  </a:lnTo>
                  <a:lnTo>
                    <a:pt x="451" y="153"/>
                  </a:lnTo>
                  <a:lnTo>
                    <a:pt x="379" y="135"/>
                  </a:lnTo>
                  <a:lnTo>
                    <a:pt x="352" y="163"/>
                  </a:lnTo>
                  <a:lnTo>
                    <a:pt x="287" y="128"/>
                  </a:lnTo>
                  <a:lnTo>
                    <a:pt x="282" y="83"/>
                  </a:lnTo>
                  <a:lnTo>
                    <a:pt x="309" y="58"/>
                  </a:lnTo>
                  <a:lnTo>
                    <a:pt x="259" y="0"/>
                  </a:lnTo>
                  <a:lnTo>
                    <a:pt x="150" y="93"/>
                  </a:lnTo>
                  <a:lnTo>
                    <a:pt x="42" y="83"/>
                  </a:lnTo>
                  <a:lnTo>
                    <a:pt x="0" y="120"/>
                  </a:lnTo>
                  <a:lnTo>
                    <a:pt x="35" y="173"/>
                  </a:lnTo>
                  <a:lnTo>
                    <a:pt x="77" y="180"/>
                  </a:lnTo>
                  <a:lnTo>
                    <a:pt x="125" y="278"/>
                  </a:lnTo>
                  <a:lnTo>
                    <a:pt x="125" y="28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6" name="Freeform 404"/>
            <p:cNvSpPr>
              <a:spLocks/>
            </p:cNvSpPr>
            <p:nvPr/>
          </p:nvSpPr>
          <p:spPr bwMode="auto">
            <a:xfrm>
              <a:off x="6834766" y="3175237"/>
              <a:ext cx="578731" cy="235965"/>
            </a:xfrm>
            <a:custGeom>
              <a:avLst/>
              <a:gdLst/>
              <a:ahLst/>
              <a:cxnLst>
                <a:cxn ang="0">
                  <a:pos x="390" y="227"/>
                </a:cxn>
                <a:cxn ang="0">
                  <a:pos x="435" y="218"/>
                </a:cxn>
                <a:cxn ang="0">
                  <a:pos x="445" y="195"/>
                </a:cxn>
                <a:cxn ang="0">
                  <a:pos x="496" y="170"/>
                </a:cxn>
                <a:cxn ang="0">
                  <a:pos x="569" y="144"/>
                </a:cxn>
                <a:cxn ang="0">
                  <a:pos x="582" y="131"/>
                </a:cxn>
                <a:cxn ang="0">
                  <a:pos x="579" y="54"/>
                </a:cxn>
                <a:cxn ang="0">
                  <a:pos x="579" y="51"/>
                </a:cxn>
                <a:cxn ang="0">
                  <a:pos x="573" y="51"/>
                </a:cxn>
                <a:cxn ang="0">
                  <a:pos x="528" y="102"/>
                </a:cxn>
                <a:cxn ang="0">
                  <a:pos x="493" y="102"/>
                </a:cxn>
                <a:cxn ang="0">
                  <a:pos x="429" y="166"/>
                </a:cxn>
                <a:cxn ang="0">
                  <a:pos x="381" y="166"/>
                </a:cxn>
                <a:cxn ang="0">
                  <a:pos x="253" y="150"/>
                </a:cxn>
                <a:cxn ang="0">
                  <a:pos x="323" y="90"/>
                </a:cxn>
                <a:cxn ang="0">
                  <a:pos x="323" y="67"/>
                </a:cxn>
                <a:cxn ang="0">
                  <a:pos x="326" y="67"/>
                </a:cxn>
                <a:cxn ang="0">
                  <a:pos x="323" y="64"/>
                </a:cxn>
                <a:cxn ang="0">
                  <a:pos x="288" y="48"/>
                </a:cxn>
                <a:cxn ang="0">
                  <a:pos x="285" y="0"/>
                </a:cxn>
                <a:cxn ang="0">
                  <a:pos x="131" y="64"/>
                </a:cxn>
                <a:cxn ang="0">
                  <a:pos x="96" y="118"/>
                </a:cxn>
                <a:cxn ang="0">
                  <a:pos x="29" y="131"/>
                </a:cxn>
                <a:cxn ang="0">
                  <a:pos x="0" y="157"/>
                </a:cxn>
                <a:cxn ang="0">
                  <a:pos x="6" y="202"/>
                </a:cxn>
                <a:cxn ang="0">
                  <a:pos x="70" y="237"/>
                </a:cxn>
                <a:cxn ang="0">
                  <a:pos x="99" y="208"/>
                </a:cxn>
                <a:cxn ang="0">
                  <a:pos x="170" y="227"/>
                </a:cxn>
                <a:cxn ang="0">
                  <a:pos x="227" y="192"/>
                </a:cxn>
                <a:cxn ang="0">
                  <a:pos x="259" y="208"/>
                </a:cxn>
                <a:cxn ang="0">
                  <a:pos x="374" y="211"/>
                </a:cxn>
                <a:cxn ang="0">
                  <a:pos x="390" y="227"/>
                </a:cxn>
              </a:cxnLst>
              <a:rect l="0" t="0" r="r" b="b"/>
              <a:pathLst>
                <a:path w="582" h="237">
                  <a:moveTo>
                    <a:pt x="390" y="227"/>
                  </a:moveTo>
                  <a:lnTo>
                    <a:pt x="435" y="218"/>
                  </a:lnTo>
                  <a:lnTo>
                    <a:pt x="445" y="195"/>
                  </a:lnTo>
                  <a:lnTo>
                    <a:pt x="496" y="170"/>
                  </a:lnTo>
                  <a:lnTo>
                    <a:pt x="569" y="144"/>
                  </a:lnTo>
                  <a:lnTo>
                    <a:pt x="582" y="131"/>
                  </a:lnTo>
                  <a:lnTo>
                    <a:pt x="579" y="54"/>
                  </a:lnTo>
                  <a:lnTo>
                    <a:pt x="579" y="51"/>
                  </a:lnTo>
                  <a:lnTo>
                    <a:pt x="573" y="51"/>
                  </a:lnTo>
                  <a:lnTo>
                    <a:pt x="528" y="102"/>
                  </a:lnTo>
                  <a:lnTo>
                    <a:pt x="493" y="102"/>
                  </a:lnTo>
                  <a:lnTo>
                    <a:pt x="429" y="166"/>
                  </a:lnTo>
                  <a:lnTo>
                    <a:pt x="381" y="166"/>
                  </a:lnTo>
                  <a:lnTo>
                    <a:pt x="253" y="150"/>
                  </a:lnTo>
                  <a:lnTo>
                    <a:pt x="323" y="90"/>
                  </a:lnTo>
                  <a:lnTo>
                    <a:pt x="323" y="67"/>
                  </a:lnTo>
                  <a:lnTo>
                    <a:pt x="326" y="67"/>
                  </a:lnTo>
                  <a:lnTo>
                    <a:pt x="323" y="64"/>
                  </a:lnTo>
                  <a:lnTo>
                    <a:pt x="288" y="48"/>
                  </a:lnTo>
                  <a:lnTo>
                    <a:pt x="285" y="0"/>
                  </a:lnTo>
                  <a:lnTo>
                    <a:pt x="131" y="64"/>
                  </a:lnTo>
                  <a:lnTo>
                    <a:pt x="96" y="118"/>
                  </a:lnTo>
                  <a:lnTo>
                    <a:pt x="29" y="131"/>
                  </a:lnTo>
                  <a:lnTo>
                    <a:pt x="0" y="157"/>
                  </a:lnTo>
                  <a:lnTo>
                    <a:pt x="6" y="202"/>
                  </a:lnTo>
                  <a:lnTo>
                    <a:pt x="70" y="237"/>
                  </a:lnTo>
                  <a:lnTo>
                    <a:pt x="99" y="208"/>
                  </a:lnTo>
                  <a:lnTo>
                    <a:pt x="170" y="227"/>
                  </a:lnTo>
                  <a:lnTo>
                    <a:pt x="227" y="192"/>
                  </a:lnTo>
                  <a:lnTo>
                    <a:pt x="259" y="208"/>
                  </a:lnTo>
                  <a:lnTo>
                    <a:pt x="374" y="211"/>
                  </a:lnTo>
                  <a:lnTo>
                    <a:pt x="390" y="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 name="Freeform 403"/>
            <p:cNvSpPr>
              <a:spLocks/>
            </p:cNvSpPr>
            <p:nvPr/>
          </p:nvSpPr>
          <p:spPr bwMode="auto">
            <a:xfrm>
              <a:off x="6834766" y="3175237"/>
              <a:ext cx="578731" cy="235965"/>
            </a:xfrm>
            <a:custGeom>
              <a:avLst/>
              <a:gdLst/>
              <a:ahLst/>
              <a:cxnLst>
                <a:cxn ang="0">
                  <a:pos x="390" y="227"/>
                </a:cxn>
                <a:cxn ang="0">
                  <a:pos x="435" y="220"/>
                </a:cxn>
                <a:cxn ang="0">
                  <a:pos x="445" y="195"/>
                </a:cxn>
                <a:cxn ang="0">
                  <a:pos x="495" y="170"/>
                </a:cxn>
                <a:cxn ang="0">
                  <a:pos x="567" y="145"/>
                </a:cxn>
                <a:cxn ang="0">
                  <a:pos x="582" y="132"/>
                </a:cxn>
                <a:cxn ang="0">
                  <a:pos x="577" y="55"/>
                </a:cxn>
                <a:cxn ang="0">
                  <a:pos x="577" y="52"/>
                </a:cxn>
                <a:cxn ang="0">
                  <a:pos x="572" y="52"/>
                </a:cxn>
                <a:cxn ang="0">
                  <a:pos x="527" y="102"/>
                </a:cxn>
                <a:cxn ang="0">
                  <a:pos x="492" y="102"/>
                </a:cxn>
                <a:cxn ang="0">
                  <a:pos x="427" y="167"/>
                </a:cxn>
                <a:cxn ang="0">
                  <a:pos x="380" y="167"/>
                </a:cxn>
                <a:cxn ang="0">
                  <a:pos x="252" y="150"/>
                </a:cxn>
                <a:cxn ang="0">
                  <a:pos x="322" y="90"/>
                </a:cxn>
                <a:cxn ang="0">
                  <a:pos x="322" y="67"/>
                </a:cxn>
                <a:cxn ang="0">
                  <a:pos x="325" y="67"/>
                </a:cxn>
                <a:cxn ang="0">
                  <a:pos x="322" y="65"/>
                </a:cxn>
                <a:cxn ang="0">
                  <a:pos x="287" y="50"/>
                </a:cxn>
                <a:cxn ang="0">
                  <a:pos x="285" y="0"/>
                </a:cxn>
                <a:cxn ang="0">
                  <a:pos x="130" y="65"/>
                </a:cxn>
                <a:cxn ang="0">
                  <a:pos x="95" y="120"/>
                </a:cxn>
                <a:cxn ang="0">
                  <a:pos x="27" y="132"/>
                </a:cxn>
                <a:cxn ang="0">
                  <a:pos x="0" y="157"/>
                </a:cxn>
                <a:cxn ang="0">
                  <a:pos x="5" y="202"/>
                </a:cxn>
                <a:cxn ang="0">
                  <a:pos x="70" y="237"/>
                </a:cxn>
                <a:cxn ang="0">
                  <a:pos x="97" y="210"/>
                </a:cxn>
                <a:cxn ang="0">
                  <a:pos x="170" y="227"/>
                </a:cxn>
                <a:cxn ang="0">
                  <a:pos x="227" y="192"/>
                </a:cxn>
                <a:cxn ang="0">
                  <a:pos x="257" y="210"/>
                </a:cxn>
                <a:cxn ang="0">
                  <a:pos x="372" y="212"/>
                </a:cxn>
                <a:cxn ang="0">
                  <a:pos x="390" y="227"/>
                </a:cxn>
              </a:cxnLst>
              <a:rect l="0" t="0" r="r" b="b"/>
              <a:pathLst>
                <a:path w="582" h="237">
                  <a:moveTo>
                    <a:pt x="390" y="227"/>
                  </a:moveTo>
                  <a:lnTo>
                    <a:pt x="435" y="220"/>
                  </a:lnTo>
                  <a:lnTo>
                    <a:pt x="445" y="195"/>
                  </a:lnTo>
                  <a:lnTo>
                    <a:pt x="495" y="170"/>
                  </a:lnTo>
                  <a:lnTo>
                    <a:pt x="567" y="145"/>
                  </a:lnTo>
                  <a:lnTo>
                    <a:pt x="582" y="132"/>
                  </a:lnTo>
                  <a:lnTo>
                    <a:pt x="577" y="55"/>
                  </a:lnTo>
                  <a:lnTo>
                    <a:pt x="577" y="52"/>
                  </a:lnTo>
                  <a:lnTo>
                    <a:pt x="572" y="52"/>
                  </a:lnTo>
                  <a:lnTo>
                    <a:pt x="527" y="102"/>
                  </a:lnTo>
                  <a:lnTo>
                    <a:pt x="492" y="102"/>
                  </a:lnTo>
                  <a:lnTo>
                    <a:pt x="427" y="167"/>
                  </a:lnTo>
                  <a:lnTo>
                    <a:pt x="380" y="167"/>
                  </a:lnTo>
                  <a:lnTo>
                    <a:pt x="252" y="150"/>
                  </a:lnTo>
                  <a:lnTo>
                    <a:pt x="322" y="90"/>
                  </a:lnTo>
                  <a:lnTo>
                    <a:pt x="322" y="67"/>
                  </a:lnTo>
                  <a:lnTo>
                    <a:pt x="325" y="67"/>
                  </a:lnTo>
                  <a:lnTo>
                    <a:pt x="322" y="65"/>
                  </a:lnTo>
                  <a:lnTo>
                    <a:pt x="287" y="50"/>
                  </a:lnTo>
                  <a:lnTo>
                    <a:pt x="285" y="0"/>
                  </a:lnTo>
                  <a:lnTo>
                    <a:pt x="130" y="65"/>
                  </a:lnTo>
                  <a:lnTo>
                    <a:pt x="95" y="120"/>
                  </a:lnTo>
                  <a:lnTo>
                    <a:pt x="27" y="132"/>
                  </a:lnTo>
                  <a:lnTo>
                    <a:pt x="0" y="157"/>
                  </a:lnTo>
                  <a:lnTo>
                    <a:pt x="5" y="202"/>
                  </a:lnTo>
                  <a:lnTo>
                    <a:pt x="70" y="237"/>
                  </a:lnTo>
                  <a:lnTo>
                    <a:pt x="97" y="210"/>
                  </a:lnTo>
                  <a:lnTo>
                    <a:pt x="170" y="227"/>
                  </a:lnTo>
                  <a:lnTo>
                    <a:pt x="227" y="192"/>
                  </a:lnTo>
                  <a:lnTo>
                    <a:pt x="257" y="210"/>
                  </a:lnTo>
                  <a:lnTo>
                    <a:pt x="372" y="212"/>
                  </a:lnTo>
                  <a:lnTo>
                    <a:pt x="390" y="22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8" name="Freeform 402"/>
            <p:cNvSpPr>
              <a:spLocks/>
            </p:cNvSpPr>
            <p:nvPr/>
          </p:nvSpPr>
          <p:spPr bwMode="auto">
            <a:xfrm>
              <a:off x="7388659" y="3227399"/>
              <a:ext cx="14903" cy="17386"/>
            </a:xfrm>
            <a:custGeom>
              <a:avLst/>
              <a:gdLst/>
              <a:ahLst/>
              <a:cxnLst>
                <a:cxn ang="0">
                  <a:pos x="16" y="0"/>
                </a:cxn>
                <a:cxn ang="0">
                  <a:pos x="0" y="19"/>
                </a:cxn>
                <a:cxn ang="0">
                  <a:pos x="16" y="0"/>
                </a:cxn>
              </a:cxnLst>
              <a:rect l="0" t="0" r="r" b="b"/>
              <a:pathLst>
                <a:path w="16" h="19">
                  <a:moveTo>
                    <a:pt x="16" y="0"/>
                  </a:moveTo>
                  <a:lnTo>
                    <a:pt x="0" y="19"/>
                  </a:lnTo>
                  <a:lnTo>
                    <a:pt x="1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9" name="Freeform 401"/>
            <p:cNvSpPr>
              <a:spLocks/>
            </p:cNvSpPr>
            <p:nvPr/>
          </p:nvSpPr>
          <p:spPr bwMode="auto">
            <a:xfrm>
              <a:off x="7135309" y="3264655"/>
              <a:ext cx="19871" cy="17388"/>
            </a:xfrm>
            <a:custGeom>
              <a:avLst/>
              <a:gdLst/>
              <a:ahLst/>
              <a:cxnLst>
                <a:cxn ang="0">
                  <a:pos x="0" y="16"/>
                </a:cxn>
                <a:cxn ang="0">
                  <a:pos x="19" y="0"/>
                </a:cxn>
                <a:cxn ang="0">
                  <a:pos x="0" y="16"/>
                </a:cxn>
              </a:cxnLst>
              <a:rect l="0" t="0" r="r" b="b"/>
              <a:pathLst>
                <a:path w="19" h="16">
                  <a:moveTo>
                    <a:pt x="0" y="16"/>
                  </a:moveTo>
                  <a:lnTo>
                    <a:pt x="19" y="0"/>
                  </a:lnTo>
                  <a:lnTo>
                    <a:pt x="0" y="1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0" name="Freeform 400"/>
            <p:cNvSpPr>
              <a:spLocks/>
            </p:cNvSpPr>
            <p:nvPr/>
          </p:nvSpPr>
          <p:spPr bwMode="auto">
            <a:xfrm>
              <a:off x="7110470" y="3090787"/>
              <a:ext cx="134127" cy="151514"/>
            </a:xfrm>
            <a:custGeom>
              <a:avLst/>
              <a:gdLst/>
              <a:ahLst/>
              <a:cxnLst>
                <a:cxn ang="0">
                  <a:pos x="48" y="153"/>
                </a:cxn>
                <a:cxn ang="0">
                  <a:pos x="112" y="131"/>
                </a:cxn>
                <a:cxn ang="0">
                  <a:pos x="135" y="80"/>
                </a:cxn>
                <a:cxn ang="0">
                  <a:pos x="84" y="28"/>
                </a:cxn>
                <a:cxn ang="0">
                  <a:pos x="64" y="0"/>
                </a:cxn>
                <a:cxn ang="0">
                  <a:pos x="26" y="3"/>
                </a:cxn>
                <a:cxn ang="0">
                  <a:pos x="0" y="89"/>
                </a:cxn>
                <a:cxn ang="0">
                  <a:pos x="7" y="86"/>
                </a:cxn>
                <a:cxn ang="0">
                  <a:pos x="10" y="134"/>
                </a:cxn>
                <a:cxn ang="0">
                  <a:pos x="45" y="150"/>
                </a:cxn>
                <a:cxn ang="0">
                  <a:pos x="48" y="153"/>
                </a:cxn>
              </a:cxnLst>
              <a:rect l="0" t="0" r="r" b="b"/>
              <a:pathLst>
                <a:path w="135" h="153">
                  <a:moveTo>
                    <a:pt x="48" y="153"/>
                  </a:moveTo>
                  <a:lnTo>
                    <a:pt x="112" y="131"/>
                  </a:lnTo>
                  <a:lnTo>
                    <a:pt x="135" y="80"/>
                  </a:lnTo>
                  <a:lnTo>
                    <a:pt x="84" y="28"/>
                  </a:lnTo>
                  <a:lnTo>
                    <a:pt x="64" y="0"/>
                  </a:lnTo>
                  <a:lnTo>
                    <a:pt x="26" y="3"/>
                  </a:lnTo>
                  <a:lnTo>
                    <a:pt x="0" y="89"/>
                  </a:lnTo>
                  <a:lnTo>
                    <a:pt x="7" y="86"/>
                  </a:lnTo>
                  <a:lnTo>
                    <a:pt x="10" y="134"/>
                  </a:lnTo>
                  <a:lnTo>
                    <a:pt x="45" y="150"/>
                  </a:lnTo>
                  <a:lnTo>
                    <a:pt x="48" y="1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1" name="Freeform 399"/>
            <p:cNvSpPr>
              <a:spLocks/>
            </p:cNvSpPr>
            <p:nvPr/>
          </p:nvSpPr>
          <p:spPr bwMode="auto">
            <a:xfrm>
              <a:off x="7110470" y="3090787"/>
              <a:ext cx="134127" cy="151514"/>
            </a:xfrm>
            <a:custGeom>
              <a:avLst/>
              <a:gdLst/>
              <a:ahLst/>
              <a:cxnLst>
                <a:cxn ang="0">
                  <a:pos x="48" y="153"/>
                </a:cxn>
                <a:cxn ang="0">
                  <a:pos x="113" y="130"/>
                </a:cxn>
                <a:cxn ang="0">
                  <a:pos x="135" y="80"/>
                </a:cxn>
                <a:cxn ang="0">
                  <a:pos x="85" y="28"/>
                </a:cxn>
                <a:cxn ang="0">
                  <a:pos x="65" y="0"/>
                </a:cxn>
                <a:cxn ang="0">
                  <a:pos x="25" y="3"/>
                </a:cxn>
                <a:cxn ang="0">
                  <a:pos x="0" y="90"/>
                </a:cxn>
                <a:cxn ang="0">
                  <a:pos x="8" y="85"/>
                </a:cxn>
                <a:cxn ang="0">
                  <a:pos x="10" y="135"/>
                </a:cxn>
                <a:cxn ang="0">
                  <a:pos x="45" y="150"/>
                </a:cxn>
                <a:cxn ang="0">
                  <a:pos x="48" y="153"/>
                </a:cxn>
              </a:cxnLst>
              <a:rect l="0" t="0" r="r" b="b"/>
              <a:pathLst>
                <a:path w="135" h="153">
                  <a:moveTo>
                    <a:pt x="48" y="153"/>
                  </a:moveTo>
                  <a:lnTo>
                    <a:pt x="113" y="130"/>
                  </a:lnTo>
                  <a:lnTo>
                    <a:pt x="135" y="80"/>
                  </a:lnTo>
                  <a:lnTo>
                    <a:pt x="85" y="28"/>
                  </a:lnTo>
                  <a:lnTo>
                    <a:pt x="65" y="0"/>
                  </a:lnTo>
                  <a:lnTo>
                    <a:pt x="25" y="3"/>
                  </a:lnTo>
                  <a:lnTo>
                    <a:pt x="0" y="90"/>
                  </a:lnTo>
                  <a:lnTo>
                    <a:pt x="8" y="85"/>
                  </a:lnTo>
                  <a:lnTo>
                    <a:pt x="10" y="135"/>
                  </a:lnTo>
                  <a:lnTo>
                    <a:pt x="45" y="150"/>
                  </a:lnTo>
                  <a:lnTo>
                    <a:pt x="48" y="1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2" name="Freeform 398"/>
            <p:cNvSpPr>
              <a:spLocks/>
            </p:cNvSpPr>
            <p:nvPr/>
          </p:nvSpPr>
          <p:spPr bwMode="auto">
            <a:xfrm>
              <a:off x="6802476" y="3100723"/>
              <a:ext cx="332833" cy="206159"/>
            </a:xfrm>
            <a:custGeom>
              <a:avLst/>
              <a:gdLst/>
              <a:ahLst/>
              <a:cxnLst>
                <a:cxn ang="0">
                  <a:pos x="6" y="157"/>
                </a:cxn>
                <a:cxn ang="0">
                  <a:pos x="0" y="87"/>
                </a:cxn>
                <a:cxn ang="0">
                  <a:pos x="48" y="87"/>
                </a:cxn>
                <a:cxn ang="0">
                  <a:pos x="77" y="58"/>
                </a:cxn>
                <a:cxn ang="0">
                  <a:pos x="112" y="58"/>
                </a:cxn>
                <a:cxn ang="0">
                  <a:pos x="134" y="74"/>
                </a:cxn>
                <a:cxn ang="0">
                  <a:pos x="272" y="0"/>
                </a:cxn>
                <a:cxn ang="0">
                  <a:pos x="336" y="3"/>
                </a:cxn>
                <a:cxn ang="0">
                  <a:pos x="310" y="80"/>
                </a:cxn>
                <a:cxn ang="0">
                  <a:pos x="317" y="77"/>
                </a:cxn>
                <a:cxn ang="0">
                  <a:pos x="163" y="141"/>
                </a:cxn>
                <a:cxn ang="0">
                  <a:pos x="128" y="195"/>
                </a:cxn>
                <a:cxn ang="0">
                  <a:pos x="61" y="208"/>
                </a:cxn>
                <a:cxn ang="0">
                  <a:pos x="10" y="151"/>
                </a:cxn>
                <a:cxn ang="0">
                  <a:pos x="6" y="157"/>
                </a:cxn>
              </a:cxnLst>
              <a:rect l="0" t="0" r="r" b="b"/>
              <a:pathLst>
                <a:path w="336" h="208">
                  <a:moveTo>
                    <a:pt x="6" y="157"/>
                  </a:moveTo>
                  <a:lnTo>
                    <a:pt x="0" y="87"/>
                  </a:lnTo>
                  <a:lnTo>
                    <a:pt x="48" y="87"/>
                  </a:lnTo>
                  <a:lnTo>
                    <a:pt x="77" y="58"/>
                  </a:lnTo>
                  <a:lnTo>
                    <a:pt x="112" y="58"/>
                  </a:lnTo>
                  <a:lnTo>
                    <a:pt x="134" y="74"/>
                  </a:lnTo>
                  <a:lnTo>
                    <a:pt x="272" y="0"/>
                  </a:lnTo>
                  <a:lnTo>
                    <a:pt x="336" y="3"/>
                  </a:lnTo>
                  <a:lnTo>
                    <a:pt x="310" y="80"/>
                  </a:lnTo>
                  <a:lnTo>
                    <a:pt x="317" y="77"/>
                  </a:lnTo>
                  <a:lnTo>
                    <a:pt x="163" y="141"/>
                  </a:lnTo>
                  <a:lnTo>
                    <a:pt x="128" y="195"/>
                  </a:lnTo>
                  <a:lnTo>
                    <a:pt x="61" y="208"/>
                  </a:lnTo>
                  <a:lnTo>
                    <a:pt x="10" y="151"/>
                  </a:lnTo>
                  <a:lnTo>
                    <a:pt x="6"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3" name="Freeform 397"/>
            <p:cNvSpPr>
              <a:spLocks/>
            </p:cNvSpPr>
            <p:nvPr/>
          </p:nvSpPr>
          <p:spPr bwMode="auto">
            <a:xfrm>
              <a:off x="6802476" y="3100723"/>
              <a:ext cx="332833" cy="206159"/>
            </a:xfrm>
            <a:custGeom>
              <a:avLst/>
              <a:gdLst/>
              <a:ahLst/>
              <a:cxnLst>
                <a:cxn ang="0">
                  <a:pos x="5" y="155"/>
                </a:cxn>
                <a:cxn ang="0">
                  <a:pos x="0" y="85"/>
                </a:cxn>
                <a:cxn ang="0">
                  <a:pos x="48" y="85"/>
                </a:cxn>
                <a:cxn ang="0">
                  <a:pos x="78" y="58"/>
                </a:cxn>
                <a:cxn ang="0">
                  <a:pos x="113" y="58"/>
                </a:cxn>
                <a:cxn ang="0">
                  <a:pos x="135" y="73"/>
                </a:cxn>
                <a:cxn ang="0">
                  <a:pos x="273" y="0"/>
                </a:cxn>
                <a:cxn ang="0">
                  <a:pos x="336" y="3"/>
                </a:cxn>
                <a:cxn ang="0">
                  <a:pos x="311" y="80"/>
                </a:cxn>
                <a:cxn ang="0">
                  <a:pos x="318" y="75"/>
                </a:cxn>
                <a:cxn ang="0">
                  <a:pos x="163" y="140"/>
                </a:cxn>
                <a:cxn ang="0">
                  <a:pos x="128" y="195"/>
                </a:cxn>
                <a:cxn ang="0">
                  <a:pos x="60" y="208"/>
                </a:cxn>
                <a:cxn ang="0">
                  <a:pos x="10" y="150"/>
                </a:cxn>
                <a:cxn ang="0">
                  <a:pos x="5" y="155"/>
                </a:cxn>
              </a:cxnLst>
              <a:rect l="0" t="0" r="r" b="b"/>
              <a:pathLst>
                <a:path w="336" h="208">
                  <a:moveTo>
                    <a:pt x="5" y="155"/>
                  </a:moveTo>
                  <a:lnTo>
                    <a:pt x="0" y="85"/>
                  </a:lnTo>
                  <a:lnTo>
                    <a:pt x="48" y="85"/>
                  </a:lnTo>
                  <a:lnTo>
                    <a:pt x="78" y="58"/>
                  </a:lnTo>
                  <a:lnTo>
                    <a:pt x="113" y="58"/>
                  </a:lnTo>
                  <a:lnTo>
                    <a:pt x="135" y="73"/>
                  </a:lnTo>
                  <a:lnTo>
                    <a:pt x="273" y="0"/>
                  </a:lnTo>
                  <a:lnTo>
                    <a:pt x="336" y="3"/>
                  </a:lnTo>
                  <a:lnTo>
                    <a:pt x="311" y="80"/>
                  </a:lnTo>
                  <a:lnTo>
                    <a:pt x="318" y="75"/>
                  </a:lnTo>
                  <a:lnTo>
                    <a:pt x="163" y="140"/>
                  </a:lnTo>
                  <a:lnTo>
                    <a:pt x="128" y="195"/>
                  </a:lnTo>
                  <a:lnTo>
                    <a:pt x="60" y="208"/>
                  </a:lnTo>
                  <a:lnTo>
                    <a:pt x="10" y="150"/>
                  </a:lnTo>
                  <a:lnTo>
                    <a:pt x="5" y="15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4" name="Freeform 396"/>
            <p:cNvSpPr>
              <a:spLocks/>
            </p:cNvSpPr>
            <p:nvPr/>
          </p:nvSpPr>
          <p:spPr bwMode="auto">
            <a:xfrm>
              <a:off x="6799993" y="2986466"/>
              <a:ext cx="499248" cy="201191"/>
            </a:xfrm>
            <a:custGeom>
              <a:avLst/>
              <a:gdLst/>
              <a:ahLst/>
              <a:cxnLst>
                <a:cxn ang="0">
                  <a:pos x="448" y="186"/>
                </a:cxn>
                <a:cxn ang="0">
                  <a:pos x="502" y="163"/>
                </a:cxn>
                <a:cxn ang="0">
                  <a:pos x="448" y="64"/>
                </a:cxn>
                <a:cxn ang="0">
                  <a:pos x="422" y="16"/>
                </a:cxn>
                <a:cxn ang="0">
                  <a:pos x="349" y="0"/>
                </a:cxn>
                <a:cxn ang="0">
                  <a:pos x="297" y="22"/>
                </a:cxn>
                <a:cxn ang="0">
                  <a:pos x="259" y="54"/>
                </a:cxn>
                <a:cxn ang="0">
                  <a:pos x="137" y="86"/>
                </a:cxn>
                <a:cxn ang="0">
                  <a:pos x="105" y="58"/>
                </a:cxn>
                <a:cxn ang="0">
                  <a:pos x="102" y="58"/>
                </a:cxn>
                <a:cxn ang="0">
                  <a:pos x="48" y="74"/>
                </a:cxn>
                <a:cxn ang="0">
                  <a:pos x="0" y="134"/>
                </a:cxn>
                <a:cxn ang="0">
                  <a:pos x="9" y="202"/>
                </a:cxn>
                <a:cxn ang="0">
                  <a:pos x="51" y="202"/>
                </a:cxn>
                <a:cxn ang="0">
                  <a:pos x="80" y="173"/>
                </a:cxn>
                <a:cxn ang="0">
                  <a:pos x="115" y="173"/>
                </a:cxn>
                <a:cxn ang="0">
                  <a:pos x="137" y="189"/>
                </a:cxn>
                <a:cxn ang="0">
                  <a:pos x="275" y="115"/>
                </a:cxn>
                <a:cxn ang="0">
                  <a:pos x="339" y="118"/>
                </a:cxn>
                <a:cxn ang="0">
                  <a:pos x="329" y="144"/>
                </a:cxn>
                <a:cxn ang="0">
                  <a:pos x="339" y="109"/>
                </a:cxn>
                <a:cxn ang="0">
                  <a:pos x="377" y="106"/>
                </a:cxn>
                <a:cxn ang="0">
                  <a:pos x="397" y="134"/>
                </a:cxn>
                <a:cxn ang="0">
                  <a:pos x="448" y="186"/>
                </a:cxn>
              </a:cxnLst>
              <a:rect l="0" t="0" r="r" b="b"/>
              <a:pathLst>
                <a:path w="502" h="202">
                  <a:moveTo>
                    <a:pt x="448" y="186"/>
                  </a:moveTo>
                  <a:lnTo>
                    <a:pt x="502" y="163"/>
                  </a:lnTo>
                  <a:lnTo>
                    <a:pt x="448" y="64"/>
                  </a:lnTo>
                  <a:lnTo>
                    <a:pt x="422" y="16"/>
                  </a:lnTo>
                  <a:lnTo>
                    <a:pt x="349" y="0"/>
                  </a:lnTo>
                  <a:lnTo>
                    <a:pt x="297" y="22"/>
                  </a:lnTo>
                  <a:lnTo>
                    <a:pt x="259" y="54"/>
                  </a:lnTo>
                  <a:lnTo>
                    <a:pt x="137" y="86"/>
                  </a:lnTo>
                  <a:lnTo>
                    <a:pt x="105" y="58"/>
                  </a:lnTo>
                  <a:lnTo>
                    <a:pt x="102" y="58"/>
                  </a:lnTo>
                  <a:lnTo>
                    <a:pt x="48" y="74"/>
                  </a:lnTo>
                  <a:lnTo>
                    <a:pt x="0" y="134"/>
                  </a:lnTo>
                  <a:lnTo>
                    <a:pt x="9" y="202"/>
                  </a:lnTo>
                  <a:lnTo>
                    <a:pt x="51" y="202"/>
                  </a:lnTo>
                  <a:lnTo>
                    <a:pt x="80" y="173"/>
                  </a:lnTo>
                  <a:lnTo>
                    <a:pt x="115" y="173"/>
                  </a:lnTo>
                  <a:lnTo>
                    <a:pt x="137" y="189"/>
                  </a:lnTo>
                  <a:lnTo>
                    <a:pt x="275" y="115"/>
                  </a:lnTo>
                  <a:lnTo>
                    <a:pt x="339" y="118"/>
                  </a:lnTo>
                  <a:lnTo>
                    <a:pt x="329" y="144"/>
                  </a:lnTo>
                  <a:lnTo>
                    <a:pt x="339" y="109"/>
                  </a:lnTo>
                  <a:lnTo>
                    <a:pt x="377" y="106"/>
                  </a:lnTo>
                  <a:lnTo>
                    <a:pt x="397" y="134"/>
                  </a:lnTo>
                  <a:lnTo>
                    <a:pt x="448"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5" name="Freeform 395"/>
            <p:cNvSpPr>
              <a:spLocks/>
            </p:cNvSpPr>
            <p:nvPr/>
          </p:nvSpPr>
          <p:spPr bwMode="auto">
            <a:xfrm>
              <a:off x="6799993" y="2986466"/>
              <a:ext cx="499248" cy="198706"/>
            </a:xfrm>
            <a:custGeom>
              <a:avLst/>
              <a:gdLst/>
              <a:ahLst/>
              <a:cxnLst>
                <a:cxn ang="0">
                  <a:pos x="447" y="187"/>
                </a:cxn>
                <a:cxn ang="0">
                  <a:pos x="502" y="164"/>
                </a:cxn>
                <a:cxn ang="0">
                  <a:pos x="447" y="63"/>
                </a:cxn>
                <a:cxn ang="0">
                  <a:pos x="422" y="15"/>
                </a:cxn>
                <a:cxn ang="0">
                  <a:pos x="347" y="0"/>
                </a:cxn>
                <a:cxn ang="0">
                  <a:pos x="297" y="20"/>
                </a:cxn>
                <a:cxn ang="0">
                  <a:pos x="257" y="53"/>
                </a:cxn>
                <a:cxn ang="0">
                  <a:pos x="137" y="86"/>
                </a:cxn>
                <a:cxn ang="0">
                  <a:pos x="105" y="58"/>
                </a:cxn>
                <a:cxn ang="0">
                  <a:pos x="102" y="58"/>
                </a:cxn>
                <a:cxn ang="0">
                  <a:pos x="47" y="73"/>
                </a:cxn>
                <a:cxn ang="0">
                  <a:pos x="0" y="134"/>
                </a:cxn>
                <a:cxn ang="0">
                  <a:pos x="7" y="202"/>
                </a:cxn>
                <a:cxn ang="0">
                  <a:pos x="50" y="202"/>
                </a:cxn>
                <a:cxn ang="0">
                  <a:pos x="80" y="174"/>
                </a:cxn>
                <a:cxn ang="0">
                  <a:pos x="115" y="174"/>
                </a:cxn>
                <a:cxn ang="0">
                  <a:pos x="137" y="189"/>
                </a:cxn>
                <a:cxn ang="0">
                  <a:pos x="275" y="116"/>
                </a:cxn>
                <a:cxn ang="0">
                  <a:pos x="337" y="119"/>
                </a:cxn>
                <a:cxn ang="0">
                  <a:pos x="327" y="144"/>
                </a:cxn>
                <a:cxn ang="0">
                  <a:pos x="337" y="109"/>
                </a:cxn>
                <a:cxn ang="0">
                  <a:pos x="377" y="106"/>
                </a:cxn>
                <a:cxn ang="0">
                  <a:pos x="397" y="134"/>
                </a:cxn>
                <a:cxn ang="0">
                  <a:pos x="447" y="187"/>
                </a:cxn>
              </a:cxnLst>
              <a:rect l="0" t="0" r="r" b="b"/>
              <a:pathLst>
                <a:path w="502" h="202">
                  <a:moveTo>
                    <a:pt x="447" y="187"/>
                  </a:moveTo>
                  <a:lnTo>
                    <a:pt x="502" y="164"/>
                  </a:lnTo>
                  <a:lnTo>
                    <a:pt x="447" y="63"/>
                  </a:lnTo>
                  <a:lnTo>
                    <a:pt x="422" y="15"/>
                  </a:lnTo>
                  <a:lnTo>
                    <a:pt x="347" y="0"/>
                  </a:lnTo>
                  <a:lnTo>
                    <a:pt x="297" y="20"/>
                  </a:lnTo>
                  <a:lnTo>
                    <a:pt x="257" y="53"/>
                  </a:lnTo>
                  <a:lnTo>
                    <a:pt x="137" y="86"/>
                  </a:lnTo>
                  <a:lnTo>
                    <a:pt x="105" y="58"/>
                  </a:lnTo>
                  <a:lnTo>
                    <a:pt x="102" y="58"/>
                  </a:lnTo>
                  <a:lnTo>
                    <a:pt x="47" y="73"/>
                  </a:lnTo>
                  <a:lnTo>
                    <a:pt x="0" y="134"/>
                  </a:lnTo>
                  <a:lnTo>
                    <a:pt x="7" y="202"/>
                  </a:lnTo>
                  <a:lnTo>
                    <a:pt x="50" y="202"/>
                  </a:lnTo>
                  <a:lnTo>
                    <a:pt x="80" y="174"/>
                  </a:lnTo>
                  <a:lnTo>
                    <a:pt x="115" y="174"/>
                  </a:lnTo>
                  <a:lnTo>
                    <a:pt x="137" y="189"/>
                  </a:lnTo>
                  <a:lnTo>
                    <a:pt x="275" y="116"/>
                  </a:lnTo>
                  <a:lnTo>
                    <a:pt x="337" y="119"/>
                  </a:lnTo>
                  <a:lnTo>
                    <a:pt x="327" y="144"/>
                  </a:lnTo>
                  <a:lnTo>
                    <a:pt x="337" y="109"/>
                  </a:lnTo>
                  <a:lnTo>
                    <a:pt x="377" y="106"/>
                  </a:lnTo>
                  <a:lnTo>
                    <a:pt x="397" y="134"/>
                  </a:lnTo>
                  <a:lnTo>
                    <a:pt x="447" y="18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6" name="Freeform 394"/>
            <p:cNvSpPr>
              <a:spLocks/>
            </p:cNvSpPr>
            <p:nvPr/>
          </p:nvSpPr>
          <p:spPr bwMode="auto">
            <a:xfrm>
              <a:off x="7473109" y="2847372"/>
              <a:ext cx="64579" cy="57129"/>
            </a:xfrm>
            <a:custGeom>
              <a:avLst/>
              <a:gdLst/>
              <a:ahLst/>
              <a:cxnLst>
                <a:cxn ang="0">
                  <a:pos x="29" y="58"/>
                </a:cxn>
                <a:cxn ang="0">
                  <a:pos x="0" y="7"/>
                </a:cxn>
                <a:cxn ang="0">
                  <a:pos x="32" y="0"/>
                </a:cxn>
                <a:cxn ang="0">
                  <a:pos x="64" y="45"/>
                </a:cxn>
                <a:cxn ang="0">
                  <a:pos x="29" y="58"/>
                </a:cxn>
              </a:cxnLst>
              <a:rect l="0" t="0" r="r" b="b"/>
              <a:pathLst>
                <a:path w="64" h="58">
                  <a:moveTo>
                    <a:pt x="29" y="58"/>
                  </a:moveTo>
                  <a:lnTo>
                    <a:pt x="0" y="7"/>
                  </a:lnTo>
                  <a:lnTo>
                    <a:pt x="32" y="0"/>
                  </a:lnTo>
                  <a:lnTo>
                    <a:pt x="64" y="45"/>
                  </a:lnTo>
                  <a:lnTo>
                    <a:pt x="29"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7" name="Freeform 393"/>
            <p:cNvSpPr>
              <a:spLocks/>
            </p:cNvSpPr>
            <p:nvPr/>
          </p:nvSpPr>
          <p:spPr bwMode="auto">
            <a:xfrm>
              <a:off x="7473109" y="2847372"/>
              <a:ext cx="64579" cy="59612"/>
            </a:xfrm>
            <a:custGeom>
              <a:avLst/>
              <a:gdLst/>
              <a:ahLst/>
              <a:cxnLst>
                <a:cxn ang="0">
                  <a:pos x="30" y="58"/>
                </a:cxn>
                <a:cxn ang="0">
                  <a:pos x="0" y="7"/>
                </a:cxn>
                <a:cxn ang="0">
                  <a:pos x="32" y="0"/>
                </a:cxn>
                <a:cxn ang="0">
                  <a:pos x="64" y="44"/>
                </a:cxn>
                <a:cxn ang="0">
                  <a:pos x="30" y="58"/>
                </a:cxn>
              </a:cxnLst>
              <a:rect l="0" t="0" r="r" b="b"/>
              <a:pathLst>
                <a:path w="64" h="58">
                  <a:moveTo>
                    <a:pt x="30" y="58"/>
                  </a:moveTo>
                  <a:lnTo>
                    <a:pt x="0" y="7"/>
                  </a:lnTo>
                  <a:lnTo>
                    <a:pt x="32" y="0"/>
                  </a:lnTo>
                  <a:lnTo>
                    <a:pt x="64" y="44"/>
                  </a:lnTo>
                  <a:lnTo>
                    <a:pt x="30" y="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8" name="Freeform 392"/>
            <p:cNvSpPr>
              <a:spLocks/>
            </p:cNvSpPr>
            <p:nvPr/>
          </p:nvSpPr>
          <p:spPr bwMode="auto">
            <a:xfrm>
              <a:off x="7398594" y="3195108"/>
              <a:ext cx="139094" cy="124191"/>
            </a:xfrm>
            <a:custGeom>
              <a:avLst/>
              <a:gdLst/>
              <a:ahLst/>
              <a:cxnLst>
                <a:cxn ang="0">
                  <a:pos x="0" y="125"/>
                </a:cxn>
                <a:cxn ang="0">
                  <a:pos x="0" y="122"/>
                </a:cxn>
                <a:cxn ang="0">
                  <a:pos x="103" y="55"/>
                </a:cxn>
                <a:cxn ang="0">
                  <a:pos x="141" y="32"/>
                </a:cxn>
                <a:cxn ang="0">
                  <a:pos x="119" y="0"/>
                </a:cxn>
                <a:cxn ang="0">
                  <a:pos x="71" y="19"/>
                </a:cxn>
                <a:cxn ang="0">
                  <a:pos x="10" y="32"/>
                </a:cxn>
                <a:cxn ang="0">
                  <a:pos x="10" y="35"/>
                </a:cxn>
                <a:cxn ang="0">
                  <a:pos x="13" y="112"/>
                </a:cxn>
                <a:cxn ang="0">
                  <a:pos x="0" y="125"/>
                </a:cxn>
              </a:cxnLst>
              <a:rect l="0" t="0" r="r" b="b"/>
              <a:pathLst>
                <a:path w="141" h="125">
                  <a:moveTo>
                    <a:pt x="0" y="125"/>
                  </a:moveTo>
                  <a:lnTo>
                    <a:pt x="0" y="122"/>
                  </a:lnTo>
                  <a:lnTo>
                    <a:pt x="103" y="55"/>
                  </a:lnTo>
                  <a:lnTo>
                    <a:pt x="141" y="32"/>
                  </a:lnTo>
                  <a:lnTo>
                    <a:pt x="119" y="0"/>
                  </a:lnTo>
                  <a:lnTo>
                    <a:pt x="71" y="19"/>
                  </a:lnTo>
                  <a:lnTo>
                    <a:pt x="10" y="32"/>
                  </a:lnTo>
                  <a:lnTo>
                    <a:pt x="10" y="35"/>
                  </a:lnTo>
                  <a:lnTo>
                    <a:pt x="13" y="112"/>
                  </a:lnTo>
                  <a:lnTo>
                    <a:pt x="0"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9" name="Freeform 391"/>
            <p:cNvSpPr>
              <a:spLocks/>
            </p:cNvSpPr>
            <p:nvPr/>
          </p:nvSpPr>
          <p:spPr bwMode="auto">
            <a:xfrm>
              <a:off x="7398594" y="3195108"/>
              <a:ext cx="141579" cy="124191"/>
            </a:xfrm>
            <a:custGeom>
              <a:avLst/>
              <a:gdLst/>
              <a:ahLst/>
              <a:cxnLst>
                <a:cxn ang="0">
                  <a:pos x="0" y="125"/>
                </a:cxn>
                <a:cxn ang="0">
                  <a:pos x="0" y="123"/>
                </a:cxn>
                <a:cxn ang="0">
                  <a:pos x="104" y="55"/>
                </a:cxn>
                <a:cxn ang="0">
                  <a:pos x="141" y="33"/>
                </a:cxn>
                <a:cxn ang="0">
                  <a:pos x="119" y="0"/>
                </a:cxn>
                <a:cxn ang="0">
                  <a:pos x="72" y="20"/>
                </a:cxn>
                <a:cxn ang="0">
                  <a:pos x="10" y="33"/>
                </a:cxn>
                <a:cxn ang="0">
                  <a:pos x="10" y="35"/>
                </a:cxn>
                <a:cxn ang="0">
                  <a:pos x="15" y="113"/>
                </a:cxn>
                <a:cxn ang="0">
                  <a:pos x="0" y="125"/>
                </a:cxn>
              </a:cxnLst>
              <a:rect l="0" t="0" r="r" b="b"/>
              <a:pathLst>
                <a:path w="141" h="125">
                  <a:moveTo>
                    <a:pt x="0" y="125"/>
                  </a:moveTo>
                  <a:lnTo>
                    <a:pt x="0" y="123"/>
                  </a:lnTo>
                  <a:lnTo>
                    <a:pt x="104" y="55"/>
                  </a:lnTo>
                  <a:lnTo>
                    <a:pt x="141" y="33"/>
                  </a:lnTo>
                  <a:lnTo>
                    <a:pt x="119" y="0"/>
                  </a:lnTo>
                  <a:lnTo>
                    <a:pt x="72" y="20"/>
                  </a:lnTo>
                  <a:lnTo>
                    <a:pt x="10" y="33"/>
                  </a:lnTo>
                  <a:lnTo>
                    <a:pt x="10" y="35"/>
                  </a:lnTo>
                  <a:lnTo>
                    <a:pt x="15" y="113"/>
                  </a:lnTo>
                  <a:lnTo>
                    <a:pt x="0" y="1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0" name="Freeform 390"/>
            <p:cNvSpPr>
              <a:spLocks/>
            </p:cNvSpPr>
            <p:nvPr/>
          </p:nvSpPr>
          <p:spPr bwMode="auto">
            <a:xfrm>
              <a:off x="7438335" y="2708278"/>
              <a:ext cx="183803" cy="295576"/>
            </a:xfrm>
            <a:custGeom>
              <a:avLst/>
              <a:gdLst/>
              <a:ahLst/>
              <a:cxnLst>
                <a:cxn ang="0">
                  <a:pos x="67" y="0"/>
                </a:cxn>
                <a:cxn ang="0">
                  <a:pos x="96" y="48"/>
                </a:cxn>
                <a:cxn ang="0">
                  <a:pos x="112" y="41"/>
                </a:cxn>
                <a:cxn ang="0">
                  <a:pos x="112" y="48"/>
                </a:cxn>
                <a:cxn ang="0">
                  <a:pos x="163" y="192"/>
                </a:cxn>
                <a:cxn ang="0">
                  <a:pos x="150" y="233"/>
                </a:cxn>
                <a:cxn ang="0">
                  <a:pos x="185" y="262"/>
                </a:cxn>
                <a:cxn ang="0">
                  <a:pos x="182" y="297"/>
                </a:cxn>
                <a:cxn ang="0">
                  <a:pos x="115" y="284"/>
                </a:cxn>
                <a:cxn ang="0">
                  <a:pos x="64" y="195"/>
                </a:cxn>
                <a:cxn ang="0">
                  <a:pos x="64" y="198"/>
                </a:cxn>
                <a:cxn ang="0">
                  <a:pos x="99" y="185"/>
                </a:cxn>
                <a:cxn ang="0">
                  <a:pos x="67" y="140"/>
                </a:cxn>
                <a:cxn ang="0">
                  <a:pos x="35" y="147"/>
                </a:cxn>
                <a:cxn ang="0">
                  <a:pos x="0" y="89"/>
                </a:cxn>
                <a:cxn ang="0">
                  <a:pos x="25" y="16"/>
                </a:cxn>
                <a:cxn ang="0">
                  <a:pos x="67" y="0"/>
                </a:cxn>
              </a:cxnLst>
              <a:rect l="0" t="0" r="r" b="b"/>
              <a:pathLst>
                <a:path w="185" h="297">
                  <a:moveTo>
                    <a:pt x="67" y="0"/>
                  </a:moveTo>
                  <a:lnTo>
                    <a:pt x="96" y="48"/>
                  </a:lnTo>
                  <a:lnTo>
                    <a:pt x="112" y="41"/>
                  </a:lnTo>
                  <a:lnTo>
                    <a:pt x="112" y="48"/>
                  </a:lnTo>
                  <a:lnTo>
                    <a:pt x="163" y="192"/>
                  </a:lnTo>
                  <a:lnTo>
                    <a:pt x="150" y="233"/>
                  </a:lnTo>
                  <a:lnTo>
                    <a:pt x="185" y="262"/>
                  </a:lnTo>
                  <a:lnTo>
                    <a:pt x="182" y="297"/>
                  </a:lnTo>
                  <a:lnTo>
                    <a:pt x="115" y="284"/>
                  </a:lnTo>
                  <a:lnTo>
                    <a:pt x="64" y="195"/>
                  </a:lnTo>
                  <a:lnTo>
                    <a:pt x="64" y="198"/>
                  </a:lnTo>
                  <a:lnTo>
                    <a:pt x="99" y="185"/>
                  </a:lnTo>
                  <a:lnTo>
                    <a:pt x="67" y="140"/>
                  </a:lnTo>
                  <a:lnTo>
                    <a:pt x="35" y="147"/>
                  </a:lnTo>
                  <a:lnTo>
                    <a:pt x="0" y="89"/>
                  </a:lnTo>
                  <a:lnTo>
                    <a:pt x="25" y="16"/>
                  </a:lnTo>
                  <a:lnTo>
                    <a:pt x="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1" name="Freeform 389"/>
            <p:cNvSpPr>
              <a:spLocks/>
            </p:cNvSpPr>
            <p:nvPr/>
          </p:nvSpPr>
          <p:spPr bwMode="auto">
            <a:xfrm>
              <a:off x="7438335" y="2708278"/>
              <a:ext cx="183803" cy="295576"/>
            </a:xfrm>
            <a:custGeom>
              <a:avLst/>
              <a:gdLst/>
              <a:ahLst/>
              <a:cxnLst>
                <a:cxn ang="0">
                  <a:pos x="68" y="0"/>
                </a:cxn>
                <a:cxn ang="0">
                  <a:pos x="95" y="50"/>
                </a:cxn>
                <a:cxn ang="0">
                  <a:pos x="113" y="42"/>
                </a:cxn>
                <a:cxn ang="0">
                  <a:pos x="113" y="50"/>
                </a:cxn>
                <a:cxn ang="0">
                  <a:pos x="163" y="192"/>
                </a:cxn>
                <a:cxn ang="0">
                  <a:pos x="150" y="235"/>
                </a:cxn>
                <a:cxn ang="0">
                  <a:pos x="185" y="262"/>
                </a:cxn>
                <a:cxn ang="0">
                  <a:pos x="183" y="297"/>
                </a:cxn>
                <a:cxn ang="0">
                  <a:pos x="115" y="285"/>
                </a:cxn>
                <a:cxn ang="0">
                  <a:pos x="65" y="195"/>
                </a:cxn>
                <a:cxn ang="0">
                  <a:pos x="65" y="200"/>
                </a:cxn>
                <a:cxn ang="0">
                  <a:pos x="100" y="185"/>
                </a:cxn>
                <a:cxn ang="0">
                  <a:pos x="68" y="140"/>
                </a:cxn>
                <a:cxn ang="0">
                  <a:pos x="35" y="147"/>
                </a:cxn>
                <a:cxn ang="0">
                  <a:pos x="0" y="90"/>
                </a:cxn>
                <a:cxn ang="0">
                  <a:pos x="25" y="17"/>
                </a:cxn>
                <a:cxn ang="0">
                  <a:pos x="68" y="0"/>
                </a:cxn>
              </a:cxnLst>
              <a:rect l="0" t="0" r="r" b="b"/>
              <a:pathLst>
                <a:path w="185" h="297">
                  <a:moveTo>
                    <a:pt x="68" y="0"/>
                  </a:moveTo>
                  <a:lnTo>
                    <a:pt x="95" y="50"/>
                  </a:lnTo>
                  <a:lnTo>
                    <a:pt x="113" y="42"/>
                  </a:lnTo>
                  <a:lnTo>
                    <a:pt x="113" y="50"/>
                  </a:lnTo>
                  <a:lnTo>
                    <a:pt x="163" y="192"/>
                  </a:lnTo>
                  <a:lnTo>
                    <a:pt x="150" y="235"/>
                  </a:lnTo>
                  <a:lnTo>
                    <a:pt x="185" y="262"/>
                  </a:lnTo>
                  <a:lnTo>
                    <a:pt x="183" y="297"/>
                  </a:lnTo>
                  <a:lnTo>
                    <a:pt x="115" y="285"/>
                  </a:lnTo>
                  <a:lnTo>
                    <a:pt x="65" y="195"/>
                  </a:lnTo>
                  <a:lnTo>
                    <a:pt x="65" y="200"/>
                  </a:lnTo>
                  <a:lnTo>
                    <a:pt x="100" y="185"/>
                  </a:lnTo>
                  <a:lnTo>
                    <a:pt x="68" y="140"/>
                  </a:lnTo>
                  <a:lnTo>
                    <a:pt x="35" y="147"/>
                  </a:lnTo>
                  <a:lnTo>
                    <a:pt x="0" y="90"/>
                  </a:lnTo>
                  <a:lnTo>
                    <a:pt x="25" y="17"/>
                  </a:lnTo>
                  <a:lnTo>
                    <a:pt x="6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2" name="Freeform 388"/>
            <p:cNvSpPr>
              <a:spLocks/>
            </p:cNvSpPr>
            <p:nvPr/>
          </p:nvSpPr>
          <p:spPr bwMode="auto">
            <a:xfrm>
              <a:off x="6360355" y="2174255"/>
              <a:ext cx="111773" cy="81966"/>
            </a:xfrm>
            <a:custGeom>
              <a:avLst/>
              <a:gdLst/>
              <a:ahLst/>
              <a:cxnLst>
                <a:cxn ang="0">
                  <a:pos x="4" y="83"/>
                </a:cxn>
                <a:cxn ang="0">
                  <a:pos x="7" y="77"/>
                </a:cxn>
                <a:cxn ang="0">
                  <a:pos x="112" y="61"/>
                </a:cxn>
                <a:cxn ang="0">
                  <a:pos x="80" y="6"/>
                </a:cxn>
                <a:cxn ang="0">
                  <a:pos x="4" y="0"/>
                </a:cxn>
                <a:cxn ang="0">
                  <a:pos x="0" y="0"/>
                </a:cxn>
                <a:cxn ang="0">
                  <a:pos x="4" y="83"/>
                </a:cxn>
              </a:cxnLst>
              <a:rect l="0" t="0" r="r" b="b"/>
              <a:pathLst>
                <a:path w="112" h="83">
                  <a:moveTo>
                    <a:pt x="4" y="83"/>
                  </a:moveTo>
                  <a:lnTo>
                    <a:pt x="7" y="77"/>
                  </a:lnTo>
                  <a:lnTo>
                    <a:pt x="112" y="61"/>
                  </a:lnTo>
                  <a:lnTo>
                    <a:pt x="80" y="6"/>
                  </a:lnTo>
                  <a:lnTo>
                    <a:pt x="4" y="0"/>
                  </a:lnTo>
                  <a:lnTo>
                    <a:pt x="0" y="0"/>
                  </a:lnTo>
                  <a:lnTo>
                    <a:pt x="4"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3" name="Freeform 387"/>
            <p:cNvSpPr>
              <a:spLocks/>
            </p:cNvSpPr>
            <p:nvPr/>
          </p:nvSpPr>
          <p:spPr bwMode="auto">
            <a:xfrm>
              <a:off x="6360355" y="2174255"/>
              <a:ext cx="111773" cy="81966"/>
            </a:xfrm>
            <a:custGeom>
              <a:avLst/>
              <a:gdLst/>
              <a:ahLst/>
              <a:cxnLst>
                <a:cxn ang="0">
                  <a:pos x="5" y="83"/>
                </a:cxn>
                <a:cxn ang="0">
                  <a:pos x="7" y="78"/>
                </a:cxn>
                <a:cxn ang="0">
                  <a:pos x="112" y="63"/>
                </a:cxn>
                <a:cxn ang="0">
                  <a:pos x="80" y="8"/>
                </a:cxn>
                <a:cxn ang="0">
                  <a:pos x="5" y="0"/>
                </a:cxn>
                <a:cxn ang="0">
                  <a:pos x="0" y="0"/>
                </a:cxn>
                <a:cxn ang="0">
                  <a:pos x="5" y="83"/>
                </a:cxn>
              </a:cxnLst>
              <a:rect l="0" t="0" r="r" b="b"/>
              <a:pathLst>
                <a:path w="112" h="83">
                  <a:moveTo>
                    <a:pt x="5" y="83"/>
                  </a:moveTo>
                  <a:lnTo>
                    <a:pt x="7" y="78"/>
                  </a:lnTo>
                  <a:lnTo>
                    <a:pt x="112" y="63"/>
                  </a:lnTo>
                  <a:lnTo>
                    <a:pt x="80" y="8"/>
                  </a:lnTo>
                  <a:lnTo>
                    <a:pt x="5" y="0"/>
                  </a:lnTo>
                  <a:lnTo>
                    <a:pt x="0" y="0"/>
                  </a:lnTo>
                  <a:lnTo>
                    <a:pt x="5" y="8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4" name="Freeform 386"/>
            <p:cNvSpPr>
              <a:spLocks/>
            </p:cNvSpPr>
            <p:nvPr/>
          </p:nvSpPr>
          <p:spPr bwMode="auto">
            <a:xfrm>
              <a:off x="6144263" y="2122094"/>
              <a:ext cx="258318" cy="186288"/>
            </a:xfrm>
            <a:custGeom>
              <a:avLst/>
              <a:gdLst/>
              <a:ahLst/>
              <a:cxnLst>
                <a:cxn ang="0">
                  <a:pos x="150" y="188"/>
                </a:cxn>
                <a:cxn ang="0">
                  <a:pos x="150" y="172"/>
                </a:cxn>
                <a:cxn ang="0">
                  <a:pos x="195" y="176"/>
                </a:cxn>
                <a:cxn ang="0">
                  <a:pos x="221" y="137"/>
                </a:cxn>
                <a:cxn ang="0">
                  <a:pos x="217" y="54"/>
                </a:cxn>
                <a:cxn ang="0">
                  <a:pos x="221" y="54"/>
                </a:cxn>
                <a:cxn ang="0">
                  <a:pos x="259" y="57"/>
                </a:cxn>
                <a:cxn ang="0">
                  <a:pos x="195" y="51"/>
                </a:cxn>
                <a:cxn ang="0">
                  <a:pos x="182" y="76"/>
                </a:cxn>
                <a:cxn ang="0">
                  <a:pos x="115" y="25"/>
                </a:cxn>
                <a:cxn ang="0">
                  <a:pos x="35" y="3"/>
                </a:cxn>
                <a:cxn ang="0">
                  <a:pos x="29" y="0"/>
                </a:cxn>
                <a:cxn ang="0">
                  <a:pos x="22" y="3"/>
                </a:cxn>
                <a:cxn ang="0">
                  <a:pos x="19" y="38"/>
                </a:cxn>
                <a:cxn ang="0">
                  <a:pos x="0" y="60"/>
                </a:cxn>
                <a:cxn ang="0">
                  <a:pos x="80" y="115"/>
                </a:cxn>
                <a:cxn ang="0">
                  <a:pos x="80" y="156"/>
                </a:cxn>
                <a:cxn ang="0">
                  <a:pos x="147" y="188"/>
                </a:cxn>
                <a:cxn ang="0">
                  <a:pos x="150" y="188"/>
                </a:cxn>
              </a:cxnLst>
              <a:rect l="0" t="0" r="r" b="b"/>
              <a:pathLst>
                <a:path w="259" h="188">
                  <a:moveTo>
                    <a:pt x="150" y="188"/>
                  </a:moveTo>
                  <a:lnTo>
                    <a:pt x="150" y="172"/>
                  </a:lnTo>
                  <a:lnTo>
                    <a:pt x="195" y="176"/>
                  </a:lnTo>
                  <a:lnTo>
                    <a:pt x="221" y="137"/>
                  </a:lnTo>
                  <a:lnTo>
                    <a:pt x="217" y="54"/>
                  </a:lnTo>
                  <a:lnTo>
                    <a:pt x="221" y="54"/>
                  </a:lnTo>
                  <a:lnTo>
                    <a:pt x="259" y="57"/>
                  </a:lnTo>
                  <a:lnTo>
                    <a:pt x="195" y="51"/>
                  </a:lnTo>
                  <a:lnTo>
                    <a:pt x="182" y="76"/>
                  </a:lnTo>
                  <a:lnTo>
                    <a:pt x="115" y="25"/>
                  </a:lnTo>
                  <a:lnTo>
                    <a:pt x="35" y="3"/>
                  </a:lnTo>
                  <a:lnTo>
                    <a:pt x="29" y="0"/>
                  </a:lnTo>
                  <a:lnTo>
                    <a:pt x="22" y="3"/>
                  </a:lnTo>
                  <a:lnTo>
                    <a:pt x="19" y="38"/>
                  </a:lnTo>
                  <a:lnTo>
                    <a:pt x="0" y="60"/>
                  </a:lnTo>
                  <a:lnTo>
                    <a:pt x="80" y="115"/>
                  </a:lnTo>
                  <a:lnTo>
                    <a:pt x="80" y="156"/>
                  </a:lnTo>
                  <a:lnTo>
                    <a:pt x="147" y="188"/>
                  </a:lnTo>
                  <a:lnTo>
                    <a:pt x="150"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5" name="Freeform 385"/>
            <p:cNvSpPr>
              <a:spLocks/>
            </p:cNvSpPr>
            <p:nvPr/>
          </p:nvSpPr>
          <p:spPr bwMode="auto">
            <a:xfrm>
              <a:off x="6144263" y="2122094"/>
              <a:ext cx="258318" cy="186288"/>
            </a:xfrm>
            <a:custGeom>
              <a:avLst/>
              <a:gdLst/>
              <a:ahLst/>
              <a:cxnLst>
                <a:cxn ang="0">
                  <a:pos x="149" y="188"/>
                </a:cxn>
                <a:cxn ang="0">
                  <a:pos x="149" y="170"/>
                </a:cxn>
                <a:cxn ang="0">
                  <a:pos x="194" y="175"/>
                </a:cxn>
                <a:cxn ang="0">
                  <a:pos x="222" y="135"/>
                </a:cxn>
                <a:cxn ang="0">
                  <a:pos x="217" y="53"/>
                </a:cxn>
                <a:cxn ang="0">
                  <a:pos x="222" y="53"/>
                </a:cxn>
                <a:cxn ang="0">
                  <a:pos x="259" y="55"/>
                </a:cxn>
                <a:cxn ang="0">
                  <a:pos x="194" y="50"/>
                </a:cxn>
                <a:cxn ang="0">
                  <a:pos x="182" y="75"/>
                </a:cxn>
                <a:cxn ang="0">
                  <a:pos x="115" y="25"/>
                </a:cxn>
                <a:cxn ang="0">
                  <a:pos x="35" y="3"/>
                </a:cxn>
                <a:cxn ang="0">
                  <a:pos x="30" y="0"/>
                </a:cxn>
                <a:cxn ang="0">
                  <a:pos x="22" y="3"/>
                </a:cxn>
                <a:cxn ang="0">
                  <a:pos x="20" y="38"/>
                </a:cxn>
                <a:cxn ang="0">
                  <a:pos x="0" y="60"/>
                </a:cxn>
                <a:cxn ang="0">
                  <a:pos x="80" y="115"/>
                </a:cxn>
                <a:cxn ang="0">
                  <a:pos x="80" y="155"/>
                </a:cxn>
                <a:cxn ang="0">
                  <a:pos x="147" y="188"/>
                </a:cxn>
                <a:cxn ang="0">
                  <a:pos x="149" y="188"/>
                </a:cxn>
              </a:cxnLst>
              <a:rect l="0" t="0" r="r" b="b"/>
              <a:pathLst>
                <a:path w="259" h="188">
                  <a:moveTo>
                    <a:pt x="149" y="188"/>
                  </a:moveTo>
                  <a:lnTo>
                    <a:pt x="149" y="170"/>
                  </a:lnTo>
                  <a:lnTo>
                    <a:pt x="194" y="175"/>
                  </a:lnTo>
                  <a:lnTo>
                    <a:pt x="222" y="135"/>
                  </a:lnTo>
                  <a:lnTo>
                    <a:pt x="217" y="53"/>
                  </a:lnTo>
                  <a:lnTo>
                    <a:pt x="222" y="53"/>
                  </a:lnTo>
                  <a:lnTo>
                    <a:pt x="259" y="55"/>
                  </a:lnTo>
                  <a:lnTo>
                    <a:pt x="194" y="50"/>
                  </a:lnTo>
                  <a:lnTo>
                    <a:pt x="182" y="75"/>
                  </a:lnTo>
                  <a:lnTo>
                    <a:pt x="115" y="25"/>
                  </a:lnTo>
                  <a:lnTo>
                    <a:pt x="35" y="3"/>
                  </a:lnTo>
                  <a:lnTo>
                    <a:pt x="30" y="0"/>
                  </a:lnTo>
                  <a:lnTo>
                    <a:pt x="22" y="3"/>
                  </a:lnTo>
                  <a:lnTo>
                    <a:pt x="20" y="38"/>
                  </a:lnTo>
                  <a:lnTo>
                    <a:pt x="0" y="60"/>
                  </a:lnTo>
                  <a:lnTo>
                    <a:pt x="80" y="115"/>
                  </a:lnTo>
                  <a:lnTo>
                    <a:pt x="80" y="155"/>
                  </a:lnTo>
                  <a:lnTo>
                    <a:pt x="147" y="188"/>
                  </a:lnTo>
                  <a:lnTo>
                    <a:pt x="149" y="18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6" name="Freeform 384"/>
            <p:cNvSpPr>
              <a:spLocks/>
            </p:cNvSpPr>
            <p:nvPr/>
          </p:nvSpPr>
          <p:spPr bwMode="auto">
            <a:xfrm>
              <a:off x="5861107" y="2479765"/>
              <a:ext cx="362639" cy="700440"/>
            </a:xfrm>
            <a:custGeom>
              <a:avLst/>
              <a:gdLst/>
              <a:ahLst/>
              <a:cxnLst>
                <a:cxn ang="0">
                  <a:pos x="106" y="96"/>
                </a:cxn>
                <a:cxn ang="0">
                  <a:pos x="109" y="99"/>
                </a:cxn>
                <a:cxn ang="0">
                  <a:pos x="115" y="106"/>
                </a:cxn>
                <a:cxn ang="0">
                  <a:pos x="125" y="109"/>
                </a:cxn>
                <a:cxn ang="0">
                  <a:pos x="135" y="112"/>
                </a:cxn>
                <a:cxn ang="0">
                  <a:pos x="147" y="115"/>
                </a:cxn>
                <a:cxn ang="0">
                  <a:pos x="157" y="122"/>
                </a:cxn>
                <a:cxn ang="0">
                  <a:pos x="163" y="115"/>
                </a:cxn>
                <a:cxn ang="0">
                  <a:pos x="167" y="112"/>
                </a:cxn>
                <a:cxn ang="0">
                  <a:pos x="167" y="106"/>
                </a:cxn>
                <a:cxn ang="0">
                  <a:pos x="167" y="90"/>
                </a:cxn>
                <a:cxn ang="0">
                  <a:pos x="173" y="71"/>
                </a:cxn>
                <a:cxn ang="0">
                  <a:pos x="176" y="48"/>
                </a:cxn>
                <a:cxn ang="0">
                  <a:pos x="176" y="29"/>
                </a:cxn>
                <a:cxn ang="0">
                  <a:pos x="179" y="19"/>
                </a:cxn>
                <a:cxn ang="0">
                  <a:pos x="179" y="7"/>
                </a:cxn>
                <a:cxn ang="0">
                  <a:pos x="183" y="3"/>
                </a:cxn>
                <a:cxn ang="0">
                  <a:pos x="221" y="0"/>
                </a:cxn>
                <a:cxn ang="0">
                  <a:pos x="231" y="29"/>
                </a:cxn>
                <a:cxn ang="0">
                  <a:pos x="272" y="122"/>
                </a:cxn>
                <a:cxn ang="0">
                  <a:pos x="295" y="211"/>
                </a:cxn>
                <a:cxn ang="0">
                  <a:pos x="349" y="231"/>
                </a:cxn>
                <a:cxn ang="0">
                  <a:pos x="365" y="416"/>
                </a:cxn>
                <a:cxn ang="0">
                  <a:pos x="304" y="474"/>
                </a:cxn>
                <a:cxn ang="0">
                  <a:pos x="263" y="583"/>
                </a:cxn>
                <a:cxn ang="0">
                  <a:pos x="176" y="627"/>
                </a:cxn>
                <a:cxn ang="0">
                  <a:pos x="125" y="695"/>
                </a:cxn>
                <a:cxn ang="0">
                  <a:pos x="61" y="695"/>
                </a:cxn>
                <a:cxn ang="0">
                  <a:pos x="26" y="704"/>
                </a:cxn>
                <a:cxn ang="0">
                  <a:pos x="26" y="698"/>
                </a:cxn>
                <a:cxn ang="0">
                  <a:pos x="23" y="701"/>
                </a:cxn>
                <a:cxn ang="0">
                  <a:pos x="0" y="477"/>
                </a:cxn>
                <a:cxn ang="0">
                  <a:pos x="42" y="394"/>
                </a:cxn>
                <a:cxn ang="0">
                  <a:pos x="80" y="387"/>
                </a:cxn>
                <a:cxn ang="0">
                  <a:pos x="147" y="218"/>
                </a:cxn>
                <a:cxn ang="0">
                  <a:pos x="109" y="179"/>
                </a:cxn>
                <a:cxn ang="0">
                  <a:pos x="106" y="96"/>
                </a:cxn>
              </a:cxnLst>
              <a:rect l="0" t="0" r="r" b="b"/>
              <a:pathLst>
                <a:path w="365" h="704">
                  <a:moveTo>
                    <a:pt x="106" y="96"/>
                  </a:moveTo>
                  <a:lnTo>
                    <a:pt x="109" y="99"/>
                  </a:lnTo>
                  <a:lnTo>
                    <a:pt x="115" y="106"/>
                  </a:lnTo>
                  <a:lnTo>
                    <a:pt x="125" y="109"/>
                  </a:lnTo>
                  <a:lnTo>
                    <a:pt x="135" y="112"/>
                  </a:lnTo>
                  <a:lnTo>
                    <a:pt x="147" y="115"/>
                  </a:lnTo>
                  <a:lnTo>
                    <a:pt x="157" y="122"/>
                  </a:lnTo>
                  <a:lnTo>
                    <a:pt x="163" y="115"/>
                  </a:lnTo>
                  <a:lnTo>
                    <a:pt x="167" y="112"/>
                  </a:lnTo>
                  <a:lnTo>
                    <a:pt x="167" y="106"/>
                  </a:lnTo>
                  <a:lnTo>
                    <a:pt x="167" y="90"/>
                  </a:lnTo>
                  <a:lnTo>
                    <a:pt x="173" y="71"/>
                  </a:lnTo>
                  <a:lnTo>
                    <a:pt x="176" y="48"/>
                  </a:lnTo>
                  <a:lnTo>
                    <a:pt x="176" y="29"/>
                  </a:lnTo>
                  <a:lnTo>
                    <a:pt x="179" y="19"/>
                  </a:lnTo>
                  <a:lnTo>
                    <a:pt x="179" y="7"/>
                  </a:lnTo>
                  <a:lnTo>
                    <a:pt x="183" y="3"/>
                  </a:lnTo>
                  <a:lnTo>
                    <a:pt x="221" y="0"/>
                  </a:lnTo>
                  <a:lnTo>
                    <a:pt x="231" y="29"/>
                  </a:lnTo>
                  <a:lnTo>
                    <a:pt x="272" y="122"/>
                  </a:lnTo>
                  <a:lnTo>
                    <a:pt x="295" y="211"/>
                  </a:lnTo>
                  <a:lnTo>
                    <a:pt x="349" y="231"/>
                  </a:lnTo>
                  <a:lnTo>
                    <a:pt x="365" y="416"/>
                  </a:lnTo>
                  <a:lnTo>
                    <a:pt x="304" y="474"/>
                  </a:lnTo>
                  <a:lnTo>
                    <a:pt x="263" y="583"/>
                  </a:lnTo>
                  <a:lnTo>
                    <a:pt x="176" y="627"/>
                  </a:lnTo>
                  <a:lnTo>
                    <a:pt x="125" y="695"/>
                  </a:lnTo>
                  <a:lnTo>
                    <a:pt x="61" y="695"/>
                  </a:lnTo>
                  <a:lnTo>
                    <a:pt x="26" y="704"/>
                  </a:lnTo>
                  <a:lnTo>
                    <a:pt x="26" y="698"/>
                  </a:lnTo>
                  <a:lnTo>
                    <a:pt x="23" y="701"/>
                  </a:lnTo>
                  <a:lnTo>
                    <a:pt x="0" y="477"/>
                  </a:lnTo>
                  <a:lnTo>
                    <a:pt x="42" y="394"/>
                  </a:lnTo>
                  <a:lnTo>
                    <a:pt x="80" y="387"/>
                  </a:lnTo>
                  <a:lnTo>
                    <a:pt x="147" y="218"/>
                  </a:lnTo>
                  <a:lnTo>
                    <a:pt x="109" y="179"/>
                  </a:lnTo>
                  <a:lnTo>
                    <a:pt x="106"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7" name="Freeform 383"/>
            <p:cNvSpPr>
              <a:spLocks/>
            </p:cNvSpPr>
            <p:nvPr/>
          </p:nvSpPr>
          <p:spPr bwMode="auto">
            <a:xfrm>
              <a:off x="5861107" y="2479765"/>
              <a:ext cx="362639" cy="700440"/>
            </a:xfrm>
            <a:custGeom>
              <a:avLst/>
              <a:gdLst/>
              <a:ahLst/>
              <a:cxnLst>
                <a:cxn ang="0">
                  <a:pos x="108" y="95"/>
                </a:cxn>
                <a:cxn ang="0">
                  <a:pos x="110" y="100"/>
                </a:cxn>
                <a:cxn ang="0">
                  <a:pos x="115" y="105"/>
                </a:cxn>
                <a:cxn ang="0">
                  <a:pos x="125" y="110"/>
                </a:cxn>
                <a:cxn ang="0">
                  <a:pos x="135" y="112"/>
                </a:cxn>
                <a:cxn ang="0">
                  <a:pos x="148" y="115"/>
                </a:cxn>
                <a:cxn ang="0">
                  <a:pos x="158" y="122"/>
                </a:cxn>
                <a:cxn ang="0">
                  <a:pos x="163" y="115"/>
                </a:cxn>
                <a:cxn ang="0">
                  <a:pos x="168" y="112"/>
                </a:cxn>
                <a:cxn ang="0">
                  <a:pos x="168" y="105"/>
                </a:cxn>
                <a:cxn ang="0">
                  <a:pos x="168" y="90"/>
                </a:cxn>
                <a:cxn ang="0">
                  <a:pos x="173" y="70"/>
                </a:cxn>
                <a:cxn ang="0">
                  <a:pos x="178" y="47"/>
                </a:cxn>
                <a:cxn ang="0">
                  <a:pos x="178" y="30"/>
                </a:cxn>
                <a:cxn ang="0">
                  <a:pos x="180" y="20"/>
                </a:cxn>
                <a:cxn ang="0">
                  <a:pos x="180" y="7"/>
                </a:cxn>
                <a:cxn ang="0">
                  <a:pos x="183" y="2"/>
                </a:cxn>
                <a:cxn ang="0">
                  <a:pos x="223" y="0"/>
                </a:cxn>
                <a:cxn ang="0">
                  <a:pos x="233" y="30"/>
                </a:cxn>
                <a:cxn ang="0">
                  <a:pos x="273" y="122"/>
                </a:cxn>
                <a:cxn ang="0">
                  <a:pos x="295" y="210"/>
                </a:cxn>
                <a:cxn ang="0">
                  <a:pos x="350" y="230"/>
                </a:cxn>
                <a:cxn ang="0">
                  <a:pos x="365" y="414"/>
                </a:cxn>
                <a:cxn ang="0">
                  <a:pos x="305" y="474"/>
                </a:cxn>
                <a:cxn ang="0">
                  <a:pos x="263" y="582"/>
                </a:cxn>
                <a:cxn ang="0">
                  <a:pos x="178" y="627"/>
                </a:cxn>
                <a:cxn ang="0">
                  <a:pos x="125" y="694"/>
                </a:cxn>
                <a:cxn ang="0">
                  <a:pos x="63" y="694"/>
                </a:cxn>
                <a:cxn ang="0">
                  <a:pos x="28" y="704"/>
                </a:cxn>
                <a:cxn ang="0">
                  <a:pos x="28" y="697"/>
                </a:cxn>
                <a:cxn ang="0">
                  <a:pos x="23" y="699"/>
                </a:cxn>
                <a:cxn ang="0">
                  <a:pos x="0" y="477"/>
                </a:cxn>
                <a:cxn ang="0">
                  <a:pos x="43" y="394"/>
                </a:cxn>
                <a:cxn ang="0">
                  <a:pos x="80" y="387"/>
                </a:cxn>
                <a:cxn ang="0">
                  <a:pos x="148" y="217"/>
                </a:cxn>
                <a:cxn ang="0">
                  <a:pos x="110" y="180"/>
                </a:cxn>
                <a:cxn ang="0">
                  <a:pos x="108" y="95"/>
                </a:cxn>
              </a:cxnLst>
              <a:rect l="0" t="0" r="r" b="b"/>
              <a:pathLst>
                <a:path w="365" h="704">
                  <a:moveTo>
                    <a:pt x="108" y="95"/>
                  </a:moveTo>
                  <a:lnTo>
                    <a:pt x="110" y="100"/>
                  </a:lnTo>
                  <a:lnTo>
                    <a:pt x="115" y="105"/>
                  </a:lnTo>
                  <a:lnTo>
                    <a:pt x="125" y="110"/>
                  </a:lnTo>
                  <a:lnTo>
                    <a:pt x="135" y="112"/>
                  </a:lnTo>
                  <a:lnTo>
                    <a:pt x="148" y="115"/>
                  </a:lnTo>
                  <a:lnTo>
                    <a:pt x="158" y="122"/>
                  </a:lnTo>
                  <a:lnTo>
                    <a:pt x="163" y="115"/>
                  </a:lnTo>
                  <a:lnTo>
                    <a:pt x="168" y="112"/>
                  </a:lnTo>
                  <a:lnTo>
                    <a:pt x="168" y="105"/>
                  </a:lnTo>
                  <a:lnTo>
                    <a:pt x="168" y="90"/>
                  </a:lnTo>
                  <a:lnTo>
                    <a:pt x="173" y="70"/>
                  </a:lnTo>
                  <a:lnTo>
                    <a:pt x="178" y="47"/>
                  </a:lnTo>
                  <a:lnTo>
                    <a:pt x="178" y="30"/>
                  </a:lnTo>
                  <a:lnTo>
                    <a:pt x="180" y="20"/>
                  </a:lnTo>
                  <a:lnTo>
                    <a:pt x="180" y="7"/>
                  </a:lnTo>
                  <a:lnTo>
                    <a:pt x="183" y="2"/>
                  </a:lnTo>
                  <a:lnTo>
                    <a:pt x="223" y="0"/>
                  </a:lnTo>
                  <a:lnTo>
                    <a:pt x="233" y="30"/>
                  </a:lnTo>
                  <a:lnTo>
                    <a:pt x="273" y="122"/>
                  </a:lnTo>
                  <a:lnTo>
                    <a:pt x="295" y="210"/>
                  </a:lnTo>
                  <a:lnTo>
                    <a:pt x="350" y="230"/>
                  </a:lnTo>
                  <a:lnTo>
                    <a:pt x="365" y="414"/>
                  </a:lnTo>
                  <a:lnTo>
                    <a:pt x="305" y="474"/>
                  </a:lnTo>
                  <a:lnTo>
                    <a:pt x="263" y="582"/>
                  </a:lnTo>
                  <a:lnTo>
                    <a:pt x="178" y="627"/>
                  </a:lnTo>
                  <a:lnTo>
                    <a:pt x="125" y="694"/>
                  </a:lnTo>
                  <a:lnTo>
                    <a:pt x="63" y="694"/>
                  </a:lnTo>
                  <a:lnTo>
                    <a:pt x="28" y="704"/>
                  </a:lnTo>
                  <a:lnTo>
                    <a:pt x="28" y="697"/>
                  </a:lnTo>
                  <a:lnTo>
                    <a:pt x="23" y="699"/>
                  </a:lnTo>
                  <a:lnTo>
                    <a:pt x="0" y="477"/>
                  </a:lnTo>
                  <a:lnTo>
                    <a:pt x="43" y="394"/>
                  </a:lnTo>
                  <a:lnTo>
                    <a:pt x="80" y="387"/>
                  </a:lnTo>
                  <a:lnTo>
                    <a:pt x="148" y="217"/>
                  </a:lnTo>
                  <a:lnTo>
                    <a:pt x="110" y="180"/>
                  </a:lnTo>
                  <a:lnTo>
                    <a:pt x="108" y="9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8" name="Freeform 382"/>
            <p:cNvSpPr>
              <a:spLocks/>
            </p:cNvSpPr>
            <p:nvPr/>
          </p:nvSpPr>
          <p:spPr bwMode="auto">
            <a:xfrm>
              <a:off x="4912285" y="3520490"/>
              <a:ext cx="14903" cy="14903"/>
            </a:xfrm>
            <a:custGeom>
              <a:avLst/>
              <a:gdLst/>
              <a:ahLst/>
              <a:cxnLst>
                <a:cxn ang="0">
                  <a:pos x="0" y="16"/>
                </a:cxn>
                <a:cxn ang="0">
                  <a:pos x="16" y="0"/>
                </a:cxn>
                <a:cxn ang="0">
                  <a:pos x="0" y="16"/>
                </a:cxn>
              </a:cxnLst>
              <a:rect l="0" t="0" r="r" b="b"/>
              <a:pathLst>
                <a:path w="16" h="16">
                  <a:moveTo>
                    <a:pt x="0" y="16"/>
                  </a:moveTo>
                  <a:lnTo>
                    <a:pt x="16" y="0"/>
                  </a:lnTo>
                  <a:lnTo>
                    <a:pt x="0" y="1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9" name="Freeform 381"/>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0" name="Freeform 380"/>
            <p:cNvSpPr>
              <a:spLocks/>
            </p:cNvSpPr>
            <p:nvPr/>
          </p:nvSpPr>
          <p:spPr bwMode="auto">
            <a:xfrm>
              <a:off x="5888428" y="3180205"/>
              <a:ext cx="2485" cy="4968"/>
            </a:xfrm>
            <a:custGeom>
              <a:avLst/>
              <a:gdLst/>
              <a:ahLst/>
              <a:cxnLst>
                <a:cxn ang="0">
                  <a:pos x="0" y="0"/>
                </a:cxn>
                <a:cxn ang="0">
                  <a:pos x="3" y="0"/>
                </a:cxn>
                <a:cxn ang="0">
                  <a:pos x="0" y="7"/>
                </a:cxn>
                <a:cxn ang="0">
                  <a:pos x="0" y="0"/>
                </a:cxn>
              </a:cxnLst>
              <a:rect l="0" t="0" r="r" b="b"/>
              <a:pathLst>
                <a:path w="3" h="7">
                  <a:moveTo>
                    <a:pt x="0" y="0"/>
                  </a:moveTo>
                  <a:lnTo>
                    <a:pt x="3" y="0"/>
                  </a:lnTo>
                  <a:lnTo>
                    <a:pt x="0" y="7"/>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1" name="Freeform 379"/>
            <p:cNvSpPr>
              <a:spLocks/>
            </p:cNvSpPr>
            <p:nvPr/>
          </p:nvSpPr>
          <p:spPr bwMode="auto">
            <a:xfrm>
              <a:off x="5853654" y="2129546"/>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2" name="Freeform 378"/>
            <p:cNvSpPr>
              <a:spLocks/>
            </p:cNvSpPr>
            <p:nvPr/>
          </p:nvSpPr>
          <p:spPr bwMode="auto">
            <a:xfrm>
              <a:off x="5853654" y="2129546"/>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3" name="Freeform 377"/>
            <p:cNvSpPr>
              <a:spLocks/>
            </p:cNvSpPr>
            <p:nvPr/>
          </p:nvSpPr>
          <p:spPr bwMode="auto">
            <a:xfrm>
              <a:off x="6439837" y="3567682"/>
              <a:ext cx="7452" cy="0"/>
            </a:xfrm>
            <a:custGeom>
              <a:avLst/>
              <a:gdLst/>
              <a:ahLst/>
              <a:cxnLst>
                <a:cxn ang="0">
                  <a:pos x="0" y="0"/>
                </a:cxn>
                <a:cxn ang="0">
                  <a:pos x="7" y="0"/>
                </a:cxn>
                <a:cxn ang="0">
                  <a:pos x="0" y="0"/>
                </a:cxn>
              </a:cxnLst>
              <a:rect l="0" t="0" r="r" b="b"/>
              <a:pathLst>
                <a:path w="7">
                  <a:moveTo>
                    <a:pt x="0" y="0"/>
                  </a:moveTo>
                  <a:lnTo>
                    <a:pt x="7"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4" name="Freeform 376"/>
            <p:cNvSpPr>
              <a:spLocks/>
            </p:cNvSpPr>
            <p:nvPr/>
          </p:nvSpPr>
          <p:spPr bwMode="auto">
            <a:xfrm>
              <a:off x="6447290" y="3567682"/>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5" name="Freeform 375"/>
            <p:cNvSpPr>
              <a:spLocks/>
            </p:cNvSpPr>
            <p:nvPr/>
          </p:nvSpPr>
          <p:spPr bwMode="auto">
            <a:xfrm>
              <a:off x="7681750" y="1585587"/>
              <a:ext cx="228512" cy="320415"/>
            </a:xfrm>
            <a:custGeom>
              <a:avLst/>
              <a:gdLst/>
              <a:ahLst/>
              <a:cxnLst>
                <a:cxn ang="0">
                  <a:pos x="93" y="80"/>
                </a:cxn>
                <a:cxn ang="0">
                  <a:pos x="131" y="90"/>
                </a:cxn>
                <a:cxn ang="0">
                  <a:pos x="208" y="0"/>
                </a:cxn>
                <a:cxn ang="0">
                  <a:pos x="230" y="3"/>
                </a:cxn>
                <a:cxn ang="0">
                  <a:pos x="214" y="42"/>
                </a:cxn>
                <a:cxn ang="0">
                  <a:pos x="214" y="106"/>
                </a:cxn>
                <a:cxn ang="0">
                  <a:pos x="166" y="141"/>
                </a:cxn>
                <a:cxn ang="0">
                  <a:pos x="147" y="202"/>
                </a:cxn>
                <a:cxn ang="0">
                  <a:pos x="202" y="218"/>
                </a:cxn>
                <a:cxn ang="0">
                  <a:pos x="208" y="282"/>
                </a:cxn>
                <a:cxn ang="0">
                  <a:pos x="182" y="323"/>
                </a:cxn>
                <a:cxn ang="0">
                  <a:pos x="179" y="323"/>
                </a:cxn>
                <a:cxn ang="0">
                  <a:pos x="3" y="310"/>
                </a:cxn>
                <a:cxn ang="0">
                  <a:pos x="0" y="278"/>
                </a:cxn>
                <a:cxn ang="0">
                  <a:pos x="93" y="80"/>
                </a:cxn>
              </a:cxnLst>
              <a:rect l="0" t="0" r="r" b="b"/>
              <a:pathLst>
                <a:path w="230" h="323">
                  <a:moveTo>
                    <a:pt x="93" y="80"/>
                  </a:moveTo>
                  <a:lnTo>
                    <a:pt x="131" y="90"/>
                  </a:lnTo>
                  <a:lnTo>
                    <a:pt x="208" y="0"/>
                  </a:lnTo>
                  <a:lnTo>
                    <a:pt x="230" y="3"/>
                  </a:lnTo>
                  <a:lnTo>
                    <a:pt x="214" y="42"/>
                  </a:lnTo>
                  <a:lnTo>
                    <a:pt x="214" y="106"/>
                  </a:lnTo>
                  <a:lnTo>
                    <a:pt x="166" y="141"/>
                  </a:lnTo>
                  <a:lnTo>
                    <a:pt x="147" y="202"/>
                  </a:lnTo>
                  <a:lnTo>
                    <a:pt x="202" y="218"/>
                  </a:lnTo>
                  <a:lnTo>
                    <a:pt x="208" y="282"/>
                  </a:lnTo>
                  <a:lnTo>
                    <a:pt x="182" y="323"/>
                  </a:lnTo>
                  <a:lnTo>
                    <a:pt x="179" y="323"/>
                  </a:lnTo>
                  <a:lnTo>
                    <a:pt x="3" y="310"/>
                  </a:lnTo>
                  <a:lnTo>
                    <a:pt x="0" y="278"/>
                  </a:lnTo>
                  <a:lnTo>
                    <a:pt x="93"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6" name="Freeform 374"/>
            <p:cNvSpPr>
              <a:spLocks/>
            </p:cNvSpPr>
            <p:nvPr/>
          </p:nvSpPr>
          <p:spPr bwMode="auto">
            <a:xfrm>
              <a:off x="7681750" y="1585587"/>
              <a:ext cx="228512" cy="322898"/>
            </a:xfrm>
            <a:custGeom>
              <a:avLst/>
              <a:gdLst/>
              <a:ahLst/>
              <a:cxnLst>
                <a:cxn ang="0">
                  <a:pos x="95" y="80"/>
                </a:cxn>
                <a:cxn ang="0">
                  <a:pos x="133" y="89"/>
                </a:cxn>
                <a:cxn ang="0">
                  <a:pos x="210" y="0"/>
                </a:cxn>
                <a:cxn ang="0">
                  <a:pos x="230" y="5"/>
                </a:cxn>
                <a:cxn ang="0">
                  <a:pos x="215" y="42"/>
                </a:cxn>
                <a:cxn ang="0">
                  <a:pos x="215" y="107"/>
                </a:cxn>
                <a:cxn ang="0">
                  <a:pos x="168" y="142"/>
                </a:cxn>
                <a:cxn ang="0">
                  <a:pos x="148" y="201"/>
                </a:cxn>
                <a:cxn ang="0">
                  <a:pos x="203" y="219"/>
                </a:cxn>
                <a:cxn ang="0">
                  <a:pos x="210" y="281"/>
                </a:cxn>
                <a:cxn ang="0">
                  <a:pos x="183" y="323"/>
                </a:cxn>
                <a:cxn ang="0">
                  <a:pos x="180" y="323"/>
                </a:cxn>
                <a:cxn ang="0">
                  <a:pos x="5" y="308"/>
                </a:cxn>
                <a:cxn ang="0">
                  <a:pos x="0" y="278"/>
                </a:cxn>
                <a:cxn ang="0">
                  <a:pos x="95" y="80"/>
                </a:cxn>
              </a:cxnLst>
              <a:rect l="0" t="0" r="r" b="b"/>
              <a:pathLst>
                <a:path w="230" h="323">
                  <a:moveTo>
                    <a:pt x="95" y="80"/>
                  </a:moveTo>
                  <a:lnTo>
                    <a:pt x="133" y="89"/>
                  </a:lnTo>
                  <a:lnTo>
                    <a:pt x="210" y="0"/>
                  </a:lnTo>
                  <a:lnTo>
                    <a:pt x="230" y="5"/>
                  </a:lnTo>
                  <a:lnTo>
                    <a:pt x="215" y="42"/>
                  </a:lnTo>
                  <a:lnTo>
                    <a:pt x="215" y="107"/>
                  </a:lnTo>
                  <a:lnTo>
                    <a:pt x="168" y="142"/>
                  </a:lnTo>
                  <a:lnTo>
                    <a:pt x="148" y="201"/>
                  </a:lnTo>
                  <a:lnTo>
                    <a:pt x="203" y="219"/>
                  </a:lnTo>
                  <a:lnTo>
                    <a:pt x="210" y="281"/>
                  </a:lnTo>
                  <a:lnTo>
                    <a:pt x="183" y="323"/>
                  </a:lnTo>
                  <a:lnTo>
                    <a:pt x="180" y="323"/>
                  </a:lnTo>
                  <a:lnTo>
                    <a:pt x="5" y="308"/>
                  </a:lnTo>
                  <a:lnTo>
                    <a:pt x="0" y="278"/>
                  </a:lnTo>
                  <a:lnTo>
                    <a:pt x="95" y="8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7" name="Freeform 373"/>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 name="Freeform 372"/>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9" name="Freeform 371"/>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0" name="Freeform 370"/>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1" name="Freeform 369"/>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2" name="Freeform 368"/>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3" name="Freeform 367"/>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4" name="Freeform 366"/>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5" name="Freeform 365"/>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6" name="Freeform 364"/>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7" name="Freeform 363"/>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 name="Freeform 362"/>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 name="Freeform 361"/>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0" name="Freeform 360"/>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1" name="Freeform 359"/>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2" name="Freeform 358"/>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3" name="Freeform 357"/>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4" name="Freeform 356"/>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5" name="Freeform 355"/>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6" name="Freeform 354"/>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7" name="Freeform 353"/>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8" name="Freeform 352"/>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9" name="Freeform 351"/>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0" name="Freeform 350"/>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1" name="Freeform 349"/>
            <p:cNvSpPr>
              <a:spLocks/>
            </p:cNvSpPr>
            <p:nvPr/>
          </p:nvSpPr>
          <p:spPr bwMode="auto">
            <a:xfrm>
              <a:off x="7550108" y="2740568"/>
              <a:ext cx="228512" cy="303027"/>
            </a:xfrm>
            <a:custGeom>
              <a:avLst/>
              <a:gdLst/>
              <a:ahLst/>
              <a:cxnLst>
                <a:cxn ang="0">
                  <a:pos x="0" y="9"/>
                </a:cxn>
                <a:cxn ang="0">
                  <a:pos x="67" y="0"/>
                </a:cxn>
                <a:cxn ang="0">
                  <a:pos x="105" y="32"/>
                </a:cxn>
                <a:cxn ang="0">
                  <a:pos x="137" y="35"/>
                </a:cxn>
                <a:cxn ang="0">
                  <a:pos x="195" y="73"/>
                </a:cxn>
                <a:cxn ang="0">
                  <a:pos x="230" y="102"/>
                </a:cxn>
                <a:cxn ang="0">
                  <a:pos x="195" y="160"/>
                </a:cxn>
                <a:cxn ang="0">
                  <a:pos x="192" y="268"/>
                </a:cxn>
                <a:cxn ang="0">
                  <a:pos x="96" y="304"/>
                </a:cxn>
                <a:cxn ang="0">
                  <a:pos x="48" y="304"/>
                </a:cxn>
                <a:cxn ang="0">
                  <a:pos x="0" y="281"/>
                </a:cxn>
                <a:cxn ang="0">
                  <a:pos x="3" y="252"/>
                </a:cxn>
                <a:cxn ang="0">
                  <a:pos x="70" y="265"/>
                </a:cxn>
                <a:cxn ang="0">
                  <a:pos x="73" y="230"/>
                </a:cxn>
                <a:cxn ang="0">
                  <a:pos x="38" y="201"/>
                </a:cxn>
                <a:cxn ang="0">
                  <a:pos x="51" y="160"/>
                </a:cxn>
                <a:cxn ang="0">
                  <a:pos x="0" y="16"/>
                </a:cxn>
                <a:cxn ang="0">
                  <a:pos x="0" y="9"/>
                </a:cxn>
              </a:cxnLst>
              <a:rect l="0" t="0" r="r" b="b"/>
              <a:pathLst>
                <a:path w="230" h="304">
                  <a:moveTo>
                    <a:pt x="0" y="9"/>
                  </a:moveTo>
                  <a:lnTo>
                    <a:pt x="67" y="0"/>
                  </a:lnTo>
                  <a:lnTo>
                    <a:pt x="105" y="32"/>
                  </a:lnTo>
                  <a:lnTo>
                    <a:pt x="137" y="35"/>
                  </a:lnTo>
                  <a:lnTo>
                    <a:pt x="195" y="73"/>
                  </a:lnTo>
                  <a:lnTo>
                    <a:pt x="230" y="102"/>
                  </a:lnTo>
                  <a:lnTo>
                    <a:pt x="195" y="160"/>
                  </a:lnTo>
                  <a:lnTo>
                    <a:pt x="192" y="268"/>
                  </a:lnTo>
                  <a:lnTo>
                    <a:pt x="96" y="304"/>
                  </a:lnTo>
                  <a:lnTo>
                    <a:pt x="48" y="304"/>
                  </a:lnTo>
                  <a:lnTo>
                    <a:pt x="0" y="281"/>
                  </a:lnTo>
                  <a:lnTo>
                    <a:pt x="3" y="252"/>
                  </a:lnTo>
                  <a:lnTo>
                    <a:pt x="70" y="265"/>
                  </a:lnTo>
                  <a:lnTo>
                    <a:pt x="73" y="230"/>
                  </a:lnTo>
                  <a:lnTo>
                    <a:pt x="38" y="201"/>
                  </a:lnTo>
                  <a:lnTo>
                    <a:pt x="51" y="160"/>
                  </a:lnTo>
                  <a:lnTo>
                    <a:pt x="0" y="16"/>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2" name="Freeform 348"/>
            <p:cNvSpPr>
              <a:spLocks/>
            </p:cNvSpPr>
            <p:nvPr/>
          </p:nvSpPr>
          <p:spPr bwMode="auto">
            <a:xfrm>
              <a:off x="7550108" y="2740568"/>
              <a:ext cx="228512" cy="303027"/>
            </a:xfrm>
            <a:custGeom>
              <a:avLst/>
              <a:gdLst/>
              <a:ahLst/>
              <a:cxnLst>
                <a:cxn ang="0">
                  <a:pos x="0" y="10"/>
                </a:cxn>
                <a:cxn ang="0">
                  <a:pos x="68" y="0"/>
                </a:cxn>
                <a:cxn ang="0">
                  <a:pos x="105" y="32"/>
                </a:cxn>
                <a:cxn ang="0">
                  <a:pos x="138" y="35"/>
                </a:cxn>
                <a:cxn ang="0">
                  <a:pos x="195" y="72"/>
                </a:cxn>
                <a:cxn ang="0">
                  <a:pos x="230" y="102"/>
                </a:cxn>
                <a:cxn ang="0">
                  <a:pos x="195" y="159"/>
                </a:cxn>
                <a:cxn ang="0">
                  <a:pos x="193" y="267"/>
                </a:cxn>
                <a:cxn ang="0">
                  <a:pos x="95" y="304"/>
                </a:cxn>
                <a:cxn ang="0">
                  <a:pos x="48" y="304"/>
                </a:cxn>
                <a:cxn ang="0">
                  <a:pos x="0" y="282"/>
                </a:cxn>
                <a:cxn ang="0">
                  <a:pos x="3" y="252"/>
                </a:cxn>
                <a:cxn ang="0">
                  <a:pos x="70" y="264"/>
                </a:cxn>
                <a:cxn ang="0">
                  <a:pos x="73" y="229"/>
                </a:cxn>
                <a:cxn ang="0">
                  <a:pos x="38" y="202"/>
                </a:cxn>
                <a:cxn ang="0">
                  <a:pos x="50" y="159"/>
                </a:cxn>
                <a:cxn ang="0">
                  <a:pos x="0" y="17"/>
                </a:cxn>
                <a:cxn ang="0">
                  <a:pos x="0" y="10"/>
                </a:cxn>
              </a:cxnLst>
              <a:rect l="0" t="0" r="r" b="b"/>
              <a:pathLst>
                <a:path w="230" h="304">
                  <a:moveTo>
                    <a:pt x="0" y="10"/>
                  </a:moveTo>
                  <a:lnTo>
                    <a:pt x="68" y="0"/>
                  </a:lnTo>
                  <a:lnTo>
                    <a:pt x="105" y="32"/>
                  </a:lnTo>
                  <a:lnTo>
                    <a:pt x="138" y="35"/>
                  </a:lnTo>
                  <a:lnTo>
                    <a:pt x="195" y="72"/>
                  </a:lnTo>
                  <a:lnTo>
                    <a:pt x="230" y="102"/>
                  </a:lnTo>
                  <a:lnTo>
                    <a:pt x="195" y="159"/>
                  </a:lnTo>
                  <a:lnTo>
                    <a:pt x="193" y="267"/>
                  </a:lnTo>
                  <a:lnTo>
                    <a:pt x="95" y="304"/>
                  </a:lnTo>
                  <a:lnTo>
                    <a:pt x="48" y="304"/>
                  </a:lnTo>
                  <a:lnTo>
                    <a:pt x="0" y="282"/>
                  </a:lnTo>
                  <a:lnTo>
                    <a:pt x="3" y="252"/>
                  </a:lnTo>
                  <a:lnTo>
                    <a:pt x="70" y="264"/>
                  </a:lnTo>
                  <a:lnTo>
                    <a:pt x="73" y="229"/>
                  </a:lnTo>
                  <a:lnTo>
                    <a:pt x="38" y="202"/>
                  </a:lnTo>
                  <a:lnTo>
                    <a:pt x="50" y="159"/>
                  </a:lnTo>
                  <a:lnTo>
                    <a:pt x="0" y="17"/>
                  </a:lnTo>
                  <a:lnTo>
                    <a:pt x="0"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3" name="Freeform 347"/>
            <p:cNvSpPr>
              <a:spLocks/>
            </p:cNvSpPr>
            <p:nvPr/>
          </p:nvSpPr>
          <p:spPr bwMode="auto">
            <a:xfrm>
              <a:off x="7644494" y="1863776"/>
              <a:ext cx="243415" cy="330350"/>
            </a:xfrm>
            <a:custGeom>
              <a:avLst/>
              <a:gdLst/>
              <a:ahLst/>
              <a:cxnLst>
                <a:cxn ang="0">
                  <a:pos x="246" y="4"/>
                </a:cxn>
                <a:cxn ang="0">
                  <a:pos x="217" y="45"/>
                </a:cxn>
                <a:cxn ang="0">
                  <a:pos x="224" y="109"/>
                </a:cxn>
                <a:cxn ang="0">
                  <a:pos x="153" y="109"/>
                </a:cxn>
                <a:cxn ang="0">
                  <a:pos x="96" y="231"/>
                </a:cxn>
                <a:cxn ang="0">
                  <a:pos x="108" y="269"/>
                </a:cxn>
                <a:cxn ang="0">
                  <a:pos x="45" y="295"/>
                </a:cxn>
                <a:cxn ang="0">
                  <a:pos x="16" y="333"/>
                </a:cxn>
                <a:cxn ang="0">
                  <a:pos x="0" y="250"/>
                </a:cxn>
                <a:cxn ang="0">
                  <a:pos x="41" y="240"/>
                </a:cxn>
                <a:cxn ang="0">
                  <a:pos x="51" y="180"/>
                </a:cxn>
                <a:cxn ang="0">
                  <a:pos x="32" y="180"/>
                </a:cxn>
                <a:cxn ang="0">
                  <a:pos x="0" y="96"/>
                </a:cxn>
                <a:cxn ang="0">
                  <a:pos x="45" y="42"/>
                </a:cxn>
                <a:cxn ang="0">
                  <a:pos x="38" y="0"/>
                </a:cxn>
                <a:cxn ang="0">
                  <a:pos x="41" y="32"/>
                </a:cxn>
                <a:cxn ang="0">
                  <a:pos x="217" y="45"/>
                </a:cxn>
                <a:cxn ang="0">
                  <a:pos x="220" y="45"/>
                </a:cxn>
                <a:cxn ang="0">
                  <a:pos x="246" y="4"/>
                </a:cxn>
              </a:cxnLst>
              <a:rect l="0" t="0" r="r" b="b"/>
              <a:pathLst>
                <a:path w="246" h="333">
                  <a:moveTo>
                    <a:pt x="246" y="4"/>
                  </a:moveTo>
                  <a:lnTo>
                    <a:pt x="217" y="45"/>
                  </a:lnTo>
                  <a:lnTo>
                    <a:pt x="224" y="109"/>
                  </a:lnTo>
                  <a:lnTo>
                    <a:pt x="153" y="109"/>
                  </a:lnTo>
                  <a:lnTo>
                    <a:pt x="96" y="231"/>
                  </a:lnTo>
                  <a:lnTo>
                    <a:pt x="108" y="269"/>
                  </a:lnTo>
                  <a:lnTo>
                    <a:pt x="45" y="295"/>
                  </a:lnTo>
                  <a:lnTo>
                    <a:pt x="16" y="333"/>
                  </a:lnTo>
                  <a:lnTo>
                    <a:pt x="0" y="250"/>
                  </a:lnTo>
                  <a:lnTo>
                    <a:pt x="41" y="240"/>
                  </a:lnTo>
                  <a:lnTo>
                    <a:pt x="51" y="180"/>
                  </a:lnTo>
                  <a:lnTo>
                    <a:pt x="32" y="180"/>
                  </a:lnTo>
                  <a:lnTo>
                    <a:pt x="0" y="96"/>
                  </a:lnTo>
                  <a:lnTo>
                    <a:pt x="45" y="42"/>
                  </a:lnTo>
                  <a:lnTo>
                    <a:pt x="38" y="0"/>
                  </a:lnTo>
                  <a:lnTo>
                    <a:pt x="41" y="32"/>
                  </a:lnTo>
                  <a:lnTo>
                    <a:pt x="217" y="45"/>
                  </a:lnTo>
                  <a:lnTo>
                    <a:pt x="220" y="45"/>
                  </a:lnTo>
                  <a:lnTo>
                    <a:pt x="24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4" name="Freeform 346"/>
            <p:cNvSpPr>
              <a:spLocks/>
            </p:cNvSpPr>
            <p:nvPr/>
          </p:nvSpPr>
          <p:spPr bwMode="auto">
            <a:xfrm>
              <a:off x="7644494" y="1863776"/>
              <a:ext cx="245898" cy="330350"/>
            </a:xfrm>
            <a:custGeom>
              <a:avLst/>
              <a:gdLst/>
              <a:ahLst/>
              <a:cxnLst>
                <a:cxn ang="0">
                  <a:pos x="246" y="3"/>
                </a:cxn>
                <a:cxn ang="0">
                  <a:pos x="216" y="45"/>
                </a:cxn>
                <a:cxn ang="0">
                  <a:pos x="224" y="108"/>
                </a:cxn>
                <a:cxn ang="0">
                  <a:pos x="152" y="108"/>
                </a:cxn>
                <a:cxn ang="0">
                  <a:pos x="97" y="230"/>
                </a:cxn>
                <a:cxn ang="0">
                  <a:pos x="107" y="268"/>
                </a:cxn>
                <a:cxn ang="0">
                  <a:pos x="45" y="295"/>
                </a:cxn>
                <a:cxn ang="0">
                  <a:pos x="17" y="333"/>
                </a:cxn>
                <a:cxn ang="0">
                  <a:pos x="0" y="250"/>
                </a:cxn>
                <a:cxn ang="0">
                  <a:pos x="42" y="240"/>
                </a:cxn>
                <a:cxn ang="0">
                  <a:pos x="52" y="180"/>
                </a:cxn>
                <a:cxn ang="0">
                  <a:pos x="32" y="180"/>
                </a:cxn>
                <a:cxn ang="0">
                  <a:pos x="0" y="95"/>
                </a:cxn>
                <a:cxn ang="0">
                  <a:pos x="45" y="40"/>
                </a:cxn>
                <a:cxn ang="0">
                  <a:pos x="37" y="0"/>
                </a:cxn>
                <a:cxn ang="0">
                  <a:pos x="42" y="30"/>
                </a:cxn>
                <a:cxn ang="0">
                  <a:pos x="216" y="45"/>
                </a:cxn>
                <a:cxn ang="0">
                  <a:pos x="219" y="45"/>
                </a:cxn>
                <a:cxn ang="0">
                  <a:pos x="246" y="3"/>
                </a:cxn>
              </a:cxnLst>
              <a:rect l="0" t="0" r="r" b="b"/>
              <a:pathLst>
                <a:path w="246" h="333">
                  <a:moveTo>
                    <a:pt x="246" y="3"/>
                  </a:moveTo>
                  <a:lnTo>
                    <a:pt x="216" y="45"/>
                  </a:lnTo>
                  <a:lnTo>
                    <a:pt x="224" y="108"/>
                  </a:lnTo>
                  <a:lnTo>
                    <a:pt x="152" y="108"/>
                  </a:lnTo>
                  <a:lnTo>
                    <a:pt x="97" y="230"/>
                  </a:lnTo>
                  <a:lnTo>
                    <a:pt x="107" y="268"/>
                  </a:lnTo>
                  <a:lnTo>
                    <a:pt x="45" y="295"/>
                  </a:lnTo>
                  <a:lnTo>
                    <a:pt x="17" y="333"/>
                  </a:lnTo>
                  <a:lnTo>
                    <a:pt x="0" y="250"/>
                  </a:lnTo>
                  <a:lnTo>
                    <a:pt x="42" y="240"/>
                  </a:lnTo>
                  <a:lnTo>
                    <a:pt x="52" y="180"/>
                  </a:lnTo>
                  <a:lnTo>
                    <a:pt x="32" y="180"/>
                  </a:lnTo>
                  <a:lnTo>
                    <a:pt x="0" y="95"/>
                  </a:lnTo>
                  <a:lnTo>
                    <a:pt x="45" y="40"/>
                  </a:lnTo>
                  <a:lnTo>
                    <a:pt x="37" y="0"/>
                  </a:lnTo>
                  <a:lnTo>
                    <a:pt x="42" y="30"/>
                  </a:lnTo>
                  <a:lnTo>
                    <a:pt x="216" y="45"/>
                  </a:lnTo>
                  <a:lnTo>
                    <a:pt x="219" y="45"/>
                  </a:lnTo>
                  <a:lnTo>
                    <a:pt x="246" y="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5" name="Freeform 345"/>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6" name="Freeform 344"/>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7" name="Freeform 343"/>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8" name="Freeform 342"/>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9" name="Freeform 341"/>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0" name="Freeform 340"/>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1" name="Freeform 33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2" name="Freeform 33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3" name="Freeform 337"/>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394" name="Group 325"/>
            <p:cNvGrpSpPr>
              <a:grpSpLocks/>
            </p:cNvGrpSpPr>
            <p:nvPr/>
          </p:nvGrpSpPr>
          <p:grpSpPr bwMode="auto">
            <a:xfrm>
              <a:off x="3255605" y="1687421"/>
              <a:ext cx="1259311" cy="1366104"/>
              <a:chOff x="3772" y="2560"/>
              <a:chExt cx="1267" cy="1376"/>
            </a:xfrm>
            <a:grpFill/>
          </p:grpSpPr>
          <p:sp>
            <p:nvSpPr>
              <p:cNvPr id="553" name="Freeform 336"/>
              <p:cNvSpPr>
                <a:spLocks/>
              </p:cNvSpPr>
              <p:nvPr/>
            </p:nvSpPr>
            <p:spPr bwMode="auto">
              <a:xfrm>
                <a:off x="4793" y="3274"/>
                <a:ext cx="57" cy="74"/>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4" name="Freeform 335"/>
              <p:cNvSpPr>
                <a:spLocks/>
              </p:cNvSpPr>
              <p:nvPr/>
            </p:nvSpPr>
            <p:spPr bwMode="auto">
              <a:xfrm>
                <a:off x="4460" y="3348"/>
                <a:ext cx="58" cy="67"/>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555" name="Group 326"/>
              <p:cNvGrpSpPr>
                <a:grpSpLocks/>
              </p:cNvGrpSpPr>
              <p:nvPr/>
            </p:nvGrpSpPr>
            <p:grpSpPr bwMode="auto">
              <a:xfrm>
                <a:off x="3772" y="2560"/>
                <a:ext cx="1267" cy="1376"/>
                <a:chOff x="3772" y="2560"/>
                <a:chExt cx="1267" cy="1376"/>
              </a:xfrm>
              <a:grpFill/>
            </p:grpSpPr>
            <p:sp>
              <p:nvSpPr>
                <p:cNvPr id="556" name="Freeform 334"/>
                <p:cNvSpPr>
                  <a:spLocks/>
                </p:cNvSpPr>
                <p:nvPr/>
              </p:nvSpPr>
              <p:spPr bwMode="auto">
                <a:xfrm>
                  <a:off x="4921" y="3072"/>
                  <a:ext cx="64" cy="103"/>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7" name="Freeform 333"/>
                <p:cNvSpPr>
                  <a:spLocks/>
                </p:cNvSpPr>
                <p:nvPr/>
              </p:nvSpPr>
              <p:spPr bwMode="auto">
                <a:xfrm>
                  <a:off x="4725" y="3108"/>
                  <a:ext cx="170" cy="140"/>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8" name="Freeform 332"/>
                <p:cNvSpPr>
                  <a:spLocks/>
                </p:cNvSpPr>
                <p:nvPr/>
              </p:nvSpPr>
              <p:spPr bwMode="auto">
                <a:xfrm>
                  <a:off x="4917" y="3229"/>
                  <a:ext cx="42" cy="7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9" name="Freeform 331"/>
                <p:cNvSpPr>
                  <a:spLocks/>
                </p:cNvSpPr>
                <p:nvPr/>
              </p:nvSpPr>
              <p:spPr bwMode="auto">
                <a:xfrm>
                  <a:off x="4428" y="3376"/>
                  <a:ext cx="358" cy="295"/>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0" name="Freeform 330"/>
                <p:cNvSpPr>
                  <a:spLocks/>
                </p:cNvSpPr>
                <p:nvPr/>
              </p:nvSpPr>
              <p:spPr bwMode="auto">
                <a:xfrm>
                  <a:off x="4815" y="3380"/>
                  <a:ext cx="93" cy="76"/>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1" name="Freeform 329"/>
                <p:cNvSpPr>
                  <a:spLocks/>
                </p:cNvSpPr>
                <p:nvPr/>
              </p:nvSpPr>
              <p:spPr bwMode="auto">
                <a:xfrm>
                  <a:off x="4895" y="3450"/>
                  <a:ext cx="144" cy="64"/>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2" name="Freeform 328"/>
                <p:cNvSpPr>
                  <a:spLocks/>
                </p:cNvSpPr>
                <p:nvPr/>
              </p:nvSpPr>
              <p:spPr bwMode="auto">
                <a:xfrm>
                  <a:off x="3887" y="3808"/>
                  <a:ext cx="116" cy="128"/>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3" name="Freeform 327"/>
                <p:cNvSpPr>
                  <a:spLocks/>
                </p:cNvSpPr>
                <p:nvPr/>
              </p:nvSpPr>
              <p:spPr bwMode="auto">
                <a:xfrm>
                  <a:off x="3772" y="2560"/>
                  <a:ext cx="1225" cy="1303"/>
                </a:xfrm>
                <a:custGeom>
                  <a:avLst/>
                  <a:gdLst/>
                  <a:ahLst/>
                  <a:cxnLst>
                    <a:cxn ang="0">
                      <a:pos x="688" y="0"/>
                    </a:cxn>
                    <a:cxn ang="0">
                      <a:pos x="560" y="144"/>
                    </a:cxn>
                    <a:cxn ang="0">
                      <a:pos x="410" y="394"/>
                    </a:cxn>
                    <a:cxn ang="0">
                      <a:pos x="333" y="615"/>
                    </a:cxn>
                    <a:cxn ang="0">
                      <a:pos x="227" y="618"/>
                    </a:cxn>
                    <a:cxn ang="0">
                      <a:pos x="170" y="736"/>
                    </a:cxn>
                    <a:cxn ang="0">
                      <a:pos x="87" y="711"/>
                    </a:cxn>
                    <a:cxn ang="0">
                      <a:pos x="90" y="704"/>
                    </a:cxn>
                    <a:cxn ang="0">
                      <a:pos x="13" y="704"/>
                    </a:cxn>
                    <a:cxn ang="0">
                      <a:pos x="42" y="784"/>
                    </a:cxn>
                    <a:cxn ang="0">
                      <a:pos x="106" y="890"/>
                    </a:cxn>
                    <a:cxn ang="0">
                      <a:pos x="125" y="1031"/>
                    </a:cxn>
                    <a:cxn ang="0">
                      <a:pos x="48" y="1034"/>
                    </a:cxn>
                    <a:cxn ang="0">
                      <a:pos x="51" y="1044"/>
                    </a:cxn>
                    <a:cxn ang="0">
                      <a:pos x="7" y="1063"/>
                    </a:cxn>
                    <a:cxn ang="0">
                      <a:pos x="23" y="1130"/>
                    </a:cxn>
                    <a:cxn ang="0">
                      <a:pos x="109" y="1184"/>
                    </a:cxn>
                    <a:cxn ang="0">
                      <a:pos x="115" y="1092"/>
                    </a:cxn>
                    <a:cxn ang="0">
                      <a:pos x="192" y="1133"/>
                    </a:cxn>
                    <a:cxn ang="0">
                      <a:pos x="237" y="1098"/>
                    </a:cxn>
                    <a:cxn ang="0">
                      <a:pos x="278" y="1252"/>
                    </a:cxn>
                    <a:cxn ang="0">
                      <a:pos x="342" y="1303"/>
                    </a:cxn>
                    <a:cxn ang="0">
                      <a:pos x="397" y="1268"/>
                    </a:cxn>
                    <a:cxn ang="0">
                      <a:pos x="490" y="1168"/>
                    </a:cxn>
                    <a:cxn ang="0">
                      <a:pos x="531" y="1060"/>
                    </a:cxn>
                    <a:cxn ang="0">
                      <a:pos x="592" y="1028"/>
                    </a:cxn>
                    <a:cxn ang="0">
                      <a:pos x="656" y="887"/>
                    </a:cxn>
                    <a:cxn ang="0">
                      <a:pos x="518" y="861"/>
                    </a:cxn>
                    <a:cxn ang="0">
                      <a:pos x="394" y="839"/>
                    </a:cxn>
                    <a:cxn ang="0">
                      <a:pos x="333" y="788"/>
                    </a:cxn>
                    <a:cxn ang="0">
                      <a:pos x="522" y="682"/>
                    </a:cxn>
                    <a:cxn ang="0">
                      <a:pos x="730" y="736"/>
                    </a:cxn>
                    <a:cxn ang="0">
                      <a:pos x="790" y="810"/>
                    </a:cxn>
                    <a:cxn ang="0">
                      <a:pos x="883" y="868"/>
                    </a:cxn>
                    <a:cxn ang="0">
                      <a:pos x="848" y="788"/>
                    </a:cxn>
                    <a:cxn ang="0">
                      <a:pos x="982" y="781"/>
                    </a:cxn>
                    <a:cxn ang="0">
                      <a:pos x="877" y="711"/>
                    </a:cxn>
                    <a:cxn ang="0">
                      <a:pos x="931" y="551"/>
                    </a:cxn>
                    <a:cxn ang="0">
                      <a:pos x="1017" y="522"/>
                    </a:cxn>
                    <a:cxn ang="0">
                      <a:pos x="1110" y="477"/>
                    </a:cxn>
                    <a:cxn ang="0">
                      <a:pos x="1200" y="394"/>
                    </a:cxn>
                    <a:cxn ang="0">
                      <a:pos x="1225" y="365"/>
                    </a:cxn>
                    <a:cxn ang="0">
                      <a:pos x="1181" y="151"/>
                    </a:cxn>
                    <a:cxn ang="0">
                      <a:pos x="1043" y="160"/>
                    </a:cxn>
                    <a:cxn ang="0">
                      <a:pos x="915" y="106"/>
                    </a:cxn>
                    <a:cxn ang="0">
                      <a:pos x="902" y="42"/>
                    </a:cxn>
                  </a:cxnLst>
                  <a:rect l="0" t="0" r="r" b="b"/>
                  <a:pathLst>
                    <a:path w="1225" h="1303">
                      <a:moveTo>
                        <a:pt x="902" y="42"/>
                      </a:moveTo>
                      <a:lnTo>
                        <a:pt x="688" y="0"/>
                      </a:lnTo>
                      <a:lnTo>
                        <a:pt x="675" y="4"/>
                      </a:lnTo>
                      <a:lnTo>
                        <a:pt x="560" y="144"/>
                      </a:lnTo>
                      <a:lnTo>
                        <a:pt x="480" y="279"/>
                      </a:lnTo>
                      <a:lnTo>
                        <a:pt x="410" y="394"/>
                      </a:lnTo>
                      <a:lnTo>
                        <a:pt x="342" y="538"/>
                      </a:lnTo>
                      <a:lnTo>
                        <a:pt x="333" y="615"/>
                      </a:lnTo>
                      <a:lnTo>
                        <a:pt x="291" y="602"/>
                      </a:lnTo>
                      <a:lnTo>
                        <a:pt x="227" y="618"/>
                      </a:lnTo>
                      <a:lnTo>
                        <a:pt x="195" y="679"/>
                      </a:lnTo>
                      <a:lnTo>
                        <a:pt x="170" y="736"/>
                      </a:lnTo>
                      <a:lnTo>
                        <a:pt x="119" y="736"/>
                      </a:lnTo>
                      <a:lnTo>
                        <a:pt x="87" y="711"/>
                      </a:lnTo>
                      <a:lnTo>
                        <a:pt x="93" y="704"/>
                      </a:lnTo>
                      <a:lnTo>
                        <a:pt x="90" y="704"/>
                      </a:lnTo>
                      <a:lnTo>
                        <a:pt x="64" y="704"/>
                      </a:lnTo>
                      <a:lnTo>
                        <a:pt x="13" y="704"/>
                      </a:lnTo>
                      <a:lnTo>
                        <a:pt x="23" y="740"/>
                      </a:lnTo>
                      <a:lnTo>
                        <a:pt x="42" y="784"/>
                      </a:lnTo>
                      <a:lnTo>
                        <a:pt x="35" y="826"/>
                      </a:lnTo>
                      <a:lnTo>
                        <a:pt x="106" y="890"/>
                      </a:lnTo>
                      <a:lnTo>
                        <a:pt x="93" y="925"/>
                      </a:lnTo>
                      <a:lnTo>
                        <a:pt x="125" y="1031"/>
                      </a:lnTo>
                      <a:lnTo>
                        <a:pt x="99" y="1053"/>
                      </a:lnTo>
                      <a:lnTo>
                        <a:pt x="48" y="1034"/>
                      </a:lnTo>
                      <a:lnTo>
                        <a:pt x="42" y="1040"/>
                      </a:lnTo>
                      <a:lnTo>
                        <a:pt x="51" y="1044"/>
                      </a:lnTo>
                      <a:lnTo>
                        <a:pt x="51" y="1092"/>
                      </a:lnTo>
                      <a:lnTo>
                        <a:pt x="7" y="1063"/>
                      </a:lnTo>
                      <a:lnTo>
                        <a:pt x="0" y="1079"/>
                      </a:lnTo>
                      <a:lnTo>
                        <a:pt x="23" y="1130"/>
                      </a:lnTo>
                      <a:lnTo>
                        <a:pt x="42" y="1191"/>
                      </a:lnTo>
                      <a:lnTo>
                        <a:pt x="109" y="1184"/>
                      </a:lnTo>
                      <a:lnTo>
                        <a:pt x="74" y="1127"/>
                      </a:lnTo>
                      <a:lnTo>
                        <a:pt x="115" y="1092"/>
                      </a:lnTo>
                      <a:lnTo>
                        <a:pt x="160" y="1133"/>
                      </a:lnTo>
                      <a:lnTo>
                        <a:pt x="192" y="1133"/>
                      </a:lnTo>
                      <a:lnTo>
                        <a:pt x="195" y="1050"/>
                      </a:lnTo>
                      <a:lnTo>
                        <a:pt x="237" y="1098"/>
                      </a:lnTo>
                      <a:lnTo>
                        <a:pt x="237" y="1200"/>
                      </a:lnTo>
                      <a:lnTo>
                        <a:pt x="278" y="1252"/>
                      </a:lnTo>
                      <a:lnTo>
                        <a:pt x="256" y="1293"/>
                      </a:lnTo>
                      <a:lnTo>
                        <a:pt x="342" y="1303"/>
                      </a:lnTo>
                      <a:lnTo>
                        <a:pt x="362" y="1274"/>
                      </a:lnTo>
                      <a:lnTo>
                        <a:pt x="397" y="1268"/>
                      </a:lnTo>
                      <a:lnTo>
                        <a:pt x="410" y="1184"/>
                      </a:lnTo>
                      <a:lnTo>
                        <a:pt x="490" y="1168"/>
                      </a:lnTo>
                      <a:lnTo>
                        <a:pt x="570" y="1104"/>
                      </a:lnTo>
                      <a:lnTo>
                        <a:pt x="531" y="1060"/>
                      </a:lnTo>
                      <a:lnTo>
                        <a:pt x="538" y="1024"/>
                      </a:lnTo>
                      <a:lnTo>
                        <a:pt x="592" y="1028"/>
                      </a:lnTo>
                      <a:lnTo>
                        <a:pt x="646" y="948"/>
                      </a:lnTo>
                      <a:lnTo>
                        <a:pt x="656" y="887"/>
                      </a:lnTo>
                      <a:lnTo>
                        <a:pt x="573" y="896"/>
                      </a:lnTo>
                      <a:lnTo>
                        <a:pt x="518" y="861"/>
                      </a:lnTo>
                      <a:lnTo>
                        <a:pt x="422" y="861"/>
                      </a:lnTo>
                      <a:lnTo>
                        <a:pt x="394" y="839"/>
                      </a:lnTo>
                      <a:lnTo>
                        <a:pt x="317" y="810"/>
                      </a:lnTo>
                      <a:lnTo>
                        <a:pt x="333" y="788"/>
                      </a:lnTo>
                      <a:lnTo>
                        <a:pt x="451" y="759"/>
                      </a:lnTo>
                      <a:lnTo>
                        <a:pt x="522" y="682"/>
                      </a:lnTo>
                      <a:lnTo>
                        <a:pt x="589" y="644"/>
                      </a:lnTo>
                      <a:lnTo>
                        <a:pt x="730" y="736"/>
                      </a:lnTo>
                      <a:lnTo>
                        <a:pt x="730" y="768"/>
                      </a:lnTo>
                      <a:lnTo>
                        <a:pt x="790" y="810"/>
                      </a:lnTo>
                      <a:lnTo>
                        <a:pt x="790" y="861"/>
                      </a:lnTo>
                      <a:lnTo>
                        <a:pt x="883" y="868"/>
                      </a:lnTo>
                      <a:lnTo>
                        <a:pt x="877" y="826"/>
                      </a:lnTo>
                      <a:lnTo>
                        <a:pt x="848" y="788"/>
                      </a:lnTo>
                      <a:lnTo>
                        <a:pt x="905" y="765"/>
                      </a:lnTo>
                      <a:lnTo>
                        <a:pt x="982" y="781"/>
                      </a:lnTo>
                      <a:lnTo>
                        <a:pt x="976" y="720"/>
                      </a:lnTo>
                      <a:lnTo>
                        <a:pt x="877" y="711"/>
                      </a:lnTo>
                      <a:lnTo>
                        <a:pt x="963" y="596"/>
                      </a:lnTo>
                      <a:lnTo>
                        <a:pt x="931" y="551"/>
                      </a:lnTo>
                      <a:lnTo>
                        <a:pt x="992" y="541"/>
                      </a:lnTo>
                      <a:lnTo>
                        <a:pt x="1017" y="522"/>
                      </a:lnTo>
                      <a:lnTo>
                        <a:pt x="1062" y="525"/>
                      </a:lnTo>
                      <a:lnTo>
                        <a:pt x="1110" y="477"/>
                      </a:lnTo>
                      <a:lnTo>
                        <a:pt x="1177" y="474"/>
                      </a:lnTo>
                      <a:lnTo>
                        <a:pt x="1200" y="394"/>
                      </a:lnTo>
                      <a:lnTo>
                        <a:pt x="1193" y="372"/>
                      </a:lnTo>
                      <a:lnTo>
                        <a:pt x="1225" y="365"/>
                      </a:lnTo>
                      <a:lnTo>
                        <a:pt x="1216" y="253"/>
                      </a:lnTo>
                      <a:lnTo>
                        <a:pt x="1181" y="151"/>
                      </a:lnTo>
                      <a:lnTo>
                        <a:pt x="1136" y="160"/>
                      </a:lnTo>
                      <a:lnTo>
                        <a:pt x="1043" y="160"/>
                      </a:lnTo>
                      <a:lnTo>
                        <a:pt x="973" y="116"/>
                      </a:lnTo>
                      <a:lnTo>
                        <a:pt x="915" y="106"/>
                      </a:lnTo>
                      <a:lnTo>
                        <a:pt x="886" y="39"/>
                      </a:lnTo>
                      <a:lnTo>
                        <a:pt x="90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395" name="Freeform 324"/>
            <p:cNvSpPr>
              <a:spLocks/>
            </p:cNvSpPr>
            <p:nvPr/>
          </p:nvSpPr>
          <p:spPr bwMode="auto">
            <a:xfrm>
              <a:off x="3255572" y="1687425"/>
              <a:ext cx="1217075" cy="1294074"/>
            </a:xfrm>
            <a:custGeom>
              <a:avLst/>
              <a:gdLst/>
              <a:ahLst/>
              <a:cxnLst>
                <a:cxn ang="0">
                  <a:pos x="688" y="0"/>
                </a:cxn>
                <a:cxn ang="0">
                  <a:pos x="560" y="145"/>
                </a:cxn>
                <a:cxn ang="0">
                  <a:pos x="410" y="395"/>
                </a:cxn>
                <a:cxn ang="0">
                  <a:pos x="333" y="615"/>
                </a:cxn>
                <a:cxn ang="0">
                  <a:pos x="228" y="618"/>
                </a:cxn>
                <a:cxn ang="0">
                  <a:pos x="170" y="738"/>
                </a:cxn>
                <a:cxn ang="0">
                  <a:pos x="88" y="713"/>
                </a:cxn>
                <a:cxn ang="0">
                  <a:pos x="90" y="705"/>
                </a:cxn>
                <a:cxn ang="0">
                  <a:pos x="13" y="705"/>
                </a:cxn>
                <a:cxn ang="0">
                  <a:pos x="43" y="785"/>
                </a:cxn>
                <a:cxn ang="0">
                  <a:pos x="105" y="890"/>
                </a:cxn>
                <a:cxn ang="0">
                  <a:pos x="125" y="1033"/>
                </a:cxn>
                <a:cxn ang="0">
                  <a:pos x="48" y="1035"/>
                </a:cxn>
                <a:cxn ang="0">
                  <a:pos x="50" y="1045"/>
                </a:cxn>
                <a:cxn ang="0">
                  <a:pos x="8" y="1063"/>
                </a:cxn>
                <a:cxn ang="0">
                  <a:pos x="23" y="1130"/>
                </a:cxn>
                <a:cxn ang="0">
                  <a:pos x="110" y="1185"/>
                </a:cxn>
                <a:cxn ang="0">
                  <a:pos x="115" y="1093"/>
                </a:cxn>
                <a:cxn ang="0">
                  <a:pos x="193" y="1133"/>
                </a:cxn>
                <a:cxn ang="0">
                  <a:pos x="238" y="1098"/>
                </a:cxn>
                <a:cxn ang="0">
                  <a:pos x="278" y="1253"/>
                </a:cxn>
                <a:cxn ang="0">
                  <a:pos x="343" y="1303"/>
                </a:cxn>
                <a:cxn ang="0">
                  <a:pos x="398" y="1268"/>
                </a:cxn>
                <a:cxn ang="0">
                  <a:pos x="490" y="1168"/>
                </a:cxn>
                <a:cxn ang="0">
                  <a:pos x="530" y="1060"/>
                </a:cxn>
                <a:cxn ang="0">
                  <a:pos x="593" y="1028"/>
                </a:cxn>
                <a:cxn ang="0">
                  <a:pos x="655" y="888"/>
                </a:cxn>
                <a:cxn ang="0">
                  <a:pos x="518" y="863"/>
                </a:cxn>
                <a:cxn ang="0">
                  <a:pos x="395" y="840"/>
                </a:cxn>
                <a:cxn ang="0">
                  <a:pos x="333" y="788"/>
                </a:cxn>
                <a:cxn ang="0">
                  <a:pos x="523" y="683"/>
                </a:cxn>
                <a:cxn ang="0">
                  <a:pos x="730" y="738"/>
                </a:cxn>
                <a:cxn ang="0">
                  <a:pos x="790" y="810"/>
                </a:cxn>
                <a:cxn ang="0">
                  <a:pos x="883" y="868"/>
                </a:cxn>
                <a:cxn ang="0">
                  <a:pos x="848" y="788"/>
                </a:cxn>
                <a:cxn ang="0">
                  <a:pos x="983" y="783"/>
                </a:cxn>
                <a:cxn ang="0">
                  <a:pos x="878" y="713"/>
                </a:cxn>
                <a:cxn ang="0">
                  <a:pos x="930" y="553"/>
                </a:cxn>
                <a:cxn ang="0">
                  <a:pos x="1018" y="523"/>
                </a:cxn>
                <a:cxn ang="0">
                  <a:pos x="1110" y="478"/>
                </a:cxn>
                <a:cxn ang="0">
                  <a:pos x="1200" y="395"/>
                </a:cxn>
                <a:cxn ang="0">
                  <a:pos x="1225" y="365"/>
                </a:cxn>
                <a:cxn ang="0">
                  <a:pos x="1180" y="153"/>
                </a:cxn>
                <a:cxn ang="0">
                  <a:pos x="1043" y="160"/>
                </a:cxn>
                <a:cxn ang="0">
                  <a:pos x="915" y="108"/>
                </a:cxn>
                <a:cxn ang="0">
                  <a:pos x="903" y="43"/>
                </a:cxn>
              </a:cxnLst>
              <a:rect l="0" t="0" r="r" b="b"/>
              <a:pathLst>
                <a:path w="1225" h="1303">
                  <a:moveTo>
                    <a:pt x="903" y="43"/>
                  </a:moveTo>
                  <a:lnTo>
                    <a:pt x="688" y="0"/>
                  </a:lnTo>
                  <a:lnTo>
                    <a:pt x="675" y="5"/>
                  </a:lnTo>
                  <a:lnTo>
                    <a:pt x="560" y="145"/>
                  </a:lnTo>
                  <a:lnTo>
                    <a:pt x="480" y="280"/>
                  </a:lnTo>
                  <a:lnTo>
                    <a:pt x="410" y="395"/>
                  </a:lnTo>
                  <a:lnTo>
                    <a:pt x="343" y="538"/>
                  </a:lnTo>
                  <a:lnTo>
                    <a:pt x="333" y="615"/>
                  </a:lnTo>
                  <a:lnTo>
                    <a:pt x="290" y="603"/>
                  </a:lnTo>
                  <a:lnTo>
                    <a:pt x="228" y="618"/>
                  </a:lnTo>
                  <a:lnTo>
                    <a:pt x="195" y="680"/>
                  </a:lnTo>
                  <a:lnTo>
                    <a:pt x="170" y="738"/>
                  </a:lnTo>
                  <a:lnTo>
                    <a:pt x="120" y="738"/>
                  </a:lnTo>
                  <a:lnTo>
                    <a:pt x="88" y="713"/>
                  </a:lnTo>
                  <a:lnTo>
                    <a:pt x="93" y="705"/>
                  </a:lnTo>
                  <a:lnTo>
                    <a:pt x="90" y="705"/>
                  </a:lnTo>
                  <a:lnTo>
                    <a:pt x="65" y="705"/>
                  </a:lnTo>
                  <a:lnTo>
                    <a:pt x="13" y="705"/>
                  </a:lnTo>
                  <a:lnTo>
                    <a:pt x="23" y="740"/>
                  </a:lnTo>
                  <a:lnTo>
                    <a:pt x="43" y="785"/>
                  </a:lnTo>
                  <a:lnTo>
                    <a:pt x="35" y="828"/>
                  </a:lnTo>
                  <a:lnTo>
                    <a:pt x="105" y="890"/>
                  </a:lnTo>
                  <a:lnTo>
                    <a:pt x="93" y="925"/>
                  </a:lnTo>
                  <a:lnTo>
                    <a:pt x="125" y="1033"/>
                  </a:lnTo>
                  <a:lnTo>
                    <a:pt x="100" y="1053"/>
                  </a:lnTo>
                  <a:lnTo>
                    <a:pt x="48" y="1035"/>
                  </a:lnTo>
                  <a:lnTo>
                    <a:pt x="43" y="1040"/>
                  </a:lnTo>
                  <a:lnTo>
                    <a:pt x="50" y="1045"/>
                  </a:lnTo>
                  <a:lnTo>
                    <a:pt x="50" y="1093"/>
                  </a:lnTo>
                  <a:lnTo>
                    <a:pt x="8" y="1063"/>
                  </a:lnTo>
                  <a:lnTo>
                    <a:pt x="0" y="1080"/>
                  </a:lnTo>
                  <a:lnTo>
                    <a:pt x="23" y="1130"/>
                  </a:lnTo>
                  <a:lnTo>
                    <a:pt x="43" y="1193"/>
                  </a:lnTo>
                  <a:lnTo>
                    <a:pt x="110" y="1185"/>
                  </a:lnTo>
                  <a:lnTo>
                    <a:pt x="75" y="1128"/>
                  </a:lnTo>
                  <a:lnTo>
                    <a:pt x="115" y="1093"/>
                  </a:lnTo>
                  <a:lnTo>
                    <a:pt x="160" y="1133"/>
                  </a:lnTo>
                  <a:lnTo>
                    <a:pt x="193" y="1133"/>
                  </a:lnTo>
                  <a:lnTo>
                    <a:pt x="195" y="1050"/>
                  </a:lnTo>
                  <a:lnTo>
                    <a:pt x="238" y="1098"/>
                  </a:lnTo>
                  <a:lnTo>
                    <a:pt x="238" y="1200"/>
                  </a:lnTo>
                  <a:lnTo>
                    <a:pt x="278" y="1253"/>
                  </a:lnTo>
                  <a:lnTo>
                    <a:pt x="255" y="1293"/>
                  </a:lnTo>
                  <a:lnTo>
                    <a:pt x="343" y="1303"/>
                  </a:lnTo>
                  <a:lnTo>
                    <a:pt x="363" y="1275"/>
                  </a:lnTo>
                  <a:lnTo>
                    <a:pt x="398" y="1268"/>
                  </a:lnTo>
                  <a:lnTo>
                    <a:pt x="410" y="1185"/>
                  </a:lnTo>
                  <a:lnTo>
                    <a:pt x="490" y="1168"/>
                  </a:lnTo>
                  <a:lnTo>
                    <a:pt x="570" y="1105"/>
                  </a:lnTo>
                  <a:lnTo>
                    <a:pt x="530" y="1060"/>
                  </a:lnTo>
                  <a:lnTo>
                    <a:pt x="538" y="1025"/>
                  </a:lnTo>
                  <a:lnTo>
                    <a:pt x="593" y="1028"/>
                  </a:lnTo>
                  <a:lnTo>
                    <a:pt x="645" y="948"/>
                  </a:lnTo>
                  <a:lnTo>
                    <a:pt x="655" y="888"/>
                  </a:lnTo>
                  <a:lnTo>
                    <a:pt x="573" y="898"/>
                  </a:lnTo>
                  <a:lnTo>
                    <a:pt x="518" y="863"/>
                  </a:lnTo>
                  <a:lnTo>
                    <a:pt x="423" y="863"/>
                  </a:lnTo>
                  <a:lnTo>
                    <a:pt x="395" y="840"/>
                  </a:lnTo>
                  <a:lnTo>
                    <a:pt x="318" y="810"/>
                  </a:lnTo>
                  <a:lnTo>
                    <a:pt x="333" y="788"/>
                  </a:lnTo>
                  <a:lnTo>
                    <a:pt x="450" y="760"/>
                  </a:lnTo>
                  <a:lnTo>
                    <a:pt x="523" y="683"/>
                  </a:lnTo>
                  <a:lnTo>
                    <a:pt x="590" y="645"/>
                  </a:lnTo>
                  <a:lnTo>
                    <a:pt x="730" y="738"/>
                  </a:lnTo>
                  <a:lnTo>
                    <a:pt x="730" y="768"/>
                  </a:lnTo>
                  <a:lnTo>
                    <a:pt x="790" y="810"/>
                  </a:lnTo>
                  <a:lnTo>
                    <a:pt x="790" y="863"/>
                  </a:lnTo>
                  <a:lnTo>
                    <a:pt x="883" y="868"/>
                  </a:lnTo>
                  <a:lnTo>
                    <a:pt x="878" y="828"/>
                  </a:lnTo>
                  <a:lnTo>
                    <a:pt x="848" y="788"/>
                  </a:lnTo>
                  <a:lnTo>
                    <a:pt x="905" y="765"/>
                  </a:lnTo>
                  <a:lnTo>
                    <a:pt x="983" y="783"/>
                  </a:lnTo>
                  <a:lnTo>
                    <a:pt x="975" y="720"/>
                  </a:lnTo>
                  <a:lnTo>
                    <a:pt x="878" y="713"/>
                  </a:lnTo>
                  <a:lnTo>
                    <a:pt x="963" y="598"/>
                  </a:lnTo>
                  <a:lnTo>
                    <a:pt x="930" y="553"/>
                  </a:lnTo>
                  <a:lnTo>
                    <a:pt x="993" y="543"/>
                  </a:lnTo>
                  <a:lnTo>
                    <a:pt x="1018" y="523"/>
                  </a:lnTo>
                  <a:lnTo>
                    <a:pt x="1063" y="525"/>
                  </a:lnTo>
                  <a:lnTo>
                    <a:pt x="1110" y="478"/>
                  </a:lnTo>
                  <a:lnTo>
                    <a:pt x="1178" y="475"/>
                  </a:lnTo>
                  <a:lnTo>
                    <a:pt x="1200" y="395"/>
                  </a:lnTo>
                  <a:lnTo>
                    <a:pt x="1193" y="373"/>
                  </a:lnTo>
                  <a:lnTo>
                    <a:pt x="1225" y="365"/>
                  </a:lnTo>
                  <a:lnTo>
                    <a:pt x="1215" y="253"/>
                  </a:lnTo>
                  <a:lnTo>
                    <a:pt x="1180" y="153"/>
                  </a:lnTo>
                  <a:lnTo>
                    <a:pt x="1135" y="160"/>
                  </a:lnTo>
                  <a:lnTo>
                    <a:pt x="1043" y="160"/>
                  </a:lnTo>
                  <a:lnTo>
                    <a:pt x="973" y="118"/>
                  </a:lnTo>
                  <a:lnTo>
                    <a:pt x="915" y="108"/>
                  </a:lnTo>
                  <a:lnTo>
                    <a:pt x="885" y="40"/>
                  </a:lnTo>
                  <a:lnTo>
                    <a:pt x="903"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6" name="Freeform 323"/>
            <p:cNvSpPr>
              <a:spLocks/>
            </p:cNvSpPr>
            <p:nvPr/>
          </p:nvSpPr>
          <p:spPr bwMode="auto">
            <a:xfrm>
              <a:off x="4134847" y="1535910"/>
              <a:ext cx="680568" cy="524089"/>
            </a:xfrm>
            <a:custGeom>
              <a:avLst/>
              <a:gdLst/>
              <a:ahLst/>
              <a:cxnLst>
                <a:cxn ang="0">
                  <a:pos x="583" y="0"/>
                </a:cxn>
                <a:cxn ang="0">
                  <a:pos x="498" y="40"/>
                </a:cxn>
                <a:cxn ang="0">
                  <a:pos x="465" y="85"/>
                </a:cxn>
                <a:cxn ang="0">
                  <a:pos x="468" y="163"/>
                </a:cxn>
                <a:cxn ang="0">
                  <a:pos x="433" y="183"/>
                </a:cxn>
                <a:cxn ang="0">
                  <a:pos x="408" y="175"/>
                </a:cxn>
                <a:cxn ang="0">
                  <a:pos x="380" y="208"/>
                </a:cxn>
                <a:cxn ang="0">
                  <a:pos x="345" y="208"/>
                </a:cxn>
                <a:cxn ang="0">
                  <a:pos x="273" y="240"/>
                </a:cxn>
                <a:cxn ang="0">
                  <a:pos x="175" y="240"/>
                </a:cxn>
                <a:cxn ang="0">
                  <a:pos x="120" y="240"/>
                </a:cxn>
                <a:cxn ang="0">
                  <a:pos x="88" y="195"/>
                </a:cxn>
                <a:cxn ang="0">
                  <a:pos x="18" y="195"/>
                </a:cxn>
                <a:cxn ang="0">
                  <a:pos x="0" y="193"/>
                </a:cxn>
                <a:cxn ang="0">
                  <a:pos x="30" y="260"/>
                </a:cxn>
                <a:cxn ang="0">
                  <a:pos x="88" y="270"/>
                </a:cxn>
                <a:cxn ang="0">
                  <a:pos x="158" y="313"/>
                </a:cxn>
                <a:cxn ang="0">
                  <a:pos x="250" y="313"/>
                </a:cxn>
                <a:cxn ang="0">
                  <a:pos x="295" y="305"/>
                </a:cxn>
                <a:cxn ang="0">
                  <a:pos x="330" y="405"/>
                </a:cxn>
                <a:cxn ang="0">
                  <a:pos x="340" y="518"/>
                </a:cxn>
                <a:cxn ang="0">
                  <a:pos x="348" y="513"/>
                </a:cxn>
                <a:cxn ang="0">
                  <a:pos x="383" y="528"/>
                </a:cxn>
                <a:cxn ang="0">
                  <a:pos x="575" y="520"/>
                </a:cxn>
                <a:cxn ang="0">
                  <a:pos x="600" y="470"/>
                </a:cxn>
                <a:cxn ang="0">
                  <a:pos x="635" y="448"/>
                </a:cxn>
                <a:cxn ang="0">
                  <a:pos x="635" y="413"/>
                </a:cxn>
                <a:cxn ang="0">
                  <a:pos x="595" y="398"/>
                </a:cxn>
                <a:cxn ang="0">
                  <a:pos x="600" y="360"/>
                </a:cxn>
                <a:cxn ang="0">
                  <a:pos x="645" y="368"/>
                </a:cxn>
                <a:cxn ang="0">
                  <a:pos x="685" y="340"/>
                </a:cxn>
                <a:cxn ang="0">
                  <a:pos x="640" y="300"/>
                </a:cxn>
                <a:cxn ang="0">
                  <a:pos x="610" y="295"/>
                </a:cxn>
                <a:cxn ang="0">
                  <a:pos x="645" y="218"/>
                </a:cxn>
                <a:cxn ang="0">
                  <a:pos x="588" y="138"/>
                </a:cxn>
                <a:cxn ang="0">
                  <a:pos x="550" y="138"/>
                </a:cxn>
                <a:cxn ang="0">
                  <a:pos x="510" y="118"/>
                </a:cxn>
                <a:cxn ang="0">
                  <a:pos x="533" y="58"/>
                </a:cxn>
                <a:cxn ang="0">
                  <a:pos x="583" y="0"/>
                </a:cxn>
              </a:cxnLst>
              <a:rect l="0" t="0" r="r" b="b"/>
              <a:pathLst>
                <a:path w="685" h="528">
                  <a:moveTo>
                    <a:pt x="583" y="0"/>
                  </a:moveTo>
                  <a:lnTo>
                    <a:pt x="498" y="40"/>
                  </a:lnTo>
                  <a:lnTo>
                    <a:pt x="465" y="85"/>
                  </a:lnTo>
                  <a:lnTo>
                    <a:pt x="468" y="163"/>
                  </a:lnTo>
                  <a:lnTo>
                    <a:pt x="433" y="183"/>
                  </a:lnTo>
                  <a:lnTo>
                    <a:pt x="408" y="175"/>
                  </a:lnTo>
                  <a:lnTo>
                    <a:pt x="380" y="208"/>
                  </a:lnTo>
                  <a:lnTo>
                    <a:pt x="345" y="208"/>
                  </a:lnTo>
                  <a:lnTo>
                    <a:pt x="273" y="240"/>
                  </a:lnTo>
                  <a:lnTo>
                    <a:pt x="175" y="240"/>
                  </a:lnTo>
                  <a:lnTo>
                    <a:pt x="120" y="240"/>
                  </a:lnTo>
                  <a:lnTo>
                    <a:pt x="88" y="195"/>
                  </a:lnTo>
                  <a:lnTo>
                    <a:pt x="18" y="195"/>
                  </a:lnTo>
                  <a:lnTo>
                    <a:pt x="0" y="193"/>
                  </a:lnTo>
                  <a:lnTo>
                    <a:pt x="30" y="260"/>
                  </a:lnTo>
                  <a:lnTo>
                    <a:pt x="88" y="270"/>
                  </a:lnTo>
                  <a:lnTo>
                    <a:pt x="158" y="313"/>
                  </a:lnTo>
                  <a:lnTo>
                    <a:pt x="250" y="313"/>
                  </a:lnTo>
                  <a:lnTo>
                    <a:pt x="295" y="305"/>
                  </a:lnTo>
                  <a:lnTo>
                    <a:pt x="330" y="405"/>
                  </a:lnTo>
                  <a:lnTo>
                    <a:pt x="340" y="518"/>
                  </a:lnTo>
                  <a:lnTo>
                    <a:pt x="348" y="513"/>
                  </a:lnTo>
                  <a:lnTo>
                    <a:pt x="383" y="528"/>
                  </a:lnTo>
                  <a:lnTo>
                    <a:pt x="575" y="520"/>
                  </a:lnTo>
                  <a:lnTo>
                    <a:pt x="600" y="470"/>
                  </a:lnTo>
                  <a:lnTo>
                    <a:pt x="635" y="448"/>
                  </a:lnTo>
                  <a:lnTo>
                    <a:pt x="635" y="413"/>
                  </a:lnTo>
                  <a:lnTo>
                    <a:pt x="595" y="398"/>
                  </a:lnTo>
                  <a:lnTo>
                    <a:pt x="600" y="360"/>
                  </a:lnTo>
                  <a:lnTo>
                    <a:pt x="645" y="368"/>
                  </a:lnTo>
                  <a:lnTo>
                    <a:pt x="685" y="340"/>
                  </a:lnTo>
                  <a:lnTo>
                    <a:pt x="640" y="300"/>
                  </a:lnTo>
                  <a:lnTo>
                    <a:pt x="610" y="295"/>
                  </a:lnTo>
                  <a:lnTo>
                    <a:pt x="645" y="218"/>
                  </a:lnTo>
                  <a:lnTo>
                    <a:pt x="588" y="138"/>
                  </a:lnTo>
                  <a:lnTo>
                    <a:pt x="550" y="138"/>
                  </a:lnTo>
                  <a:lnTo>
                    <a:pt x="510" y="118"/>
                  </a:lnTo>
                  <a:lnTo>
                    <a:pt x="533" y="58"/>
                  </a:lnTo>
                  <a:lnTo>
                    <a:pt x="58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397" name="Group 320"/>
            <p:cNvGrpSpPr>
              <a:grpSpLocks/>
            </p:cNvGrpSpPr>
            <p:nvPr/>
          </p:nvGrpSpPr>
          <p:grpSpPr bwMode="auto">
            <a:xfrm>
              <a:off x="2753841" y="1441527"/>
              <a:ext cx="2061577" cy="1294077"/>
              <a:chOff x="3267" y="2311"/>
              <a:chExt cx="2076" cy="1302"/>
            </a:xfrm>
            <a:grpFill/>
          </p:grpSpPr>
          <p:sp>
            <p:nvSpPr>
              <p:cNvPr id="551"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2"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98" name="Freeform 319"/>
            <p:cNvSpPr>
              <a:spLocks/>
            </p:cNvSpPr>
            <p:nvPr/>
          </p:nvSpPr>
          <p:spPr bwMode="auto">
            <a:xfrm>
              <a:off x="2753839" y="1441525"/>
              <a:ext cx="1308977" cy="1291591"/>
            </a:xfrm>
            <a:custGeom>
              <a:avLst/>
              <a:gdLst/>
              <a:ahLst/>
              <a:cxnLst>
                <a:cxn ang="0">
                  <a:pos x="1148" y="240"/>
                </a:cxn>
                <a:cxn ang="0">
                  <a:pos x="943" y="28"/>
                </a:cxn>
                <a:cxn ang="0">
                  <a:pos x="680" y="8"/>
                </a:cxn>
                <a:cxn ang="0">
                  <a:pos x="675" y="13"/>
                </a:cxn>
                <a:cxn ang="0">
                  <a:pos x="608" y="98"/>
                </a:cxn>
                <a:cxn ang="0">
                  <a:pos x="500" y="255"/>
                </a:cxn>
                <a:cxn ang="0">
                  <a:pos x="368" y="288"/>
                </a:cxn>
                <a:cxn ang="0">
                  <a:pos x="250" y="366"/>
                </a:cxn>
                <a:cxn ang="0">
                  <a:pos x="208" y="413"/>
                </a:cxn>
                <a:cxn ang="0">
                  <a:pos x="253" y="531"/>
                </a:cxn>
                <a:cxn ang="0">
                  <a:pos x="218" y="686"/>
                </a:cxn>
                <a:cxn ang="0">
                  <a:pos x="175" y="814"/>
                </a:cxn>
                <a:cxn ang="0">
                  <a:pos x="125" y="806"/>
                </a:cxn>
                <a:cxn ang="0">
                  <a:pos x="35" y="861"/>
                </a:cxn>
                <a:cxn ang="0">
                  <a:pos x="250" y="966"/>
                </a:cxn>
                <a:cxn ang="0">
                  <a:pos x="330" y="1047"/>
                </a:cxn>
                <a:cxn ang="0">
                  <a:pos x="440" y="1124"/>
                </a:cxn>
                <a:cxn ang="0">
                  <a:pos x="555" y="1294"/>
                </a:cxn>
                <a:cxn ang="0">
                  <a:pos x="553" y="1284"/>
                </a:cxn>
                <a:cxn ang="0">
                  <a:pos x="630" y="1282"/>
                </a:cxn>
                <a:cxn ang="0">
                  <a:pos x="610" y="1139"/>
                </a:cxn>
                <a:cxn ang="0">
                  <a:pos x="548" y="1034"/>
                </a:cxn>
                <a:cxn ang="0">
                  <a:pos x="518" y="954"/>
                </a:cxn>
                <a:cxn ang="0">
                  <a:pos x="595" y="954"/>
                </a:cxn>
                <a:cxn ang="0">
                  <a:pos x="685" y="899"/>
                </a:cxn>
                <a:cxn ang="0">
                  <a:pos x="555" y="851"/>
                </a:cxn>
                <a:cxn ang="0">
                  <a:pos x="665" y="839"/>
                </a:cxn>
                <a:cxn ang="0">
                  <a:pos x="745" y="839"/>
                </a:cxn>
                <a:cxn ang="0">
                  <a:pos x="848" y="776"/>
                </a:cxn>
                <a:cxn ang="0">
                  <a:pos x="915" y="643"/>
                </a:cxn>
                <a:cxn ang="0">
                  <a:pos x="1065" y="393"/>
                </a:cxn>
                <a:cxn ang="0">
                  <a:pos x="1193" y="248"/>
                </a:cxn>
              </a:cxnLst>
              <a:rect l="0" t="0" r="r" b="b"/>
              <a:pathLst>
                <a:path w="1318" h="1302">
                  <a:moveTo>
                    <a:pt x="1318" y="275"/>
                  </a:moveTo>
                  <a:lnTo>
                    <a:pt x="1148" y="240"/>
                  </a:lnTo>
                  <a:lnTo>
                    <a:pt x="1148" y="208"/>
                  </a:lnTo>
                  <a:lnTo>
                    <a:pt x="943" y="28"/>
                  </a:lnTo>
                  <a:lnTo>
                    <a:pt x="880" y="0"/>
                  </a:lnTo>
                  <a:lnTo>
                    <a:pt x="680" y="8"/>
                  </a:lnTo>
                  <a:lnTo>
                    <a:pt x="675" y="8"/>
                  </a:lnTo>
                  <a:lnTo>
                    <a:pt x="675" y="13"/>
                  </a:lnTo>
                  <a:lnTo>
                    <a:pt x="663" y="40"/>
                  </a:lnTo>
                  <a:lnTo>
                    <a:pt x="608" y="98"/>
                  </a:lnTo>
                  <a:lnTo>
                    <a:pt x="500" y="205"/>
                  </a:lnTo>
                  <a:lnTo>
                    <a:pt x="500" y="255"/>
                  </a:lnTo>
                  <a:lnTo>
                    <a:pt x="435" y="255"/>
                  </a:lnTo>
                  <a:lnTo>
                    <a:pt x="368" y="288"/>
                  </a:lnTo>
                  <a:lnTo>
                    <a:pt x="353" y="336"/>
                  </a:lnTo>
                  <a:lnTo>
                    <a:pt x="250" y="366"/>
                  </a:lnTo>
                  <a:lnTo>
                    <a:pt x="210" y="408"/>
                  </a:lnTo>
                  <a:lnTo>
                    <a:pt x="208" y="413"/>
                  </a:lnTo>
                  <a:lnTo>
                    <a:pt x="210" y="416"/>
                  </a:lnTo>
                  <a:lnTo>
                    <a:pt x="253" y="531"/>
                  </a:lnTo>
                  <a:lnTo>
                    <a:pt x="195" y="643"/>
                  </a:lnTo>
                  <a:lnTo>
                    <a:pt x="218" y="686"/>
                  </a:lnTo>
                  <a:lnTo>
                    <a:pt x="163" y="751"/>
                  </a:lnTo>
                  <a:lnTo>
                    <a:pt x="175" y="814"/>
                  </a:lnTo>
                  <a:lnTo>
                    <a:pt x="153" y="821"/>
                  </a:lnTo>
                  <a:lnTo>
                    <a:pt x="125" y="806"/>
                  </a:lnTo>
                  <a:lnTo>
                    <a:pt x="0" y="826"/>
                  </a:lnTo>
                  <a:lnTo>
                    <a:pt x="35" y="861"/>
                  </a:lnTo>
                  <a:lnTo>
                    <a:pt x="193" y="899"/>
                  </a:lnTo>
                  <a:lnTo>
                    <a:pt x="250" y="966"/>
                  </a:lnTo>
                  <a:lnTo>
                    <a:pt x="285" y="1042"/>
                  </a:lnTo>
                  <a:lnTo>
                    <a:pt x="330" y="1047"/>
                  </a:lnTo>
                  <a:lnTo>
                    <a:pt x="395" y="1124"/>
                  </a:lnTo>
                  <a:lnTo>
                    <a:pt x="440" y="1124"/>
                  </a:lnTo>
                  <a:lnTo>
                    <a:pt x="470" y="1222"/>
                  </a:lnTo>
                  <a:lnTo>
                    <a:pt x="555" y="1294"/>
                  </a:lnTo>
                  <a:lnTo>
                    <a:pt x="548" y="1289"/>
                  </a:lnTo>
                  <a:lnTo>
                    <a:pt x="553" y="1284"/>
                  </a:lnTo>
                  <a:lnTo>
                    <a:pt x="605" y="1302"/>
                  </a:lnTo>
                  <a:lnTo>
                    <a:pt x="630" y="1282"/>
                  </a:lnTo>
                  <a:lnTo>
                    <a:pt x="598" y="1174"/>
                  </a:lnTo>
                  <a:lnTo>
                    <a:pt x="610" y="1139"/>
                  </a:lnTo>
                  <a:lnTo>
                    <a:pt x="540" y="1077"/>
                  </a:lnTo>
                  <a:lnTo>
                    <a:pt x="548" y="1034"/>
                  </a:lnTo>
                  <a:lnTo>
                    <a:pt x="528" y="989"/>
                  </a:lnTo>
                  <a:lnTo>
                    <a:pt x="518" y="954"/>
                  </a:lnTo>
                  <a:lnTo>
                    <a:pt x="570" y="954"/>
                  </a:lnTo>
                  <a:lnTo>
                    <a:pt x="595" y="954"/>
                  </a:lnTo>
                  <a:lnTo>
                    <a:pt x="598" y="954"/>
                  </a:lnTo>
                  <a:lnTo>
                    <a:pt x="685" y="899"/>
                  </a:lnTo>
                  <a:lnTo>
                    <a:pt x="595" y="886"/>
                  </a:lnTo>
                  <a:lnTo>
                    <a:pt x="555" y="851"/>
                  </a:lnTo>
                  <a:lnTo>
                    <a:pt x="625" y="826"/>
                  </a:lnTo>
                  <a:lnTo>
                    <a:pt x="665" y="839"/>
                  </a:lnTo>
                  <a:lnTo>
                    <a:pt x="708" y="849"/>
                  </a:lnTo>
                  <a:lnTo>
                    <a:pt x="745" y="839"/>
                  </a:lnTo>
                  <a:lnTo>
                    <a:pt x="758" y="801"/>
                  </a:lnTo>
                  <a:lnTo>
                    <a:pt x="848" y="776"/>
                  </a:lnTo>
                  <a:lnTo>
                    <a:pt x="848" y="786"/>
                  </a:lnTo>
                  <a:lnTo>
                    <a:pt x="915" y="643"/>
                  </a:lnTo>
                  <a:lnTo>
                    <a:pt x="985" y="528"/>
                  </a:lnTo>
                  <a:lnTo>
                    <a:pt x="1065" y="393"/>
                  </a:lnTo>
                  <a:lnTo>
                    <a:pt x="1180" y="253"/>
                  </a:lnTo>
                  <a:lnTo>
                    <a:pt x="1193" y="248"/>
                  </a:lnTo>
                  <a:lnTo>
                    <a:pt x="1318" y="27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9" name="Freeform 318"/>
            <p:cNvSpPr>
              <a:spLocks/>
            </p:cNvSpPr>
            <p:nvPr/>
          </p:nvSpPr>
          <p:spPr bwMode="auto">
            <a:xfrm>
              <a:off x="2537747" y="1409236"/>
              <a:ext cx="886725" cy="635860"/>
            </a:xfrm>
            <a:custGeom>
              <a:avLst/>
              <a:gdLst/>
              <a:ahLst/>
              <a:cxnLst>
                <a:cxn ang="0">
                  <a:pos x="893" y="40"/>
                </a:cxn>
                <a:cxn ang="0">
                  <a:pos x="790" y="40"/>
                </a:cxn>
                <a:cxn ang="0">
                  <a:pos x="685" y="0"/>
                </a:cxn>
                <a:cxn ang="0">
                  <a:pos x="650" y="23"/>
                </a:cxn>
                <a:cxn ang="0">
                  <a:pos x="553" y="23"/>
                </a:cxn>
                <a:cxn ang="0">
                  <a:pos x="468" y="78"/>
                </a:cxn>
                <a:cxn ang="0">
                  <a:pos x="553" y="63"/>
                </a:cxn>
                <a:cxn ang="0">
                  <a:pos x="618" y="80"/>
                </a:cxn>
                <a:cxn ang="0">
                  <a:pos x="658" y="50"/>
                </a:cxn>
                <a:cxn ang="0">
                  <a:pos x="758" y="78"/>
                </a:cxn>
                <a:cxn ang="0">
                  <a:pos x="723" y="118"/>
                </a:cxn>
                <a:cxn ang="0">
                  <a:pos x="570" y="115"/>
                </a:cxn>
                <a:cxn ang="0">
                  <a:pos x="413" y="150"/>
                </a:cxn>
                <a:cxn ang="0">
                  <a:pos x="355" y="128"/>
                </a:cxn>
                <a:cxn ang="0">
                  <a:pos x="253" y="165"/>
                </a:cxn>
                <a:cxn ang="0">
                  <a:pos x="208" y="240"/>
                </a:cxn>
                <a:cxn ang="0">
                  <a:pos x="83" y="293"/>
                </a:cxn>
                <a:cxn ang="0">
                  <a:pos x="83" y="353"/>
                </a:cxn>
                <a:cxn ang="0">
                  <a:pos x="10" y="413"/>
                </a:cxn>
                <a:cxn ang="0">
                  <a:pos x="0" y="428"/>
                </a:cxn>
                <a:cxn ang="0">
                  <a:pos x="63" y="478"/>
                </a:cxn>
                <a:cxn ang="0">
                  <a:pos x="63" y="515"/>
                </a:cxn>
                <a:cxn ang="0">
                  <a:pos x="113" y="548"/>
                </a:cxn>
                <a:cxn ang="0">
                  <a:pos x="118" y="630"/>
                </a:cxn>
                <a:cxn ang="0">
                  <a:pos x="153" y="640"/>
                </a:cxn>
                <a:cxn ang="0">
                  <a:pos x="193" y="575"/>
                </a:cxn>
                <a:cxn ang="0">
                  <a:pos x="150" y="495"/>
                </a:cxn>
                <a:cxn ang="0">
                  <a:pos x="170" y="398"/>
                </a:cxn>
                <a:cxn ang="0">
                  <a:pos x="363" y="393"/>
                </a:cxn>
                <a:cxn ang="0">
                  <a:pos x="390" y="433"/>
                </a:cxn>
                <a:cxn ang="0">
                  <a:pos x="428" y="448"/>
                </a:cxn>
                <a:cxn ang="0">
                  <a:pos x="425" y="445"/>
                </a:cxn>
                <a:cxn ang="0">
                  <a:pos x="428" y="440"/>
                </a:cxn>
                <a:cxn ang="0">
                  <a:pos x="468" y="398"/>
                </a:cxn>
                <a:cxn ang="0">
                  <a:pos x="570" y="368"/>
                </a:cxn>
                <a:cxn ang="0">
                  <a:pos x="585" y="320"/>
                </a:cxn>
                <a:cxn ang="0">
                  <a:pos x="653" y="288"/>
                </a:cxn>
                <a:cxn ang="0">
                  <a:pos x="718" y="288"/>
                </a:cxn>
                <a:cxn ang="0">
                  <a:pos x="718" y="238"/>
                </a:cxn>
                <a:cxn ang="0">
                  <a:pos x="825" y="130"/>
                </a:cxn>
                <a:cxn ang="0">
                  <a:pos x="880" y="73"/>
                </a:cxn>
                <a:cxn ang="0">
                  <a:pos x="893" y="45"/>
                </a:cxn>
                <a:cxn ang="0">
                  <a:pos x="893" y="40"/>
                </a:cxn>
              </a:cxnLst>
              <a:rect l="0" t="0" r="r" b="b"/>
              <a:pathLst>
                <a:path w="893" h="640">
                  <a:moveTo>
                    <a:pt x="893" y="40"/>
                  </a:moveTo>
                  <a:lnTo>
                    <a:pt x="790" y="40"/>
                  </a:lnTo>
                  <a:lnTo>
                    <a:pt x="685" y="0"/>
                  </a:lnTo>
                  <a:lnTo>
                    <a:pt x="650" y="23"/>
                  </a:lnTo>
                  <a:lnTo>
                    <a:pt x="553" y="23"/>
                  </a:lnTo>
                  <a:lnTo>
                    <a:pt x="468" y="78"/>
                  </a:lnTo>
                  <a:lnTo>
                    <a:pt x="553" y="63"/>
                  </a:lnTo>
                  <a:lnTo>
                    <a:pt x="618" y="80"/>
                  </a:lnTo>
                  <a:lnTo>
                    <a:pt x="658" y="50"/>
                  </a:lnTo>
                  <a:lnTo>
                    <a:pt x="758" y="78"/>
                  </a:lnTo>
                  <a:lnTo>
                    <a:pt x="723" y="118"/>
                  </a:lnTo>
                  <a:lnTo>
                    <a:pt x="570" y="115"/>
                  </a:lnTo>
                  <a:lnTo>
                    <a:pt x="413" y="150"/>
                  </a:lnTo>
                  <a:lnTo>
                    <a:pt x="355" y="128"/>
                  </a:lnTo>
                  <a:lnTo>
                    <a:pt x="253" y="165"/>
                  </a:lnTo>
                  <a:lnTo>
                    <a:pt x="208" y="240"/>
                  </a:lnTo>
                  <a:lnTo>
                    <a:pt x="83" y="293"/>
                  </a:lnTo>
                  <a:lnTo>
                    <a:pt x="83" y="353"/>
                  </a:lnTo>
                  <a:lnTo>
                    <a:pt x="10" y="413"/>
                  </a:lnTo>
                  <a:lnTo>
                    <a:pt x="0" y="428"/>
                  </a:lnTo>
                  <a:lnTo>
                    <a:pt x="63" y="478"/>
                  </a:lnTo>
                  <a:lnTo>
                    <a:pt x="63" y="515"/>
                  </a:lnTo>
                  <a:lnTo>
                    <a:pt x="113" y="548"/>
                  </a:lnTo>
                  <a:lnTo>
                    <a:pt x="118" y="630"/>
                  </a:lnTo>
                  <a:lnTo>
                    <a:pt x="153" y="640"/>
                  </a:lnTo>
                  <a:lnTo>
                    <a:pt x="193" y="575"/>
                  </a:lnTo>
                  <a:lnTo>
                    <a:pt x="150" y="495"/>
                  </a:lnTo>
                  <a:lnTo>
                    <a:pt x="170" y="398"/>
                  </a:lnTo>
                  <a:lnTo>
                    <a:pt x="363" y="393"/>
                  </a:lnTo>
                  <a:lnTo>
                    <a:pt x="390" y="433"/>
                  </a:lnTo>
                  <a:lnTo>
                    <a:pt x="428" y="448"/>
                  </a:lnTo>
                  <a:lnTo>
                    <a:pt x="425" y="445"/>
                  </a:lnTo>
                  <a:lnTo>
                    <a:pt x="428" y="440"/>
                  </a:lnTo>
                  <a:lnTo>
                    <a:pt x="468" y="398"/>
                  </a:lnTo>
                  <a:lnTo>
                    <a:pt x="570" y="368"/>
                  </a:lnTo>
                  <a:lnTo>
                    <a:pt x="585" y="320"/>
                  </a:lnTo>
                  <a:lnTo>
                    <a:pt x="653" y="288"/>
                  </a:lnTo>
                  <a:lnTo>
                    <a:pt x="718" y="288"/>
                  </a:lnTo>
                  <a:lnTo>
                    <a:pt x="718" y="238"/>
                  </a:lnTo>
                  <a:lnTo>
                    <a:pt x="825" y="130"/>
                  </a:lnTo>
                  <a:lnTo>
                    <a:pt x="880" y="73"/>
                  </a:lnTo>
                  <a:lnTo>
                    <a:pt x="893" y="45"/>
                  </a:lnTo>
                  <a:lnTo>
                    <a:pt x="893"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0" name="Freeform 317"/>
            <p:cNvSpPr>
              <a:spLocks/>
            </p:cNvSpPr>
            <p:nvPr/>
          </p:nvSpPr>
          <p:spPr bwMode="auto">
            <a:xfrm>
              <a:off x="2570036" y="1983000"/>
              <a:ext cx="86935" cy="49677"/>
            </a:xfrm>
            <a:custGeom>
              <a:avLst/>
              <a:gdLst/>
              <a:ahLst/>
              <a:cxnLst>
                <a:cxn ang="0">
                  <a:pos x="0" y="26"/>
                </a:cxn>
                <a:cxn ang="0">
                  <a:pos x="87" y="51"/>
                </a:cxn>
                <a:cxn ang="0">
                  <a:pos x="83" y="3"/>
                </a:cxn>
                <a:cxn ang="0">
                  <a:pos x="0" y="0"/>
                </a:cxn>
                <a:cxn ang="0">
                  <a:pos x="0" y="26"/>
                </a:cxn>
              </a:cxnLst>
              <a:rect l="0" t="0" r="r" b="b"/>
              <a:pathLst>
                <a:path w="87" h="51">
                  <a:moveTo>
                    <a:pt x="0" y="26"/>
                  </a:moveTo>
                  <a:lnTo>
                    <a:pt x="87" y="51"/>
                  </a:lnTo>
                  <a:lnTo>
                    <a:pt x="83" y="3"/>
                  </a:lnTo>
                  <a:lnTo>
                    <a:pt x="0" y="0"/>
                  </a:lnTo>
                  <a:lnTo>
                    <a:pt x="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1" name="Freeform 316"/>
            <p:cNvSpPr>
              <a:spLocks/>
            </p:cNvSpPr>
            <p:nvPr/>
          </p:nvSpPr>
          <p:spPr bwMode="auto">
            <a:xfrm>
              <a:off x="2570036" y="1983000"/>
              <a:ext cx="84450" cy="52161"/>
            </a:xfrm>
            <a:custGeom>
              <a:avLst/>
              <a:gdLst/>
              <a:ahLst/>
              <a:cxnLst>
                <a:cxn ang="0">
                  <a:pos x="0" y="27"/>
                </a:cxn>
                <a:cxn ang="0">
                  <a:pos x="87" y="51"/>
                </a:cxn>
                <a:cxn ang="0">
                  <a:pos x="84" y="5"/>
                </a:cxn>
                <a:cxn ang="0">
                  <a:pos x="0" y="0"/>
                </a:cxn>
                <a:cxn ang="0">
                  <a:pos x="0" y="27"/>
                </a:cxn>
              </a:cxnLst>
              <a:rect l="0" t="0" r="r" b="b"/>
              <a:pathLst>
                <a:path w="87" h="51">
                  <a:moveTo>
                    <a:pt x="0" y="27"/>
                  </a:moveTo>
                  <a:lnTo>
                    <a:pt x="87" y="51"/>
                  </a:lnTo>
                  <a:lnTo>
                    <a:pt x="84" y="5"/>
                  </a:lnTo>
                  <a:lnTo>
                    <a:pt x="0" y="0"/>
                  </a:lnTo>
                  <a:lnTo>
                    <a:pt x="0" y="2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2" name="Freeform 315"/>
            <p:cNvSpPr>
              <a:spLocks/>
            </p:cNvSpPr>
            <p:nvPr/>
          </p:nvSpPr>
          <p:spPr bwMode="auto">
            <a:xfrm>
              <a:off x="2483103" y="1819067"/>
              <a:ext cx="168900" cy="168900"/>
            </a:xfrm>
            <a:custGeom>
              <a:avLst/>
              <a:gdLst/>
              <a:ahLst/>
              <a:cxnLst>
                <a:cxn ang="0">
                  <a:pos x="64" y="0"/>
                </a:cxn>
                <a:cxn ang="0">
                  <a:pos x="45" y="44"/>
                </a:cxn>
                <a:cxn ang="0">
                  <a:pos x="0" y="67"/>
                </a:cxn>
                <a:cxn ang="0">
                  <a:pos x="0" y="76"/>
                </a:cxn>
                <a:cxn ang="0">
                  <a:pos x="89" y="166"/>
                </a:cxn>
                <a:cxn ang="0">
                  <a:pos x="169" y="169"/>
                </a:cxn>
                <a:cxn ang="0">
                  <a:pos x="166" y="134"/>
                </a:cxn>
                <a:cxn ang="0">
                  <a:pos x="118" y="102"/>
                </a:cxn>
                <a:cxn ang="0">
                  <a:pos x="118" y="64"/>
                </a:cxn>
                <a:cxn ang="0">
                  <a:pos x="54" y="16"/>
                </a:cxn>
                <a:cxn ang="0">
                  <a:pos x="64" y="0"/>
                </a:cxn>
              </a:cxnLst>
              <a:rect l="0" t="0" r="r" b="b"/>
              <a:pathLst>
                <a:path w="169" h="169">
                  <a:moveTo>
                    <a:pt x="64" y="0"/>
                  </a:moveTo>
                  <a:lnTo>
                    <a:pt x="45" y="44"/>
                  </a:lnTo>
                  <a:lnTo>
                    <a:pt x="0" y="67"/>
                  </a:lnTo>
                  <a:lnTo>
                    <a:pt x="0" y="76"/>
                  </a:lnTo>
                  <a:lnTo>
                    <a:pt x="89" y="166"/>
                  </a:lnTo>
                  <a:lnTo>
                    <a:pt x="169" y="169"/>
                  </a:lnTo>
                  <a:lnTo>
                    <a:pt x="166" y="134"/>
                  </a:lnTo>
                  <a:lnTo>
                    <a:pt x="118" y="102"/>
                  </a:lnTo>
                  <a:lnTo>
                    <a:pt x="118" y="64"/>
                  </a:lnTo>
                  <a:lnTo>
                    <a:pt x="54" y="16"/>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3" name="Freeform 314"/>
            <p:cNvSpPr>
              <a:spLocks/>
            </p:cNvSpPr>
            <p:nvPr/>
          </p:nvSpPr>
          <p:spPr bwMode="auto">
            <a:xfrm>
              <a:off x="2483103" y="1819067"/>
              <a:ext cx="168900" cy="168900"/>
            </a:xfrm>
            <a:custGeom>
              <a:avLst/>
              <a:gdLst/>
              <a:ahLst/>
              <a:cxnLst>
                <a:cxn ang="0">
                  <a:pos x="65" y="0"/>
                </a:cxn>
                <a:cxn ang="0">
                  <a:pos x="45" y="45"/>
                </a:cxn>
                <a:cxn ang="0">
                  <a:pos x="0" y="67"/>
                </a:cxn>
                <a:cxn ang="0">
                  <a:pos x="0" y="75"/>
                </a:cxn>
                <a:cxn ang="0">
                  <a:pos x="89" y="164"/>
                </a:cxn>
                <a:cxn ang="0">
                  <a:pos x="169" y="169"/>
                </a:cxn>
                <a:cxn ang="0">
                  <a:pos x="167" y="134"/>
                </a:cxn>
                <a:cxn ang="0">
                  <a:pos x="117" y="102"/>
                </a:cxn>
                <a:cxn ang="0">
                  <a:pos x="117" y="65"/>
                </a:cxn>
                <a:cxn ang="0">
                  <a:pos x="55" y="15"/>
                </a:cxn>
                <a:cxn ang="0">
                  <a:pos x="65" y="0"/>
                </a:cxn>
              </a:cxnLst>
              <a:rect l="0" t="0" r="r" b="b"/>
              <a:pathLst>
                <a:path w="169" h="169">
                  <a:moveTo>
                    <a:pt x="65" y="0"/>
                  </a:moveTo>
                  <a:lnTo>
                    <a:pt x="45" y="45"/>
                  </a:lnTo>
                  <a:lnTo>
                    <a:pt x="0" y="67"/>
                  </a:lnTo>
                  <a:lnTo>
                    <a:pt x="0" y="75"/>
                  </a:lnTo>
                  <a:lnTo>
                    <a:pt x="89" y="164"/>
                  </a:lnTo>
                  <a:lnTo>
                    <a:pt x="169" y="169"/>
                  </a:lnTo>
                  <a:lnTo>
                    <a:pt x="167" y="134"/>
                  </a:lnTo>
                  <a:lnTo>
                    <a:pt x="117" y="102"/>
                  </a:lnTo>
                  <a:lnTo>
                    <a:pt x="117" y="65"/>
                  </a:lnTo>
                  <a:lnTo>
                    <a:pt x="55" y="15"/>
                  </a:lnTo>
                  <a:lnTo>
                    <a:pt x="6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4" name="Freeform 313"/>
            <p:cNvSpPr>
              <a:spLocks/>
            </p:cNvSpPr>
            <p:nvPr/>
          </p:nvSpPr>
          <p:spPr bwMode="auto">
            <a:xfrm>
              <a:off x="2450812" y="1886131"/>
              <a:ext cx="64579" cy="72030"/>
            </a:xfrm>
            <a:custGeom>
              <a:avLst/>
              <a:gdLst/>
              <a:ahLst/>
              <a:cxnLst>
                <a:cxn ang="0">
                  <a:pos x="32" y="0"/>
                </a:cxn>
                <a:cxn ang="0">
                  <a:pos x="3" y="16"/>
                </a:cxn>
                <a:cxn ang="0">
                  <a:pos x="0" y="61"/>
                </a:cxn>
                <a:cxn ang="0">
                  <a:pos x="0" y="64"/>
                </a:cxn>
                <a:cxn ang="0">
                  <a:pos x="45" y="73"/>
                </a:cxn>
                <a:cxn ang="0">
                  <a:pos x="64" y="38"/>
                </a:cxn>
                <a:cxn ang="0">
                  <a:pos x="32" y="9"/>
                </a:cxn>
                <a:cxn ang="0">
                  <a:pos x="32" y="0"/>
                </a:cxn>
              </a:cxnLst>
              <a:rect l="0" t="0" r="r" b="b"/>
              <a:pathLst>
                <a:path w="64" h="73">
                  <a:moveTo>
                    <a:pt x="32" y="0"/>
                  </a:moveTo>
                  <a:lnTo>
                    <a:pt x="3" y="16"/>
                  </a:lnTo>
                  <a:lnTo>
                    <a:pt x="0" y="61"/>
                  </a:lnTo>
                  <a:lnTo>
                    <a:pt x="0" y="64"/>
                  </a:lnTo>
                  <a:lnTo>
                    <a:pt x="45" y="73"/>
                  </a:lnTo>
                  <a:lnTo>
                    <a:pt x="64" y="38"/>
                  </a:lnTo>
                  <a:lnTo>
                    <a:pt x="32" y="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5" name="Freeform 312"/>
            <p:cNvSpPr>
              <a:spLocks/>
            </p:cNvSpPr>
            <p:nvPr/>
          </p:nvSpPr>
          <p:spPr bwMode="auto">
            <a:xfrm>
              <a:off x="2450812" y="1886131"/>
              <a:ext cx="64579" cy="72030"/>
            </a:xfrm>
            <a:custGeom>
              <a:avLst/>
              <a:gdLst/>
              <a:ahLst/>
              <a:cxnLst>
                <a:cxn ang="0">
                  <a:pos x="32" y="0"/>
                </a:cxn>
                <a:cxn ang="0">
                  <a:pos x="5" y="15"/>
                </a:cxn>
                <a:cxn ang="0">
                  <a:pos x="0" y="60"/>
                </a:cxn>
                <a:cxn ang="0">
                  <a:pos x="0" y="63"/>
                </a:cxn>
                <a:cxn ang="0">
                  <a:pos x="44" y="73"/>
                </a:cxn>
                <a:cxn ang="0">
                  <a:pos x="64" y="38"/>
                </a:cxn>
                <a:cxn ang="0">
                  <a:pos x="32" y="8"/>
                </a:cxn>
                <a:cxn ang="0">
                  <a:pos x="32" y="0"/>
                </a:cxn>
              </a:cxnLst>
              <a:rect l="0" t="0" r="r" b="b"/>
              <a:pathLst>
                <a:path w="64" h="73">
                  <a:moveTo>
                    <a:pt x="32" y="0"/>
                  </a:moveTo>
                  <a:lnTo>
                    <a:pt x="5" y="15"/>
                  </a:lnTo>
                  <a:lnTo>
                    <a:pt x="0" y="60"/>
                  </a:lnTo>
                  <a:lnTo>
                    <a:pt x="0" y="63"/>
                  </a:lnTo>
                  <a:lnTo>
                    <a:pt x="44" y="73"/>
                  </a:lnTo>
                  <a:lnTo>
                    <a:pt x="64" y="38"/>
                  </a:lnTo>
                  <a:lnTo>
                    <a:pt x="32" y="8"/>
                  </a:lnTo>
                  <a:lnTo>
                    <a:pt x="3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6" name="Freeform 311"/>
            <p:cNvSpPr>
              <a:spLocks/>
            </p:cNvSpPr>
            <p:nvPr/>
          </p:nvSpPr>
          <p:spPr bwMode="auto">
            <a:xfrm>
              <a:off x="2433426" y="1923388"/>
              <a:ext cx="163933" cy="183803"/>
            </a:xfrm>
            <a:custGeom>
              <a:avLst/>
              <a:gdLst/>
              <a:ahLst/>
              <a:cxnLst>
                <a:cxn ang="0">
                  <a:pos x="19" y="7"/>
                </a:cxn>
                <a:cxn ang="0">
                  <a:pos x="19" y="32"/>
                </a:cxn>
                <a:cxn ang="0">
                  <a:pos x="0" y="42"/>
                </a:cxn>
                <a:cxn ang="0">
                  <a:pos x="38" y="115"/>
                </a:cxn>
                <a:cxn ang="0">
                  <a:pos x="60" y="186"/>
                </a:cxn>
                <a:cxn ang="0">
                  <a:pos x="115" y="83"/>
                </a:cxn>
                <a:cxn ang="0">
                  <a:pos x="137" y="87"/>
                </a:cxn>
                <a:cxn ang="0">
                  <a:pos x="137" y="61"/>
                </a:cxn>
                <a:cxn ang="0">
                  <a:pos x="166" y="61"/>
                </a:cxn>
                <a:cxn ang="0">
                  <a:pos x="140" y="61"/>
                </a:cxn>
                <a:cxn ang="0">
                  <a:pos x="83" y="0"/>
                </a:cxn>
                <a:cxn ang="0">
                  <a:pos x="64" y="35"/>
                </a:cxn>
                <a:cxn ang="0">
                  <a:pos x="19" y="26"/>
                </a:cxn>
                <a:cxn ang="0">
                  <a:pos x="19" y="23"/>
                </a:cxn>
                <a:cxn ang="0">
                  <a:pos x="19" y="7"/>
                </a:cxn>
              </a:cxnLst>
              <a:rect l="0" t="0" r="r" b="b"/>
              <a:pathLst>
                <a:path w="166" h="186">
                  <a:moveTo>
                    <a:pt x="19" y="7"/>
                  </a:moveTo>
                  <a:lnTo>
                    <a:pt x="19" y="32"/>
                  </a:lnTo>
                  <a:lnTo>
                    <a:pt x="0" y="42"/>
                  </a:lnTo>
                  <a:lnTo>
                    <a:pt x="38" y="115"/>
                  </a:lnTo>
                  <a:lnTo>
                    <a:pt x="60" y="186"/>
                  </a:lnTo>
                  <a:lnTo>
                    <a:pt x="115" y="83"/>
                  </a:lnTo>
                  <a:lnTo>
                    <a:pt x="137" y="87"/>
                  </a:lnTo>
                  <a:lnTo>
                    <a:pt x="137" y="61"/>
                  </a:lnTo>
                  <a:lnTo>
                    <a:pt x="166" y="61"/>
                  </a:lnTo>
                  <a:lnTo>
                    <a:pt x="140" y="61"/>
                  </a:lnTo>
                  <a:lnTo>
                    <a:pt x="83" y="0"/>
                  </a:lnTo>
                  <a:lnTo>
                    <a:pt x="64" y="35"/>
                  </a:lnTo>
                  <a:lnTo>
                    <a:pt x="19" y="26"/>
                  </a:lnTo>
                  <a:lnTo>
                    <a:pt x="19" y="23"/>
                  </a:lnTo>
                  <a:lnTo>
                    <a:pt x="1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7" name="Freeform 310"/>
            <p:cNvSpPr>
              <a:spLocks/>
            </p:cNvSpPr>
            <p:nvPr/>
          </p:nvSpPr>
          <p:spPr bwMode="auto">
            <a:xfrm>
              <a:off x="2433426" y="1923388"/>
              <a:ext cx="163933" cy="183803"/>
            </a:xfrm>
            <a:custGeom>
              <a:avLst/>
              <a:gdLst/>
              <a:ahLst/>
              <a:cxnLst>
                <a:cxn ang="0">
                  <a:pos x="18" y="8"/>
                </a:cxn>
                <a:cxn ang="0">
                  <a:pos x="18" y="33"/>
                </a:cxn>
                <a:cxn ang="0">
                  <a:pos x="0" y="43"/>
                </a:cxn>
                <a:cxn ang="0">
                  <a:pos x="38" y="116"/>
                </a:cxn>
                <a:cxn ang="0">
                  <a:pos x="60" y="186"/>
                </a:cxn>
                <a:cxn ang="0">
                  <a:pos x="116" y="83"/>
                </a:cxn>
                <a:cxn ang="0">
                  <a:pos x="138" y="88"/>
                </a:cxn>
                <a:cxn ang="0">
                  <a:pos x="138" y="60"/>
                </a:cxn>
                <a:cxn ang="0">
                  <a:pos x="166" y="60"/>
                </a:cxn>
                <a:cxn ang="0">
                  <a:pos x="141" y="60"/>
                </a:cxn>
                <a:cxn ang="0">
                  <a:pos x="83" y="0"/>
                </a:cxn>
                <a:cxn ang="0">
                  <a:pos x="63" y="35"/>
                </a:cxn>
                <a:cxn ang="0">
                  <a:pos x="18" y="25"/>
                </a:cxn>
                <a:cxn ang="0">
                  <a:pos x="18" y="23"/>
                </a:cxn>
                <a:cxn ang="0">
                  <a:pos x="18" y="8"/>
                </a:cxn>
              </a:cxnLst>
              <a:rect l="0" t="0" r="r" b="b"/>
              <a:pathLst>
                <a:path w="166" h="186">
                  <a:moveTo>
                    <a:pt x="18" y="8"/>
                  </a:moveTo>
                  <a:lnTo>
                    <a:pt x="18" y="33"/>
                  </a:lnTo>
                  <a:lnTo>
                    <a:pt x="0" y="43"/>
                  </a:lnTo>
                  <a:lnTo>
                    <a:pt x="38" y="116"/>
                  </a:lnTo>
                  <a:lnTo>
                    <a:pt x="60" y="186"/>
                  </a:lnTo>
                  <a:lnTo>
                    <a:pt x="116" y="83"/>
                  </a:lnTo>
                  <a:lnTo>
                    <a:pt x="138" y="88"/>
                  </a:lnTo>
                  <a:lnTo>
                    <a:pt x="138" y="60"/>
                  </a:lnTo>
                  <a:lnTo>
                    <a:pt x="166" y="60"/>
                  </a:lnTo>
                  <a:lnTo>
                    <a:pt x="141" y="60"/>
                  </a:lnTo>
                  <a:lnTo>
                    <a:pt x="83" y="0"/>
                  </a:lnTo>
                  <a:lnTo>
                    <a:pt x="63" y="35"/>
                  </a:lnTo>
                  <a:lnTo>
                    <a:pt x="18" y="25"/>
                  </a:lnTo>
                  <a:lnTo>
                    <a:pt x="18" y="23"/>
                  </a:lnTo>
                  <a:lnTo>
                    <a:pt x="18" y="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8" name="Freeform 309"/>
            <p:cNvSpPr>
              <a:spLocks/>
            </p:cNvSpPr>
            <p:nvPr/>
          </p:nvSpPr>
          <p:spPr bwMode="auto">
            <a:xfrm>
              <a:off x="2381265" y="1955678"/>
              <a:ext cx="109288" cy="156480"/>
            </a:xfrm>
            <a:custGeom>
              <a:avLst/>
              <a:gdLst/>
              <a:ahLst/>
              <a:cxnLst>
                <a:cxn ang="0">
                  <a:pos x="70" y="0"/>
                </a:cxn>
                <a:cxn ang="0">
                  <a:pos x="19" y="29"/>
                </a:cxn>
                <a:cxn ang="0">
                  <a:pos x="12" y="39"/>
                </a:cxn>
                <a:cxn ang="0">
                  <a:pos x="0" y="122"/>
                </a:cxn>
                <a:cxn ang="0">
                  <a:pos x="3" y="122"/>
                </a:cxn>
                <a:cxn ang="0">
                  <a:pos x="83" y="157"/>
                </a:cxn>
                <a:cxn ang="0">
                  <a:pos x="111" y="154"/>
                </a:cxn>
                <a:cxn ang="0">
                  <a:pos x="89" y="83"/>
                </a:cxn>
                <a:cxn ang="0">
                  <a:pos x="51" y="10"/>
                </a:cxn>
                <a:cxn ang="0">
                  <a:pos x="70" y="0"/>
                </a:cxn>
              </a:cxnLst>
              <a:rect l="0" t="0" r="r" b="b"/>
              <a:pathLst>
                <a:path w="111" h="157">
                  <a:moveTo>
                    <a:pt x="70" y="0"/>
                  </a:moveTo>
                  <a:lnTo>
                    <a:pt x="19" y="29"/>
                  </a:lnTo>
                  <a:lnTo>
                    <a:pt x="12" y="39"/>
                  </a:lnTo>
                  <a:lnTo>
                    <a:pt x="0" y="122"/>
                  </a:lnTo>
                  <a:lnTo>
                    <a:pt x="3" y="122"/>
                  </a:lnTo>
                  <a:lnTo>
                    <a:pt x="83" y="157"/>
                  </a:lnTo>
                  <a:lnTo>
                    <a:pt x="111" y="154"/>
                  </a:lnTo>
                  <a:lnTo>
                    <a:pt x="89" y="83"/>
                  </a:lnTo>
                  <a:lnTo>
                    <a:pt x="51" y="10"/>
                  </a:lnTo>
                  <a:lnTo>
                    <a:pt x="7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9" name="Freeform 308"/>
            <p:cNvSpPr>
              <a:spLocks/>
            </p:cNvSpPr>
            <p:nvPr/>
          </p:nvSpPr>
          <p:spPr bwMode="auto">
            <a:xfrm>
              <a:off x="2381265" y="1955678"/>
              <a:ext cx="111773" cy="156480"/>
            </a:xfrm>
            <a:custGeom>
              <a:avLst/>
              <a:gdLst/>
              <a:ahLst/>
              <a:cxnLst>
                <a:cxn ang="0">
                  <a:pos x="69" y="0"/>
                </a:cxn>
                <a:cxn ang="0">
                  <a:pos x="20" y="27"/>
                </a:cxn>
                <a:cxn ang="0">
                  <a:pos x="12" y="37"/>
                </a:cxn>
                <a:cxn ang="0">
                  <a:pos x="0" y="122"/>
                </a:cxn>
                <a:cxn ang="0">
                  <a:pos x="5" y="122"/>
                </a:cxn>
                <a:cxn ang="0">
                  <a:pos x="84" y="157"/>
                </a:cxn>
                <a:cxn ang="0">
                  <a:pos x="111" y="152"/>
                </a:cxn>
                <a:cxn ang="0">
                  <a:pos x="89" y="82"/>
                </a:cxn>
                <a:cxn ang="0">
                  <a:pos x="52" y="10"/>
                </a:cxn>
                <a:cxn ang="0">
                  <a:pos x="69" y="0"/>
                </a:cxn>
              </a:cxnLst>
              <a:rect l="0" t="0" r="r" b="b"/>
              <a:pathLst>
                <a:path w="111" h="157">
                  <a:moveTo>
                    <a:pt x="69" y="0"/>
                  </a:moveTo>
                  <a:lnTo>
                    <a:pt x="20" y="27"/>
                  </a:lnTo>
                  <a:lnTo>
                    <a:pt x="12" y="37"/>
                  </a:lnTo>
                  <a:lnTo>
                    <a:pt x="0" y="122"/>
                  </a:lnTo>
                  <a:lnTo>
                    <a:pt x="5" y="122"/>
                  </a:lnTo>
                  <a:lnTo>
                    <a:pt x="84" y="157"/>
                  </a:lnTo>
                  <a:lnTo>
                    <a:pt x="111" y="152"/>
                  </a:lnTo>
                  <a:lnTo>
                    <a:pt x="89" y="82"/>
                  </a:lnTo>
                  <a:lnTo>
                    <a:pt x="52" y="10"/>
                  </a:lnTo>
                  <a:lnTo>
                    <a:pt x="6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0" name="Freeform 307"/>
            <p:cNvSpPr>
              <a:spLocks/>
            </p:cNvSpPr>
            <p:nvPr/>
          </p:nvSpPr>
          <p:spPr bwMode="auto">
            <a:xfrm>
              <a:off x="2262042" y="1983000"/>
              <a:ext cx="139094" cy="116741"/>
            </a:xfrm>
            <a:custGeom>
              <a:avLst/>
              <a:gdLst/>
              <a:ahLst/>
              <a:cxnLst>
                <a:cxn ang="0">
                  <a:pos x="141" y="0"/>
                </a:cxn>
                <a:cxn ang="0">
                  <a:pos x="134" y="3"/>
                </a:cxn>
                <a:cxn ang="0">
                  <a:pos x="61" y="19"/>
                </a:cxn>
                <a:cxn ang="0">
                  <a:pos x="61" y="42"/>
                </a:cxn>
                <a:cxn ang="0">
                  <a:pos x="0" y="86"/>
                </a:cxn>
                <a:cxn ang="0">
                  <a:pos x="35" y="118"/>
                </a:cxn>
                <a:cxn ang="0">
                  <a:pos x="125" y="93"/>
                </a:cxn>
                <a:cxn ang="0">
                  <a:pos x="122" y="93"/>
                </a:cxn>
                <a:cxn ang="0">
                  <a:pos x="134" y="10"/>
                </a:cxn>
                <a:cxn ang="0">
                  <a:pos x="141" y="0"/>
                </a:cxn>
              </a:cxnLst>
              <a:rect l="0" t="0" r="r" b="b"/>
              <a:pathLst>
                <a:path w="141" h="118">
                  <a:moveTo>
                    <a:pt x="141" y="0"/>
                  </a:moveTo>
                  <a:lnTo>
                    <a:pt x="134" y="3"/>
                  </a:lnTo>
                  <a:lnTo>
                    <a:pt x="61" y="19"/>
                  </a:lnTo>
                  <a:lnTo>
                    <a:pt x="61" y="42"/>
                  </a:lnTo>
                  <a:lnTo>
                    <a:pt x="0" y="86"/>
                  </a:lnTo>
                  <a:lnTo>
                    <a:pt x="35" y="118"/>
                  </a:lnTo>
                  <a:lnTo>
                    <a:pt x="125" y="93"/>
                  </a:lnTo>
                  <a:lnTo>
                    <a:pt x="122" y="93"/>
                  </a:lnTo>
                  <a:lnTo>
                    <a:pt x="134" y="10"/>
                  </a:lnTo>
                  <a:lnTo>
                    <a:pt x="1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1" name="Freeform 306"/>
            <p:cNvSpPr>
              <a:spLocks/>
            </p:cNvSpPr>
            <p:nvPr/>
          </p:nvSpPr>
          <p:spPr bwMode="auto">
            <a:xfrm>
              <a:off x="2262042" y="1983000"/>
              <a:ext cx="139094" cy="119224"/>
            </a:xfrm>
            <a:custGeom>
              <a:avLst/>
              <a:gdLst/>
              <a:ahLst/>
              <a:cxnLst>
                <a:cxn ang="0">
                  <a:pos x="141" y="0"/>
                </a:cxn>
                <a:cxn ang="0">
                  <a:pos x="133" y="5"/>
                </a:cxn>
                <a:cxn ang="0">
                  <a:pos x="60" y="20"/>
                </a:cxn>
                <a:cxn ang="0">
                  <a:pos x="60" y="42"/>
                </a:cxn>
                <a:cxn ang="0">
                  <a:pos x="0" y="86"/>
                </a:cxn>
                <a:cxn ang="0">
                  <a:pos x="35" y="118"/>
                </a:cxn>
                <a:cxn ang="0">
                  <a:pos x="126" y="93"/>
                </a:cxn>
                <a:cxn ang="0">
                  <a:pos x="121" y="93"/>
                </a:cxn>
                <a:cxn ang="0">
                  <a:pos x="133" y="10"/>
                </a:cxn>
                <a:cxn ang="0">
                  <a:pos x="141" y="0"/>
                </a:cxn>
              </a:cxnLst>
              <a:rect l="0" t="0" r="r" b="b"/>
              <a:pathLst>
                <a:path w="141" h="118">
                  <a:moveTo>
                    <a:pt x="141" y="0"/>
                  </a:moveTo>
                  <a:lnTo>
                    <a:pt x="133" y="5"/>
                  </a:lnTo>
                  <a:lnTo>
                    <a:pt x="60" y="20"/>
                  </a:lnTo>
                  <a:lnTo>
                    <a:pt x="60" y="42"/>
                  </a:lnTo>
                  <a:lnTo>
                    <a:pt x="0" y="86"/>
                  </a:lnTo>
                  <a:lnTo>
                    <a:pt x="35" y="118"/>
                  </a:lnTo>
                  <a:lnTo>
                    <a:pt x="126" y="93"/>
                  </a:lnTo>
                  <a:lnTo>
                    <a:pt x="121" y="93"/>
                  </a:lnTo>
                  <a:lnTo>
                    <a:pt x="133" y="10"/>
                  </a:lnTo>
                  <a:lnTo>
                    <a:pt x="14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2" name="Freeform 305"/>
            <p:cNvSpPr>
              <a:spLocks/>
            </p:cNvSpPr>
            <p:nvPr/>
          </p:nvSpPr>
          <p:spPr bwMode="auto">
            <a:xfrm>
              <a:off x="2187527" y="2069934"/>
              <a:ext cx="121708" cy="166416"/>
            </a:xfrm>
            <a:custGeom>
              <a:avLst/>
              <a:gdLst/>
              <a:ahLst/>
              <a:cxnLst>
                <a:cxn ang="0">
                  <a:pos x="32" y="26"/>
                </a:cxn>
                <a:cxn ang="0">
                  <a:pos x="20" y="106"/>
                </a:cxn>
                <a:cxn ang="0">
                  <a:pos x="0" y="128"/>
                </a:cxn>
                <a:cxn ang="0">
                  <a:pos x="10" y="144"/>
                </a:cxn>
                <a:cxn ang="0">
                  <a:pos x="26" y="160"/>
                </a:cxn>
                <a:cxn ang="0">
                  <a:pos x="55" y="167"/>
                </a:cxn>
                <a:cxn ang="0">
                  <a:pos x="103" y="138"/>
                </a:cxn>
                <a:cxn ang="0">
                  <a:pos x="122" y="93"/>
                </a:cxn>
                <a:cxn ang="0">
                  <a:pos x="106" y="68"/>
                </a:cxn>
                <a:cxn ang="0">
                  <a:pos x="106" y="36"/>
                </a:cxn>
                <a:cxn ang="0">
                  <a:pos x="109" y="32"/>
                </a:cxn>
                <a:cxn ang="0">
                  <a:pos x="74" y="0"/>
                </a:cxn>
                <a:cxn ang="0">
                  <a:pos x="32" y="26"/>
                </a:cxn>
              </a:cxnLst>
              <a:rect l="0" t="0" r="r" b="b"/>
              <a:pathLst>
                <a:path w="122" h="167">
                  <a:moveTo>
                    <a:pt x="32" y="26"/>
                  </a:moveTo>
                  <a:lnTo>
                    <a:pt x="20" y="106"/>
                  </a:lnTo>
                  <a:lnTo>
                    <a:pt x="0" y="128"/>
                  </a:lnTo>
                  <a:lnTo>
                    <a:pt x="10" y="144"/>
                  </a:lnTo>
                  <a:lnTo>
                    <a:pt x="26" y="160"/>
                  </a:lnTo>
                  <a:lnTo>
                    <a:pt x="55" y="167"/>
                  </a:lnTo>
                  <a:lnTo>
                    <a:pt x="103" y="138"/>
                  </a:lnTo>
                  <a:lnTo>
                    <a:pt x="122" y="93"/>
                  </a:lnTo>
                  <a:lnTo>
                    <a:pt x="106" y="68"/>
                  </a:lnTo>
                  <a:lnTo>
                    <a:pt x="106" y="36"/>
                  </a:lnTo>
                  <a:lnTo>
                    <a:pt x="109" y="32"/>
                  </a:lnTo>
                  <a:lnTo>
                    <a:pt x="74" y="0"/>
                  </a:lnTo>
                  <a:lnTo>
                    <a:pt x="3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3" name="Freeform 304"/>
            <p:cNvSpPr>
              <a:spLocks/>
            </p:cNvSpPr>
            <p:nvPr/>
          </p:nvSpPr>
          <p:spPr bwMode="auto">
            <a:xfrm>
              <a:off x="2187527" y="2069934"/>
              <a:ext cx="121708" cy="166416"/>
            </a:xfrm>
            <a:custGeom>
              <a:avLst/>
              <a:gdLst/>
              <a:ahLst/>
              <a:cxnLst>
                <a:cxn ang="0">
                  <a:pos x="32" y="25"/>
                </a:cxn>
                <a:cxn ang="0">
                  <a:pos x="20" y="105"/>
                </a:cxn>
                <a:cxn ang="0">
                  <a:pos x="0" y="127"/>
                </a:cxn>
                <a:cxn ang="0">
                  <a:pos x="10" y="142"/>
                </a:cxn>
                <a:cxn ang="0">
                  <a:pos x="25" y="160"/>
                </a:cxn>
                <a:cxn ang="0">
                  <a:pos x="55" y="167"/>
                </a:cxn>
                <a:cxn ang="0">
                  <a:pos x="102" y="137"/>
                </a:cxn>
                <a:cxn ang="0">
                  <a:pos x="122" y="92"/>
                </a:cxn>
                <a:cxn ang="0">
                  <a:pos x="105" y="67"/>
                </a:cxn>
                <a:cxn ang="0">
                  <a:pos x="105" y="35"/>
                </a:cxn>
                <a:cxn ang="0">
                  <a:pos x="110" y="32"/>
                </a:cxn>
                <a:cxn ang="0">
                  <a:pos x="75" y="0"/>
                </a:cxn>
                <a:cxn ang="0">
                  <a:pos x="32" y="25"/>
                </a:cxn>
              </a:cxnLst>
              <a:rect l="0" t="0" r="r" b="b"/>
              <a:pathLst>
                <a:path w="122" h="167">
                  <a:moveTo>
                    <a:pt x="32" y="25"/>
                  </a:moveTo>
                  <a:lnTo>
                    <a:pt x="20" y="105"/>
                  </a:lnTo>
                  <a:lnTo>
                    <a:pt x="0" y="127"/>
                  </a:lnTo>
                  <a:lnTo>
                    <a:pt x="10" y="142"/>
                  </a:lnTo>
                  <a:lnTo>
                    <a:pt x="25" y="160"/>
                  </a:lnTo>
                  <a:lnTo>
                    <a:pt x="55" y="167"/>
                  </a:lnTo>
                  <a:lnTo>
                    <a:pt x="102" y="137"/>
                  </a:lnTo>
                  <a:lnTo>
                    <a:pt x="122" y="92"/>
                  </a:lnTo>
                  <a:lnTo>
                    <a:pt x="105" y="67"/>
                  </a:lnTo>
                  <a:lnTo>
                    <a:pt x="105" y="35"/>
                  </a:lnTo>
                  <a:lnTo>
                    <a:pt x="110" y="32"/>
                  </a:lnTo>
                  <a:lnTo>
                    <a:pt x="75" y="0"/>
                  </a:lnTo>
                  <a:lnTo>
                    <a:pt x="32"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4" name="Freeform 303"/>
            <p:cNvSpPr>
              <a:spLocks/>
            </p:cNvSpPr>
            <p:nvPr/>
          </p:nvSpPr>
          <p:spPr bwMode="auto">
            <a:xfrm>
              <a:off x="1807502" y="2136997"/>
              <a:ext cx="489313" cy="362639"/>
            </a:xfrm>
            <a:custGeom>
              <a:avLst/>
              <a:gdLst/>
              <a:ahLst/>
              <a:cxnLst>
                <a:cxn ang="0">
                  <a:pos x="403" y="38"/>
                </a:cxn>
                <a:cxn ang="0">
                  <a:pos x="383" y="60"/>
                </a:cxn>
                <a:cxn ang="0">
                  <a:pos x="300" y="60"/>
                </a:cxn>
                <a:cxn ang="0">
                  <a:pos x="243" y="19"/>
                </a:cxn>
                <a:cxn ang="0">
                  <a:pos x="201" y="0"/>
                </a:cxn>
                <a:cxn ang="0">
                  <a:pos x="175" y="44"/>
                </a:cxn>
                <a:cxn ang="0">
                  <a:pos x="137" y="99"/>
                </a:cxn>
                <a:cxn ang="0">
                  <a:pos x="137" y="150"/>
                </a:cxn>
                <a:cxn ang="0">
                  <a:pos x="60" y="166"/>
                </a:cxn>
                <a:cxn ang="0">
                  <a:pos x="60" y="211"/>
                </a:cxn>
                <a:cxn ang="0">
                  <a:pos x="38" y="233"/>
                </a:cxn>
                <a:cxn ang="0">
                  <a:pos x="3" y="233"/>
                </a:cxn>
                <a:cxn ang="0">
                  <a:pos x="0" y="278"/>
                </a:cxn>
                <a:cxn ang="0">
                  <a:pos x="131" y="284"/>
                </a:cxn>
                <a:cxn ang="0">
                  <a:pos x="150" y="355"/>
                </a:cxn>
                <a:cxn ang="0">
                  <a:pos x="278" y="364"/>
                </a:cxn>
                <a:cxn ang="0">
                  <a:pos x="348" y="288"/>
                </a:cxn>
                <a:cxn ang="0">
                  <a:pos x="422" y="284"/>
                </a:cxn>
                <a:cxn ang="0">
                  <a:pos x="457" y="316"/>
                </a:cxn>
                <a:cxn ang="0">
                  <a:pos x="460" y="316"/>
                </a:cxn>
                <a:cxn ang="0">
                  <a:pos x="492" y="294"/>
                </a:cxn>
                <a:cxn ang="0">
                  <a:pos x="489" y="179"/>
                </a:cxn>
                <a:cxn ang="0">
                  <a:pos x="441" y="179"/>
                </a:cxn>
                <a:cxn ang="0">
                  <a:pos x="438" y="99"/>
                </a:cxn>
                <a:cxn ang="0">
                  <a:pos x="409" y="92"/>
                </a:cxn>
                <a:cxn ang="0">
                  <a:pos x="393" y="76"/>
                </a:cxn>
                <a:cxn ang="0">
                  <a:pos x="383" y="60"/>
                </a:cxn>
                <a:cxn ang="0">
                  <a:pos x="403" y="38"/>
                </a:cxn>
              </a:cxnLst>
              <a:rect l="0" t="0" r="r" b="b"/>
              <a:pathLst>
                <a:path w="492" h="364">
                  <a:moveTo>
                    <a:pt x="403" y="38"/>
                  </a:moveTo>
                  <a:lnTo>
                    <a:pt x="383" y="60"/>
                  </a:lnTo>
                  <a:lnTo>
                    <a:pt x="300" y="60"/>
                  </a:lnTo>
                  <a:lnTo>
                    <a:pt x="243" y="19"/>
                  </a:lnTo>
                  <a:lnTo>
                    <a:pt x="201" y="0"/>
                  </a:lnTo>
                  <a:lnTo>
                    <a:pt x="175" y="44"/>
                  </a:lnTo>
                  <a:lnTo>
                    <a:pt x="137" y="99"/>
                  </a:lnTo>
                  <a:lnTo>
                    <a:pt x="137" y="150"/>
                  </a:lnTo>
                  <a:lnTo>
                    <a:pt x="60" y="166"/>
                  </a:lnTo>
                  <a:lnTo>
                    <a:pt x="60" y="211"/>
                  </a:lnTo>
                  <a:lnTo>
                    <a:pt x="38" y="233"/>
                  </a:lnTo>
                  <a:lnTo>
                    <a:pt x="3" y="233"/>
                  </a:lnTo>
                  <a:lnTo>
                    <a:pt x="0" y="278"/>
                  </a:lnTo>
                  <a:lnTo>
                    <a:pt x="131" y="284"/>
                  </a:lnTo>
                  <a:lnTo>
                    <a:pt x="150" y="355"/>
                  </a:lnTo>
                  <a:lnTo>
                    <a:pt x="278" y="364"/>
                  </a:lnTo>
                  <a:lnTo>
                    <a:pt x="348" y="288"/>
                  </a:lnTo>
                  <a:lnTo>
                    <a:pt x="422" y="284"/>
                  </a:lnTo>
                  <a:lnTo>
                    <a:pt x="457" y="316"/>
                  </a:lnTo>
                  <a:lnTo>
                    <a:pt x="460" y="316"/>
                  </a:lnTo>
                  <a:lnTo>
                    <a:pt x="492" y="294"/>
                  </a:lnTo>
                  <a:lnTo>
                    <a:pt x="489" y="179"/>
                  </a:lnTo>
                  <a:lnTo>
                    <a:pt x="441" y="179"/>
                  </a:lnTo>
                  <a:lnTo>
                    <a:pt x="438" y="99"/>
                  </a:lnTo>
                  <a:lnTo>
                    <a:pt x="409" y="92"/>
                  </a:lnTo>
                  <a:lnTo>
                    <a:pt x="393" y="76"/>
                  </a:lnTo>
                  <a:lnTo>
                    <a:pt x="383" y="60"/>
                  </a:lnTo>
                  <a:lnTo>
                    <a:pt x="40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5" name="Freeform 302"/>
            <p:cNvSpPr>
              <a:spLocks/>
            </p:cNvSpPr>
            <p:nvPr/>
          </p:nvSpPr>
          <p:spPr bwMode="auto">
            <a:xfrm>
              <a:off x="1807502" y="2136997"/>
              <a:ext cx="489313" cy="362639"/>
            </a:xfrm>
            <a:custGeom>
              <a:avLst/>
              <a:gdLst/>
              <a:ahLst/>
              <a:cxnLst>
                <a:cxn ang="0">
                  <a:pos x="402" y="37"/>
                </a:cxn>
                <a:cxn ang="0">
                  <a:pos x="382" y="60"/>
                </a:cxn>
                <a:cxn ang="0">
                  <a:pos x="300" y="60"/>
                </a:cxn>
                <a:cxn ang="0">
                  <a:pos x="242" y="20"/>
                </a:cxn>
                <a:cxn ang="0">
                  <a:pos x="200" y="0"/>
                </a:cxn>
                <a:cxn ang="0">
                  <a:pos x="175" y="45"/>
                </a:cxn>
                <a:cxn ang="0">
                  <a:pos x="137" y="100"/>
                </a:cxn>
                <a:cxn ang="0">
                  <a:pos x="137" y="150"/>
                </a:cxn>
                <a:cxn ang="0">
                  <a:pos x="60" y="165"/>
                </a:cxn>
                <a:cxn ang="0">
                  <a:pos x="60" y="209"/>
                </a:cxn>
                <a:cxn ang="0">
                  <a:pos x="37" y="232"/>
                </a:cxn>
                <a:cxn ang="0">
                  <a:pos x="2" y="232"/>
                </a:cxn>
                <a:cxn ang="0">
                  <a:pos x="0" y="277"/>
                </a:cxn>
                <a:cxn ang="0">
                  <a:pos x="130" y="284"/>
                </a:cxn>
                <a:cxn ang="0">
                  <a:pos x="150" y="354"/>
                </a:cxn>
                <a:cxn ang="0">
                  <a:pos x="277" y="364"/>
                </a:cxn>
                <a:cxn ang="0">
                  <a:pos x="347" y="287"/>
                </a:cxn>
                <a:cxn ang="0">
                  <a:pos x="422" y="284"/>
                </a:cxn>
                <a:cxn ang="0">
                  <a:pos x="457" y="314"/>
                </a:cxn>
                <a:cxn ang="0">
                  <a:pos x="460" y="314"/>
                </a:cxn>
                <a:cxn ang="0">
                  <a:pos x="492" y="294"/>
                </a:cxn>
                <a:cxn ang="0">
                  <a:pos x="487" y="180"/>
                </a:cxn>
                <a:cxn ang="0">
                  <a:pos x="440" y="180"/>
                </a:cxn>
                <a:cxn ang="0">
                  <a:pos x="437" y="100"/>
                </a:cxn>
                <a:cxn ang="0">
                  <a:pos x="407" y="92"/>
                </a:cxn>
                <a:cxn ang="0">
                  <a:pos x="392" y="75"/>
                </a:cxn>
                <a:cxn ang="0">
                  <a:pos x="382" y="60"/>
                </a:cxn>
                <a:cxn ang="0">
                  <a:pos x="402" y="37"/>
                </a:cxn>
              </a:cxnLst>
              <a:rect l="0" t="0" r="r" b="b"/>
              <a:pathLst>
                <a:path w="492" h="364">
                  <a:moveTo>
                    <a:pt x="402" y="37"/>
                  </a:moveTo>
                  <a:lnTo>
                    <a:pt x="382" y="60"/>
                  </a:lnTo>
                  <a:lnTo>
                    <a:pt x="300" y="60"/>
                  </a:lnTo>
                  <a:lnTo>
                    <a:pt x="242" y="20"/>
                  </a:lnTo>
                  <a:lnTo>
                    <a:pt x="200" y="0"/>
                  </a:lnTo>
                  <a:lnTo>
                    <a:pt x="175" y="45"/>
                  </a:lnTo>
                  <a:lnTo>
                    <a:pt x="137" y="100"/>
                  </a:lnTo>
                  <a:lnTo>
                    <a:pt x="137" y="150"/>
                  </a:lnTo>
                  <a:lnTo>
                    <a:pt x="60" y="165"/>
                  </a:lnTo>
                  <a:lnTo>
                    <a:pt x="60" y="209"/>
                  </a:lnTo>
                  <a:lnTo>
                    <a:pt x="37" y="232"/>
                  </a:lnTo>
                  <a:lnTo>
                    <a:pt x="2" y="232"/>
                  </a:lnTo>
                  <a:lnTo>
                    <a:pt x="0" y="277"/>
                  </a:lnTo>
                  <a:lnTo>
                    <a:pt x="130" y="284"/>
                  </a:lnTo>
                  <a:lnTo>
                    <a:pt x="150" y="354"/>
                  </a:lnTo>
                  <a:lnTo>
                    <a:pt x="277" y="364"/>
                  </a:lnTo>
                  <a:lnTo>
                    <a:pt x="347" y="287"/>
                  </a:lnTo>
                  <a:lnTo>
                    <a:pt x="422" y="284"/>
                  </a:lnTo>
                  <a:lnTo>
                    <a:pt x="457" y="314"/>
                  </a:lnTo>
                  <a:lnTo>
                    <a:pt x="460" y="314"/>
                  </a:lnTo>
                  <a:lnTo>
                    <a:pt x="492" y="294"/>
                  </a:lnTo>
                  <a:lnTo>
                    <a:pt x="487" y="180"/>
                  </a:lnTo>
                  <a:lnTo>
                    <a:pt x="440" y="180"/>
                  </a:lnTo>
                  <a:lnTo>
                    <a:pt x="437" y="100"/>
                  </a:lnTo>
                  <a:lnTo>
                    <a:pt x="407" y="92"/>
                  </a:lnTo>
                  <a:lnTo>
                    <a:pt x="392" y="75"/>
                  </a:lnTo>
                  <a:lnTo>
                    <a:pt x="382" y="60"/>
                  </a:lnTo>
                  <a:lnTo>
                    <a:pt x="402" y="3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6" name="Freeform 301"/>
            <p:cNvSpPr>
              <a:spLocks/>
            </p:cNvSpPr>
            <p:nvPr/>
          </p:nvSpPr>
          <p:spPr bwMode="auto">
            <a:xfrm>
              <a:off x="1844759" y="2045096"/>
              <a:ext cx="161449" cy="191254"/>
            </a:xfrm>
            <a:custGeom>
              <a:avLst/>
              <a:gdLst/>
              <a:ahLst/>
              <a:cxnLst>
                <a:cxn ang="0">
                  <a:pos x="163" y="93"/>
                </a:cxn>
                <a:cxn ang="0">
                  <a:pos x="157" y="86"/>
                </a:cxn>
                <a:cxn ang="0">
                  <a:pos x="112" y="13"/>
                </a:cxn>
                <a:cxn ang="0">
                  <a:pos x="32" y="6"/>
                </a:cxn>
                <a:cxn ang="0">
                  <a:pos x="26" y="0"/>
                </a:cxn>
                <a:cxn ang="0">
                  <a:pos x="26" y="6"/>
                </a:cxn>
                <a:cxn ang="0">
                  <a:pos x="0" y="70"/>
                </a:cxn>
                <a:cxn ang="0">
                  <a:pos x="38" y="109"/>
                </a:cxn>
                <a:cxn ang="0">
                  <a:pos x="48" y="157"/>
                </a:cxn>
                <a:cxn ang="0">
                  <a:pos x="99" y="192"/>
                </a:cxn>
                <a:cxn ang="0">
                  <a:pos x="137" y="137"/>
                </a:cxn>
                <a:cxn ang="0">
                  <a:pos x="163" y="93"/>
                </a:cxn>
              </a:cxnLst>
              <a:rect l="0" t="0" r="r" b="b"/>
              <a:pathLst>
                <a:path w="163" h="192">
                  <a:moveTo>
                    <a:pt x="163" y="93"/>
                  </a:moveTo>
                  <a:lnTo>
                    <a:pt x="157" y="86"/>
                  </a:lnTo>
                  <a:lnTo>
                    <a:pt x="112" y="13"/>
                  </a:lnTo>
                  <a:lnTo>
                    <a:pt x="32" y="6"/>
                  </a:lnTo>
                  <a:lnTo>
                    <a:pt x="26" y="0"/>
                  </a:lnTo>
                  <a:lnTo>
                    <a:pt x="26" y="6"/>
                  </a:lnTo>
                  <a:lnTo>
                    <a:pt x="0" y="70"/>
                  </a:lnTo>
                  <a:lnTo>
                    <a:pt x="38" y="109"/>
                  </a:lnTo>
                  <a:lnTo>
                    <a:pt x="48" y="157"/>
                  </a:lnTo>
                  <a:lnTo>
                    <a:pt x="99" y="192"/>
                  </a:lnTo>
                  <a:lnTo>
                    <a:pt x="137" y="137"/>
                  </a:lnTo>
                  <a:lnTo>
                    <a:pt x="163" y="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 name="Freeform 300"/>
            <p:cNvSpPr>
              <a:spLocks/>
            </p:cNvSpPr>
            <p:nvPr/>
          </p:nvSpPr>
          <p:spPr bwMode="auto">
            <a:xfrm>
              <a:off x="1844759" y="2045096"/>
              <a:ext cx="161449" cy="191254"/>
            </a:xfrm>
            <a:custGeom>
              <a:avLst/>
              <a:gdLst/>
              <a:ahLst/>
              <a:cxnLst>
                <a:cxn ang="0">
                  <a:pos x="163" y="92"/>
                </a:cxn>
                <a:cxn ang="0">
                  <a:pos x="158" y="85"/>
                </a:cxn>
                <a:cxn ang="0">
                  <a:pos x="113" y="12"/>
                </a:cxn>
                <a:cxn ang="0">
                  <a:pos x="33" y="5"/>
                </a:cxn>
                <a:cxn ang="0">
                  <a:pos x="25" y="0"/>
                </a:cxn>
                <a:cxn ang="0">
                  <a:pos x="25" y="5"/>
                </a:cxn>
                <a:cxn ang="0">
                  <a:pos x="0" y="70"/>
                </a:cxn>
                <a:cxn ang="0">
                  <a:pos x="38" y="107"/>
                </a:cxn>
                <a:cxn ang="0">
                  <a:pos x="48" y="157"/>
                </a:cxn>
                <a:cxn ang="0">
                  <a:pos x="100" y="192"/>
                </a:cxn>
                <a:cxn ang="0">
                  <a:pos x="138" y="137"/>
                </a:cxn>
                <a:cxn ang="0">
                  <a:pos x="163" y="92"/>
                </a:cxn>
              </a:cxnLst>
              <a:rect l="0" t="0" r="r" b="b"/>
              <a:pathLst>
                <a:path w="163" h="192">
                  <a:moveTo>
                    <a:pt x="163" y="92"/>
                  </a:moveTo>
                  <a:lnTo>
                    <a:pt x="158" y="85"/>
                  </a:lnTo>
                  <a:lnTo>
                    <a:pt x="113" y="12"/>
                  </a:lnTo>
                  <a:lnTo>
                    <a:pt x="33" y="5"/>
                  </a:lnTo>
                  <a:lnTo>
                    <a:pt x="25" y="0"/>
                  </a:lnTo>
                  <a:lnTo>
                    <a:pt x="25" y="5"/>
                  </a:lnTo>
                  <a:lnTo>
                    <a:pt x="0" y="70"/>
                  </a:lnTo>
                  <a:lnTo>
                    <a:pt x="38" y="107"/>
                  </a:lnTo>
                  <a:lnTo>
                    <a:pt x="48" y="157"/>
                  </a:lnTo>
                  <a:lnTo>
                    <a:pt x="100" y="192"/>
                  </a:lnTo>
                  <a:lnTo>
                    <a:pt x="138" y="137"/>
                  </a:lnTo>
                  <a:lnTo>
                    <a:pt x="163" y="9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 name="Freeform 299"/>
            <p:cNvSpPr>
              <a:spLocks/>
            </p:cNvSpPr>
            <p:nvPr/>
          </p:nvSpPr>
          <p:spPr bwMode="auto">
            <a:xfrm>
              <a:off x="2465715" y="2380412"/>
              <a:ext cx="96870" cy="119224"/>
            </a:xfrm>
            <a:custGeom>
              <a:avLst/>
              <a:gdLst/>
              <a:ahLst/>
              <a:cxnLst>
                <a:cxn ang="0">
                  <a:pos x="38" y="0"/>
                </a:cxn>
                <a:cxn ang="0">
                  <a:pos x="66" y="27"/>
                </a:cxn>
                <a:cxn ang="0">
                  <a:pos x="99" y="32"/>
                </a:cxn>
                <a:cxn ang="0">
                  <a:pos x="89" y="118"/>
                </a:cxn>
                <a:cxn ang="0">
                  <a:pos x="86" y="118"/>
                </a:cxn>
                <a:cxn ang="0">
                  <a:pos x="66" y="98"/>
                </a:cxn>
                <a:cxn ang="0">
                  <a:pos x="5" y="106"/>
                </a:cxn>
                <a:cxn ang="0">
                  <a:pos x="0" y="84"/>
                </a:cxn>
                <a:cxn ang="0">
                  <a:pos x="0" y="76"/>
                </a:cxn>
                <a:cxn ang="0">
                  <a:pos x="3" y="69"/>
                </a:cxn>
                <a:cxn ang="0">
                  <a:pos x="10" y="54"/>
                </a:cxn>
                <a:cxn ang="0">
                  <a:pos x="18" y="39"/>
                </a:cxn>
                <a:cxn ang="0">
                  <a:pos x="20" y="27"/>
                </a:cxn>
                <a:cxn ang="0">
                  <a:pos x="30" y="15"/>
                </a:cxn>
                <a:cxn ang="0">
                  <a:pos x="36" y="5"/>
                </a:cxn>
                <a:cxn ang="0">
                  <a:pos x="38" y="0"/>
                </a:cxn>
              </a:cxnLst>
              <a:rect l="0" t="0" r="r" b="b"/>
              <a:pathLst>
                <a:path w="99" h="118">
                  <a:moveTo>
                    <a:pt x="38" y="0"/>
                  </a:moveTo>
                  <a:lnTo>
                    <a:pt x="66" y="27"/>
                  </a:lnTo>
                  <a:lnTo>
                    <a:pt x="99" y="32"/>
                  </a:lnTo>
                  <a:lnTo>
                    <a:pt x="89" y="118"/>
                  </a:lnTo>
                  <a:lnTo>
                    <a:pt x="86" y="118"/>
                  </a:lnTo>
                  <a:lnTo>
                    <a:pt x="66" y="98"/>
                  </a:lnTo>
                  <a:lnTo>
                    <a:pt x="5" y="106"/>
                  </a:lnTo>
                  <a:lnTo>
                    <a:pt x="0" y="84"/>
                  </a:lnTo>
                  <a:lnTo>
                    <a:pt x="0" y="76"/>
                  </a:lnTo>
                  <a:lnTo>
                    <a:pt x="3" y="69"/>
                  </a:lnTo>
                  <a:lnTo>
                    <a:pt x="10" y="54"/>
                  </a:lnTo>
                  <a:lnTo>
                    <a:pt x="18" y="39"/>
                  </a:lnTo>
                  <a:lnTo>
                    <a:pt x="20" y="27"/>
                  </a:lnTo>
                  <a:lnTo>
                    <a:pt x="30" y="15"/>
                  </a:lnTo>
                  <a:lnTo>
                    <a:pt x="36" y="5"/>
                  </a:lnTo>
                  <a:lnTo>
                    <a:pt x="3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 name="Freeform 298"/>
            <p:cNvSpPr>
              <a:spLocks/>
            </p:cNvSpPr>
            <p:nvPr/>
          </p:nvSpPr>
          <p:spPr bwMode="auto">
            <a:xfrm>
              <a:off x="2470683" y="2479765"/>
              <a:ext cx="81967" cy="86935"/>
            </a:xfrm>
            <a:custGeom>
              <a:avLst/>
              <a:gdLst/>
              <a:ahLst/>
              <a:cxnLst>
                <a:cxn ang="0">
                  <a:pos x="83" y="2"/>
                </a:cxn>
                <a:cxn ang="0">
                  <a:pos x="80" y="25"/>
                </a:cxn>
                <a:cxn ang="0">
                  <a:pos x="45" y="47"/>
                </a:cxn>
                <a:cxn ang="0">
                  <a:pos x="35" y="87"/>
                </a:cxn>
                <a:cxn ang="0">
                  <a:pos x="5" y="77"/>
                </a:cxn>
                <a:cxn ang="0">
                  <a:pos x="5" y="20"/>
                </a:cxn>
                <a:cxn ang="0">
                  <a:pos x="0" y="7"/>
                </a:cxn>
                <a:cxn ang="0">
                  <a:pos x="60" y="0"/>
                </a:cxn>
                <a:cxn ang="0">
                  <a:pos x="80" y="20"/>
                </a:cxn>
                <a:cxn ang="0">
                  <a:pos x="83" y="20"/>
                </a:cxn>
                <a:cxn ang="0">
                  <a:pos x="83" y="2"/>
                </a:cxn>
              </a:cxnLst>
              <a:rect l="0" t="0" r="r" b="b"/>
              <a:pathLst>
                <a:path w="83" h="87">
                  <a:moveTo>
                    <a:pt x="83" y="2"/>
                  </a:moveTo>
                  <a:lnTo>
                    <a:pt x="80" y="25"/>
                  </a:lnTo>
                  <a:lnTo>
                    <a:pt x="45" y="47"/>
                  </a:lnTo>
                  <a:lnTo>
                    <a:pt x="35" y="87"/>
                  </a:lnTo>
                  <a:lnTo>
                    <a:pt x="5" y="77"/>
                  </a:lnTo>
                  <a:lnTo>
                    <a:pt x="5" y="20"/>
                  </a:lnTo>
                  <a:lnTo>
                    <a:pt x="0" y="7"/>
                  </a:lnTo>
                  <a:lnTo>
                    <a:pt x="60" y="0"/>
                  </a:lnTo>
                  <a:lnTo>
                    <a:pt x="80" y="20"/>
                  </a:lnTo>
                  <a:lnTo>
                    <a:pt x="83" y="20"/>
                  </a:lnTo>
                  <a:lnTo>
                    <a:pt x="83" y="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 name="Freeform 297"/>
            <p:cNvSpPr>
              <a:spLocks/>
            </p:cNvSpPr>
            <p:nvPr/>
          </p:nvSpPr>
          <p:spPr bwMode="auto">
            <a:xfrm>
              <a:off x="1921758" y="2420153"/>
              <a:ext cx="372574" cy="337801"/>
            </a:xfrm>
            <a:custGeom>
              <a:avLst/>
              <a:gdLst/>
              <a:ahLst/>
              <a:cxnLst>
                <a:cxn ang="0">
                  <a:pos x="204" y="340"/>
                </a:cxn>
                <a:cxn ang="0">
                  <a:pos x="208" y="324"/>
                </a:cxn>
                <a:cxn ang="0">
                  <a:pos x="275" y="308"/>
                </a:cxn>
                <a:cxn ang="0">
                  <a:pos x="275" y="176"/>
                </a:cxn>
                <a:cxn ang="0">
                  <a:pos x="310" y="122"/>
                </a:cxn>
                <a:cxn ang="0">
                  <a:pos x="374" y="103"/>
                </a:cxn>
                <a:cxn ang="0">
                  <a:pos x="374" y="71"/>
                </a:cxn>
                <a:cxn ang="0">
                  <a:pos x="342" y="36"/>
                </a:cxn>
                <a:cxn ang="0">
                  <a:pos x="345" y="32"/>
                </a:cxn>
                <a:cxn ang="0">
                  <a:pos x="342" y="32"/>
                </a:cxn>
                <a:cxn ang="0">
                  <a:pos x="307" y="0"/>
                </a:cxn>
                <a:cxn ang="0">
                  <a:pos x="233" y="4"/>
                </a:cxn>
                <a:cxn ang="0">
                  <a:pos x="163" y="80"/>
                </a:cxn>
                <a:cxn ang="0">
                  <a:pos x="35" y="71"/>
                </a:cxn>
                <a:cxn ang="0">
                  <a:pos x="32" y="71"/>
                </a:cxn>
                <a:cxn ang="0">
                  <a:pos x="0" y="84"/>
                </a:cxn>
                <a:cxn ang="0">
                  <a:pos x="9" y="202"/>
                </a:cxn>
                <a:cxn ang="0">
                  <a:pos x="57" y="208"/>
                </a:cxn>
                <a:cxn ang="0">
                  <a:pos x="60" y="292"/>
                </a:cxn>
                <a:cxn ang="0">
                  <a:pos x="70" y="308"/>
                </a:cxn>
                <a:cxn ang="0">
                  <a:pos x="118" y="295"/>
                </a:cxn>
                <a:cxn ang="0">
                  <a:pos x="153" y="330"/>
                </a:cxn>
                <a:cxn ang="0">
                  <a:pos x="204" y="340"/>
                </a:cxn>
              </a:cxnLst>
              <a:rect l="0" t="0" r="r" b="b"/>
              <a:pathLst>
                <a:path w="374" h="340">
                  <a:moveTo>
                    <a:pt x="204" y="340"/>
                  </a:moveTo>
                  <a:lnTo>
                    <a:pt x="208" y="324"/>
                  </a:lnTo>
                  <a:lnTo>
                    <a:pt x="275" y="308"/>
                  </a:lnTo>
                  <a:lnTo>
                    <a:pt x="275" y="176"/>
                  </a:lnTo>
                  <a:lnTo>
                    <a:pt x="310" y="122"/>
                  </a:lnTo>
                  <a:lnTo>
                    <a:pt x="374" y="103"/>
                  </a:lnTo>
                  <a:lnTo>
                    <a:pt x="374" y="71"/>
                  </a:lnTo>
                  <a:lnTo>
                    <a:pt x="342" y="36"/>
                  </a:lnTo>
                  <a:lnTo>
                    <a:pt x="345" y="32"/>
                  </a:lnTo>
                  <a:lnTo>
                    <a:pt x="342" y="32"/>
                  </a:lnTo>
                  <a:lnTo>
                    <a:pt x="307" y="0"/>
                  </a:lnTo>
                  <a:lnTo>
                    <a:pt x="233" y="4"/>
                  </a:lnTo>
                  <a:lnTo>
                    <a:pt x="163" y="80"/>
                  </a:lnTo>
                  <a:lnTo>
                    <a:pt x="35" y="71"/>
                  </a:lnTo>
                  <a:lnTo>
                    <a:pt x="32" y="71"/>
                  </a:lnTo>
                  <a:lnTo>
                    <a:pt x="0" y="84"/>
                  </a:lnTo>
                  <a:lnTo>
                    <a:pt x="9" y="202"/>
                  </a:lnTo>
                  <a:lnTo>
                    <a:pt x="57" y="208"/>
                  </a:lnTo>
                  <a:lnTo>
                    <a:pt x="60" y="292"/>
                  </a:lnTo>
                  <a:lnTo>
                    <a:pt x="70" y="308"/>
                  </a:lnTo>
                  <a:lnTo>
                    <a:pt x="118" y="295"/>
                  </a:lnTo>
                  <a:lnTo>
                    <a:pt x="153" y="330"/>
                  </a:lnTo>
                  <a:lnTo>
                    <a:pt x="204" y="3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 name="Freeform 296"/>
            <p:cNvSpPr>
              <a:spLocks/>
            </p:cNvSpPr>
            <p:nvPr/>
          </p:nvSpPr>
          <p:spPr bwMode="auto">
            <a:xfrm>
              <a:off x="1921758" y="2420153"/>
              <a:ext cx="370089" cy="337801"/>
            </a:xfrm>
            <a:custGeom>
              <a:avLst/>
              <a:gdLst/>
              <a:ahLst/>
              <a:cxnLst>
                <a:cxn ang="0">
                  <a:pos x="203" y="340"/>
                </a:cxn>
                <a:cxn ang="0">
                  <a:pos x="208" y="323"/>
                </a:cxn>
                <a:cxn ang="0">
                  <a:pos x="276" y="308"/>
                </a:cxn>
                <a:cxn ang="0">
                  <a:pos x="276" y="175"/>
                </a:cxn>
                <a:cxn ang="0">
                  <a:pos x="311" y="120"/>
                </a:cxn>
                <a:cxn ang="0">
                  <a:pos x="374" y="103"/>
                </a:cxn>
                <a:cxn ang="0">
                  <a:pos x="374" y="70"/>
                </a:cxn>
                <a:cxn ang="0">
                  <a:pos x="344" y="35"/>
                </a:cxn>
                <a:cxn ang="0">
                  <a:pos x="346" y="30"/>
                </a:cxn>
                <a:cxn ang="0">
                  <a:pos x="344" y="30"/>
                </a:cxn>
                <a:cxn ang="0">
                  <a:pos x="309" y="0"/>
                </a:cxn>
                <a:cxn ang="0">
                  <a:pos x="233" y="3"/>
                </a:cxn>
                <a:cxn ang="0">
                  <a:pos x="163" y="80"/>
                </a:cxn>
                <a:cxn ang="0">
                  <a:pos x="35" y="70"/>
                </a:cxn>
                <a:cxn ang="0">
                  <a:pos x="33" y="70"/>
                </a:cxn>
                <a:cxn ang="0">
                  <a:pos x="0" y="83"/>
                </a:cxn>
                <a:cxn ang="0">
                  <a:pos x="8" y="200"/>
                </a:cxn>
                <a:cxn ang="0">
                  <a:pos x="58" y="208"/>
                </a:cxn>
                <a:cxn ang="0">
                  <a:pos x="60" y="290"/>
                </a:cxn>
                <a:cxn ang="0">
                  <a:pos x="70" y="308"/>
                </a:cxn>
                <a:cxn ang="0">
                  <a:pos x="118" y="295"/>
                </a:cxn>
                <a:cxn ang="0">
                  <a:pos x="153" y="330"/>
                </a:cxn>
                <a:cxn ang="0">
                  <a:pos x="203" y="340"/>
                </a:cxn>
              </a:cxnLst>
              <a:rect l="0" t="0" r="r" b="b"/>
              <a:pathLst>
                <a:path w="374" h="340">
                  <a:moveTo>
                    <a:pt x="203" y="340"/>
                  </a:moveTo>
                  <a:lnTo>
                    <a:pt x="208" y="323"/>
                  </a:lnTo>
                  <a:lnTo>
                    <a:pt x="276" y="308"/>
                  </a:lnTo>
                  <a:lnTo>
                    <a:pt x="276" y="175"/>
                  </a:lnTo>
                  <a:lnTo>
                    <a:pt x="311" y="120"/>
                  </a:lnTo>
                  <a:lnTo>
                    <a:pt x="374" y="103"/>
                  </a:lnTo>
                  <a:lnTo>
                    <a:pt x="374" y="70"/>
                  </a:lnTo>
                  <a:lnTo>
                    <a:pt x="344" y="35"/>
                  </a:lnTo>
                  <a:lnTo>
                    <a:pt x="346" y="30"/>
                  </a:lnTo>
                  <a:lnTo>
                    <a:pt x="344" y="30"/>
                  </a:lnTo>
                  <a:lnTo>
                    <a:pt x="309" y="0"/>
                  </a:lnTo>
                  <a:lnTo>
                    <a:pt x="233" y="3"/>
                  </a:lnTo>
                  <a:lnTo>
                    <a:pt x="163" y="80"/>
                  </a:lnTo>
                  <a:lnTo>
                    <a:pt x="35" y="70"/>
                  </a:lnTo>
                  <a:lnTo>
                    <a:pt x="33" y="70"/>
                  </a:lnTo>
                  <a:lnTo>
                    <a:pt x="0" y="83"/>
                  </a:lnTo>
                  <a:lnTo>
                    <a:pt x="8" y="200"/>
                  </a:lnTo>
                  <a:lnTo>
                    <a:pt x="58" y="208"/>
                  </a:lnTo>
                  <a:lnTo>
                    <a:pt x="60" y="290"/>
                  </a:lnTo>
                  <a:lnTo>
                    <a:pt x="70" y="308"/>
                  </a:lnTo>
                  <a:lnTo>
                    <a:pt x="118" y="295"/>
                  </a:lnTo>
                  <a:lnTo>
                    <a:pt x="153" y="330"/>
                  </a:lnTo>
                  <a:lnTo>
                    <a:pt x="203" y="3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 name="Freeform 295"/>
            <p:cNvSpPr>
              <a:spLocks/>
            </p:cNvSpPr>
            <p:nvPr/>
          </p:nvSpPr>
          <p:spPr bwMode="auto">
            <a:xfrm>
              <a:off x="1911823" y="2713245"/>
              <a:ext cx="216092" cy="136611"/>
            </a:xfrm>
            <a:custGeom>
              <a:avLst/>
              <a:gdLst/>
              <a:ahLst/>
              <a:cxnLst>
                <a:cxn ang="0">
                  <a:pos x="118" y="137"/>
                </a:cxn>
                <a:cxn ang="0">
                  <a:pos x="125" y="125"/>
                </a:cxn>
                <a:cxn ang="0">
                  <a:pos x="198" y="86"/>
                </a:cxn>
                <a:cxn ang="0">
                  <a:pos x="218" y="29"/>
                </a:cxn>
                <a:cxn ang="0">
                  <a:pos x="214" y="45"/>
                </a:cxn>
                <a:cxn ang="0">
                  <a:pos x="163" y="35"/>
                </a:cxn>
                <a:cxn ang="0">
                  <a:pos x="128" y="0"/>
                </a:cxn>
                <a:cxn ang="0">
                  <a:pos x="80" y="13"/>
                </a:cxn>
                <a:cxn ang="0">
                  <a:pos x="77" y="32"/>
                </a:cxn>
                <a:cxn ang="0">
                  <a:pos x="19" y="32"/>
                </a:cxn>
                <a:cxn ang="0">
                  <a:pos x="0" y="102"/>
                </a:cxn>
                <a:cxn ang="0">
                  <a:pos x="45" y="109"/>
                </a:cxn>
                <a:cxn ang="0">
                  <a:pos x="118" y="137"/>
                </a:cxn>
              </a:cxnLst>
              <a:rect l="0" t="0" r="r" b="b"/>
              <a:pathLst>
                <a:path w="218" h="137">
                  <a:moveTo>
                    <a:pt x="118" y="137"/>
                  </a:moveTo>
                  <a:lnTo>
                    <a:pt x="125" y="125"/>
                  </a:lnTo>
                  <a:lnTo>
                    <a:pt x="198" y="86"/>
                  </a:lnTo>
                  <a:lnTo>
                    <a:pt x="218" y="29"/>
                  </a:lnTo>
                  <a:lnTo>
                    <a:pt x="214" y="45"/>
                  </a:lnTo>
                  <a:lnTo>
                    <a:pt x="163" y="35"/>
                  </a:lnTo>
                  <a:lnTo>
                    <a:pt x="128" y="0"/>
                  </a:lnTo>
                  <a:lnTo>
                    <a:pt x="80" y="13"/>
                  </a:lnTo>
                  <a:lnTo>
                    <a:pt x="77" y="32"/>
                  </a:lnTo>
                  <a:lnTo>
                    <a:pt x="19" y="32"/>
                  </a:lnTo>
                  <a:lnTo>
                    <a:pt x="0" y="102"/>
                  </a:lnTo>
                  <a:lnTo>
                    <a:pt x="45" y="109"/>
                  </a:lnTo>
                  <a:lnTo>
                    <a:pt x="118"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3" name="Freeform 294"/>
            <p:cNvSpPr>
              <a:spLocks/>
            </p:cNvSpPr>
            <p:nvPr/>
          </p:nvSpPr>
          <p:spPr bwMode="auto">
            <a:xfrm>
              <a:off x="1911823" y="2713245"/>
              <a:ext cx="216092" cy="134127"/>
            </a:xfrm>
            <a:custGeom>
              <a:avLst/>
              <a:gdLst/>
              <a:ahLst/>
              <a:cxnLst>
                <a:cxn ang="0">
                  <a:pos x="118" y="137"/>
                </a:cxn>
                <a:cxn ang="0">
                  <a:pos x="125" y="127"/>
                </a:cxn>
                <a:cxn ang="0">
                  <a:pos x="198" y="86"/>
                </a:cxn>
                <a:cxn ang="0">
                  <a:pos x="218" y="28"/>
                </a:cxn>
                <a:cxn ang="0">
                  <a:pos x="213" y="46"/>
                </a:cxn>
                <a:cxn ang="0">
                  <a:pos x="163" y="36"/>
                </a:cxn>
                <a:cxn ang="0">
                  <a:pos x="128" y="0"/>
                </a:cxn>
                <a:cxn ang="0">
                  <a:pos x="80" y="13"/>
                </a:cxn>
                <a:cxn ang="0">
                  <a:pos x="78" y="30"/>
                </a:cxn>
                <a:cxn ang="0">
                  <a:pos x="18" y="30"/>
                </a:cxn>
                <a:cxn ang="0">
                  <a:pos x="0" y="101"/>
                </a:cxn>
                <a:cxn ang="0">
                  <a:pos x="45" y="109"/>
                </a:cxn>
                <a:cxn ang="0">
                  <a:pos x="118" y="137"/>
                </a:cxn>
              </a:cxnLst>
              <a:rect l="0" t="0" r="r" b="b"/>
              <a:pathLst>
                <a:path w="218" h="137">
                  <a:moveTo>
                    <a:pt x="118" y="137"/>
                  </a:moveTo>
                  <a:lnTo>
                    <a:pt x="125" y="127"/>
                  </a:lnTo>
                  <a:lnTo>
                    <a:pt x="198" y="86"/>
                  </a:lnTo>
                  <a:lnTo>
                    <a:pt x="218" y="28"/>
                  </a:lnTo>
                  <a:lnTo>
                    <a:pt x="213" y="46"/>
                  </a:lnTo>
                  <a:lnTo>
                    <a:pt x="163" y="36"/>
                  </a:lnTo>
                  <a:lnTo>
                    <a:pt x="128" y="0"/>
                  </a:lnTo>
                  <a:lnTo>
                    <a:pt x="80" y="13"/>
                  </a:lnTo>
                  <a:lnTo>
                    <a:pt x="78" y="30"/>
                  </a:lnTo>
                  <a:lnTo>
                    <a:pt x="18" y="30"/>
                  </a:lnTo>
                  <a:lnTo>
                    <a:pt x="0" y="101"/>
                  </a:lnTo>
                  <a:lnTo>
                    <a:pt x="45" y="109"/>
                  </a:lnTo>
                  <a:lnTo>
                    <a:pt x="118" y="13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4" name="Freeform 293"/>
            <p:cNvSpPr>
              <a:spLocks/>
            </p:cNvSpPr>
            <p:nvPr/>
          </p:nvSpPr>
          <p:spPr bwMode="auto">
            <a:xfrm>
              <a:off x="1894435" y="2812598"/>
              <a:ext cx="134127" cy="109288"/>
            </a:xfrm>
            <a:custGeom>
              <a:avLst/>
              <a:gdLst/>
              <a:ahLst/>
              <a:cxnLst>
                <a:cxn ang="0">
                  <a:pos x="90" y="109"/>
                </a:cxn>
                <a:cxn ang="0">
                  <a:pos x="134" y="35"/>
                </a:cxn>
                <a:cxn ang="0">
                  <a:pos x="61" y="7"/>
                </a:cxn>
                <a:cxn ang="0">
                  <a:pos x="19" y="0"/>
                </a:cxn>
                <a:cxn ang="0">
                  <a:pos x="16" y="0"/>
                </a:cxn>
                <a:cxn ang="0">
                  <a:pos x="0" y="71"/>
                </a:cxn>
                <a:cxn ang="0">
                  <a:pos x="58" y="87"/>
                </a:cxn>
                <a:cxn ang="0">
                  <a:pos x="90" y="109"/>
                </a:cxn>
              </a:cxnLst>
              <a:rect l="0" t="0" r="r" b="b"/>
              <a:pathLst>
                <a:path w="134" h="109">
                  <a:moveTo>
                    <a:pt x="90" y="109"/>
                  </a:moveTo>
                  <a:lnTo>
                    <a:pt x="134" y="35"/>
                  </a:lnTo>
                  <a:lnTo>
                    <a:pt x="61" y="7"/>
                  </a:lnTo>
                  <a:lnTo>
                    <a:pt x="19" y="0"/>
                  </a:lnTo>
                  <a:lnTo>
                    <a:pt x="16" y="0"/>
                  </a:lnTo>
                  <a:lnTo>
                    <a:pt x="0" y="71"/>
                  </a:lnTo>
                  <a:lnTo>
                    <a:pt x="58" y="87"/>
                  </a:lnTo>
                  <a:lnTo>
                    <a:pt x="90"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 name="Freeform 292"/>
            <p:cNvSpPr>
              <a:spLocks/>
            </p:cNvSpPr>
            <p:nvPr/>
          </p:nvSpPr>
          <p:spPr bwMode="auto">
            <a:xfrm>
              <a:off x="1894435" y="2812598"/>
              <a:ext cx="134127" cy="109288"/>
            </a:xfrm>
            <a:custGeom>
              <a:avLst/>
              <a:gdLst/>
              <a:ahLst/>
              <a:cxnLst>
                <a:cxn ang="0">
                  <a:pos x="89" y="109"/>
                </a:cxn>
                <a:cxn ang="0">
                  <a:pos x="134" y="35"/>
                </a:cxn>
                <a:cxn ang="0">
                  <a:pos x="62" y="7"/>
                </a:cxn>
                <a:cxn ang="0">
                  <a:pos x="20" y="0"/>
                </a:cxn>
                <a:cxn ang="0">
                  <a:pos x="17" y="0"/>
                </a:cxn>
                <a:cxn ang="0">
                  <a:pos x="0" y="72"/>
                </a:cxn>
                <a:cxn ang="0">
                  <a:pos x="60" y="87"/>
                </a:cxn>
                <a:cxn ang="0">
                  <a:pos x="89" y="109"/>
                </a:cxn>
              </a:cxnLst>
              <a:rect l="0" t="0" r="r" b="b"/>
              <a:pathLst>
                <a:path w="134" h="109">
                  <a:moveTo>
                    <a:pt x="89" y="109"/>
                  </a:moveTo>
                  <a:lnTo>
                    <a:pt x="134" y="35"/>
                  </a:lnTo>
                  <a:lnTo>
                    <a:pt x="62" y="7"/>
                  </a:lnTo>
                  <a:lnTo>
                    <a:pt x="20" y="0"/>
                  </a:lnTo>
                  <a:lnTo>
                    <a:pt x="17" y="0"/>
                  </a:lnTo>
                  <a:lnTo>
                    <a:pt x="0" y="72"/>
                  </a:lnTo>
                  <a:lnTo>
                    <a:pt x="60" y="87"/>
                  </a:lnTo>
                  <a:lnTo>
                    <a:pt x="89" y="10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 name="Freeform 291"/>
            <p:cNvSpPr>
              <a:spLocks/>
            </p:cNvSpPr>
            <p:nvPr/>
          </p:nvSpPr>
          <p:spPr bwMode="auto">
            <a:xfrm>
              <a:off x="1886985" y="2887113"/>
              <a:ext cx="99353" cy="104321"/>
            </a:xfrm>
            <a:custGeom>
              <a:avLst/>
              <a:gdLst/>
              <a:ahLst/>
              <a:cxnLst>
                <a:cxn ang="0">
                  <a:pos x="60" y="105"/>
                </a:cxn>
                <a:cxn ang="0">
                  <a:pos x="99" y="35"/>
                </a:cxn>
                <a:cxn ang="0">
                  <a:pos x="67" y="13"/>
                </a:cxn>
                <a:cxn ang="0">
                  <a:pos x="19" y="0"/>
                </a:cxn>
                <a:cxn ang="0">
                  <a:pos x="16" y="0"/>
                </a:cxn>
                <a:cxn ang="0">
                  <a:pos x="16" y="25"/>
                </a:cxn>
                <a:cxn ang="0">
                  <a:pos x="0" y="41"/>
                </a:cxn>
                <a:cxn ang="0">
                  <a:pos x="60" y="105"/>
                </a:cxn>
              </a:cxnLst>
              <a:rect l="0" t="0" r="r" b="b"/>
              <a:pathLst>
                <a:path w="99" h="105">
                  <a:moveTo>
                    <a:pt x="60" y="105"/>
                  </a:moveTo>
                  <a:lnTo>
                    <a:pt x="99" y="35"/>
                  </a:lnTo>
                  <a:lnTo>
                    <a:pt x="67" y="13"/>
                  </a:lnTo>
                  <a:lnTo>
                    <a:pt x="19" y="0"/>
                  </a:lnTo>
                  <a:lnTo>
                    <a:pt x="16" y="0"/>
                  </a:lnTo>
                  <a:lnTo>
                    <a:pt x="16" y="25"/>
                  </a:lnTo>
                  <a:lnTo>
                    <a:pt x="0" y="41"/>
                  </a:lnTo>
                  <a:lnTo>
                    <a:pt x="60"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 name="Freeform 290"/>
            <p:cNvSpPr>
              <a:spLocks/>
            </p:cNvSpPr>
            <p:nvPr/>
          </p:nvSpPr>
          <p:spPr bwMode="auto">
            <a:xfrm>
              <a:off x="1886985" y="2887113"/>
              <a:ext cx="96868" cy="104321"/>
            </a:xfrm>
            <a:custGeom>
              <a:avLst/>
              <a:gdLst/>
              <a:ahLst/>
              <a:cxnLst>
                <a:cxn ang="0">
                  <a:pos x="61" y="105"/>
                </a:cxn>
                <a:cxn ang="0">
                  <a:pos x="99" y="35"/>
                </a:cxn>
                <a:cxn ang="0">
                  <a:pos x="69" y="13"/>
                </a:cxn>
                <a:cxn ang="0">
                  <a:pos x="18" y="0"/>
                </a:cxn>
                <a:cxn ang="0">
                  <a:pos x="15" y="0"/>
                </a:cxn>
                <a:cxn ang="0">
                  <a:pos x="15" y="25"/>
                </a:cxn>
                <a:cxn ang="0">
                  <a:pos x="0" y="40"/>
                </a:cxn>
                <a:cxn ang="0">
                  <a:pos x="61" y="105"/>
                </a:cxn>
              </a:cxnLst>
              <a:rect l="0" t="0" r="r" b="b"/>
              <a:pathLst>
                <a:path w="99" h="105">
                  <a:moveTo>
                    <a:pt x="61" y="105"/>
                  </a:moveTo>
                  <a:lnTo>
                    <a:pt x="99" y="35"/>
                  </a:lnTo>
                  <a:lnTo>
                    <a:pt x="69" y="13"/>
                  </a:lnTo>
                  <a:lnTo>
                    <a:pt x="18" y="0"/>
                  </a:lnTo>
                  <a:lnTo>
                    <a:pt x="15" y="0"/>
                  </a:lnTo>
                  <a:lnTo>
                    <a:pt x="15" y="25"/>
                  </a:lnTo>
                  <a:lnTo>
                    <a:pt x="0" y="40"/>
                  </a:lnTo>
                  <a:lnTo>
                    <a:pt x="61" y="10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 name="Freeform 289"/>
            <p:cNvSpPr>
              <a:spLocks/>
            </p:cNvSpPr>
            <p:nvPr/>
          </p:nvSpPr>
          <p:spPr bwMode="auto">
            <a:xfrm>
              <a:off x="1318188" y="2022741"/>
              <a:ext cx="625924" cy="372574"/>
            </a:xfrm>
            <a:custGeom>
              <a:avLst/>
              <a:gdLst/>
              <a:ahLst/>
              <a:cxnLst>
                <a:cxn ang="0">
                  <a:pos x="557" y="23"/>
                </a:cxn>
                <a:cxn ang="0">
                  <a:pos x="496" y="0"/>
                </a:cxn>
                <a:cxn ang="0">
                  <a:pos x="323" y="68"/>
                </a:cxn>
                <a:cxn ang="0">
                  <a:pos x="118" y="125"/>
                </a:cxn>
                <a:cxn ang="0">
                  <a:pos x="64" y="192"/>
                </a:cxn>
                <a:cxn ang="0">
                  <a:pos x="0" y="247"/>
                </a:cxn>
                <a:cxn ang="0">
                  <a:pos x="0" y="253"/>
                </a:cxn>
                <a:cxn ang="0">
                  <a:pos x="13" y="327"/>
                </a:cxn>
                <a:cxn ang="0">
                  <a:pos x="67" y="324"/>
                </a:cxn>
                <a:cxn ang="0">
                  <a:pos x="105" y="343"/>
                </a:cxn>
                <a:cxn ang="0">
                  <a:pos x="173" y="362"/>
                </a:cxn>
                <a:cxn ang="0">
                  <a:pos x="237" y="375"/>
                </a:cxn>
                <a:cxn ang="0">
                  <a:pos x="339" y="282"/>
                </a:cxn>
                <a:cxn ang="0">
                  <a:pos x="339" y="272"/>
                </a:cxn>
                <a:cxn ang="0">
                  <a:pos x="406" y="266"/>
                </a:cxn>
                <a:cxn ang="0">
                  <a:pos x="480" y="311"/>
                </a:cxn>
                <a:cxn ang="0">
                  <a:pos x="496" y="349"/>
                </a:cxn>
                <a:cxn ang="0">
                  <a:pos x="531" y="349"/>
                </a:cxn>
                <a:cxn ang="0">
                  <a:pos x="553" y="327"/>
                </a:cxn>
                <a:cxn ang="0">
                  <a:pos x="553" y="282"/>
                </a:cxn>
                <a:cxn ang="0">
                  <a:pos x="630" y="266"/>
                </a:cxn>
                <a:cxn ang="0">
                  <a:pos x="630" y="215"/>
                </a:cxn>
                <a:cxn ang="0">
                  <a:pos x="579" y="180"/>
                </a:cxn>
                <a:cxn ang="0">
                  <a:pos x="569" y="132"/>
                </a:cxn>
                <a:cxn ang="0">
                  <a:pos x="531" y="93"/>
                </a:cxn>
                <a:cxn ang="0">
                  <a:pos x="557" y="29"/>
                </a:cxn>
                <a:cxn ang="0">
                  <a:pos x="557" y="23"/>
                </a:cxn>
              </a:cxnLst>
              <a:rect l="0" t="0" r="r" b="b"/>
              <a:pathLst>
                <a:path w="630" h="375">
                  <a:moveTo>
                    <a:pt x="557" y="23"/>
                  </a:moveTo>
                  <a:lnTo>
                    <a:pt x="496" y="0"/>
                  </a:lnTo>
                  <a:lnTo>
                    <a:pt x="323" y="68"/>
                  </a:lnTo>
                  <a:lnTo>
                    <a:pt x="118" y="125"/>
                  </a:lnTo>
                  <a:lnTo>
                    <a:pt x="64" y="192"/>
                  </a:lnTo>
                  <a:lnTo>
                    <a:pt x="0" y="247"/>
                  </a:lnTo>
                  <a:lnTo>
                    <a:pt x="0" y="253"/>
                  </a:lnTo>
                  <a:lnTo>
                    <a:pt x="13" y="327"/>
                  </a:lnTo>
                  <a:lnTo>
                    <a:pt x="67" y="324"/>
                  </a:lnTo>
                  <a:lnTo>
                    <a:pt x="105" y="343"/>
                  </a:lnTo>
                  <a:lnTo>
                    <a:pt x="173" y="362"/>
                  </a:lnTo>
                  <a:lnTo>
                    <a:pt x="237" y="375"/>
                  </a:lnTo>
                  <a:lnTo>
                    <a:pt x="339" y="282"/>
                  </a:lnTo>
                  <a:lnTo>
                    <a:pt x="339" y="272"/>
                  </a:lnTo>
                  <a:lnTo>
                    <a:pt x="406" y="266"/>
                  </a:lnTo>
                  <a:lnTo>
                    <a:pt x="480" y="311"/>
                  </a:lnTo>
                  <a:lnTo>
                    <a:pt x="496" y="349"/>
                  </a:lnTo>
                  <a:lnTo>
                    <a:pt x="531" y="349"/>
                  </a:lnTo>
                  <a:lnTo>
                    <a:pt x="553" y="327"/>
                  </a:lnTo>
                  <a:lnTo>
                    <a:pt x="553" y="282"/>
                  </a:lnTo>
                  <a:lnTo>
                    <a:pt x="630" y="266"/>
                  </a:lnTo>
                  <a:lnTo>
                    <a:pt x="630" y="215"/>
                  </a:lnTo>
                  <a:lnTo>
                    <a:pt x="579" y="180"/>
                  </a:lnTo>
                  <a:lnTo>
                    <a:pt x="569" y="132"/>
                  </a:lnTo>
                  <a:lnTo>
                    <a:pt x="531" y="93"/>
                  </a:lnTo>
                  <a:lnTo>
                    <a:pt x="557" y="29"/>
                  </a:lnTo>
                  <a:lnTo>
                    <a:pt x="55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 name="Freeform 288"/>
            <p:cNvSpPr>
              <a:spLocks/>
            </p:cNvSpPr>
            <p:nvPr/>
          </p:nvSpPr>
          <p:spPr bwMode="auto">
            <a:xfrm>
              <a:off x="1318188" y="2022741"/>
              <a:ext cx="625924" cy="372574"/>
            </a:xfrm>
            <a:custGeom>
              <a:avLst/>
              <a:gdLst/>
              <a:ahLst/>
              <a:cxnLst>
                <a:cxn ang="0">
                  <a:pos x="555" y="23"/>
                </a:cxn>
                <a:cxn ang="0">
                  <a:pos x="495" y="0"/>
                </a:cxn>
                <a:cxn ang="0">
                  <a:pos x="323" y="68"/>
                </a:cxn>
                <a:cxn ang="0">
                  <a:pos x="118" y="125"/>
                </a:cxn>
                <a:cxn ang="0">
                  <a:pos x="63" y="190"/>
                </a:cxn>
                <a:cxn ang="0">
                  <a:pos x="0" y="245"/>
                </a:cxn>
                <a:cxn ang="0">
                  <a:pos x="0" y="253"/>
                </a:cxn>
                <a:cxn ang="0">
                  <a:pos x="13" y="325"/>
                </a:cxn>
                <a:cxn ang="0">
                  <a:pos x="65" y="323"/>
                </a:cxn>
                <a:cxn ang="0">
                  <a:pos x="105" y="343"/>
                </a:cxn>
                <a:cxn ang="0">
                  <a:pos x="173" y="360"/>
                </a:cxn>
                <a:cxn ang="0">
                  <a:pos x="235" y="375"/>
                </a:cxn>
                <a:cxn ang="0">
                  <a:pos x="338" y="280"/>
                </a:cxn>
                <a:cxn ang="0">
                  <a:pos x="338" y="270"/>
                </a:cxn>
                <a:cxn ang="0">
                  <a:pos x="405" y="265"/>
                </a:cxn>
                <a:cxn ang="0">
                  <a:pos x="480" y="310"/>
                </a:cxn>
                <a:cxn ang="0">
                  <a:pos x="495" y="348"/>
                </a:cxn>
                <a:cxn ang="0">
                  <a:pos x="530" y="348"/>
                </a:cxn>
                <a:cxn ang="0">
                  <a:pos x="553" y="325"/>
                </a:cxn>
                <a:cxn ang="0">
                  <a:pos x="553" y="280"/>
                </a:cxn>
                <a:cxn ang="0">
                  <a:pos x="630" y="265"/>
                </a:cxn>
                <a:cxn ang="0">
                  <a:pos x="630" y="215"/>
                </a:cxn>
                <a:cxn ang="0">
                  <a:pos x="578" y="180"/>
                </a:cxn>
                <a:cxn ang="0">
                  <a:pos x="568" y="130"/>
                </a:cxn>
                <a:cxn ang="0">
                  <a:pos x="530" y="93"/>
                </a:cxn>
                <a:cxn ang="0">
                  <a:pos x="555" y="28"/>
                </a:cxn>
                <a:cxn ang="0">
                  <a:pos x="555" y="23"/>
                </a:cxn>
              </a:cxnLst>
              <a:rect l="0" t="0" r="r" b="b"/>
              <a:pathLst>
                <a:path w="630" h="375">
                  <a:moveTo>
                    <a:pt x="555" y="23"/>
                  </a:moveTo>
                  <a:lnTo>
                    <a:pt x="495" y="0"/>
                  </a:lnTo>
                  <a:lnTo>
                    <a:pt x="323" y="68"/>
                  </a:lnTo>
                  <a:lnTo>
                    <a:pt x="118" y="125"/>
                  </a:lnTo>
                  <a:lnTo>
                    <a:pt x="63" y="190"/>
                  </a:lnTo>
                  <a:lnTo>
                    <a:pt x="0" y="245"/>
                  </a:lnTo>
                  <a:lnTo>
                    <a:pt x="0" y="253"/>
                  </a:lnTo>
                  <a:lnTo>
                    <a:pt x="13" y="325"/>
                  </a:lnTo>
                  <a:lnTo>
                    <a:pt x="65" y="323"/>
                  </a:lnTo>
                  <a:lnTo>
                    <a:pt x="105" y="343"/>
                  </a:lnTo>
                  <a:lnTo>
                    <a:pt x="173" y="360"/>
                  </a:lnTo>
                  <a:lnTo>
                    <a:pt x="235" y="375"/>
                  </a:lnTo>
                  <a:lnTo>
                    <a:pt x="338" y="280"/>
                  </a:lnTo>
                  <a:lnTo>
                    <a:pt x="338" y="270"/>
                  </a:lnTo>
                  <a:lnTo>
                    <a:pt x="405" y="265"/>
                  </a:lnTo>
                  <a:lnTo>
                    <a:pt x="480" y="310"/>
                  </a:lnTo>
                  <a:lnTo>
                    <a:pt x="495" y="348"/>
                  </a:lnTo>
                  <a:lnTo>
                    <a:pt x="530" y="348"/>
                  </a:lnTo>
                  <a:lnTo>
                    <a:pt x="553" y="325"/>
                  </a:lnTo>
                  <a:lnTo>
                    <a:pt x="553" y="280"/>
                  </a:lnTo>
                  <a:lnTo>
                    <a:pt x="630" y="265"/>
                  </a:lnTo>
                  <a:lnTo>
                    <a:pt x="630" y="215"/>
                  </a:lnTo>
                  <a:lnTo>
                    <a:pt x="578" y="180"/>
                  </a:lnTo>
                  <a:lnTo>
                    <a:pt x="568" y="130"/>
                  </a:lnTo>
                  <a:lnTo>
                    <a:pt x="530" y="93"/>
                  </a:lnTo>
                  <a:lnTo>
                    <a:pt x="555" y="28"/>
                  </a:lnTo>
                  <a:lnTo>
                    <a:pt x="555" y="2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 name="Freeform 287"/>
            <p:cNvSpPr>
              <a:spLocks/>
            </p:cNvSpPr>
            <p:nvPr/>
          </p:nvSpPr>
          <p:spPr bwMode="auto">
            <a:xfrm>
              <a:off x="1164190" y="2335703"/>
              <a:ext cx="412315" cy="352704"/>
            </a:xfrm>
            <a:custGeom>
              <a:avLst/>
              <a:gdLst/>
              <a:ahLst/>
              <a:cxnLst>
                <a:cxn ang="0">
                  <a:pos x="164" y="7"/>
                </a:cxn>
                <a:cxn ang="0">
                  <a:pos x="16" y="26"/>
                </a:cxn>
                <a:cxn ang="0">
                  <a:pos x="0" y="61"/>
                </a:cxn>
                <a:cxn ang="0">
                  <a:pos x="29" y="71"/>
                </a:cxn>
                <a:cxn ang="0">
                  <a:pos x="32" y="103"/>
                </a:cxn>
                <a:cxn ang="0">
                  <a:pos x="7" y="170"/>
                </a:cxn>
                <a:cxn ang="0">
                  <a:pos x="0" y="192"/>
                </a:cxn>
                <a:cxn ang="0">
                  <a:pos x="84" y="240"/>
                </a:cxn>
                <a:cxn ang="0">
                  <a:pos x="61" y="323"/>
                </a:cxn>
                <a:cxn ang="0">
                  <a:pos x="128" y="355"/>
                </a:cxn>
                <a:cxn ang="0">
                  <a:pos x="416" y="154"/>
                </a:cxn>
                <a:cxn ang="0">
                  <a:pos x="391" y="58"/>
                </a:cxn>
                <a:cxn ang="0">
                  <a:pos x="327" y="45"/>
                </a:cxn>
                <a:cxn ang="0">
                  <a:pos x="259" y="26"/>
                </a:cxn>
                <a:cxn ang="0">
                  <a:pos x="221" y="7"/>
                </a:cxn>
                <a:cxn ang="0">
                  <a:pos x="167" y="10"/>
                </a:cxn>
                <a:cxn ang="0">
                  <a:pos x="167" y="0"/>
                </a:cxn>
                <a:cxn ang="0">
                  <a:pos x="164" y="7"/>
                </a:cxn>
              </a:cxnLst>
              <a:rect l="0" t="0" r="r" b="b"/>
              <a:pathLst>
                <a:path w="416" h="355">
                  <a:moveTo>
                    <a:pt x="164" y="7"/>
                  </a:moveTo>
                  <a:lnTo>
                    <a:pt x="16" y="26"/>
                  </a:lnTo>
                  <a:lnTo>
                    <a:pt x="0" y="61"/>
                  </a:lnTo>
                  <a:lnTo>
                    <a:pt x="29" y="71"/>
                  </a:lnTo>
                  <a:lnTo>
                    <a:pt x="32" y="103"/>
                  </a:lnTo>
                  <a:lnTo>
                    <a:pt x="7" y="170"/>
                  </a:lnTo>
                  <a:lnTo>
                    <a:pt x="0" y="192"/>
                  </a:lnTo>
                  <a:lnTo>
                    <a:pt x="84" y="240"/>
                  </a:lnTo>
                  <a:lnTo>
                    <a:pt x="61" y="323"/>
                  </a:lnTo>
                  <a:lnTo>
                    <a:pt x="128" y="355"/>
                  </a:lnTo>
                  <a:lnTo>
                    <a:pt x="416" y="154"/>
                  </a:lnTo>
                  <a:lnTo>
                    <a:pt x="391" y="58"/>
                  </a:lnTo>
                  <a:lnTo>
                    <a:pt x="327" y="45"/>
                  </a:lnTo>
                  <a:lnTo>
                    <a:pt x="259" y="26"/>
                  </a:lnTo>
                  <a:lnTo>
                    <a:pt x="221" y="7"/>
                  </a:lnTo>
                  <a:lnTo>
                    <a:pt x="167" y="10"/>
                  </a:lnTo>
                  <a:lnTo>
                    <a:pt x="167" y="0"/>
                  </a:lnTo>
                  <a:lnTo>
                    <a:pt x="164"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 name="Freeform 286"/>
            <p:cNvSpPr>
              <a:spLocks/>
            </p:cNvSpPr>
            <p:nvPr/>
          </p:nvSpPr>
          <p:spPr bwMode="auto">
            <a:xfrm>
              <a:off x="1164190" y="2335703"/>
              <a:ext cx="412315" cy="352704"/>
            </a:xfrm>
            <a:custGeom>
              <a:avLst/>
              <a:gdLst/>
              <a:ahLst/>
              <a:cxnLst>
                <a:cxn ang="0">
                  <a:pos x="165" y="8"/>
                </a:cxn>
                <a:cxn ang="0">
                  <a:pos x="15" y="28"/>
                </a:cxn>
                <a:cxn ang="0">
                  <a:pos x="0" y="63"/>
                </a:cxn>
                <a:cxn ang="0">
                  <a:pos x="30" y="73"/>
                </a:cxn>
                <a:cxn ang="0">
                  <a:pos x="33" y="105"/>
                </a:cxn>
                <a:cxn ang="0">
                  <a:pos x="8" y="170"/>
                </a:cxn>
                <a:cxn ang="0">
                  <a:pos x="0" y="193"/>
                </a:cxn>
                <a:cxn ang="0">
                  <a:pos x="85" y="240"/>
                </a:cxn>
                <a:cxn ang="0">
                  <a:pos x="60" y="325"/>
                </a:cxn>
                <a:cxn ang="0">
                  <a:pos x="128" y="355"/>
                </a:cxn>
                <a:cxn ang="0">
                  <a:pos x="416" y="155"/>
                </a:cxn>
                <a:cxn ang="0">
                  <a:pos x="391" y="60"/>
                </a:cxn>
                <a:cxn ang="0">
                  <a:pos x="328" y="45"/>
                </a:cxn>
                <a:cxn ang="0">
                  <a:pos x="261" y="28"/>
                </a:cxn>
                <a:cxn ang="0">
                  <a:pos x="221" y="8"/>
                </a:cxn>
                <a:cxn ang="0">
                  <a:pos x="168" y="10"/>
                </a:cxn>
                <a:cxn ang="0">
                  <a:pos x="168" y="0"/>
                </a:cxn>
                <a:cxn ang="0">
                  <a:pos x="165" y="8"/>
                </a:cxn>
              </a:cxnLst>
              <a:rect l="0" t="0" r="r" b="b"/>
              <a:pathLst>
                <a:path w="416" h="355">
                  <a:moveTo>
                    <a:pt x="165" y="8"/>
                  </a:moveTo>
                  <a:lnTo>
                    <a:pt x="15" y="28"/>
                  </a:lnTo>
                  <a:lnTo>
                    <a:pt x="0" y="63"/>
                  </a:lnTo>
                  <a:lnTo>
                    <a:pt x="30" y="73"/>
                  </a:lnTo>
                  <a:lnTo>
                    <a:pt x="33" y="105"/>
                  </a:lnTo>
                  <a:lnTo>
                    <a:pt x="8" y="170"/>
                  </a:lnTo>
                  <a:lnTo>
                    <a:pt x="0" y="193"/>
                  </a:lnTo>
                  <a:lnTo>
                    <a:pt x="85" y="240"/>
                  </a:lnTo>
                  <a:lnTo>
                    <a:pt x="60" y="325"/>
                  </a:lnTo>
                  <a:lnTo>
                    <a:pt x="128" y="355"/>
                  </a:lnTo>
                  <a:lnTo>
                    <a:pt x="416" y="155"/>
                  </a:lnTo>
                  <a:lnTo>
                    <a:pt x="391" y="60"/>
                  </a:lnTo>
                  <a:lnTo>
                    <a:pt x="328" y="45"/>
                  </a:lnTo>
                  <a:lnTo>
                    <a:pt x="261" y="28"/>
                  </a:lnTo>
                  <a:lnTo>
                    <a:pt x="221" y="8"/>
                  </a:lnTo>
                  <a:lnTo>
                    <a:pt x="168" y="10"/>
                  </a:lnTo>
                  <a:lnTo>
                    <a:pt x="168" y="0"/>
                  </a:lnTo>
                  <a:lnTo>
                    <a:pt x="165" y="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2" name="Freeform 285"/>
            <p:cNvSpPr>
              <a:spLocks/>
            </p:cNvSpPr>
            <p:nvPr/>
          </p:nvSpPr>
          <p:spPr bwMode="auto">
            <a:xfrm>
              <a:off x="1000258" y="2526959"/>
              <a:ext cx="248383" cy="193739"/>
            </a:xfrm>
            <a:custGeom>
              <a:avLst/>
              <a:gdLst/>
              <a:ahLst/>
              <a:cxnLst>
                <a:cxn ang="0">
                  <a:pos x="166" y="0"/>
                </a:cxn>
                <a:cxn ang="0">
                  <a:pos x="128" y="58"/>
                </a:cxn>
                <a:cxn ang="0">
                  <a:pos x="90" y="93"/>
                </a:cxn>
                <a:cxn ang="0">
                  <a:pos x="19" y="99"/>
                </a:cxn>
                <a:cxn ang="0">
                  <a:pos x="0" y="131"/>
                </a:cxn>
                <a:cxn ang="0">
                  <a:pos x="35" y="195"/>
                </a:cxn>
                <a:cxn ang="0">
                  <a:pos x="61" y="195"/>
                </a:cxn>
                <a:cxn ang="0">
                  <a:pos x="224" y="128"/>
                </a:cxn>
                <a:cxn ang="0">
                  <a:pos x="227" y="122"/>
                </a:cxn>
                <a:cxn ang="0">
                  <a:pos x="250" y="48"/>
                </a:cxn>
                <a:cxn ang="0">
                  <a:pos x="166" y="0"/>
                </a:cxn>
              </a:cxnLst>
              <a:rect l="0" t="0" r="r" b="b"/>
              <a:pathLst>
                <a:path w="250" h="195">
                  <a:moveTo>
                    <a:pt x="166" y="0"/>
                  </a:moveTo>
                  <a:lnTo>
                    <a:pt x="128" y="58"/>
                  </a:lnTo>
                  <a:lnTo>
                    <a:pt x="90" y="93"/>
                  </a:lnTo>
                  <a:lnTo>
                    <a:pt x="19" y="99"/>
                  </a:lnTo>
                  <a:lnTo>
                    <a:pt x="0" y="131"/>
                  </a:lnTo>
                  <a:lnTo>
                    <a:pt x="35" y="195"/>
                  </a:lnTo>
                  <a:lnTo>
                    <a:pt x="61" y="195"/>
                  </a:lnTo>
                  <a:lnTo>
                    <a:pt x="224" y="128"/>
                  </a:lnTo>
                  <a:lnTo>
                    <a:pt x="227" y="122"/>
                  </a:lnTo>
                  <a:lnTo>
                    <a:pt x="250" y="48"/>
                  </a:lnTo>
                  <a:lnTo>
                    <a:pt x="16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3" name="Freeform 284"/>
            <p:cNvSpPr>
              <a:spLocks/>
            </p:cNvSpPr>
            <p:nvPr/>
          </p:nvSpPr>
          <p:spPr bwMode="auto">
            <a:xfrm>
              <a:off x="1000258" y="2526959"/>
              <a:ext cx="248383" cy="193739"/>
            </a:xfrm>
            <a:custGeom>
              <a:avLst/>
              <a:gdLst/>
              <a:ahLst/>
              <a:cxnLst>
                <a:cxn ang="0">
                  <a:pos x="165" y="0"/>
                </a:cxn>
                <a:cxn ang="0">
                  <a:pos x="128" y="58"/>
                </a:cxn>
                <a:cxn ang="0">
                  <a:pos x="90" y="93"/>
                </a:cxn>
                <a:cxn ang="0">
                  <a:pos x="18" y="100"/>
                </a:cxn>
                <a:cxn ang="0">
                  <a:pos x="0" y="133"/>
                </a:cxn>
                <a:cxn ang="0">
                  <a:pos x="35" y="195"/>
                </a:cxn>
                <a:cxn ang="0">
                  <a:pos x="60" y="195"/>
                </a:cxn>
                <a:cxn ang="0">
                  <a:pos x="223" y="128"/>
                </a:cxn>
                <a:cxn ang="0">
                  <a:pos x="225" y="123"/>
                </a:cxn>
                <a:cxn ang="0">
                  <a:pos x="250" y="48"/>
                </a:cxn>
                <a:cxn ang="0">
                  <a:pos x="165" y="0"/>
                </a:cxn>
              </a:cxnLst>
              <a:rect l="0" t="0" r="r" b="b"/>
              <a:pathLst>
                <a:path w="250" h="195">
                  <a:moveTo>
                    <a:pt x="165" y="0"/>
                  </a:moveTo>
                  <a:lnTo>
                    <a:pt x="128" y="58"/>
                  </a:lnTo>
                  <a:lnTo>
                    <a:pt x="90" y="93"/>
                  </a:lnTo>
                  <a:lnTo>
                    <a:pt x="18" y="100"/>
                  </a:lnTo>
                  <a:lnTo>
                    <a:pt x="0" y="133"/>
                  </a:lnTo>
                  <a:lnTo>
                    <a:pt x="35" y="195"/>
                  </a:lnTo>
                  <a:lnTo>
                    <a:pt x="60" y="195"/>
                  </a:lnTo>
                  <a:lnTo>
                    <a:pt x="223" y="128"/>
                  </a:lnTo>
                  <a:lnTo>
                    <a:pt x="225" y="123"/>
                  </a:lnTo>
                  <a:lnTo>
                    <a:pt x="250" y="48"/>
                  </a:lnTo>
                  <a:lnTo>
                    <a:pt x="16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4" name="Freeform 283"/>
            <p:cNvSpPr>
              <a:spLocks/>
            </p:cNvSpPr>
            <p:nvPr/>
          </p:nvSpPr>
          <p:spPr bwMode="auto">
            <a:xfrm>
              <a:off x="140854" y="2159352"/>
              <a:ext cx="1189754" cy="238448"/>
            </a:xfrm>
            <a:custGeom>
              <a:avLst/>
              <a:gdLst/>
              <a:ahLst/>
              <a:cxnLst>
                <a:cxn ang="0">
                  <a:pos x="1184" y="109"/>
                </a:cxn>
                <a:cxn ang="0">
                  <a:pos x="1181" y="115"/>
                </a:cxn>
                <a:cxn ang="0">
                  <a:pos x="1075" y="122"/>
                </a:cxn>
                <a:cxn ang="0">
                  <a:pos x="816" y="64"/>
                </a:cxn>
                <a:cxn ang="0">
                  <a:pos x="714" y="48"/>
                </a:cxn>
                <a:cxn ang="0">
                  <a:pos x="615" y="19"/>
                </a:cxn>
                <a:cxn ang="0">
                  <a:pos x="384" y="32"/>
                </a:cxn>
                <a:cxn ang="0">
                  <a:pos x="183" y="0"/>
                </a:cxn>
                <a:cxn ang="0">
                  <a:pos x="125" y="16"/>
                </a:cxn>
                <a:cxn ang="0">
                  <a:pos x="26" y="67"/>
                </a:cxn>
                <a:cxn ang="0">
                  <a:pos x="0" y="128"/>
                </a:cxn>
                <a:cxn ang="0">
                  <a:pos x="45" y="106"/>
                </a:cxn>
                <a:cxn ang="0">
                  <a:pos x="77" y="106"/>
                </a:cxn>
                <a:cxn ang="0">
                  <a:pos x="77" y="109"/>
                </a:cxn>
                <a:cxn ang="0">
                  <a:pos x="80" y="106"/>
                </a:cxn>
                <a:cxn ang="0">
                  <a:pos x="141" y="70"/>
                </a:cxn>
                <a:cxn ang="0">
                  <a:pos x="413" y="86"/>
                </a:cxn>
                <a:cxn ang="0">
                  <a:pos x="423" y="74"/>
                </a:cxn>
                <a:cxn ang="0">
                  <a:pos x="490" y="83"/>
                </a:cxn>
                <a:cxn ang="0">
                  <a:pos x="679" y="128"/>
                </a:cxn>
                <a:cxn ang="0">
                  <a:pos x="806" y="144"/>
                </a:cxn>
                <a:cxn ang="0">
                  <a:pos x="858" y="157"/>
                </a:cxn>
                <a:cxn ang="0">
                  <a:pos x="973" y="240"/>
                </a:cxn>
                <a:cxn ang="0">
                  <a:pos x="1030" y="240"/>
                </a:cxn>
                <a:cxn ang="0">
                  <a:pos x="1046" y="205"/>
                </a:cxn>
                <a:cxn ang="0">
                  <a:pos x="1194" y="186"/>
                </a:cxn>
                <a:cxn ang="0">
                  <a:pos x="1197" y="179"/>
                </a:cxn>
                <a:cxn ang="0">
                  <a:pos x="1184" y="115"/>
                </a:cxn>
                <a:cxn ang="0">
                  <a:pos x="1184" y="109"/>
                </a:cxn>
              </a:cxnLst>
              <a:rect l="0" t="0" r="r" b="b"/>
              <a:pathLst>
                <a:path w="1197" h="240">
                  <a:moveTo>
                    <a:pt x="1184" y="109"/>
                  </a:moveTo>
                  <a:lnTo>
                    <a:pt x="1181" y="115"/>
                  </a:lnTo>
                  <a:lnTo>
                    <a:pt x="1075" y="122"/>
                  </a:lnTo>
                  <a:lnTo>
                    <a:pt x="816" y="64"/>
                  </a:lnTo>
                  <a:lnTo>
                    <a:pt x="714" y="48"/>
                  </a:lnTo>
                  <a:lnTo>
                    <a:pt x="615" y="19"/>
                  </a:lnTo>
                  <a:lnTo>
                    <a:pt x="384" y="32"/>
                  </a:lnTo>
                  <a:lnTo>
                    <a:pt x="183" y="0"/>
                  </a:lnTo>
                  <a:lnTo>
                    <a:pt x="125" y="16"/>
                  </a:lnTo>
                  <a:lnTo>
                    <a:pt x="26" y="67"/>
                  </a:lnTo>
                  <a:lnTo>
                    <a:pt x="0" y="128"/>
                  </a:lnTo>
                  <a:lnTo>
                    <a:pt x="45" y="106"/>
                  </a:lnTo>
                  <a:lnTo>
                    <a:pt x="77" y="106"/>
                  </a:lnTo>
                  <a:lnTo>
                    <a:pt x="77" y="109"/>
                  </a:lnTo>
                  <a:lnTo>
                    <a:pt x="80" y="106"/>
                  </a:lnTo>
                  <a:lnTo>
                    <a:pt x="141" y="70"/>
                  </a:lnTo>
                  <a:lnTo>
                    <a:pt x="413" y="86"/>
                  </a:lnTo>
                  <a:lnTo>
                    <a:pt x="423" y="74"/>
                  </a:lnTo>
                  <a:lnTo>
                    <a:pt x="490" y="83"/>
                  </a:lnTo>
                  <a:lnTo>
                    <a:pt x="679" y="128"/>
                  </a:lnTo>
                  <a:lnTo>
                    <a:pt x="806" y="144"/>
                  </a:lnTo>
                  <a:lnTo>
                    <a:pt x="858" y="157"/>
                  </a:lnTo>
                  <a:lnTo>
                    <a:pt x="973" y="240"/>
                  </a:lnTo>
                  <a:lnTo>
                    <a:pt x="1030" y="240"/>
                  </a:lnTo>
                  <a:lnTo>
                    <a:pt x="1046" y="205"/>
                  </a:lnTo>
                  <a:lnTo>
                    <a:pt x="1194" y="186"/>
                  </a:lnTo>
                  <a:lnTo>
                    <a:pt x="1197" y="179"/>
                  </a:lnTo>
                  <a:lnTo>
                    <a:pt x="1184" y="115"/>
                  </a:lnTo>
                  <a:lnTo>
                    <a:pt x="1184"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5" name="Freeform 282"/>
            <p:cNvSpPr>
              <a:spLocks/>
            </p:cNvSpPr>
            <p:nvPr/>
          </p:nvSpPr>
          <p:spPr bwMode="auto">
            <a:xfrm>
              <a:off x="140854" y="2159352"/>
              <a:ext cx="1189754" cy="238448"/>
            </a:xfrm>
            <a:custGeom>
              <a:avLst/>
              <a:gdLst/>
              <a:ahLst/>
              <a:cxnLst>
                <a:cxn ang="0">
                  <a:pos x="1185" y="108"/>
                </a:cxn>
                <a:cxn ang="0">
                  <a:pos x="1180" y="115"/>
                </a:cxn>
                <a:cxn ang="0">
                  <a:pos x="1075" y="123"/>
                </a:cxn>
                <a:cxn ang="0">
                  <a:pos x="815" y="63"/>
                </a:cxn>
                <a:cxn ang="0">
                  <a:pos x="715" y="48"/>
                </a:cxn>
                <a:cxn ang="0">
                  <a:pos x="615" y="18"/>
                </a:cxn>
                <a:cxn ang="0">
                  <a:pos x="385" y="33"/>
                </a:cxn>
                <a:cxn ang="0">
                  <a:pos x="182" y="0"/>
                </a:cxn>
                <a:cxn ang="0">
                  <a:pos x="125" y="15"/>
                </a:cxn>
                <a:cxn ang="0">
                  <a:pos x="25" y="68"/>
                </a:cxn>
                <a:cxn ang="0">
                  <a:pos x="0" y="128"/>
                </a:cxn>
                <a:cxn ang="0">
                  <a:pos x="45" y="105"/>
                </a:cxn>
                <a:cxn ang="0">
                  <a:pos x="77" y="105"/>
                </a:cxn>
                <a:cxn ang="0">
                  <a:pos x="77" y="108"/>
                </a:cxn>
                <a:cxn ang="0">
                  <a:pos x="80" y="105"/>
                </a:cxn>
                <a:cxn ang="0">
                  <a:pos x="140" y="70"/>
                </a:cxn>
                <a:cxn ang="0">
                  <a:pos x="412" y="85"/>
                </a:cxn>
                <a:cxn ang="0">
                  <a:pos x="422" y="73"/>
                </a:cxn>
                <a:cxn ang="0">
                  <a:pos x="490" y="83"/>
                </a:cxn>
                <a:cxn ang="0">
                  <a:pos x="680" y="128"/>
                </a:cxn>
                <a:cxn ang="0">
                  <a:pos x="805" y="143"/>
                </a:cxn>
                <a:cxn ang="0">
                  <a:pos x="857" y="158"/>
                </a:cxn>
                <a:cxn ang="0">
                  <a:pos x="972" y="240"/>
                </a:cxn>
                <a:cxn ang="0">
                  <a:pos x="1030" y="240"/>
                </a:cxn>
                <a:cxn ang="0">
                  <a:pos x="1045" y="205"/>
                </a:cxn>
                <a:cxn ang="0">
                  <a:pos x="1195" y="185"/>
                </a:cxn>
                <a:cxn ang="0">
                  <a:pos x="1197" y="178"/>
                </a:cxn>
                <a:cxn ang="0">
                  <a:pos x="1185" y="115"/>
                </a:cxn>
                <a:cxn ang="0">
                  <a:pos x="1185" y="108"/>
                </a:cxn>
              </a:cxnLst>
              <a:rect l="0" t="0" r="r" b="b"/>
              <a:pathLst>
                <a:path w="1197" h="240">
                  <a:moveTo>
                    <a:pt x="1185" y="108"/>
                  </a:moveTo>
                  <a:lnTo>
                    <a:pt x="1180" y="115"/>
                  </a:lnTo>
                  <a:lnTo>
                    <a:pt x="1075" y="123"/>
                  </a:lnTo>
                  <a:lnTo>
                    <a:pt x="815" y="63"/>
                  </a:lnTo>
                  <a:lnTo>
                    <a:pt x="715" y="48"/>
                  </a:lnTo>
                  <a:lnTo>
                    <a:pt x="615" y="18"/>
                  </a:lnTo>
                  <a:lnTo>
                    <a:pt x="385" y="33"/>
                  </a:lnTo>
                  <a:lnTo>
                    <a:pt x="182" y="0"/>
                  </a:lnTo>
                  <a:lnTo>
                    <a:pt x="125" y="15"/>
                  </a:lnTo>
                  <a:lnTo>
                    <a:pt x="25" y="68"/>
                  </a:lnTo>
                  <a:lnTo>
                    <a:pt x="0" y="128"/>
                  </a:lnTo>
                  <a:lnTo>
                    <a:pt x="45" y="105"/>
                  </a:lnTo>
                  <a:lnTo>
                    <a:pt x="77" y="105"/>
                  </a:lnTo>
                  <a:lnTo>
                    <a:pt x="77" y="108"/>
                  </a:lnTo>
                  <a:lnTo>
                    <a:pt x="80" y="105"/>
                  </a:lnTo>
                  <a:lnTo>
                    <a:pt x="140" y="70"/>
                  </a:lnTo>
                  <a:lnTo>
                    <a:pt x="412" y="85"/>
                  </a:lnTo>
                  <a:lnTo>
                    <a:pt x="422" y="73"/>
                  </a:lnTo>
                  <a:lnTo>
                    <a:pt x="490" y="83"/>
                  </a:lnTo>
                  <a:lnTo>
                    <a:pt x="680" y="128"/>
                  </a:lnTo>
                  <a:lnTo>
                    <a:pt x="805" y="143"/>
                  </a:lnTo>
                  <a:lnTo>
                    <a:pt x="857" y="158"/>
                  </a:lnTo>
                  <a:lnTo>
                    <a:pt x="972" y="240"/>
                  </a:lnTo>
                  <a:lnTo>
                    <a:pt x="1030" y="240"/>
                  </a:lnTo>
                  <a:lnTo>
                    <a:pt x="1045" y="205"/>
                  </a:lnTo>
                  <a:lnTo>
                    <a:pt x="1195" y="185"/>
                  </a:lnTo>
                  <a:lnTo>
                    <a:pt x="1197" y="178"/>
                  </a:lnTo>
                  <a:lnTo>
                    <a:pt x="1185" y="115"/>
                  </a:lnTo>
                  <a:lnTo>
                    <a:pt x="1185" y="1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6" name="Freeform 281"/>
            <p:cNvSpPr>
              <a:spLocks/>
            </p:cNvSpPr>
            <p:nvPr/>
          </p:nvSpPr>
          <p:spPr bwMode="auto">
            <a:xfrm>
              <a:off x="217853" y="2228899"/>
              <a:ext cx="978628" cy="531539"/>
            </a:xfrm>
            <a:custGeom>
              <a:avLst/>
              <a:gdLst/>
              <a:ahLst/>
              <a:cxnLst>
                <a:cxn ang="0">
                  <a:pos x="0" y="36"/>
                </a:cxn>
                <a:cxn ang="0">
                  <a:pos x="154" y="116"/>
                </a:cxn>
                <a:cxn ang="0">
                  <a:pos x="218" y="93"/>
                </a:cxn>
                <a:cxn ang="0">
                  <a:pos x="304" y="151"/>
                </a:cxn>
                <a:cxn ang="0">
                  <a:pos x="349" y="151"/>
                </a:cxn>
                <a:cxn ang="0">
                  <a:pos x="323" y="205"/>
                </a:cxn>
                <a:cxn ang="0">
                  <a:pos x="390" y="224"/>
                </a:cxn>
                <a:cxn ang="0">
                  <a:pos x="406" y="308"/>
                </a:cxn>
                <a:cxn ang="0">
                  <a:pos x="435" y="362"/>
                </a:cxn>
                <a:cxn ang="0">
                  <a:pos x="512" y="381"/>
                </a:cxn>
                <a:cxn ang="0">
                  <a:pos x="515" y="388"/>
                </a:cxn>
                <a:cxn ang="0">
                  <a:pos x="538" y="365"/>
                </a:cxn>
                <a:cxn ang="0">
                  <a:pos x="694" y="400"/>
                </a:cxn>
                <a:cxn ang="0">
                  <a:pos x="701" y="436"/>
                </a:cxn>
                <a:cxn ang="0">
                  <a:pos x="752" y="452"/>
                </a:cxn>
                <a:cxn ang="0">
                  <a:pos x="771" y="535"/>
                </a:cxn>
                <a:cxn ang="0">
                  <a:pos x="797" y="532"/>
                </a:cxn>
                <a:cxn ang="0">
                  <a:pos x="825" y="500"/>
                </a:cxn>
                <a:cxn ang="0">
                  <a:pos x="825" y="496"/>
                </a:cxn>
                <a:cxn ang="0">
                  <a:pos x="822" y="496"/>
                </a:cxn>
                <a:cxn ang="0">
                  <a:pos x="787" y="432"/>
                </a:cxn>
                <a:cxn ang="0">
                  <a:pos x="806" y="400"/>
                </a:cxn>
                <a:cxn ang="0">
                  <a:pos x="877" y="394"/>
                </a:cxn>
                <a:cxn ang="0">
                  <a:pos x="915" y="359"/>
                </a:cxn>
                <a:cxn ang="0">
                  <a:pos x="953" y="301"/>
                </a:cxn>
                <a:cxn ang="0">
                  <a:pos x="960" y="279"/>
                </a:cxn>
                <a:cxn ang="0">
                  <a:pos x="985" y="212"/>
                </a:cxn>
                <a:cxn ang="0">
                  <a:pos x="982" y="180"/>
                </a:cxn>
                <a:cxn ang="0">
                  <a:pos x="953" y="170"/>
                </a:cxn>
                <a:cxn ang="0">
                  <a:pos x="896" y="170"/>
                </a:cxn>
                <a:cxn ang="0">
                  <a:pos x="781" y="87"/>
                </a:cxn>
                <a:cxn ang="0">
                  <a:pos x="729" y="74"/>
                </a:cxn>
                <a:cxn ang="0">
                  <a:pos x="602" y="58"/>
                </a:cxn>
                <a:cxn ang="0">
                  <a:pos x="413" y="13"/>
                </a:cxn>
                <a:cxn ang="0">
                  <a:pos x="346" y="4"/>
                </a:cxn>
                <a:cxn ang="0">
                  <a:pos x="336" y="16"/>
                </a:cxn>
                <a:cxn ang="0">
                  <a:pos x="64" y="0"/>
                </a:cxn>
                <a:cxn ang="0">
                  <a:pos x="3" y="36"/>
                </a:cxn>
                <a:cxn ang="0">
                  <a:pos x="0" y="39"/>
                </a:cxn>
                <a:cxn ang="0">
                  <a:pos x="0" y="36"/>
                </a:cxn>
              </a:cxnLst>
              <a:rect l="0" t="0" r="r" b="b"/>
              <a:pathLst>
                <a:path w="985" h="535">
                  <a:moveTo>
                    <a:pt x="0" y="36"/>
                  </a:moveTo>
                  <a:lnTo>
                    <a:pt x="154" y="116"/>
                  </a:lnTo>
                  <a:lnTo>
                    <a:pt x="218" y="93"/>
                  </a:lnTo>
                  <a:lnTo>
                    <a:pt x="304" y="151"/>
                  </a:lnTo>
                  <a:lnTo>
                    <a:pt x="349" y="151"/>
                  </a:lnTo>
                  <a:lnTo>
                    <a:pt x="323" y="205"/>
                  </a:lnTo>
                  <a:lnTo>
                    <a:pt x="390" y="224"/>
                  </a:lnTo>
                  <a:lnTo>
                    <a:pt x="406" y="308"/>
                  </a:lnTo>
                  <a:lnTo>
                    <a:pt x="435" y="362"/>
                  </a:lnTo>
                  <a:lnTo>
                    <a:pt x="512" y="381"/>
                  </a:lnTo>
                  <a:lnTo>
                    <a:pt x="515" y="388"/>
                  </a:lnTo>
                  <a:lnTo>
                    <a:pt x="538" y="365"/>
                  </a:lnTo>
                  <a:lnTo>
                    <a:pt x="694" y="400"/>
                  </a:lnTo>
                  <a:lnTo>
                    <a:pt x="701" y="436"/>
                  </a:lnTo>
                  <a:lnTo>
                    <a:pt x="752" y="452"/>
                  </a:lnTo>
                  <a:lnTo>
                    <a:pt x="771" y="535"/>
                  </a:lnTo>
                  <a:lnTo>
                    <a:pt x="797" y="532"/>
                  </a:lnTo>
                  <a:lnTo>
                    <a:pt x="825" y="500"/>
                  </a:lnTo>
                  <a:lnTo>
                    <a:pt x="825" y="496"/>
                  </a:lnTo>
                  <a:lnTo>
                    <a:pt x="822" y="496"/>
                  </a:lnTo>
                  <a:lnTo>
                    <a:pt x="787" y="432"/>
                  </a:lnTo>
                  <a:lnTo>
                    <a:pt x="806" y="400"/>
                  </a:lnTo>
                  <a:lnTo>
                    <a:pt x="877" y="394"/>
                  </a:lnTo>
                  <a:lnTo>
                    <a:pt x="915" y="359"/>
                  </a:lnTo>
                  <a:lnTo>
                    <a:pt x="953" y="301"/>
                  </a:lnTo>
                  <a:lnTo>
                    <a:pt x="960" y="279"/>
                  </a:lnTo>
                  <a:lnTo>
                    <a:pt x="985" y="212"/>
                  </a:lnTo>
                  <a:lnTo>
                    <a:pt x="982" y="180"/>
                  </a:lnTo>
                  <a:lnTo>
                    <a:pt x="953" y="170"/>
                  </a:lnTo>
                  <a:lnTo>
                    <a:pt x="896" y="170"/>
                  </a:lnTo>
                  <a:lnTo>
                    <a:pt x="781" y="87"/>
                  </a:lnTo>
                  <a:lnTo>
                    <a:pt x="729" y="74"/>
                  </a:lnTo>
                  <a:lnTo>
                    <a:pt x="602" y="58"/>
                  </a:lnTo>
                  <a:lnTo>
                    <a:pt x="413" y="13"/>
                  </a:lnTo>
                  <a:lnTo>
                    <a:pt x="346" y="4"/>
                  </a:lnTo>
                  <a:lnTo>
                    <a:pt x="336" y="16"/>
                  </a:lnTo>
                  <a:lnTo>
                    <a:pt x="64" y="0"/>
                  </a:lnTo>
                  <a:lnTo>
                    <a:pt x="3" y="36"/>
                  </a:lnTo>
                  <a:lnTo>
                    <a:pt x="0" y="39"/>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7" name="Freeform 280"/>
            <p:cNvSpPr>
              <a:spLocks/>
            </p:cNvSpPr>
            <p:nvPr/>
          </p:nvSpPr>
          <p:spPr bwMode="auto">
            <a:xfrm>
              <a:off x="217853" y="2228899"/>
              <a:ext cx="978628" cy="531539"/>
            </a:xfrm>
            <a:custGeom>
              <a:avLst/>
              <a:gdLst/>
              <a:ahLst/>
              <a:cxnLst>
                <a:cxn ang="0">
                  <a:pos x="0" y="35"/>
                </a:cxn>
                <a:cxn ang="0">
                  <a:pos x="153" y="115"/>
                </a:cxn>
                <a:cxn ang="0">
                  <a:pos x="218" y="93"/>
                </a:cxn>
                <a:cxn ang="0">
                  <a:pos x="303" y="150"/>
                </a:cxn>
                <a:cxn ang="0">
                  <a:pos x="348" y="150"/>
                </a:cxn>
                <a:cxn ang="0">
                  <a:pos x="323" y="205"/>
                </a:cxn>
                <a:cxn ang="0">
                  <a:pos x="390" y="223"/>
                </a:cxn>
                <a:cxn ang="0">
                  <a:pos x="405" y="308"/>
                </a:cxn>
                <a:cxn ang="0">
                  <a:pos x="435" y="363"/>
                </a:cxn>
                <a:cxn ang="0">
                  <a:pos x="513" y="380"/>
                </a:cxn>
                <a:cxn ang="0">
                  <a:pos x="515" y="388"/>
                </a:cxn>
                <a:cxn ang="0">
                  <a:pos x="538" y="365"/>
                </a:cxn>
                <a:cxn ang="0">
                  <a:pos x="693" y="400"/>
                </a:cxn>
                <a:cxn ang="0">
                  <a:pos x="700" y="435"/>
                </a:cxn>
                <a:cxn ang="0">
                  <a:pos x="753" y="453"/>
                </a:cxn>
                <a:cxn ang="0">
                  <a:pos x="770" y="535"/>
                </a:cxn>
                <a:cxn ang="0">
                  <a:pos x="798" y="533"/>
                </a:cxn>
                <a:cxn ang="0">
                  <a:pos x="825" y="500"/>
                </a:cxn>
                <a:cxn ang="0">
                  <a:pos x="825" y="495"/>
                </a:cxn>
                <a:cxn ang="0">
                  <a:pos x="823" y="495"/>
                </a:cxn>
                <a:cxn ang="0">
                  <a:pos x="788" y="433"/>
                </a:cxn>
                <a:cxn ang="0">
                  <a:pos x="805" y="400"/>
                </a:cxn>
                <a:cxn ang="0">
                  <a:pos x="878" y="393"/>
                </a:cxn>
                <a:cxn ang="0">
                  <a:pos x="915" y="358"/>
                </a:cxn>
                <a:cxn ang="0">
                  <a:pos x="953" y="300"/>
                </a:cxn>
                <a:cxn ang="0">
                  <a:pos x="960" y="278"/>
                </a:cxn>
                <a:cxn ang="0">
                  <a:pos x="985" y="213"/>
                </a:cxn>
                <a:cxn ang="0">
                  <a:pos x="983" y="180"/>
                </a:cxn>
                <a:cxn ang="0">
                  <a:pos x="953" y="170"/>
                </a:cxn>
                <a:cxn ang="0">
                  <a:pos x="895" y="170"/>
                </a:cxn>
                <a:cxn ang="0">
                  <a:pos x="780" y="88"/>
                </a:cxn>
                <a:cxn ang="0">
                  <a:pos x="728" y="73"/>
                </a:cxn>
                <a:cxn ang="0">
                  <a:pos x="603" y="58"/>
                </a:cxn>
                <a:cxn ang="0">
                  <a:pos x="413" y="13"/>
                </a:cxn>
                <a:cxn ang="0">
                  <a:pos x="345" y="3"/>
                </a:cxn>
                <a:cxn ang="0">
                  <a:pos x="335" y="15"/>
                </a:cxn>
                <a:cxn ang="0">
                  <a:pos x="63" y="0"/>
                </a:cxn>
                <a:cxn ang="0">
                  <a:pos x="3" y="35"/>
                </a:cxn>
                <a:cxn ang="0">
                  <a:pos x="0" y="38"/>
                </a:cxn>
                <a:cxn ang="0">
                  <a:pos x="0" y="35"/>
                </a:cxn>
              </a:cxnLst>
              <a:rect l="0" t="0" r="r" b="b"/>
              <a:pathLst>
                <a:path w="985" h="535">
                  <a:moveTo>
                    <a:pt x="0" y="35"/>
                  </a:moveTo>
                  <a:lnTo>
                    <a:pt x="153" y="115"/>
                  </a:lnTo>
                  <a:lnTo>
                    <a:pt x="218" y="93"/>
                  </a:lnTo>
                  <a:lnTo>
                    <a:pt x="303" y="150"/>
                  </a:lnTo>
                  <a:lnTo>
                    <a:pt x="348" y="150"/>
                  </a:lnTo>
                  <a:lnTo>
                    <a:pt x="323" y="205"/>
                  </a:lnTo>
                  <a:lnTo>
                    <a:pt x="390" y="223"/>
                  </a:lnTo>
                  <a:lnTo>
                    <a:pt x="405" y="308"/>
                  </a:lnTo>
                  <a:lnTo>
                    <a:pt x="435" y="363"/>
                  </a:lnTo>
                  <a:lnTo>
                    <a:pt x="513" y="380"/>
                  </a:lnTo>
                  <a:lnTo>
                    <a:pt x="515" y="388"/>
                  </a:lnTo>
                  <a:lnTo>
                    <a:pt x="538" y="365"/>
                  </a:lnTo>
                  <a:lnTo>
                    <a:pt x="693" y="400"/>
                  </a:lnTo>
                  <a:lnTo>
                    <a:pt x="700" y="435"/>
                  </a:lnTo>
                  <a:lnTo>
                    <a:pt x="753" y="453"/>
                  </a:lnTo>
                  <a:lnTo>
                    <a:pt x="770" y="535"/>
                  </a:lnTo>
                  <a:lnTo>
                    <a:pt x="798" y="533"/>
                  </a:lnTo>
                  <a:lnTo>
                    <a:pt x="825" y="500"/>
                  </a:lnTo>
                  <a:lnTo>
                    <a:pt x="825" y="495"/>
                  </a:lnTo>
                  <a:lnTo>
                    <a:pt x="823" y="495"/>
                  </a:lnTo>
                  <a:lnTo>
                    <a:pt x="788" y="433"/>
                  </a:lnTo>
                  <a:lnTo>
                    <a:pt x="805" y="400"/>
                  </a:lnTo>
                  <a:lnTo>
                    <a:pt x="878" y="393"/>
                  </a:lnTo>
                  <a:lnTo>
                    <a:pt x="915" y="358"/>
                  </a:lnTo>
                  <a:lnTo>
                    <a:pt x="953" y="300"/>
                  </a:lnTo>
                  <a:lnTo>
                    <a:pt x="960" y="278"/>
                  </a:lnTo>
                  <a:lnTo>
                    <a:pt x="985" y="213"/>
                  </a:lnTo>
                  <a:lnTo>
                    <a:pt x="983" y="180"/>
                  </a:lnTo>
                  <a:lnTo>
                    <a:pt x="953" y="170"/>
                  </a:lnTo>
                  <a:lnTo>
                    <a:pt x="895" y="170"/>
                  </a:lnTo>
                  <a:lnTo>
                    <a:pt x="780" y="88"/>
                  </a:lnTo>
                  <a:lnTo>
                    <a:pt x="728" y="73"/>
                  </a:lnTo>
                  <a:lnTo>
                    <a:pt x="603" y="58"/>
                  </a:lnTo>
                  <a:lnTo>
                    <a:pt x="413" y="13"/>
                  </a:lnTo>
                  <a:lnTo>
                    <a:pt x="345" y="3"/>
                  </a:lnTo>
                  <a:lnTo>
                    <a:pt x="335" y="15"/>
                  </a:lnTo>
                  <a:lnTo>
                    <a:pt x="63" y="0"/>
                  </a:lnTo>
                  <a:lnTo>
                    <a:pt x="3" y="35"/>
                  </a:lnTo>
                  <a:lnTo>
                    <a:pt x="0" y="38"/>
                  </a:lnTo>
                  <a:lnTo>
                    <a:pt x="0" y="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8" name="Freeform 279"/>
            <p:cNvSpPr>
              <a:spLocks/>
            </p:cNvSpPr>
            <p:nvPr/>
          </p:nvSpPr>
          <p:spPr bwMode="auto">
            <a:xfrm>
              <a:off x="729522" y="2591538"/>
              <a:ext cx="183803" cy="134127"/>
            </a:xfrm>
            <a:custGeom>
              <a:avLst/>
              <a:gdLst/>
              <a:ahLst/>
              <a:cxnLst>
                <a:cxn ang="0">
                  <a:pos x="0" y="23"/>
                </a:cxn>
                <a:cxn ang="0">
                  <a:pos x="13" y="122"/>
                </a:cxn>
                <a:cxn ang="0">
                  <a:pos x="58" y="135"/>
                </a:cxn>
                <a:cxn ang="0">
                  <a:pos x="71" y="119"/>
                </a:cxn>
                <a:cxn ang="0">
                  <a:pos x="138" y="106"/>
                </a:cxn>
                <a:cxn ang="0">
                  <a:pos x="179" y="74"/>
                </a:cxn>
                <a:cxn ang="0">
                  <a:pos x="186" y="71"/>
                </a:cxn>
                <a:cxn ang="0">
                  <a:pos x="179" y="35"/>
                </a:cxn>
                <a:cxn ang="0">
                  <a:pos x="23" y="0"/>
                </a:cxn>
                <a:cxn ang="0">
                  <a:pos x="0" y="23"/>
                </a:cxn>
              </a:cxnLst>
              <a:rect l="0" t="0" r="r" b="b"/>
              <a:pathLst>
                <a:path w="186" h="135">
                  <a:moveTo>
                    <a:pt x="0" y="23"/>
                  </a:moveTo>
                  <a:lnTo>
                    <a:pt x="13" y="122"/>
                  </a:lnTo>
                  <a:lnTo>
                    <a:pt x="58" y="135"/>
                  </a:lnTo>
                  <a:lnTo>
                    <a:pt x="71" y="119"/>
                  </a:lnTo>
                  <a:lnTo>
                    <a:pt x="138" y="106"/>
                  </a:lnTo>
                  <a:lnTo>
                    <a:pt x="179" y="74"/>
                  </a:lnTo>
                  <a:lnTo>
                    <a:pt x="186" y="71"/>
                  </a:lnTo>
                  <a:lnTo>
                    <a:pt x="179" y="35"/>
                  </a:lnTo>
                  <a:lnTo>
                    <a:pt x="23" y="0"/>
                  </a:lnTo>
                  <a:lnTo>
                    <a:pt x="0"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9" name="Freeform 278"/>
            <p:cNvSpPr>
              <a:spLocks/>
            </p:cNvSpPr>
            <p:nvPr/>
          </p:nvSpPr>
          <p:spPr bwMode="auto">
            <a:xfrm>
              <a:off x="729522" y="2591538"/>
              <a:ext cx="183803" cy="134127"/>
            </a:xfrm>
            <a:custGeom>
              <a:avLst/>
              <a:gdLst/>
              <a:ahLst/>
              <a:cxnLst>
                <a:cxn ang="0">
                  <a:pos x="0" y="23"/>
                </a:cxn>
                <a:cxn ang="0">
                  <a:pos x="13" y="123"/>
                </a:cxn>
                <a:cxn ang="0">
                  <a:pos x="58" y="135"/>
                </a:cxn>
                <a:cxn ang="0">
                  <a:pos x="70" y="118"/>
                </a:cxn>
                <a:cxn ang="0">
                  <a:pos x="138" y="105"/>
                </a:cxn>
                <a:cxn ang="0">
                  <a:pos x="178" y="73"/>
                </a:cxn>
                <a:cxn ang="0">
                  <a:pos x="186" y="70"/>
                </a:cxn>
                <a:cxn ang="0">
                  <a:pos x="178" y="35"/>
                </a:cxn>
                <a:cxn ang="0">
                  <a:pos x="23" y="0"/>
                </a:cxn>
                <a:cxn ang="0">
                  <a:pos x="0" y="23"/>
                </a:cxn>
              </a:cxnLst>
              <a:rect l="0" t="0" r="r" b="b"/>
              <a:pathLst>
                <a:path w="186" h="135">
                  <a:moveTo>
                    <a:pt x="0" y="23"/>
                  </a:moveTo>
                  <a:lnTo>
                    <a:pt x="13" y="123"/>
                  </a:lnTo>
                  <a:lnTo>
                    <a:pt x="58" y="135"/>
                  </a:lnTo>
                  <a:lnTo>
                    <a:pt x="70" y="118"/>
                  </a:lnTo>
                  <a:lnTo>
                    <a:pt x="138" y="105"/>
                  </a:lnTo>
                  <a:lnTo>
                    <a:pt x="178" y="73"/>
                  </a:lnTo>
                  <a:lnTo>
                    <a:pt x="186" y="70"/>
                  </a:lnTo>
                  <a:lnTo>
                    <a:pt x="178" y="35"/>
                  </a:lnTo>
                  <a:lnTo>
                    <a:pt x="23" y="0"/>
                  </a:lnTo>
                  <a:lnTo>
                    <a:pt x="0" y="2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 name="Freeform 277"/>
            <p:cNvSpPr>
              <a:spLocks/>
            </p:cNvSpPr>
            <p:nvPr/>
          </p:nvSpPr>
          <p:spPr bwMode="auto">
            <a:xfrm>
              <a:off x="786649" y="2286027"/>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 name="Freeform 276"/>
            <p:cNvSpPr>
              <a:spLocks/>
            </p:cNvSpPr>
            <p:nvPr/>
          </p:nvSpPr>
          <p:spPr bwMode="auto">
            <a:xfrm>
              <a:off x="786649" y="2286027"/>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2" name="Freeform 274"/>
            <p:cNvSpPr>
              <a:spLocks/>
            </p:cNvSpPr>
            <p:nvPr/>
          </p:nvSpPr>
          <p:spPr bwMode="auto">
            <a:xfrm>
              <a:off x="890970" y="2623827"/>
              <a:ext cx="14903" cy="2485"/>
            </a:xfrm>
            <a:custGeom>
              <a:avLst/>
              <a:gdLst/>
              <a:ahLst/>
              <a:cxnLst>
                <a:cxn ang="0">
                  <a:pos x="0" y="0"/>
                </a:cxn>
                <a:cxn ang="0">
                  <a:pos x="16" y="3"/>
                </a:cxn>
                <a:cxn ang="0">
                  <a:pos x="0" y="0"/>
                </a:cxn>
              </a:cxnLst>
              <a:rect l="0" t="0" r="r" b="b"/>
              <a:pathLst>
                <a:path w="16" h="3">
                  <a:moveTo>
                    <a:pt x="0" y="0"/>
                  </a:moveTo>
                  <a:lnTo>
                    <a:pt x="16"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3" name="Freeform 273"/>
            <p:cNvSpPr>
              <a:spLocks/>
            </p:cNvSpPr>
            <p:nvPr/>
          </p:nvSpPr>
          <p:spPr bwMode="auto">
            <a:xfrm>
              <a:off x="3752337" y="4432055"/>
              <a:ext cx="263286" cy="193739"/>
            </a:xfrm>
            <a:custGeom>
              <a:avLst/>
              <a:gdLst/>
              <a:ahLst/>
              <a:cxnLst>
                <a:cxn ang="0">
                  <a:pos x="208" y="0"/>
                </a:cxn>
                <a:cxn ang="0">
                  <a:pos x="0" y="173"/>
                </a:cxn>
                <a:cxn ang="0">
                  <a:pos x="3" y="195"/>
                </a:cxn>
                <a:cxn ang="0">
                  <a:pos x="109" y="195"/>
                </a:cxn>
                <a:cxn ang="0">
                  <a:pos x="135" y="144"/>
                </a:cxn>
                <a:cxn ang="0">
                  <a:pos x="179" y="141"/>
                </a:cxn>
                <a:cxn ang="0">
                  <a:pos x="205" y="83"/>
                </a:cxn>
                <a:cxn ang="0">
                  <a:pos x="266" y="80"/>
                </a:cxn>
                <a:cxn ang="0">
                  <a:pos x="266" y="48"/>
                </a:cxn>
                <a:cxn ang="0">
                  <a:pos x="263" y="38"/>
                </a:cxn>
                <a:cxn ang="0">
                  <a:pos x="208" y="6"/>
                </a:cxn>
                <a:cxn ang="0">
                  <a:pos x="208" y="0"/>
                </a:cxn>
              </a:cxnLst>
              <a:rect l="0" t="0" r="r" b="b"/>
              <a:pathLst>
                <a:path w="266" h="195">
                  <a:moveTo>
                    <a:pt x="208" y="0"/>
                  </a:moveTo>
                  <a:lnTo>
                    <a:pt x="0" y="173"/>
                  </a:lnTo>
                  <a:lnTo>
                    <a:pt x="3" y="195"/>
                  </a:lnTo>
                  <a:lnTo>
                    <a:pt x="109" y="195"/>
                  </a:lnTo>
                  <a:lnTo>
                    <a:pt x="135" y="144"/>
                  </a:lnTo>
                  <a:lnTo>
                    <a:pt x="179" y="141"/>
                  </a:lnTo>
                  <a:lnTo>
                    <a:pt x="205" y="83"/>
                  </a:lnTo>
                  <a:lnTo>
                    <a:pt x="266" y="80"/>
                  </a:lnTo>
                  <a:lnTo>
                    <a:pt x="266" y="48"/>
                  </a:lnTo>
                  <a:lnTo>
                    <a:pt x="263" y="38"/>
                  </a:lnTo>
                  <a:lnTo>
                    <a:pt x="208" y="6"/>
                  </a:lnTo>
                  <a:lnTo>
                    <a:pt x="2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4" name="Freeform 272"/>
            <p:cNvSpPr>
              <a:spLocks/>
            </p:cNvSpPr>
            <p:nvPr/>
          </p:nvSpPr>
          <p:spPr bwMode="auto">
            <a:xfrm>
              <a:off x="3752337" y="4432055"/>
              <a:ext cx="263286" cy="193739"/>
            </a:xfrm>
            <a:custGeom>
              <a:avLst/>
              <a:gdLst/>
              <a:ahLst/>
              <a:cxnLst>
                <a:cxn ang="0">
                  <a:pos x="208" y="0"/>
                </a:cxn>
                <a:cxn ang="0">
                  <a:pos x="0" y="173"/>
                </a:cxn>
                <a:cxn ang="0">
                  <a:pos x="3" y="195"/>
                </a:cxn>
                <a:cxn ang="0">
                  <a:pos x="108" y="195"/>
                </a:cxn>
                <a:cxn ang="0">
                  <a:pos x="136" y="145"/>
                </a:cxn>
                <a:cxn ang="0">
                  <a:pos x="178" y="140"/>
                </a:cxn>
                <a:cxn ang="0">
                  <a:pos x="206" y="83"/>
                </a:cxn>
                <a:cxn ang="0">
                  <a:pos x="266" y="80"/>
                </a:cxn>
                <a:cxn ang="0">
                  <a:pos x="266" y="48"/>
                </a:cxn>
                <a:cxn ang="0">
                  <a:pos x="263" y="38"/>
                </a:cxn>
                <a:cxn ang="0">
                  <a:pos x="208" y="5"/>
                </a:cxn>
                <a:cxn ang="0">
                  <a:pos x="208" y="0"/>
                </a:cxn>
              </a:cxnLst>
              <a:rect l="0" t="0" r="r" b="b"/>
              <a:pathLst>
                <a:path w="266" h="195">
                  <a:moveTo>
                    <a:pt x="208" y="0"/>
                  </a:moveTo>
                  <a:lnTo>
                    <a:pt x="0" y="173"/>
                  </a:lnTo>
                  <a:lnTo>
                    <a:pt x="3" y="195"/>
                  </a:lnTo>
                  <a:lnTo>
                    <a:pt x="108" y="195"/>
                  </a:lnTo>
                  <a:lnTo>
                    <a:pt x="136" y="145"/>
                  </a:lnTo>
                  <a:lnTo>
                    <a:pt x="178" y="140"/>
                  </a:lnTo>
                  <a:lnTo>
                    <a:pt x="206" y="83"/>
                  </a:lnTo>
                  <a:lnTo>
                    <a:pt x="266" y="80"/>
                  </a:lnTo>
                  <a:lnTo>
                    <a:pt x="266" y="48"/>
                  </a:lnTo>
                  <a:lnTo>
                    <a:pt x="263" y="38"/>
                  </a:lnTo>
                  <a:lnTo>
                    <a:pt x="208" y="5"/>
                  </a:lnTo>
                  <a:lnTo>
                    <a:pt x="20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5" name="Freeform 271"/>
            <p:cNvSpPr>
              <a:spLocks/>
            </p:cNvSpPr>
            <p:nvPr/>
          </p:nvSpPr>
          <p:spPr bwMode="auto">
            <a:xfrm>
              <a:off x="4000720" y="4253219"/>
              <a:ext cx="603571" cy="561345"/>
            </a:xfrm>
            <a:custGeom>
              <a:avLst/>
              <a:gdLst/>
              <a:ahLst/>
              <a:cxnLst>
                <a:cxn ang="0">
                  <a:pos x="521" y="22"/>
                </a:cxn>
                <a:cxn ang="0">
                  <a:pos x="502" y="22"/>
                </a:cxn>
                <a:cxn ang="0">
                  <a:pos x="441" y="19"/>
                </a:cxn>
                <a:cxn ang="0">
                  <a:pos x="355" y="0"/>
                </a:cxn>
                <a:cxn ang="0">
                  <a:pos x="268" y="22"/>
                </a:cxn>
                <a:cxn ang="0">
                  <a:pos x="275" y="19"/>
                </a:cxn>
                <a:cxn ang="0">
                  <a:pos x="275" y="80"/>
                </a:cxn>
                <a:cxn ang="0">
                  <a:pos x="214" y="115"/>
                </a:cxn>
                <a:cxn ang="0">
                  <a:pos x="201" y="150"/>
                </a:cxn>
                <a:cxn ang="0">
                  <a:pos x="25" y="198"/>
                </a:cxn>
                <a:cxn ang="0">
                  <a:pos x="19" y="221"/>
                </a:cxn>
                <a:cxn ang="0">
                  <a:pos x="0" y="211"/>
                </a:cxn>
                <a:cxn ang="0">
                  <a:pos x="13" y="217"/>
                </a:cxn>
                <a:cxn ang="0">
                  <a:pos x="16" y="227"/>
                </a:cxn>
                <a:cxn ang="0">
                  <a:pos x="16" y="259"/>
                </a:cxn>
                <a:cxn ang="0">
                  <a:pos x="19" y="259"/>
                </a:cxn>
                <a:cxn ang="0">
                  <a:pos x="336" y="566"/>
                </a:cxn>
                <a:cxn ang="0">
                  <a:pos x="607" y="429"/>
                </a:cxn>
                <a:cxn ang="0">
                  <a:pos x="537" y="374"/>
                </a:cxn>
                <a:cxn ang="0">
                  <a:pos x="531" y="185"/>
                </a:cxn>
                <a:cxn ang="0">
                  <a:pos x="515" y="166"/>
                </a:cxn>
                <a:cxn ang="0">
                  <a:pos x="512" y="70"/>
                </a:cxn>
                <a:cxn ang="0">
                  <a:pos x="521" y="25"/>
                </a:cxn>
                <a:cxn ang="0">
                  <a:pos x="521" y="22"/>
                </a:cxn>
              </a:cxnLst>
              <a:rect l="0" t="0" r="r" b="b"/>
              <a:pathLst>
                <a:path w="607" h="566">
                  <a:moveTo>
                    <a:pt x="521" y="22"/>
                  </a:moveTo>
                  <a:lnTo>
                    <a:pt x="502" y="22"/>
                  </a:lnTo>
                  <a:lnTo>
                    <a:pt x="441" y="19"/>
                  </a:lnTo>
                  <a:lnTo>
                    <a:pt x="355" y="0"/>
                  </a:lnTo>
                  <a:lnTo>
                    <a:pt x="268" y="22"/>
                  </a:lnTo>
                  <a:lnTo>
                    <a:pt x="275" y="19"/>
                  </a:lnTo>
                  <a:lnTo>
                    <a:pt x="275" y="80"/>
                  </a:lnTo>
                  <a:lnTo>
                    <a:pt x="214" y="115"/>
                  </a:lnTo>
                  <a:lnTo>
                    <a:pt x="201" y="150"/>
                  </a:lnTo>
                  <a:lnTo>
                    <a:pt x="25" y="198"/>
                  </a:lnTo>
                  <a:lnTo>
                    <a:pt x="19" y="221"/>
                  </a:lnTo>
                  <a:lnTo>
                    <a:pt x="0" y="211"/>
                  </a:lnTo>
                  <a:lnTo>
                    <a:pt x="13" y="217"/>
                  </a:lnTo>
                  <a:lnTo>
                    <a:pt x="16" y="227"/>
                  </a:lnTo>
                  <a:lnTo>
                    <a:pt x="16" y="259"/>
                  </a:lnTo>
                  <a:lnTo>
                    <a:pt x="19" y="259"/>
                  </a:lnTo>
                  <a:lnTo>
                    <a:pt x="336" y="566"/>
                  </a:lnTo>
                  <a:lnTo>
                    <a:pt x="607" y="429"/>
                  </a:lnTo>
                  <a:lnTo>
                    <a:pt x="537" y="374"/>
                  </a:lnTo>
                  <a:lnTo>
                    <a:pt x="531" y="185"/>
                  </a:lnTo>
                  <a:lnTo>
                    <a:pt x="515" y="166"/>
                  </a:lnTo>
                  <a:lnTo>
                    <a:pt x="512" y="70"/>
                  </a:lnTo>
                  <a:lnTo>
                    <a:pt x="521" y="25"/>
                  </a:lnTo>
                  <a:lnTo>
                    <a:pt x="52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6" name="Freeform 270"/>
            <p:cNvSpPr>
              <a:spLocks/>
            </p:cNvSpPr>
            <p:nvPr/>
          </p:nvSpPr>
          <p:spPr bwMode="auto">
            <a:xfrm>
              <a:off x="4000720" y="4253219"/>
              <a:ext cx="601086" cy="563830"/>
            </a:xfrm>
            <a:custGeom>
              <a:avLst/>
              <a:gdLst/>
              <a:ahLst/>
              <a:cxnLst>
                <a:cxn ang="0">
                  <a:pos x="522" y="22"/>
                </a:cxn>
                <a:cxn ang="0">
                  <a:pos x="502" y="22"/>
                </a:cxn>
                <a:cxn ang="0">
                  <a:pos x="441" y="20"/>
                </a:cxn>
                <a:cxn ang="0">
                  <a:pos x="356" y="0"/>
                </a:cxn>
                <a:cxn ang="0">
                  <a:pos x="268" y="22"/>
                </a:cxn>
                <a:cxn ang="0">
                  <a:pos x="276" y="20"/>
                </a:cxn>
                <a:cxn ang="0">
                  <a:pos x="276" y="80"/>
                </a:cxn>
                <a:cxn ang="0">
                  <a:pos x="213" y="115"/>
                </a:cxn>
                <a:cxn ang="0">
                  <a:pos x="201" y="150"/>
                </a:cxn>
                <a:cxn ang="0">
                  <a:pos x="25" y="199"/>
                </a:cxn>
                <a:cxn ang="0">
                  <a:pos x="18" y="222"/>
                </a:cxn>
                <a:cxn ang="0">
                  <a:pos x="0" y="212"/>
                </a:cxn>
                <a:cxn ang="0">
                  <a:pos x="13" y="217"/>
                </a:cxn>
                <a:cxn ang="0">
                  <a:pos x="15" y="227"/>
                </a:cxn>
                <a:cxn ang="0">
                  <a:pos x="15" y="259"/>
                </a:cxn>
                <a:cxn ang="0">
                  <a:pos x="18" y="259"/>
                </a:cxn>
                <a:cxn ang="0">
                  <a:pos x="336" y="566"/>
                </a:cxn>
                <a:cxn ang="0">
                  <a:pos x="607" y="429"/>
                </a:cxn>
                <a:cxn ang="0">
                  <a:pos x="537" y="374"/>
                </a:cxn>
                <a:cxn ang="0">
                  <a:pos x="532" y="185"/>
                </a:cxn>
                <a:cxn ang="0">
                  <a:pos x="517" y="167"/>
                </a:cxn>
                <a:cxn ang="0">
                  <a:pos x="512" y="70"/>
                </a:cxn>
                <a:cxn ang="0">
                  <a:pos x="522" y="25"/>
                </a:cxn>
                <a:cxn ang="0">
                  <a:pos x="522" y="22"/>
                </a:cxn>
              </a:cxnLst>
              <a:rect l="0" t="0" r="r" b="b"/>
              <a:pathLst>
                <a:path w="607" h="566">
                  <a:moveTo>
                    <a:pt x="522" y="22"/>
                  </a:moveTo>
                  <a:lnTo>
                    <a:pt x="502" y="22"/>
                  </a:lnTo>
                  <a:lnTo>
                    <a:pt x="441" y="20"/>
                  </a:lnTo>
                  <a:lnTo>
                    <a:pt x="356" y="0"/>
                  </a:lnTo>
                  <a:lnTo>
                    <a:pt x="268" y="22"/>
                  </a:lnTo>
                  <a:lnTo>
                    <a:pt x="276" y="20"/>
                  </a:lnTo>
                  <a:lnTo>
                    <a:pt x="276" y="80"/>
                  </a:lnTo>
                  <a:lnTo>
                    <a:pt x="213" y="115"/>
                  </a:lnTo>
                  <a:lnTo>
                    <a:pt x="201" y="150"/>
                  </a:lnTo>
                  <a:lnTo>
                    <a:pt x="25" y="199"/>
                  </a:lnTo>
                  <a:lnTo>
                    <a:pt x="18" y="222"/>
                  </a:lnTo>
                  <a:lnTo>
                    <a:pt x="0" y="212"/>
                  </a:lnTo>
                  <a:lnTo>
                    <a:pt x="13" y="217"/>
                  </a:lnTo>
                  <a:lnTo>
                    <a:pt x="15" y="227"/>
                  </a:lnTo>
                  <a:lnTo>
                    <a:pt x="15" y="259"/>
                  </a:lnTo>
                  <a:lnTo>
                    <a:pt x="18" y="259"/>
                  </a:lnTo>
                  <a:lnTo>
                    <a:pt x="336" y="566"/>
                  </a:lnTo>
                  <a:lnTo>
                    <a:pt x="607" y="429"/>
                  </a:lnTo>
                  <a:lnTo>
                    <a:pt x="537" y="374"/>
                  </a:lnTo>
                  <a:lnTo>
                    <a:pt x="532" y="185"/>
                  </a:lnTo>
                  <a:lnTo>
                    <a:pt x="517" y="167"/>
                  </a:lnTo>
                  <a:lnTo>
                    <a:pt x="512" y="70"/>
                  </a:lnTo>
                  <a:lnTo>
                    <a:pt x="522" y="25"/>
                  </a:lnTo>
                  <a:lnTo>
                    <a:pt x="522" y="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7" name="Freeform 269"/>
            <p:cNvSpPr>
              <a:spLocks/>
            </p:cNvSpPr>
            <p:nvPr/>
          </p:nvSpPr>
          <p:spPr bwMode="auto">
            <a:xfrm>
              <a:off x="4507421" y="4275574"/>
              <a:ext cx="109288" cy="161448"/>
            </a:xfrm>
            <a:custGeom>
              <a:avLst/>
              <a:gdLst/>
              <a:ahLst/>
              <a:cxnLst>
                <a:cxn ang="0">
                  <a:pos x="92" y="103"/>
                </a:cxn>
                <a:cxn ang="0">
                  <a:pos x="92" y="58"/>
                </a:cxn>
                <a:cxn ang="0">
                  <a:pos x="70" y="42"/>
                </a:cxn>
                <a:cxn ang="0">
                  <a:pos x="105" y="16"/>
                </a:cxn>
                <a:cxn ang="0">
                  <a:pos x="111" y="3"/>
                </a:cxn>
                <a:cxn ang="0">
                  <a:pos x="9" y="0"/>
                </a:cxn>
                <a:cxn ang="0">
                  <a:pos x="9" y="3"/>
                </a:cxn>
                <a:cxn ang="0">
                  <a:pos x="0" y="48"/>
                </a:cxn>
                <a:cxn ang="0">
                  <a:pos x="3" y="144"/>
                </a:cxn>
                <a:cxn ang="0">
                  <a:pos x="19" y="163"/>
                </a:cxn>
                <a:cxn ang="0">
                  <a:pos x="89" y="109"/>
                </a:cxn>
                <a:cxn ang="0">
                  <a:pos x="92" y="103"/>
                </a:cxn>
              </a:cxnLst>
              <a:rect l="0" t="0" r="r" b="b"/>
              <a:pathLst>
                <a:path w="111" h="163">
                  <a:moveTo>
                    <a:pt x="92" y="103"/>
                  </a:moveTo>
                  <a:lnTo>
                    <a:pt x="92" y="58"/>
                  </a:lnTo>
                  <a:lnTo>
                    <a:pt x="70" y="42"/>
                  </a:lnTo>
                  <a:lnTo>
                    <a:pt x="105" y="16"/>
                  </a:lnTo>
                  <a:lnTo>
                    <a:pt x="111" y="3"/>
                  </a:lnTo>
                  <a:lnTo>
                    <a:pt x="9" y="0"/>
                  </a:lnTo>
                  <a:lnTo>
                    <a:pt x="9" y="3"/>
                  </a:lnTo>
                  <a:lnTo>
                    <a:pt x="0" y="48"/>
                  </a:lnTo>
                  <a:lnTo>
                    <a:pt x="3" y="144"/>
                  </a:lnTo>
                  <a:lnTo>
                    <a:pt x="19" y="163"/>
                  </a:lnTo>
                  <a:lnTo>
                    <a:pt x="89" y="109"/>
                  </a:lnTo>
                  <a:lnTo>
                    <a:pt x="9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8" name="Freeform 268"/>
            <p:cNvSpPr>
              <a:spLocks/>
            </p:cNvSpPr>
            <p:nvPr/>
          </p:nvSpPr>
          <p:spPr bwMode="auto">
            <a:xfrm>
              <a:off x="4507421" y="4275574"/>
              <a:ext cx="111773" cy="161448"/>
            </a:xfrm>
            <a:custGeom>
              <a:avLst/>
              <a:gdLst/>
              <a:ahLst/>
              <a:cxnLst>
                <a:cxn ang="0">
                  <a:pos x="91" y="103"/>
                </a:cxn>
                <a:cxn ang="0">
                  <a:pos x="91" y="58"/>
                </a:cxn>
                <a:cxn ang="0">
                  <a:pos x="69" y="43"/>
                </a:cxn>
                <a:cxn ang="0">
                  <a:pos x="104" y="18"/>
                </a:cxn>
                <a:cxn ang="0">
                  <a:pos x="111" y="3"/>
                </a:cxn>
                <a:cxn ang="0">
                  <a:pos x="10" y="0"/>
                </a:cxn>
                <a:cxn ang="0">
                  <a:pos x="10" y="3"/>
                </a:cxn>
                <a:cxn ang="0">
                  <a:pos x="0" y="48"/>
                </a:cxn>
                <a:cxn ang="0">
                  <a:pos x="5" y="145"/>
                </a:cxn>
                <a:cxn ang="0">
                  <a:pos x="20" y="163"/>
                </a:cxn>
                <a:cxn ang="0">
                  <a:pos x="89" y="110"/>
                </a:cxn>
                <a:cxn ang="0">
                  <a:pos x="91" y="103"/>
                </a:cxn>
              </a:cxnLst>
              <a:rect l="0" t="0" r="r" b="b"/>
              <a:pathLst>
                <a:path w="111" h="163">
                  <a:moveTo>
                    <a:pt x="91" y="103"/>
                  </a:moveTo>
                  <a:lnTo>
                    <a:pt x="91" y="58"/>
                  </a:lnTo>
                  <a:lnTo>
                    <a:pt x="69" y="43"/>
                  </a:lnTo>
                  <a:lnTo>
                    <a:pt x="104" y="18"/>
                  </a:lnTo>
                  <a:lnTo>
                    <a:pt x="111" y="3"/>
                  </a:lnTo>
                  <a:lnTo>
                    <a:pt x="10" y="0"/>
                  </a:lnTo>
                  <a:lnTo>
                    <a:pt x="10" y="3"/>
                  </a:lnTo>
                  <a:lnTo>
                    <a:pt x="0" y="48"/>
                  </a:lnTo>
                  <a:lnTo>
                    <a:pt x="5" y="145"/>
                  </a:lnTo>
                  <a:lnTo>
                    <a:pt x="20" y="163"/>
                  </a:lnTo>
                  <a:lnTo>
                    <a:pt x="89" y="110"/>
                  </a:lnTo>
                  <a:lnTo>
                    <a:pt x="91" y="10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9" name="Freeform 267"/>
            <p:cNvSpPr>
              <a:spLocks/>
            </p:cNvSpPr>
            <p:nvPr/>
          </p:nvSpPr>
          <p:spPr bwMode="auto">
            <a:xfrm>
              <a:off x="4527291" y="4377411"/>
              <a:ext cx="454541" cy="429703"/>
            </a:xfrm>
            <a:custGeom>
              <a:avLst/>
              <a:gdLst/>
              <a:ahLst/>
              <a:cxnLst>
                <a:cxn ang="0">
                  <a:pos x="457" y="54"/>
                </a:cxn>
                <a:cxn ang="0">
                  <a:pos x="323" y="22"/>
                </a:cxn>
                <a:cxn ang="0">
                  <a:pos x="275" y="38"/>
                </a:cxn>
                <a:cxn ang="0">
                  <a:pos x="281" y="76"/>
                </a:cxn>
                <a:cxn ang="0">
                  <a:pos x="195" y="67"/>
                </a:cxn>
                <a:cxn ang="0">
                  <a:pos x="169" y="25"/>
                </a:cxn>
                <a:cxn ang="0">
                  <a:pos x="73" y="9"/>
                </a:cxn>
                <a:cxn ang="0">
                  <a:pos x="73" y="0"/>
                </a:cxn>
                <a:cxn ang="0">
                  <a:pos x="70" y="6"/>
                </a:cxn>
                <a:cxn ang="0">
                  <a:pos x="0" y="60"/>
                </a:cxn>
                <a:cxn ang="0">
                  <a:pos x="6" y="249"/>
                </a:cxn>
                <a:cxn ang="0">
                  <a:pos x="70" y="297"/>
                </a:cxn>
                <a:cxn ang="0">
                  <a:pos x="128" y="348"/>
                </a:cxn>
                <a:cxn ang="0">
                  <a:pos x="185" y="310"/>
                </a:cxn>
                <a:cxn ang="0">
                  <a:pos x="387" y="432"/>
                </a:cxn>
                <a:cxn ang="0">
                  <a:pos x="438" y="352"/>
                </a:cxn>
                <a:cxn ang="0">
                  <a:pos x="422" y="102"/>
                </a:cxn>
                <a:cxn ang="0">
                  <a:pos x="457" y="54"/>
                </a:cxn>
              </a:cxnLst>
              <a:rect l="0" t="0" r="r" b="b"/>
              <a:pathLst>
                <a:path w="457" h="432">
                  <a:moveTo>
                    <a:pt x="457" y="54"/>
                  </a:moveTo>
                  <a:lnTo>
                    <a:pt x="323" y="22"/>
                  </a:lnTo>
                  <a:lnTo>
                    <a:pt x="275" y="38"/>
                  </a:lnTo>
                  <a:lnTo>
                    <a:pt x="281" y="76"/>
                  </a:lnTo>
                  <a:lnTo>
                    <a:pt x="195" y="67"/>
                  </a:lnTo>
                  <a:lnTo>
                    <a:pt x="169" y="25"/>
                  </a:lnTo>
                  <a:lnTo>
                    <a:pt x="73" y="9"/>
                  </a:lnTo>
                  <a:lnTo>
                    <a:pt x="73" y="0"/>
                  </a:lnTo>
                  <a:lnTo>
                    <a:pt x="70" y="6"/>
                  </a:lnTo>
                  <a:lnTo>
                    <a:pt x="0" y="60"/>
                  </a:lnTo>
                  <a:lnTo>
                    <a:pt x="6" y="249"/>
                  </a:lnTo>
                  <a:lnTo>
                    <a:pt x="70" y="297"/>
                  </a:lnTo>
                  <a:lnTo>
                    <a:pt x="128" y="348"/>
                  </a:lnTo>
                  <a:lnTo>
                    <a:pt x="185" y="310"/>
                  </a:lnTo>
                  <a:lnTo>
                    <a:pt x="387" y="432"/>
                  </a:lnTo>
                  <a:lnTo>
                    <a:pt x="438" y="352"/>
                  </a:lnTo>
                  <a:lnTo>
                    <a:pt x="422" y="102"/>
                  </a:lnTo>
                  <a:lnTo>
                    <a:pt x="45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0" name="Freeform 266"/>
            <p:cNvSpPr>
              <a:spLocks/>
            </p:cNvSpPr>
            <p:nvPr/>
          </p:nvSpPr>
          <p:spPr bwMode="auto">
            <a:xfrm>
              <a:off x="4527291" y="4377411"/>
              <a:ext cx="454541" cy="429703"/>
            </a:xfrm>
            <a:custGeom>
              <a:avLst/>
              <a:gdLst/>
              <a:ahLst/>
              <a:cxnLst>
                <a:cxn ang="0">
                  <a:pos x="457" y="55"/>
                </a:cxn>
                <a:cxn ang="0">
                  <a:pos x="322" y="22"/>
                </a:cxn>
                <a:cxn ang="0">
                  <a:pos x="275" y="40"/>
                </a:cxn>
                <a:cxn ang="0">
                  <a:pos x="280" y="77"/>
                </a:cxn>
                <a:cxn ang="0">
                  <a:pos x="195" y="67"/>
                </a:cxn>
                <a:cxn ang="0">
                  <a:pos x="170" y="25"/>
                </a:cxn>
                <a:cxn ang="0">
                  <a:pos x="72" y="10"/>
                </a:cxn>
                <a:cxn ang="0">
                  <a:pos x="72" y="0"/>
                </a:cxn>
                <a:cxn ang="0">
                  <a:pos x="70" y="7"/>
                </a:cxn>
                <a:cxn ang="0">
                  <a:pos x="0" y="60"/>
                </a:cxn>
                <a:cxn ang="0">
                  <a:pos x="5" y="250"/>
                </a:cxn>
                <a:cxn ang="0">
                  <a:pos x="70" y="297"/>
                </a:cxn>
                <a:cxn ang="0">
                  <a:pos x="127" y="350"/>
                </a:cxn>
                <a:cxn ang="0">
                  <a:pos x="185" y="310"/>
                </a:cxn>
                <a:cxn ang="0">
                  <a:pos x="387" y="432"/>
                </a:cxn>
                <a:cxn ang="0">
                  <a:pos x="437" y="352"/>
                </a:cxn>
                <a:cxn ang="0">
                  <a:pos x="422" y="102"/>
                </a:cxn>
                <a:cxn ang="0">
                  <a:pos x="457" y="55"/>
                </a:cxn>
              </a:cxnLst>
              <a:rect l="0" t="0" r="r" b="b"/>
              <a:pathLst>
                <a:path w="457" h="432">
                  <a:moveTo>
                    <a:pt x="457" y="55"/>
                  </a:moveTo>
                  <a:lnTo>
                    <a:pt x="322" y="22"/>
                  </a:lnTo>
                  <a:lnTo>
                    <a:pt x="275" y="40"/>
                  </a:lnTo>
                  <a:lnTo>
                    <a:pt x="280" y="77"/>
                  </a:lnTo>
                  <a:lnTo>
                    <a:pt x="195" y="67"/>
                  </a:lnTo>
                  <a:lnTo>
                    <a:pt x="170" y="25"/>
                  </a:lnTo>
                  <a:lnTo>
                    <a:pt x="72" y="10"/>
                  </a:lnTo>
                  <a:lnTo>
                    <a:pt x="72" y="0"/>
                  </a:lnTo>
                  <a:lnTo>
                    <a:pt x="70" y="7"/>
                  </a:lnTo>
                  <a:lnTo>
                    <a:pt x="0" y="60"/>
                  </a:lnTo>
                  <a:lnTo>
                    <a:pt x="5" y="250"/>
                  </a:lnTo>
                  <a:lnTo>
                    <a:pt x="70" y="297"/>
                  </a:lnTo>
                  <a:lnTo>
                    <a:pt x="127" y="350"/>
                  </a:lnTo>
                  <a:lnTo>
                    <a:pt x="185" y="310"/>
                  </a:lnTo>
                  <a:lnTo>
                    <a:pt x="387" y="432"/>
                  </a:lnTo>
                  <a:lnTo>
                    <a:pt x="437" y="352"/>
                  </a:lnTo>
                  <a:lnTo>
                    <a:pt x="422" y="102"/>
                  </a:lnTo>
                  <a:lnTo>
                    <a:pt x="457" y="5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1" name="Freeform 265"/>
            <p:cNvSpPr>
              <a:spLocks/>
            </p:cNvSpPr>
            <p:nvPr/>
          </p:nvSpPr>
          <p:spPr bwMode="auto">
            <a:xfrm>
              <a:off x="4947059" y="4402249"/>
              <a:ext cx="337800" cy="327865"/>
            </a:xfrm>
            <a:custGeom>
              <a:avLst/>
              <a:gdLst/>
              <a:ahLst/>
              <a:cxnLst>
                <a:cxn ang="0">
                  <a:pos x="253" y="0"/>
                </a:cxn>
                <a:cxn ang="0">
                  <a:pos x="166" y="10"/>
                </a:cxn>
                <a:cxn ang="0">
                  <a:pos x="115" y="45"/>
                </a:cxn>
                <a:cxn ang="0">
                  <a:pos x="35" y="29"/>
                </a:cxn>
                <a:cxn ang="0">
                  <a:pos x="0" y="77"/>
                </a:cxn>
                <a:cxn ang="0">
                  <a:pos x="13" y="323"/>
                </a:cxn>
                <a:cxn ang="0">
                  <a:pos x="16" y="330"/>
                </a:cxn>
                <a:cxn ang="0">
                  <a:pos x="93" y="323"/>
                </a:cxn>
                <a:cxn ang="0">
                  <a:pos x="195" y="317"/>
                </a:cxn>
                <a:cxn ang="0">
                  <a:pos x="275" y="323"/>
                </a:cxn>
                <a:cxn ang="0">
                  <a:pos x="339" y="269"/>
                </a:cxn>
                <a:cxn ang="0">
                  <a:pos x="224" y="87"/>
                </a:cxn>
                <a:cxn ang="0">
                  <a:pos x="269" y="122"/>
                </a:cxn>
                <a:cxn ang="0">
                  <a:pos x="285" y="96"/>
                </a:cxn>
                <a:cxn ang="0">
                  <a:pos x="285" y="77"/>
                </a:cxn>
                <a:cxn ang="0">
                  <a:pos x="272" y="42"/>
                </a:cxn>
                <a:cxn ang="0">
                  <a:pos x="253" y="0"/>
                </a:cxn>
              </a:cxnLst>
              <a:rect l="0" t="0" r="r" b="b"/>
              <a:pathLst>
                <a:path w="339" h="330">
                  <a:moveTo>
                    <a:pt x="253" y="0"/>
                  </a:moveTo>
                  <a:lnTo>
                    <a:pt x="166" y="10"/>
                  </a:lnTo>
                  <a:lnTo>
                    <a:pt x="115" y="45"/>
                  </a:lnTo>
                  <a:lnTo>
                    <a:pt x="35" y="29"/>
                  </a:lnTo>
                  <a:lnTo>
                    <a:pt x="0" y="77"/>
                  </a:lnTo>
                  <a:lnTo>
                    <a:pt x="13" y="323"/>
                  </a:lnTo>
                  <a:lnTo>
                    <a:pt x="16" y="330"/>
                  </a:lnTo>
                  <a:lnTo>
                    <a:pt x="93" y="323"/>
                  </a:lnTo>
                  <a:lnTo>
                    <a:pt x="195" y="317"/>
                  </a:lnTo>
                  <a:lnTo>
                    <a:pt x="275" y="323"/>
                  </a:lnTo>
                  <a:lnTo>
                    <a:pt x="339" y="269"/>
                  </a:lnTo>
                  <a:lnTo>
                    <a:pt x="224" y="87"/>
                  </a:lnTo>
                  <a:lnTo>
                    <a:pt x="269" y="122"/>
                  </a:lnTo>
                  <a:lnTo>
                    <a:pt x="285" y="96"/>
                  </a:lnTo>
                  <a:lnTo>
                    <a:pt x="285" y="77"/>
                  </a:lnTo>
                  <a:lnTo>
                    <a:pt x="272" y="42"/>
                  </a:lnTo>
                  <a:lnTo>
                    <a:pt x="25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2" name="Freeform 264"/>
            <p:cNvSpPr>
              <a:spLocks/>
            </p:cNvSpPr>
            <p:nvPr/>
          </p:nvSpPr>
          <p:spPr bwMode="auto">
            <a:xfrm>
              <a:off x="4947059" y="4402249"/>
              <a:ext cx="335316" cy="327865"/>
            </a:xfrm>
            <a:custGeom>
              <a:avLst/>
              <a:gdLst/>
              <a:ahLst/>
              <a:cxnLst>
                <a:cxn ang="0">
                  <a:pos x="254" y="0"/>
                </a:cxn>
                <a:cxn ang="0">
                  <a:pos x="166" y="10"/>
                </a:cxn>
                <a:cxn ang="0">
                  <a:pos x="116" y="45"/>
                </a:cxn>
                <a:cxn ang="0">
                  <a:pos x="35" y="30"/>
                </a:cxn>
                <a:cxn ang="0">
                  <a:pos x="0" y="78"/>
                </a:cxn>
                <a:cxn ang="0">
                  <a:pos x="13" y="325"/>
                </a:cxn>
                <a:cxn ang="0">
                  <a:pos x="15" y="330"/>
                </a:cxn>
                <a:cxn ang="0">
                  <a:pos x="93" y="325"/>
                </a:cxn>
                <a:cxn ang="0">
                  <a:pos x="196" y="318"/>
                </a:cxn>
                <a:cxn ang="0">
                  <a:pos x="276" y="325"/>
                </a:cxn>
                <a:cxn ang="0">
                  <a:pos x="339" y="270"/>
                </a:cxn>
                <a:cxn ang="0">
                  <a:pos x="223" y="88"/>
                </a:cxn>
                <a:cxn ang="0">
                  <a:pos x="269" y="123"/>
                </a:cxn>
                <a:cxn ang="0">
                  <a:pos x="286" y="98"/>
                </a:cxn>
                <a:cxn ang="0">
                  <a:pos x="286" y="78"/>
                </a:cxn>
                <a:cxn ang="0">
                  <a:pos x="274" y="43"/>
                </a:cxn>
                <a:cxn ang="0">
                  <a:pos x="254" y="0"/>
                </a:cxn>
              </a:cxnLst>
              <a:rect l="0" t="0" r="r" b="b"/>
              <a:pathLst>
                <a:path w="339" h="330">
                  <a:moveTo>
                    <a:pt x="254" y="0"/>
                  </a:moveTo>
                  <a:lnTo>
                    <a:pt x="166" y="10"/>
                  </a:lnTo>
                  <a:lnTo>
                    <a:pt x="116" y="45"/>
                  </a:lnTo>
                  <a:lnTo>
                    <a:pt x="35" y="30"/>
                  </a:lnTo>
                  <a:lnTo>
                    <a:pt x="0" y="78"/>
                  </a:lnTo>
                  <a:lnTo>
                    <a:pt x="13" y="325"/>
                  </a:lnTo>
                  <a:lnTo>
                    <a:pt x="15" y="330"/>
                  </a:lnTo>
                  <a:lnTo>
                    <a:pt x="93" y="325"/>
                  </a:lnTo>
                  <a:lnTo>
                    <a:pt x="196" y="318"/>
                  </a:lnTo>
                  <a:lnTo>
                    <a:pt x="276" y="325"/>
                  </a:lnTo>
                  <a:lnTo>
                    <a:pt x="339" y="270"/>
                  </a:lnTo>
                  <a:lnTo>
                    <a:pt x="223" y="88"/>
                  </a:lnTo>
                  <a:lnTo>
                    <a:pt x="269" y="123"/>
                  </a:lnTo>
                  <a:lnTo>
                    <a:pt x="286" y="98"/>
                  </a:lnTo>
                  <a:lnTo>
                    <a:pt x="286" y="78"/>
                  </a:lnTo>
                  <a:lnTo>
                    <a:pt x="274" y="43"/>
                  </a:lnTo>
                  <a:lnTo>
                    <a:pt x="254"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3" name="Freeform 263"/>
            <p:cNvSpPr>
              <a:spLocks/>
            </p:cNvSpPr>
            <p:nvPr/>
          </p:nvSpPr>
          <p:spPr bwMode="auto">
            <a:xfrm>
              <a:off x="3702661" y="4511537"/>
              <a:ext cx="355188" cy="365124"/>
            </a:xfrm>
            <a:custGeom>
              <a:avLst/>
              <a:gdLst/>
              <a:ahLst/>
              <a:cxnLst>
                <a:cxn ang="0">
                  <a:pos x="51" y="115"/>
                </a:cxn>
                <a:cxn ang="0">
                  <a:pos x="51" y="125"/>
                </a:cxn>
                <a:cxn ang="0">
                  <a:pos x="16" y="227"/>
                </a:cxn>
                <a:cxn ang="0">
                  <a:pos x="0" y="272"/>
                </a:cxn>
                <a:cxn ang="0">
                  <a:pos x="141" y="320"/>
                </a:cxn>
                <a:cxn ang="0">
                  <a:pos x="170" y="365"/>
                </a:cxn>
                <a:cxn ang="0">
                  <a:pos x="330" y="368"/>
                </a:cxn>
                <a:cxn ang="0">
                  <a:pos x="358" y="45"/>
                </a:cxn>
                <a:cxn ang="0">
                  <a:pos x="358" y="42"/>
                </a:cxn>
                <a:cxn ang="0">
                  <a:pos x="317" y="0"/>
                </a:cxn>
                <a:cxn ang="0">
                  <a:pos x="314" y="0"/>
                </a:cxn>
                <a:cxn ang="0">
                  <a:pos x="253" y="3"/>
                </a:cxn>
                <a:cxn ang="0">
                  <a:pos x="227" y="61"/>
                </a:cxn>
                <a:cxn ang="0">
                  <a:pos x="183" y="64"/>
                </a:cxn>
                <a:cxn ang="0">
                  <a:pos x="157" y="115"/>
                </a:cxn>
                <a:cxn ang="0">
                  <a:pos x="51" y="115"/>
                </a:cxn>
              </a:cxnLst>
              <a:rect l="0" t="0" r="r" b="b"/>
              <a:pathLst>
                <a:path w="358" h="368">
                  <a:moveTo>
                    <a:pt x="51" y="115"/>
                  </a:moveTo>
                  <a:lnTo>
                    <a:pt x="51" y="125"/>
                  </a:lnTo>
                  <a:lnTo>
                    <a:pt x="16" y="227"/>
                  </a:lnTo>
                  <a:lnTo>
                    <a:pt x="0" y="272"/>
                  </a:lnTo>
                  <a:lnTo>
                    <a:pt x="141" y="320"/>
                  </a:lnTo>
                  <a:lnTo>
                    <a:pt x="170" y="365"/>
                  </a:lnTo>
                  <a:lnTo>
                    <a:pt x="330" y="368"/>
                  </a:lnTo>
                  <a:lnTo>
                    <a:pt x="358" y="45"/>
                  </a:lnTo>
                  <a:lnTo>
                    <a:pt x="358" y="42"/>
                  </a:lnTo>
                  <a:lnTo>
                    <a:pt x="317" y="0"/>
                  </a:lnTo>
                  <a:lnTo>
                    <a:pt x="314" y="0"/>
                  </a:lnTo>
                  <a:lnTo>
                    <a:pt x="253" y="3"/>
                  </a:lnTo>
                  <a:lnTo>
                    <a:pt x="227" y="61"/>
                  </a:lnTo>
                  <a:lnTo>
                    <a:pt x="183" y="64"/>
                  </a:lnTo>
                  <a:lnTo>
                    <a:pt x="157" y="115"/>
                  </a:lnTo>
                  <a:lnTo>
                    <a:pt x="51"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4" name="Freeform 262"/>
            <p:cNvSpPr>
              <a:spLocks/>
            </p:cNvSpPr>
            <p:nvPr/>
          </p:nvSpPr>
          <p:spPr bwMode="auto">
            <a:xfrm>
              <a:off x="3702661" y="4511537"/>
              <a:ext cx="357671" cy="365124"/>
            </a:xfrm>
            <a:custGeom>
              <a:avLst/>
              <a:gdLst/>
              <a:ahLst/>
              <a:cxnLst>
                <a:cxn ang="0">
                  <a:pos x="52" y="115"/>
                </a:cxn>
                <a:cxn ang="0">
                  <a:pos x="52" y="125"/>
                </a:cxn>
                <a:cxn ang="0">
                  <a:pos x="17" y="228"/>
                </a:cxn>
                <a:cxn ang="0">
                  <a:pos x="0" y="273"/>
                </a:cxn>
                <a:cxn ang="0">
                  <a:pos x="142" y="320"/>
                </a:cxn>
                <a:cxn ang="0">
                  <a:pos x="169" y="365"/>
                </a:cxn>
                <a:cxn ang="0">
                  <a:pos x="328" y="368"/>
                </a:cxn>
                <a:cxn ang="0">
                  <a:pos x="358" y="45"/>
                </a:cxn>
                <a:cxn ang="0">
                  <a:pos x="358" y="43"/>
                </a:cxn>
                <a:cxn ang="0">
                  <a:pos x="316" y="0"/>
                </a:cxn>
                <a:cxn ang="0">
                  <a:pos x="313" y="0"/>
                </a:cxn>
                <a:cxn ang="0">
                  <a:pos x="254" y="3"/>
                </a:cxn>
                <a:cxn ang="0">
                  <a:pos x="226" y="60"/>
                </a:cxn>
                <a:cxn ang="0">
                  <a:pos x="184" y="65"/>
                </a:cxn>
                <a:cxn ang="0">
                  <a:pos x="157" y="115"/>
                </a:cxn>
                <a:cxn ang="0">
                  <a:pos x="52" y="115"/>
                </a:cxn>
              </a:cxnLst>
              <a:rect l="0" t="0" r="r" b="b"/>
              <a:pathLst>
                <a:path w="358" h="368">
                  <a:moveTo>
                    <a:pt x="52" y="115"/>
                  </a:moveTo>
                  <a:lnTo>
                    <a:pt x="52" y="125"/>
                  </a:lnTo>
                  <a:lnTo>
                    <a:pt x="17" y="228"/>
                  </a:lnTo>
                  <a:lnTo>
                    <a:pt x="0" y="273"/>
                  </a:lnTo>
                  <a:lnTo>
                    <a:pt x="142" y="320"/>
                  </a:lnTo>
                  <a:lnTo>
                    <a:pt x="169" y="365"/>
                  </a:lnTo>
                  <a:lnTo>
                    <a:pt x="328" y="368"/>
                  </a:lnTo>
                  <a:lnTo>
                    <a:pt x="358" y="45"/>
                  </a:lnTo>
                  <a:lnTo>
                    <a:pt x="358" y="43"/>
                  </a:lnTo>
                  <a:lnTo>
                    <a:pt x="316" y="0"/>
                  </a:lnTo>
                  <a:lnTo>
                    <a:pt x="313" y="0"/>
                  </a:lnTo>
                  <a:lnTo>
                    <a:pt x="254" y="3"/>
                  </a:lnTo>
                  <a:lnTo>
                    <a:pt x="226" y="60"/>
                  </a:lnTo>
                  <a:lnTo>
                    <a:pt x="184" y="65"/>
                  </a:lnTo>
                  <a:lnTo>
                    <a:pt x="157" y="115"/>
                  </a:lnTo>
                  <a:lnTo>
                    <a:pt x="52" y="1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5" name="Freeform 261"/>
            <p:cNvSpPr>
              <a:spLocks/>
            </p:cNvSpPr>
            <p:nvPr/>
          </p:nvSpPr>
          <p:spPr bwMode="auto">
            <a:xfrm>
              <a:off x="3861626" y="4553763"/>
              <a:ext cx="464476" cy="481863"/>
            </a:xfrm>
            <a:custGeom>
              <a:avLst/>
              <a:gdLst/>
              <a:ahLst/>
              <a:cxnLst>
                <a:cxn ang="0">
                  <a:pos x="467" y="262"/>
                </a:cxn>
                <a:cxn ang="0">
                  <a:pos x="458" y="336"/>
                </a:cxn>
                <a:cxn ang="0">
                  <a:pos x="342" y="342"/>
                </a:cxn>
                <a:cxn ang="0">
                  <a:pos x="285" y="377"/>
                </a:cxn>
                <a:cxn ang="0">
                  <a:pos x="208" y="403"/>
                </a:cxn>
                <a:cxn ang="0">
                  <a:pos x="173" y="483"/>
                </a:cxn>
                <a:cxn ang="0">
                  <a:pos x="99" y="486"/>
                </a:cxn>
                <a:cxn ang="0">
                  <a:pos x="61" y="415"/>
                </a:cxn>
                <a:cxn ang="0">
                  <a:pos x="10" y="387"/>
                </a:cxn>
                <a:cxn ang="0">
                  <a:pos x="0" y="323"/>
                </a:cxn>
                <a:cxn ang="0">
                  <a:pos x="0" y="313"/>
                </a:cxn>
                <a:cxn ang="0">
                  <a:pos x="10" y="323"/>
                </a:cxn>
                <a:cxn ang="0">
                  <a:pos x="170" y="326"/>
                </a:cxn>
                <a:cxn ang="0">
                  <a:pos x="198" y="3"/>
                </a:cxn>
                <a:cxn ang="0">
                  <a:pos x="198" y="0"/>
                </a:cxn>
                <a:cxn ang="0">
                  <a:pos x="467" y="262"/>
                </a:cxn>
              </a:cxnLst>
              <a:rect l="0" t="0" r="r" b="b"/>
              <a:pathLst>
                <a:path w="467" h="486">
                  <a:moveTo>
                    <a:pt x="467" y="262"/>
                  </a:moveTo>
                  <a:lnTo>
                    <a:pt x="458" y="336"/>
                  </a:lnTo>
                  <a:lnTo>
                    <a:pt x="342" y="342"/>
                  </a:lnTo>
                  <a:lnTo>
                    <a:pt x="285" y="377"/>
                  </a:lnTo>
                  <a:lnTo>
                    <a:pt x="208" y="403"/>
                  </a:lnTo>
                  <a:lnTo>
                    <a:pt x="173" y="483"/>
                  </a:lnTo>
                  <a:lnTo>
                    <a:pt x="99" y="486"/>
                  </a:lnTo>
                  <a:lnTo>
                    <a:pt x="61" y="415"/>
                  </a:lnTo>
                  <a:lnTo>
                    <a:pt x="10" y="387"/>
                  </a:lnTo>
                  <a:lnTo>
                    <a:pt x="0" y="323"/>
                  </a:lnTo>
                  <a:lnTo>
                    <a:pt x="0" y="313"/>
                  </a:lnTo>
                  <a:lnTo>
                    <a:pt x="10" y="323"/>
                  </a:lnTo>
                  <a:lnTo>
                    <a:pt x="170" y="326"/>
                  </a:lnTo>
                  <a:lnTo>
                    <a:pt x="198" y="3"/>
                  </a:lnTo>
                  <a:lnTo>
                    <a:pt x="198" y="0"/>
                  </a:lnTo>
                  <a:lnTo>
                    <a:pt x="467" y="2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6" name="Freeform 260"/>
            <p:cNvSpPr>
              <a:spLocks/>
            </p:cNvSpPr>
            <p:nvPr/>
          </p:nvSpPr>
          <p:spPr bwMode="auto">
            <a:xfrm>
              <a:off x="3861626" y="4553763"/>
              <a:ext cx="464476" cy="481863"/>
            </a:xfrm>
            <a:custGeom>
              <a:avLst/>
              <a:gdLst/>
              <a:ahLst/>
              <a:cxnLst>
                <a:cxn ang="0">
                  <a:pos x="467" y="263"/>
                </a:cxn>
                <a:cxn ang="0">
                  <a:pos x="460" y="336"/>
                </a:cxn>
                <a:cxn ang="0">
                  <a:pos x="342" y="343"/>
                </a:cxn>
                <a:cxn ang="0">
                  <a:pos x="285" y="378"/>
                </a:cxn>
                <a:cxn ang="0">
                  <a:pos x="210" y="403"/>
                </a:cxn>
                <a:cxn ang="0">
                  <a:pos x="175" y="483"/>
                </a:cxn>
                <a:cxn ang="0">
                  <a:pos x="100" y="486"/>
                </a:cxn>
                <a:cxn ang="0">
                  <a:pos x="62" y="416"/>
                </a:cxn>
                <a:cxn ang="0">
                  <a:pos x="10" y="388"/>
                </a:cxn>
                <a:cxn ang="0">
                  <a:pos x="0" y="323"/>
                </a:cxn>
                <a:cxn ang="0">
                  <a:pos x="0" y="313"/>
                </a:cxn>
                <a:cxn ang="0">
                  <a:pos x="10" y="323"/>
                </a:cxn>
                <a:cxn ang="0">
                  <a:pos x="170" y="326"/>
                </a:cxn>
                <a:cxn ang="0">
                  <a:pos x="200" y="3"/>
                </a:cxn>
                <a:cxn ang="0">
                  <a:pos x="200" y="0"/>
                </a:cxn>
                <a:cxn ang="0">
                  <a:pos x="467" y="263"/>
                </a:cxn>
              </a:cxnLst>
              <a:rect l="0" t="0" r="r" b="b"/>
              <a:pathLst>
                <a:path w="467" h="486">
                  <a:moveTo>
                    <a:pt x="467" y="263"/>
                  </a:moveTo>
                  <a:lnTo>
                    <a:pt x="460" y="336"/>
                  </a:lnTo>
                  <a:lnTo>
                    <a:pt x="342" y="343"/>
                  </a:lnTo>
                  <a:lnTo>
                    <a:pt x="285" y="378"/>
                  </a:lnTo>
                  <a:lnTo>
                    <a:pt x="210" y="403"/>
                  </a:lnTo>
                  <a:lnTo>
                    <a:pt x="175" y="483"/>
                  </a:lnTo>
                  <a:lnTo>
                    <a:pt x="100" y="486"/>
                  </a:lnTo>
                  <a:lnTo>
                    <a:pt x="62" y="416"/>
                  </a:lnTo>
                  <a:lnTo>
                    <a:pt x="10" y="388"/>
                  </a:lnTo>
                  <a:lnTo>
                    <a:pt x="0" y="323"/>
                  </a:lnTo>
                  <a:lnTo>
                    <a:pt x="0" y="313"/>
                  </a:lnTo>
                  <a:lnTo>
                    <a:pt x="10" y="323"/>
                  </a:lnTo>
                  <a:lnTo>
                    <a:pt x="170" y="326"/>
                  </a:lnTo>
                  <a:lnTo>
                    <a:pt x="200" y="3"/>
                  </a:lnTo>
                  <a:lnTo>
                    <a:pt x="200" y="0"/>
                  </a:lnTo>
                  <a:lnTo>
                    <a:pt x="467" y="26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7" name="Freeform 259"/>
            <p:cNvSpPr>
              <a:spLocks/>
            </p:cNvSpPr>
            <p:nvPr/>
          </p:nvSpPr>
          <p:spPr bwMode="auto">
            <a:xfrm>
              <a:off x="3697693" y="4841887"/>
              <a:ext cx="59612" cy="37257"/>
            </a:xfrm>
            <a:custGeom>
              <a:avLst/>
              <a:gdLst/>
              <a:ahLst/>
              <a:cxnLst>
                <a:cxn ang="0">
                  <a:pos x="0" y="0"/>
                </a:cxn>
                <a:cxn ang="0">
                  <a:pos x="0" y="35"/>
                </a:cxn>
                <a:cxn ang="0">
                  <a:pos x="57" y="38"/>
                </a:cxn>
                <a:cxn ang="0">
                  <a:pos x="61" y="9"/>
                </a:cxn>
                <a:cxn ang="0">
                  <a:pos x="0" y="0"/>
                </a:cxn>
              </a:cxnLst>
              <a:rect l="0" t="0" r="r" b="b"/>
              <a:pathLst>
                <a:path w="61" h="38">
                  <a:moveTo>
                    <a:pt x="0" y="0"/>
                  </a:moveTo>
                  <a:lnTo>
                    <a:pt x="0" y="35"/>
                  </a:lnTo>
                  <a:lnTo>
                    <a:pt x="57" y="38"/>
                  </a:lnTo>
                  <a:lnTo>
                    <a:pt x="61" y="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8" name="Freeform 258"/>
            <p:cNvSpPr>
              <a:spLocks/>
            </p:cNvSpPr>
            <p:nvPr/>
          </p:nvSpPr>
          <p:spPr bwMode="auto">
            <a:xfrm>
              <a:off x="3697693" y="4841887"/>
              <a:ext cx="59612" cy="37257"/>
            </a:xfrm>
            <a:custGeom>
              <a:avLst/>
              <a:gdLst/>
              <a:ahLst/>
              <a:cxnLst>
                <a:cxn ang="0">
                  <a:pos x="0" y="0"/>
                </a:cxn>
                <a:cxn ang="0">
                  <a:pos x="0" y="35"/>
                </a:cxn>
                <a:cxn ang="0">
                  <a:pos x="58" y="38"/>
                </a:cxn>
                <a:cxn ang="0">
                  <a:pos x="61" y="10"/>
                </a:cxn>
                <a:cxn ang="0">
                  <a:pos x="0" y="0"/>
                </a:cxn>
              </a:cxnLst>
              <a:rect l="0" t="0" r="r" b="b"/>
              <a:pathLst>
                <a:path w="61" h="38">
                  <a:moveTo>
                    <a:pt x="0" y="0"/>
                  </a:moveTo>
                  <a:lnTo>
                    <a:pt x="0" y="35"/>
                  </a:lnTo>
                  <a:lnTo>
                    <a:pt x="58" y="38"/>
                  </a:lnTo>
                  <a:lnTo>
                    <a:pt x="61" y="1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9" name="Freeform 257"/>
            <p:cNvSpPr>
              <a:spLocks/>
            </p:cNvSpPr>
            <p:nvPr/>
          </p:nvSpPr>
          <p:spPr bwMode="auto">
            <a:xfrm>
              <a:off x="3697693" y="4782275"/>
              <a:ext cx="173868" cy="151513"/>
            </a:xfrm>
            <a:custGeom>
              <a:avLst/>
              <a:gdLst/>
              <a:ahLst/>
              <a:cxnLst>
                <a:cxn ang="0">
                  <a:pos x="6" y="0"/>
                </a:cxn>
                <a:cxn ang="0">
                  <a:pos x="0" y="19"/>
                </a:cxn>
                <a:cxn ang="0">
                  <a:pos x="0" y="61"/>
                </a:cxn>
                <a:cxn ang="0">
                  <a:pos x="61" y="70"/>
                </a:cxn>
                <a:cxn ang="0">
                  <a:pos x="57" y="99"/>
                </a:cxn>
                <a:cxn ang="0">
                  <a:pos x="0" y="96"/>
                </a:cxn>
                <a:cxn ang="0">
                  <a:pos x="0" y="131"/>
                </a:cxn>
                <a:cxn ang="0">
                  <a:pos x="176" y="153"/>
                </a:cxn>
                <a:cxn ang="0">
                  <a:pos x="166" y="93"/>
                </a:cxn>
                <a:cxn ang="0">
                  <a:pos x="166" y="83"/>
                </a:cxn>
                <a:cxn ang="0">
                  <a:pos x="176" y="93"/>
                </a:cxn>
                <a:cxn ang="0">
                  <a:pos x="147" y="48"/>
                </a:cxn>
                <a:cxn ang="0">
                  <a:pos x="6" y="0"/>
                </a:cxn>
              </a:cxnLst>
              <a:rect l="0" t="0" r="r" b="b"/>
              <a:pathLst>
                <a:path w="176" h="153">
                  <a:moveTo>
                    <a:pt x="6" y="0"/>
                  </a:moveTo>
                  <a:lnTo>
                    <a:pt x="0" y="19"/>
                  </a:lnTo>
                  <a:lnTo>
                    <a:pt x="0" y="61"/>
                  </a:lnTo>
                  <a:lnTo>
                    <a:pt x="61" y="70"/>
                  </a:lnTo>
                  <a:lnTo>
                    <a:pt x="57" y="99"/>
                  </a:lnTo>
                  <a:lnTo>
                    <a:pt x="0" y="96"/>
                  </a:lnTo>
                  <a:lnTo>
                    <a:pt x="0" y="131"/>
                  </a:lnTo>
                  <a:lnTo>
                    <a:pt x="176" y="153"/>
                  </a:lnTo>
                  <a:lnTo>
                    <a:pt x="166" y="93"/>
                  </a:lnTo>
                  <a:lnTo>
                    <a:pt x="166" y="83"/>
                  </a:lnTo>
                  <a:lnTo>
                    <a:pt x="176" y="93"/>
                  </a:lnTo>
                  <a:lnTo>
                    <a:pt x="147" y="48"/>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 name="Freeform 256"/>
            <p:cNvSpPr>
              <a:spLocks/>
            </p:cNvSpPr>
            <p:nvPr/>
          </p:nvSpPr>
          <p:spPr bwMode="auto">
            <a:xfrm>
              <a:off x="3697693" y="4782275"/>
              <a:ext cx="173868" cy="151513"/>
            </a:xfrm>
            <a:custGeom>
              <a:avLst/>
              <a:gdLst/>
              <a:ahLst/>
              <a:cxnLst>
                <a:cxn ang="0">
                  <a:pos x="5" y="0"/>
                </a:cxn>
                <a:cxn ang="0">
                  <a:pos x="0" y="18"/>
                </a:cxn>
                <a:cxn ang="0">
                  <a:pos x="0" y="60"/>
                </a:cxn>
                <a:cxn ang="0">
                  <a:pos x="60" y="70"/>
                </a:cxn>
                <a:cxn ang="0">
                  <a:pos x="58" y="98"/>
                </a:cxn>
                <a:cxn ang="0">
                  <a:pos x="0" y="95"/>
                </a:cxn>
                <a:cxn ang="0">
                  <a:pos x="0" y="130"/>
                </a:cxn>
                <a:cxn ang="0">
                  <a:pos x="176" y="153"/>
                </a:cxn>
                <a:cxn ang="0">
                  <a:pos x="166" y="93"/>
                </a:cxn>
                <a:cxn ang="0">
                  <a:pos x="166" y="83"/>
                </a:cxn>
                <a:cxn ang="0">
                  <a:pos x="176" y="93"/>
                </a:cxn>
                <a:cxn ang="0">
                  <a:pos x="148" y="48"/>
                </a:cxn>
                <a:cxn ang="0">
                  <a:pos x="5" y="0"/>
                </a:cxn>
              </a:cxnLst>
              <a:rect l="0" t="0" r="r" b="b"/>
              <a:pathLst>
                <a:path w="176" h="153">
                  <a:moveTo>
                    <a:pt x="5" y="0"/>
                  </a:moveTo>
                  <a:lnTo>
                    <a:pt x="0" y="18"/>
                  </a:lnTo>
                  <a:lnTo>
                    <a:pt x="0" y="60"/>
                  </a:lnTo>
                  <a:lnTo>
                    <a:pt x="60" y="70"/>
                  </a:lnTo>
                  <a:lnTo>
                    <a:pt x="58" y="98"/>
                  </a:lnTo>
                  <a:lnTo>
                    <a:pt x="0" y="95"/>
                  </a:lnTo>
                  <a:lnTo>
                    <a:pt x="0" y="130"/>
                  </a:lnTo>
                  <a:lnTo>
                    <a:pt x="176" y="153"/>
                  </a:lnTo>
                  <a:lnTo>
                    <a:pt x="166" y="93"/>
                  </a:lnTo>
                  <a:lnTo>
                    <a:pt x="166" y="83"/>
                  </a:lnTo>
                  <a:lnTo>
                    <a:pt x="176" y="93"/>
                  </a:lnTo>
                  <a:lnTo>
                    <a:pt x="148" y="48"/>
                  </a:lnTo>
                  <a:lnTo>
                    <a:pt x="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1" name="Freeform 255"/>
            <p:cNvSpPr>
              <a:spLocks/>
            </p:cNvSpPr>
            <p:nvPr/>
          </p:nvSpPr>
          <p:spPr bwMode="auto">
            <a:xfrm>
              <a:off x="3697693" y="4911435"/>
              <a:ext cx="69547" cy="76998"/>
            </a:xfrm>
            <a:custGeom>
              <a:avLst/>
              <a:gdLst/>
              <a:ahLst/>
              <a:cxnLst>
                <a:cxn ang="0">
                  <a:pos x="0" y="0"/>
                </a:cxn>
                <a:cxn ang="0">
                  <a:pos x="0" y="22"/>
                </a:cxn>
                <a:cxn ang="0">
                  <a:pos x="25" y="48"/>
                </a:cxn>
                <a:cxn ang="0">
                  <a:pos x="41" y="77"/>
                </a:cxn>
                <a:cxn ang="0">
                  <a:pos x="70" y="13"/>
                </a:cxn>
                <a:cxn ang="0">
                  <a:pos x="0" y="0"/>
                </a:cxn>
              </a:cxnLst>
              <a:rect l="0" t="0" r="r" b="b"/>
              <a:pathLst>
                <a:path w="70" h="77">
                  <a:moveTo>
                    <a:pt x="0" y="0"/>
                  </a:moveTo>
                  <a:lnTo>
                    <a:pt x="0" y="22"/>
                  </a:lnTo>
                  <a:lnTo>
                    <a:pt x="25" y="48"/>
                  </a:lnTo>
                  <a:lnTo>
                    <a:pt x="41" y="77"/>
                  </a:lnTo>
                  <a:lnTo>
                    <a:pt x="70" y="13"/>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2" name="Freeform 254"/>
            <p:cNvSpPr>
              <a:spLocks/>
            </p:cNvSpPr>
            <p:nvPr/>
          </p:nvSpPr>
          <p:spPr bwMode="auto">
            <a:xfrm>
              <a:off x="3697693" y="4911435"/>
              <a:ext cx="69547" cy="76998"/>
            </a:xfrm>
            <a:custGeom>
              <a:avLst/>
              <a:gdLst/>
              <a:ahLst/>
              <a:cxnLst>
                <a:cxn ang="0">
                  <a:pos x="0" y="0"/>
                </a:cxn>
                <a:cxn ang="0">
                  <a:pos x="0" y="22"/>
                </a:cxn>
                <a:cxn ang="0">
                  <a:pos x="25" y="47"/>
                </a:cxn>
                <a:cxn ang="0">
                  <a:pos x="40" y="77"/>
                </a:cxn>
                <a:cxn ang="0">
                  <a:pos x="70" y="12"/>
                </a:cxn>
                <a:cxn ang="0">
                  <a:pos x="0" y="0"/>
                </a:cxn>
              </a:cxnLst>
              <a:rect l="0" t="0" r="r" b="b"/>
              <a:pathLst>
                <a:path w="70" h="77">
                  <a:moveTo>
                    <a:pt x="0" y="0"/>
                  </a:moveTo>
                  <a:lnTo>
                    <a:pt x="0" y="22"/>
                  </a:lnTo>
                  <a:lnTo>
                    <a:pt x="25" y="47"/>
                  </a:lnTo>
                  <a:lnTo>
                    <a:pt x="40" y="77"/>
                  </a:lnTo>
                  <a:lnTo>
                    <a:pt x="70" y="1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3" name="Freeform 253"/>
            <p:cNvSpPr>
              <a:spLocks/>
            </p:cNvSpPr>
            <p:nvPr/>
          </p:nvSpPr>
          <p:spPr bwMode="auto">
            <a:xfrm>
              <a:off x="3727499" y="4918885"/>
              <a:ext cx="243415" cy="191256"/>
            </a:xfrm>
            <a:custGeom>
              <a:avLst/>
              <a:gdLst/>
              <a:ahLst/>
              <a:cxnLst>
                <a:cxn ang="0">
                  <a:pos x="0" y="48"/>
                </a:cxn>
                <a:cxn ang="0">
                  <a:pos x="44" y="141"/>
                </a:cxn>
                <a:cxn ang="0">
                  <a:pos x="48" y="141"/>
                </a:cxn>
                <a:cxn ang="0">
                  <a:pos x="83" y="119"/>
                </a:cxn>
                <a:cxn ang="0">
                  <a:pos x="121" y="128"/>
                </a:cxn>
                <a:cxn ang="0">
                  <a:pos x="131" y="164"/>
                </a:cxn>
                <a:cxn ang="0">
                  <a:pos x="198" y="192"/>
                </a:cxn>
                <a:cxn ang="0">
                  <a:pos x="240" y="122"/>
                </a:cxn>
                <a:cxn ang="0">
                  <a:pos x="246" y="119"/>
                </a:cxn>
                <a:cxn ang="0">
                  <a:pos x="236" y="119"/>
                </a:cxn>
                <a:cxn ang="0">
                  <a:pos x="198" y="48"/>
                </a:cxn>
                <a:cxn ang="0">
                  <a:pos x="147" y="20"/>
                </a:cxn>
                <a:cxn ang="0">
                  <a:pos x="147" y="0"/>
                </a:cxn>
                <a:cxn ang="0">
                  <a:pos x="147" y="16"/>
                </a:cxn>
                <a:cxn ang="0">
                  <a:pos x="41" y="7"/>
                </a:cxn>
                <a:cxn ang="0">
                  <a:pos x="12" y="71"/>
                </a:cxn>
                <a:cxn ang="0">
                  <a:pos x="0" y="48"/>
                </a:cxn>
              </a:cxnLst>
              <a:rect l="0" t="0" r="r" b="b"/>
              <a:pathLst>
                <a:path w="246" h="192">
                  <a:moveTo>
                    <a:pt x="0" y="48"/>
                  </a:moveTo>
                  <a:lnTo>
                    <a:pt x="44" y="141"/>
                  </a:lnTo>
                  <a:lnTo>
                    <a:pt x="48" y="141"/>
                  </a:lnTo>
                  <a:lnTo>
                    <a:pt x="83" y="119"/>
                  </a:lnTo>
                  <a:lnTo>
                    <a:pt x="121" y="128"/>
                  </a:lnTo>
                  <a:lnTo>
                    <a:pt x="131" y="164"/>
                  </a:lnTo>
                  <a:lnTo>
                    <a:pt x="198" y="192"/>
                  </a:lnTo>
                  <a:lnTo>
                    <a:pt x="240" y="122"/>
                  </a:lnTo>
                  <a:lnTo>
                    <a:pt x="246" y="119"/>
                  </a:lnTo>
                  <a:lnTo>
                    <a:pt x="236" y="119"/>
                  </a:lnTo>
                  <a:lnTo>
                    <a:pt x="198" y="48"/>
                  </a:lnTo>
                  <a:lnTo>
                    <a:pt x="147" y="20"/>
                  </a:lnTo>
                  <a:lnTo>
                    <a:pt x="147" y="0"/>
                  </a:lnTo>
                  <a:lnTo>
                    <a:pt x="147" y="16"/>
                  </a:lnTo>
                  <a:lnTo>
                    <a:pt x="41" y="7"/>
                  </a:lnTo>
                  <a:lnTo>
                    <a:pt x="12" y="71"/>
                  </a:lnTo>
                  <a:lnTo>
                    <a:pt x="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4" name="Freeform 252"/>
            <p:cNvSpPr>
              <a:spLocks/>
            </p:cNvSpPr>
            <p:nvPr/>
          </p:nvSpPr>
          <p:spPr bwMode="auto">
            <a:xfrm>
              <a:off x="3727499" y="4918885"/>
              <a:ext cx="243415" cy="188771"/>
            </a:xfrm>
            <a:custGeom>
              <a:avLst/>
              <a:gdLst/>
              <a:ahLst/>
              <a:cxnLst>
                <a:cxn ang="0">
                  <a:pos x="0" y="48"/>
                </a:cxn>
                <a:cxn ang="0">
                  <a:pos x="43" y="141"/>
                </a:cxn>
                <a:cxn ang="0">
                  <a:pos x="48" y="141"/>
                </a:cxn>
                <a:cxn ang="0">
                  <a:pos x="83" y="119"/>
                </a:cxn>
                <a:cxn ang="0">
                  <a:pos x="120" y="129"/>
                </a:cxn>
                <a:cxn ang="0">
                  <a:pos x="131" y="164"/>
                </a:cxn>
                <a:cxn ang="0">
                  <a:pos x="198" y="192"/>
                </a:cxn>
                <a:cxn ang="0">
                  <a:pos x="241" y="121"/>
                </a:cxn>
                <a:cxn ang="0">
                  <a:pos x="246" y="119"/>
                </a:cxn>
                <a:cxn ang="0">
                  <a:pos x="236" y="119"/>
                </a:cxn>
                <a:cxn ang="0">
                  <a:pos x="198" y="48"/>
                </a:cxn>
                <a:cxn ang="0">
                  <a:pos x="146" y="20"/>
                </a:cxn>
                <a:cxn ang="0">
                  <a:pos x="146" y="0"/>
                </a:cxn>
                <a:cxn ang="0">
                  <a:pos x="146" y="15"/>
                </a:cxn>
                <a:cxn ang="0">
                  <a:pos x="40" y="5"/>
                </a:cxn>
                <a:cxn ang="0">
                  <a:pos x="10" y="71"/>
                </a:cxn>
                <a:cxn ang="0">
                  <a:pos x="0" y="48"/>
                </a:cxn>
              </a:cxnLst>
              <a:rect l="0" t="0" r="r" b="b"/>
              <a:pathLst>
                <a:path w="246" h="192">
                  <a:moveTo>
                    <a:pt x="0" y="48"/>
                  </a:moveTo>
                  <a:lnTo>
                    <a:pt x="43" y="141"/>
                  </a:lnTo>
                  <a:lnTo>
                    <a:pt x="48" y="141"/>
                  </a:lnTo>
                  <a:lnTo>
                    <a:pt x="83" y="119"/>
                  </a:lnTo>
                  <a:lnTo>
                    <a:pt x="120" y="129"/>
                  </a:lnTo>
                  <a:lnTo>
                    <a:pt x="131" y="164"/>
                  </a:lnTo>
                  <a:lnTo>
                    <a:pt x="198" y="192"/>
                  </a:lnTo>
                  <a:lnTo>
                    <a:pt x="241" y="121"/>
                  </a:lnTo>
                  <a:lnTo>
                    <a:pt x="246" y="119"/>
                  </a:lnTo>
                  <a:lnTo>
                    <a:pt x="236" y="119"/>
                  </a:lnTo>
                  <a:lnTo>
                    <a:pt x="198" y="48"/>
                  </a:lnTo>
                  <a:lnTo>
                    <a:pt x="146" y="20"/>
                  </a:lnTo>
                  <a:lnTo>
                    <a:pt x="146" y="0"/>
                  </a:lnTo>
                  <a:lnTo>
                    <a:pt x="146" y="15"/>
                  </a:lnTo>
                  <a:lnTo>
                    <a:pt x="40" y="5"/>
                  </a:lnTo>
                  <a:lnTo>
                    <a:pt x="10" y="71"/>
                  </a:lnTo>
                  <a:lnTo>
                    <a:pt x="0" y="4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5" name="Freeform 251"/>
            <p:cNvSpPr>
              <a:spLocks/>
            </p:cNvSpPr>
            <p:nvPr/>
          </p:nvSpPr>
          <p:spPr bwMode="auto">
            <a:xfrm>
              <a:off x="3769725" y="5035626"/>
              <a:ext cx="89418" cy="69547"/>
            </a:xfrm>
            <a:custGeom>
              <a:avLst/>
              <a:gdLst/>
              <a:ahLst/>
              <a:cxnLst>
                <a:cxn ang="0">
                  <a:pos x="0" y="22"/>
                </a:cxn>
                <a:cxn ang="0">
                  <a:pos x="4" y="29"/>
                </a:cxn>
                <a:cxn ang="0">
                  <a:pos x="48" y="64"/>
                </a:cxn>
                <a:cxn ang="0">
                  <a:pos x="52" y="70"/>
                </a:cxn>
                <a:cxn ang="0">
                  <a:pos x="90" y="48"/>
                </a:cxn>
                <a:cxn ang="0">
                  <a:pos x="90" y="45"/>
                </a:cxn>
                <a:cxn ang="0">
                  <a:pos x="87" y="45"/>
                </a:cxn>
                <a:cxn ang="0">
                  <a:pos x="77" y="9"/>
                </a:cxn>
                <a:cxn ang="0">
                  <a:pos x="39" y="0"/>
                </a:cxn>
                <a:cxn ang="0">
                  <a:pos x="4" y="22"/>
                </a:cxn>
                <a:cxn ang="0">
                  <a:pos x="0" y="22"/>
                </a:cxn>
              </a:cxnLst>
              <a:rect l="0" t="0" r="r" b="b"/>
              <a:pathLst>
                <a:path w="90" h="70">
                  <a:moveTo>
                    <a:pt x="0" y="22"/>
                  </a:moveTo>
                  <a:lnTo>
                    <a:pt x="4" y="29"/>
                  </a:lnTo>
                  <a:lnTo>
                    <a:pt x="48" y="64"/>
                  </a:lnTo>
                  <a:lnTo>
                    <a:pt x="52" y="70"/>
                  </a:lnTo>
                  <a:lnTo>
                    <a:pt x="90" y="48"/>
                  </a:lnTo>
                  <a:lnTo>
                    <a:pt x="90" y="45"/>
                  </a:lnTo>
                  <a:lnTo>
                    <a:pt x="87" y="45"/>
                  </a:lnTo>
                  <a:lnTo>
                    <a:pt x="77" y="9"/>
                  </a:lnTo>
                  <a:lnTo>
                    <a:pt x="39" y="0"/>
                  </a:lnTo>
                  <a:lnTo>
                    <a:pt x="4" y="22"/>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6" name="Freeform 250"/>
            <p:cNvSpPr>
              <a:spLocks/>
            </p:cNvSpPr>
            <p:nvPr/>
          </p:nvSpPr>
          <p:spPr bwMode="auto">
            <a:xfrm>
              <a:off x="3769725" y="5035626"/>
              <a:ext cx="89418" cy="69547"/>
            </a:xfrm>
            <a:custGeom>
              <a:avLst/>
              <a:gdLst/>
              <a:ahLst/>
              <a:cxnLst>
                <a:cxn ang="0">
                  <a:pos x="0" y="23"/>
                </a:cxn>
                <a:cxn ang="0">
                  <a:pos x="5" y="30"/>
                </a:cxn>
                <a:cxn ang="0">
                  <a:pos x="48" y="65"/>
                </a:cxn>
                <a:cxn ang="0">
                  <a:pos x="53" y="70"/>
                </a:cxn>
                <a:cxn ang="0">
                  <a:pos x="90" y="48"/>
                </a:cxn>
                <a:cxn ang="0">
                  <a:pos x="90" y="45"/>
                </a:cxn>
                <a:cxn ang="0">
                  <a:pos x="88" y="45"/>
                </a:cxn>
                <a:cxn ang="0">
                  <a:pos x="78" y="10"/>
                </a:cxn>
                <a:cxn ang="0">
                  <a:pos x="40" y="0"/>
                </a:cxn>
                <a:cxn ang="0">
                  <a:pos x="5" y="23"/>
                </a:cxn>
                <a:cxn ang="0">
                  <a:pos x="0" y="23"/>
                </a:cxn>
              </a:cxnLst>
              <a:rect l="0" t="0" r="r" b="b"/>
              <a:pathLst>
                <a:path w="90" h="70">
                  <a:moveTo>
                    <a:pt x="0" y="23"/>
                  </a:moveTo>
                  <a:lnTo>
                    <a:pt x="5" y="30"/>
                  </a:lnTo>
                  <a:lnTo>
                    <a:pt x="48" y="65"/>
                  </a:lnTo>
                  <a:lnTo>
                    <a:pt x="53" y="70"/>
                  </a:lnTo>
                  <a:lnTo>
                    <a:pt x="90" y="48"/>
                  </a:lnTo>
                  <a:lnTo>
                    <a:pt x="90" y="45"/>
                  </a:lnTo>
                  <a:lnTo>
                    <a:pt x="88" y="45"/>
                  </a:lnTo>
                  <a:lnTo>
                    <a:pt x="78" y="10"/>
                  </a:lnTo>
                  <a:lnTo>
                    <a:pt x="40" y="0"/>
                  </a:lnTo>
                  <a:lnTo>
                    <a:pt x="5" y="23"/>
                  </a:lnTo>
                  <a:lnTo>
                    <a:pt x="0" y="2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7" name="Freeform 249"/>
            <p:cNvSpPr>
              <a:spLocks/>
            </p:cNvSpPr>
            <p:nvPr/>
          </p:nvSpPr>
          <p:spPr bwMode="auto">
            <a:xfrm>
              <a:off x="3821884" y="5080335"/>
              <a:ext cx="116741" cy="129159"/>
            </a:xfrm>
            <a:custGeom>
              <a:avLst/>
              <a:gdLst/>
              <a:ahLst/>
              <a:cxnLst>
                <a:cxn ang="0">
                  <a:pos x="0" y="25"/>
                </a:cxn>
                <a:cxn ang="0">
                  <a:pos x="3" y="44"/>
                </a:cxn>
                <a:cxn ang="0">
                  <a:pos x="118" y="131"/>
                </a:cxn>
                <a:cxn ang="0">
                  <a:pos x="102" y="28"/>
                </a:cxn>
                <a:cxn ang="0">
                  <a:pos x="102" y="25"/>
                </a:cxn>
                <a:cxn ang="0">
                  <a:pos x="102" y="28"/>
                </a:cxn>
                <a:cxn ang="0">
                  <a:pos x="38" y="0"/>
                </a:cxn>
                <a:cxn ang="0">
                  <a:pos x="38" y="3"/>
                </a:cxn>
                <a:cxn ang="0">
                  <a:pos x="0" y="25"/>
                </a:cxn>
              </a:cxnLst>
              <a:rect l="0" t="0" r="r" b="b"/>
              <a:pathLst>
                <a:path w="118" h="131">
                  <a:moveTo>
                    <a:pt x="0" y="25"/>
                  </a:moveTo>
                  <a:lnTo>
                    <a:pt x="3" y="44"/>
                  </a:lnTo>
                  <a:lnTo>
                    <a:pt x="118" y="131"/>
                  </a:lnTo>
                  <a:lnTo>
                    <a:pt x="102" y="28"/>
                  </a:lnTo>
                  <a:lnTo>
                    <a:pt x="102" y="25"/>
                  </a:lnTo>
                  <a:lnTo>
                    <a:pt x="102" y="28"/>
                  </a:lnTo>
                  <a:lnTo>
                    <a:pt x="38" y="0"/>
                  </a:lnTo>
                  <a:lnTo>
                    <a:pt x="38" y="3"/>
                  </a:lnTo>
                  <a:lnTo>
                    <a:pt x="0"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8" name="Freeform 248"/>
            <p:cNvSpPr>
              <a:spLocks/>
            </p:cNvSpPr>
            <p:nvPr/>
          </p:nvSpPr>
          <p:spPr bwMode="auto">
            <a:xfrm>
              <a:off x="3821884" y="5080335"/>
              <a:ext cx="116741" cy="131642"/>
            </a:xfrm>
            <a:custGeom>
              <a:avLst/>
              <a:gdLst/>
              <a:ahLst/>
              <a:cxnLst>
                <a:cxn ang="0">
                  <a:pos x="0" y="25"/>
                </a:cxn>
                <a:cxn ang="0">
                  <a:pos x="3" y="44"/>
                </a:cxn>
                <a:cxn ang="0">
                  <a:pos x="118" y="131"/>
                </a:cxn>
                <a:cxn ang="0">
                  <a:pos x="103" y="27"/>
                </a:cxn>
                <a:cxn ang="0">
                  <a:pos x="103" y="25"/>
                </a:cxn>
                <a:cxn ang="0">
                  <a:pos x="103" y="27"/>
                </a:cxn>
                <a:cxn ang="0">
                  <a:pos x="38" y="0"/>
                </a:cxn>
                <a:cxn ang="0">
                  <a:pos x="38" y="2"/>
                </a:cxn>
                <a:cxn ang="0">
                  <a:pos x="0" y="25"/>
                </a:cxn>
              </a:cxnLst>
              <a:rect l="0" t="0" r="r" b="b"/>
              <a:pathLst>
                <a:path w="118" h="131">
                  <a:moveTo>
                    <a:pt x="0" y="25"/>
                  </a:moveTo>
                  <a:lnTo>
                    <a:pt x="3" y="44"/>
                  </a:lnTo>
                  <a:lnTo>
                    <a:pt x="118" y="131"/>
                  </a:lnTo>
                  <a:lnTo>
                    <a:pt x="103" y="27"/>
                  </a:lnTo>
                  <a:lnTo>
                    <a:pt x="103" y="25"/>
                  </a:lnTo>
                  <a:lnTo>
                    <a:pt x="103" y="27"/>
                  </a:lnTo>
                  <a:lnTo>
                    <a:pt x="38" y="0"/>
                  </a:lnTo>
                  <a:lnTo>
                    <a:pt x="38" y="2"/>
                  </a:lnTo>
                  <a:lnTo>
                    <a:pt x="0"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9" name="Freeform 247"/>
            <p:cNvSpPr>
              <a:spLocks/>
            </p:cNvSpPr>
            <p:nvPr/>
          </p:nvSpPr>
          <p:spPr bwMode="auto">
            <a:xfrm>
              <a:off x="3893916" y="5035626"/>
              <a:ext cx="226027" cy="198706"/>
            </a:xfrm>
            <a:custGeom>
              <a:avLst/>
              <a:gdLst/>
              <a:ahLst/>
              <a:cxnLst>
                <a:cxn ang="0">
                  <a:pos x="0" y="141"/>
                </a:cxn>
                <a:cxn ang="0">
                  <a:pos x="77" y="201"/>
                </a:cxn>
                <a:cxn ang="0">
                  <a:pos x="150" y="173"/>
                </a:cxn>
                <a:cxn ang="0">
                  <a:pos x="205" y="176"/>
                </a:cxn>
                <a:cxn ang="0">
                  <a:pos x="198" y="115"/>
                </a:cxn>
                <a:cxn ang="0">
                  <a:pos x="227" y="99"/>
                </a:cxn>
                <a:cxn ang="0">
                  <a:pos x="227" y="48"/>
                </a:cxn>
                <a:cxn ang="0">
                  <a:pos x="138" y="0"/>
                </a:cxn>
                <a:cxn ang="0">
                  <a:pos x="77" y="0"/>
                </a:cxn>
                <a:cxn ang="0">
                  <a:pos x="71" y="3"/>
                </a:cxn>
                <a:cxn ang="0">
                  <a:pos x="29" y="73"/>
                </a:cxn>
                <a:cxn ang="0">
                  <a:pos x="29" y="70"/>
                </a:cxn>
                <a:cxn ang="0">
                  <a:pos x="29" y="73"/>
                </a:cxn>
                <a:cxn ang="0">
                  <a:pos x="45" y="176"/>
                </a:cxn>
                <a:cxn ang="0">
                  <a:pos x="0" y="141"/>
                </a:cxn>
              </a:cxnLst>
              <a:rect l="0" t="0" r="r" b="b"/>
              <a:pathLst>
                <a:path w="227" h="201">
                  <a:moveTo>
                    <a:pt x="0" y="141"/>
                  </a:moveTo>
                  <a:lnTo>
                    <a:pt x="77" y="201"/>
                  </a:lnTo>
                  <a:lnTo>
                    <a:pt x="150" y="173"/>
                  </a:lnTo>
                  <a:lnTo>
                    <a:pt x="205" y="176"/>
                  </a:lnTo>
                  <a:lnTo>
                    <a:pt x="198" y="115"/>
                  </a:lnTo>
                  <a:lnTo>
                    <a:pt x="227" y="99"/>
                  </a:lnTo>
                  <a:lnTo>
                    <a:pt x="227" y="48"/>
                  </a:lnTo>
                  <a:lnTo>
                    <a:pt x="138" y="0"/>
                  </a:lnTo>
                  <a:lnTo>
                    <a:pt x="77" y="0"/>
                  </a:lnTo>
                  <a:lnTo>
                    <a:pt x="71" y="3"/>
                  </a:lnTo>
                  <a:lnTo>
                    <a:pt x="29" y="73"/>
                  </a:lnTo>
                  <a:lnTo>
                    <a:pt x="29" y="70"/>
                  </a:lnTo>
                  <a:lnTo>
                    <a:pt x="29" y="73"/>
                  </a:lnTo>
                  <a:lnTo>
                    <a:pt x="45" y="176"/>
                  </a:lnTo>
                  <a:lnTo>
                    <a:pt x="0"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0" name="Freeform 246"/>
            <p:cNvSpPr>
              <a:spLocks/>
            </p:cNvSpPr>
            <p:nvPr/>
          </p:nvSpPr>
          <p:spPr bwMode="auto">
            <a:xfrm>
              <a:off x="3893916" y="5035626"/>
              <a:ext cx="226027" cy="201189"/>
            </a:xfrm>
            <a:custGeom>
              <a:avLst/>
              <a:gdLst/>
              <a:ahLst/>
              <a:cxnLst>
                <a:cxn ang="0">
                  <a:pos x="0" y="141"/>
                </a:cxn>
                <a:cxn ang="0">
                  <a:pos x="77" y="201"/>
                </a:cxn>
                <a:cxn ang="0">
                  <a:pos x="150" y="171"/>
                </a:cxn>
                <a:cxn ang="0">
                  <a:pos x="205" y="176"/>
                </a:cxn>
                <a:cxn ang="0">
                  <a:pos x="197" y="114"/>
                </a:cxn>
                <a:cxn ang="0">
                  <a:pos x="227" y="99"/>
                </a:cxn>
                <a:cxn ang="0">
                  <a:pos x="227" y="47"/>
                </a:cxn>
                <a:cxn ang="0">
                  <a:pos x="137" y="0"/>
                </a:cxn>
                <a:cxn ang="0">
                  <a:pos x="77" y="0"/>
                </a:cxn>
                <a:cxn ang="0">
                  <a:pos x="72" y="2"/>
                </a:cxn>
                <a:cxn ang="0">
                  <a:pos x="30" y="72"/>
                </a:cxn>
                <a:cxn ang="0">
                  <a:pos x="30" y="69"/>
                </a:cxn>
                <a:cxn ang="0">
                  <a:pos x="30" y="72"/>
                </a:cxn>
                <a:cxn ang="0">
                  <a:pos x="45" y="176"/>
                </a:cxn>
                <a:cxn ang="0">
                  <a:pos x="0" y="141"/>
                </a:cxn>
              </a:cxnLst>
              <a:rect l="0" t="0" r="r" b="b"/>
              <a:pathLst>
                <a:path w="227" h="201">
                  <a:moveTo>
                    <a:pt x="0" y="141"/>
                  </a:moveTo>
                  <a:lnTo>
                    <a:pt x="77" y="201"/>
                  </a:lnTo>
                  <a:lnTo>
                    <a:pt x="150" y="171"/>
                  </a:lnTo>
                  <a:lnTo>
                    <a:pt x="205" y="176"/>
                  </a:lnTo>
                  <a:lnTo>
                    <a:pt x="197" y="114"/>
                  </a:lnTo>
                  <a:lnTo>
                    <a:pt x="227" y="99"/>
                  </a:lnTo>
                  <a:lnTo>
                    <a:pt x="227" y="47"/>
                  </a:lnTo>
                  <a:lnTo>
                    <a:pt x="137" y="0"/>
                  </a:lnTo>
                  <a:lnTo>
                    <a:pt x="77" y="0"/>
                  </a:lnTo>
                  <a:lnTo>
                    <a:pt x="72" y="2"/>
                  </a:lnTo>
                  <a:lnTo>
                    <a:pt x="30" y="72"/>
                  </a:lnTo>
                  <a:lnTo>
                    <a:pt x="30" y="69"/>
                  </a:lnTo>
                  <a:lnTo>
                    <a:pt x="30" y="72"/>
                  </a:lnTo>
                  <a:lnTo>
                    <a:pt x="45" y="176"/>
                  </a:lnTo>
                  <a:lnTo>
                    <a:pt x="0" y="141"/>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 name="Freeform 245"/>
            <p:cNvSpPr>
              <a:spLocks/>
            </p:cNvSpPr>
            <p:nvPr/>
          </p:nvSpPr>
          <p:spPr bwMode="auto">
            <a:xfrm>
              <a:off x="4030526" y="4894047"/>
              <a:ext cx="250867" cy="191256"/>
            </a:xfrm>
            <a:custGeom>
              <a:avLst/>
              <a:gdLst/>
              <a:ahLst/>
              <a:cxnLst>
                <a:cxn ang="0">
                  <a:pos x="89" y="189"/>
                </a:cxn>
                <a:cxn ang="0">
                  <a:pos x="96" y="147"/>
                </a:cxn>
                <a:cxn ang="0">
                  <a:pos x="156" y="153"/>
                </a:cxn>
                <a:cxn ang="0">
                  <a:pos x="201" y="157"/>
                </a:cxn>
                <a:cxn ang="0">
                  <a:pos x="252" y="112"/>
                </a:cxn>
                <a:cxn ang="0">
                  <a:pos x="204" y="61"/>
                </a:cxn>
                <a:cxn ang="0">
                  <a:pos x="204" y="0"/>
                </a:cxn>
                <a:cxn ang="0">
                  <a:pos x="172" y="0"/>
                </a:cxn>
                <a:cxn ang="0">
                  <a:pos x="115" y="35"/>
                </a:cxn>
                <a:cxn ang="0">
                  <a:pos x="38" y="61"/>
                </a:cxn>
                <a:cxn ang="0">
                  <a:pos x="3" y="141"/>
                </a:cxn>
                <a:cxn ang="0">
                  <a:pos x="0" y="144"/>
                </a:cxn>
                <a:cxn ang="0">
                  <a:pos x="86" y="192"/>
                </a:cxn>
                <a:cxn ang="0">
                  <a:pos x="89" y="189"/>
                </a:cxn>
              </a:cxnLst>
              <a:rect l="0" t="0" r="r" b="b"/>
              <a:pathLst>
                <a:path w="252" h="192">
                  <a:moveTo>
                    <a:pt x="89" y="189"/>
                  </a:moveTo>
                  <a:lnTo>
                    <a:pt x="96" y="147"/>
                  </a:lnTo>
                  <a:lnTo>
                    <a:pt x="156" y="153"/>
                  </a:lnTo>
                  <a:lnTo>
                    <a:pt x="201" y="157"/>
                  </a:lnTo>
                  <a:lnTo>
                    <a:pt x="252" y="112"/>
                  </a:lnTo>
                  <a:lnTo>
                    <a:pt x="204" y="61"/>
                  </a:lnTo>
                  <a:lnTo>
                    <a:pt x="204" y="0"/>
                  </a:lnTo>
                  <a:lnTo>
                    <a:pt x="172" y="0"/>
                  </a:lnTo>
                  <a:lnTo>
                    <a:pt x="115" y="35"/>
                  </a:lnTo>
                  <a:lnTo>
                    <a:pt x="38" y="61"/>
                  </a:lnTo>
                  <a:lnTo>
                    <a:pt x="3" y="141"/>
                  </a:lnTo>
                  <a:lnTo>
                    <a:pt x="0" y="144"/>
                  </a:lnTo>
                  <a:lnTo>
                    <a:pt x="86" y="192"/>
                  </a:lnTo>
                  <a:lnTo>
                    <a:pt x="89"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2" name="Freeform 244"/>
            <p:cNvSpPr>
              <a:spLocks/>
            </p:cNvSpPr>
            <p:nvPr/>
          </p:nvSpPr>
          <p:spPr bwMode="auto">
            <a:xfrm>
              <a:off x="4030526" y="4894047"/>
              <a:ext cx="250867" cy="188771"/>
            </a:xfrm>
            <a:custGeom>
              <a:avLst/>
              <a:gdLst/>
              <a:ahLst/>
              <a:cxnLst>
                <a:cxn ang="0">
                  <a:pos x="90" y="189"/>
                </a:cxn>
                <a:cxn ang="0">
                  <a:pos x="97" y="147"/>
                </a:cxn>
                <a:cxn ang="0">
                  <a:pos x="157" y="154"/>
                </a:cxn>
                <a:cxn ang="0">
                  <a:pos x="202" y="157"/>
                </a:cxn>
                <a:cxn ang="0">
                  <a:pos x="252" y="111"/>
                </a:cxn>
                <a:cxn ang="0">
                  <a:pos x="205" y="61"/>
                </a:cxn>
                <a:cxn ang="0">
                  <a:pos x="205" y="0"/>
                </a:cxn>
                <a:cxn ang="0">
                  <a:pos x="172" y="0"/>
                </a:cxn>
                <a:cxn ang="0">
                  <a:pos x="115" y="35"/>
                </a:cxn>
                <a:cxn ang="0">
                  <a:pos x="40" y="61"/>
                </a:cxn>
                <a:cxn ang="0">
                  <a:pos x="5" y="141"/>
                </a:cxn>
                <a:cxn ang="0">
                  <a:pos x="0" y="144"/>
                </a:cxn>
                <a:cxn ang="0">
                  <a:pos x="87" y="192"/>
                </a:cxn>
                <a:cxn ang="0">
                  <a:pos x="90" y="189"/>
                </a:cxn>
              </a:cxnLst>
              <a:rect l="0" t="0" r="r" b="b"/>
              <a:pathLst>
                <a:path w="252" h="192">
                  <a:moveTo>
                    <a:pt x="90" y="189"/>
                  </a:moveTo>
                  <a:lnTo>
                    <a:pt x="97" y="147"/>
                  </a:lnTo>
                  <a:lnTo>
                    <a:pt x="157" y="154"/>
                  </a:lnTo>
                  <a:lnTo>
                    <a:pt x="202" y="157"/>
                  </a:lnTo>
                  <a:lnTo>
                    <a:pt x="252" y="111"/>
                  </a:lnTo>
                  <a:lnTo>
                    <a:pt x="205" y="61"/>
                  </a:lnTo>
                  <a:lnTo>
                    <a:pt x="205" y="0"/>
                  </a:lnTo>
                  <a:lnTo>
                    <a:pt x="172" y="0"/>
                  </a:lnTo>
                  <a:lnTo>
                    <a:pt x="115" y="35"/>
                  </a:lnTo>
                  <a:lnTo>
                    <a:pt x="40" y="61"/>
                  </a:lnTo>
                  <a:lnTo>
                    <a:pt x="5" y="141"/>
                  </a:lnTo>
                  <a:lnTo>
                    <a:pt x="0" y="144"/>
                  </a:lnTo>
                  <a:lnTo>
                    <a:pt x="87" y="192"/>
                  </a:lnTo>
                  <a:lnTo>
                    <a:pt x="90" y="18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3" name="Freeform 243"/>
            <p:cNvSpPr>
              <a:spLocks/>
            </p:cNvSpPr>
            <p:nvPr/>
          </p:nvSpPr>
          <p:spPr bwMode="auto">
            <a:xfrm>
              <a:off x="4082687" y="5038109"/>
              <a:ext cx="136610" cy="173868"/>
            </a:xfrm>
            <a:custGeom>
              <a:avLst/>
              <a:gdLst/>
              <a:ahLst/>
              <a:cxnLst>
                <a:cxn ang="0">
                  <a:pos x="16" y="173"/>
                </a:cxn>
                <a:cxn ang="0">
                  <a:pos x="22" y="176"/>
                </a:cxn>
                <a:cxn ang="0">
                  <a:pos x="121" y="163"/>
                </a:cxn>
                <a:cxn ang="0">
                  <a:pos x="137" y="157"/>
                </a:cxn>
                <a:cxn ang="0">
                  <a:pos x="102" y="6"/>
                </a:cxn>
                <a:cxn ang="0">
                  <a:pos x="45" y="0"/>
                </a:cxn>
                <a:cxn ang="0">
                  <a:pos x="38" y="42"/>
                </a:cxn>
                <a:cxn ang="0">
                  <a:pos x="35" y="45"/>
                </a:cxn>
                <a:cxn ang="0">
                  <a:pos x="0" y="26"/>
                </a:cxn>
                <a:cxn ang="0">
                  <a:pos x="38" y="45"/>
                </a:cxn>
                <a:cxn ang="0">
                  <a:pos x="38" y="96"/>
                </a:cxn>
                <a:cxn ang="0">
                  <a:pos x="9" y="112"/>
                </a:cxn>
                <a:cxn ang="0">
                  <a:pos x="16" y="173"/>
                </a:cxn>
              </a:cxnLst>
              <a:rect l="0" t="0" r="r" b="b"/>
              <a:pathLst>
                <a:path w="137" h="176">
                  <a:moveTo>
                    <a:pt x="16" y="173"/>
                  </a:moveTo>
                  <a:lnTo>
                    <a:pt x="22" y="176"/>
                  </a:lnTo>
                  <a:lnTo>
                    <a:pt x="121" y="163"/>
                  </a:lnTo>
                  <a:lnTo>
                    <a:pt x="137" y="157"/>
                  </a:lnTo>
                  <a:lnTo>
                    <a:pt x="102" y="6"/>
                  </a:lnTo>
                  <a:lnTo>
                    <a:pt x="45" y="0"/>
                  </a:lnTo>
                  <a:lnTo>
                    <a:pt x="38" y="42"/>
                  </a:lnTo>
                  <a:lnTo>
                    <a:pt x="35" y="45"/>
                  </a:lnTo>
                  <a:lnTo>
                    <a:pt x="0" y="26"/>
                  </a:lnTo>
                  <a:lnTo>
                    <a:pt x="38" y="45"/>
                  </a:lnTo>
                  <a:lnTo>
                    <a:pt x="38" y="96"/>
                  </a:lnTo>
                  <a:lnTo>
                    <a:pt x="9" y="112"/>
                  </a:lnTo>
                  <a:lnTo>
                    <a:pt x="16"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4" name="Freeform 242"/>
            <p:cNvSpPr>
              <a:spLocks/>
            </p:cNvSpPr>
            <p:nvPr/>
          </p:nvSpPr>
          <p:spPr bwMode="auto">
            <a:xfrm>
              <a:off x="4082687" y="5038109"/>
              <a:ext cx="136610" cy="176353"/>
            </a:xfrm>
            <a:custGeom>
              <a:avLst/>
              <a:gdLst/>
              <a:ahLst/>
              <a:cxnLst>
                <a:cxn ang="0">
                  <a:pos x="15" y="174"/>
                </a:cxn>
                <a:cxn ang="0">
                  <a:pos x="22" y="176"/>
                </a:cxn>
                <a:cxn ang="0">
                  <a:pos x="120" y="164"/>
                </a:cxn>
                <a:cxn ang="0">
                  <a:pos x="137" y="156"/>
                </a:cxn>
                <a:cxn ang="0">
                  <a:pos x="102" y="7"/>
                </a:cxn>
                <a:cxn ang="0">
                  <a:pos x="45" y="0"/>
                </a:cxn>
                <a:cxn ang="0">
                  <a:pos x="37" y="42"/>
                </a:cxn>
                <a:cxn ang="0">
                  <a:pos x="35" y="45"/>
                </a:cxn>
                <a:cxn ang="0">
                  <a:pos x="0" y="27"/>
                </a:cxn>
                <a:cxn ang="0">
                  <a:pos x="37" y="45"/>
                </a:cxn>
                <a:cxn ang="0">
                  <a:pos x="37" y="97"/>
                </a:cxn>
                <a:cxn ang="0">
                  <a:pos x="7" y="112"/>
                </a:cxn>
                <a:cxn ang="0">
                  <a:pos x="15" y="174"/>
                </a:cxn>
              </a:cxnLst>
              <a:rect l="0" t="0" r="r" b="b"/>
              <a:pathLst>
                <a:path w="137" h="176">
                  <a:moveTo>
                    <a:pt x="15" y="174"/>
                  </a:moveTo>
                  <a:lnTo>
                    <a:pt x="22" y="176"/>
                  </a:lnTo>
                  <a:lnTo>
                    <a:pt x="120" y="164"/>
                  </a:lnTo>
                  <a:lnTo>
                    <a:pt x="137" y="156"/>
                  </a:lnTo>
                  <a:lnTo>
                    <a:pt x="102" y="7"/>
                  </a:lnTo>
                  <a:lnTo>
                    <a:pt x="45" y="0"/>
                  </a:lnTo>
                  <a:lnTo>
                    <a:pt x="37" y="42"/>
                  </a:lnTo>
                  <a:lnTo>
                    <a:pt x="35" y="45"/>
                  </a:lnTo>
                  <a:lnTo>
                    <a:pt x="0" y="27"/>
                  </a:lnTo>
                  <a:lnTo>
                    <a:pt x="37" y="45"/>
                  </a:lnTo>
                  <a:lnTo>
                    <a:pt x="37" y="97"/>
                  </a:lnTo>
                  <a:lnTo>
                    <a:pt x="7" y="112"/>
                  </a:lnTo>
                  <a:lnTo>
                    <a:pt x="15" y="17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5" name="Freeform 241"/>
            <p:cNvSpPr>
              <a:spLocks/>
            </p:cNvSpPr>
            <p:nvPr/>
          </p:nvSpPr>
          <p:spPr bwMode="auto">
            <a:xfrm>
              <a:off x="4162169" y="5045561"/>
              <a:ext cx="104321" cy="156480"/>
            </a:xfrm>
            <a:custGeom>
              <a:avLst/>
              <a:gdLst/>
              <a:ahLst/>
              <a:cxnLst>
                <a:cxn ang="0">
                  <a:pos x="41" y="157"/>
                </a:cxn>
                <a:cxn ang="0">
                  <a:pos x="105" y="148"/>
                </a:cxn>
                <a:cxn ang="0">
                  <a:pos x="105" y="144"/>
                </a:cxn>
                <a:cxn ang="0">
                  <a:pos x="73" y="0"/>
                </a:cxn>
                <a:cxn ang="0">
                  <a:pos x="70" y="4"/>
                </a:cxn>
                <a:cxn ang="0">
                  <a:pos x="25" y="0"/>
                </a:cxn>
                <a:cxn ang="0">
                  <a:pos x="0" y="0"/>
                </a:cxn>
                <a:cxn ang="0">
                  <a:pos x="22" y="0"/>
                </a:cxn>
                <a:cxn ang="0">
                  <a:pos x="57" y="151"/>
                </a:cxn>
                <a:cxn ang="0">
                  <a:pos x="41" y="157"/>
                </a:cxn>
              </a:cxnLst>
              <a:rect l="0" t="0" r="r" b="b"/>
              <a:pathLst>
                <a:path w="105" h="157">
                  <a:moveTo>
                    <a:pt x="41" y="157"/>
                  </a:moveTo>
                  <a:lnTo>
                    <a:pt x="105" y="148"/>
                  </a:lnTo>
                  <a:lnTo>
                    <a:pt x="105" y="144"/>
                  </a:lnTo>
                  <a:lnTo>
                    <a:pt x="73" y="0"/>
                  </a:lnTo>
                  <a:lnTo>
                    <a:pt x="70" y="4"/>
                  </a:lnTo>
                  <a:lnTo>
                    <a:pt x="25" y="0"/>
                  </a:lnTo>
                  <a:lnTo>
                    <a:pt x="0" y="0"/>
                  </a:lnTo>
                  <a:lnTo>
                    <a:pt x="22" y="0"/>
                  </a:lnTo>
                  <a:lnTo>
                    <a:pt x="57" y="151"/>
                  </a:lnTo>
                  <a:lnTo>
                    <a:pt x="41"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6" name="Freeform 240"/>
            <p:cNvSpPr>
              <a:spLocks/>
            </p:cNvSpPr>
            <p:nvPr/>
          </p:nvSpPr>
          <p:spPr bwMode="auto">
            <a:xfrm>
              <a:off x="4162169" y="5045561"/>
              <a:ext cx="104321" cy="156480"/>
            </a:xfrm>
            <a:custGeom>
              <a:avLst/>
              <a:gdLst/>
              <a:ahLst/>
              <a:cxnLst>
                <a:cxn ang="0">
                  <a:pos x="40" y="157"/>
                </a:cxn>
                <a:cxn ang="0">
                  <a:pos x="105" y="147"/>
                </a:cxn>
                <a:cxn ang="0">
                  <a:pos x="105" y="142"/>
                </a:cxn>
                <a:cxn ang="0">
                  <a:pos x="73" y="0"/>
                </a:cxn>
                <a:cxn ang="0">
                  <a:pos x="70" y="2"/>
                </a:cxn>
                <a:cxn ang="0">
                  <a:pos x="25" y="0"/>
                </a:cxn>
                <a:cxn ang="0">
                  <a:pos x="0" y="0"/>
                </a:cxn>
                <a:cxn ang="0">
                  <a:pos x="23" y="0"/>
                </a:cxn>
                <a:cxn ang="0">
                  <a:pos x="58" y="150"/>
                </a:cxn>
                <a:cxn ang="0">
                  <a:pos x="40" y="157"/>
                </a:cxn>
              </a:cxnLst>
              <a:rect l="0" t="0" r="r" b="b"/>
              <a:pathLst>
                <a:path w="105" h="157">
                  <a:moveTo>
                    <a:pt x="40" y="157"/>
                  </a:moveTo>
                  <a:lnTo>
                    <a:pt x="105" y="147"/>
                  </a:lnTo>
                  <a:lnTo>
                    <a:pt x="105" y="142"/>
                  </a:lnTo>
                  <a:lnTo>
                    <a:pt x="73" y="0"/>
                  </a:lnTo>
                  <a:lnTo>
                    <a:pt x="70" y="2"/>
                  </a:lnTo>
                  <a:lnTo>
                    <a:pt x="25" y="0"/>
                  </a:lnTo>
                  <a:lnTo>
                    <a:pt x="0" y="0"/>
                  </a:lnTo>
                  <a:lnTo>
                    <a:pt x="23" y="0"/>
                  </a:lnTo>
                  <a:lnTo>
                    <a:pt x="58" y="150"/>
                  </a:lnTo>
                  <a:lnTo>
                    <a:pt x="40" y="1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7" name="Freeform 239"/>
            <p:cNvSpPr>
              <a:spLocks/>
            </p:cNvSpPr>
            <p:nvPr/>
          </p:nvSpPr>
          <p:spPr bwMode="auto">
            <a:xfrm>
              <a:off x="4234200" y="5003335"/>
              <a:ext cx="86935" cy="188771"/>
            </a:xfrm>
            <a:custGeom>
              <a:avLst/>
              <a:gdLst/>
              <a:ahLst/>
              <a:cxnLst>
                <a:cxn ang="0">
                  <a:pos x="32" y="189"/>
                </a:cxn>
                <a:cxn ang="0">
                  <a:pos x="58" y="185"/>
                </a:cxn>
                <a:cxn ang="0">
                  <a:pos x="64" y="176"/>
                </a:cxn>
                <a:cxn ang="0">
                  <a:pos x="58" y="115"/>
                </a:cxn>
                <a:cxn ang="0">
                  <a:pos x="87" y="83"/>
                </a:cxn>
                <a:cxn ang="0">
                  <a:pos x="87" y="9"/>
                </a:cxn>
                <a:cxn ang="0">
                  <a:pos x="48" y="0"/>
                </a:cxn>
                <a:cxn ang="0">
                  <a:pos x="42" y="0"/>
                </a:cxn>
                <a:cxn ang="0">
                  <a:pos x="0" y="41"/>
                </a:cxn>
                <a:cxn ang="0">
                  <a:pos x="32" y="185"/>
                </a:cxn>
                <a:cxn ang="0">
                  <a:pos x="32" y="189"/>
                </a:cxn>
              </a:cxnLst>
              <a:rect l="0" t="0" r="r" b="b"/>
              <a:pathLst>
                <a:path w="87" h="189">
                  <a:moveTo>
                    <a:pt x="32" y="189"/>
                  </a:moveTo>
                  <a:lnTo>
                    <a:pt x="58" y="185"/>
                  </a:lnTo>
                  <a:lnTo>
                    <a:pt x="64" y="176"/>
                  </a:lnTo>
                  <a:lnTo>
                    <a:pt x="58" y="115"/>
                  </a:lnTo>
                  <a:lnTo>
                    <a:pt x="87" y="83"/>
                  </a:lnTo>
                  <a:lnTo>
                    <a:pt x="87" y="9"/>
                  </a:lnTo>
                  <a:lnTo>
                    <a:pt x="48" y="0"/>
                  </a:lnTo>
                  <a:lnTo>
                    <a:pt x="42" y="0"/>
                  </a:lnTo>
                  <a:lnTo>
                    <a:pt x="0" y="41"/>
                  </a:lnTo>
                  <a:lnTo>
                    <a:pt x="32" y="185"/>
                  </a:lnTo>
                  <a:lnTo>
                    <a:pt x="32"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8" name="Freeform 238"/>
            <p:cNvSpPr>
              <a:spLocks/>
            </p:cNvSpPr>
            <p:nvPr/>
          </p:nvSpPr>
          <p:spPr bwMode="auto">
            <a:xfrm>
              <a:off x="4234200" y="5003335"/>
              <a:ext cx="86935" cy="188771"/>
            </a:xfrm>
            <a:custGeom>
              <a:avLst/>
              <a:gdLst/>
              <a:ahLst/>
              <a:cxnLst>
                <a:cxn ang="0">
                  <a:pos x="32" y="189"/>
                </a:cxn>
                <a:cxn ang="0">
                  <a:pos x="57" y="184"/>
                </a:cxn>
                <a:cxn ang="0">
                  <a:pos x="65" y="177"/>
                </a:cxn>
                <a:cxn ang="0">
                  <a:pos x="57" y="114"/>
                </a:cxn>
                <a:cxn ang="0">
                  <a:pos x="87" y="85"/>
                </a:cxn>
                <a:cxn ang="0">
                  <a:pos x="87" y="10"/>
                </a:cxn>
                <a:cxn ang="0">
                  <a:pos x="47" y="0"/>
                </a:cxn>
                <a:cxn ang="0">
                  <a:pos x="42" y="0"/>
                </a:cxn>
                <a:cxn ang="0">
                  <a:pos x="0" y="42"/>
                </a:cxn>
                <a:cxn ang="0">
                  <a:pos x="32" y="184"/>
                </a:cxn>
                <a:cxn ang="0">
                  <a:pos x="32" y="189"/>
                </a:cxn>
              </a:cxnLst>
              <a:rect l="0" t="0" r="r" b="b"/>
              <a:pathLst>
                <a:path w="87" h="189">
                  <a:moveTo>
                    <a:pt x="32" y="189"/>
                  </a:moveTo>
                  <a:lnTo>
                    <a:pt x="57" y="184"/>
                  </a:lnTo>
                  <a:lnTo>
                    <a:pt x="65" y="177"/>
                  </a:lnTo>
                  <a:lnTo>
                    <a:pt x="57" y="114"/>
                  </a:lnTo>
                  <a:lnTo>
                    <a:pt x="87" y="85"/>
                  </a:lnTo>
                  <a:lnTo>
                    <a:pt x="87" y="10"/>
                  </a:lnTo>
                  <a:lnTo>
                    <a:pt x="47" y="0"/>
                  </a:lnTo>
                  <a:lnTo>
                    <a:pt x="42" y="0"/>
                  </a:lnTo>
                  <a:lnTo>
                    <a:pt x="0" y="42"/>
                  </a:lnTo>
                  <a:lnTo>
                    <a:pt x="32" y="184"/>
                  </a:lnTo>
                  <a:lnTo>
                    <a:pt x="32" y="18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9" name="Freeform 237"/>
            <p:cNvSpPr>
              <a:spLocks/>
            </p:cNvSpPr>
            <p:nvPr/>
          </p:nvSpPr>
          <p:spPr bwMode="auto">
            <a:xfrm>
              <a:off x="4234200" y="4680438"/>
              <a:ext cx="444606" cy="340285"/>
            </a:xfrm>
            <a:custGeom>
              <a:avLst/>
              <a:gdLst/>
              <a:ahLst/>
              <a:cxnLst>
                <a:cxn ang="0">
                  <a:pos x="429" y="51"/>
                </a:cxn>
                <a:cxn ang="0">
                  <a:pos x="448" y="172"/>
                </a:cxn>
                <a:cxn ang="0">
                  <a:pos x="397" y="223"/>
                </a:cxn>
                <a:cxn ang="0">
                  <a:pos x="371" y="316"/>
                </a:cxn>
                <a:cxn ang="0">
                  <a:pos x="327" y="307"/>
                </a:cxn>
                <a:cxn ang="0">
                  <a:pos x="276" y="329"/>
                </a:cxn>
                <a:cxn ang="0">
                  <a:pos x="208" y="310"/>
                </a:cxn>
                <a:cxn ang="0">
                  <a:pos x="122" y="310"/>
                </a:cxn>
                <a:cxn ang="0">
                  <a:pos x="87" y="329"/>
                </a:cxn>
                <a:cxn ang="0">
                  <a:pos x="84" y="335"/>
                </a:cxn>
                <a:cxn ang="0">
                  <a:pos x="48" y="326"/>
                </a:cxn>
                <a:cxn ang="0">
                  <a:pos x="42" y="326"/>
                </a:cxn>
                <a:cxn ang="0">
                  <a:pos x="29" y="342"/>
                </a:cxn>
                <a:cxn ang="0">
                  <a:pos x="48" y="326"/>
                </a:cxn>
                <a:cxn ang="0">
                  <a:pos x="0" y="275"/>
                </a:cxn>
                <a:cxn ang="0">
                  <a:pos x="0" y="214"/>
                </a:cxn>
                <a:cxn ang="0">
                  <a:pos x="84" y="208"/>
                </a:cxn>
                <a:cxn ang="0">
                  <a:pos x="93" y="134"/>
                </a:cxn>
                <a:cxn ang="0">
                  <a:pos x="36" y="76"/>
                </a:cxn>
                <a:cxn ang="0">
                  <a:pos x="100" y="137"/>
                </a:cxn>
                <a:cxn ang="0">
                  <a:pos x="371" y="0"/>
                </a:cxn>
                <a:cxn ang="0">
                  <a:pos x="423" y="44"/>
                </a:cxn>
                <a:cxn ang="0">
                  <a:pos x="429" y="51"/>
                </a:cxn>
              </a:cxnLst>
              <a:rect l="0" t="0" r="r" b="b"/>
              <a:pathLst>
                <a:path w="448" h="342">
                  <a:moveTo>
                    <a:pt x="429" y="51"/>
                  </a:moveTo>
                  <a:lnTo>
                    <a:pt x="448" y="172"/>
                  </a:lnTo>
                  <a:lnTo>
                    <a:pt x="397" y="223"/>
                  </a:lnTo>
                  <a:lnTo>
                    <a:pt x="371" y="316"/>
                  </a:lnTo>
                  <a:lnTo>
                    <a:pt x="327" y="307"/>
                  </a:lnTo>
                  <a:lnTo>
                    <a:pt x="276" y="329"/>
                  </a:lnTo>
                  <a:lnTo>
                    <a:pt x="208" y="310"/>
                  </a:lnTo>
                  <a:lnTo>
                    <a:pt x="122" y="310"/>
                  </a:lnTo>
                  <a:lnTo>
                    <a:pt x="87" y="329"/>
                  </a:lnTo>
                  <a:lnTo>
                    <a:pt x="84" y="335"/>
                  </a:lnTo>
                  <a:lnTo>
                    <a:pt x="48" y="326"/>
                  </a:lnTo>
                  <a:lnTo>
                    <a:pt x="42" y="326"/>
                  </a:lnTo>
                  <a:lnTo>
                    <a:pt x="29" y="342"/>
                  </a:lnTo>
                  <a:lnTo>
                    <a:pt x="48" y="326"/>
                  </a:lnTo>
                  <a:lnTo>
                    <a:pt x="0" y="275"/>
                  </a:lnTo>
                  <a:lnTo>
                    <a:pt x="0" y="214"/>
                  </a:lnTo>
                  <a:lnTo>
                    <a:pt x="84" y="208"/>
                  </a:lnTo>
                  <a:lnTo>
                    <a:pt x="93" y="134"/>
                  </a:lnTo>
                  <a:lnTo>
                    <a:pt x="36" y="76"/>
                  </a:lnTo>
                  <a:lnTo>
                    <a:pt x="100" y="137"/>
                  </a:lnTo>
                  <a:lnTo>
                    <a:pt x="371" y="0"/>
                  </a:lnTo>
                  <a:lnTo>
                    <a:pt x="423" y="44"/>
                  </a:lnTo>
                  <a:lnTo>
                    <a:pt x="429"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0" name="Freeform 236"/>
            <p:cNvSpPr>
              <a:spLocks/>
            </p:cNvSpPr>
            <p:nvPr/>
          </p:nvSpPr>
          <p:spPr bwMode="auto">
            <a:xfrm>
              <a:off x="4234200" y="4680438"/>
              <a:ext cx="444606" cy="340285"/>
            </a:xfrm>
            <a:custGeom>
              <a:avLst/>
              <a:gdLst/>
              <a:ahLst/>
              <a:cxnLst>
                <a:cxn ang="0">
                  <a:pos x="430" y="50"/>
                </a:cxn>
                <a:cxn ang="0">
                  <a:pos x="448" y="172"/>
                </a:cxn>
                <a:cxn ang="0">
                  <a:pos x="398" y="222"/>
                </a:cxn>
                <a:cxn ang="0">
                  <a:pos x="370" y="315"/>
                </a:cxn>
                <a:cxn ang="0">
                  <a:pos x="328" y="307"/>
                </a:cxn>
                <a:cxn ang="0">
                  <a:pos x="275" y="330"/>
                </a:cxn>
                <a:cxn ang="0">
                  <a:pos x="208" y="310"/>
                </a:cxn>
                <a:cxn ang="0">
                  <a:pos x="123" y="310"/>
                </a:cxn>
                <a:cxn ang="0">
                  <a:pos x="88" y="330"/>
                </a:cxn>
                <a:cxn ang="0">
                  <a:pos x="85" y="335"/>
                </a:cxn>
                <a:cxn ang="0">
                  <a:pos x="48" y="325"/>
                </a:cxn>
                <a:cxn ang="0">
                  <a:pos x="43" y="325"/>
                </a:cxn>
                <a:cxn ang="0">
                  <a:pos x="30" y="342"/>
                </a:cxn>
                <a:cxn ang="0">
                  <a:pos x="48" y="325"/>
                </a:cxn>
                <a:cxn ang="0">
                  <a:pos x="0" y="275"/>
                </a:cxn>
                <a:cxn ang="0">
                  <a:pos x="0" y="215"/>
                </a:cxn>
                <a:cxn ang="0">
                  <a:pos x="85" y="207"/>
                </a:cxn>
                <a:cxn ang="0">
                  <a:pos x="93" y="135"/>
                </a:cxn>
                <a:cxn ang="0">
                  <a:pos x="35" y="75"/>
                </a:cxn>
                <a:cxn ang="0">
                  <a:pos x="100" y="137"/>
                </a:cxn>
                <a:cxn ang="0">
                  <a:pos x="370" y="0"/>
                </a:cxn>
                <a:cxn ang="0">
                  <a:pos x="423" y="45"/>
                </a:cxn>
                <a:cxn ang="0">
                  <a:pos x="430" y="50"/>
                </a:cxn>
              </a:cxnLst>
              <a:rect l="0" t="0" r="r" b="b"/>
              <a:pathLst>
                <a:path w="448" h="342">
                  <a:moveTo>
                    <a:pt x="430" y="50"/>
                  </a:moveTo>
                  <a:lnTo>
                    <a:pt x="448" y="172"/>
                  </a:lnTo>
                  <a:lnTo>
                    <a:pt x="398" y="222"/>
                  </a:lnTo>
                  <a:lnTo>
                    <a:pt x="370" y="315"/>
                  </a:lnTo>
                  <a:lnTo>
                    <a:pt x="328" y="307"/>
                  </a:lnTo>
                  <a:lnTo>
                    <a:pt x="275" y="330"/>
                  </a:lnTo>
                  <a:lnTo>
                    <a:pt x="208" y="310"/>
                  </a:lnTo>
                  <a:lnTo>
                    <a:pt x="123" y="310"/>
                  </a:lnTo>
                  <a:lnTo>
                    <a:pt x="88" y="330"/>
                  </a:lnTo>
                  <a:lnTo>
                    <a:pt x="85" y="335"/>
                  </a:lnTo>
                  <a:lnTo>
                    <a:pt x="48" y="325"/>
                  </a:lnTo>
                  <a:lnTo>
                    <a:pt x="43" y="325"/>
                  </a:lnTo>
                  <a:lnTo>
                    <a:pt x="30" y="342"/>
                  </a:lnTo>
                  <a:lnTo>
                    <a:pt x="48" y="325"/>
                  </a:lnTo>
                  <a:lnTo>
                    <a:pt x="0" y="275"/>
                  </a:lnTo>
                  <a:lnTo>
                    <a:pt x="0" y="215"/>
                  </a:lnTo>
                  <a:lnTo>
                    <a:pt x="85" y="207"/>
                  </a:lnTo>
                  <a:lnTo>
                    <a:pt x="93" y="135"/>
                  </a:lnTo>
                  <a:lnTo>
                    <a:pt x="35" y="75"/>
                  </a:lnTo>
                  <a:lnTo>
                    <a:pt x="100" y="137"/>
                  </a:lnTo>
                  <a:lnTo>
                    <a:pt x="370" y="0"/>
                  </a:lnTo>
                  <a:lnTo>
                    <a:pt x="423" y="45"/>
                  </a:lnTo>
                  <a:lnTo>
                    <a:pt x="430" y="5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 name="Freeform 235"/>
            <p:cNvSpPr>
              <a:spLocks/>
            </p:cNvSpPr>
            <p:nvPr/>
          </p:nvSpPr>
          <p:spPr bwMode="auto">
            <a:xfrm>
              <a:off x="4286361" y="4985949"/>
              <a:ext cx="345251" cy="260801"/>
            </a:xfrm>
            <a:custGeom>
              <a:avLst/>
              <a:gdLst/>
              <a:ahLst/>
              <a:cxnLst>
                <a:cxn ang="0">
                  <a:pos x="0" y="204"/>
                </a:cxn>
                <a:cxn ang="0">
                  <a:pos x="35" y="195"/>
                </a:cxn>
                <a:cxn ang="0">
                  <a:pos x="54" y="252"/>
                </a:cxn>
                <a:cxn ang="0">
                  <a:pos x="128" y="246"/>
                </a:cxn>
                <a:cxn ang="0">
                  <a:pos x="169" y="262"/>
                </a:cxn>
                <a:cxn ang="0">
                  <a:pos x="198" y="195"/>
                </a:cxn>
                <a:cxn ang="0">
                  <a:pos x="256" y="208"/>
                </a:cxn>
                <a:cxn ang="0">
                  <a:pos x="348" y="28"/>
                </a:cxn>
                <a:cxn ang="0">
                  <a:pos x="326" y="3"/>
                </a:cxn>
                <a:cxn ang="0">
                  <a:pos x="319" y="9"/>
                </a:cxn>
                <a:cxn ang="0">
                  <a:pos x="275" y="0"/>
                </a:cxn>
                <a:cxn ang="0">
                  <a:pos x="224" y="22"/>
                </a:cxn>
                <a:cxn ang="0">
                  <a:pos x="156" y="3"/>
                </a:cxn>
                <a:cxn ang="0">
                  <a:pos x="70" y="3"/>
                </a:cxn>
                <a:cxn ang="0">
                  <a:pos x="35" y="22"/>
                </a:cxn>
                <a:cxn ang="0">
                  <a:pos x="32" y="28"/>
                </a:cxn>
                <a:cxn ang="0">
                  <a:pos x="16" y="22"/>
                </a:cxn>
                <a:cxn ang="0">
                  <a:pos x="35" y="28"/>
                </a:cxn>
                <a:cxn ang="0">
                  <a:pos x="35" y="102"/>
                </a:cxn>
                <a:cxn ang="0">
                  <a:pos x="6" y="134"/>
                </a:cxn>
                <a:cxn ang="0">
                  <a:pos x="12" y="195"/>
                </a:cxn>
                <a:cxn ang="0">
                  <a:pos x="6" y="204"/>
                </a:cxn>
                <a:cxn ang="0">
                  <a:pos x="0" y="204"/>
                </a:cxn>
              </a:cxnLst>
              <a:rect l="0" t="0" r="r" b="b"/>
              <a:pathLst>
                <a:path w="348" h="262">
                  <a:moveTo>
                    <a:pt x="0" y="204"/>
                  </a:moveTo>
                  <a:lnTo>
                    <a:pt x="35" y="195"/>
                  </a:lnTo>
                  <a:lnTo>
                    <a:pt x="54" y="252"/>
                  </a:lnTo>
                  <a:lnTo>
                    <a:pt x="128" y="246"/>
                  </a:lnTo>
                  <a:lnTo>
                    <a:pt x="169" y="262"/>
                  </a:lnTo>
                  <a:lnTo>
                    <a:pt x="198" y="195"/>
                  </a:lnTo>
                  <a:lnTo>
                    <a:pt x="256" y="208"/>
                  </a:lnTo>
                  <a:lnTo>
                    <a:pt x="348" y="28"/>
                  </a:lnTo>
                  <a:lnTo>
                    <a:pt x="326" y="3"/>
                  </a:lnTo>
                  <a:lnTo>
                    <a:pt x="319" y="9"/>
                  </a:lnTo>
                  <a:lnTo>
                    <a:pt x="275" y="0"/>
                  </a:lnTo>
                  <a:lnTo>
                    <a:pt x="224" y="22"/>
                  </a:lnTo>
                  <a:lnTo>
                    <a:pt x="156" y="3"/>
                  </a:lnTo>
                  <a:lnTo>
                    <a:pt x="70" y="3"/>
                  </a:lnTo>
                  <a:lnTo>
                    <a:pt x="35" y="22"/>
                  </a:lnTo>
                  <a:lnTo>
                    <a:pt x="32" y="28"/>
                  </a:lnTo>
                  <a:lnTo>
                    <a:pt x="16" y="22"/>
                  </a:lnTo>
                  <a:lnTo>
                    <a:pt x="35" y="28"/>
                  </a:lnTo>
                  <a:lnTo>
                    <a:pt x="35" y="102"/>
                  </a:lnTo>
                  <a:lnTo>
                    <a:pt x="6" y="134"/>
                  </a:lnTo>
                  <a:lnTo>
                    <a:pt x="12" y="195"/>
                  </a:lnTo>
                  <a:lnTo>
                    <a:pt x="6" y="204"/>
                  </a:lnTo>
                  <a:lnTo>
                    <a:pt x="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2" name="Freeform 234"/>
            <p:cNvSpPr>
              <a:spLocks/>
            </p:cNvSpPr>
            <p:nvPr/>
          </p:nvSpPr>
          <p:spPr bwMode="auto">
            <a:xfrm>
              <a:off x="4286361" y="4985949"/>
              <a:ext cx="345251" cy="260801"/>
            </a:xfrm>
            <a:custGeom>
              <a:avLst/>
              <a:gdLst/>
              <a:ahLst/>
              <a:cxnLst>
                <a:cxn ang="0">
                  <a:pos x="0" y="202"/>
                </a:cxn>
                <a:cxn ang="0">
                  <a:pos x="35" y="195"/>
                </a:cxn>
                <a:cxn ang="0">
                  <a:pos x="53" y="252"/>
                </a:cxn>
                <a:cxn ang="0">
                  <a:pos x="128" y="245"/>
                </a:cxn>
                <a:cxn ang="0">
                  <a:pos x="168" y="262"/>
                </a:cxn>
                <a:cxn ang="0">
                  <a:pos x="198" y="195"/>
                </a:cxn>
                <a:cxn ang="0">
                  <a:pos x="255" y="207"/>
                </a:cxn>
                <a:cxn ang="0">
                  <a:pos x="348" y="27"/>
                </a:cxn>
                <a:cxn ang="0">
                  <a:pos x="325" y="2"/>
                </a:cxn>
                <a:cxn ang="0">
                  <a:pos x="318" y="7"/>
                </a:cxn>
                <a:cxn ang="0">
                  <a:pos x="275" y="0"/>
                </a:cxn>
                <a:cxn ang="0">
                  <a:pos x="223" y="22"/>
                </a:cxn>
                <a:cxn ang="0">
                  <a:pos x="155" y="2"/>
                </a:cxn>
                <a:cxn ang="0">
                  <a:pos x="70" y="2"/>
                </a:cxn>
                <a:cxn ang="0">
                  <a:pos x="35" y="22"/>
                </a:cxn>
                <a:cxn ang="0">
                  <a:pos x="33" y="27"/>
                </a:cxn>
                <a:cxn ang="0">
                  <a:pos x="15" y="22"/>
                </a:cxn>
                <a:cxn ang="0">
                  <a:pos x="35" y="27"/>
                </a:cxn>
                <a:cxn ang="0">
                  <a:pos x="35" y="102"/>
                </a:cxn>
                <a:cxn ang="0">
                  <a:pos x="5" y="132"/>
                </a:cxn>
                <a:cxn ang="0">
                  <a:pos x="13" y="195"/>
                </a:cxn>
                <a:cxn ang="0">
                  <a:pos x="5" y="202"/>
                </a:cxn>
                <a:cxn ang="0">
                  <a:pos x="0" y="202"/>
                </a:cxn>
              </a:cxnLst>
              <a:rect l="0" t="0" r="r" b="b"/>
              <a:pathLst>
                <a:path w="348" h="262">
                  <a:moveTo>
                    <a:pt x="0" y="202"/>
                  </a:moveTo>
                  <a:lnTo>
                    <a:pt x="35" y="195"/>
                  </a:lnTo>
                  <a:lnTo>
                    <a:pt x="53" y="252"/>
                  </a:lnTo>
                  <a:lnTo>
                    <a:pt x="128" y="245"/>
                  </a:lnTo>
                  <a:lnTo>
                    <a:pt x="168" y="262"/>
                  </a:lnTo>
                  <a:lnTo>
                    <a:pt x="198" y="195"/>
                  </a:lnTo>
                  <a:lnTo>
                    <a:pt x="255" y="207"/>
                  </a:lnTo>
                  <a:lnTo>
                    <a:pt x="348" y="27"/>
                  </a:lnTo>
                  <a:lnTo>
                    <a:pt x="325" y="2"/>
                  </a:lnTo>
                  <a:lnTo>
                    <a:pt x="318" y="7"/>
                  </a:lnTo>
                  <a:lnTo>
                    <a:pt x="275" y="0"/>
                  </a:lnTo>
                  <a:lnTo>
                    <a:pt x="223" y="22"/>
                  </a:lnTo>
                  <a:lnTo>
                    <a:pt x="155" y="2"/>
                  </a:lnTo>
                  <a:lnTo>
                    <a:pt x="70" y="2"/>
                  </a:lnTo>
                  <a:lnTo>
                    <a:pt x="35" y="22"/>
                  </a:lnTo>
                  <a:lnTo>
                    <a:pt x="33" y="27"/>
                  </a:lnTo>
                  <a:lnTo>
                    <a:pt x="15" y="22"/>
                  </a:lnTo>
                  <a:lnTo>
                    <a:pt x="35" y="27"/>
                  </a:lnTo>
                  <a:lnTo>
                    <a:pt x="35" y="102"/>
                  </a:lnTo>
                  <a:lnTo>
                    <a:pt x="5" y="132"/>
                  </a:lnTo>
                  <a:lnTo>
                    <a:pt x="13" y="195"/>
                  </a:lnTo>
                  <a:lnTo>
                    <a:pt x="5" y="202"/>
                  </a:lnTo>
                  <a:lnTo>
                    <a:pt x="0" y="20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3" name="Freeform 233"/>
            <p:cNvSpPr>
              <a:spLocks/>
            </p:cNvSpPr>
            <p:nvPr/>
          </p:nvSpPr>
          <p:spPr bwMode="auto">
            <a:xfrm>
              <a:off x="4601806" y="4685405"/>
              <a:ext cx="322897" cy="469444"/>
            </a:xfrm>
            <a:custGeom>
              <a:avLst/>
              <a:gdLst/>
              <a:ahLst/>
              <a:cxnLst>
                <a:cxn ang="0">
                  <a:pos x="29" y="329"/>
                </a:cxn>
                <a:cxn ang="0">
                  <a:pos x="74" y="374"/>
                </a:cxn>
                <a:cxn ang="0">
                  <a:pos x="48" y="438"/>
                </a:cxn>
                <a:cxn ang="0">
                  <a:pos x="68" y="473"/>
                </a:cxn>
                <a:cxn ang="0">
                  <a:pos x="138" y="473"/>
                </a:cxn>
                <a:cxn ang="0">
                  <a:pos x="144" y="451"/>
                </a:cxn>
                <a:cxn ang="0">
                  <a:pos x="173" y="448"/>
                </a:cxn>
                <a:cxn ang="0">
                  <a:pos x="282" y="400"/>
                </a:cxn>
                <a:cxn ang="0">
                  <a:pos x="272" y="288"/>
                </a:cxn>
                <a:cxn ang="0">
                  <a:pos x="324" y="233"/>
                </a:cxn>
                <a:cxn ang="0">
                  <a:pos x="311" y="122"/>
                </a:cxn>
                <a:cxn ang="0">
                  <a:pos x="109" y="0"/>
                </a:cxn>
                <a:cxn ang="0">
                  <a:pos x="52" y="38"/>
                </a:cxn>
                <a:cxn ang="0">
                  <a:pos x="58" y="45"/>
                </a:cxn>
                <a:cxn ang="0">
                  <a:pos x="77" y="166"/>
                </a:cxn>
                <a:cxn ang="0">
                  <a:pos x="26" y="217"/>
                </a:cxn>
                <a:cxn ang="0">
                  <a:pos x="0" y="310"/>
                </a:cxn>
                <a:cxn ang="0">
                  <a:pos x="7" y="304"/>
                </a:cxn>
                <a:cxn ang="0">
                  <a:pos x="29" y="329"/>
                </a:cxn>
              </a:cxnLst>
              <a:rect l="0" t="0" r="r" b="b"/>
              <a:pathLst>
                <a:path w="324" h="473">
                  <a:moveTo>
                    <a:pt x="29" y="329"/>
                  </a:moveTo>
                  <a:lnTo>
                    <a:pt x="74" y="374"/>
                  </a:lnTo>
                  <a:lnTo>
                    <a:pt x="48" y="438"/>
                  </a:lnTo>
                  <a:lnTo>
                    <a:pt x="68" y="473"/>
                  </a:lnTo>
                  <a:lnTo>
                    <a:pt x="138" y="473"/>
                  </a:lnTo>
                  <a:lnTo>
                    <a:pt x="144" y="451"/>
                  </a:lnTo>
                  <a:lnTo>
                    <a:pt x="173" y="448"/>
                  </a:lnTo>
                  <a:lnTo>
                    <a:pt x="282" y="400"/>
                  </a:lnTo>
                  <a:lnTo>
                    <a:pt x="272" y="288"/>
                  </a:lnTo>
                  <a:lnTo>
                    <a:pt x="324" y="233"/>
                  </a:lnTo>
                  <a:lnTo>
                    <a:pt x="311" y="122"/>
                  </a:lnTo>
                  <a:lnTo>
                    <a:pt x="109" y="0"/>
                  </a:lnTo>
                  <a:lnTo>
                    <a:pt x="52" y="38"/>
                  </a:lnTo>
                  <a:lnTo>
                    <a:pt x="58" y="45"/>
                  </a:lnTo>
                  <a:lnTo>
                    <a:pt x="77" y="166"/>
                  </a:lnTo>
                  <a:lnTo>
                    <a:pt x="26" y="217"/>
                  </a:lnTo>
                  <a:lnTo>
                    <a:pt x="0" y="310"/>
                  </a:lnTo>
                  <a:lnTo>
                    <a:pt x="7" y="304"/>
                  </a:lnTo>
                  <a:lnTo>
                    <a:pt x="29" y="3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4" name="Freeform 232"/>
            <p:cNvSpPr>
              <a:spLocks/>
            </p:cNvSpPr>
            <p:nvPr/>
          </p:nvSpPr>
          <p:spPr bwMode="auto">
            <a:xfrm>
              <a:off x="4601806" y="4685405"/>
              <a:ext cx="322897" cy="471927"/>
            </a:xfrm>
            <a:custGeom>
              <a:avLst/>
              <a:gdLst/>
              <a:ahLst/>
              <a:cxnLst>
                <a:cxn ang="0">
                  <a:pos x="30" y="329"/>
                </a:cxn>
                <a:cxn ang="0">
                  <a:pos x="75" y="373"/>
                </a:cxn>
                <a:cxn ang="0">
                  <a:pos x="50" y="438"/>
                </a:cxn>
                <a:cxn ang="0">
                  <a:pos x="70" y="473"/>
                </a:cxn>
                <a:cxn ang="0">
                  <a:pos x="140" y="473"/>
                </a:cxn>
                <a:cxn ang="0">
                  <a:pos x="145" y="451"/>
                </a:cxn>
                <a:cxn ang="0">
                  <a:pos x="174" y="448"/>
                </a:cxn>
                <a:cxn ang="0">
                  <a:pos x="282" y="398"/>
                </a:cxn>
                <a:cxn ang="0">
                  <a:pos x="272" y="289"/>
                </a:cxn>
                <a:cxn ang="0">
                  <a:pos x="324" y="234"/>
                </a:cxn>
                <a:cxn ang="0">
                  <a:pos x="312" y="122"/>
                </a:cxn>
                <a:cxn ang="0">
                  <a:pos x="110" y="0"/>
                </a:cxn>
                <a:cxn ang="0">
                  <a:pos x="52" y="40"/>
                </a:cxn>
                <a:cxn ang="0">
                  <a:pos x="60" y="45"/>
                </a:cxn>
                <a:cxn ang="0">
                  <a:pos x="77" y="167"/>
                </a:cxn>
                <a:cxn ang="0">
                  <a:pos x="27" y="217"/>
                </a:cxn>
                <a:cxn ang="0">
                  <a:pos x="0" y="309"/>
                </a:cxn>
                <a:cxn ang="0">
                  <a:pos x="7" y="304"/>
                </a:cxn>
                <a:cxn ang="0">
                  <a:pos x="30" y="329"/>
                </a:cxn>
              </a:cxnLst>
              <a:rect l="0" t="0" r="r" b="b"/>
              <a:pathLst>
                <a:path w="324" h="473">
                  <a:moveTo>
                    <a:pt x="30" y="329"/>
                  </a:moveTo>
                  <a:lnTo>
                    <a:pt x="75" y="373"/>
                  </a:lnTo>
                  <a:lnTo>
                    <a:pt x="50" y="438"/>
                  </a:lnTo>
                  <a:lnTo>
                    <a:pt x="70" y="473"/>
                  </a:lnTo>
                  <a:lnTo>
                    <a:pt x="140" y="473"/>
                  </a:lnTo>
                  <a:lnTo>
                    <a:pt x="145" y="451"/>
                  </a:lnTo>
                  <a:lnTo>
                    <a:pt x="174" y="448"/>
                  </a:lnTo>
                  <a:lnTo>
                    <a:pt x="282" y="398"/>
                  </a:lnTo>
                  <a:lnTo>
                    <a:pt x="272" y="289"/>
                  </a:lnTo>
                  <a:lnTo>
                    <a:pt x="324" y="234"/>
                  </a:lnTo>
                  <a:lnTo>
                    <a:pt x="312" y="122"/>
                  </a:lnTo>
                  <a:lnTo>
                    <a:pt x="110" y="0"/>
                  </a:lnTo>
                  <a:lnTo>
                    <a:pt x="52" y="40"/>
                  </a:lnTo>
                  <a:lnTo>
                    <a:pt x="60" y="45"/>
                  </a:lnTo>
                  <a:lnTo>
                    <a:pt x="77" y="167"/>
                  </a:lnTo>
                  <a:lnTo>
                    <a:pt x="27" y="217"/>
                  </a:lnTo>
                  <a:lnTo>
                    <a:pt x="0" y="309"/>
                  </a:lnTo>
                  <a:lnTo>
                    <a:pt x="7" y="304"/>
                  </a:lnTo>
                  <a:lnTo>
                    <a:pt x="30" y="32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5" name="Freeform 231"/>
            <p:cNvSpPr>
              <a:spLocks/>
            </p:cNvSpPr>
            <p:nvPr/>
          </p:nvSpPr>
          <p:spPr bwMode="auto">
            <a:xfrm>
              <a:off x="5332051" y="4826984"/>
              <a:ext cx="161449" cy="178836"/>
            </a:xfrm>
            <a:custGeom>
              <a:avLst/>
              <a:gdLst/>
              <a:ahLst/>
              <a:cxnLst>
                <a:cxn ang="0">
                  <a:pos x="163" y="153"/>
                </a:cxn>
                <a:cxn ang="0">
                  <a:pos x="147" y="140"/>
                </a:cxn>
                <a:cxn ang="0">
                  <a:pos x="96" y="54"/>
                </a:cxn>
                <a:cxn ang="0">
                  <a:pos x="74" y="54"/>
                </a:cxn>
                <a:cxn ang="0">
                  <a:pos x="42" y="0"/>
                </a:cxn>
                <a:cxn ang="0">
                  <a:pos x="0" y="48"/>
                </a:cxn>
                <a:cxn ang="0">
                  <a:pos x="3" y="89"/>
                </a:cxn>
                <a:cxn ang="0">
                  <a:pos x="77" y="99"/>
                </a:cxn>
                <a:cxn ang="0">
                  <a:pos x="160" y="179"/>
                </a:cxn>
                <a:cxn ang="0">
                  <a:pos x="163" y="153"/>
                </a:cxn>
              </a:cxnLst>
              <a:rect l="0" t="0" r="r" b="b"/>
              <a:pathLst>
                <a:path w="163" h="179">
                  <a:moveTo>
                    <a:pt x="163" y="153"/>
                  </a:moveTo>
                  <a:lnTo>
                    <a:pt x="147" y="140"/>
                  </a:lnTo>
                  <a:lnTo>
                    <a:pt x="96" y="54"/>
                  </a:lnTo>
                  <a:lnTo>
                    <a:pt x="74" y="54"/>
                  </a:lnTo>
                  <a:lnTo>
                    <a:pt x="42" y="0"/>
                  </a:lnTo>
                  <a:lnTo>
                    <a:pt x="0" y="48"/>
                  </a:lnTo>
                  <a:lnTo>
                    <a:pt x="3" y="89"/>
                  </a:lnTo>
                  <a:lnTo>
                    <a:pt x="77" y="99"/>
                  </a:lnTo>
                  <a:lnTo>
                    <a:pt x="160" y="179"/>
                  </a:lnTo>
                  <a:lnTo>
                    <a:pt x="163" y="1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6" name="Freeform 230"/>
            <p:cNvSpPr>
              <a:spLocks/>
            </p:cNvSpPr>
            <p:nvPr/>
          </p:nvSpPr>
          <p:spPr bwMode="auto">
            <a:xfrm>
              <a:off x="5332051" y="4826984"/>
              <a:ext cx="161449" cy="176351"/>
            </a:xfrm>
            <a:custGeom>
              <a:avLst/>
              <a:gdLst/>
              <a:ahLst/>
              <a:cxnLst>
                <a:cxn ang="0">
                  <a:pos x="163" y="154"/>
                </a:cxn>
                <a:cxn ang="0">
                  <a:pos x="145" y="141"/>
                </a:cxn>
                <a:cxn ang="0">
                  <a:pos x="95" y="53"/>
                </a:cxn>
                <a:cxn ang="0">
                  <a:pos x="73" y="53"/>
                </a:cxn>
                <a:cxn ang="0">
                  <a:pos x="40" y="0"/>
                </a:cxn>
                <a:cxn ang="0">
                  <a:pos x="0" y="48"/>
                </a:cxn>
                <a:cxn ang="0">
                  <a:pos x="3" y="88"/>
                </a:cxn>
                <a:cxn ang="0">
                  <a:pos x="75" y="98"/>
                </a:cxn>
                <a:cxn ang="0">
                  <a:pos x="160" y="179"/>
                </a:cxn>
                <a:cxn ang="0">
                  <a:pos x="163" y="154"/>
                </a:cxn>
              </a:cxnLst>
              <a:rect l="0" t="0" r="r" b="b"/>
              <a:pathLst>
                <a:path w="163" h="179">
                  <a:moveTo>
                    <a:pt x="163" y="154"/>
                  </a:moveTo>
                  <a:lnTo>
                    <a:pt x="145" y="141"/>
                  </a:lnTo>
                  <a:lnTo>
                    <a:pt x="95" y="53"/>
                  </a:lnTo>
                  <a:lnTo>
                    <a:pt x="73" y="53"/>
                  </a:lnTo>
                  <a:lnTo>
                    <a:pt x="40" y="0"/>
                  </a:lnTo>
                  <a:lnTo>
                    <a:pt x="0" y="48"/>
                  </a:lnTo>
                  <a:lnTo>
                    <a:pt x="3" y="88"/>
                  </a:lnTo>
                  <a:lnTo>
                    <a:pt x="75" y="98"/>
                  </a:lnTo>
                  <a:lnTo>
                    <a:pt x="160" y="179"/>
                  </a:lnTo>
                  <a:lnTo>
                    <a:pt x="163" y="1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7" name="Freeform 229"/>
            <p:cNvSpPr>
              <a:spLocks/>
            </p:cNvSpPr>
            <p:nvPr/>
          </p:nvSpPr>
          <p:spPr bwMode="auto">
            <a:xfrm>
              <a:off x="5476113" y="4978497"/>
              <a:ext cx="67064" cy="59612"/>
            </a:xfrm>
            <a:custGeom>
              <a:avLst/>
              <a:gdLst/>
              <a:ahLst/>
              <a:cxnLst>
                <a:cxn ang="0">
                  <a:pos x="67" y="42"/>
                </a:cxn>
                <a:cxn ang="0">
                  <a:pos x="16" y="0"/>
                </a:cxn>
                <a:cxn ang="0">
                  <a:pos x="13" y="26"/>
                </a:cxn>
                <a:cxn ang="0">
                  <a:pos x="0" y="16"/>
                </a:cxn>
                <a:cxn ang="0">
                  <a:pos x="10" y="26"/>
                </a:cxn>
                <a:cxn ang="0">
                  <a:pos x="7" y="45"/>
                </a:cxn>
                <a:cxn ang="0">
                  <a:pos x="35" y="61"/>
                </a:cxn>
                <a:cxn ang="0">
                  <a:pos x="61" y="58"/>
                </a:cxn>
                <a:cxn ang="0">
                  <a:pos x="67" y="42"/>
                </a:cxn>
              </a:cxnLst>
              <a:rect l="0" t="0" r="r" b="b"/>
              <a:pathLst>
                <a:path w="67" h="61">
                  <a:moveTo>
                    <a:pt x="67" y="42"/>
                  </a:moveTo>
                  <a:lnTo>
                    <a:pt x="16" y="0"/>
                  </a:lnTo>
                  <a:lnTo>
                    <a:pt x="13" y="26"/>
                  </a:lnTo>
                  <a:lnTo>
                    <a:pt x="0" y="16"/>
                  </a:lnTo>
                  <a:lnTo>
                    <a:pt x="10" y="26"/>
                  </a:lnTo>
                  <a:lnTo>
                    <a:pt x="7" y="45"/>
                  </a:lnTo>
                  <a:lnTo>
                    <a:pt x="35" y="61"/>
                  </a:lnTo>
                  <a:lnTo>
                    <a:pt x="61" y="58"/>
                  </a:lnTo>
                  <a:lnTo>
                    <a:pt x="67"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8" name="Freeform 228"/>
            <p:cNvSpPr>
              <a:spLocks/>
            </p:cNvSpPr>
            <p:nvPr/>
          </p:nvSpPr>
          <p:spPr bwMode="auto">
            <a:xfrm>
              <a:off x="5476113" y="4978497"/>
              <a:ext cx="67064" cy="59612"/>
            </a:xfrm>
            <a:custGeom>
              <a:avLst/>
              <a:gdLst/>
              <a:ahLst/>
              <a:cxnLst>
                <a:cxn ang="0">
                  <a:pos x="67" y="43"/>
                </a:cxn>
                <a:cxn ang="0">
                  <a:pos x="17" y="0"/>
                </a:cxn>
                <a:cxn ang="0">
                  <a:pos x="15" y="25"/>
                </a:cxn>
                <a:cxn ang="0">
                  <a:pos x="0" y="15"/>
                </a:cxn>
                <a:cxn ang="0">
                  <a:pos x="10" y="25"/>
                </a:cxn>
                <a:cxn ang="0">
                  <a:pos x="7" y="46"/>
                </a:cxn>
                <a:cxn ang="0">
                  <a:pos x="35" y="61"/>
                </a:cxn>
                <a:cxn ang="0">
                  <a:pos x="62" y="58"/>
                </a:cxn>
                <a:cxn ang="0">
                  <a:pos x="67" y="43"/>
                </a:cxn>
              </a:cxnLst>
              <a:rect l="0" t="0" r="r" b="b"/>
              <a:pathLst>
                <a:path w="67" h="61">
                  <a:moveTo>
                    <a:pt x="67" y="43"/>
                  </a:moveTo>
                  <a:lnTo>
                    <a:pt x="17" y="0"/>
                  </a:lnTo>
                  <a:lnTo>
                    <a:pt x="15" y="25"/>
                  </a:lnTo>
                  <a:lnTo>
                    <a:pt x="0" y="15"/>
                  </a:lnTo>
                  <a:lnTo>
                    <a:pt x="10" y="25"/>
                  </a:lnTo>
                  <a:lnTo>
                    <a:pt x="7" y="46"/>
                  </a:lnTo>
                  <a:lnTo>
                    <a:pt x="35" y="61"/>
                  </a:lnTo>
                  <a:lnTo>
                    <a:pt x="62" y="58"/>
                  </a:lnTo>
                  <a:lnTo>
                    <a:pt x="67"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9" name="Freeform 227"/>
            <p:cNvSpPr>
              <a:spLocks/>
            </p:cNvSpPr>
            <p:nvPr/>
          </p:nvSpPr>
          <p:spPr bwMode="auto">
            <a:xfrm>
              <a:off x="5225247" y="4894047"/>
              <a:ext cx="387477" cy="394930"/>
            </a:xfrm>
            <a:custGeom>
              <a:avLst/>
              <a:gdLst/>
              <a:ahLst/>
              <a:cxnLst>
                <a:cxn ang="0">
                  <a:pos x="282" y="147"/>
                </a:cxn>
                <a:cxn ang="0">
                  <a:pos x="282" y="189"/>
                </a:cxn>
                <a:cxn ang="0">
                  <a:pos x="391" y="217"/>
                </a:cxn>
                <a:cxn ang="0">
                  <a:pos x="381" y="310"/>
                </a:cxn>
                <a:cxn ang="0">
                  <a:pos x="295" y="381"/>
                </a:cxn>
                <a:cxn ang="0">
                  <a:pos x="218" y="384"/>
                </a:cxn>
                <a:cxn ang="0">
                  <a:pos x="116" y="397"/>
                </a:cxn>
                <a:cxn ang="0">
                  <a:pos x="116" y="352"/>
                </a:cxn>
                <a:cxn ang="0">
                  <a:pos x="87" y="365"/>
                </a:cxn>
                <a:cxn ang="0">
                  <a:pos x="80" y="365"/>
                </a:cxn>
                <a:cxn ang="0">
                  <a:pos x="90" y="361"/>
                </a:cxn>
                <a:cxn ang="0">
                  <a:pos x="0" y="249"/>
                </a:cxn>
                <a:cxn ang="0">
                  <a:pos x="109" y="57"/>
                </a:cxn>
                <a:cxn ang="0">
                  <a:pos x="109" y="0"/>
                </a:cxn>
                <a:cxn ang="0">
                  <a:pos x="109" y="22"/>
                </a:cxn>
                <a:cxn ang="0">
                  <a:pos x="183" y="32"/>
                </a:cxn>
                <a:cxn ang="0">
                  <a:pos x="266" y="112"/>
                </a:cxn>
                <a:cxn ang="0">
                  <a:pos x="253" y="102"/>
                </a:cxn>
                <a:cxn ang="0">
                  <a:pos x="263" y="112"/>
                </a:cxn>
                <a:cxn ang="0">
                  <a:pos x="260" y="131"/>
                </a:cxn>
                <a:cxn ang="0">
                  <a:pos x="282" y="144"/>
                </a:cxn>
                <a:cxn ang="0">
                  <a:pos x="282" y="147"/>
                </a:cxn>
              </a:cxnLst>
              <a:rect l="0" t="0" r="r" b="b"/>
              <a:pathLst>
                <a:path w="391" h="397">
                  <a:moveTo>
                    <a:pt x="282" y="147"/>
                  </a:moveTo>
                  <a:lnTo>
                    <a:pt x="282" y="189"/>
                  </a:lnTo>
                  <a:lnTo>
                    <a:pt x="391" y="217"/>
                  </a:lnTo>
                  <a:lnTo>
                    <a:pt x="381" y="310"/>
                  </a:lnTo>
                  <a:lnTo>
                    <a:pt x="295" y="381"/>
                  </a:lnTo>
                  <a:lnTo>
                    <a:pt x="218" y="384"/>
                  </a:lnTo>
                  <a:lnTo>
                    <a:pt x="116" y="397"/>
                  </a:lnTo>
                  <a:lnTo>
                    <a:pt x="116" y="352"/>
                  </a:lnTo>
                  <a:lnTo>
                    <a:pt x="87" y="365"/>
                  </a:lnTo>
                  <a:lnTo>
                    <a:pt x="80" y="365"/>
                  </a:lnTo>
                  <a:lnTo>
                    <a:pt x="90" y="361"/>
                  </a:lnTo>
                  <a:lnTo>
                    <a:pt x="0" y="249"/>
                  </a:lnTo>
                  <a:lnTo>
                    <a:pt x="109" y="57"/>
                  </a:lnTo>
                  <a:lnTo>
                    <a:pt x="109" y="0"/>
                  </a:lnTo>
                  <a:lnTo>
                    <a:pt x="109" y="22"/>
                  </a:lnTo>
                  <a:lnTo>
                    <a:pt x="183" y="32"/>
                  </a:lnTo>
                  <a:lnTo>
                    <a:pt x="266" y="112"/>
                  </a:lnTo>
                  <a:lnTo>
                    <a:pt x="253" y="102"/>
                  </a:lnTo>
                  <a:lnTo>
                    <a:pt x="263" y="112"/>
                  </a:lnTo>
                  <a:lnTo>
                    <a:pt x="260" y="131"/>
                  </a:lnTo>
                  <a:lnTo>
                    <a:pt x="282" y="144"/>
                  </a:lnTo>
                  <a:lnTo>
                    <a:pt x="282" y="1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0" name="Freeform 226"/>
            <p:cNvSpPr>
              <a:spLocks/>
            </p:cNvSpPr>
            <p:nvPr/>
          </p:nvSpPr>
          <p:spPr bwMode="auto">
            <a:xfrm>
              <a:off x="5225247" y="4894047"/>
              <a:ext cx="389960" cy="392445"/>
            </a:xfrm>
            <a:custGeom>
              <a:avLst/>
              <a:gdLst/>
              <a:ahLst/>
              <a:cxnLst>
                <a:cxn ang="0">
                  <a:pos x="281" y="146"/>
                </a:cxn>
                <a:cxn ang="0">
                  <a:pos x="281" y="188"/>
                </a:cxn>
                <a:cxn ang="0">
                  <a:pos x="391" y="216"/>
                </a:cxn>
                <a:cxn ang="0">
                  <a:pos x="381" y="312"/>
                </a:cxn>
                <a:cxn ang="0">
                  <a:pos x="294" y="382"/>
                </a:cxn>
                <a:cxn ang="0">
                  <a:pos x="217" y="384"/>
                </a:cxn>
                <a:cxn ang="0">
                  <a:pos x="117" y="397"/>
                </a:cxn>
                <a:cxn ang="0">
                  <a:pos x="117" y="352"/>
                </a:cxn>
                <a:cxn ang="0">
                  <a:pos x="87" y="367"/>
                </a:cxn>
                <a:cxn ang="0">
                  <a:pos x="80" y="367"/>
                </a:cxn>
                <a:cxn ang="0">
                  <a:pos x="90" y="362"/>
                </a:cxn>
                <a:cxn ang="0">
                  <a:pos x="0" y="249"/>
                </a:cxn>
                <a:cxn ang="0">
                  <a:pos x="110" y="55"/>
                </a:cxn>
                <a:cxn ang="0">
                  <a:pos x="110" y="0"/>
                </a:cxn>
                <a:cxn ang="0">
                  <a:pos x="110" y="20"/>
                </a:cxn>
                <a:cxn ang="0">
                  <a:pos x="182" y="30"/>
                </a:cxn>
                <a:cxn ang="0">
                  <a:pos x="266" y="111"/>
                </a:cxn>
                <a:cxn ang="0">
                  <a:pos x="252" y="101"/>
                </a:cxn>
                <a:cxn ang="0">
                  <a:pos x="261" y="111"/>
                </a:cxn>
                <a:cxn ang="0">
                  <a:pos x="259" y="131"/>
                </a:cxn>
                <a:cxn ang="0">
                  <a:pos x="281" y="143"/>
                </a:cxn>
                <a:cxn ang="0">
                  <a:pos x="281" y="146"/>
                </a:cxn>
              </a:cxnLst>
              <a:rect l="0" t="0" r="r" b="b"/>
              <a:pathLst>
                <a:path w="391" h="397">
                  <a:moveTo>
                    <a:pt x="281" y="146"/>
                  </a:moveTo>
                  <a:lnTo>
                    <a:pt x="281" y="188"/>
                  </a:lnTo>
                  <a:lnTo>
                    <a:pt x="391" y="216"/>
                  </a:lnTo>
                  <a:lnTo>
                    <a:pt x="381" y="312"/>
                  </a:lnTo>
                  <a:lnTo>
                    <a:pt x="294" y="382"/>
                  </a:lnTo>
                  <a:lnTo>
                    <a:pt x="217" y="384"/>
                  </a:lnTo>
                  <a:lnTo>
                    <a:pt x="117" y="397"/>
                  </a:lnTo>
                  <a:lnTo>
                    <a:pt x="117" y="352"/>
                  </a:lnTo>
                  <a:lnTo>
                    <a:pt x="87" y="367"/>
                  </a:lnTo>
                  <a:lnTo>
                    <a:pt x="80" y="367"/>
                  </a:lnTo>
                  <a:lnTo>
                    <a:pt x="90" y="362"/>
                  </a:lnTo>
                  <a:lnTo>
                    <a:pt x="0" y="249"/>
                  </a:lnTo>
                  <a:lnTo>
                    <a:pt x="110" y="55"/>
                  </a:lnTo>
                  <a:lnTo>
                    <a:pt x="110" y="0"/>
                  </a:lnTo>
                  <a:lnTo>
                    <a:pt x="110" y="20"/>
                  </a:lnTo>
                  <a:lnTo>
                    <a:pt x="182" y="30"/>
                  </a:lnTo>
                  <a:lnTo>
                    <a:pt x="266" y="111"/>
                  </a:lnTo>
                  <a:lnTo>
                    <a:pt x="252" y="101"/>
                  </a:lnTo>
                  <a:lnTo>
                    <a:pt x="261" y="111"/>
                  </a:lnTo>
                  <a:lnTo>
                    <a:pt x="259" y="131"/>
                  </a:lnTo>
                  <a:lnTo>
                    <a:pt x="281" y="143"/>
                  </a:lnTo>
                  <a:lnTo>
                    <a:pt x="281" y="14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 name="Freeform 225"/>
            <p:cNvSpPr>
              <a:spLocks/>
            </p:cNvSpPr>
            <p:nvPr/>
          </p:nvSpPr>
          <p:spPr bwMode="auto">
            <a:xfrm>
              <a:off x="5461210" y="4980982"/>
              <a:ext cx="317930" cy="466960"/>
            </a:xfrm>
            <a:custGeom>
              <a:avLst/>
              <a:gdLst/>
              <a:ahLst/>
              <a:cxnLst>
                <a:cxn ang="0">
                  <a:pos x="23" y="471"/>
                </a:cxn>
                <a:cxn ang="0">
                  <a:pos x="23" y="468"/>
                </a:cxn>
                <a:cxn ang="0">
                  <a:pos x="67" y="455"/>
                </a:cxn>
                <a:cxn ang="0">
                  <a:pos x="208" y="292"/>
                </a:cxn>
                <a:cxn ang="0">
                  <a:pos x="237" y="266"/>
                </a:cxn>
                <a:cxn ang="0">
                  <a:pos x="320" y="26"/>
                </a:cxn>
                <a:cxn ang="0">
                  <a:pos x="288" y="0"/>
                </a:cxn>
                <a:cxn ang="0">
                  <a:pos x="237" y="36"/>
                </a:cxn>
                <a:cxn ang="0">
                  <a:pos x="109" y="55"/>
                </a:cxn>
                <a:cxn ang="0">
                  <a:pos x="67" y="23"/>
                </a:cxn>
                <a:cxn ang="0">
                  <a:pos x="83" y="39"/>
                </a:cxn>
                <a:cxn ang="0">
                  <a:pos x="77" y="55"/>
                </a:cxn>
                <a:cxn ang="0">
                  <a:pos x="51" y="58"/>
                </a:cxn>
                <a:cxn ang="0">
                  <a:pos x="29" y="48"/>
                </a:cxn>
                <a:cxn ang="0">
                  <a:pos x="45" y="55"/>
                </a:cxn>
                <a:cxn ang="0">
                  <a:pos x="45" y="58"/>
                </a:cxn>
                <a:cxn ang="0">
                  <a:pos x="45" y="100"/>
                </a:cxn>
                <a:cxn ang="0">
                  <a:pos x="154" y="128"/>
                </a:cxn>
                <a:cxn ang="0">
                  <a:pos x="144" y="221"/>
                </a:cxn>
                <a:cxn ang="0">
                  <a:pos x="58" y="292"/>
                </a:cxn>
                <a:cxn ang="0">
                  <a:pos x="26" y="292"/>
                </a:cxn>
                <a:cxn ang="0">
                  <a:pos x="0" y="330"/>
                </a:cxn>
                <a:cxn ang="0">
                  <a:pos x="0" y="442"/>
                </a:cxn>
                <a:cxn ang="0">
                  <a:pos x="23" y="471"/>
                </a:cxn>
              </a:cxnLst>
              <a:rect l="0" t="0" r="r" b="b"/>
              <a:pathLst>
                <a:path w="320" h="471">
                  <a:moveTo>
                    <a:pt x="23" y="471"/>
                  </a:moveTo>
                  <a:lnTo>
                    <a:pt x="23" y="468"/>
                  </a:lnTo>
                  <a:lnTo>
                    <a:pt x="67" y="455"/>
                  </a:lnTo>
                  <a:lnTo>
                    <a:pt x="208" y="292"/>
                  </a:lnTo>
                  <a:lnTo>
                    <a:pt x="237" y="266"/>
                  </a:lnTo>
                  <a:lnTo>
                    <a:pt x="320" y="26"/>
                  </a:lnTo>
                  <a:lnTo>
                    <a:pt x="288" y="0"/>
                  </a:lnTo>
                  <a:lnTo>
                    <a:pt x="237" y="36"/>
                  </a:lnTo>
                  <a:lnTo>
                    <a:pt x="109" y="55"/>
                  </a:lnTo>
                  <a:lnTo>
                    <a:pt x="67" y="23"/>
                  </a:lnTo>
                  <a:lnTo>
                    <a:pt x="83" y="39"/>
                  </a:lnTo>
                  <a:lnTo>
                    <a:pt x="77" y="55"/>
                  </a:lnTo>
                  <a:lnTo>
                    <a:pt x="51" y="58"/>
                  </a:lnTo>
                  <a:lnTo>
                    <a:pt x="29" y="48"/>
                  </a:lnTo>
                  <a:lnTo>
                    <a:pt x="45" y="55"/>
                  </a:lnTo>
                  <a:lnTo>
                    <a:pt x="45" y="58"/>
                  </a:lnTo>
                  <a:lnTo>
                    <a:pt x="45" y="100"/>
                  </a:lnTo>
                  <a:lnTo>
                    <a:pt x="154" y="128"/>
                  </a:lnTo>
                  <a:lnTo>
                    <a:pt x="144" y="221"/>
                  </a:lnTo>
                  <a:lnTo>
                    <a:pt x="58" y="292"/>
                  </a:lnTo>
                  <a:lnTo>
                    <a:pt x="26" y="292"/>
                  </a:lnTo>
                  <a:lnTo>
                    <a:pt x="0" y="330"/>
                  </a:lnTo>
                  <a:lnTo>
                    <a:pt x="0" y="442"/>
                  </a:lnTo>
                  <a:lnTo>
                    <a:pt x="23" y="4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2" name="Freeform 224"/>
            <p:cNvSpPr>
              <a:spLocks/>
            </p:cNvSpPr>
            <p:nvPr/>
          </p:nvSpPr>
          <p:spPr bwMode="auto">
            <a:xfrm>
              <a:off x="5461210" y="4980982"/>
              <a:ext cx="317930" cy="469443"/>
            </a:xfrm>
            <a:custGeom>
              <a:avLst/>
              <a:gdLst/>
              <a:ahLst/>
              <a:cxnLst>
                <a:cxn ang="0">
                  <a:pos x="23" y="471"/>
                </a:cxn>
                <a:cxn ang="0">
                  <a:pos x="23" y="466"/>
                </a:cxn>
                <a:cxn ang="0">
                  <a:pos x="68" y="454"/>
                </a:cxn>
                <a:cxn ang="0">
                  <a:pos x="208" y="292"/>
                </a:cxn>
                <a:cxn ang="0">
                  <a:pos x="238" y="267"/>
                </a:cxn>
                <a:cxn ang="0">
                  <a:pos x="320" y="27"/>
                </a:cxn>
                <a:cxn ang="0">
                  <a:pos x="288" y="0"/>
                </a:cxn>
                <a:cxn ang="0">
                  <a:pos x="238" y="37"/>
                </a:cxn>
                <a:cxn ang="0">
                  <a:pos x="110" y="55"/>
                </a:cxn>
                <a:cxn ang="0">
                  <a:pos x="68" y="22"/>
                </a:cxn>
                <a:cxn ang="0">
                  <a:pos x="83" y="40"/>
                </a:cxn>
                <a:cxn ang="0">
                  <a:pos x="78" y="55"/>
                </a:cxn>
                <a:cxn ang="0">
                  <a:pos x="50" y="57"/>
                </a:cxn>
                <a:cxn ang="0">
                  <a:pos x="30" y="47"/>
                </a:cxn>
                <a:cxn ang="0">
                  <a:pos x="45" y="55"/>
                </a:cxn>
                <a:cxn ang="0">
                  <a:pos x="45" y="57"/>
                </a:cxn>
                <a:cxn ang="0">
                  <a:pos x="45" y="100"/>
                </a:cxn>
                <a:cxn ang="0">
                  <a:pos x="155" y="127"/>
                </a:cxn>
                <a:cxn ang="0">
                  <a:pos x="145" y="222"/>
                </a:cxn>
                <a:cxn ang="0">
                  <a:pos x="58" y="292"/>
                </a:cxn>
                <a:cxn ang="0">
                  <a:pos x="25" y="292"/>
                </a:cxn>
                <a:cxn ang="0">
                  <a:pos x="0" y="329"/>
                </a:cxn>
                <a:cxn ang="0">
                  <a:pos x="0" y="441"/>
                </a:cxn>
                <a:cxn ang="0">
                  <a:pos x="23" y="471"/>
                </a:cxn>
              </a:cxnLst>
              <a:rect l="0" t="0" r="r" b="b"/>
              <a:pathLst>
                <a:path w="320" h="471">
                  <a:moveTo>
                    <a:pt x="23" y="471"/>
                  </a:moveTo>
                  <a:lnTo>
                    <a:pt x="23" y="466"/>
                  </a:lnTo>
                  <a:lnTo>
                    <a:pt x="68" y="454"/>
                  </a:lnTo>
                  <a:lnTo>
                    <a:pt x="208" y="292"/>
                  </a:lnTo>
                  <a:lnTo>
                    <a:pt x="238" y="267"/>
                  </a:lnTo>
                  <a:lnTo>
                    <a:pt x="320" y="27"/>
                  </a:lnTo>
                  <a:lnTo>
                    <a:pt x="288" y="0"/>
                  </a:lnTo>
                  <a:lnTo>
                    <a:pt x="238" y="37"/>
                  </a:lnTo>
                  <a:lnTo>
                    <a:pt x="110" y="55"/>
                  </a:lnTo>
                  <a:lnTo>
                    <a:pt x="68" y="22"/>
                  </a:lnTo>
                  <a:lnTo>
                    <a:pt x="83" y="40"/>
                  </a:lnTo>
                  <a:lnTo>
                    <a:pt x="78" y="55"/>
                  </a:lnTo>
                  <a:lnTo>
                    <a:pt x="50" y="57"/>
                  </a:lnTo>
                  <a:lnTo>
                    <a:pt x="30" y="47"/>
                  </a:lnTo>
                  <a:lnTo>
                    <a:pt x="45" y="55"/>
                  </a:lnTo>
                  <a:lnTo>
                    <a:pt x="45" y="57"/>
                  </a:lnTo>
                  <a:lnTo>
                    <a:pt x="45" y="100"/>
                  </a:lnTo>
                  <a:lnTo>
                    <a:pt x="155" y="127"/>
                  </a:lnTo>
                  <a:lnTo>
                    <a:pt x="145" y="222"/>
                  </a:lnTo>
                  <a:lnTo>
                    <a:pt x="58" y="292"/>
                  </a:lnTo>
                  <a:lnTo>
                    <a:pt x="25" y="292"/>
                  </a:lnTo>
                  <a:lnTo>
                    <a:pt x="0" y="329"/>
                  </a:lnTo>
                  <a:lnTo>
                    <a:pt x="0" y="441"/>
                  </a:lnTo>
                  <a:lnTo>
                    <a:pt x="23" y="471"/>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3" name="Freeform 223"/>
            <p:cNvSpPr>
              <a:spLocks/>
            </p:cNvSpPr>
            <p:nvPr/>
          </p:nvSpPr>
          <p:spPr bwMode="auto">
            <a:xfrm>
              <a:off x="5225247" y="5241783"/>
              <a:ext cx="260801" cy="303027"/>
            </a:xfrm>
            <a:custGeom>
              <a:avLst/>
              <a:gdLst/>
              <a:ahLst/>
              <a:cxnLst>
                <a:cxn ang="0">
                  <a:pos x="192" y="304"/>
                </a:cxn>
                <a:cxn ang="0">
                  <a:pos x="192" y="294"/>
                </a:cxn>
                <a:cxn ang="0">
                  <a:pos x="260" y="205"/>
                </a:cxn>
                <a:cxn ang="0">
                  <a:pos x="260" y="208"/>
                </a:cxn>
                <a:cxn ang="0">
                  <a:pos x="237" y="179"/>
                </a:cxn>
                <a:cxn ang="0">
                  <a:pos x="237" y="67"/>
                </a:cxn>
                <a:cxn ang="0">
                  <a:pos x="263" y="29"/>
                </a:cxn>
                <a:cxn ang="0">
                  <a:pos x="218" y="32"/>
                </a:cxn>
                <a:cxn ang="0">
                  <a:pos x="116" y="45"/>
                </a:cxn>
                <a:cxn ang="0">
                  <a:pos x="116" y="0"/>
                </a:cxn>
                <a:cxn ang="0">
                  <a:pos x="87" y="13"/>
                </a:cxn>
                <a:cxn ang="0">
                  <a:pos x="80" y="13"/>
                </a:cxn>
                <a:cxn ang="0">
                  <a:pos x="29" y="48"/>
                </a:cxn>
                <a:cxn ang="0">
                  <a:pos x="29" y="51"/>
                </a:cxn>
                <a:cxn ang="0">
                  <a:pos x="29" y="54"/>
                </a:cxn>
                <a:cxn ang="0">
                  <a:pos x="58" y="109"/>
                </a:cxn>
                <a:cxn ang="0">
                  <a:pos x="0" y="169"/>
                </a:cxn>
                <a:cxn ang="0">
                  <a:pos x="58" y="221"/>
                </a:cxn>
                <a:cxn ang="0">
                  <a:pos x="87" y="230"/>
                </a:cxn>
                <a:cxn ang="0">
                  <a:pos x="186" y="304"/>
                </a:cxn>
                <a:cxn ang="0">
                  <a:pos x="192" y="304"/>
                </a:cxn>
              </a:cxnLst>
              <a:rect l="0" t="0" r="r" b="b"/>
              <a:pathLst>
                <a:path w="263" h="304">
                  <a:moveTo>
                    <a:pt x="192" y="304"/>
                  </a:moveTo>
                  <a:lnTo>
                    <a:pt x="192" y="294"/>
                  </a:lnTo>
                  <a:lnTo>
                    <a:pt x="260" y="205"/>
                  </a:lnTo>
                  <a:lnTo>
                    <a:pt x="260" y="208"/>
                  </a:lnTo>
                  <a:lnTo>
                    <a:pt x="237" y="179"/>
                  </a:lnTo>
                  <a:lnTo>
                    <a:pt x="237" y="67"/>
                  </a:lnTo>
                  <a:lnTo>
                    <a:pt x="263" y="29"/>
                  </a:lnTo>
                  <a:lnTo>
                    <a:pt x="218" y="32"/>
                  </a:lnTo>
                  <a:lnTo>
                    <a:pt x="116" y="45"/>
                  </a:lnTo>
                  <a:lnTo>
                    <a:pt x="116" y="0"/>
                  </a:lnTo>
                  <a:lnTo>
                    <a:pt x="87" y="13"/>
                  </a:lnTo>
                  <a:lnTo>
                    <a:pt x="80" y="13"/>
                  </a:lnTo>
                  <a:lnTo>
                    <a:pt x="29" y="48"/>
                  </a:lnTo>
                  <a:lnTo>
                    <a:pt x="29" y="51"/>
                  </a:lnTo>
                  <a:lnTo>
                    <a:pt x="29" y="54"/>
                  </a:lnTo>
                  <a:lnTo>
                    <a:pt x="58" y="109"/>
                  </a:lnTo>
                  <a:lnTo>
                    <a:pt x="0" y="169"/>
                  </a:lnTo>
                  <a:lnTo>
                    <a:pt x="58" y="221"/>
                  </a:lnTo>
                  <a:lnTo>
                    <a:pt x="87" y="230"/>
                  </a:lnTo>
                  <a:lnTo>
                    <a:pt x="186" y="304"/>
                  </a:lnTo>
                  <a:lnTo>
                    <a:pt x="192"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4" name="Freeform 222"/>
            <p:cNvSpPr>
              <a:spLocks/>
            </p:cNvSpPr>
            <p:nvPr/>
          </p:nvSpPr>
          <p:spPr bwMode="auto">
            <a:xfrm>
              <a:off x="5225247" y="5241783"/>
              <a:ext cx="260801" cy="303027"/>
            </a:xfrm>
            <a:custGeom>
              <a:avLst/>
              <a:gdLst/>
              <a:ahLst/>
              <a:cxnLst>
                <a:cxn ang="0">
                  <a:pos x="193" y="304"/>
                </a:cxn>
                <a:cxn ang="0">
                  <a:pos x="193" y="294"/>
                </a:cxn>
                <a:cxn ang="0">
                  <a:pos x="260" y="204"/>
                </a:cxn>
                <a:cxn ang="0">
                  <a:pos x="260" y="209"/>
                </a:cxn>
                <a:cxn ang="0">
                  <a:pos x="238" y="179"/>
                </a:cxn>
                <a:cxn ang="0">
                  <a:pos x="238" y="67"/>
                </a:cxn>
                <a:cxn ang="0">
                  <a:pos x="263" y="30"/>
                </a:cxn>
                <a:cxn ang="0">
                  <a:pos x="218" y="32"/>
                </a:cxn>
                <a:cxn ang="0">
                  <a:pos x="118" y="45"/>
                </a:cxn>
                <a:cxn ang="0">
                  <a:pos x="118" y="0"/>
                </a:cxn>
                <a:cxn ang="0">
                  <a:pos x="88" y="15"/>
                </a:cxn>
                <a:cxn ang="0">
                  <a:pos x="80" y="15"/>
                </a:cxn>
                <a:cxn ang="0">
                  <a:pos x="30" y="50"/>
                </a:cxn>
                <a:cxn ang="0">
                  <a:pos x="30" y="52"/>
                </a:cxn>
                <a:cxn ang="0">
                  <a:pos x="30" y="55"/>
                </a:cxn>
                <a:cxn ang="0">
                  <a:pos x="58" y="110"/>
                </a:cxn>
                <a:cxn ang="0">
                  <a:pos x="0" y="169"/>
                </a:cxn>
                <a:cxn ang="0">
                  <a:pos x="58" y="222"/>
                </a:cxn>
                <a:cxn ang="0">
                  <a:pos x="88" y="229"/>
                </a:cxn>
                <a:cxn ang="0">
                  <a:pos x="188" y="304"/>
                </a:cxn>
                <a:cxn ang="0">
                  <a:pos x="193" y="304"/>
                </a:cxn>
              </a:cxnLst>
              <a:rect l="0" t="0" r="r" b="b"/>
              <a:pathLst>
                <a:path w="263" h="304">
                  <a:moveTo>
                    <a:pt x="193" y="304"/>
                  </a:moveTo>
                  <a:lnTo>
                    <a:pt x="193" y="294"/>
                  </a:lnTo>
                  <a:lnTo>
                    <a:pt x="260" y="204"/>
                  </a:lnTo>
                  <a:lnTo>
                    <a:pt x="260" y="209"/>
                  </a:lnTo>
                  <a:lnTo>
                    <a:pt x="238" y="179"/>
                  </a:lnTo>
                  <a:lnTo>
                    <a:pt x="238" y="67"/>
                  </a:lnTo>
                  <a:lnTo>
                    <a:pt x="263" y="30"/>
                  </a:lnTo>
                  <a:lnTo>
                    <a:pt x="218" y="32"/>
                  </a:lnTo>
                  <a:lnTo>
                    <a:pt x="118" y="45"/>
                  </a:lnTo>
                  <a:lnTo>
                    <a:pt x="118" y="0"/>
                  </a:lnTo>
                  <a:lnTo>
                    <a:pt x="88" y="15"/>
                  </a:lnTo>
                  <a:lnTo>
                    <a:pt x="80" y="15"/>
                  </a:lnTo>
                  <a:lnTo>
                    <a:pt x="30" y="50"/>
                  </a:lnTo>
                  <a:lnTo>
                    <a:pt x="30" y="52"/>
                  </a:lnTo>
                  <a:lnTo>
                    <a:pt x="30" y="55"/>
                  </a:lnTo>
                  <a:lnTo>
                    <a:pt x="58" y="110"/>
                  </a:lnTo>
                  <a:lnTo>
                    <a:pt x="0" y="169"/>
                  </a:lnTo>
                  <a:lnTo>
                    <a:pt x="58" y="222"/>
                  </a:lnTo>
                  <a:lnTo>
                    <a:pt x="88" y="229"/>
                  </a:lnTo>
                  <a:lnTo>
                    <a:pt x="188" y="304"/>
                  </a:lnTo>
                  <a:lnTo>
                    <a:pt x="193" y="30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5" name="Freeform 221"/>
            <p:cNvSpPr>
              <a:spLocks/>
            </p:cNvSpPr>
            <p:nvPr/>
          </p:nvSpPr>
          <p:spPr bwMode="auto">
            <a:xfrm>
              <a:off x="5108506" y="5291460"/>
              <a:ext cx="173868" cy="139094"/>
            </a:xfrm>
            <a:custGeom>
              <a:avLst/>
              <a:gdLst/>
              <a:ahLst/>
              <a:cxnLst>
                <a:cxn ang="0">
                  <a:pos x="35" y="0"/>
                </a:cxn>
                <a:cxn ang="0">
                  <a:pos x="42" y="73"/>
                </a:cxn>
                <a:cxn ang="0">
                  <a:pos x="16" y="102"/>
                </a:cxn>
                <a:cxn ang="0">
                  <a:pos x="0" y="141"/>
                </a:cxn>
                <a:cxn ang="0">
                  <a:pos x="118" y="125"/>
                </a:cxn>
                <a:cxn ang="0">
                  <a:pos x="122" y="125"/>
                </a:cxn>
                <a:cxn ang="0">
                  <a:pos x="118" y="121"/>
                </a:cxn>
                <a:cxn ang="0">
                  <a:pos x="176" y="61"/>
                </a:cxn>
                <a:cxn ang="0">
                  <a:pos x="147" y="6"/>
                </a:cxn>
                <a:cxn ang="0">
                  <a:pos x="147" y="3"/>
                </a:cxn>
                <a:cxn ang="0">
                  <a:pos x="147" y="0"/>
                </a:cxn>
                <a:cxn ang="0">
                  <a:pos x="35" y="3"/>
                </a:cxn>
                <a:cxn ang="0">
                  <a:pos x="35" y="0"/>
                </a:cxn>
              </a:cxnLst>
              <a:rect l="0" t="0" r="r" b="b"/>
              <a:pathLst>
                <a:path w="176" h="141">
                  <a:moveTo>
                    <a:pt x="35" y="0"/>
                  </a:moveTo>
                  <a:lnTo>
                    <a:pt x="42" y="73"/>
                  </a:lnTo>
                  <a:lnTo>
                    <a:pt x="16" y="102"/>
                  </a:lnTo>
                  <a:lnTo>
                    <a:pt x="0" y="141"/>
                  </a:lnTo>
                  <a:lnTo>
                    <a:pt x="118" y="125"/>
                  </a:lnTo>
                  <a:lnTo>
                    <a:pt x="122" y="125"/>
                  </a:lnTo>
                  <a:lnTo>
                    <a:pt x="118" y="121"/>
                  </a:lnTo>
                  <a:lnTo>
                    <a:pt x="176" y="61"/>
                  </a:lnTo>
                  <a:lnTo>
                    <a:pt x="147" y="6"/>
                  </a:lnTo>
                  <a:lnTo>
                    <a:pt x="147" y="3"/>
                  </a:lnTo>
                  <a:lnTo>
                    <a:pt x="147" y="0"/>
                  </a:lnTo>
                  <a:lnTo>
                    <a:pt x="35" y="3"/>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6" name="Freeform 220"/>
            <p:cNvSpPr>
              <a:spLocks/>
            </p:cNvSpPr>
            <p:nvPr/>
          </p:nvSpPr>
          <p:spPr bwMode="auto">
            <a:xfrm>
              <a:off x="5108506" y="5291460"/>
              <a:ext cx="173868" cy="139094"/>
            </a:xfrm>
            <a:custGeom>
              <a:avLst/>
              <a:gdLst/>
              <a:ahLst/>
              <a:cxnLst>
                <a:cxn ang="0">
                  <a:pos x="35" y="0"/>
                </a:cxn>
                <a:cxn ang="0">
                  <a:pos x="43" y="73"/>
                </a:cxn>
                <a:cxn ang="0">
                  <a:pos x="15" y="101"/>
                </a:cxn>
                <a:cxn ang="0">
                  <a:pos x="0" y="141"/>
                </a:cxn>
                <a:cxn ang="0">
                  <a:pos x="118" y="126"/>
                </a:cxn>
                <a:cxn ang="0">
                  <a:pos x="123" y="126"/>
                </a:cxn>
                <a:cxn ang="0">
                  <a:pos x="118" y="121"/>
                </a:cxn>
                <a:cxn ang="0">
                  <a:pos x="176" y="60"/>
                </a:cxn>
                <a:cxn ang="0">
                  <a:pos x="148" y="5"/>
                </a:cxn>
                <a:cxn ang="0">
                  <a:pos x="148" y="3"/>
                </a:cxn>
                <a:cxn ang="0">
                  <a:pos x="148" y="0"/>
                </a:cxn>
                <a:cxn ang="0">
                  <a:pos x="35" y="3"/>
                </a:cxn>
                <a:cxn ang="0">
                  <a:pos x="35" y="0"/>
                </a:cxn>
              </a:cxnLst>
              <a:rect l="0" t="0" r="r" b="b"/>
              <a:pathLst>
                <a:path w="176" h="141">
                  <a:moveTo>
                    <a:pt x="35" y="0"/>
                  </a:moveTo>
                  <a:lnTo>
                    <a:pt x="43" y="73"/>
                  </a:lnTo>
                  <a:lnTo>
                    <a:pt x="15" y="101"/>
                  </a:lnTo>
                  <a:lnTo>
                    <a:pt x="0" y="141"/>
                  </a:lnTo>
                  <a:lnTo>
                    <a:pt x="118" y="126"/>
                  </a:lnTo>
                  <a:lnTo>
                    <a:pt x="123" y="126"/>
                  </a:lnTo>
                  <a:lnTo>
                    <a:pt x="118" y="121"/>
                  </a:lnTo>
                  <a:lnTo>
                    <a:pt x="176" y="60"/>
                  </a:lnTo>
                  <a:lnTo>
                    <a:pt x="148" y="5"/>
                  </a:lnTo>
                  <a:lnTo>
                    <a:pt x="148" y="3"/>
                  </a:lnTo>
                  <a:lnTo>
                    <a:pt x="148" y="0"/>
                  </a:lnTo>
                  <a:lnTo>
                    <a:pt x="35" y="3"/>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7" name="Freeform 219"/>
            <p:cNvSpPr>
              <a:spLocks/>
            </p:cNvSpPr>
            <p:nvPr/>
          </p:nvSpPr>
          <p:spPr bwMode="auto">
            <a:xfrm>
              <a:off x="5106023" y="5425586"/>
              <a:ext cx="47192" cy="74515"/>
            </a:xfrm>
            <a:custGeom>
              <a:avLst/>
              <a:gdLst/>
              <a:ahLst/>
              <a:cxnLst>
                <a:cxn ang="0">
                  <a:pos x="3" y="7"/>
                </a:cxn>
                <a:cxn ang="0">
                  <a:pos x="0" y="55"/>
                </a:cxn>
                <a:cxn ang="0">
                  <a:pos x="3" y="74"/>
                </a:cxn>
                <a:cxn ang="0">
                  <a:pos x="48" y="71"/>
                </a:cxn>
                <a:cxn ang="0">
                  <a:pos x="48" y="0"/>
                </a:cxn>
                <a:cxn ang="0">
                  <a:pos x="3" y="4"/>
                </a:cxn>
                <a:cxn ang="0">
                  <a:pos x="3" y="7"/>
                </a:cxn>
              </a:cxnLst>
              <a:rect l="0" t="0" r="r" b="b"/>
              <a:pathLst>
                <a:path w="48" h="74">
                  <a:moveTo>
                    <a:pt x="3" y="7"/>
                  </a:moveTo>
                  <a:lnTo>
                    <a:pt x="0" y="55"/>
                  </a:lnTo>
                  <a:lnTo>
                    <a:pt x="3" y="74"/>
                  </a:lnTo>
                  <a:lnTo>
                    <a:pt x="48" y="71"/>
                  </a:lnTo>
                  <a:lnTo>
                    <a:pt x="48" y="0"/>
                  </a:lnTo>
                  <a:lnTo>
                    <a:pt x="3" y="4"/>
                  </a:ln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8" name="Freeform 218"/>
            <p:cNvSpPr>
              <a:spLocks/>
            </p:cNvSpPr>
            <p:nvPr/>
          </p:nvSpPr>
          <p:spPr bwMode="auto">
            <a:xfrm>
              <a:off x="5106023" y="5425586"/>
              <a:ext cx="47192" cy="74515"/>
            </a:xfrm>
            <a:custGeom>
              <a:avLst/>
              <a:gdLst/>
              <a:ahLst/>
              <a:cxnLst>
                <a:cxn ang="0">
                  <a:pos x="3" y="7"/>
                </a:cxn>
                <a:cxn ang="0">
                  <a:pos x="0" y="54"/>
                </a:cxn>
                <a:cxn ang="0">
                  <a:pos x="3" y="74"/>
                </a:cxn>
                <a:cxn ang="0">
                  <a:pos x="48" y="72"/>
                </a:cxn>
                <a:cxn ang="0">
                  <a:pos x="48" y="0"/>
                </a:cxn>
                <a:cxn ang="0">
                  <a:pos x="3" y="5"/>
                </a:cxn>
                <a:cxn ang="0">
                  <a:pos x="3" y="7"/>
                </a:cxn>
              </a:cxnLst>
              <a:rect l="0" t="0" r="r" b="b"/>
              <a:pathLst>
                <a:path w="48" h="74">
                  <a:moveTo>
                    <a:pt x="3" y="7"/>
                  </a:moveTo>
                  <a:lnTo>
                    <a:pt x="0" y="54"/>
                  </a:lnTo>
                  <a:lnTo>
                    <a:pt x="3" y="74"/>
                  </a:lnTo>
                  <a:lnTo>
                    <a:pt x="48" y="72"/>
                  </a:lnTo>
                  <a:lnTo>
                    <a:pt x="48" y="0"/>
                  </a:lnTo>
                  <a:lnTo>
                    <a:pt x="3" y="5"/>
                  </a:lnTo>
                  <a:lnTo>
                    <a:pt x="3" y="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9" name="Freeform 217"/>
            <p:cNvSpPr>
              <a:spLocks/>
            </p:cNvSpPr>
            <p:nvPr/>
          </p:nvSpPr>
          <p:spPr bwMode="auto">
            <a:xfrm>
              <a:off x="5110991" y="5497618"/>
              <a:ext cx="54644" cy="37257"/>
            </a:xfrm>
            <a:custGeom>
              <a:avLst/>
              <a:gdLst/>
              <a:ahLst/>
              <a:cxnLst>
                <a:cxn ang="0">
                  <a:pos x="42" y="3"/>
                </a:cxn>
                <a:cxn ang="0">
                  <a:pos x="55" y="38"/>
                </a:cxn>
                <a:cxn ang="0">
                  <a:pos x="13" y="38"/>
                </a:cxn>
                <a:cxn ang="0">
                  <a:pos x="0" y="3"/>
                </a:cxn>
                <a:cxn ang="0">
                  <a:pos x="39" y="0"/>
                </a:cxn>
                <a:cxn ang="0">
                  <a:pos x="42" y="3"/>
                </a:cxn>
              </a:cxnLst>
              <a:rect l="0" t="0" r="r" b="b"/>
              <a:pathLst>
                <a:path w="55" h="38">
                  <a:moveTo>
                    <a:pt x="42" y="3"/>
                  </a:moveTo>
                  <a:lnTo>
                    <a:pt x="55" y="38"/>
                  </a:lnTo>
                  <a:lnTo>
                    <a:pt x="13" y="38"/>
                  </a:lnTo>
                  <a:lnTo>
                    <a:pt x="0" y="3"/>
                  </a:lnTo>
                  <a:lnTo>
                    <a:pt x="39" y="0"/>
                  </a:lnTo>
                  <a:lnTo>
                    <a:pt x="42"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0" name="Freeform 216"/>
            <p:cNvSpPr>
              <a:spLocks/>
            </p:cNvSpPr>
            <p:nvPr/>
          </p:nvSpPr>
          <p:spPr bwMode="auto">
            <a:xfrm>
              <a:off x="5110991" y="5497618"/>
              <a:ext cx="54644" cy="37257"/>
            </a:xfrm>
            <a:custGeom>
              <a:avLst/>
              <a:gdLst/>
              <a:ahLst/>
              <a:cxnLst>
                <a:cxn ang="0">
                  <a:pos x="43" y="3"/>
                </a:cxn>
                <a:cxn ang="0">
                  <a:pos x="55" y="38"/>
                </a:cxn>
                <a:cxn ang="0">
                  <a:pos x="13" y="38"/>
                </a:cxn>
                <a:cxn ang="0">
                  <a:pos x="0" y="3"/>
                </a:cxn>
                <a:cxn ang="0">
                  <a:pos x="40" y="0"/>
                </a:cxn>
                <a:cxn ang="0">
                  <a:pos x="43" y="3"/>
                </a:cxn>
              </a:cxnLst>
              <a:rect l="0" t="0" r="r" b="b"/>
              <a:pathLst>
                <a:path w="55" h="38">
                  <a:moveTo>
                    <a:pt x="43" y="3"/>
                  </a:moveTo>
                  <a:lnTo>
                    <a:pt x="55" y="38"/>
                  </a:lnTo>
                  <a:lnTo>
                    <a:pt x="13" y="38"/>
                  </a:lnTo>
                  <a:lnTo>
                    <a:pt x="0" y="3"/>
                  </a:lnTo>
                  <a:lnTo>
                    <a:pt x="40" y="0"/>
                  </a:lnTo>
                  <a:lnTo>
                    <a:pt x="43" y="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1" name="Freeform 215"/>
            <p:cNvSpPr>
              <a:spLocks/>
            </p:cNvSpPr>
            <p:nvPr/>
          </p:nvSpPr>
          <p:spPr bwMode="auto">
            <a:xfrm>
              <a:off x="5098571" y="5410683"/>
              <a:ext cx="342768" cy="362639"/>
            </a:xfrm>
            <a:custGeom>
              <a:avLst/>
              <a:gdLst/>
              <a:ahLst/>
              <a:cxnLst>
                <a:cxn ang="0">
                  <a:pos x="345" y="304"/>
                </a:cxn>
                <a:cxn ang="0">
                  <a:pos x="319" y="125"/>
                </a:cxn>
                <a:cxn ang="0">
                  <a:pos x="342" y="93"/>
                </a:cxn>
                <a:cxn ang="0">
                  <a:pos x="319" y="125"/>
                </a:cxn>
                <a:cxn ang="0">
                  <a:pos x="319" y="135"/>
                </a:cxn>
                <a:cxn ang="0">
                  <a:pos x="313" y="135"/>
                </a:cxn>
                <a:cxn ang="0">
                  <a:pos x="214" y="61"/>
                </a:cxn>
                <a:cxn ang="0">
                  <a:pos x="185" y="52"/>
                </a:cxn>
                <a:cxn ang="0">
                  <a:pos x="127" y="0"/>
                </a:cxn>
                <a:cxn ang="0">
                  <a:pos x="131" y="4"/>
                </a:cxn>
                <a:cxn ang="0">
                  <a:pos x="127" y="4"/>
                </a:cxn>
                <a:cxn ang="0">
                  <a:pos x="54" y="16"/>
                </a:cxn>
                <a:cxn ang="0">
                  <a:pos x="54" y="87"/>
                </a:cxn>
                <a:cxn ang="0">
                  <a:pos x="44" y="87"/>
                </a:cxn>
                <a:cxn ang="0">
                  <a:pos x="51" y="87"/>
                </a:cxn>
                <a:cxn ang="0">
                  <a:pos x="54" y="90"/>
                </a:cxn>
                <a:cxn ang="0">
                  <a:pos x="67" y="125"/>
                </a:cxn>
                <a:cxn ang="0">
                  <a:pos x="28" y="125"/>
                </a:cxn>
                <a:cxn ang="0">
                  <a:pos x="28" y="128"/>
                </a:cxn>
                <a:cxn ang="0">
                  <a:pos x="0" y="173"/>
                </a:cxn>
                <a:cxn ang="0">
                  <a:pos x="47" y="256"/>
                </a:cxn>
                <a:cxn ang="0">
                  <a:pos x="92" y="260"/>
                </a:cxn>
                <a:cxn ang="0">
                  <a:pos x="121" y="298"/>
                </a:cxn>
                <a:cxn ang="0">
                  <a:pos x="153" y="304"/>
                </a:cxn>
                <a:cxn ang="0">
                  <a:pos x="163" y="346"/>
                </a:cxn>
                <a:cxn ang="0">
                  <a:pos x="214" y="362"/>
                </a:cxn>
                <a:cxn ang="0">
                  <a:pos x="284" y="365"/>
                </a:cxn>
                <a:cxn ang="0">
                  <a:pos x="345" y="304"/>
                </a:cxn>
              </a:cxnLst>
              <a:rect l="0" t="0" r="r" b="b"/>
              <a:pathLst>
                <a:path w="345" h="365">
                  <a:moveTo>
                    <a:pt x="345" y="304"/>
                  </a:moveTo>
                  <a:lnTo>
                    <a:pt x="319" y="125"/>
                  </a:lnTo>
                  <a:lnTo>
                    <a:pt x="342" y="93"/>
                  </a:lnTo>
                  <a:lnTo>
                    <a:pt x="319" y="125"/>
                  </a:lnTo>
                  <a:lnTo>
                    <a:pt x="319" y="135"/>
                  </a:lnTo>
                  <a:lnTo>
                    <a:pt x="313" y="135"/>
                  </a:lnTo>
                  <a:lnTo>
                    <a:pt x="214" y="61"/>
                  </a:lnTo>
                  <a:lnTo>
                    <a:pt x="185" y="52"/>
                  </a:lnTo>
                  <a:lnTo>
                    <a:pt x="127" y="0"/>
                  </a:lnTo>
                  <a:lnTo>
                    <a:pt x="131" y="4"/>
                  </a:lnTo>
                  <a:lnTo>
                    <a:pt x="127" y="4"/>
                  </a:lnTo>
                  <a:lnTo>
                    <a:pt x="54" y="16"/>
                  </a:lnTo>
                  <a:lnTo>
                    <a:pt x="54" y="87"/>
                  </a:lnTo>
                  <a:lnTo>
                    <a:pt x="44" y="87"/>
                  </a:lnTo>
                  <a:lnTo>
                    <a:pt x="51" y="87"/>
                  </a:lnTo>
                  <a:lnTo>
                    <a:pt x="54" y="90"/>
                  </a:lnTo>
                  <a:lnTo>
                    <a:pt x="67" y="125"/>
                  </a:lnTo>
                  <a:lnTo>
                    <a:pt x="28" y="125"/>
                  </a:lnTo>
                  <a:lnTo>
                    <a:pt x="28" y="128"/>
                  </a:lnTo>
                  <a:lnTo>
                    <a:pt x="0" y="173"/>
                  </a:lnTo>
                  <a:lnTo>
                    <a:pt x="47" y="256"/>
                  </a:lnTo>
                  <a:lnTo>
                    <a:pt x="92" y="260"/>
                  </a:lnTo>
                  <a:lnTo>
                    <a:pt x="121" y="298"/>
                  </a:lnTo>
                  <a:lnTo>
                    <a:pt x="153" y="304"/>
                  </a:lnTo>
                  <a:lnTo>
                    <a:pt x="163" y="346"/>
                  </a:lnTo>
                  <a:lnTo>
                    <a:pt x="214" y="362"/>
                  </a:lnTo>
                  <a:lnTo>
                    <a:pt x="284" y="365"/>
                  </a:lnTo>
                  <a:lnTo>
                    <a:pt x="345"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2" name="Freeform 214"/>
            <p:cNvSpPr>
              <a:spLocks/>
            </p:cNvSpPr>
            <p:nvPr/>
          </p:nvSpPr>
          <p:spPr bwMode="auto">
            <a:xfrm>
              <a:off x="5098571" y="5410683"/>
              <a:ext cx="342768" cy="362639"/>
            </a:xfrm>
            <a:custGeom>
              <a:avLst/>
              <a:gdLst/>
              <a:ahLst/>
              <a:cxnLst>
                <a:cxn ang="0">
                  <a:pos x="345" y="305"/>
                </a:cxn>
                <a:cxn ang="0">
                  <a:pos x="320" y="125"/>
                </a:cxn>
                <a:cxn ang="0">
                  <a:pos x="343" y="93"/>
                </a:cxn>
                <a:cxn ang="0">
                  <a:pos x="320" y="125"/>
                </a:cxn>
                <a:cxn ang="0">
                  <a:pos x="320" y="135"/>
                </a:cxn>
                <a:cxn ang="0">
                  <a:pos x="315" y="135"/>
                </a:cxn>
                <a:cxn ang="0">
                  <a:pos x="215" y="60"/>
                </a:cxn>
                <a:cxn ang="0">
                  <a:pos x="185" y="53"/>
                </a:cxn>
                <a:cxn ang="0">
                  <a:pos x="128" y="0"/>
                </a:cxn>
                <a:cxn ang="0">
                  <a:pos x="133" y="5"/>
                </a:cxn>
                <a:cxn ang="0">
                  <a:pos x="128" y="5"/>
                </a:cxn>
                <a:cxn ang="0">
                  <a:pos x="55" y="15"/>
                </a:cxn>
                <a:cxn ang="0">
                  <a:pos x="55" y="88"/>
                </a:cxn>
                <a:cxn ang="0">
                  <a:pos x="45" y="88"/>
                </a:cxn>
                <a:cxn ang="0">
                  <a:pos x="53" y="88"/>
                </a:cxn>
                <a:cxn ang="0">
                  <a:pos x="55" y="90"/>
                </a:cxn>
                <a:cxn ang="0">
                  <a:pos x="68" y="125"/>
                </a:cxn>
                <a:cxn ang="0">
                  <a:pos x="30" y="125"/>
                </a:cxn>
                <a:cxn ang="0">
                  <a:pos x="30" y="128"/>
                </a:cxn>
                <a:cxn ang="0">
                  <a:pos x="0" y="173"/>
                </a:cxn>
                <a:cxn ang="0">
                  <a:pos x="48" y="255"/>
                </a:cxn>
                <a:cxn ang="0">
                  <a:pos x="93" y="260"/>
                </a:cxn>
                <a:cxn ang="0">
                  <a:pos x="123" y="298"/>
                </a:cxn>
                <a:cxn ang="0">
                  <a:pos x="155" y="305"/>
                </a:cxn>
                <a:cxn ang="0">
                  <a:pos x="165" y="345"/>
                </a:cxn>
                <a:cxn ang="0">
                  <a:pos x="215" y="363"/>
                </a:cxn>
                <a:cxn ang="0">
                  <a:pos x="285" y="365"/>
                </a:cxn>
                <a:cxn ang="0">
                  <a:pos x="345" y="305"/>
                </a:cxn>
              </a:cxnLst>
              <a:rect l="0" t="0" r="r" b="b"/>
              <a:pathLst>
                <a:path w="345" h="365">
                  <a:moveTo>
                    <a:pt x="345" y="305"/>
                  </a:moveTo>
                  <a:lnTo>
                    <a:pt x="320" y="125"/>
                  </a:lnTo>
                  <a:lnTo>
                    <a:pt x="343" y="93"/>
                  </a:lnTo>
                  <a:lnTo>
                    <a:pt x="320" y="125"/>
                  </a:lnTo>
                  <a:lnTo>
                    <a:pt x="320" y="135"/>
                  </a:lnTo>
                  <a:lnTo>
                    <a:pt x="315" y="135"/>
                  </a:lnTo>
                  <a:lnTo>
                    <a:pt x="215" y="60"/>
                  </a:lnTo>
                  <a:lnTo>
                    <a:pt x="185" y="53"/>
                  </a:lnTo>
                  <a:lnTo>
                    <a:pt x="128" y="0"/>
                  </a:lnTo>
                  <a:lnTo>
                    <a:pt x="133" y="5"/>
                  </a:lnTo>
                  <a:lnTo>
                    <a:pt x="128" y="5"/>
                  </a:lnTo>
                  <a:lnTo>
                    <a:pt x="55" y="15"/>
                  </a:lnTo>
                  <a:lnTo>
                    <a:pt x="55" y="88"/>
                  </a:lnTo>
                  <a:lnTo>
                    <a:pt x="45" y="88"/>
                  </a:lnTo>
                  <a:lnTo>
                    <a:pt x="53" y="88"/>
                  </a:lnTo>
                  <a:lnTo>
                    <a:pt x="55" y="90"/>
                  </a:lnTo>
                  <a:lnTo>
                    <a:pt x="68" y="125"/>
                  </a:lnTo>
                  <a:lnTo>
                    <a:pt x="30" y="125"/>
                  </a:lnTo>
                  <a:lnTo>
                    <a:pt x="30" y="128"/>
                  </a:lnTo>
                  <a:lnTo>
                    <a:pt x="0" y="173"/>
                  </a:lnTo>
                  <a:lnTo>
                    <a:pt x="48" y="255"/>
                  </a:lnTo>
                  <a:lnTo>
                    <a:pt x="93" y="260"/>
                  </a:lnTo>
                  <a:lnTo>
                    <a:pt x="123" y="298"/>
                  </a:lnTo>
                  <a:lnTo>
                    <a:pt x="155" y="305"/>
                  </a:lnTo>
                  <a:lnTo>
                    <a:pt x="165" y="345"/>
                  </a:lnTo>
                  <a:lnTo>
                    <a:pt x="215" y="363"/>
                  </a:lnTo>
                  <a:lnTo>
                    <a:pt x="285" y="365"/>
                  </a:lnTo>
                  <a:lnTo>
                    <a:pt x="345" y="30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3" name="Freeform 213"/>
            <p:cNvSpPr>
              <a:spLocks/>
            </p:cNvSpPr>
            <p:nvPr/>
          </p:nvSpPr>
          <p:spPr bwMode="auto">
            <a:xfrm>
              <a:off x="5190474" y="5706260"/>
              <a:ext cx="104321" cy="213609"/>
            </a:xfrm>
            <a:custGeom>
              <a:avLst/>
              <a:gdLst/>
              <a:ahLst/>
              <a:cxnLst>
                <a:cxn ang="0">
                  <a:pos x="64" y="45"/>
                </a:cxn>
                <a:cxn ang="0">
                  <a:pos x="64" y="128"/>
                </a:cxn>
                <a:cxn ang="0">
                  <a:pos x="106" y="192"/>
                </a:cxn>
                <a:cxn ang="0">
                  <a:pos x="71" y="214"/>
                </a:cxn>
                <a:cxn ang="0">
                  <a:pos x="0" y="134"/>
                </a:cxn>
                <a:cxn ang="0">
                  <a:pos x="26" y="3"/>
                </a:cxn>
                <a:cxn ang="0">
                  <a:pos x="29" y="0"/>
                </a:cxn>
                <a:cxn ang="0">
                  <a:pos x="61" y="6"/>
                </a:cxn>
                <a:cxn ang="0">
                  <a:pos x="71" y="45"/>
                </a:cxn>
                <a:cxn ang="0">
                  <a:pos x="64" y="45"/>
                </a:cxn>
              </a:cxnLst>
              <a:rect l="0" t="0" r="r" b="b"/>
              <a:pathLst>
                <a:path w="106" h="214">
                  <a:moveTo>
                    <a:pt x="64" y="45"/>
                  </a:moveTo>
                  <a:lnTo>
                    <a:pt x="64" y="128"/>
                  </a:lnTo>
                  <a:lnTo>
                    <a:pt x="106" y="192"/>
                  </a:lnTo>
                  <a:lnTo>
                    <a:pt x="71" y="214"/>
                  </a:lnTo>
                  <a:lnTo>
                    <a:pt x="0" y="134"/>
                  </a:lnTo>
                  <a:lnTo>
                    <a:pt x="26" y="3"/>
                  </a:lnTo>
                  <a:lnTo>
                    <a:pt x="29" y="0"/>
                  </a:lnTo>
                  <a:lnTo>
                    <a:pt x="61" y="6"/>
                  </a:lnTo>
                  <a:lnTo>
                    <a:pt x="71" y="45"/>
                  </a:lnTo>
                  <a:lnTo>
                    <a:pt x="6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4" name="Freeform 212"/>
            <p:cNvSpPr>
              <a:spLocks/>
            </p:cNvSpPr>
            <p:nvPr/>
          </p:nvSpPr>
          <p:spPr bwMode="auto">
            <a:xfrm>
              <a:off x="5190474" y="5706260"/>
              <a:ext cx="106804" cy="213609"/>
            </a:xfrm>
            <a:custGeom>
              <a:avLst/>
              <a:gdLst/>
              <a:ahLst/>
              <a:cxnLst>
                <a:cxn ang="0">
                  <a:pos x="64" y="45"/>
                </a:cxn>
                <a:cxn ang="0">
                  <a:pos x="64" y="127"/>
                </a:cxn>
                <a:cxn ang="0">
                  <a:pos x="106" y="192"/>
                </a:cxn>
                <a:cxn ang="0">
                  <a:pos x="71" y="214"/>
                </a:cxn>
                <a:cxn ang="0">
                  <a:pos x="0" y="134"/>
                </a:cxn>
                <a:cxn ang="0">
                  <a:pos x="27" y="2"/>
                </a:cxn>
                <a:cxn ang="0">
                  <a:pos x="30" y="0"/>
                </a:cxn>
                <a:cxn ang="0">
                  <a:pos x="62" y="7"/>
                </a:cxn>
                <a:cxn ang="0">
                  <a:pos x="71" y="45"/>
                </a:cxn>
                <a:cxn ang="0">
                  <a:pos x="64" y="45"/>
                </a:cxn>
              </a:cxnLst>
              <a:rect l="0" t="0" r="r" b="b"/>
              <a:pathLst>
                <a:path w="106" h="214">
                  <a:moveTo>
                    <a:pt x="64" y="45"/>
                  </a:moveTo>
                  <a:lnTo>
                    <a:pt x="64" y="127"/>
                  </a:lnTo>
                  <a:lnTo>
                    <a:pt x="106" y="192"/>
                  </a:lnTo>
                  <a:lnTo>
                    <a:pt x="71" y="214"/>
                  </a:lnTo>
                  <a:lnTo>
                    <a:pt x="0" y="134"/>
                  </a:lnTo>
                  <a:lnTo>
                    <a:pt x="27" y="2"/>
                  </a:lnTo>
                  <a:lnTo>
                    <a:pt x="30" y="0"/>
                  </a:lnTo>
                  <a:lnTo>
                    <a:pt x="62" y="7"/>
                  </a:lnTo>
                  <a:lnTo>
                    <a:pt x="71" y="45"/>
                  </a:lnTo>
                  <a:lnTo>
                    <a:pt x="64" y="4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5" name="Freeform 211"/>
            <p:cNvSpPr>
              <a:spLocks/>
            </p:cNvSpPr>
            <p:nvPr/>
          </p:nvSpPr>
          <p:spPr bwMode="auto">
            <a:xfrm>
              <a:off x="4626644" y="5072883"/>
              <a:ext cx="365123" cy="233480"/>
            </a:xfrm>
            <a:custGeom>
              <a:avLst/>
              <a:gdLst/>
              <a:ahLst/>
              <a:cxnLst>
                <a:cxn ang="0">
                  <a:pos x="368" y="167"/>
                </a:cxn>
                <a:cxn ang="0">
                  <a:pos x="275" y="205"/>
                </a:cxn>
                <a:cxn ang="0">
                  <a:pos x="198" y="189"/>
                </a:cxn>
                <a:cxn ang="0">
                  <a:pos x="144" y="227"/>
                </a:cxn>
                <a:cxn ang="0">
                  <a:pos x="102" y="208"/>
                </a:cxn>
                <a:cxn ang="0">
                  <a:pos x="51" y="234"/>
                </a:cxn>
                <a:cxn ang="0">
                  <a:pos x="0" y="154"/>
                </a:cxn>
                <a:cxn ang="0">
                  <a:pos x="45" y="83"/>
                </a:cxn>
                <a:cxn ang="0">
                  <a:pos x="115" y="83"/>
                </a:cxn>
                <a:cxn ang="0">
                  <a:pos x="121" y="61"/>
                </a:cxn>
                <a:cxn ang="0">
                  <a:pos x="150" y="58"/>
                </a:cxn>
                <a:cxn ang="0">
                  <a:pos x="259" y="10"/>
                </a:cxn>
                <a:cxn ang="0">
                  <a:pos x="259" y="0"/>
                </a:cxn>
                <a:cxn ang="0">
                  <a:pos x="259" y="10"/>
                </a:cxn>
                <a:cxn ang="0">
                  <a:pos x="278" y="10"/>
                </a:cxn>
                <a:cxn ang="0">
                  <a:pos x="358" y="99"/>
                </a:cxn>
                <a:cxn ang="0">
                  <a:pos x="365" y="167"/>
                </a:cxn>
                <a:cxn ang="0">
                  <a:pos x="368" y="167"/>
                </a:cxn>
              </a:cxnLst>
              <a:rect l="0" t="0" r="r" b="b"/>
              <a:pathLst>
                <a:path w="368" h="234">
                  <a:moveTo>
                    <a:pt x="368" y="167"/>
                  </a:moveTo>
                  <a:lnTo>
                    <a:pt x="275" y="205"/>
                  </a:lnTo>
                  <a:lnTo>
                    <a:pt x="198" y="189"/>
                  </a:lnTo>
                  <a:lnTo>
                    <a:pt x="144" y="227"/>
                  </a:lnTo>
                  <a:lnTo>
                    <a:pt x="102" y="208"/>
                  </a:lnTo>
                  <a:lnTo>
                    <a:pt x="51" y="234"/>
                  </a:lnTo>
                  <a:lnTo>
                    <a:pt x="0" y="154"/>
                  </a:lnTo>
                  <a:lnTo>
                    <a:pt x="45" y="83"/>
                  </a:lnTo>
                  <a:lnTo>
                    <a:pt x="115" y="83"/>
                  </a:lnTo>
                  <a:lnTo>
                    <a:pt x="121" y="61"/>
                  </a:lnTo>
                  <a:lnTo>
                    <a:pt x="150" y="58"/>
                  </a:lnTo>
                  <a:lnTo>
                    <a:pt x="259" y="10"/>
                  </a:lnTo>
                  <a:lnTo>
                    <a:pt x="259" y="0"/>
                  </a:lnTo>
                  <a:lnTo>
                    <a:pt x="259" y="10"/>
                  </a:lnTo>
                  <a:lnTo>
                    <a:pt x="278" y="10"/>
                  </a:lnTo>
                  <a:lnTo>
                    <a:pt x="358" y="99"/>
                  </a:lnTo>
                  <a:lnTo>
                    <a:pt x="365" y="167"/>
                  </a:lnTo>
                  <a:lnTo>
                    <a:pt x="368" y="1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6" name="Freeform 210"/>
            <p:cNvSpPr>
              <a:spLocks/>
            </p:cNvSpPr>
            <p:nvPr/>
          </p:nvSpPr>
          <p:spPr bwMode="auto">
            <a:xfrm>
              <a:off x="4626644" y="5072883"/>
              <a:ext cx="365123" cy="233480"/>
            </a:xfrm>
            <a:custGeom>
              <a:avLst/>
              <a:gdLst/>
              <a:ahLst/>
              <a:cxnLst>
                <a:cxn ang="0">
                  <a:pos x="368" y="167"/>
                </a:cxn>
                <a:cxn ang="0">
                  <a:pos x="275" y="204"/>
                </a:cxn>
                <a:cxn ang="0">
                  <a:pos x="198" y="189"/>
                </a:cxn>
                <a:cxn ang="0">
                  <a:pos x="143" y="227"/>
                </a:cxn>
                <a:cxn ang="0">
                  <a:pos x="100" y="209"/>
                </a:cxn>
                <a:cxn ang="0">
                  <a:pos x="50" y="234"/>
                </a:cxn>
                <a:cxn ang="0">
                  <a:pos x="0" y="154"/>
                </a:cxn>
                <a:cxn ang="0">
                  <a:pos x="45" y="85"/>
                </a:cxn>
                <a:cxn ang="0">
                  <a:pos x="115" y="85"/>
                </a:cxn>
                <a:cxn ang="0">
                  <a:pos x="120" y="62"/>
                </a:cxn>
                <a:cxn ang="0">
                  <a:pos x="150" y="60"/>
                </a:cxn>
                <a:cxn ang="0">
                  <a:pos x="258" y="10"/>
                </a:cxn>
                <a:cxn ang="0">
                  <a:pos x="258" y="0"/>
                </a:cxn>
                <a:cxn ang="0">
                  <a:pos x="258" y="10"/>
                </a:cxn>
                <a:cxn ang="0">
                  <a:pos x="278" y="10"/>
                </a:cxn>
                <a:cxn ang="0">
                  <a:pos x="358" y="100"/>
                </a:cxn>
                <a:cxn ang="0">
                  <a:pos x="365" y="167"/>
                </a:cxn>
                <a:cxn ang="0">
                  <a:pos x="368" y="167"/>
                </a:cxn>
              </a:cxnLst>
              <a:rect l="0" t="0" r="r" b="b"/>
              <a:pathLst>
                <a:path w="368" h="234">
                  <a:moveTo>
                    <a:pt x="368" y="167"/>
                  </a:moveTo>
                  <a:lnTo>
                    <a:pt x="275" y="204"/>
                  </a:lnTo>
                  <a:lnTo>
                    <a:pt x="198" y="189"/>
                  </a:lnTo>
                  <a:lnTo>
                    <a:pt x="143" y="227"/>
                  </a:lnTo>
                  <a:lnTo>
                    <a:pt x="100" y="209"/>
                  </a:lnTo>
                  <a:lnTo>
                    <a:pt x="50" y="234"/>
                  </a:lnTo>
                  <a:lnTo>
                    <a:pt x="0" y="154"/>
                  </a:lnTo>
                  <a:lnTo>
                    <a:pt x="45" y="85"/>
                  </a:lnTo>
                  <a:lnTo>
                    <a:pt x="115" y="85"/>
                  </a:lnTo>
                  <a:lnTo>
                    <a:pt x="120" y="62"/>
                  </a:lnTo>
                  <a:lnTo>
                    <a:pt x="150" y="60"/>
                  </a:lnTo>
                  <a:lnTo>
                    <a:pt x="258" y="10"/>
                  </a:lnTo>
                  <a:lnTo>
                    <a:pt x="258" y="0"/>
                  </a:lnTo>
                  <a:lnTo>
                    <a:pt x="258" y="10"/>
                  </a:lnTo>
                  <a:lnTo>
                    <a:pt x="278" y="10"/>
                  </a:lnTo>
                  <a:lnTo>
                    <a:pt x="358" y="100"/>
                  </a:lnTo>
                  <a:lnTo>
                    <a:pt x="365" y="167"/>
                  </a:lnTo>
                  <a:lnTo>
                    <a:pt x="368" y="16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7" name="Freeform 209"/>
            <p:cNvSpPr>
              <a:spLocks/>
            </p:cNvSpPr>
            <p:nvPr/>
          </p:nvSpPr>
          <p:spPr bwMode="auto">
            <a:xfrm>
              <a:off x="4452776" y="5013271"/>
              <a:ext cx="223544" cy="315447"/>
            </a:xfrm>
            <a:custGeom>
              <a:avLst/>
              <a:gdLst/>
              <a:ahLst/>
              <a:cxnLst>
                <a:cxn ang="0">
                  <a:pos x="0" y="234"/>
                </a:cxn>
                <a:cxn ang="0">
                  <a:pos x="51" y="304"/>
                </a:cxn>
                <a:cxn ang="0">
                  <a:pos x="51" y="311"/>
                </a:cxn>
                <a:cxn ang="0">
                  <a:pos x="202" y="317"/>
                </a:cxn>
                <a:cxn ang="0">
                  <a:pos x="218" y="295"/>
                </a:cxn>
                <a:cxn ang="0">
                  <a:pos x="173" y="215"/>
                </a:cxn>
                <a:cxn ang="0">
                  <a:pos x="218" y="144"/>
                </a:cxn>
                <a:cxn ang="0">
                  <a:pos x="198" y="109"/>
                </a:cxn>
                <a:cxn ang="0">
                  <a:pos x="224" y="45"/>
                </a:cxn>
                <a:cxn ang="0">
                  <a:pos x="179" y="0"/>
                </a:cxn>
                <a:cxn ang="0">
                  <a:pos x="87" y="180"/>
                </a:cxn>
                <a:cxn ang="0">
                  <a:pos x="29" y="167"/>
                </a:cxn>
                <a:cxn ang="0">
                  <a:pos x="0" y="234"/>
                </a:cxn>
              </a:cxnLst>
              <a:rect l="0" t="0" r="r" b="b"/>
              <a:pathLst>
                <a:path w="224" h="317">
                  <a:moveTo>
                    <a:pt x="0" y="234"/>
                  </a:moveTo>
                  <a:lnTo>
                    <a:pt x="51" y="304"/>
                  </a:lnTo>
                  <a:lnTo>
                    <a:pt x="51" y="311"/>
                  </a:lnTo>
                  <a:lnTo>
                    <a:pt x="202" y="317"/>
                  </a:lnTo>
                  <a:lnTo>
                    <a:pt x="218" y="295"/>
                  </a:lnTo>
                  <a:lnTo>
                    <a:pt x="173" y="215"/>
                  </a:lnTo>
                  <a:lnTo>
                    <a:pt x="218" y="144"/>
                  </a:lnTo>
                  <a:lnTo>
                    <a:pt x="198" y="109"/>
                  </a:lnTo>
                  <a:lnTo>
                    <a:pt x="224" y="45"/>
                  </a:lnTo>
                  <a:lnTo>
                    <a:pt x="179" y="0"/>
                  </a:lnTo>
                  <a:lnTo>
                    <a:pt x="87" y="180"/>
                  </a:lnTo>
                  <a:lnTo>
                    <a:pt x="29" y="167"/>
                  </a:lnTo>
                  <a:lnTo>
                    <a:pt x="0"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8" name="Freeform 208"/>
            <p:cNvSpPr>
              <a:spLocks/>
            </p:cNvSpPr>
            <p:nvPr/>
          </p:nvSpPr>
          <p:spPr bwMode="auto">
            <a:xfrm>
              <a:off x="4452776" y="5013271"/>
              <a:ext cx="223544" cy="315447"/>
            </a:xfrm>
            <a:custGeom>
              <a:avLst/>
              <a:gdLst/>
              <a:ahLst/>
              <a:cxnLst>
                <a:cxn ang="0">
                  <a:pos x="0" y="235"/>
                </a:cxn>
                <a:cxn ang="0">
                  <a:pos x="52" y="305"/>
                </a:cxn>
                <a:cxn ang="0">
                  <a:pos x="52" y="310"/>
                </a:cxn>
                <a:cxn ang="0">
                  <a:pos x="202" y="317"/>
                </a:cxn>
                <a:cxn ang="0">
                  <a:pos x="219" y="295"/>
                </a:cxn>
                <a:cxn ang="0">
                  <a:pos x="174" y="215"/>
                </a:cxn>
                <a:cxn ang="0">
                  <a:pos x="219" y="145"/>
                </a:cxn>
                <a:cxn ang="0">
                  <a:pos x="199" y="110"/>
                </a:cxn>
                <a:cxn ang="0">
                  <a:pos x="224" y="45"/>
                </a:cxn>
                <a:cxn ang="0">
                  <a:pos x="179" y="0"/>
                </a:cxn>
                <a:cxn ang="0">
                  <a:pos x="87" y="180"/>
                </a:cxn>
                <a:cxn ang="0">
                  <a:pos x="30" y="167"/>
                </a:cxn>
                <a:cxn ang="0">
                  <a:pos x="0" y="235"/>
                </a:cxn>
              </a:cxnLst>
              <a:rect l="0" t="0" r="r" b="b"/>
              <a:pathLst>
                <a:path w="224" h="317">
                  <a:moveTo>
                    <a:pt x="0" y="235"/>
                  </a:moveTo>
                  <a:lnTo>
                    <a:pt x="52" y="305"/>
                  </a:lnTo>
                  <a:lnTo>
                    <a:pt x="52" y="310"/>
                  </a:lnTo>
                  <a:lnTo>
                    <a:pt x="202" y="317"/>
                  </a:lnTo>
                  <a:lnTo>
                    <a:pt x="219" y="295"/>
                  </a:lnTo>
                  <a:lnTo>
                    <a:pt x="174" y="215"/>
                  </a:lnTo>
                  <a:lnTo>
                    <a:pt x="219" y="145"/>
                  </a:lnTo>
                  <a:lnTo>
                    <a:pt x="199" y="110"/>
                  </a:lnTo>
                  <a:lnTo>
                    <a:pt x="224" y="45"/>
                  </a:lnTo>
                  <a:lnTo>
                    <a:pt x="179" y="0"/>
                  </a:lnTo>
                  <a:lnTo>
                    <a:pt x="87" y="180"/>
                  </a:lnTo>
                  <a:lnTo>
                    <a:pt x="30" y="167"/>
                  </a:lnTo>
                  <a:lnTo>
                    <a:pt x="0" y="2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9" name="Freeform 207"/>
            <p:cNvSpPr>
              <a:spLocks/>
            </p:cNvSpPr>
            <p:nvPr/>
          </p:nvSpPr>
          <p:spPr bwMode="auto">
            <a:xfrm>
              <a:off x="4477615" y="5316298"/>
              <a:ext cx="64579" cy="64580"/>
            </a:xfrm>
            <a:custGeom>
              <a:avLst/>
              <a:gdLst/>
              <a:ahLst/>
              <a:cxnLst>
                <a:cxn ang="0">
                  <a:pos x="28" y="0"/>
                </a:cxn>
                <a:cxn ang="0">
                  <a:pos x="0" y="58"/>
                </a:cxn>
                <a:cxn ang="0">
                  <a:pos x="0" y="64"/>
                </a:cxn>
                <a:cxn ang="0">
                  <a:pos x="64" y="61"/>
                </a:cxn>
                <a:cxn ang="0">
                  <a:pos x="64" y="10"/>
                </a:cxn>
                <a:cxn ang="0">
                  <a:pos x="28" y="7"/>
                </a:cxn>
                <a:cxn ang="0">
                  <a:pos x="28" y="0"/>
                </a:cxn>
              </a:cxnLst>
              <a:rect l="0" t="0" r="r" b="b"/>
              <a:pathLst>
                <a:path w="64" h="64">
                  <a:moveTo>
                    <a:pt x="28" y="0"/>
                  </a:moveTo>
                  <a:lnTo>
                    <a:pt x="0" y="58"/>
                  </a:lnTo>
                  <a:lnTo>
                    <a:pt x="0" y="64"/>
                  </a:lnTo>
                  <a:lnTo>
                    <a:pt x="64" y="61"/>
                  </a:lnTo>
                  <a:lnTo>
                    <a:pt x="64" y="10"/>
                  </a:lnTo>
                  <a:lnTo>
                    <a:pt x="28" y="7"/>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0" name="Freeform 206"/>
            <p:cNvSpPr>
              <a:spLocks/>
            </p:cNvSpPr>
            <p:nvPr/>
          </p:nvSpPr>
          <p:spPr bwMode="auto">
            <a:xfrm>
              <a:off x="4477615" y="5316298"/>
              <a:ext cx="62096" cy="62097"/>
            </a:xfrm>
            <a:custGeom>
              <a:avLst/>
              <a:gdLst/>
              <a:ahLst/>
              <a:cxnLst>
                <a:cxn ang="0">
                  <a:pos x="28" y="0"/>
                </a:cxn>
                <a:cxn ang="0">
                  <a:pos x="0" y="59"/>
                </a:cxn>
                <a:cxn ang="0">
                  <a:pos x="0" y="64"/>
                </a:cxn>
                <a:cxn ang="0">
                  <a:pos x="64" y="61"/>
                </a:cxn>
                <a:cxn ang="0">
                  <a:pos x="64" y="10"/>
                </a:cxn>
                <a:cxn ang="0">
                  <a:pos x="28" y="5"/>
                </a:cxn>
                <a:cxn ang="0">
                  <a:pos x="28" y="0"/>
                </a:cxn>
              </a:cxnLst>
              <a:rect l="0" t="0" r="r" b="b"/>
              <a:pathLst>
                <a:path w="64" h="64">
                  <a:moveTo>
                    <a:pt x="28" y="0"/>
                  </a:moveTo>
                  <a:lnTo>
                    <a:pt x="0" y="59"/>
                  </a:lnTo>
                  <a:lnTo>
                    <a:pt x="0" y="64"/>
                  </a:lnTo>
                  <a:lnTo>
                    <a:pt x="64" y="61"/>
                  </a:lnTo>
                  <a:lnTo>
                    <a:pt x="64" y="10"/>
                  </a:lnTo>
                  <a:lnTo>
                    <a:pt x="28" y="5"/>
                  </a:lnTo>
                  <a:lnTo>
                    <a:pt x="2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1" name="Freeform 205"/>
            <p:cNvSpPr>
              <a:spLocks/>
            </p:cNvSpPr>
            <p:nvPr/>
          </p:nvSpPr>
          <p:spPr bwMode="auto">
            <a:xfrm>
              <a:off x="4460229" y="5326233"/>
              <a:ext cx="158965" cy="173868"/>
            </a:xfrm>
            <a:custGeom>
              <a:avLst/>
              <a:gdLst/>
              <a:ahLst/>
              <a:cxnLst>
                <a:cxn ang="0">
                  <a:pos x="16" y="48"/>
                </a:cxn>
                <a:cxn ang="0">
                  <a:pos x="0" y="77"/>
                </a:cxn>
                <a:cxn ang="0">
                  <a:pos x="0" y="118"/>
                </a:cxn>
                <a:cxn ang="0">
                  <a:pos x="54" y="176"/>
                </a:cxn>
                <a:cxn ang="0">
                  <a:pos x="57" y="176"/>
                </a:cxn>
                <a:cxn ang="0">
                  <a:pos x="86" y="157"/>
                </a:cxn>
                <a:cxn ang="0">
                  <a:pos x="83" y="125"/>
                </a:cxn>
                <a:cxn ang="0">
                  <a:pos x="118" y="118"/>
                </a:cxn>
                <a:cxn ang="0">
                  <a:pos x="140" y="138"/>
                </a:cxn>
                <a:cxn ang="0">
                  <a:pos x="159" y="128"/>
                </a:cxn>
                <a:cxn ang="0">
                  <a:pos x="150" y="6"/>
                </a:cxn>
                <a:cxn ang="0">
                  <a:pos x="137" y="0"/>
                </a:cxn>
                <a:cxn ang="0">
                  <a:pos x="80" y="0"/>
                </a:cxn>
                <a:cxn ang="0">
                  <a:pos x="80" y="51"/>
                </a:cxn>
                <a:cxn ang="0">
                  <a:pos x="16" y="54"/>
                </a:cxn>
                <a:cxn ang="0">
                  <a:pos x="16" y="48"/>
                </a:cxn>
              </a:cxnLst>
              <a:rect l="0" t="0" r="r" b="b"/>
              <a:pathLst>
                <a:path w="159" h="176">
                  <a:moveTo>
                    <a:pt x="16" y="48"/>
                  </a:moveTo>
                  <a:lnTo>
                    <a:pt x="0" y="77"/>
                  </a:lnTo>
                  <a:lnTo>
                    <a:pt x="0" y="118"/>
                  </a:lnTo>
                  <a:lnTo>
                    <a:pt x="54" y="176"/>
                  </a:lnTo>
                  <a:lnTo>
                    <a:pt x="57" y="176"/>
                  </a:lnTo>
                  <a:lnTo>
                    <a:pt x="86" y="157"/>
                  </a:lnTo>
                  <a:lnTo>
                    <a:pt x="83" y="125"/>
                  </a:lnTo>
                  <a:lnTo>
                    <a:pt x="118" y="118"/>
                  </a:lnTo>
                  <a:lnTo>
                    <a:pt x="140" y="138"/>
                  </a:lnTo>
                  <a:lnTo>
                    <a:pt x="159" y="128"/>
                  </a:lnTo>
                  <a:lnTo>
                    <a:pt x="150" y="6"/>
                  </a:lnTo>
                  <a:lnTo>
                    <a:pt x="137" y="0"/>
                  </a:lnTo>
                  <a:lnTo>
                    <a:pt x="80" y="0"/>
                  </a:lnTo>
                  <a:lnTo>
                    <a:pt x="80" y="51"/>
                  </a:lnTo>
                  <a:lnTo>
                    <a:pt x="16" y="54"/>
                  </a:lnTo>
                  <a:lnTo>
                    <a:pt x="1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2" name="Freeform 204"/>
            <p:cNvSpPr>
              <a:spLocks/>
            </p:cNvSpPr>
            <p:nvPr/>
          </p:nvSpPr>
          <p:spPr bwMode="auto">
            <a:xfrm>
              <a:off x="4460229" y="5326233"/>
              <a:ext cx="158965" cy="173868"/>
            </a:xfrm>
            <a:custGeom>
              <a:avLst/>
              <a:gdLst/>
              <a:ahLst/>
              <a:cxnLst>
                <a:cxn ang="0">
                  <a:pos x="17" y="48"/>
                </a:cxn>
                <a:cxn ang="0">
                  <a:pos x="0" y="75"/>
                </a:cxn>
                <a:cxn ang="0">
                  <a:pos x="0" y="118"/>
                </a:cxn>
                <a:cxn ang="0">
                  <a:pos x="55" y="176"/>
                </a:cxn>
                <a:cxn ang="0">
                  <a:pos x="57" y="176"/>
                </a:cxn>
                <a:cxn ang="0">
                  <a:pos x="87" y="156"/>
                </a:cxn>
                <a:cxn ang="0">
                  <a:pos x="82" y="126"/>
                </a:cxn>
                <a:cxn ang="0">
                  <a:pos x="117" y="118"/>
                </a:cxn>
                <a:cxn ang="0">
                  <a:pos x="139" y="138"/>
                </a:cxn>
                <a:cxn ang="0">
                  <a:pos x="159" y="128"/>
                </a:cxn>
                <a:cxn ang="0">
                  <a:pos x="149" y="5"/>
                </a:cxn>
                <a:cxn ang="0">
                  <a:pos x="137" y="0"/>
                </a:cxn>
                <a:cxn ang="0">
                  <a:pos x="80" y="0"/>
                </a:cxn>
                <a:cxn ang="0">
                  <a:pos x="80" y="50"/>
                </a:cxn>
                <a:cxn ang="0">
                  <a:pos x="17" y="53"/>
                </a:cxn>
                <a:cxn ang="0">
                  <a:pos x="17" y="48"/>
                </a:cxn>
              </a:cxnLst>
              <a:rect l="0" t="0" r="r" b="b"/>
              <a:pathLst>
                <a:path w="159" h="176">
                  <a:moveTo>
                    <a:pt x="17" y="48"/>
                  </a:moveTo>
                  <a:lnTo>
                    <a:pt x="0" y="75"/>
                  </a:lnTo>
                  <a:lnTo>
                    <a:pt x="0" y="118"/>
                  </a:lnTo>
                  <a:lnTo>
                    <a:pt x="55" y="176"/>
                  </a:lnTo>
                  <a:lnTo>
                    <a:pt x="57" y="176"/>
                  </a:lnTo>
                  <a:lnTo>
                    <a:pt x="87" y="156"/>
                  </a:lnTo>
                  <a:lnTo>
                    <a:pt x="82" y="126"/>
                  </a:lnTo>
                  <a:lnTo>
                    <a:pt x="117" y="118"/>
                  </a:lnTo>
                  <a:lnTo>
                    <a:pt x="139" y="138"/>
                  </a:lnTo>
                  <a:lnTo>
                    <a:pt x="159" y="128"/>
                  </a:lnTo>
                  <a:lnTo>
                    <a:pt x="149" y="5"/>
                  </a:lnTo>
                  <a:lnTo>
                    <a:pt x="137" y="0"/>
                  </a:lnTo>
                  <a:lnTo>
                    <a:pt x="80" y="0"/>
                  </a:lnTo>
                  <a:lnTo>
                    <a:pt x="80" y="50"/>
                  </a:lnTo>
                  <a:lnTo>
                    <a:pt x="17" y="53"/>
                  </a:lnTo>
                  <a:lnTo>
                    <a:pt x="17" y="4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3" name="Freeform 203"/>
            <p:cNvSpPr>
              <a:spLocks/>
            </p:cNvSpPr>
            <p:nvPr/>
          </p:nvSpPr>
          <p:spPr bwMode="auto">
            <a:xfrm>
              <a:off x="4504937" y="5259171"/>
              <a:ext cx="268253" cy="305510"/>
            </a:xfrm>
            <a:custGeom>
              <a:avLst/>
              <a:gdLst/>
              <a:ahLst/>
              <a:cxnLst>
                <a:cxn ang="0">
                  <a:pos x="0" y="230"/>
                </a:cxn>
                <a:cxn ang="0">
                  <a:pos x="71" y="307"/>
                </a:cxn>
                <a:cxn ang="0">
                  <a:pos x="106" y="272"/>
                </a:cxn>
                <a:cxn ang="0">
                  <a:pos x="202" y="237"/>
                </a:cxn>
                <a:cxn ang="0">
                  <a:pos x="199" y="163"/>
                </a:cxn>
                <a:cxn ang="0">
                  <a:pos x="243" y="141"/>
                </a:cxn>
                <a:cxn ang="0">
                  <a:pos x="237" y="67"/>
                </a:cxn>
                <a:cxn ang="0">
                  <a:pos x="269" y="38"/>
                </a:cxn>
                <a:cxn ang="0">
                  <a:pos x="266" y="41"/>
                </a:cxn>
                <a:cxn ang="0">
                  <a:pos x="224" y="22"/>
                </a:cxn>
                <a:cxn ang="0">
                  <a:pos x="173" y="48"/>
                </a:cxn>
                <a:cxn ang="0">
                  <a:pos x="141" y="0"/>
                </a:cxn>
                <a:cxn ang="0">
                  <a:pos x="167" y="48"/>
                </a:cxn>
                <a:cxn ang="0">
                  <a:pos x="151" y="70"/>
                </a:cxn>
                <a:cxn ang="0">
                  <a:pos x="77" y="67"/>
                </a:cxn>
                <a:cxn ang="0">
                  <a:pos x="93" y="67"/>
                </a:cxn>
                <a:cxn ang="0">
                  <a:pos x="106" y="73"/>
                </a:cxn>
                <a:cxn ang="0">
                  <a:pos x="115" y="195"/>
                </a:cxn>
                <a:cxn ang="0">
                  <a:pos x="96" y="205"/>
                </a:cxn>
                <a:cxn ang="0">
                  <a:pos x="74" y="185"/>
                </a:cxn>
                <a:cxn ang="0">
                  <a:pos x="39" y="192"/>
                </a:cxn>
                <a:cxn ang="0">
                  <a:pos x="42" y="224"/>
                </a:cxn>
                <a:cxn ang="0">
                  <a:pos x="13" y="243"/>
                </a:cxn>
                <a:cxn ang="0">
                  <a:pos x="10" y="243"/>
                </a:cxn>
                <a:cxn ang="0">
                  <a:pos x="0" y="230"/>
                </a:cxn>
              </a:cxnLst>
              <a:rect l="0" t="0" r="r" b="b"/>
              <a:pathLst>
                <a:path w="269" h="307">
                  <a:moveTo>
                    <a:pt x="0" y="230"/>
                  </a:moveTo>
                  <a:lnTo>
                    <a:pt x="71" y="307"/>
                  </a:lnTo>
                  <a:lnTo>
                    <a:pt x="106" y="272"/>
                  </a:lnTo>
                  <a:lnTo>
                    <a:pt x="202" y="237"/>
                  </a:lnTo>
                  <a:lnTo>
                    <a:pt x="199" y="163"/>
                  </a:lnTo>
                  <a:lnTo>
                    <a:pt x="243" y="141"/>
                  </a:lnTo>
                  <a:lnTo>
                    <a:pt x="237" y="67"/>
                  </a:lnTo>
                  <a:lnTo>
                    <a:pt x="269" y="38"/>
                  </a:lnTo>
                  <a:lnTo>
                    <a:pt x="266" y="41"/>
                  </a:lnTo>
                  <a:lnTo>
                    <a:pt x="224" y="22"/>
                  </a:lnTo>
                  <a:lnTo>
                    <a:pt x="173" y="48"/>
                  </a:lnTo>
                  <a:lnTo>
                    <a:pt x="141" y="0"/>
                  </a:lnTo>
                  <a:lnTo>
                    <a:pt x="167" y="48"/>
                  </a:lnTo>
                  <a:lnTo>
                    <a:pt x="151" y="70"/>
                  </a:lnTo>
                  <a:lnTo>
                    <a:pt x="77" y="67"/>
                  </a:lnTo>
                  <a:lnTo>
                    <a:pt x="93" y="67"/>
                  </a:lnTo>
                  <a:lnTo>
                    <a:pt x="106" y="73"/>
                  </a:lnTo>
                  <a:lnTo>
                    <a:pt x="115" y="195"/>
                  </a:lnTo>
                  <a:lnTo>
                    <a:pt x="96" y="205"/>
                  </a:lnTo>
                  <a:lnTo>
                    <a:pt x="74" y="185"/>
                  </a:lnTo>
                  <a:lnTo>
                    <a:pt x="39" y="192"/>
                  </a:lnTo>
                  <a:lnTo>
                    <a:pt x="42" y="224"/>
                  </a:lnTo>
                  <a:lnTo>
                    <a:pt x="13" y="243"/>
                  </a:lnTo>
                  <a:lnTo>
                    <a:pt x="10" y="243"/>
                  </a:lnTo>
                  <a:lnTo>
                    <a:pt x="0"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4" name="Freeform 202"/>
            <p:cNvSpPr>
              <a:spLocks/>
            </p:cNvSpPr>
            <p:nvPr/>
          </p:nvSpPr>
          <p:spPr bwMode="auto">
            <a:xfrm>
              <a:off x="4504937" y="5259171"/>
              <a:ext cx="265769" cy="305510"/>
            </a:xfrm>
            <a:custGeom>
              <a:avLst/>
              <a:gdLst/>
              <a:ahLst/>
              <a:cxnLst>
                <a:cxn ang="0">
                  <a:pos x="0" y="230"/>
                </a:cxn>
                <a:cxn ang="0">
                  <a:pos x="70" y="307"/>
                </a:cxn>
                <a:cxn ang="0">
                  <a:pos x="106" y="272"/>
                </a:cxn>
                <a:cxn ang="0">
                  <a:pos x="204" y="237"/>
                </a:cxn>
                <a:cxn ang="0">
                  <a:pos x="199" y="162"/>
                </a:cxn>
                <a:cxn ang="0">
                  <a:pos x="244" y="140"/>
                </a:cxn>
                <a:cxn ang="0">
                  <a:pos x="239" y="67"/>
                </a:cxn>
                <a:cxn ang="0">
                  <a:pos x="269" y="37"/>
                </a:cxn>
                <a:cxn ang="0">
                  <a:pos x="266" y="40"/>
                </a:cxn>
                <a:cxn ang="0">
                  <a:pos x="224" y="22"/>
                </a:cxn>
                <a:cxn ang="0">
                  <a:pos x="173" y="47"/>
                </a:cxn>
                <a:cxn ang="0">
                  <a:pos x="141" y="0"/>
                </a:cxn>
                <a:cxn ang="0">
                  <a:pos x="168" y="47"/>
                </a:cxn>
                <a:cxn ang="0">
                  <a:pos x="151" y="70"/>
                </a:cxn>
                <a:cxn ang="0">
                  <a:pos x="78" y="67"/>
                </a:cxn>
                <a:cxn ang="0">
                  <a:pos x="93" y="67"/>
                </a:cxn>
                <a:cxn ang="0">
                  <a:pos x="106" y="72"/>
                </a:cxn>
                <a:cxn ang="0">
                  <a:pos x="116" y="195"/>
                </a:cxn>
                <a:cxn ang="0">
                  <a:pos x="96" y="205"/>
                </a:cxn>
                <a:cxn ang="0">
                  <a:pos x="73" y="185"/>
                </a:cxn>
                <a:cxn ang="0">
                  <a:pos x="38" y="192"/>
                </a:cxn>
                <a:cxn ang="0">
                  <a:pos x="43" y="222"/>
                </a:cxn>
                <a:cxn ang="0">
                  <a:pos x="13" y="242"/>
                </a:cxn>
                <a:cxn ang="0">
                  <a:pos x="10" y="242"/>
                </a:cxn>
                <a:cxn ang="0">
                  <a:pos x="0" y="230"/>
                </a:cxn>
              </a:cxnLst>
              <a:rect l="0" t="0" r="r" b="b"/>
              <a:pathLst>
                <a:path w="269" h="307">
                  <a:moveTo>
                    <a:pt x="0" y="230"/>
                  </a:moveTo>
                  <a:lnTo>
                    <a:pt x="70" y="307"/>
                  </a:lnTo>
                  <a:lnTo>
                    <a:pt x="106" y="272"/>
                  </a:lnTo>
                  <a:lnTo>
                    <a:pt x="204" y="237"/>
                  </a:lnTo>
                  <a:lnTo>
                    <a:pt x="199" y="162"/>
                  </a:lnTo>
                  <a:lnTo>
                    <a:pt x="244" y="140"/>
                  </a:lnTo>
                  <a:lnTo>
                    <a:pt x="239" y="67"/>
                  </a:lnTo>
                  <a:lnTo>
                    <a:pt x="269" y="37"/>
                  </a:lnTo>
                  <a:lnTo>
                    <a:pt x="266" y="40"/>
                  </a:lnTo>
                  <a:lnTo>
                    <a:pt x="224" y="22"/>
                  </a:lnTo>
                  <a:lnTo>
                    <a:pt x="173" y="47"/>
                  </a:lnTo>
                  <a:lnTo>
                    <a:pt x="141" y="0"/>
                  </a:lnTo>
                  <a:lnTo>
                    <a:pt x="168" y="47"/>
                  </a:lnTo>
                  <a:lnTo>
                    <a:pt x="151" y="70"/>
                  </a:lnTo>
                  <a:lnTo>
                    <a:pt x="78" y="67"/>
                  </a:lnTo>
                  <a:lnTo>
                    <a:pt x="93" y="67"/>
                  </a:lnTo>
                  <a:lnTo>
                    <a:pt x="106" y="72"/>
                  </a:lnTo>
                  <a:lnTo>
                    <a:pt x="116" y="195"/>
                  </a:lnTo>
                  <a:lnTo>
                    <a:pt x="96" y="205"/>
                  </a:lnTo>
                  <a:lnTo>
                    <a:pt x="73" y="185"/>
                  </a:lnTo>
                  <a:lnTo>
                    <a:pt x="38" y="192"/>
                  </a:lnTo>
                  <a:lnTo>
                    <a:pt x="43" y="222"/>
                  </a:lnTo>
                  <a:lnTo>
                    <a:pt x="13" y="242"/>
                  </a:lnTo>
                  <a:lnTo>
                    <a:pt x="10" y="242"/>
                  </a:lnTo>
                  <a:lnTo>
                    <a:pt x="0" y="23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 name="Freeform 201"/>
            <p:cNvSpPr>
              <a:spLocks/>
            </p:cNvSpPr>
            <p:nvPr/>
          </p:nvSpPr>
          <p:spPr bwMode="auto">
            <a:xfrm>
              <a:off x="4867576" y="5626777"/>
              <a:ext cx="352703" cy="307995"/>
            </a:xfrm>
            <a:custGeom>
              <a:avLst/>
              <a:gdLst/>
              <a:ahLst/>
              <a:cxnLst>
                <a:cxn ang="0">
                  <a:pos x="326" y="214"/>
                </a:cxn>
                <a:cxn ang="0">
                  <a:pos x="278" y="230"/>
                </a:cxn>
                <a:cxn ang="0">
                  <a:pos x="265" y="269"/>
                </a:cxn>
                <a:cxn ang="0">
                  <a:pos x="182" y="310"/>
                </a:cxn>
                <a:cxn ang="0">
                  <a:pos x="0" y="304"/>
                </a:cxn>
                <a:cxn ang="0">
                  <a:pos x="0" y="198"/>
                </a:cxn>
                <a:cxn ang="0">
                  <a:pos x="32" y="154"/>
                </a:cxn>
                <a:cxn ang="0">
                  <a:pos x="80" y="118"/>
                </a:cxn>
                <a:cxn ang="0">
                  <a:pos x="154" y="179"/>
                </a:cxn>
                <a:cxn ang="0">
                  <a:pos x="189" y="163"/>
                </a:cxn>
                <a:cxn ang="0">
                  <a:pos x="243" y="198"/>
                </a:cxn>
                <a:cxn ang="0">
                  <a:pos x="262" y="173"/>
                </a:cxn>
                <a:cxn ang="0">
                  <a:pos x="218" y="125"/>
                </a:cxn>
                <a:cxn ang="0">
                  <a:pos x="227" y="38"/>
                </a:cxn>
                <a:cxn ang="0">
                  <a:pos x="278" y="32"/>
                </a:cxn>
                <a:cxn ang="0">
                  <a:pos x="281" y="32"/>
                </a:cxn>
                <a:cxn ang="0">
                  <a:pos x="262" y="0"/>
                </a:cxn>
                <a:cxn ang="0">
                  <a:pos x="281" y="38"/>
                </a:cxn>
                <a:cxn ang="0">
                  <a:pos x="326" y="42"/>
                </a:cxn>
                <a:cxn ang="0">
                  <a:pos x="355" y="80"/>
                </a:cxn>
                <a:cxn ang="0">
                  <a:pos x="352" y="83"/>
                </a:cxn>
                <a:cxn ang="0">
                  <a:pos x="326" y="214"/>
                </a:cxn>
              </a:cxnLst>
              <a:rect l="0" t="0" r="r" b="b"/>
              <a:pathLst>
                <a:path w="355" h="310">
                  <a:moveTo>
                    <a:pt x="326" y="214"/>
                  </a:moveTo>
                  <a:lnTo>
                    <a:pt x="278" y="230"/>
                  </a:lnTo>
                  <a:lnTo>
                    <a:pt x="265" y="269"/>
                  </a:lnTo>
                  <a:lnTo>
                    <a:pt x="182" y="310"/>
                  </a:lnTo>
                  <a:lnTo>
                    <a:pt x="0" y="304"/>
                  </a:lnTo>
                  <a:lnTo>
                    <a:pt x="0" y="198"/>
                  </a:lnTo>
                  <a:lnTo>
                    <a:pt x="32" y="154"/>
                  </a:lnTo>
                  <a:lnTo>
                    <a:pt x="80" y="118"/>
                  </a:lnTo>
                  <a:lnTo>
                    <a:pt x="154" y="179"/>
                  </a:lnTo>
                  <a:lnTo>
                    <a:pt x="189" y="163"/>
                  </a:lnTo>
                  <a:lnTo>
                    <a:pt x="243" y="198"/>
                  </a:lnTo>
                  <a:lnTo>
                    <a:pt x="262" y="173"/>
                  </a:lnTo>
                  <a:lnTo>
                    <a:pt x="218" y="125"/>
                  </a:lnTo>
                  <a:lnTo>
                    <a:pt x="227" y="38"/>
                  </a:lnTo>
                  <a:lnTo>
                    <a:pt x="278" y="32"/>
                  </a:lnTo>
                  <a:lnTo>
                    <a:pt x="281" y="32"/>
                  </a:lnTo>
                  <a:lnTo>
                    <a:pt x="262" y="0"/>
                  </a:lnTo>
                  <a:lnTo>
                    <a:pt x="281" y="38"/>
                  </a:lnTo>
                  <a:lnTo>
                    <a:pt x="326" y="42"/>
                  </a:lnTo>
                  <a:lnTo>
                    <a:pt x="355" y="80"/>
                  </a:lnTo>
                  <a:lnTo>
                    <a:pt x="352" y="83"/>
                  </a:lnTo>
                  <a:lnTo>
                    <a:pt x="326"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6" name="Freeform 200"/>
            <p:cNvSpPr>
              <a:spLocks/>
            </p:cNvSpPr>
            <p:nvPr/>
          </p:nvSpPr>
          <p:spPr bwMode="auto">
            <a:xfrm>
              <a:off x="4867576" y="5626777"/>
              <a:ext cx="352703" cy="307995"/>
            </a:xfrm>
            <a:custGeom>
              <a:avLst/>
              <a:gdLst/>
              <a:ahLst/>
              <a:cxnLst>
                <a:cxn ang="0">
                  <a:pos x="325" y="215"/>
                </a:cxn>
                <a:cxn ang="0">
                  <a:pos x="278" y="230"/>
                </a:cxn>
                <a:cxn ang="0">
                  <a:pos x="265" y="270"/>
                </a:cxn>
                <a:cxn ang="0">
                  <a:pos x="183" y="310"/>
                </a:cxn>
                <a:cxn ang="0">
                  <a:pos x="0" y="305"/>
                </a:cxn>
                <a:cxn ang="0">
                  <a:pos x="0" y="198"/>
                </a:cxn>
                <a:cxn ang="0">
                  <a:pos x="33" y="155"/>
                </a:cxn>
                <a:cxn ang="0">
                  <a:pos x="80" y="118"/>
                </a:cxn>
                <a:cxn ang="0">
                  <a:pos x="153" y="180"/>
                </a:cxn>
                <a:cxn ang="0">
                  <a:pos x="188" y="163"/>
                </a:cxn>
                <a:cxn ang="0">
                  <a:pos x="243" y="198"/>
                </a:cxn>
                <a:cxn ang="0">
                  <a:pos x="263" y="173"/>
                </a:cxn>
                <a:cxn ang="0">
                  <a:pos x="218" y="125"/>
                </a:cxn>
                <a:cxn ang="0">
                  <a:pos x="228" y="38"/>
                </a:cxn>
                <a:cxn ang="0">
                  <a:pos x="278" y="33"/>
                </a:cxn>
                <a:cxn ang="0">
                  <a:pos x="280" y="33"/>
                </a:cxn>
                <a:cxn ang="0">
                  <a:pos x="263" y="0"/>
                </a:cxn>
                <a:cxn ang="0">
                  <a:pos x="280" y="38"/>
                </a:cxn>
                <a:cxn ang="0">
                  <a:pos x="325" y="43"/>
                </a:cxn>
                <a:cxn ang="0">
                  <a:pos x="355" y="80"/>
                </a:cxn>
                <a:cxn ang="0">
                  <a:pos x="353" y="83"/>
                </a:cxn>
                <a:cxn ang="0">
                  <a:pos x="325" y="215"/>
                </a:cxn>
              </a:cxnLst>
              <a:rect l="0" t="0" r="r" b="b"/>
              <a:pathLst>
                <a:path w="355" h="310">
                  <a:moveTo>
                    <a:pt x="325" y="215"/>
                  </a:moveTo>
                  <a:lnTo>
                    <a:pt x="278" y="230"/>
                  </a:lnTo>
                  <a:lnTo>
                    <a:pt x="265" y="270"/>
                  </a:lnTo>
                  <a:lnTo>
                    <a:pt x="183" y="310"/>
                  </a:lnTo>
                  <a:lnTo>
                    <a:pt x="0" y="305"/>
                  </a:lnTo>
                  <a:lnTo>
                    <a:pt x="0" y="198"/>
                  </a:lnTo>
                  <a:lnTo>
                    <a:pt x="33" y="155"/>
                  </a:lnTo>
                  <a:lnTo>
                    <a:pt x="80" y="118"/>
                  </a:lnTo>
                  <a:lnTo>
                    <a:pt x="153" y="180"/>
                  </a:lnTo>
                  <a:lnTo>
                    <a:pt x="188" y="163"/>
                  </a:lnTo>
                  <a:lnTo>
                    <a:pt x="243" y="198"/>
                  </a:lnTo>
                  <a:lnTo>
                    <a:pt x="263" y="173"/>
                  </a:lnTo>
                  <a:lnTo>
                    <a:pt x="218" y="125"/>
                  </a:lnTo>
                  <a:lnTo>
                    <a:pt x="228" y="38"/>
                  </a:lnTo>
                  <a:lnTo>
                    <a:pt x="278" y="33"/>
                  </a:lnTo>
                  <a:lnTo>
                    <a:pt x="280" y="33"/>
                  </a:lnTo>
                  <a:lnTo>
                    <a:pt x="263" y="0"/>
                  </a:lnTo>
                  <a:lnTo>
                    <a:pt x="280" y="38"/>
                  </a:lnTo>
                  <a:lnTo>
                    <a:pt x="325" y="43"/>
                  </a:lnTo>
                  <a:lnTo>
                    <a:pt x="355" y="80"/>
                  </a:lnTo>
                  <a:lnTo>
                    <a:pt x="353" y="83"/>
                  </a:lnTo>
                  <a:lnTo>
                    <a:pt x="325" y="2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7" name="Freeform 199"/>
            <p:cNvSpPr>
              <a:spLocks/>
            </p:cNvSpPr>
            <p:nvPr/>
          </p:nvSpPr>
          <p:spPr bwMode="auto">
            <a:xfrm>
              <a:off x="4539711" y="5582068"/>
              <a:ext cx="357671" cy="362639"/>
            </a:xfrm>
            <a:custGeom>
              <a:avLst/>
              <a:gdLst/>
              <a:ahLst/>
              <a:cxnLst>
                <a:cxn ang="0">
                  <a:pos x="35" y="0"/>
                </a:cxn>
                <a:cxn ang="0">
                  <a:pos x="38" y="19"/>
                </a:cxn>
                <a:cxn ang="0">
                  <a:pos x="38" y="93"/>
                </a:cxn>
                <a:cxn ang="0">
                  <a:pos x="70" y="154"/>
                </a:cxn>
                <a:cxn ang="0">
                  <a:pos x="0" y="339"/>
                </a:cxn>
                <a:cxn ang="0">
                  <a:pos x="16" y="365"/>
                </a:cxn>
                <a:cxn ang="0">
                  <a:pos x="323" y="349"/>
                </a:cxn>
                <a:cxn ang="0">
                  <a:pos x="329" y="349"/>
                </a:cxn>
                <a:cxn ang="0">
                  <a:pos x="329" y="243"/>
                </a:cxn>
                <a:cxn ang="0">
                  <a:pos x="361" y="199"/>
                </a:cxn>
                <a:cxn ang="0">
                  <a:pos x="361" y="173"/>
                </a:cxn>
                <a:cxn ang="0">
                  <a:pos x="310" y="93"/>
                </a:cxn>
                <a:cxn ang="0">
                  <a:pos x="297" y="39"/>
                </a:cxn>
                <a:cxn ang="0">
                  <a:pos x="163" y="42"/>
                </a:cxn>
                <a:cxn ang="0">
                  <a:pos x="147" y="0"/>
                </a:cxn>
                <a:cxn ang="0">
                  <a:pos x="38" y="7"/>
                </a:cxn>
                <a:cxn ang="0">
                  <a:pos x="35" y="7"/>
                </a:cxn>
                <a:cxn ang="0">
                  <a:pos x="35" y="0"/>
                </a:cxn>
              </a:cxnLst>
              <a:rect l="0" t="0" r="r" b="b"/>
              <a:pathLst>
                <a:path w="361" h="365">
                  <a:moveTo>
                    <a:pt x="35" y="0"/>
                  </a:moveTo>
                  <a:lnTo>
                    <a:pt x="38" y="19"/>
                  </a:lnTo>
                  <a:lnTo>
                    <a:pt x="38" y="93"/>
                  </a:lnTo>
                  <a:lnTo>
                    <a:pt x="70" y="154"/>
                  </a:lnTo>
                  <a:lnTo>
                    <a:pt x="0" y="339"/>
                  </a:lnTo>
                  <a:lnTo>
                    <a:pt x="16" y="365"/>
                  </a:lnTo>
                  <a:lnTo>
                    <a:pt x="323" y="349"/>
                  </a:lnTo>
                  <a:lnTo>
                    <a:pt x="329" y="349"/>
                  </a:lnTo>
                  <a:lnTo>
                    <a:pt x="329" y="243"/>
                  </a:lnTo>
                  <a:lnTo>
                    <a:pt x="361" y="199"/>
                  </a:lnTo>
                  <a:lnTo>
                    <a:pt x="361" y="173"/>
                  </a:lnTo>
                  <a:lnTo>
                    <a:pt x="310" y="93"/>
                  </a:lnTo>
                  <a:lnTo>
                    <a:pt x="297" y="39"/>
                  </a:lnTo>
                  <a:lnTo>
                    <a:pt x="163" y="42"/>
                  </a:lnTo>
                  <a:lnTo>
                    <a:pt x="147" y="0"/>
                  </a:lnTo>
                  <a:lnTo>
                    <a:pt x="38" y="7"/>
                  </a:lnTo>
                  <a:lnTo>
                    <a:pt x="35" y="7"/>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8" name="Freeform 198"/>
            <p:cNvSpPr>
              <a:spLocks/>
            </p:cNvSpPr>
            <p:nvPr/>
          </p:nvSpPr>
          <p:spPr bwMode="auto">
            <a:xfrm>
              <a:off x="4539711" y="5582068"/>
              <a:ext cx="360154" cy="362639"/>
            </a:xfrm>
            <a:custGeom>
              <a:avLst/>
              <a:gdLst/>
              <a:ahLst/>
              <a:cxnLst>
                <a:cxn ang="0">
                  <a:pos x="35" y="0"/>
                </a:cxn>
                <a:cxn ang="0">
                  <a:pos x="37" y="20"/>
                </a:cxn>
                <a:cxn ang="0">
                  <a:pos x="37" y="93"/>
                </a:cxn>
                <a:cxn ang="0">
                  <a:pos x="70" y="155"/>
                </a:cxn>
                <a:cxn ang="0">
                  <a:pos x="0" y="340"/>
                </a:cxn>
                <a:cxn ang="0">
                  <a:pos x="17" y="365"/>
                </a:cxn>
                <a:cxn ang="0">
                  <a:pos x="321" y="350"/>
                </a:cxn>
                <a:cxn ang="0">
                  <a:pos x="329" y="350"/>
                </a:cxn>
                <a:cxn ang="0">
                  <a:pos x="329" y="243"/>
                </a:cxn>
                <a:cxn ang="0">
                  <a:pos x="361" y="200"/>
                </a:cxn>
                <a:cxn ang="0">
                  <a:pos x="361" y="173"/>
                </a:cxn>
                <a:cxn ang="0">
                  <a:pos x="309" y="93"/>
                </a:cxn>
                <a:cxn ang="0">
                  <a:pos x="296" y="40"/>
                </a:cxn>
                <a:cxn ang="0">
                  <a:pos x="162" y="43"/>
                </a:cxn>
                <a:cxn ang="0">
                  <a:pos x="147" y="0"/>
                </a:cxn>
                <a:cxn ang="0">
                  <a:pos x="37" y="8"/>
                </a:cxn>
                <a:cxn ang="0">
                  <a:pos x="35" y="8"/>
                </a:cxn>
                <a:cxn ang="0">
                  <a:pos x="35" y="0"/>
                </a:cxn>
              </a:cxnLst>
              <a:rect l="0" t="0" r="r" b="b"/>
              <a:pathLst>
                <a:path w="361" h="365">
                  <a:moveTo>
                    <a:pt x="35" y="0"/>
                  </a:moveTo>
                  <a:lnTo>
                    <a:pt x="37" y="20"/>
                  </a:lnTo>
                  <a:lnTo>
                    <a:pt x="37" y="93"/>
                  </a:lnTo>
                  <a:lnTo>
                    <a:pt x="70" y="155"/>
                  </a:lnTo>
                  <a:lnTo>
                    <a:pt x="0" y="340"/>
                  </a:lnTo>
                  <a:lnTo>
                    <a:pt x="17" y="365"/>
                  </a:lnTo>
                  <a:lnTo>
                    <a:pt x="321" y="350"/>
                  </a:lnTo>
                  <a:lnTo>
                    <a:pt x="329" y="350"/>
                  </a:lnTo>
                  <a:lnTo>
                    <a:pt x="329" y="243"/>
                  </a:lnTo>
                  <a:lnTo>
                    <a:pt x="361" y="200"/>
                  </a:lnTo>
                  <a:lnTo>
                    <a:pt x="361" y="173"/>
                  </a:lnTo>
                  <a:lnTo>
                    <a:pt x="309" y="93"/>
                  </a:lnTo>
                  <a:lnTo>
                    <a:pt x="296" y="40"/>
                  </a:lnTo>
                  <a:lnTo>
                    <a:pt x="162" y="43"/>
                  </a:lnTo>
                  <a:lnTo>
                    <a:pt x="147" y="0"/>
                  </a:lnTo>
                  <a:lnTo>
                    <a:pt x="37" y="8"/>
                  </a:lnTo>
                  <a:lnTo>
                    <a:pt x="35" y="8"/>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9" name="Freeform 197"/>
            <p:cNvSpPr>
              <a:spLocks/>
            </p:cNvSpPr>
            <p:nvPr/>
          </p:nvSpPr>
          <p:spPr bwMode="auto">
            <a:xfrm>
              <a:off x="4947059" y="5892546"/>
              <a:ext cx="263286" cy="228512"/>
            </a:xfrm>
            <a:custGeom>
              <a:avLst/>
              <a:gdLst/>
              <a:ahLst/>
              <a:cxnLst>
                <a:cxn ang="0">
                  <a:pos x="0" y="44"/>
                </a:cxn>
                <a:cxn ang="0">
                  <a:pos x="0" y="76"/>
                </a:cxn>
                <a:cxn ang="0">
                  <a:pos x="131" y="214"/>
                </a:cxn>
                <a:cxn ang="0">
                  <a:pos x="208" y="230"/>
                </a:cxn>
                <a:cxn ang="0">
                  <a:pos x="265" y="144"/>
                </a:cxn>
                <a:cxn ang="0">
                  <a:pos x="240" y="105"/>
                </a:cxn>
                <a:cxn ang="0">
                  <a:pos x="240" y="28"/>
                </a:cxn>
                <a:cxn ang="0">
                  <a:pos x="185" y="0"/>
                </a:cxn>
                <a:cxn ang="0">
                  <a:pos x="185" y="3"/>
                </a:cxn>
                <a:cxn ang="0">
                  <a:pos x="102" y="44"/>
                </a:cxn>
                <a:cxn ang="0">
                  <a:pos x="6" y="41"/>
                </a:cxn>
                <a:cxn ang="0">
                  <a:pos x="0" y="44"/>
                </a:cxn>
              </a:cxnLst>
              <a:rect l="0" t="0" r="r" b="b"/>
              <a:pathLst>
                <a:path w="265" h="230">
                  <a:moveTo>
                    <a:pt x="0" y="44"/>
                  </a:moveTo>
                  <a:lnTo>
                    <a:pt x="0" y="76"/>
                  </a:lnTo>
                  <a:lnTo>
                    <a:pt x="131" y="214"/>
                  </a:lnTo>
                  <a:lnTo>
                    <a:pt x="208" y="230"/>
                  </a:lnTo>
                  <a:lnTo>
                    <a:pt x="265" y="144"/>
                  </a:lnTo>
                  <a:lnTo>
                    <a:pt x="240" y="105"/>
                  </a:lnTo>
                  <a:lnTo>
                    <a:pt x="240" y="28"/>
                  </a:lnTo>
                  <a:lnTo>
                    <a:pt x="185" y="0"/>
                  </a:lnTo>
                  <a:lnTo>
                    <a:pt x="185" y="3"/>
                  </a:lnTo>
                  <a:lnTo>
                    <a:pt x="102" y="44"/>
                  </a:lnTo>
                  <a:lnTo>
                    <a:pt x="6" y="41"/>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0" name="Freeform 196"/>
            <p:cNvSpPr>
              <a:spLocks/>
            </p:cNvSpPr>
            <p:nvPr/>
          </p:nvSpPr>
          <p:spPr bwMode="auto">
            <a:xfrm>
              <a:off x="4947059" y="5892546"/>
              <a:ext cx="263286" cy="228512"/>
            </a:xfrm>
            <a:custGeom>
              <a:avLst/>
              <a:gdLst/>
              <a:ahLst/>
              <a:cxnLst>
                <a:cxn ang="0">
                  <a:pos x="0" y="43"/>
                </a:cxn>
                <a:cxn ang="0">
                  <a:pos x="0" y="75"/>
                </a:cxn>
                <a:cxn ang="0">
                  <a:pos x="130" y="213"/>
                </a:cxn>
                <a:cxn ang="0">
                  <a:pos x="208" y="230"/>
                </a:cxn>
                <a:cxn ang="0">
                  <a:pos x="265" y="143"/>
                </a:cxn>
                <a:cxn ang="0">
                  <a:pos x="240" y="105"/>
                </a:cxn>
                <a:cxn ang="0">
                  <a:pos x="240" y="28"/>
                </a:cxn>
                <a:cxn ang="0">
                  <a:pos x="185" y="0"/>
                </a:cxn>
                <a:cxn ang="0">
                  <a:pos x="185" y="3"/>
                </a:cxn>
                <a:cxn ang="0">
                  <a:pos x="103" y="43"/>
                </a:cxn>
                <a:cxn ang="0">
                  <a:pos x="5" y="40"/>
                </a:cxn>
                <a:cxn ang="0">
                  <a:pos x="0" y="43"/>
                </a:cxn>
              </a:cxnLst>
              <a:rect l="0" t="0" r="r" b="b"/>
              <a:pathLst>
                <a:path w="265" h="230">
                  <a:moveTo>
                    <a:pt x="0" y="43"/>
                  </a:moveTo>
                  <a:lnTo>
                    <a:pt x="0" y="75"/>
                  </a:lnTo>
                  <a:lnTo>
                    <a:pt x="130" y="213"/>
                  </a:lnTo>
                  <a:lnTo>
                    <a:pt x="208" y="230"/>
                  </a:lnTo>
                  <a:lnTo>
                    <a:pt x="265" y="143"/>
                  </a:lnTo>
                  <a:lnTo>
                    <a:pt x="240" y="105"/>
                  </a:lnTo>
                  <a:lnTo>
                    <a:pt x="240" y="28"/>
                  </a:lnTo>
                  <a:lnTo>
                    <a:pt x="185" y="0"/>
                  </a:lnTo>
                  <a:lnTo>
                    <a:pt x="185" y="3"/>
                  </a:lnTo>
                  <a:lnTo>
                    <a:pt x="103" y="43"/>
                  </a:lnTo>
                  <a:lnTo>
                    <a:pt x="5" y="40"/>
                  </a:lnTo>
                  <a:lnTo>
                    <a:pt x="0"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1" name="Freeform 195"/>
            <p:cNvSpPr>
              <a:spLocks/>
            </p:cNvSpPr>
            <p:nvPr/>
          </p:nvSpPr>
          <p:spPr bwMode="auto">
            <a:xfrm>
              <a:off x="4790577" y="5964578"/>
              <a:ext cx="283156" cy="273221"/>
            </a:xfrm>
            <a:custGeom>
              <a:avLst/>
              <a:gdLst/>
              <a:ahLst/>
              <a:cxnLst>
                <a:cxn ang="0">
                  <a:pos x="285" y="141"/>
                </a:cxn>
                <a:cxn ang="0">
                  <a:pos x="189" y="224"/>
                </a:cxn>
                <a:cxn ang="0">
                  <a:pos x="115" y="240"/>
                </a:cxn>
                <a:cxn ang="0">
                  <a:pos x="71" y="272"/>
                </a:cxn>
                <a:cxn ang="0">
                  <a:pos x="0" y="275"/>
                </a:cxn>
                <a:cxn ang="0">
                  <a:pos x="23" y="71"/>
                </a:cxn>
                <a:cxn ang="0">
                  <a:pos x="154" y="0"/>
                </a:cxn>
                <a:cxn ang="0">
                  <a:pos x="157" y="0"/>
                </a:cxn>
                <a:cxn ang="0">
                  <a:pos x="157" y="3"/>
                </a:cxn>
                <a:cxn ang="0">
                  <a:pos x="285" y="138"/>
                </a:cxn>
                <a:cxn ang="0">
                  <a:pos x="285" y="141"/>
                </a:cxn>
              </a:cxnLst>
              <a:rect l="0" t="0" r="r" b="b"/>
              <a:pathLst>
                <a:path w="285" h="275">
                  <a:moveTo>
                    <a:pt x="285" y="141"/>
                  </a:moveTo>
                  <a:lnTo>
                    <a:pt x="189" y="224"/>
                  </a:lnTo>
                  <a:lnTo>
                    <a:pt x="115" y="240"/>
                  </a:lnTo>
                  <a:lnTo>
                    <a:pt x="71" y="272"/>
                  </a:lnTo>
                  <a:lnTo>
                    <a:pt x="0" y="275"/>
                  </a:lnTo>
                  <a:lnTo>
                    <a:pt x="23" y="71"/>
                  </a:lnTo>
                  <a:lnTo>
                    <a:pt x="154" y="0"/>
                  </a:lnTo>
                  <a:lnTo>
                    <a:pt x="157" y="0"/>
                  </a:lnTo>
                  <a:lnTo>
                    <a:pt x="157" y="3"/>
                  </a:lnTo>
                  <a:lnTo>
                    <a:pt x="285" y="138"/>
                  </a:lnTo>
                  <a:lnTo>
                    <a:pt x="285"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2" name="Freeform 194"/>
            <p:cNvSpPr>
              <a:spLocks/>
            </p:cNvSpPr>
            <p:nvPr/>
          </p:nvSpPr>
          <p:spPr bwMode="auto">
            <a:xfrm>
              <a:off x="4790577" y="5964578"/>
              <a:ext cx="283156" cy="273221"/>
            </a:xfrm>
            <a:custGeom>
              <a:avLst/>
              <a:gdLst/>
              <a:ahLst/>
              <a:cxnLst>
                <a:cxn ang="0">
                  <a:pos x="285" y="140"/>
                </a:cxn>
                <a:cxn ang="0">
                  <a:pos x="190" y="223"/>
                </a:cxn>
                <a:cxn ang="0">
                  <a:pos x="115" y="240"/>
                </a:cxn>
                <a:cxn ang="0">
                  <a:pos x="70" y="273"/>
                </a:cxn>
                <a:cxn ang="0">
                  <a:pos x="0" y="275"/>
                </a:cxn>
                <a:cxn ang="0">
                  <a:pos x="23" y="70"/>
                </a:cxn>
                <a:cxn ang="0">
                  <a:pos x="155" y="0"/>
                </a:cxn>
                <a:cxn ang="0">
                  <a:pos x="158" y="0"/>
                </a:cxn>
                <a:cxn ang="0">
                  <a:pos x="158" y="3"/>
                </a:cxn>
                <a:cxn ang="0">
                  <a:pos x="285" y="138"/>
                </a:cxn>
                <a:cxn ang="0">
                  <a:pos x="285" y="140"/>
                </a:cxn>
              </a:cxnLst>
              <a:rect l="0" t="0" r="r" b="b"/>
              <a:pathLst>
                <a:path w="285" h="275">
                  <a:moveTo>
                    <a:pt x="285" y="140"/>
                  </a:moveTo>
                  <a:lnTo>
                    <a:pt x="190" y="223"/>
                  </a:lnTo>
                  <a:lnTo>
                    <a:pt x="115" y="240"/>
                  </a:lnTo>
                  <a:lnTo>
                    <a:pt x="70" y="273"/>
                  </a:lnTo>
                  <a:lnTo>
                    <a:pt x="0" y="275"/>
                  </a:lnTo>
                  <a:lnTo>
                    <a:pt x="23" y="70"/>
                  </a:lnTo>
                  <a:lnTo>
                    <a:pt x="155" y="0"/>
                  </a:lnTo>
                  <a:lnTo>
                    <a:pt x="158" y="0"/>
                  </a:lnTo>
                  <a:lnTo>
                    <a:pt x="158" y="3"/>
                  </a:lnTo>
                  <a:lnTo>
                    <a:pt x="285" y="138"/>
                  </a:lnTo>
                  <a:lnTo>
                    <a:pt x="285" y="1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3" name="Freeform 193"/>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4" name="Freeform 192"/>
            <p:cNvSpPr>
              <a:spLocks/>
            </p:cNvSpPr>
            <p:nvPr/>
          </p:nvSpPr>
          <p:spPr bwMode="auto">
            <a:xfrm>
              <a:off x="5140797" y="6237799"/>
              <a:ext cx="42224" cy="42224"/>
            </a:xfrm>
            <a:custGeom>
              <a:avLst/>
              <a:gdLst/>
              <a:ahLst/>
              <a:cxnLst>
                <a:cxn ang="0">
                  <a:pos x="22" y="0"/>
                </a:cxn>
                <a:cxn ang="0">
                  <a:pos x="0" y="10"/>
                </a:cxn>
                <a:cxn ang="0">
                  <a:pos x="13" y="39"/>
                </a:cxn>
                <a:cxn ang="0">
                  <a:pos x="35" y="42"/>
                </a:cxn>
                <a:cxn ang="0">
                  <a:pos x="42" y="26"/>
                </a:cxn>
                <a:cxn ang="0">
                  <a:pos x="22" y="0"/>
                </a:cxn>
              </a:cxnLst>
              <a:rect l="0" t="0" r="r" b="b"/>
              <a:pathLst>
                <a:path w="42" h="42">
                  <a:moveTo>
                    <a:pt x="22" y="0"/>
                  </a:moveTo>
                  <a:lnTo>
                    <a:pt x="0" y="10"/>
                  </a:lnTo>
                  <a:lnTo>
                    <a:pt x="13" y="39"/>
                  </a:lnTo>
                  <a:lnTo>
                    <a:pt x="35" y="42"/>
                  </a:lnTo>
                  <a:lnTo>
                    <a:pt x="42" y="26"/>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5" name="Freeform 191"/>
            <p:cNvSpPr>
              <a:spLocks/>
            </p:cNvSpPr>
            <p:nvPr/>
          </p:nvSpPr>
          <p:spPr bwMode="auto">
            <a:xfrm>
              <a:off x="5140797" y="6237799"/>
              <a:ext cx="42224" cy="42224"/>
            </a:xfrm>
            <a:custGeom>
              <a:avLst/>
              <a:gdLst/>
              <a:ahLst/>
              <a:cxnLst>
                <a:cxn ang="0">
                  <a:pos x="22" y="0"/>
                </a:cxn>
                <a:cxn ang="0">
                  <a:pos x="0" y="10"/>
                </a:cxn>
                <a:cxn ang="0">
                  <a:pos x="12" y="37"/>
                </a:cxn>
                <a:cxn ang="0">
                  <a:pos x="35" y="42"/>
                </a:cxn>
                <a:cxn ang="0">
                  <a:pos x="42" y="25"/>
                </a:cxn>
                <a:cxn ang="0">
                  <a:pos x="22" y="0"/>
                </a:cxn>
              </a:cxnLst>
              <a:rect l="0" t="0" r="r" b="b"/>
              <a:pathLst>
                <a:path w="42" h="42">
                  <a:moveTo>
                    <a:pt x="22" y="0"/>
                  </a:moveTo>
                  <a:lnTo>
                    <a:pt x="0" y="10"/>
                  </a:lnTo>
                  <a:lnTo>
                    <a:pt x="12" y="37"/>
                  </a:lnTo>
                  <a:lnTo>
                    <a:pt x="35" y="42"/>
                  </a:lnTo>
                  <a:lnTo>
                    <a:pt x="42" y="25"/>
                  </a:lnTo>
                  <a:lnTo>
                    <a:pt x="2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6" name="Freeform 190"/>
            <p:cNvSpPr>
              <a:spLocks/>
            </p:cNvSpPr>
            <p:nvPr/>
          </p:nvSpPr>
          <p:spPr bwMode="auto">
            <a:xfrm>
              <a:off x="5024056" y="6319765"/>
              <a:ext cx="39741" cy="54644"/>
            </a:xfrm>
            <a:custGeom>
              <a:avLst/>
              <a:gdLst/>
              <a:ahLst/>
              <a:cxnLst>
                <a:cxn ang="0">
                  <a:pos x="3" y="54"/>
                </a:cxn>
                <a:cxn ang="0">
                  <a:pos x="0" y="19"/>
                </a:cxn>
                <a:cxn ang="0">
                  <a:pos x="9" y="0"/>
                </a:cxn>
                <a:cxn ang="0">
                  <a:pos x="32" y="0"/>
                </a:cxn>
                <a:cxn ang="0">
                  <a:pos x="41" y="38"/>
                </a:cxn>
                <a:cxn ang="0">
                  <a:pos x="3" y="54"/>
                </a:cxn>
              </a:cxnLst>
              <a:rect l="0" t="0" r="r" b="b"/>
              <a:pathLst>
                <a:path w="41" h="54">
                  <a:moveTo>
                    <a:pt x="3" y="54"/>
                  </a:moveTo>
                  <a:lnTo>
                    <a:pt x="0" y="19"/>
                  </a:lnTo>
                  <a:lnTo>
                    <a:pt x="9" y="0"/>
                  </a:lnTo>
                  <a:lnTo>
                    <a:pt x="32" y="0"/>
                  </a:lnTo>
                  <a:lnTo>
                    <a:pt x="41" y="38"/>
                  </a:lnTo>
                  <a:lnTo>
                    <a:pt x="3"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7" name="Freeform 189"/>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8" name="Freeform 188"/>
            <p:cNvSpPr>
              <a:spLocks/>
            </p:cNvSpPr>
            <p:nvPr/>
          </p:nvSpPr>
          <p:spPr bwMode="auto">
            <a:xfrm>
              <a:off x="5168118" y="6275056"/>
              <a:ext cx="7452" cy="4968"/>
            </a:xfrm>
            <a:custGeom>
              <a:avLst/>
              <a:gdLst/>
              <a:ahLst/>
              <a:cxnLst>
                <a:cxn ang="0">
                  <a:pos x="0" y="0"/>
                </a:cxn>
                <a:cxn ang="0">
                  <a:pos x="6" y="3"/>
                </a:cxn>
                <a:cxn ang="0">
                  <a:pos x="0" y="0"/>
                </a:cxn>
              </a:cxnLst>
              <a:rect l="0" t="0" r="r" b="b"/>
              <a:pathLst>
                <a:path w="6" h="3">
                  <a:moveTo>
                    <a:pt x="0" y="0"/>
                  </a:moveTo>
                  <a:lnTo>
                    <a:pt x="6"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9" name="Freeform 187"/>
            <p:cNvSpPr>
              <a:spLocks/>
            </p:cNvSpPr>
            <p:nvPr/>
          </p:nvSpPr>
          <p:spPr bwMode="auto">
            <a:xfrm>
              <a:off x="4557097" y="5929804"/>
              <a:ext cx="422250" cy="392445"/>
            </a:xfrm>
            <a:custGeom>
              <a:avLst/>
              <a:gdLst/>
              <a:ahLst/>
              <a:cxnLst>
                <a:cxn ang="0">
                  <a:pos x="0" y="16"/>
                </a:cxn>
                <a:cxn ang="0">
                  <a:pos x="73" y="134"/>
                </a:cxn>
                <a:cxn ang="0">
                  <a:pos x="60" y="256"/>
                </a:cxn>
                <a:cxn ang="0">
                  <a:pos x="131" y="394"/>
                </a:cxn>
                <a:cxn ang="0">
                  <a:pos x="127" y="384"/>
                </a:cxn>
                <a:cxn ang="0">
                  <a:pos x="217" y="371"/>
                </a:cxn>
                <a:cxn ang="0">
                  <a:pos x="243" y="358"/>
                </a:cxn>
                <a:cxn ang="0">
                  <a:pos x="243" y="310"/>
                </a:cxn>
                <a:cxn ang="0">
                  <a:pos x="262" y="310"/>
                </a:cxn>
                <a:cxn ang="0">
                  <a:pos x="236" y="310"/>
                </a:cxn>
                <a:cxn ang="0">
                  <a:pos x="259" y="106"/>
                </a:cxn>
                <a:cxn ang="0">
                  <a:pos x="390" y="35"/>
                </a:cxn>
                <a:cxn ang="0">
                  <a:pos x="393" y="35"/>
                </a:cxn>
                <a:cxn ang="0">
                  <a:pos x="393" y="6"/>
                </a:cxn>
                <a:cxn ang="0">
                  <a:pos x="399" y="3"/>
                </a:cxn>
                <a:cxn ang="0">
                  <a:pos x="425" y="3"/>
                </a:cxn>
                <a:cxn ang="0">
                  <a:pos x="313" y="0"/>
                </a:cxn>
                <a:cxn ang="0">
                  <a:pos x="307" y="0"/>
                </a:cxn>
                <a:cxn ang="0">
                  <a:pos x="0" y="16"/>
                </a:cxn>
              </a:cxnLst>
              <a:rect l="0" t="0" r="r" b="b"/>
              <a:pathLst>
                <a:path w="425" h="394">
                  <a:moveTo>
                    <a:pt x="0" y="16"/>
                  </a:moveTo>
                  <a:lnTo>
                    <a:pt x="73" y="134"/>
                  </a:lnTo>
                  <a:lnTo>
                    <a:pt x="60" y="256"/>
                  </a:lnTo>
                  <a:lnTo>
                    <a:pt x="131" y="394"/>
                  </a:lnTo>
                  <a:lnTo>
                    <a:pt x="127" y="384"/>
                  </a:lnTo>
                  <a:lnTo>
                    <a:pt x="217" y="371"/>
                  </a:lnTo>
                  <a:lnTo>
                    <a:pt x="243" y="358"/>
                  </a:lnTo>
                  <a:lnTo>
                    <a:pt x="243" y="310"/>
                  </a:lnTo>
                  <a:lnTo>
                    <a:pt x="262" y="310"/>
                  </a:lnTo>
                  <a:lnTo>
                    <a:pt x="236" y="310"/>
                  </a:lnTo>
                  <a:lnTo>
                    <a:pt x="259" y="106"/>
                  </a:lnTo>
                  <a:lnTo>
                    <a:pt x="390" y="35"/>
                  </a:lnTo>
                  <a:lnTo>
                    <a:pt x="393" y="35"/>
                  </a:lnTo>
                  <a:lnTo>
                    <a:pt x="393" y="6"/>
                  </a:lnTo>
                  <a:lnTo>
                    <a:pt x="399" y="3"/>
                  </a:lnTo>
                  <a:lnTo>
                    <a:pt x="425" y="3"/>
                  </a:lnTo>
                  <a:lnTo>
                    <a:pt x="313" y="0"/>
                  </a:lnTo>
                  <a:lnTo>
                    <a:pt x="307" y="0"/>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0" name="Freeform 186"/>
            <p:cNvSpPr>
              <a:spLocks/>
            </p:cNvSpPr>
            <p:nvPr/>
          </p:nvSpPr>
          <p:spPr bwMode="auto">
            <a:xfrm>
              <a:off x="4557097" y="5929804"/>
              <a:ext cx="422250" cy="389960"/>
            </a:xfrm>
            <a:custGeom>
              <a:avLst/>
              <a:gdLst/>
              <a:ahLst/>
              <a:cxnLst>
                <a:cxn ang="0">
                  <a:pos x="0" y="15"/>
                </a:cxn>
                <a:cxn ang="0">
                  <a:pos x="73" y="133"/>
                </a:cxn>
                <a:cxn ang="0">
                  <a:pos x="60" y="256"/>
                </a:cxn>
                <a:cxn ang="0">
                  <a:pos x="130" y="394"/>
                </a:cxn>
                <a:cxn ang="0">
                  <a:pos x="125" y="384"/>
                </a:cxn>
                <a:cxn ang="0">
                  <a:pos x="215" y="371"/>
                </a:cxn>
                <a:cxn ang="0">
                  <a:pos x="243" y="359"/>
                </a:cxn>
                <a:cxn ang="0">
                  <a:pos x="243" y="311"/>
                </a:cxn>
                <a:cxn ang="0">
                  <a:pos x="260" y="311"/>
                </a:cxn>
                <a:cxn ang="0">
                  <a:pos x="235" y="311"/>
                </a:cxn>
                <a:cxn ang="0">
                  <a:pos x="258" y="105"/>
                </a:cxn>
                <a:cxn ang="0">
                  <a:pos x="390" y="35"/>
                </a:cxn>
                <a:cxn ang="0">
                  <a:pos x="393" y="35"/>
                </a:cxn>
                <a:cxn ang="0">
                  <a:pos x="393" y="5"/>
                </a:cxn>
                <a:cxn ang="0">
                  <a:pos x="398" y="3"/>
                </a:cxn>
                <a:cxn ang="0">
                  <a:pos x="425" y="3"/>
                </a:cxn>
                <a:cxn ang="0">
                  <a:pos x="313" y="0"/>
                </a:cxn>
                <a:cxn ang="0">
                  <a:pos x="305" y="0"/>
                </a:cxn>
                <a:cxn ang="0">
                  <a:pos x="0" y="15"/>
                </a:cxn>
              </a:cxnLst>
              <a:rect l="0" t="0" r="r" b="b"/>
              <a:pathLst>
                <a:path w="425" h="394">
                  <a:moveTo>
                    <a:pt x="0" y="15"/>
                  </a:moveTo>
                  <a:lnTo>
                    <a:pt x="73" y="133"/>
                  </a:lnTo>
                  <a:lnTo>
                    <a:pt x="60" y="256"/>
                  </a:lnTo>
                  <a:lnTo>
                    <a:pt x="130" y="394"/>
                  </a:lnTo>
                  <a:lnTo>
                    <a:pt x="125" y="384"/>
                  </a:lnTo>
                  <a:lnTo>
                    <a:pt x="215" y="371"/>
                  </a:lnTo>
                  <a:lnTo>
                    <a:pt x="243" y="359"/>
                  </a:lnTo>
                  <a:lnTo>
                    <a:pt x="243" y="311"/>
                  </a:lnTo>
                  <a:lnTo>
                    <a:pt x="260" y="311"/>
                  </a:lnTo>
                  <a:lnTo>
                    <a:pt x="235" y="311"/>
                  </a:lnTo>
                  <a:lnTo>
                    <a:pt x="258" y="105"/>
                  </a:lnTo>
                  <a:lnTo>
                    <a:pt x="390" y="35"/>
                  </a:lnTo>
                  <a:lnTo>
                    <a:pt x="393" y="35"/>
                  </a:lnTo>
                  <a:lnTo>
                    <a:pt x="393" y="5"/>
                  </a:lnTo>
                  <a:lnTo>
                    <a:pt x="398" y="3"/>
                  </a:lnTo>
                  <a:lnTo>
                    <a:pt x="425" y="3"/>
                  </a:lnTo>
                  <a:lnTo>
                    <a:pt x="313" y="0"/>
                  </a:lnTo>
                  <a:lnTo>
                    <a:pt x="305" y="0"/>
                  </a:lnTo>
                  <a:lnTo>
                    <a:pt x="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1" name="Freeform 185"/>
            <p:cNvSpPr>
              <a:spLocks/>
            </p:cNvSpPr>
            <p:nvPr/>
          </p:nvSpPr>
          <p:spPr bwMode="auto">
            <a:xfrm>
              <a:off x="4591871" y="3639714"/>
              <a:ext cx="59612" cy="74515"/>
            </a:xfrm>
            <a:custGeom>
              <a:avLst/>
              <a:gdLst/>
              <a:ahLst/>
              <a:cxnLst>
                <a:cxn ang="0">
                  <a:pos x="44" y="64"/>
                </a:cxn>
                <a:cxn ang="0">
                  <a:pos x="60" y="0"/>
                </a:cxn>
                <a:cxn ang="0">
                  <a:pos x="22" y="16"/>
                </a:cxn>
                <a:cxn ang="0">
                  <a:pos x="0" y="74"/>
                </a:cxn>
                <a:cxn ang="0">
                  <a:pos x="6" y="55"/>
                </a:cxn>
                <a:cxn ang="0">
                  <a:pos x="44" y="64"/>
                </a:cxn>
              </a:cxnLst>
              <a:rect l="0" t="0" r="r" b="b"/>
              <a:pathLst>
                <a:path w="60" h="74">
                  <a:moveTo>
                    <a:pt x="44" y="64"/>
                  </a:moveTo>
                  <a:lnTo>
                    <a:pt x="60" y="0"/>
                  </a:lnTo>
                  <a:lnTo>
                    <a:pt x="22" y="16"/>
                  </a:lnTo>
                  <a:lnTo>
                    <a:pt x="0" y="74"/>
                  </a:lnTo>
                  <a:lnTo>
                    <a:pt x="6" y="55"/>
                  </a:lnTo>
                  <a:lnTo>
                    <a:pt x="4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 name="Freeform 184"/>
            <p:cNvSpPr>
              <a:spLocks/>
            </p:cNvSpPr>
            <p:nvPr/>
          </p:nvSpPr>
          <p:spPr bwMode="auto">
            <a:xfrm>
              <a:off x="4591871" y="3639714"/>
              <a:ext cx="59612" cy="74515"/>
            </a:xfrm>
            <a:custGeom>
              <a:avLst/>
              <a:gdLst/>
              <a:ahLst/>
              <a:cxnLst>
                <a:cxn ang="0">
                  <a:pos x="43" y="64"/>
                </a:cxn>
                <a:cxn ang="0">
                  <a:pos x="60" y="0"/>
                </a:cxn>
                <a:cxn ang="0">
                  <a:pos x="20" y="17"/>
                </a:cxn>
                <a:cxn ang="0">
                  <a:pos x="0" y="74"/>
                </a:cxn>
                <a:cxn ang="0">
                  <a:pos x="5" y="54"/>
                </a:cxn>
                <a:cxn ang="0">
                  <a:pos x="43" y="64"/>
                </a:cxn>
              </a:cxnLst>
              <a:rect l="0" t="0" r="r" b="b"/>
              <a:pathLst>
                <a:path w="60" h="74">
                  <a:moveTo>
                    <a:pt x="43" y="64"/>
                  </a:moveTo>
                  <a:lnTo>
                    <a:pt x="60" y="0"/>
                  </a:lnTo>
                  <a:lnTo>
                    <a:pt x="20" y="17"/>
                  </a:lnTo>
                  <a:lnTo>
                    <a:pt x="0" y="74"/>
                  </a:lnTo>
                  <a:lnTo>
                    <a:pt x="5" y="54"/>
                  </a:lnTo>
                  <a:lnTo>
                    <a:pt x="43" y="6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3" name="Line 183"/>
            <p:cNvSpPr>
              <a:spLocks noChangeShapeType="1"/>
            </p:cNvSpPr>
            <p:nvPr/>
          </p:nvSpPr>
          <p:spPr bwMode="auto">
            <a:xfrm flipH="1">
              <a:off x="6109489" y="4240801"/>
              <a:ext cx="17386" cy="12418"/>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4" name="Freeform 148"/>
            <p:cNvSpPr>
              <a:spLocks/>
            </p:cNvSpPr>
            <p:nvPr/>
          </p:nvSpPr>
          <p:spPr bwMode="auto">
            <a:xfrm>
              <a:off x="4105041" y="4037127"/>
              <a:ext cx="101838" cy="149030"/>
            </a:xfrm>
            <a:custGeom>
              <a:avLst/>
              <a:gdLst/>
              <a:ahLst/>
              <a:cxnLst>
                <a:cxn ang="0">
                  <a:pos x="45" y="0"/>
                </a:cxn>
                <a:cxn ang="0">
                  <a:pos x="35" y="19"/>
                </a:cxn>
                <a:cxn ang="0">
                  <a:pos x="29" y="80"/>
                </a:cxn>
                <a:cxn ang="0">
                  <a:pos x="0" y="138"/>
                </a:cxn>
                <a:cxn ang="0">
                  <a:pos x="35" y="141"/>
                </a:cxn>
                <a:cxn ang="0">
                  <a:pos x="42" y="151"/>
                </a:cxn>
                <a:cxn ang="0">
                  <a:pos x="103" y="23"/>
                </a:cxn>
                <a:cxn ang="0">
                  <a:pos x="45" y="0"/>
                </a:cxn>
              </a:cxnLst>
              <a:rect l="0" t="0" r="r" b="b"/>
              <a:pathLst>
                <a:path w="103" h="151">
                  <a:moveTo>
                    <a:pt x="45" y="0"/>
                  </a:moveTo>
                  <a:lnTo>
                    <a:pt x="35" y="19"/>
                  </a:lnTo>
                  <a:lnTo>
                    <a:pt x="29" y="80"/>
                  </a:lnTo>
                  <a:lnTo>
                    <a:pt x="0" y="138"/>
                  </a:lnTo>
                  <a:lnTo>
                    <a:pt x="35" y="141"/>
                  </a:lnTo>
                  <a:lnTo>
                    <a:pt x="42" y="151"/>
                  </a:lnTo>
                  <a:lnTo>
                    <a:pt x="103" y="2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5" name="Freeform 147"/>
            <p:cNvSpPr>
              <a:spLocks/>
            </p:cNvSpPr>
            <p:nvPr/>
          </p:nvSpPr>
          <p:spPr bwMode="auto">
            <a:xfrm>
              <a:off x="4105041" y="4037127"/>
              <a:ext cx="101838" cy="151513"/>
            </a:xfrm>
            <a:custGeom>
              <a:avLst/>
              <a:gdLst/>
              <a:ahLst/>
              <a:cxnLst>
                <a:cxn ang="0">
                  <a:pos x="45" y="0"/>
                </a:cxn>
                <a:cxn ang="0">
                  <a:pos x="35" y="20"/>
                </a:cxn>
                <a:cxn ang="0">
                  <a:pos x="28" y="79"/>
                </a:cxn>
                <a:cxn ang="0">
                  <a:pos x="0" y="136"/>
                </a:cxn>
                <a:cxn ang="0">
                  <a:pos x="35" y="141"/>
                </a:cxn>
                <a:cxn ang="0">
                  <a:pos x="40" y="151"/>
                </a:cxn>
                <a:cxn ang="0">
                  <a:pos x="103" y="22"/>
                </a:cxn>
                <a:cxn ang="0">
                  <a:pos x="45" y="0"/>
                </a:cxn>
              </a:cxnLst>
              <a:rect l="0" t="0" r="r" b="b"/>
              <a:pathLst>
                <a:path w="103" h="151">
                  <a:moveTo>
                    <a:pt x="45" y="0"/>
                  </a:moveTo>
                  <a:lnTo>
                    <a:pt x="35" y="20"/>
                  </a:lnTo>
                  <a:lnTo>
                    <a:pt x="28" y="79"/>
                  </a:lnTo>
                  <a:lnTo>
                    <a:pt x="0" y="136"/>
                  </a:lnTo>
                  <a:lnTo>
                    <a:pt x="35" y="141"/>
                  </a:lnTo>
                  <a:lnTo>
                    <a:pt x="40" y="151"/>
                  </a:lnTo>
                  <a:lnTo>
                    <a:pt x="103" y="22"/>
                  </a:lnTo>
                  <a:lnTo>
                    <a:pt x="4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6" name="Freeform 146"/>
            <p:cNvSpPr>
              <a:spLocks/>
            </p:cNvSpPr>
            <p:nvPr/>
          </p:nvSpPr>
          <p:spPr bwMode="auto">
            <a:xfrm>
              <a:off x="4822867" y="4146415"/>
              <a:ext cx="153997" cy="146545"/>
            </a:xfrm>
            <a:custGeom>
              <a:avLst/>
              <a:gdLst/>
              <a:ahLst/>
              <a:cxnLst>
                <a:cxn ang="0">
                  <a:pos x="0" y="58"/>
                </a:cxn>
                <a:cxn ang="0">
                  <a:pos x="10" y="83"/>
                </a:cxn>
                <a:cxn ang="0">
                  <a:pos x="55" y="102"/>
                </a:cxn>
                <a:cxn ang="0">
                  <a:pos x="61" y="147"/>
                </a:cxn>
                <a:cxn ang="0">
                  <a:pos x="90" y="144"/>
                </a:cxn>
                <a:cxn ang="0">
                  <a:pos x="115" y="122"/>
                </a:cxn>
                <a:cxn ang="0">
                  <a:pos x="106" y="77"/>
                </a:cxn>
                <a:cxn ang="0">
                  <a:pos x="154" y="32"/>
                </a:cxn>
                <a:cxn ang="0">
                  <a:pos x="87" y="6"/>
                </a:cxn>
                <a:cxn ang="0">
                  <a:pos x="80" y="0"/>
                </a:cxn>
                <a:cxn ang="0">
                  <a:pos x="80" y="13"/>
                </a:cxn>
                <a:cxn ang="0">
                  <a:pos x="77" y="13"/>
                </a:cxn>
                <a:cxn ang="0">
                  <a:pos x="80" y="10"/>
                </a:cxn>
                <a:cxn ang="0">
                  <a:pos x="26" y="45"/>
                </a:cxn>
                <a:cxn ang="0">
                  <a:pos x="29" y="48"/>
                </a:cxn>
                <a:cxn ang="0">
                  <a:pos x="0" y="58"/>
                </a:cxn>
              </a:cxnLst>
              <a:rect l="0" t="0" r="r" b="b"/>
              <a:pathLst>
                <a:path w="154" h="147">
                  <a:moveTo>
                    <a:pt x="0" y="58"/>
                  </a:moveTo>
                  <a:lnTo>
                    <a:pt x="10" y="83"/>
                  </a:lnTo>
                  <a:lnTo>
                    <a:pt x="55" y="102"/>
                  </a:lnTo>
                  <a:lnTo>
                    <a:pt x="61" y="147"/>
                  </a:lnTo>
                  <a:lnTo>
                    <a:pt x="90" y="144"/>
                  </a:lnTo>
                  <a:lnTo>
                    <a:pt x="115" y="122"/>
                  </a:lnTo>
                  <a:lnTo>
                    <a:pt x="106" y="77"/>
                  </a:lnTo>
                  <a:lnTo>
                    <a:pt x="154" y="32"/>
                  </a:lnTo>
                  <a:lnTo>
                    <a:pt x="87" y="6"/>
                  </a:lnTo>
                  <a:lnTo>
                    <a:pt x="80" y="0"/>
                  </a:lnTo>
                  <a:lnTo>
                    <a:pt x="80" y="13"/>
                  </a:lnTo>
                  <a:lnTo>
                    <a:pt x="77" y="13"/>
                  </a:lnTo>
                  <a:lnTo>
                    <a:pt x="80" y="10"/>
                  </a:lnTo>
                  <a:lnTo>
                    <a:pt x="26" y="45"/>
                  </a:lnTo>
                  <a:lnTo>
                    <a:pt x="29" y="48"/>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7" name="Freeform 145"/>
            <p:cNvSpPr>
              <a:spLocks/>
            </p:cNvSpPr>
            <p:nvPr/>
          </p:nvSpPr>
          <p:spPr bwMode="auto">
            <a:xfrm>
              <a:off x="4822867" y="4146415"/>
              <a:ext cx="151513" cy="146545"/>
            </a:xfrm>
            <a:custGeom>
              <a:avLst/>
              <a:gdLst/>
              <a:ahLst/>
              <a:cxnLst>
                <a:cxn ang="0">
                  <a:pos x="0" y="57"/>
                </a:cxn>
                <a:cxn ang="0">
                  <a:pos x="10" y="82"/>
                </a:cxn>
                <a:cxn ang="0">
                  <a:pos x="56" y="102"/>
                </a:cxn>
                <a:cxn ang="0">
                  <a:pos x="61" y="147"/>
                </a:cxn>
                <a:cxn ang="0">
                  <a:pos x="91" y="142"/>
                </a:cxn>
                <a:cxn ang="0">
                  <a:pos x="116" y="122"/>
                </a:cxn>
                <a:cxn ang="0">
                  <a:pos x="106" y="77"/>
                </a:cxn>
                <a:cxn ang="0">
                  <a:pos x="154" y="32"/>
                </a:cxn>
                <a:cxn ang="0">
                  <a:pos x="88" y="5"/>
                </a:cxn>
                <a:cxn ang="0">
                  <a:pos x="81" y="0"/>
                </a:cxn>
                <a:cxn ang="0">
                  <a:pos x="81" y="12"/>
                </a:cxn>
                <a:cxn ang="0">
                  <a:pos x="78" y="12"/>
                </a:cxn>
                <a:cxn ang="0">
                  <a:pos x="81" y="10"/>
                </a:cxn>
                <a:cxn ang="0">
                  <a:pos x="25" y="45"/>
                </a:cxn>
                <a:cxn ang="0">
                  <a:pos x="28" y="47"/>
                </a:cxn>
                <a:cxn ang="0">
                  <a:pos x="0" y="57"/>
                </a:cxn>
              </a:cxnLst>
              <a:rect l="0" t="0" r="r" b="b"/>
              <a:pathLst>
                <a:path w="154" h="147">
                  <a:moveTo>
                    <a:pt x="0" y="57"/>
                  </a:moveTo>
                  <a:lnTo>
                    <a:pt x="10" y="82"/>
                  </a:lnTo>
                  <a:lnTo>
                    <a:pt x="56" y="102"/>
                  </a:lnTo>
                  <a:lnTo>
                    <a:pt x="61" y="147"/>
                  </a:lnTo>
                  <a:lnTo>
                    <a:pt x="91" y="142"/>
                  </a:lnTo>
                  <a:lnTo>
                    <a:pt x="116" y="122"/>
                  </a:lnTo>
                  <a:lnTo>
                    <a:pt x="106" y="77"/>
                  </a:lnTo>
                  <a:lnTo>
                    <a:pt x="154" y="32"/>
                  </a:lnTo>
                  <a:lnTo>
                    <a:pt x="88" y="5"/>
                  </a:lnTo>
                  <a:lnTo>
                    <a:pt x="81" y="0"/>
                  </a:lnTo>
                  <a:lnTo>
                    <a:pt x="81" y="12"/>
                  </a:lnTo>
                  <a:lnTo>
                    <a:pt x="78" y="12"/>
                  </a:lnTo>
                  <a:lnTo>
                    <a:pt x="81" y="10"/>
                  </a:lnTo>
                  <a:lnTo>
                    <a:pt x="25" y="45"/>
                  </a:lnTo>
                  <a:lnTo>
                    <a:pt x="28" y="47"/>
                  </a:lnTo>
                  <a:lnTo>
                    <a:pt x="0" y="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8" name="Line 144"/>
            <p:cNvSpPr>
              <a:spLocks noChangeShapeType="1"/>
            </p:cNvSpPr>
            <p:nvPr/>
          </p:nvSpPr>
          <p:spPr bwMode="auto">
            <a:xfrm flipV="1">
              <a:off x="2699195" y="2355574"/>
              <a:ext cx="4968" cy="12420"/>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9" name="Freeform 143"/>
            <p:cNvSpPr>
              <a:spLocks/>
            </p:cNvSpPr>
            <p:nvPr/>
          </p:nvSpPr>
          <p:spPr bwMode="auto">
            <a:xfrm>
              <a:off x="2704163" y="2333220"/>
              <a:ext cx="2485" cy="12418"/>
            </a:xfrm>
            <a:custGeom>
              <a:avLst/>
              <a:gdLst/>
              <a:ahLst/>
              <a:cxnLst>
                <a:cxn ang="0">
                  <a:pos x="0" y="13"/>
                </a:cxn>
                <a:cxn ang="0">
                  <a:pos x="3" y="10"/>
                </a:cxn>
                <a:cxn ang="0">
                  <a:pos x="3" y="0"/>
                </a:cxn>
              </a:cxnLst>
              <a:rect l="0" t="0" r="r" b="b"/>
              <a:pathLst>
                <a:path w="3" h="13">
                  <a:moveTo>
                    <a:pt x="0" y="13"/>
                  </a:moveTo>
                  <a:lnTo>
                    <a:pt x="3" y="10"/>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0" name="Line 142"/>
            <p:cNvSpPr>
              <a:spLocks noChangeShapeType="1"/>
            </p:cNvSpPr>
            <p:nvPr/>
          </p:nvSpPr>
          <p:spPr bwMode="auto">
            <a:xfrm flipV="1">
              <a:off x="2709130" y="2310865"/>
              <a:ext cx="0" cy="12420"/>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1" name="Line 141"/>
            <p:cNvSpPr>
              <a:spLocks noChangeShapeType="1"/>
            </p:cNvSpPr>
            <p:nvPr/>
          </p:nvSpPr>
          <p:spPr bwMode="auto">
            <a:xfrm flipV="1">
              <a:off x="2711615" y="2286027"/>
              <a:ext cx="2483" cy="14903"/>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2" name="Line 140"/>
            <p:cNvSpPr>
              <a:spLocks noChangeShapeType="1"/>
            </p:cNvSpPr>
            <p:nvPr/>
          </p:nvSpPr>
          <p:spPr bwMode="auto">
            <a:xfrm flipV="1">
              <a:off x="2714098" y="2263673"/>
              <a:ext cx="4968" cy="17386"/>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3" name="Line 139"/>
            <p:cNvSpPr>
              <a:spLocks noChangeShapeType="1"/>
            </p:cNvSpPr>
            <p:nvPr/>
          </p:nvSpPr>
          <p:spPr bwMode="auto">
            <a:xfrm flipV="1">
              <a:off x="2721550" y="2241318"/>
              <a:ext cx="2483" cy="14903"/>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4" name="Line 138"/>
            <p:cNvSpPr>
              <a:spLocks noChangeShapeType="1"/>
            </p:cNvSpPr>
            <p:nvPr/>
          </p:nvSpPr>
          <p:spPr bwMode="auto">
            <a:xfrm flipV="1">
              <a:off x="2724033" y="2218964"/>
              <a:ext cx="4968" cy="17386"/>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5" name="Line 137"/>
            <p:cNvSpPr>
              <a:spLocks noChangeShapeType="1"/>
            </p:cNvSpPr>
            <p:nvPr/>
          </p:nvSpPr>
          <p:spPr bwMode="auto">
            <a:xfrm flipV="1">
              <a:off x="2731486" y="2196609"/>
              <a:ext cx="2483" cy="14903"/>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6" name="Freeform 136"/>
            <p:cNvSpPr>
              <a:spLocks/>
            </p:cNvSpPr>
            <p:nvPr/>
          </p:nvSpPr>
          <p:spPr bwMode="auto">
            <a:xfrm>
              <a:off x="2733969" y="2174255"/>
              <a:ext cx="4968" cy="17386"/>
            </a:xfrm>
            <a:custGeom>
              <a:avLst/>
              <a:gdLst/>
              <a:ahLst/>
              <a:cxnLst>
                <a:cxn ang="0">
                  <a:pos x="0" y="16"/>
                </a:cxn>
                <a:cxn ang="0">
                  <a:pos x="3" y="9"/>
                </a:cxn>
                <a:cxn ang="0">
                  <a:pos x="3" y="0"/>
                </a:cxn>
              </a:cxnLst>
              <a:rect l="0" t="0" r="r" b="b"/>
              <a:pathLst>
                <a:path w="3" h="16">
                  <a:moveTo>
                    <a:pt x="0" y="16"/>
                  </a:moveTo>
                  <a:lnTo>
                    <a:pt x="3" y="9"/>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7" name="Line 135"/>
            <p:cNvSpPr>
              <a:spLocks noChangeShapeType="1"/>
            </p:cNvSpPr>
            <p:nvPr/>
          </p:nvSpPr>
          <p:spPr bwMode="auto">
            <a:xfrm flipV="1">
              <a:off x="2741421" y="2151900"/>
              <a:ext cx="2483" cy="17388"/>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548" name="Group 9"/>
            <p:cNvGrpSpPr>
              <a:grpSpLocks/>
            </p:cNvGrpSpPr>
            <p:nvPr/>
          </p:nvGrpSpPr>
          <p:grpSpPr bwMode="auto">
            <a:xfrm>
              <a:off x="4246644" y="3525458"/>
              <a:ext cx="193739" cy="280672"/>
              <a:chOff x="4770" y="4410"/>
              <a:chExt cx="195" cy="282"/>
            </a:xfrm>
            <a:grpFill/>
          </p:grpSpPr>
          <p:sp>
            <p:nvSpPr>
              <p:cNvPr id="549"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0"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4" name="ZoneTexte 3"/>
          <p:cNvSpPr txBox="1"/>
          <p:nvPr/>
        </p:nvSpPr>
        <p:spPr>
          <a:xfrm>
            <a:off x="2857488" y="0"/>
            <a:ext cx="6286512" cy="738664"/>
          </a:xfrm>
          <a:prstGeom prst="rect">
            <a:avLst/>
          </a:prstGeom>
          <a:solidFill>
            <a:schemeClr val="bg1">
              <a:alpha val="50000"/>
            </a:schemeClr>
          </a:solidFill>
          <a:ln>
            <a:solidFill>
              <a:schemeClr val="bg1"/>
            </a:solidFill>
          </a:ln>
        </p:spPr>
        <p:txBody>
          <a:bodyPr wrap="square" rtlCol="0">
            <a:spAutoFit/>
          </a:bodyPr>
          <a:lstStyle/>
          <a:p>
            <a:pPr algn="just"/>
            <a:r>
              <a:rPr lang="fr-FR" sz="1400" b="1" u="sng" dirty="0" smtClean="0">
                <a:latin typeface="Tw Cen MT" pitchFamily="34" charset="0"/>
              </a:rPr>
              <a:t>Consigne</a:t>
            </a:r>
            <a:r>
              <a:rPr lang="fr-FR" sz="1400" b="1" dirty="0" smtClean="0">
                <a:latin typeface="Tw Cen MT" pitchFamily="34" charset="0"/>
              </a:rPr>
              <a:t> : sur le fond de carte distribué, placez les informations du texte cartographiables pour montrer les différentes étapes de la fabrication de l’</a:t>
            </a:r>
            <a:r>
              <a:rPr lang="fr-FR" sz="1400" b="1" dirty="0" err="1" smtClean="0">
                <a:latin typeface="Tw Cen MT" pitchFamily="34" charset="0"/>
              </a:rPr>
              <a:t>IPhone</a:t>
            </a:r>
            <a:r>
              <a:rPr lang="fr-FR" sz="1400" b="1" dirty="0" smtClean="0">
                <a:latin typeface="Tw Cen MT" pitchFamily="34" charset="0"/>
              </a:rPr>
              <a:t>. Commencez à élaborer votre légende en la structurant.</a:t>
            </a:r>
            <a:endParaRPr lang="fr-FR" sz="1400" b="1" dirty="0">
              <a:latin typeface="Tw Cen MT" pitchFamily="34" charset="0"/>
            </a:endParaRPr>
          </a:p>
        </p:txBody>
      </p:sp>
      <p:sp>
        <p:nvSpPr>
          <p:cNvPr id="565" name="Rectangle 564"/>
          <p:cNvSpPr/>
          <p:nvPr/>
        </p:nvSpPr>
        <p:spPr>
          <a:xfrm>
            <a:off x="3000364" y="1285860"/>
            <a:ext cx="128588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 Cupertino</a:t>
            </a:r>
            <a:endParaRPr lang="fr-FR" sz="1400" b="1" cap="small" dirty="0">
              <a:solidFill>
                <a:schemeClr val="tx1"/>
              </a:solidFill>
              <a:latin typeface="Tw Cen MT" pitchFamily="34" charset="0"/>
            </a:endParaRPr>
          </a:p>
        </p:txBody>
      </p:sp>
      <p:sp>
        <p:nvSpPr>
          <p:cNvPr id="566" name="Ellipse 565"/>
          <p:cNvSpPr/>
          <p:nvPr/>
        </p:nvSpPr>
        <p:spPr>
          <a:xfrm>
            <a:off x="4572000" y="4000504"/>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7" name="Ellipse 566"/>
          <p:cNvSpPr/>
          <p:nvPr/>
        </p:nvSpPr>
        <p:spPr>
          <a:xfrm>
            <a:off x="6786578" y="2714620"/>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8" name="Ellipse 567"/>
          <p:cNvSpPr/>
          <p:nvPr/>
        </p:nvSpPr>
        <p:spPr>
          <a:xfrm>
            <a:off x="6215074" y="2000240"/>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9" name="Ellipse 568"/>
          <p:cNvSpPr/>
          <p:nvPr/>
        </p:nvSpPr>
        <p:spPr>
          <a:xfrm>
            <a:off x="6357950" y="2428868"/>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5" name="Rectangle à coins arrondis 574"/>
          <p:cNvSpPr/>
          <p:nvPr/>
        </p:nvSpPr>
        <p:spPr>
          <a:xfrm>
            <a:off x="6357950" y="1963116"/>
            <a:ext cx="828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Mémoires</a:t>
            </a:r>
            <a:endParaRPr lang="fr-FR" sz="1300" b="1" i="1" dirty="0">
              <a:solidFill>
                <a:schemeClr val="tx1"/>
              </a:solidFill>
              <a:latin typeface="Tw Cen MT" pitchFamily="34" charset="0"/>
            </a:endParaRPr>
          </a:p>
        </p:txBody>
      </p:sp>
      <p:sp>
        <p:nvSpPr>
          <p:cNvPr id="576" name="Rectangle 575"/>
          <p:cNvSpPr/>
          <p:nvPr/>
        </p:nvSpPr>
        <p:spPr>
          <a:xfrm>
            <a:off x="4071934" y="3714752"/>
            <a:ext cx="684000" cy="72000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7" name="Rectangle à coins arrondis 576"/>
          <p:cNvSpPr/>
          <p:nvPr/>
        </p:nvSpPr>
        <p:spPr>
          <a:xfrm>
            <a:off x="2571736" y="3643314"/>
            <a:ext cx="1476000" cy="36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Puces électroniques (chipset)</a:t>
            </a:r>
            <a:endParaRPr lang="fr-FR" sz="1300" b="1" i="1" dirty="0">
              <a:solidFill>
                <a:schemeClr val="tx1"/>
              </a:solidFill>
              <a:latin typeface="Tw Cen MT" pitchFamily="34" charset="0"/>
            </a:endParaRPr>
          </a:p>
        </p:txBody>
      </p:sp>
      <p:sp>
        <p:nvSpPr>
          <p:cNvPr id="578" name="Ellipse 577"/>
          <p:cNvSpPr/>
          <p:nvPr/>
        </p:nvSpPr>
        <p:spPr>
          <a:xfrm>
            <a:off x="3714744" y="4786322"/>
            <a:ext cx="2143140" cy="1714512"/>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9" name="Ellipse 578"/>
          <p:cNvSpPr/>
          <p:nvPr/>
        </p:nvSpPr>
        <p:spPr>
          <a:xfrm>
            <a:off x="5715008" y="2214554"/>
            <a:ext cx="2143140" cy="1785950"/>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4" name="Rectangle à coins arrondis 573"/>
          <p:cNvSpPr/>
          <p:nvPr/>
        </p:nvSpPr>
        <p:spPr>
          <a:xfrm>
            <a:off x="6500826" y="2391744"/>
            <a:ext cx="1980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Mémoires, écrans et circuits</a:t>
            </a:r>
            <a:endParaRPr lang="fr-FR" sz="1300" b="1" i="1" dirty="0">
              <a:solidFill>
                <a:schemeClr val="tx1"/>
              </a:solidFill>
              <a:latin typeface="Tw Cen MT" pitchFamily="34" charset="0"/>
            </a:endParaRPr>
          </a:p>
        </p:txBody>
      </p:sp>
      <p:sp>
        <p:nvSpPr>
          <p:cNvPr id="573" name="Rectangle à coins arrondis 572"/>
          <p:cNvSpPr/>
          <p:nvPr/>
        </p:nvSpPr>
        <p:spPr>
          <a:xfrm>
            <a:off x="6929454" y="2677496"/>
            <a:ext cx="1368000" cy="36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Semi-conducteurs, écrans et circuits</a:t>
            </a:r>
            <a:endParaRPr lang="fr-FR" sz="1300" b="1" i="1" dirty="0">
              <a:solidFill>
                <a:schemeClr val="tx1"/>
              </a:solidFill>
              <a:latin typeface="Tw Cen MT" pitchFamily="34" charset="0"/>
            </a:endParaRPr>
          </a:p>
        </p:txBody>
      </p:sp>
      <p:pic>
        <p:nvPicPr>
          <p:cNvPr id="8194" name="Picture 2" descr="http://t3.gstatic.com/images?q=tbn:ANd9GcRGa9OstmA6yWX-FrKNCfU_QLm-r6h9m8jh1OYzjCocZZbMS4hFmw"/>
          <p:cNvPicPr>
            <a:picLocks noChangeAspect="1" noChangeArrowheads="1"/>
          </p:cNvPicPr>
          <p:nvPr/>
        </p:nvPicPr>
        <p:blipFill>
          <a:blip r:embed="rId3" cstate="print">
            <a:clrChange>
              <a:clrFrom>
                <a:srgbClr val="FFFFFF"/>
              </a:clrFrom>
              <a:clrTo>
                <a:srgbClr val="FFFFFF">
                  <a:alpha val="0"/>
                </a:srgbClr>
              </a:clrTo>
            </a:clrChange>
            <a:biLevel thresh="50000"/>
          </a:blip>
          <a:srcRect/>
          <a:stretch>
            <a:fillRect/>
          </a:stretch>
        </p:blipFill>
        <p:spPr bwMode="auto">
          <a:xfrm>
            <a:off x="3500430" y="1571612"/>
            <a:ext cx="254535" cy="285752"/>
          </a:xfrm>
          <a:prstGeom prst="rect">
            <a:avLst/>
          </a:prstGeom>
          <a:noFill/>
          <a:ln>
            <a:noFill/>
          </a:ln>
          <a:effectLst>
            <a:outerShdw blurRad="190500" dist="228600" dir="2700000" algn="ctr">
              <a:srgbClr val="000000">
                <a:alpha val="30000"/>
              </a:srgbClr>
            </a:outerShdw>
          </a:effectLst>
        </p:spPr>
      </p:pic>
      <p:sp>
        <p:nvSpPr>
          <p:cNvPr id="601" name="Rectangle 600"/>
          <p:cNvSpPr/>
          <p:nvPr/>
        </p:nvSpPr>
        <p:spPr>
          <a:xfrm>
            <a:off x="71438" y="4714884"/>
            <a:ext cx="3571868" cy="56198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300" b="1" u="sng" cap="small" dirty="0" smtClean="0">
                <a:latin typeface="Tw Cen MT" pitchFamily="34" charset="0"/>
              </a:rPr>
              <a:t>Légende provisoire</a:t>
            </a:r>
          </a:p>
          <a:p>
            <a:pPr algn="r"/>
            <a:endParaRPr lang="fr-FR" sz="1000" b="1" dirty="0" smtClean="0">
              <a:latin typeface="Tw Cen MT" pitchFamily="34" charset="0"/>
            </a:endParaRPr>
          </a:p>
          <a:p>
            <a:pPr algn="r"/>
            <a:r>
              <a:rPr lang="fr-FR" sz="1300" b="1" dirty="0" smtClean="0">
                <a:latin typeface="Tw Cen MT" pitchFamily="34" charset="0"/>
              </a:rPr>
              <a:t>Siège social (Recherche/Développement)</a:t>
            </a:r>
          </a:p>
        </p:txBody>
      </p:sp>
      <p:sp>
        <p:nvSpPr>
          <p:cNvPr id="602" name="Rectangle 601"/>
          <p:cNvSpPr/>
          <p:nvPr/>
        </p:nvSpPr>
        <p:spPr>
          <a:xfrm>
            <a:off x="71438" y="5274000"/>
            <a:ext cx="3571868" cy="28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r"/>
            <a:endParaRPr lang="fr-FR" sz="1300" b="1" dirty="0" smtClean="0">
              <a:latin typeface="Tw Cen MT" pitchFamily="34" charset="0"/>
            </a:endParaRPr>
          </a:p>
          <a:p>
            <a:pPr algn="r"/>
            <a:r>
              <a:rPr lang="fr-FR" sz="1300" b="1" dirty="0" smtClean="0">
                <a:latin typeface="Tw Cen MT" pitchFamily="34" charset="0"/>
              </a:rPr>
              <a:t>Pays producteurs des composants</a:t>
            </a:r>
          </a:p>
          <a:p>
            <a:pPr algn="r"/>
            <a:endParaRPr lang="fr-FR" sz="1300" b="1" dirty="0" smtClean="0">
              <a:latin typeface="Tw Cen MT" pitchFamily="34" charset="0"/>
            </a:endParaRPr>
          </a:p>
        </p:txBody>
      </p:sp>
      <p:sp>
        <p:nvSpPr>
          <p:cNvPr id="603" name="Rectangle 602"/>
          <p:cNvSpPr/>
          <p:nvPr/>
        </p:nvSpPr>
        <p:spPr>
          <a:xfrm>
            <a:off x="71406" y="5544000"/>
            <a:ext cx="3571868" cy="324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r"/>
            <a:endParaRPr lang="fr-FR" sz="1300" b="1" dirty="0" smtClean="0">
              <a:latin typeface="Tw Cen MT" pitchFamily="34" charset="0"/>
            </a:endParaRPr>
          </a:p>
          <a:p>
            <a:pPr algn="r"/>
            <a:r>
              <a:rPr lang="fr-FR" sz="1300" b="1" dirty="0" smtClean="0">
                <a:latin typeface="Tw Cen MT" pitchFamily="34" charset="0"/>
              </a:rPr>
              <a:t>Continent producteur de composants</a:t>
            </a:r>
          </a:p>
          <a:p>
            <a:pPr algn="r"/>
            <a:endParaRPr lang="fr-FR" sz="1300" b="1" dirty="0" smtClean="0">
              <a:latin typeface="Tw Cen MT" pitchFamily="34" charset="0"/>
            </a:endParaRPr>
          </a:p>
        </p:txBody>
      </p:sp>
      <p:sp>
        <p:nvSpPr>
          <p:cNvPr id="605" name="Rectangle 604"/>
          <p:cNvSpPr/>
          <p:nvPr/>
        </p:nvSpPr>
        <p:spPr>
          <a:xfrm>
            <a:off x="71438" y="5855644"/>
            <a:ext cx="3571868" cy="28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300" b="1" dirty="0" smtClean="0">
              <a:latin typeface="Tw Cen MT" pitchFamily="34" charset="0"/>
            </a:endParaRPr>
          </a:p>
          <a:p>
            <a:pPr algn="r"/>
            <a:r>
              <a:rPr lang="fr-FR" sz="1300" b="1" dirty="0" smtClean="0">
                <a:latin typeface="Tw Cen MT" pitchFamily="34" charset="0"/>
              </a:rPr>
              <a:t>Types de composants</a:t>
            </a:r>
          </a:p>
          <a:p>
            <a:pPr algn="r"/>
            <a:endParaRPr lang="fr-FR" sz="1300" b="1" dirty="0" smtClean="0">
              <a:latin typeface="Tw Cen MT" pitchFamily="34" charset="0"/>
            </a:endParaRPr>
          </a:p>
        </p:txBody>
      </p:sp>
      <p:sp>
        <p:nvSpPr>
          <p:cNvPr id="604" name="Rectangle 603"/>
          <p:cNvSpPr/>
          <p:nvPr/>
        </p:nvSpPr>
        <p:spPr>
          <a:xfrm>
            <a:off x="71438" y="6143644"/>
            <a:ext cx="3571868" cy="28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300" b="1" dirty="0" smtClean="0">
              <a:latin typeface="Tw Cen MT" pitchFamily="34" charset="0"/>
            </a:endParaRPr>
          </a:p>
          <a:p>
            <a:pPr algn="r"/>
            <a:r>
              <a:rPr lang="fr-FR" sz="1300" b="1" dirty="0" smtClean="0">
                <a:latin typeface="Tw Cen MT" pitchFamily="34" charset="0"/>
              </a:rPr>
              <a:t>Sous-traitance de la production</a:t>
            </a:r>
          </a:p>
          <a:p>
            <a:pPr algn="r"/>
            <a:endParaRPr lang="fr-FR" sz="1300" b="1" dirty="0" smtClean="0">
              <a:latin typeface="Tw Cen MT" pitchFamily="34" charset="0"/>
            </a:endParaRPr>
          </a:p>
        </p:txBody>
      </p:sp>
      <p:sp>
        <p:nvSpPr>
          <p:cNvPr id="606" name="Rectangle 605"/>
          <p:cNvSpPr/>
          <p:nvPr/>
        </p:nvSpPr>
        <p:spPr>
          <a:xfrm>
            <a:off x="71438" y="6427148"/>
            <a:ext cx="3571868" cy="28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r"/>
            <a:r>
              <a:rPr lang="fr-FR" sz="1300" b="1" dirty="0" smtClean="0">
                <a:latin typeface="Tw Cen MT" pitchFamily="34" charset="0"/>
              </a:rPr>
              <a:t>Aire d’approvisionnement en métaux rares</a:t>
            </a:r>
          </a:p>
        </p:txBody>
      </p:sp>
      <p:sp>
        <p:nvSpPr>
          <p:cNvPr id="613" name="Flèche droite 612"/>
          <p:cNvSpPr/>
          <p:nvPr/>
        </p:nvSpPr>
        <p:spPr>
          <a:xfrm rot="4171390">
            <a:off x="3096000" y="2592000"/>
            <a:ext cx="1663452" cy="36000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itchFamily="34" charset="0"/>
              </a:rPr>
              <a:t>Vers l’Europe</a:t>
            </a:r>
            <a:endParaRPr lang="fr-FR" sz="1400" b="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614" name="Flèche droite 613"/>
          <p:cNvSpPr/>
          <p:nvPr/>
        </p:nvSpPr>
        <p:spPr>
          <a:xfrm rot="575110">
            <a:off x="4046125" y="1766583"/>
            <a:ext cx="1890935" cy="36000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300" b="1" cap="small" dirty="0" smtClean="0">
                <a:solidFill>
                  <a:schemeClr val="tx1"/>
                </a:solidFill>
                <a:effectLst>
                  <a:outerShdw blurRad="38100" dist="38100" dir="2700000" algn="tl">
                    <a:srgbClr val="000000">
                      <a:alpha val="43137"/>
                    </a:srgbClr>
                  </a:outerShdw>
                </a:effectLst>
                <a:latin typeface="Tw Cen MT" pitchFamily="34" charset="0"/>
              </a:rPr>
              <a:t>Vers l’Asie</a:t>
            </a:r>
            <a:endParaRPr lang="fr-FR" sz="1300" b="1" cap="small" dirty="0">
              <a:solidFill>
                <a:schemeClr val="tx1"/>
              </a:solidFill>
              <a:effectLst>
                <a:outerShdw blurRad="38100" dist="38100" dir="2700000" algn="tl">
                  <a:srgbClr val="000000">
                    <a:alpha val="43137"/>
                  </a:srgbClr>
                </a:outerShdw>
              </a:effectLst>
              <a:latin typeface="Tw Cen MT" pitchFamily="34" charset="0"/>
            </a:endParaRPr>
          </a:p>
        </p:txBody>
      </p:sp>
      <p:pic>
        <p:nvPicPr>
          <p:cNvPr id="615" name="Picture 2" descr="http://t3.gstatic.com/images?q=tbn:ANd9GcRGa9OstmA6yWX-FrKNCfU_QLm-r6h9m8jh1OYzjCocZZbMS4hFmw"/>
          <p:cNvPicPr>
            <a:picLocks noChangeAspect="1" noChangeArrowheads="1"/>
          </p:cNvPicPr>
          <p:nvPr/>
        </p:nvPicPr>
        <p:blipFill>
          <a:blip r:embed="rId3" cstate="print">
            <a:clrChange>
              <a:clrFrom>
                <a:srgbClr val="FFFFFF"/>
              </a:clrFrom>
              <a:clrTo>
                <a:srgbClr val="FFFFFF">
                  <a:alpha val="0"/>
                </a:srgbClr>
              </a:clrTo>
            </a:clrChange>
            <a:biLevel thresh="50000"/>
          </a:blip>
          <a:srcRect/>
          <a:stretch>
            <a:fillRect/>
          </a:stretch>
        </p:blipFill>
        <p:spPr bwMode="auto">
          <a:xfrm>
            <a:off x="357158" y="5000636"/>
            <a:ext cx="254535" cy="285752"/>
          </a:xfrm>
          <a:prstGeom prst="rect">
            <a:avLst/>
          </a:prstGeom>
          <a:noFill/>
        </p:spPr>
      </p:pic>
      <p:sp>
        <p:nvSpPr>
          <p:cNvPr id="617" name="Rectangle 616"/>
          <p:cNvSpPr/>
          <p:nvPr/>
        </p:nvSpPr>
        <p:spPr>
          <a:xfrm>
            <a:off x="396000" y="5572140"/>
            <a:ext cx="214314" cy="214314"/>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8" name="Rectangle à coins arrondis 617"/>
          <p:cNvSpPr/>
          <p:nvPr/>
        </p:nvSpPr>
        <p:spPr>
          <a:xfrm>
            <a:off x="172100" y="5892206"/>
            <a:ext cx="828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Mémoires</a:t>
            </a:r>
            <a:endParaRPr lang="fr-FR" sz="1300" b="1" i="1" dirty="0">
              <a:solidFill>
                <a:schemeClr val="tx1"/>
              </a:solidFill>
              <a:latin typeface="Tw Cen MT" pitchFamily="34" charset="0"/>
            </a:endParaRPr>
          </a:p>
        </p:txBody>
      </p:sp>
      <p:sp>
        <p:nvSpPr>
          <p:cNvPr id="619" name="Flèche droite 618"/>
          <p:cNvSpPr/>
          <p:nvPr/>
        </p:nvSpPr>
        <p:spPr>
          <a:xfrm>
            <a:off x="357158" y="6143644"/>
            <a:ext cx="326578" cy="172721"/>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300" b="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620" name="Ellipse 619"/>
          <p:cNvSpPr/>
          <p:nvPr/>
        </p:nvSpPr>
        <p:spPr>
          <a:xfrm>
            <a:off x="142844" y="6357958"/>
            <a:ext cx="347666" cy="285752"/>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1" name="Rectangle à coins arrondis 570"/>
          <p:cNvSpPr/>
          <p:nvPr/>
        </p:nvSpPr>
        <p:spPr>
          <a:xfrm>
            <a:off x="4714876" y="4000504"/>
            <a:ext cx="1332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Semi-conducteurs</a:t>
            </a:r>
            <a:endParaRPr lang="fr-FR" sz="1300" b="1" i="1" dirty="0">
              <a:solidFill>
                <a:schemeClr val="tx1"/>
              </a:solidFill>
              <a:latin typeface="Tw Cen MT" pitchFamily="34" charset="0"/>
            </a:endParaRPr>
          </a:p>
        </p:txBody>
      </p:sp>
      <p:sp>
        <p:nvSpPr>
          <p:cNvPr id="621" name="Pentagone 620"/>
          <p:cNvSpPr/>
          <p:nvPr/>
        </p:nvSpPr>
        <p:spPr>
          <a:xfrm>
            <a:off x="71406" y="5000636"/>
            <a:ext cx="6715140" cy="285752"/>
          </a:xfrm>
          <a:prstGeom prst="homePlate">
            <a:avLst/>
          </a:prstGeom>
          <a:solidFill>
            <a:schemeClr val="accent2">
              <a:alpha val="52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3" name="Rectangle 622"/>
          <p:cNvSpPr/>
          <p:nvPr/>
        </p:nvSpPr>
        <p:spPr>
          <a:xfrm>
            <a:off x="6858016" y="5000636"/>
            <a:ext cx="128588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Conception</a:t>
            </a:r>
            <a:endParaRPr lang="fr-FR" sz="1400" b="1" cap="small" dirty="0">
              <a:solidFill>
                <a:schemeClr val="tx1"/>
              </a:solidFill>
              <a:latin typeface="Tw Cen MT" pitchFamily="34" charset="0"/>
            </a:endParaRPr>
          </a:p>
        </p:txBody>
      </p:sp>
      <p:sp>
        <p:nvSpPr>
          <p:cNvPr id="624" name="Rectangle 623"/>
          <p:cNvSpPr/>
          <p:nvPr/>
        </p:nvSpPr>
        <p:spPr>
          <a:xfrm>
            <a:off x="6858016" y="5857892"/>
            <a:ext cx="128588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Fabrication</a:t>
            </a:r>
            <a:endParaRPr lang="fr-FR" sz="1400" b="1" cap="small" dirty="0">
              <a:solidFill>
                <a:schemeClr val="tx1"/>
              </a:solidFill>
              <a:latin typeface="Tw Cen MT" pitchFamily="34" charset="0"/>
            </a:endParaRPr>
          </a:p>
        </p:txBody>
      </p:sp>
      <p:pic>
        <p:nvPicPr>
          <p:cNvPr id="8196" name="Picture 4" descr="http://www.sylvainratton.fr/blog/wp-content/uploads/2011/09/Cupertino.jpeg"/>
          <p:cNvPicPr preferRelativeResize="0">
            <a:picLocks noChangeArrowheads="1"/>
          </p:cNvPicPr>
          <p:nvPr/>
        </p:nvPicPr>
        <p:blipFill>
          <a:blip r:embed="rId4"/>
          <a:srcRect/>
          <a:stretch>
            <a:fillRect/>
          </a:stretch>
        </p:blipFill>
        <p:spPr bwMode="auto">
          <a:xfrm>
            <a:off x="285720" y="58488"/>
            <a:ext cx="2520000" cy="1798876"/>
          </a:xfrm>
          <a:prstGeom prst="rect">
            <a:avLst/>
          </a:prstGeom>
          <a:noFill/>
        </p:spPr>
      </p:pic>
      <p:sp>
        <p:nvSpPr>
          <p:cNvPr id="626" name="Rectangle 625"/>
          <p:cNvSpPr/>
          <p:nvPr/>
        </p:nvSpPr>
        <p:spPr>
          <a:xfrm>
            <a:off x="71406" y="4714884"/>
            <a:ext cx="3571868" cy="2000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7" name="Ellipse 626"/>
          <p:cNvSpPr/>
          <p:nvPr/>
        </p:nvSpPr>
        <p:spPr>
          <a:xfrm>
            <a:off x="428596" y="5357826"/>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8198" name="Picture 6" descr="http://img.clubic.com/03226538-photo-foxconn.jpg"/>
          <p:cNvPicPr preferRelativeResize="0">
            <a:picLocks noChangeArrowheads="1"/>
          </p:cNvPicPr>
          <p:nvPr/>
        </p:nvPicPr>
        <p:blipFill>
          <a:blip r:embed="rId5"/>
          <a:srcRect/>
          <a:stretch>
            <a:fillRect/>
          </a:stretch>
        </p:blipFill>
        <p:spPr bwMode="auto">
          <a:xfrm>
            <a:off x="285720" y="71414"/>
            <a:ext cx="2520000" cy="1785950"/>
          </a:xfrm>
          <a:prstGeom prst="rect">
            <a:avLst/>
          </a:prstGeom>
          <a:noFill/>
        </p:spPr>
      </p:pic>
      <p:pic>
        <p:nvPicPr>
          <p:cNvPr id="8202" name="Picture 10" descr="Avant de les assembler dans des produits de... (Photo Reuters)"/>
          <p:cNvPicPr preferRelativeResize="0">
            <a:picLocks noChangeArrowheads="1"/>
          </p:cNvPicPr>
          <p:nvPr/>
        </p:nvPicPr>
        <p:blipFill>
          <a:blip r:embed="rId6"/>
          <a:srcRect/>
          <a:stretch>
            <a:fillRect/>
          </a:stretch>
        </p:blipFill>
        <p:spPr bwMode="auto">
          <a:xfrm>
            <a:off x="285720" y="71414"/>
            <a:ext cx="2520000" cy="1785600"/>
          </a:xfrm>
          <a:prstGeom prst="rect">
            <a:avLst/>
          </a:prstGeom>
          <a:noFill/>
        </p:spPr>
      </p:pic>
      <p:sp>
        <p:nvSpPr>
          <p:cNvPr id="625" name="Rectangle 624"/>
          <p:cNvSpPr>
            <a:spLocks/>
          </p:cNvSpPr>
          <p:nvPr/>
        </p:nvSpPr>
        <p:spPr>
          <a:xfrm>
            <a:off x="285720" y="71414"/>
            <a:ext cx="2512500" cy="176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2" name="Pentagone 621"/>
          <p:cNvSpPr/>
          <p:nvPr/>
        </p:nvSpPr>
        <p:spPr>
          <a:xfrm>
            <a:off x="71438" y="5286388"/>
            <a:ext cx="6715140" cy="1428760"/>
          </a:xfrm>
          <a:prstGeom prst="homePlate">
            <a:avLst>
              <a:gd name="adj" fmla="val 10000"/>
            </a:avLst>
          </a:prstGeom>
          <a:solidFill>
            <a:schemeClr val="accent2">
              <a:alpha val="52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3" presetClass="entr" presetSubtype="16" fill="hold" grpId="0" nodeType="afterEffect">
                                  <p:stCondLst>
                                    <p:cond delay="0"/>
                                  </p:stCondLst>
                                  <p:childTnLst>
                                    <p:set>
                                      <p:cBhvr>
                                        <p:cTn id="17" dur="1" fill="hold">
                                          <p:stCondLst>
                                            <p:cond delay="0"/>
                                          </p:stCondLst>
                                        </p:cTn>
                                        <p:tgtEl>
                                          <p:spTgt spid="625"/>
                                        </p:tgtEl>
                                        <p:attrNameLst>
                                          <p:attrName>style.visibility</p:attrName>
                                        </p:attrNameLst>
                                      </p:cBhvr>
                                      <p:to>
                                        <p:strVal val="visible"/>
                                      </p:to>
                                    </p:set>
                                    <p:animEffect transition="in" filter="plus(in)">
                                      <p:cBhvr>
                                        <p:cTn id="18" dur="2000"/>
                                        <p:tgtEl>
                                          <p:spTgt spid="625"/>
                                        </p:tgtEl>
                                      </p:cBhvr>
                                    </p:animEffect>
                                  </p:childTnLst>
                                </p:cTn>
                              </p:par>
                            </p:childTnLst>
                          </p:cTn>
                        </p:par>
                        <p:par>
                          <p:cTn id="19" fill="hold">
                            <p:stCondLst>
                              <p:cond delay="2500"/>
                            </p:stCondLst>
                            <p:childTnLst>
                              <p:par>
                                <p:cTn id="20" presetID="13" presetClass="entr" presetSubtype="16" fill="hold" grpId="0" nodeType="afterEffect">
                                  <p:stCondLst>
                                    <p:cond delay="0"/>
                                  </p:stCondLst>
                                  <p:childTnLst>
                                    <p:set>
                                      <p:cBhvr>
                                        <p:cTn id="21" dur="1" fill="hold">
                                          <p:stCondLst>
                                            <p:cond delay="0"/>
                                          </p:stCondLst>
                                        </p:cTn>
                                        <p:tgtEl>
                                          <p:spTgt spid="626"/>
                                        </p:tgtEl>
                                        <p:attrNameLst>
                                          <p:attrName>style.visibility</p:attrName>
                                        </p:attrNameLst>
                                      </p:cBhvr>
                                      <p:to>
                                        <p:strVal val="visible"/>
                                      </p:to>
                                    </p:set>
                                    <p:animEffect transition="in" filter="plus(in)">
                                      <p:cBhvr>
                                        <p:cTn id="22" dur="2000"/>
                                        <p:tgtEl>
                                          <p:spTgt spid="626"/>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 calcmode="lin" valueType="num">
                                      <p:cBhvr>
                                        <p:cTn id="27" dur="2000" fill="hold"/>
                                        <p:tgtEl>
                                          <p:spTgt spid="8194"/>
                                        </p:tgtEl>
                                        <p:attrNameLst>
                                          <p:attrName>ppt_w</p:attrName>
                                        </p:attrNameLst>
                                      </p:cBhvr>
                                      <p:tavLst>
                                        <p:tav tm="0">
                                          <p:val>
                                            <p:fltVal val="0"/>
                                          </p:val>
                                        </p:tav>
                                        <p:tav tm="100000">
                                          <p:val>
                                            <p:strVal val="#ppt_w"/>
                                          </p:val>
                                        </p:tav>
                                      </p:tavLst>
                                    </p:anim>
                                    <p:anim calcmode="lin" valueType="num">
                                      <p:cBhvr>
                                        <p:cTn id="28" dur="2000" fill="hold"/>
                                        <p:tgtEl>
                                          <p:spTgt spid="8194"/>
                                        </p:tgtEl>
                                        <p:attrNameLst>
                                          <p:attrName>ppt_h</p:attrName>
                                        </p:attrNameLst>
                                      </p:cBhvr>
                                      <p:tavLst>
                                        <p:tav tm="0">
                                          <p:val>
                                            <p:fltVal val="0"/>
                                          </p:val>
                                        </p:tav>
                                        <p:tav tm="100000">
                                          <p:val>
                                            <p:strVal val="#ppt_h"/>
                                          </p:val>
                                        </p:tav>
                                      </p:tavLst>
                                    </p:anim>
                                    <p:anim calcmode="lin" valueType="num">
                                      <p:cBhvr>
                                        <p:cTn id="29" dur="2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2000"/>
                            </p:stCondLst>
                            <p:childTnLst>
                              <p:par>
                                <p:cTn id="32" presetID="12" presetClass="entr" presetSubtype="4" fill="hold" grpId="1" nodeType="afterEffect">
                                  <p:stCondLst>
                                    <p:cond delay="0"/>
                                  </p:stCondLst>
                                  <p:childTnLst>
                                    <p:set>
                                      <p:cBhvr>
                                        <p:cTn id="33" dur="1" fill="hold">
                                          <p:stCondLst>
                                            <p:cond delay="0"/>
                                          </p:stCondLst>
                                        </p:cTn>
                                        <p:tgtEl>
                                          <p:spTgt spid="565"/>
                                        </p:tgtEl>
                                        <p:attrNameLst>
                                          <p:attrName>style.visibility</p:attrName>
                                        </p:attrNameLst>
                                      </p:cBhvr>
                                      <p:to>
                                        <p:strVal val="visible"/>
                                      </p:to>
                                    </p:set>
                                    <p:animEffect transition="in" filter="slide(fromBottom)">
                                      <p:cBhvr>
                                        <p:cTn id="34" dur="500"/>
                                        <p:tgtEl>
                                          <p:spTgt spid="565"/>
                                        </p:tgtEl>
                                      </p:cBhvr>
                                    </p:animEffect>
                                  </p:childTnLst>
                                </p:cTn>
                              </p:par>
                            </p:childTnLst>
                          </p:cTn>
                        </p:par>
                        <p:par>
                          <p:cTn id="35" fill="hold">
                            <p:stCondLst>
                              <p:cond delay="2500"/>
                            </p:stCondLst>
                            <p:childTnLst>
                              <p:par>
                                <p:cTn id="36" presetID="53" presetClass="entr" presetSubtype="0" fill="hold" grpId="0" nodeType="afterEffect">
                                  <p:stCondLst>
                                    <p:cond delay="0"/>
                                  </p:stCondLst>
                                  <p:childTnLst>
                                    <p:set>
                                      <p:cBhvr>
                                        <p:cTn id="37" dur="1" fill="hold">
                                          <p:stCondLst>
                                            <p:cond delay="0"/>
                                          </p:stCondLst>
                                        </p:cTn>
                                        <p:tgtEl>
                                          <p:spTgt spid="601"/>
                                        </p:tgtEl>
                                        <p:attrNameLst>
                                          <p:attrName>style.visibility</p:attrName>
                                        </p:attrNameLst>
                                      </p:cBhvr>
                                      <p:to>
                                        <p:strVal val="visible"/>
                                      </p:to>
                                    </p:set>
                                    <p:anim calcmode="lin" valueType="num">
                                      <p:cBhvr>
                                        <p:cTn id="38" dur="500" fill="hold"/>
                                        <p:tgtEl>
                                          <p:spTgt spid="601"/>
                                        </p:tgtEl>
                                        <p:attrNameLst>
                                          <p:attrName>ppt_w</p:attrName>
                                        </p:attrNameLst>
                                      </p:cBhvr>
                                      <p:tavLst>
                                        <p:tav tm="0">
                                          <p:val>
                                            <p:fltVal val="0"/>
                                          </p:val>
                                        </p:tav>
                                        <p:tav tm="100000">
                                          <p:val>
                                            <p:strVal val="#ppt_w"/>
                                          </p:val>
                                        </p:tav>
                                      </p:tavLst>
                                    </p:anim>
                                    <p:anim calcmode="lin" valueType="num">
                                      <p:cBhvr>
                                        <p:cTn id="39" dur="500" fill="hold"/>
                                        <p:tgtEl>
                                          <p:spTgt spid="601"/>
                                        </p:tgtEl>
                                        <p:attrNameLst>
                                          <p:attrName>ppt_h</p:attrName>
                                        </p:attrNameLst>
                                      </p:cBhvr>
                                      <p:tavLst>
                                        <p:tav tm="0">
                                          <p:val>
                                            <p:fltVal val="0"/>
                                          </p:val>
                                        </p:tav>
                                        <p:tav tm="100000">
                                          <p:val>
                                            <p:strVal val="#ppt_h"/>
                                          </p:val>
                                        </p:tav>
                                      </p:tavLst>
                                    </p:anim>
                                    <p:animEffect transition="in" filter="fade">
                                      <p:cBhvr>
                                        <p:cTn id="40" dur="500"/>
                                        <p:tgtEl>
                                          <p:spTgt spid="601"/>
                                        </p:tgtEl>
                                      </p:cBhvr>
                                    </p:animEffect>
                                  </p:childTnLst>
                                </p:cTn>
                              </p:par>
                              <p:par>
                                <p:cTn id="41" presetID="53" presetClass="entr" presetSubtype="0" fill="hold" nodeType="withEffect">
                                  <p:stCondLst>
                                    <p:cond delay="0"/>
                                  </p:stCondLst>
                                  <p:childTnLst>
                                    <p:set>
                                      <p:cBhvr>
                                        <p:cTn id="42" dur="1" fill="hold">
                                          <p:stCondLst>
                                            <p:cond delay="0"/>
                                          </p:stCondLst>
                                        </p:cTn>
                                        <p:tgtEl>
                                          <p:spTgt spid="615"/>
                                        </p:tgtEl>
                                        <p:attrNameLst>
                                          <p:attrName>style.visibility</p:attrName>
                                        </p:attrNameLst>
                                      </p:cBhvr>
                                      <p:to>
                                        <p:strVal val="visible"/>
                                      </p:to>
                                    </p:set>
                                    <p:anim calcmode="lin" valueType="num">
                                      <p:cBhvr>
                                        <p:cTn id="43" dur="2000" fill="hold"/>
                                        <p:tgtEl>
                                          <p:spTgt spid="615"/>
                                        </p:tgtEl>
                                        <p:attrNameLst>
                                          <p:attrName>ppt_w</p:attrName>
                                        </p:attrNameLst>
                                      </p:cBhvr>
                                      <p:tavLst>
                                        <p:tav tm="0">
                                          <p:val>
                                            <p:fltVal val="0"/>
                                          </p:val>
                                        </p:tav>
                                        <p:tav tm="100000">
                                          <p:val>
                                            <p:strVal val="#ppt_w"/>
                                          </p:val>
                                        </p:tav>
                                      </p:tavLst>
                                    </p:anim>
                                    <p:anim calcmode="lin" valueType="num">
                                      <p:cBhvr>
                                        <p:cTn id="44" dur="2000" fill="hold"/>
                                        <p:tgtEl>
                                          <p:spTgt spid="615"/>
                                        </p:tgtEl>
                                        <p:attrNameLst>
                                          <p:attrName>ppt_h</p:attrName>
                                        </p:attrNameLst>
                                      </p:cBhvr>
                                      <p:tavLst>
                                        <p:tav tm="0">
                                          <p:val>
                                            <p:fltVal val="0"/>
                                          </p:val>
                                        </p:tav>
                                        <p:tav tm="100000">
                                          <p:val>
                                            <p:strVal val="#ppt_h"/>
                                          </p:val>
                                        </p:tav>
                                      </p:tavLst>
                                    </p:anim>
                                    <p:animEffect transition="in" filter="fade">
                                      <p:cBhvr>
                                        <p:cTn id="45" dur="2000"/>
                                        <p:tgtEl>
                                          <p:spTgt spid="615"/>
                                        </p:tgtEl>
                                      </p:cBhvr>
                                    </p:animEffect>
                                  </p:childTnLst>
                                </p:cTn>
                              </p:par>
                              <p:par>
                                <p:cTn id="46" presetID="53" presetClass="entr" presetSubtype="0" fill="hold" nodeType="withEffect">
                                  <p:stCondLst>
                                    <p:cond delay="0"/>
                                  </p:stCondLst>
                                  <p:childTnLst>
                                    <p:set>
                                      <p:cBhvr>
                                        <p:cTn id="47" dur="1" fill="hold">
                                          <p:stCondLst>
                                            <p:cond delay="0"/>
                                          </p:stCondLst>
                                        </p:cTn>
                                        <p:tgtEl>
                                          <p:spTgt spid="8196"/>
                                        </p:tgtEl>
                                        <p:attrNameLst>
                                          <p:attrName>style.visibility</p:attrName>
                                        </p:attrNameLst>
                                      </p:cBhvr>
                                      <p:to>
                                        <p:strVal val="visible"/>
                                      </p:to>
                                    </p:set>
                                    <p:anim calcmode="lin" valueType="num">
                                      <p:cBhvr>
                                        <p:cTn id="48" dur="2000" fill="hold"/>
                                        <p:tgtEl>
                                          <p:spTgt spid="8196"/>
                                        </p:tgtEl>
                                        <p:attrNameLst>
                                          <p:attrName>ppt_w</p:attrName>
                                        </p:attrNameLst>
                                      </p:cBhvr>
                                      <p:tavLst>
                                        <p:tav tm="0">
                                          <p:val>
                                            <p:fltVal val="0"/>
                                          </p:val>
                                        </p:tav>
                                        <p:tav tm="100000">
                                          <p:val>
                                            <p:strVal val="#ppt_w"/>
                                          </p:val>
                                        </p:tav>
                                      </p:tavLst>
                                    </p:anim>
                                    <p:anim calcmode="lin" valueType="num">
                                      <p:cBhvr>
                                        <p:cTn id="49" dur="2000" fill="hold"/>
                                        <p:tgtEl>
                                          <p:spTgt spid="8196"/>
                                        </p:tgtEl>
                                        <p:attrNameLst>
                                          <p:attrName>ppt_h</p:attrName>
                                        </p:attrNameLst>
                                      </p:cBhvr>
                                      <p:tavLst>
                                        <p:tav tm="0">
                                          <p:val>
                                            <p:fltVal val="0"/>
                                          </p:val>
                                        </p:tav>
                                        <p:tav tm="100000">
                                          <p:val>
                                            <p:strVal val="#ppt_h"/>
                                          </p:val>
                                        </p:tav>
                                      </p:tavLst>
                                    </p:anim>
                                    <p:animEffect transition="in" filter="fade">
                                      <p:cBhvr>
                                        <p:cTn id="50" dur="2000"/>
                                        <p:tgtEl>
                                          <p:spTgt spid="8196"/>
                                        </p:tgtEl>
                                      </p:cBhvr>
                                    </p:animEffec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66"/>
                                        </p:tgtEl>
                                        <p:attrNameLst>
                                          <p:attrName>style.visibility</p:attrName>
                                        </p:attrNameLst>
                                      </p:cBhvr>
                                      <p:to>
                                        <p:strVal val="visible"/>
                                      </p:to>
                                    </p:set>
                                    <p:anim calcmode="lin" valueType="num">
                                      <p:cBhvr>
                                        <p:cTn id="55" dur="1000" fill="hold"/>
                                        <p:tgtEl>
                                          <p:spTgt spid="566"/>
                                        </p:tgtEl>
                                        <p:attrNameLst>
                                          <p:attrName>ppt_w</p:attrName>
                                        </p:attrNameLst>
                                      </p:cBhvr>
                                      <p:tavLst>
                                        <p:tav tm="0">
                                          <p:val>
                                            <p:fltVal val="0"/>
                                          </p:val>
                                        </p:tav>
                                        <p:tav tm="100000">
                                          <p:val>
                                            <p:strVal val="#ppt_w"/>
                                          </p:val>
                                        </p:tav>
                                      </p:tavLst>
                                    </p:anim>
                                    <p:anim calcmode="lin" valueType="num">
                                      <p:cBhvr>
                                        <p:cTn id="56" dur="1000" fill="hold"/>
                                        <p:tgtEl>
                                          <p:spTgt spid="566"/>
                                        </p:tgtEl>
                                        <p:attrNameLst>
                                          <p:attrName>ppt_h</p:attrName>
                                        </p:attrNameLst>
                                      </p:cBhvr>
                                      <p:tavLst>
                                        <p:tav tm="0">
                                          <p:val>
                                            <p:fltVal val="0"/>
                                          </p:val>
                                        </p:tav>
                                        <p:tav tm="100000">
                                          <p:val>
                                            <p:strVal val="#ppt_h"/>
                                          </p:val>
                                        </p:tav>
                                      </p:tavLst>
                                    </p:anim>
                                    <p:anim calcmode="lin" valueType="num">
                                      <p:cBhvr>
                                        <p:cTn id="57" dur="1000" fill="hold"/>
                                        <p:tgtEl>
                                          <p:spTgt spid="56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66"/>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569"/>
                                        </p:tgtEl>
                                        <p:attrNameLst>
                                          <p:attrName>style.visibility</p:attrName>
                                        </p:attrNameLst>
                                      </p:cBhvr>
                                      <p:to>
                                        <p:strVal val="visible"/>
                                      </p:to>
                                    </p:set>
                                    <p:anim calcmode="lin" valueType="num">
                                      <p:cBhvr>
                                        <p:cTn id="61" dur="1000" fill="hold"/>
                                        <p:tgtEl>
                                          <p:spTgt spid="569"/>
                                        </p:tgtEl>
                                        <p:attrNameLst>
                                          <p:attrName>ppt_w</p:attrName>
                                        </p:attrNameLst>
                                      </p:cBhvr>
                                      <p:tavLst>
                                        <p:tav tm="0">
                                          <p:val>
                                            <p:fltVal val="0"/>
                                          </p:val>
                                        </p:tav>
                                        <p:tav tm="100000">
                                          <p:val>
                                            <p:strVal val="#ppt_w"/>
                                          </p:val>
                                        </p:tav>
                                      </p:tavLst>
                                    </p:anim>
                                    <p:anim calcmode="lin" valueType="num">
                                      <p:cBhvr>
                                        <p:cTn id="62" dur="1000" fill="hold"/>
                                        <p:tgtEl>
                                          <p:spTgt spid="569"/>
                                        </p:tgtEl>
                                        <p:attrNameLst>
                                          <p:attrName>ppt_h</p:attrName>
                                        </p:attrNameLst>
                                      </p:cBhvr>
                                      <p:tavLst>
                                        <p:tav tm="0">
                                          <p:val>
                                            <p:fltVal val="0"/>
                                          </p:val>
                                        </p:tav>
                                        <p:tav tm="100000">
                                          <p:val>
                                            <p:strVal val="#ppt_h"/>
                                          </p:val>
                                        </p:tav>
                                      </p:tavLst>
                                    </p:anim>
                                    <p:anim calcmode="lin" valueType="num">
                                      <p:cBhvr>
                                        <p:cTn id="63" dur="1000" fill="hold"/>
                                        <p:tgtEl>
                                          <p:spTgt spid="569"/>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569"/>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568"/>
                                        </p:tgtEl>
                                        <p:attrNameLst>
                                          <p:attrName>style.visibility</p:attrName>
                                        </p:attrNameLst>
                                      </p:cBhvr>
                                      <p:to>
                                        <p:strVal val="visible"/>
                                      </p:to>
                                    </p:set>
                                    <p:anim calcmode="lin" valueType="num">
                                      <p:cBhvr>
                                        <p:cTn id="67" dur="1000" fill="hold"/>
                                        <p:tgtEl>
                                          <p:spTgt spid="568"/>
                                        </p:tgtEl>
                                        <p:attrNameLst>
                                          <p:attrName>ppt_w</p:attrName>
                                        </p:attrNameLst>
                                      </p:cBhvr>
                                      <p:tavLst>
                                        <p:tav tm="0">
                                          <p:val>
                                            <p:fltVal val="0"/>
                                          </p:val>
                                        </p:tav>
                                        <p:tav tm="100000">
                                          <p:val>
                                            <p:strVal val="#ppt_w"/>
                                          </p:val>
                                        </p:tav>
                                      </p:tavLst>
                                    </p:anim>
                                    <p:anim calcmode="lin" valueType="num">
                                      <p:cBhvr>
                                        <p:cTn id="68" dur="1000" fill="hold"/>
                                        <p:tgtEl>
                                          <p:spTgt spid="568"/>
                                        </p:tgtEl>
                                        <p:attrNameLst>
                                          <p:attrName>ppt_h</p:attrName>
                                        </p:attrNameLst>
                                      </p:cBhvr>
                                      <p:tavLst>
                                        <p:tav tm="0">
                                          <p:val>
                                            <p:fltVal val="0"/>
                                          </p:val>
                                        </p:tav>
                                        <p:tav tm="100000">
                                          <p:val>
                                            <p:strVal val="#ppt_h"/>
                                          </p:val>
                                        </p:tav>
                                      </p:tavLst>
                                    </p:anim>
                                    <p:anim calcmode="lin" valueType="num">
                                      <p:cBhvr>
                                        <p:cTn id="69" dur="1000" fill="hold"/>
                                        <p:tgtEl>
                                          <p:spTgt spid="568"/>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68"/>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567"/>
                                        </p:tgtEl>
                                        <p:attrNameLst>
                                          <p:attrName>style.visibility</p:attrName>
                                        </p:attrNameLst>
                                      </p:cBhvr>
                                      <p:to>
                                        <p:strVal val="visible"/>
                                      </p:to>
                                    </p:set>
                                    <p:anim calcmode="lin" valueType="num">
                                      <p:cBhvr>
                                        <p:cTn id="73" dur="1000" fill="hold"/>
                                        <p:tgtEl>
                                          <p:spTgt spid="567"/>
                                        </p:tgtEl>
                                        <p:attrNameLst>
                                          <p:attrName>ppt_w</p:attrName>
                                        </p:attrNameLst>
                                      </p:cBhvr>
                                      <p:tavLst>
                                        <p:tav tm="0">
                                          <p:val>
                                            <p:fltVal val="0"/>
                                          </p:val>
                                        </p:tav>
                                        <p:tav tm="100000">
                                          <p:val>
                                            <p:strVal val="#ppt_w"/>
                                          </p:val>
                                        </p:tav>
                                      </p:tavLst>
                                    </p:anim>
                                    <p:anim calcmode="lin" valueType="num">
                                      <p:cBhvr>
                                        <p:cTn id="74" dur="1000" fill="hold"/>
                                        <p:tgtEl>
                                          <p:spTgt spid="567"/>
                                        </p:tgtEl>
                                        <p:attrNameLst>
                                          <p:attrName>ppt_h</p:attrName>
                                        </p:attrNameLst>
                                      </p:cBhvr>
                                      <p:tavLst>
                                        <p:tav tm="0">
                                          <p:val>
                                            <p:fltVal val="0"/>
                                          </p:val>
                                        </p:tav>
                                        <p:tav tm="100000">
                                          <p:val>
                                            <p:strVal val="#ppt_h"/>
                                          </p:val>
                                        </p:tav>
                                      </p:tavLst>
                                    </p:anim>
                                    <p:anim calcmode="lin" valueType="num">
                                      <p:cBhvr>
                                        <p:cTn id="75" dur="1000" fill="hold"/>
                                        <p:tgtEl>
                                          <p:spTgt spid="567"/>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567"/>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1000"/>
                            </p:stCondLst>
                            <p:childTnLst>
                              <p:par>
                                <p:cTn id="78" presetID="53" presetClass="entr" presetSubtype="0" fill="hold" grpId="0" nodeType="afterEffect">
                                  <p:stCondLst>
                                    <p:cond delay="0"/>
                                  </p:stCondLst>
                                  <p:childTnLst>
                                    <p:set>
                                      <p:cBhvr>
                                        <p:cTn id="79" dur="1" fill="hold">
                                          <p:stCondLst>
                                            <p:cond delay="0"/>
                                          </p:stCondLst>
                                        </p:cTn>
                                        <p:tgtEl>
                                          <p:spTgt spid="602"/>
                                        </p:tgtEl>
                                        <p:attrNameLst>
                                          <p:attrName>style.visibility</p:attrName>
                                        </p:attrNameLst>
                                      </p:cBhvr>
                                      <p:to>
                                        <p:strVal val="visible"/>
                                      </p:to>
                                    </p:set>
                                    <p:anim calcmode="lin" valueType="num">
                                      <p:cBhvr>
                                        <p:cTn id="80" dur="500" fill="hold"/>
                                        <p:tgtEl>
                                          <p:spTgt spid="602"/>
                                        </p:tgtEl>
                                        <p:attrNameLst>
                                          <p:attrName>ppt_w</p:attrName>
                                        </p:attrNameLst>
                                      </p:cBhvr>
                                      <p:tavLst>
                                        <p:tav tm="0">
                                          <p:val>
                                            <p:fltVal val="0"/>
                                          </p:val>
                                        </p:tav>
                                        <p:tav tm="100000">
                                          <p:val>
                                            <p:strVal val="#ppt_w"/>
                                          </p:val>
                                        </p:tav>
                                      </p:tavLst>
                                    </p:anim>
                                    <p:anim calcmode="lin" valueType="num">
                                      <p:cBhvr>
                                        <p:cTn id="81" dur="500" fill="hold"/>
                                        <p:tgtEl>
                                          <p:spTgt spid="602"/>
                                        </p:tgtEl>
                                        <p:attrNameLst>
                                          <p:attrName>ppt_h</p:attrName>
                                        </p:attrNameLst>
                                      </p:cBhvr>
                                      <p:tavLst>
                                        <p:tav tm="0">
                                          <p:val>
                                            <p:fltVal val="0"/>
                                          </p:val>
                                        </p:tav>
                                        <p:tav tm="100000">
                                          <p:val>
                                            <p:strVal val="#ppt_h"/>
                                          </p:val>
                                        </p:tav>
                                      </p:tavLst>
                                    </p:anim>
                                    <p:animEffect transition="in" filter="fade">
                                      <p:cBhvr>
                                        <p:cTn id="82" dur="500"/>
                                        <p:tgtEl>
                                          <p:spTgt spid="602"/>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627"/>
                                        </p:tgtEl>
                                        <p:attrNameLst>
                                          <p:attrName>style.visibility</p:attrName>
                                        </p:attrNameLst>
                                      </p:cBhvr>
                                      <p:to>
                                        <p:strVal val="visible"/>
                                      </p:to>
                                    </p:set>
                                    <p:anim calcmode="lin" valueType="num">
                                      <p:cBhvr>
                                        <p:cTn id="85" dur="500" fill="hold"/>
                                        <p:tgtEl>
                                          <p:spTgt spid="627"/>
                                        </p:tgtEl>
                                        <p:attrNameLst>
                                          <p:attrName>ppt_w</p:attrName>
                                        </p:attrNameLst>
                                      </p:cBhvr>
                                      <p:tavLst>
                                        <p:tav tm="0">
                                          <p:val>
                                            <p:fltVal val="0"/>
                                          </p:val>
                                        </p:tav>
                                        <p:tav tm="100000">
                                          <p:val>
                                            <p:strVal val="#ppt_w"/>
                                          </p:val>
                                        </p:tav>
                                      </p:tavLst>
                                    </p:anim>
                                    <p:anim calcmode="lin" valueType="num">
                                      <p:cBhvr>
                                        <p:cTn id="86" dur="500" fill="hold"/>
                                        <p:tgtEl>
                                          <p:spTgt spid="627"/>
                                        </p:tgtEl>
                                        <p:attrNameLst>
                                          <p:attrName>ppt_h</p:attrName>
                                        </p:attrNameLst>
                                      </p:cBhvr>
                                      <p:tavLst>
                                        <p:tav tm="0">
                                          <p:val>
                                            <p:fltVal val="0"/>
                                          </p:val>
                                        </p:tav>
                                        <p:tav tm="100000">
                                          <p:val>
                                            <p:strVal val="#ppt_h"/>
                                          </p:val>
                                        </p:tav>
                                      </p:tavLst>
                                    </p:anim>
                                    <p:animEffect transition="in" filter="fade">
                                      <p:cBhvr>
                                        <p:cTn id="87" dur="500"/>
                                        <p:tgtEl>
                                          <p:spTgt spid="627"/>
                                        </p:tgtEl>
                                      </p:cBhvr>
                                    </p:animEffect>
                                  </p:childTnLst>
                                </p:cTn>
                              </p:par>
                            </p:childTnLst>
                          </p:cTn>
                        </p:par>
                      </p:childTnLst>
                    </p:cTn>
                  </p:par>
                  <p:par>
                    <p:cTn id="88" fill="hold">
                      <p:stCondLst>
                        <p:cond delay="indefinite"/>
                      </p:stCondLst>
                      <p:childTnLst>
                        <p:par>
                          <p:cTn id="89" fill="hold">
                            <p:stCondLst>
                              <p:cond delay="0"/>
                            </p:stCondLst>
                            <p:childTnLst>
                              <p:par>
                                <p:cTn id="90" presetID="13" presetClass="entr" presetSubtype="16" fill="hold" grpId="0" nodeType="clickEffect">
                                  <p:stCondLst>
                                    <p:cond delay="0"/>
                                  </p:stCondLst>
                                  <p:childTnLst>
                                    <p:set>
                                      <p:cBhvr>
                                        <p:cTn id="91" dur="1" fill="hold">
                                          <p:stCondLst>
                                            <p:cond delay="0"/>
                                          </p:stCondLst>
                                        </p:cTn>
                                        <p:tgtEl>
                                          <p:spTgt spid="576"/>
                                        </p:tgtEl>
                                        <p:attrNameLst>
                                          <p:attrName>style.visibility</p:attrName>
                                        </p:attrNameLst>
                                      </p:cBhvr>
                                      <p:to>
                                        <p:strVal val="visible"/>
                                      </p:to>
                                    </p:set>
                                    <p:animEffect transition="in" filter="plus(in)">
                                      <p:cBhvr>
                                        <p:cTn id="92" dur="2000"/>
                                        <p:tgtEl>
                                          <p:spTgt spid="576"/>
                                        </p:tgtEl>
                                      </p:cBhvr>
                                    </p:animEffect>
                                  </p:childTnLst>
                                </p:cTn>
                              </p:par>
                            </p:childTnLst>
                          </p:cTn>
                        </p:par>
                        <p:par>
                          <p:cTn id="93" fill="hold">
                            <p:stCondLst>
                              <p:cond delay="2000"/>
                            </p:stCondLst>
                            <p:childTnLst>
                              <p:par>
                                <p:cTn id="94" presetID="53" presetClass="entr" presetSubtype="0" fill="hold" grpId="0" nodeType="afterEffect">
                                  <p:stCondLst>
                                    <p:cond delay="0"/>
                                  </p:stCondLst>
                                  <p:childTnLst>
                                    <p:set>
                                      <p:cBhvr>
                                        <p:cTn id="95" dur="1" fill="hold">
                                          <p:stCondLst>
                                            <p:cond delay="0"/>
                                          </p:stCondLst>
                                        </p:cTn>
                                        <p:tgtEl>
                                          <p:spTgt spid="603"/>
                                        </p:tgtEl>
                                        <p:attrNameLst>
                                          <p:attrName>style.visibility</p:attrName>
                                        </p:attrNameLst>
                                      </p:cBhvr>
                                      <p:to>
                                        <p:strVal val="visible"/>
                                      </p:to>
                                    </p:set>
                                    <p:anim calcmode="lin" valueType="num">
                                      <p:cBhvr>
                                        <p:cTn id="96" dur="500" fill="hold"/>
                                        <p:tgtEl>
                                          <p:spTgt spid="603"/>
                                        </p:tgtEl>
                                        <p:attrNameLst>
                                          <p:attrName>ppt_w</p:attrName>
                                        </p:attrNameLst>
                                      </p:cBhvr>
                                      <p:tavLst>
                                        <p:tav tm="0">
                                          <p:val>
                                            <p:fltVal val="0"/>
                                          </p:val>
                                        </p:tav>
                                        <p:tav tm="100000">
                                          <p:val>
                                            <p:strVal val="#ppt_w"/>
                                          </p:val>
                                        </p:tav>
                                      </p:tavLst>
                                    </p:anim>
                                    <p:anim calcmode="lin" valueType="num">
                                      <p:cBhvr>
                                        <p:cTn id="97" dur="500" fill="hold"/>
                                        <p:tgtEl>
                                          <p:spTgt spid="603"/>
                                        </p:tgtEl>
                                        <p:attrNameLst>
                                          <p:attrName>ppt_h</p:attrName>
                                        </p:attrNameLst>
                                      </p:cBhvr>
                                      <p:tavLst>
                                        <p:tav tm="0">
                                          <p:val>
                                            <p:fltVal val="0"/>
                                          </p:val>
                                        </p:tav>
                                        <p:tav tm="100000">
                                          <p:val>
                                            <p:strVal val="#ppt_h"/>
                                          </p:val>
                                        </p:tav>
                                      </p:tavLst>
                                    </p:anim>
                                    <p:animEffect transition="in" filter="fade">
                                      <p:cBhvr>
                                        <p:cTn id="98" dur="500"/>
                                        <p:tgtEl>
                                          <p:spTgt spid="603"/>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617"/>
                                        </p:tgtEl>
                                        <p:attrNameLst>
                                          <p:attrName>style.visibility</p:attrName>
                                        </p:attrNameLst>
                                      </p:cBhvr>
                                      <p:to>
                                        <p:strVal val="visible"/>
                                      </p:to>
                                    </p:set>
                                    <p:anim calcmode="lin" valueType="num">
                                      <p:cBhvr>
                                        <p:cTn id="101" dur="500" fill="hold"/>
                                        <p:tgtEl>
                                          <p:spTgt spid="617"/>
                                        </p:tgtEl>
                                        <p:attrNameLst>
                                          <p:attrName>ppt_w</p:attrName>
                                        </p:attrNameLst>
                                      </p:cBhvr>
                                      <p:tavLst>
                                        <p:tav tm="0">
                                          <p:val>
                                            <p:fltVal val="0"/>
                                          </p:val>
                                        </p:tav>
                                        <p:tav tm="100000">
                                          <p:val>
                                            <p:strVal val="#ppt_w"/>
                                          </p:val>
                                        </p:tav>
                                      </p:tavLst>
                                    </p:anim>
                                    <p:anim calcmode="lin" valueType="num">
                                      <p:cBhvr>
                                        <p:cTn id="102" dur="500" fill="hold"/>
                                        <p:tgtEl>
                                          <p:spTgt spid="617"/>
                                        </p:tgtEl>
                                        <p:attrNameLst>
                                          <p:attrName>ppt_h</p:attrName>
                                        </p:attrNameLst>
                                      </p:cBhvr>
                                      <p:tavLst>
                                        <p:tav tm="0">
                                          <p:val>
                                            <p:fltVal val="0"/>
                                          </p:val>
                                        </p:tav>
                                        <p:tav tm="100000">
                                          <p:val>
                                            <p:strVal val="#ppt_h"/>
                                          </p:val>
                                        </p:tav>
                                      </p:tavLst>
                                    </p:anim>
                                    <p:animEffect transition="in" filter="fade">
                                      <p:cBhvr>
                                        <p:cTn id="103" dur="500"/>
                                        <p:tgtEl>
                                          <p:spTgt spid="617"/>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571"/>
                                        </p:tgtEl>
                                        <p:attrNameLst>
                                          <p:attrName>style.visibility</p:attrName>
                                        </p:attrNameLst>
                                      </p:cBhvr>
                                      <p:to>
                                        <p:strVal val="visible"/>
                                      </p:to>
                                    </p:set>
                                    <p:animEffect transition="in" filter="slide(fromBottom)">
                                      <p:cBhvr>
                                        <p:cTn id="108" dur="500"/>
                                        <p:tgtEl>
                                          <p:spTgt spid="571"/>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577"/>
                                        </p:tgtEl>
                                        <p:attrNameLst>
                                          <p:attrName>style.visibility</p:attrName>
                                        </p:attrNameLst>
                                      </p:cBhvr>
                                      <p:to>
                                        <p:strVal val="visible"/>
                                      </p:to>
                                    </p:set>
                                    <p:animEffect transition="in" filter="slide(fromBottom)">
                                      <p:cBhvr>
                                        <p:cTn id="111" dur="500"/>
                                        <p:tgtEl>
                                          <p:spTgt spid="577"/>
                                        </p:tgtEl>
                                      </p:cBhvr>
                                    </p:animEffect>
                                  </p:childTnLst>
                                </p:cTn>
                              </p:par>
                              <p:par>
                                <p:cTn id="112" presetID="12" presetClass="entr" presetSubtype="4" fill="hold" grpId="0" nodeType="withEffect">
                                  <p:stCondLst>
                                    <p:cond delay="0"/>
                                  </p:stCondLst>
                                  <p:childTnLst>
                                    <p:set>
                                      <p:cBhvr>
                                        <p:cTn id="113" dur="1" fill="hold">
                                          <p:stCondLst>
                                            <p:cond delay="0"/>
                                          </p:stCondLst>
                                        </p:cTn>
                                        <p:tgtEl>
                                          <p:spTgt spid="575"/>
                                        </p:tgtEl>
                                        <p:attrNameLst>
                                          <p:attrName>style.visibility</p:attrName>
                                        </p:attrNameLst>
                                      </p:cBhvr>
                                      <p:to>
                                        <p:strVal val="visible"/>
                                      </p:to>
                                    </p:set>
                                    <p:animEffect transition="in" filter="slide(fromBottom)">
                                      <p:cBhvr>
                                        <p:cTn id="114" dur="500"/>
                                        <p:tgtEl>
                                          <p:spTgt spid="575"/>
                                        </p:tgtEl>
                                      </p:cBhvr>
                                    </p:animEffect>
                                  </p:childTnLst>
                                </p:cTn>
                              </p:par>
                              <p:par>
                                <p:cTn id="115" presetID="53" presetClass="entr" presetSubtype="0" fill="hold" nodeType="withEffect">
                                  <p:stCondLst>
                                    <p:cond delay="0"/>
                                  </p:stCondLst>
                                  <p:childTnLst>
                                    <p:set>
                                      <p:cBhvr>
                                        <p:cTn id="116" dur="1" fill="hold">
                                          <p:stCondLst>
                                            <p:cond delay="0"/>
                                          </p:stCondLst>
                                        </p:cTn>
                                        <p:tgtEl>
                                          <p:spTgt spid="8198"/>
                                        </p:tgtEl>
                                        <p:attrNameLst>
                                          <p:attrName>style.visibility</p:attrName>
                                        </p:attrNameLst>
                                      </p:cBhvr>
                                      <p:to>
                                        <p:strVal val="visible"/>
                                      </p:to>
                                    </p:set>
                                    <p:anim calcmode="lin" valueType="num">
                                      <p:cBhvr>
                                        <p:cTn id="117" dur="2000" fill="hold"/>
                                        <p:tgtEl>
                                          <p:spTgt spid="8198"/>
                                        </p:tgtEl>
                                        <p:attrNameLst>
                                          <p:attrName>ppt_w</p:attrName>
                                        </p:attrNameLst>
                                      </p:cBhvr>
                                      <p:tavLst>
                                        <p:tav tm="0">
                                          <p:val>
                                            <p:fltVal val="0"/>
                                          </p:val>
                                        </p:tav>
                                        <p:tav tm="100000">
                                          <p:val>
                                            <p:strVal val="#ppt_w"/>
                                          </p:val>
                                        </p:tav>
                                      </p:tavLst>
                                    </p:anim>
                                    <p:anim calcmode="lin" valueType="num">
                                      <p:cBhvr>
                                        <p:cTn id="118" dur="2000" fill="hold"/>
                                        <p:tgtEl>
                                          <p:spTgt spid="8198"/>
                                        </p:tgtEl>
                                        <p:attrNameLst>
                                          <p:attrName>ppt_h</p:attrName>
                                        </p:attrNameLst>
                                      </p:cBhvr>
                                      <p:tavLst>
                                        <p:tav tm="0">
                                          <p:val>
                                            <p:fltVal val="0"/>
                                          </p:val>
                                        </p:tav>
                                        <p:tav tm="100000">
                                          <p:val>
                                            <p:strVal val="#ppt_h"/>
                                          </p:val>
                                        </p:tav>
                                      </p:tavLst>
                                    </p:anim>
                                    <p:animEffect transition="in" filter="fade">
                                      <p:cBhvr>
                                        <p:cTn id="119" dur="2000"/>
                                        <p:tgtEl>
                                          <p:spTgt spid="8198"/>
                                        </p:tgtEl>
                                      </p:cBhvr>
                                    </p:animEffect>
                                  </p:childTnLst>
                                </p:cTn>
                              </p:par>
                              <p:par>
                                <p:cTn id="120" presetID="12" presetClass="entr" presetSubtype="4" fill="hold" grpId="0" nodeType="withEffect">
                                  <p:stCondLst>
                                    <p:cond delay="0"/>
                                  </p:stCondLst>
                                  <p:childTnLst>
                                    <p:set>
                                      <p:cBhvr>
                                        <p:cTn id="121" dur="1" fill="hold">
                                          <p:stCondLst>
                                            <p:cond delay="0"/>
                                          </p:stCondLst>
                                        </p:cTn>
                                        <p:tgtEl>
                                          <p:spTgt spid="573"/>
                                        </p:tgtEl>
                                        <p:attrNameLst>
                                          <p:attrName>style.visibility</p:attrName>
                                        </p:attrNameLst>
                                      </p:cBhvr>
                                      <p:to>
                                        <p:strVal val="visible"/>
                                      </p:to>
                                    </p:set>
                                    <p:animEffect transition="in" filter="slide(fromBottom)">
                                      <p:cBhvr>
                                        <p:cTn id="122" dur="500"/>
                                        <p:tgtEl>
                                          <p:spTgt spid="573"/>
                                        </p:tgtEl>
                                      </p:cBhvr>
                                    </p:animEffect>
                                  </p:childTnLst>
                                </p:cTn>
                              </p:par>
                              <p:par>
                                <p:cTn id="123" presetID="12" presetClass="entr" presetSubtype="4" fill="hold" grpId="0" nodeType="withEffect">
                                  <p:stCondLst>
                                    <p:cond delay="0"/>
                                  </p:stCondLst>
                                  <p:childTnLst>
                                    <p:set>
                                      <p:cBhvr>
                                        <p:cTn id="124" dur="1" fill="hold">
                                          <p:stCondLst>
                                            <p:cond delay="0"/>
                                          </p:stCondLst>
                                        </p:cTn>
                                        <p:tgtEl>
                                          <p:spTgt spid="574"/>
                                        </p:tgtEl>
                                        <p:attrNameLst>
                                          <p:attrName>style.visibility</p:attrName>
                                        </p:attrNameLst>
                                      </p:cBhvr>
                                      <p:to>
                                        <p:strVal val="visible"/>
                                      </p:to>
                                    </p:set>
                                    <p:animEffect transition="in" filter="slide(fromBottom)">
                                      <p:cBhvr>
                                        <p:cTn id="125" dur="500"/>
                                        <p:tgtEl>
                                          <p:spTgt spid="574"/>
                                        </p:tgtEl>
                                      </p:cBhvr>
                                    </p:animEffect>
                                  </p:childTnLst>
                                </p:cTn>
                              </p:par>
                            </p:childTnLst>
                          </p:cTn>
                        </p:par>
                        <p:par>
                          <p:cTn id="126" fill="hold">
                            <p:stCondLst>
                              <p:cond delay="2000"/>
                            </p:stCondLst>
                            <p:childTnLst>
                              <p:par>
                                <p:cTn id="127" presetID="53" presetClass="entr" presetSubtype="0" fill="hold" grpId="0" nodeType="afterEffect">
                                  <p:stCondLst>
                                    <p:cond delay="0"/>
                                  </p:stCondLst>
                                  <p:childTnLst>
                                    <p:set>
                                      <p:cBhvr>
                                        <p:cTn id="128" dur="1" fill="hold">
                                          <p:stCondLst>
                                            <p:cond delay="0"/>
                                          </p:stCondLst>
                                        </p:cTn>
                                        <p:tgtEl>
                                          <p:spTgt spid="618"/>
                                        </p:tgtEl>
                                        <p:attrNameLst>
                                          <p:attrName>style.visibility</p:attrName>
                                        </p:attrNameLst>
                                      </p:cBhvr>
                                      <p:to>
                                        <p:strVal val="visible"/>
                                      </p:to>
                                    </p:set>
                                    <p:anim calcmode="lin" valueType="num">
                                      <p:cBhvr>
                                        <p:cTn id="129" dur="500" fill="hold"/>
                                        <p:tgtEl>
                                          <p:spTgt spid="618"/>
                                        </p:tgtEl>
                                        <p:attrNameLst>
                                          <p:attrName>ppt_w</p:attrName>
                                        </p:attrNameLst>
                                      </p:cBhvr>
                                      <p:tavLst>
                                        <p:tav tm="0">
                                          <p:val>
                                            <p:fltVal val="0"/>
                                          </p:val>
                                        </p:tav>
                                        <p:tav tm="100000">
                                          <p:val>
                                            <p:strVal val="#ppt_w"/>
                                          </p:val>
                                        </p:tav>
                                      </p:tavLst>
                                    </p:anim>
                                    <p:anim calcmode="lin" valueType="num">
                                      <p:cBhvr>
                                        <p:cTn id="130" dur="500" fill="hold"/>
                                        <p:tgtEl>
                                          <p:spTgt spid="618"/>
                                        </p:tgtEl>
                                        <p:attrNameLst>
                                          <p:attrName>ppt_h</p:attrName>
                                        </p:attrNameLst>
                                      </p:cBhvr>
                                      <p:tavLst>
                                        <p:tav tm="0">
                                          <p:val>
                                            <p:fltVal val="0"/>
                                          </p:val>
                                        </p:tav>
                                        <p:tav tm="100000">
                                          <p:val>
                                            <p:strVal val="#ppt_h"/>
                                          </p:val>
                                        </p:tav>
                                      </p:tavLst>
                                    </p:anim>
                                    <p:animEffect transition="in" filter="fade">
                                      <p:cBhvr>
                                        <p:cTn id="131" dur="500"/>
                                        <p:tgtEl>
                                          <p:spTgt spid="618"/>
                                        </p:tgtEl>
                                      </p:cBhvr>
                                    </p:animEffect>
                                  </p:childTnLst>
                                </p:cTn>
                              </p:par>
                              <p:par>
                                <p:cTn id="132" presetID="53" presetClass="entr" presetSubtype="0" fill="hold" grpId="0" nodeType="withEffect">
                                  <p:stCondLst>
                                    <p:cond delay="0"/>
                                  </p:stCondLst>
                                  <p:childTnLst>
                                    <p:set>
                                      <p:cBhvr>
                                        <p:cTn id="133" dur="1" fill="hold">
                                          <p:stCondLst>
                                            <p:cond delay="0"/>
                                          </p:stCondLst>
                                        </p:cTn>
                                        <p:tgtEl>
                                          <p:spTgt spid="605"/>
                                        </p:tgtEl>
                                        <p:attrNameLst>
                                          <p:attrName>style.visibility</p:attrName>
                                        </p:attrNameLst>
                                      </p:cBhvr>
                                      <p:to>
                                        <p:strVal val="visible"/>
                                      </p:to>
                                    </p:set>
                                    <p:anim calcmode="lin" valueType="num">
                                      <p:cBhvr>
                                        <p:cTn id="134" dur="500" fill="hold"/>
                                        <p:tgtEl>
                                          <p:spTgt spid="605"/>
                                        </p:tgtEl>
                                        <p:attrNameLst>
                                          <p:attrName>ppt_w</p:attrName>
                                        </p:attrNameLst>
                                      </p:cBhvr>
                                      <p:tavLst>
                                        <p:tav tm="0">
                                          <p:val>
                                            <p:fltVal val="0"/>
                                          </p:val>
                                        </p:tav>
                                        <p:tav tm="100000">
                                          <p:val>
                                            <p:strVal val="#ppt_w"/>
                                          </p:val>
                                        </p:tav>
                                      </p:tavLst>
                                    </p:anim>
                                    <p:anim calcmode="lin" valueType="num">
                                      <p:cBhvr>
                                        <p:cTn id="135" dur="500" fill="hold"/>
                                        <p:tgtEl>
                                          <p:spTgt spid="605"/>
                                        </p:tgtEl>
                                        <p:attrNameLst>
                                          <p:attrName>ppt_h</p:attrName>
                                        </p:attrNameLst>
                                      </p:cBhvr>
                                      <p:tavLst>
                                        <p:tav tm="0">
                                          <p:val>
                                            <p:fltVal val="0"/>
                                          </p:val>
                                        </p:tav>
                                        <p:tav tm="100000">
                                          <p:val>
                                            <p:strVal val="#ppt_h"/>
                                          </p:val>
                                        </p:tav>
                                      </p:tavLst>
                                    </p:anim>
                                    <p:animEffect transition="in" filter="fade">
                                      <p:cBhvr>
                                        <p:cTn id="136" dur="500"/>
                                        <p:tgtEl>
                                          <p:spTgt spid="60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childTnLst>
                                    <p:set>
                                      <p:cBhvr>
                                        <p:cTn id="140" dur="1" fill="hold">
                                          <p:stCondLst>
                                            <p:cond delay="0"/>
                                          </p:stCondLst>
                                        </p:cTn>
                                        <p:tgtEl>
                                          <p:spTgt spid="613"/>
                                        </p:tgtEl>
                                        <p:attrNameLst>
                                          <p:attrName>style.visibility</p:attrName>
                                        </p:attrNameLst>
                                      </p:cBhvr>
                                      <p:to>
                                        <p:strVal val="visible"/>
                                      </p:to>
                                    </p:set>
                                    <p:animEffect transition="in" filter="wipe(up)">
                                      <p:cBhvr>
                                        <p:cTn id="141" dur="1000"/>
                                        <p:tgtEl>
                                          <p:spTgt spid="613"/>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614"/>
                                        </p:tgtEl>
                                        <p:attrNameLst>
                                          <p:attrName>style.visibility</p:attrName>
                                        </p:attrNameLst>
                                      </p:cBhvr>
                                      <p:to>
                                        <p:strVal val="visible"/>
                                      </p:to>
                                    </p:set>
                                    <p:animEffect transition="in" filter="wipe(left)">
                                      <p:cBhvr>
                                        <p:cTn id="144" dur="1000"/>
                                        <p:tgtEl>
                                          <p:spTgt spid="614"/>
                                        </p:tgtEl>
                                      </p:cBhvr>
                                    </p:animEffect>
                                  </p:childTnLst>
                                </p:cTn>
                              </p:par>
                            </p:childTnLst>
                          </p:cTn>
                        </p:par>
                        <p:par>
                          <p:cTn id="145" fill="hold">
                            <p:stCondLst>
                              <p:cond delay="1000"/>
                            </p:stCondLst>
                            <p:childTnLst>
                              <p:par>
                                <p:cTn id="146" presetID="53" presetClass="entr" presetSubtype="0" fill="hold" grpId="0" nodeType="afterEffect">
                                  <p:stCondLst>
                                    <p:cond delay="0"/>
                                  </p:stCondLst>
                                  <p:childTnLst>
                                    <p:set>
                                      <p:cBhvr>
                                        <p:cTn id="147" dur="1" fill="hold">
                                          <p:stCondLst>
                                            <p:cond delay="0"/>
                                          </p:stCondLst>
                                        </p:cTn>
                                        <p:tgtEl>
                                          <p:spTgt spid="619"/>
                                        </p:tgtEl>
                                        <p:attrNameLst>
                                          <p:attrName>style.visibility</p:attrName>
                                        </p:attrNameLst>
                                      </p:cBhvr>
                                      <p:to>
                                        <p:strVal val="visible"/>
                                      </p:to>
                                    </p:set>
                                    <p:anim calcmode="lin" valueType="num">
                                      <p:cBhvr>
                                        <p:cTn id="148" dur="500" fill="hold"/>
                                        <p:tgtEl>
                                          <p:spTgt spid="619"/>
                                        </p:tgtEl>
                                        <p:attrNameLst>
                                          <p:attrName>ppt_w</p:attrName>
                                        </p:attrNameLst>
                                      </p:cBhvr>
                                      <p:tavLst>
                                        <p:tav tm="0">
                                          <p:val>
                                            <p:fltVal val="0"/>
                                          </p:val>
                                        </p:tav>
                                        <p:tav tm="100000">
                                          <p:val>
                                            <p:strVal val="#ppt_w"/>
                                          </p:val>
                                        </p:tav>
                                      </p:tavLst>
                                    </p:anim>
                                    <p:anim calcmode="lin" valueType="num">
                                      <p:cBhvr>
                                        <p:cTn id="149" dur="500" fill="hold"/>
                                        <p:tgtEl>
                                          <p:spTgt spid="619"/>
                                        </p:tgtEl>
                                        <p:attrNameLst>
                                          <p:attrName>ppt_h</p:attrName>
                                        </p:attrNameLst>
                                      </p:cBhvr>
                                      <p:tavLst>
                                        <p:tav tm="0">
                                          <p:val>
                                            <p:fltVal val="0"/>
                                          </p:val>
                                        </p:tav>
                                        <p:tav tm="100000">
                                          <p:val>
                                            <p:strVal val="#ppt_h"/>
                                          </p:val>
                                        </p:tav>
                                      </p:tavLst>
                                    </p:anim>
                                    <p:animEffect transition="in" filter="fade">
                                      <p:cBhvr>
                                        <p:cTn id="150" dur="500"/>
                                        <p:tgtEl>
                                          <p:spTgt spid="619"/>
                                        </p:tgtEl>
                                      </p:cBhvr>
                                    </p:animEffect>
                                  </p:childTnLst>
                                </p:cTn>
                              </p:par>
                              <p:par>
                                <p:cTn id="151" presetID="53" presetClass="entr" presetSubtype="0" fill="hold" grpId="0" nodeType="withEffect">
                                  <p:stCondLst>
                                    <p:cond delay="0"/>
                                  </p:stCondLst>
                                  <p:childTnLst>
                                    <p:set>
                                      <p:cBhvr>
                                        <p:cTn id="152" dur="1" fill="hold">
                                          <p:stCondLst>
                                            <p:cond delay="0"/>
                                          </p:stCondLst>
                                        </p:cTn>
                                        <p:tgtEl>
                                          <p:spTgt spid="604"/>
                                        </p:tgtEl>
                                        <p:attrNameLst>
                                          <p:attrName>style.visibility</p:attrName>
                                        </p:attrNameLst>
                                      </p:cBhvr>
                                      <p:to>
                                        <p:strVal val="visible"/>
                                      </p:to>
                                    </p:set>
                                    <p:anim calcmode="lin" valueType="num">
                                      <p:cBhvr>
                                        <p:cTn id="153" dur="500" fill="hold"/>
                                        <p:tgtEl>
                                          <p:spTgt spid="604"/>
                                        </p:tgtEl>
                                        <p:attrNameLst>
                                          <p:attrName>ppt_w</p:attrName>
                                        </p:attrNameLst>
                                      </p:cBhvr>
                                      <p:tavLst>
                                        <p:tav tm="0">
                                          <p:val>
                                            <p:fltVal val="0"/>
                                          </p:val>
                                        </p:tav>
                                        <p:tav tm="100000">
                                          <p:val>
                                            <p:strVal val="#ppt_w"/>
                                          </p:val>
                                        </p:tav>
                                      </p:tavLst>
                                    </p:anim>
                                    <p:anim calcmode="lin" valueType="num">
                                      <p:cBhvr>
                                        <p:cTn id="154" dur="500" fill="hold"/>
                                        <p:tgtEl>
                                          <p:spTgt spid="604"/>
                                        </p:tgtEl>
                                        <p:attrNameLst>
                                          <p:attrName>ppt_h</p:attrName>
                                        </p:attrNameLst>
                                      </p:cBhvr>
                                      <p:tavLst>
                                        <p:tav tm="0">
                                          <p:val>
                                            <p:fltVal val="0"/>
                                          </p:val>
                                        </p:tav>
                                        <p:tav tm="100000">
                                          <p:val>
                                            <p:strVal val="#ppt_h"/>
                                          </p:val>
                                        </p:tav>
                                      </p:tavLst>
                                    </p:anim>
                                    <p:animEffect transition="in" filter="fade">
                                      <p:cBhvr>
                                        <p:cTn id="155" dur="500"/>
                                        <p:tgtEl>
                                          <p:spTgt spid="604"/>
                                        </p:tgtEl>
                                      </p:cBhvr>
                                    </p:animEffect>
                                  </p:childTnLst>
                                </p:cTn>
                              </p:par>
                            </p:childTnLst>
                          </p:cTn>
                        </p:par>
                      </p:childTnLst>
                    </p:cTn>
                  </p:par>
                  <p:par>
                    <p:cTn id="156" fill="hold">
                      <p:stCondLst>
                        <p:cond delay="indefinite"/>
                      </p:stCondLst>
                      <p:childTnLst>
                        <p:par>
                          <p:cTn id="157" fill="hold">
                            <p:stCondLst>
                              <p:cond delay="0"/>
                            </p:stCondLst>
                            <p:childTnLst>
                              <p:par>
                                <p:cTn id="158" presetID="13" presetClass="entr" presetSubtype="16" fill="hold" grpId="0" nodeType="clickEffect">
                                  <p:stCondLst>
                                    <p:cond delay="0"/>
                                  </p:stCondLst>
                                  <p:childTnLst>
                                    <p:set>
                                      <p:cBhvr>
                                        <p:cTn id="159" dur="1" fill="hold">
                                          <p:stCondLst>
                                            <p:cond delay="0"/>
                                          </p:stCondLst>
                                        </p:cTn>
                                        <p:tgtEl>
                                          <p:spTgt spid="578"/>
                                        </p:tgtEl>
                                        <p:attrNameLst>
                                          <p:attrName>style.visibility</p:attrName>
                                        </p:attrNameLst>
                                      </p:cBhvr>
                                      <p:to>
                                        <p:strVal val="visible"/>
                                      </p:to>
                                    </p:set>
                                    <p:animEffect transition="in" filter="plus(in)">
                                      <p:cBhvr>
                                        <p:cTn id="160" dur="2000"/>
                                        <p:tgtEl>
                                          <p:spTgt spid="578"/>
                                        </p:tgtEl>
                                      </p:cBhvr>
                                    </p:animEffect>
                                  </p:childTnLst>
                                </p:cTn>
                              </p:par>
                              <p:par>
                                <p:cTn id="161" presetID="13" presetClass="entr" presetSubtype="16" fill="hold" grpId="0" nodeType="withEffect">
                                  <p:stCondLst>
                                    <p:cond delay="0"/>
                                  </p:stCondLst>
                                  <p:childTnLst>
                                    <p:set>
                                      <p:cBhvr>
                                        <p:cTn id="162" dur="1" fill="hold">
                                          <p:stCondLst>
                                            <p:cond delay="0"/>
                                          </p:stCondLst>
                                        </p:cTn>
                                        <p:tgtEl>
                                          <p:spTgt spid="579"/>
                                        </p:tgtEl>
                                        <p:attrNameLst>
                                          <p:attrName>style.visibility</p:attrName>
                                        </p:attrNameLst>
                                      </p:cBhvr>
                                      <p:to>
                                        <p:strVal val="visible"/>
                                      </p:to>
                                    </p:set>
                                    <p:animEffect transition="in" filter="plus(in)">
                                      <p:cBhvr>
                                        <p:cTn id="163" dur="2000"/>
                                        <p:tgtEl>
                                          <p:spTgt spid="579"/>
                                        </p:tgtEl>
                                      </p:cBhvr>
                                    </p:animEffect>
                                  </p:childTnLst>
                                </p:cTn>
                              </p:par>
                              <p:par>
                                <p:cTn id="164" presetID="53" presetClass="entr" presetSubtype="0" fill="hold" nodeType="withEffect">
                                  <p:stCondLst>
                                    <p:cond delay="0"/>
                                  </p:stCondLst>
                                  <p:childTnLst>
                                    <p:set>
                                      <p:cBhvr>
                                        <p:cTn id="165" dur="1" fill="hold">
                                          <p:stCondLst>
                                            <p:cond delay="0"/>
                                          </p:stCondLst>
                                        </p:cTn>
                                        <p:tgtEl>
                                          <p:spTgt spid="8202"/>
                                        </p:tgtEl>
                                        <p:attrNameLst>
                                          <p:attrName>style.visibility</p:attrName>
                                        </p:attrNameLst>
                                      </p:cBhvr>
                                      <p:to>
                                        <p:strVal val="visible"/>
                                      </p:to>
                                    </p:set>
                                    <p:anim calcmode="lin" valueType="num">
                                      <p:cBhvr>
                                        <p:cTn id="166" dur="2000" fill="hold"/>
                                        <p:tgtEl>
                                          <p:spTgt spid="8202"/>
                                        </p:tgtEl>
                                        <p:attrNameLst>
                                          <p:attrName>ppt_w</p:attrName>
                                        </p:attrNameLst>
                                      </p:cBhvr>
                                      <p:tavLst>
                                        <p:tav tm="0">
                                          <p:val>
                                            <p:fltVal val="0"/>
                                          </p:val>
                                        </p:tav>
                                        <p:tav tm="100000">
                                          <p:val>
                                            <p:strVal val="#ppt_w"/>
                                          </p:val>
                                        </p:tav>
                                      </p:tavLst>
                                    </p:anim>
                                    <p:anim calcmode="lin" valueType="num">
                                      <p:cBhvr>
                                        <p:cTn id="167" dur="2000" fill="hold"/>
                                        <p:tgtEl>
                                          <p:spTgt spid="8202"/>
                                        </p:tgtEl>
                                        <p:attrNameLst>
                                          <p:attrName>ppt_h</p:attrName>
                                        </p:attrNameLst>
                                      </p:cBhvr>
                                      <p:tavLst>
                                        <p:tav tm="0">
                                          <p:val>
                                            <p:fltVal val="0"/>
                                          </p:val>
                                        </p:tav>
                                        <p:tav tm="100000">
                                          <p:val>
                                            <p:strVal val="#ppt_h"/>
                                          </p:val>
                                        </p:tav>
                                      </p:tavLst>
                                    </p:anim>
                                    <p:animEffect transition="in" filter="fade">
                                      <p:cBhvr>
                                        <p:cTn id="168" dur="2000"/>
                                        <p:tgtEl>
                                          <p:spTgt spid="8202"/>
                                        </p:tgtEl>
                                      </p:cBhvr>
                                    </p:animEffect>
                                  </p:childTnLst>
                                </p:cTn>
                              </p:par>
                            </p:childTnLst>
                          </p:cTn>
                        </p:par>
                        <p:par>
                          <p:cTn id="169" fill="hold">
                            <p:stCondLst>
                              <p:cond delay="2000"/>
                            </p:stCondLst>
                            <p:childTnLst>
                              <p:par>
                                <p:cTn id="170" presetID="53" presetClass="entr" presetSubtype="0" fill="hold" grpId="0" nodeType="afterEffect">
                                  <p:stCondLst>
                                    <p:cond delay="0"/>
                                  </p:stCondLst>
                                  <p:childTnLst>
                                    <p:set>
                                      <p:cBhvr>
                                        <p:cTn id="171" dur="1" fill="hold">
                                          <p:stCondLst>
                                            <p:cond delay="0"/>
                                          </p:stCondLst>
                                        </p:cTn>
                                        <p:tgtEl>
                                          <p:spTgt spid="606"/>
                                        </p:tgtEl>
                                        <p:attrNameLst>
                                          <p:attrName>style.visibility</p:attrName>
                                        </p:attrNameLst>
                                      </p:cBhvr>
                                      <p:to>
                                        <p:strVal val="visible"/>
                                      </p:to>
                                    </p:set>
                                    <p:anim calcmode="lin" valueType="num">
                                      <p:cBhvr>
                                        <p:cTn id="172" dur="500" fill="hold"/>
                                        <p:tgtEl>
                                          <p:spTgt spid="606"/>
                                        </p:tgtEl>
                                        <p:attrNameLst>
                                          <p:attrName>ppt_w</p:attrName>
                                        </p:attrNameLst>
                                      </p:cBhvr>
                                      <p:tavLst>
                                        <p:tav tm="0">
                                          <p:val>
                                            <p:fltVal val="0"/>
                                          </p:val>
                                        </p:tav>
                                        <p:tav tm="100000">
                                          <p:val>
                                            <p:strVal val="#ppt_w"/>
                                          </p:val>
                                        </p:tav>
                                      </p:tavLst>
                                    </p:anim>
                                    <p:anim calcmode="lin" valueType="num">
                                      <p:cBhvr>
                                        <p:cTn id="173" dur="500" fill="hold"/>
                                        <p:tgtEl>
                                          <p:spTgt spid="606"/>
                                        </p:tgtEl>
                                        <p:attrNameLst>
                                          <p:attrName>ppt_h</p:attrName>
                                        </p:attrNameLst>
                                      </p:cBhvr>
                                      <p:tavLst>
                                        <p:tav tm="0">
                                          <p:val>
                                            <p:fltVal val="0"/>
                                          </p:val>
                                        </p:tav>
                                        <p:tav tm="100000">
                                          <p:val>
                                            <p:strVal val="#ppt_h"/>
                                          </p:val>
                                        </p:tav>
                                      </p:tavLst>
                                    </p:anim>
                                    <p:animEffect transition="in" filter="fade">
                                      <p:cBhvr>
                                        <p:cTn id="174" dur="500"/>
                                        <p:tgtEl>
                                          <p:spTgt spid="606"/>
                                        </p:tgtEl>
                                      </p:cBhvr>
                                    </p:animEffect>
                                  </p:childTnLst>
                                </p:cTn>
                              </p:par>
                              <p:par>
                                <p:cTn id="175" presetID="53" presetClass="entr" presetSubtype="0" fill="hold" grpId="0" nodeType="withEffect">
                                  <p:stCondLst>
                                    <p:cond delay="0"/>
                                  </p:stCondLst>
                                  <p:childTnLst>
                                    <p:set>
                                      <p:cBhvr>
                                        <p:cTn id="176" dur="1" fill="hold">
                                          <p:stCondLst>
                                            <p:cond delay="0"/>
                                          </p:stCondLst>
                                        </p:cTn>
                                        <p:tgtEl>
                                          <p:spTgt spid="620"/>
                                        </p:tgtEl>
                                        <p:attrNameLst>
                                          <p:attrName>style.visibility</p:attrName>
                                        </p:attrNameLst>
                                      </p:cBhvr>
                                      <p:to>
                                        <p:strVal val="visible"/>
                                      </p:to>
                                    </p:set>
                                    <p:anim calcmode="lin" valueType="num">
                                      <p:cBhvr>
                                        <p:cTn id="177" dur="500" fill="hold"/>
                                        <p:tgtEl>
                                          <p:spTgt spid="620"/>
                                        </p:tgtEl>
                                        <p:attrNameLst>
                                          <p:attrName>ppt_w</p:attrName>
                                        </p:attrNameLst>
                                      </p:cBhvr>
                                      <p:tavLst>
                                        <p:tav tm="0">
                                          <p:val>
                                            <p:fltVal val="0"/>
                                          </p:val>
                                        </p:tav>
                                        <p:tav tm="100000">
                                          <p:val>
                                            <p:strVal val="#ppt_w"/>
                                          </p:val>
                                        </p:tav>
                                      </p:tavLst>
                                    </p:anim>
                                    <p:anim calcmode="lin" valueType="num">
                                      <p:cBhvr>
                                        <p:cTn id="178" dur="500" fill="hold"/>
                                        <p:tgtEl>
                                          <p:spTgt spid="620"/>
                                        </p:tgtEl>
                                        <p:attrNameLst>
                                          <p:attrName>ppt_h</p:attrName>
                                        </p:attrNameLst>
                                      </p:cBhvr>
                                      <p:tavLst>
                                        <p:tav tm="0">
                                          <p:val>
                                            <p:fltVal val="0"/>
                                          </p:val>
                                        </p:tav>
                                        <p:tav tm="100000">
                                          <p:val>
                                            <p:strVal val="#ppt_h"/>
                                          </p:val>
                                        </p:tav>
                                      </p:tavLst>
                                    </p:anim>
                                    <p:animEffect transition="in" filter="fade">
                                      <p:cBhvr>
                                        <p:cTn id="179" dur="500"/>
                                        <p:tgtEl>
                                          <p:spTgt spid="62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621"/>
                                        </p:tgtEl>
                                        <p:attrNameLst>
                                          <p:attrName>style.visibility</p:attrName>
                                        </p:attrNameLst>
                                      </p:cBhvr>
                                      <p:to>
                                        <p:strVal val="visible"/>
                                      </p:to>
                                    </p:set>
                                    <p:animEffect transition="in" filter="wipe(left)">
                                      <p:cBhvr>
                                        <p:cTn id="184" dur="2000"/>
                                        <p:tgtEl>
                                          <p:spTgt spid="621"/>
                                        </p:tgtEl>
                                      </p:cBhvr>
                                    </p:animEffect>
                                  </p:childTnLst>
                                </p:cTn>
                              </p:par>
                            </p:childTnLst>
                          </p:cTn>
                        </p:par>
                        <p:par>
                          <p:cTn id="185" fill="hold">
                            <p:stCondLst>
                              <p:cond delay="2000"/>
                            </p:stCondLst>
                            <p:childTnLst>
                              <p:par>
                                <p:cTn id="186" presetID="12" presetClass="entr" presetSubtype="4" fill="hold" grpId="0" nodeType="afterEffect">
                                  <p:stCondLst>
                                    <p:cond delay="0"/>
                                  </p:stCondLst>
                                  <p:childTnLst>
                                    <p:set>
                                      <p:cBhvr>
                                        <p:cTn id="187" dur="1" fill="hold">
                                          <p:stCondLst>
                                            <p:cond delay="0"/>
                                          </p:stCondLst>
                                        </p:cTn>
                                        <p:tgtEl>
                                          <p:spTgt spid="623"/>
                                        </p:tgtEl>
                                        <p:attrNameLst>
                                          <p:attrName>style.visibility</p:attrName>
                                        </p:attrNameLst>
                                      </p:cBhvr>
                                      <p:to>
                                        <p:strVal val="visible"/>
                                      </p:to>
                                    </p:set>
                                    <p:animEffect transition="in" filter="slide(fromBottom)">
                                      <p:cBhvr>
                                        <p:cTn id="188" dur="500"/>
                                        <p:tgtEl>
                                          <p:spTgt spid="623"/>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622"/>
                                        </p:tgtEl>
                                        <p:attrNameLst>
                                          <p:attrName>style.visibility</p:attrName>
                                        </p:attrNameLst>
                                      </p:cBhvr>
                                      <p:to>
                                        <p:strVal val="visible"/>
                                      </p:to>
                                    </p:set>
                                    <p:animEffect transition="in" filter="wipe(left)">
                                      <p:cBhvr>
                                        <p:cTn id="193" dur="2000"/>
                                        <p:tgtEl>
                                          <p:spTgt spid="622"/>
                                        </p:tgtEl>
                                      </p:cBhvr>
                                    </p:animEffect>
                                  </p:childTnLst>
                                </p:cTn>
                              </p:par>
                            </p:childTnLst>
                          </p:cTn>
                        </p:par>
                        <p:par>
                          <p:cTn id="194" fill="hold">
                            <p:stCondLst>
                              <p:cond delay="2000"/>
                            </p:stCondLst>
                            <p:childTnLst>
                              <p:par>
                                <p:cTn id="195" presetID="12" presetClass="entr" presetSubtype="4" fill="hold" grpId="0" nodeType="afterEffect">
                                  <p:stCondLst>
                                    <p:cond delay="0"/>
                                  </p:stCondLst>
                                  <p:childTnLst>
                                    <p:set>
                                      <p:cBhvr>
                                        <p:cTn id="196" dur="1" fill="hold">
                                          <p:stCondLst>
                                            <p:cond delay="0"/>
                                          </p:stCondLst>
                                        </p:cTn>
                                        <p:tgtEl>
                                          <p:spTgt spid="624"/>
                                        </p:tgtEl>
                                        <p:attrNameLst>
                                          <p:attrName>style.visibility</p:attrName>
                                        </p:attrNameLst>
                                      </p:cBhvr>
                                      <p:to>
                                        <p:strVal val="visible"/>
                                      </p:to>
                                    </p:set>
                                    <p:animEffect transition="in" filter="slide(fromBottom)">
                                      <p:cBhvr>
                                        <p:cTn id="197" dur="5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5" grpId="1"/>
      <p:bldP spid="566" grpId="0" animBg="1"/>
      <p:bldP spid="567" grpId="0" animBg="1"/>
      <p:bldP spid="568" grpId="0" animBg="1"/>
      <p:bldP spid="569" grpId="0" animBg="1"/>
      <p:bldP spid="575" grpId="0" animBg="1"/>
      <p:bldP spid="576" grpId="0" animBg="1"/>
      <p:bldP spid="577" grpId="0" animBg="1"/>
      <p:bldP spid="578" grpId="0" animBg="1"/>
      <p:bldP spid="579" grpId="0" animBg="1"/>
      <p:bldP spid="574" grpId="0" animBg="1"/>
      <p:bldP spid="573" grpId="0" animBg="1"/>
      <p:bldP spid="601" grpId="0" animBg="1"/>
      <p:bldP spid="602" grpId="0" animBg="1"/>
      <p:bldP spid="603" grpId="0" animBg="1"/>
      <p:bldP spid="605" grpId="0" animBg="1"/>
      <p:bldP spid="604" grpId="0" animBg="1"/>
      <p:bldP spid="606" grpId="0" animBg="1"/>
      <p:bldP spid="613" grpId="0" animBg="1"/>
      <p:bldP spid="614" grpId="0" animBg="1"/>
      <p:bldP spid="617" grpId="0" animBg="1"/>
      <p:bldP spid="618" grpId="0" animBg="1"/>
      <p:bldP spid="619" grpId="0" animBg="1"/>
      <p:bldP spid="620" grpId="0" animBg="1"/>
      <p:bldP spid="571" grpId="0" animBg="1"/>
      <p:bldP spid="621" grpId="0" animBg="1"/>
      <p:bldP spid="623" grpId="0"/>
      <p:bldP spid="624" grpId="0"/>
      <p:bldP spid="626" grpId="0" animBg="1"/>
      <p:bldP spid="627" grpId="0" animBg="1"/>
      <p:bldP spid="625" grpId="0" animBg="1"/>
      <p:bldP spid="6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394341"/>
            <a:ext cx="6786610" cy="6504345"/>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fr-FR" sz="1300" b="1" u="sng" cap="small" dirty="0" smtClean="0">
                <a:solidFill>
                  <a:srgbClr val="002060"/>
                </a:solidFill>
                <a:latin typeface="Tw Cen MT" pitchFamily="34" charset="0"/>
              </a:rPr>
              <a:t>Pourquoi l’</a:t>
            </a:r>
            <a:r>
              <a:rPr lang="fr-FR" sz="1300" b="1" u="sng" cap="small" dirty="0" err="1" smtClean="0">
                <a:solidFill>
                  <a:srgbClr val="002060"/>
                </a:solidFill>
                <a:latin typeface="Tw Cen MT" pitchFamily="34" charset="0"/>
              </a:rPr>
              <a:t>IPhone</a:t>
            </a:r>
            <a:r>
              <a:rPr lang="fr-FR" sz="1300" b="1" u="sng" cap="small" dirty="0" smtClean="0">
                <a:solidFill>
                  <a:srgbClr val="002060"/>
                </a:solidFill>
                <a:latin typeface="Tw Cen MT" pitchFamily="34" charset="0"/>
              </a:rPr>
              <a:t> ne sera jamais fabriqué aux Etats-Unis</a:t>
            </a:r>
          </a:p>
          <a:p>
            <a:pPr algn="just"/>
            <a:r>
              <a:rPr lang="fr-FR" sz="1200" dirty="0" smtClean="0">
                <a:solidFill>
                  <a:srgbClr val="002060"/>
                </a:solidFill>
                <a:latin typeface="Tw Cen MT" pitchFamily="34" charset="0"/>
              </a:rPr>
              <a:t>Depuis des années, les fabricants de téléphones mobiles évitaient d’utiliser du verre, matériau difficile à découper et à polir. Apple avait sélectionné une société américaine, Corning, pour fabriquer de grands panneaux de verre renforcé anti-rayures. Mais pour mettre au point le processus de découpe de ces panneaux en millions d’écrans d’</a:t>
            </a:r>
            <a:r>
              <a:rPr lang="fr-FR" sz="1200" dirty="0" err="1" smtClean="0">
                <a:solidFill>
                  <a:srgbClr val="002060"/>
                </a:solidFill>
                <a:latin typeface="Tw Cen MT" pitchFamily="34" charset="0"/>
              </a:rPr>
              <a:t>IPhone</a:t>
            </a:r>
            <a:r>
              <a:rPr lang="fr-FR" sz="1200" dirty="0" smtClean="0">
                <a:solidFill>
                  <a:srgbClr val="002060"/>
                </a:solidFill>
                <a:latin typeface="Tw Cen MT" pitchFamily="34" charset="0"/>
              </a:rPr>
              <a:t>, il fallait une usine disponible, des centaines d’échantillons et une armée d’ingénieurs de niveau intermédiaire. La simple mise en place d’une telle infrastructure aurait coûté une fortune. C’est alors qu’une usine chinoise a proposé ses services. Lorsque les ingénieurs d’Apple se sont rendus sur place, son propriétaire était déjà en train de construire un nouveau bâtiment  </a:t>
            </a:r>
            <a:r>
              <a:rPr lang="fr-FR" sz="1200" i="1" dirty="0" smtClean="0">
                <a:solidFill>
                  <a:srgbClr val="002060"/>
                </a:solidFill>
                <a:latin typeface="Tw Cen MT" pitchFamily="34" charset="0"/>
              </a:rPr>
              <a:t>“pour le cas où vous nous confieriez le travail”</a:t>
            </a:r>
            <a:r>
              <a:rPr lang="fr-FR" sz="1200" dirty="0" smtClean="0">
                <a:solidFill>
                  <a:srgbClr val="002060"/>
                </a:solidFill>
                <a:latin typeface="Tw Cen MT" pitchFamily="34" charset="0"/>
              </a:rPr>
              <a:t>, commenta-t-il. L’usine mit (…) à la disposition de son client potentiel un entrepôt rempli d’échantillons de verre et lui offrait pour un prix dérisoire les services de ses ingénieurs. Elle avait également construit des dortoirs, afin d’avoir ses ouvriers sous la main 24 heures sur 24. Cette usine décrocha donc le contrat. </a:t>
            </a:r>
            <a:r>
              <a:rPr lang="fr-FR" sz="1200" i="1" dirty="0" smtClean="0">
                <a:solidFill>
                  <a:srgbClr val="002060"/>
                </a:solidFill>
                <a:latin typeface="Tw Cen MT" pitchFamily="34" charset="0"/>
              </a:rPr>
              <a:t>“Toute la chaîne d’approvisionnement est maintenant en Chine”,</a:t>
            </a:r>
            <a:r>
              <a:rPr lang="fr-FR" sz="1200" dirty="0" smtClean="0">
                <a:solidFill>
                  <a:srgbClr val="002060"/>
                </a:solidFill>
                <a:latin typeface="Tw Cen MT" pitchFamily="34" charset="0"/>
              </a:rPr>
              <a:t> confie un autre ancien dirigeant d’Apple. </a:t>
            </a:r>
            <a:r>
              <a:rPr lang="fr-FR" sz="1200" i="1" dirty="0" smtClean="0">
                <a:solidFill>
                  <a:srgbClr val="002060"/>
                </a:solidFill>
                <a:latin typeface="Tw Cen MT" pitchFamily="34" charset="0"/>
              </a:rPr>
              <a:t>“Il vous faut (…) million de vis ? C’est dans l’usine au coin de la rue. Vous voulez que cette vis soit façonnée un peu différemment ? Ce sera prêt dans trois heures.” </a:t>
            </a:r>
          </a:p>
          <a:p>
            <a:pPr algn="just"/>
            <a:r>
              <a:rPr lang="fr-FR" sz="1200" dirty="0" smtClean="0">
                <a:solidFill>
                  <a:srgbClr val="002060"/>
                </a:solidFill>
                <a:latin typeface="Tw Cen MT" pitchFamily="34" charset="0"/>
              </a:rPr>
              <a:t>Huit heures de route séparent l’usine de découpe de verre du complexe industriel où est assemblé l’</a:t>
            </a:r>
            <a:r>
              <a:rPr lang="fr-FR" sz="1200" dirty="0" err="1" smtClean="0">
                <a:solidFill>
                  <a:srgbClr val="002060"/>
                </a:solidFill>
                <a:latin typeface="Tw Cen MT" pitchFamily="34" charset="0"/>
              </a:rPr>
              <a:t>IPhone</a:t>
            </a:r>
            <a:r>
              <a:rPr lang="fr-FR" sz="1200" dirty="0" smtClean="0">
                <a:solidFill>
                  <a:srgbClr val="002060"/>
                </a:solidFill>
                <a:latin typeface="Tw Cen MT" pitchFamily="34" charset="0"/>
              </a:rPr>
              <a:t> [le Parc scientifique et technologique de Longhua, à Shenzhen, dans la province du Guangdong]. Ce complexe, surnommé </a:t>
            </a:r>
            <a:r>
              <a:rPr lang="fr-FR" sz="1200" dirty="0" err="1" smtClean="0">
                <a:solidFill>
                  <a:srgbClr val="002060"/>
                </a:solidFill>
                <a:latin typeface="Tw Cen MT" pitchFamily="34" charset="0"/>
              </a:rPr>
              <a:t>Foxconn</a:t>
            </a:r>
            <a:r>
              <a:rPr lang="fr-FR" sz="1200" dirty="0" smtClean="0">
                <a:solidFill>
                  <a:srgbClr val="002060"/>
                </a:solidFill>
                <a:latin typeface="Tw Cen MT" pitchFamily="34" charset="0"/>
              </a:rPr>
              <a:t> City, a achevé de convaincre les dirigeants d’Apple que la Chine pouvait fournir des ouvriers – et une réactivité – avec lesquels leurs homologues américains ne pouvaient pas rivaliser. Car rien de comparable à </a:t>
            </a:r>
            <a:r>
              <a:rPr lang="fr-FR" sz="1200" dirty="0" err="1" smtClean="0">
                <a:solidFill>
                  <a:srgbClr val="002060"/>
                </a:solidFill>
                <a:latin typeface="Tw Cen MT" pitchFamily="34" charset="0"/>
              </a:rPr>
              <a:t>Foxconn</a:t>
            </a:r>
            <a:r>
              <a:rPr lang="fr-FR" sz="1200" dirty="0" smtClean="0">
                <a:solidFill>
                  <a:srgbClr val="002060"/>
                </a:solidFill>
                <a:latin typeface="Tw Cen MT" pitchFamily="34" charset="0"/>
              </a:rPr>
              <a:t> City n’existe aux Etats-Unis. Ce parc industriel emploie 230 000 personnes, dont beaucoup travaillent six jours par semaine et passent jusqu’à douze heures d’affilée à leur poste. Plus d’un quart d’entre elles sont logées dans les dortoirs de l’entreprise et beaucoup gagnent moins de 17 dollars [13 euros] par jour. Lors d’une visite, un représentant d’Apple arrivé à l’heure du changement d’équipe s’est retrouvé bloqué en voiture au milieu d’un flot d’ouvriers à pied. </a:t>
            </a:r>
            <a:r>
              <a:rPr lang="fr-FR" sz="1200" i="1" dirty="0" smtClean="0">
                <a:solidFill>
                  <a:srgbClr val="002060"/>
                </a:solidFill>
                <a:latin typeface="Tw Cen MT" pitchFamily="34" charset="0"/>
              </a:rPr>
              <a:t>“C’est quelque chose que vous ne pouvez pas imaginer”, </a:t>
            </a:r>
            <a:r>
              <a:rPr lang="fr-FR" sz="1200" dirty="0" smtClean="0">
                <a:solidFill>
                  <a:srgbClr val="002060"/>
                </a:solidFill>
                <a:latin typeface="Tw Cen MT" pitchFamily="34" charset="0"/>
              </a:rPr>
              <a:t>raconte-t-il. </a:t>
            </a:r>
            <a:r>
              <a:rPr lang="fr-FR" sz="1200" dirty="0" err="1" smtClean="0">
                <a:solidFill>
                  <a:srgbClr val="002060"/>
                </a:solidFill>
                <a:latin typeface="Tw Cen MT" pitchFamily="34" charset="0"/>
              </a:rPr>
              <a:t>Foxconn</a:t>
            </a:r>
            <a:r>
              <a:rPr lang="fr-FR" sz="1200" dirty="0" smtClean="0">
                <a:solidFill>
                  <a:srgbClr val="002060"/>
                </a:solidFill>
                <a:latin typeface="Tw Cen MT" pitchFamily="34" charset="0"/>
              </a:rPr>
              <a:t> emploie 300 gardiens pour encadrer la circulation pédestre et éviter que les ouvriers ne se fassent écraser lors de la ruée vers les portes. Dans la cuisine centrale de l’usine, on fait cuire chaque jour trois tonnes de porc et treize tonnes de riz. Si les ateliers sont impeccables, il flotte en revanche dans les maisons de thé avoisinantes un nuage pestilentiel de fumée de cigarettes. </a:t>
            </a:r>
            <a:r>
              <a:rPr lang="fr-FR" sz="1200" dirty="0" err="1" smtClean="0">
                <a:solidFill>
                  <a:srgbClr val="002060"/>
                </a:solidFill>
                <a:latin typeface="Tw Cen MT" pitchFamily="34" charset="0"/>
              </a:rPr>
              <a:t>Foxconn</a:t>
            </a:r>
            <a:r>
              <a:rPr lang="fr-FR" sz="1200" dirty="0" smtClean="0">
                <a:solidFill>
                  <a:srgbClr val="002060"/>
                </a:solidFill>
                <a:latin typeface="Tw Cen MT" pitchFamily="34" charset="0"/>
              </a:rPr>
              <a:t> </a:t>
            </a:r>
            <a:r>
              <a:rPr lang="fr-FR" sz="1200" dirty="0" err="1" smtClean="0">
                <a:solidFill>
                  <a:srgbClr val="002060"/>
                </a:solidFill>
                <a:latin typeface="Tw Cen MT" pitchFamily="34" charset="0"/>
              </a:rPr>
              <a:t>Technology</a:t>
            </a:r>
            <a:r>
              <a:rPr lang="fr-FR" sz="1200" dirty="0" smtClean="0">
                <a:solidFill>
                  <a:srgbClr val="002060"/>
                </a:solidFill>
                <a:latin typeface="Tw Cen MT" pitchFamily="34" charset="0"/>
              </a:rPr>
              <a:t> [entreprise taïwanaise] a implanté plusieurs dizaines d’usines en Asie, en Europe de l’Est, au Mexique et au Brésil, dans lesquelles le groupe assemble 40 % de la production mondiale d’électronique grand public pour le compte de clients comme Amazon, Dell, Hewlett-Packard, Motorola, Nintendo, Nokia, Samsung et Sony.</a:t>
            </a:r>
            <a:r>
              <a:rPr lang="fr-FR" sz="1200" i="1" dirty="0" smtClean="0">
                <a:solidFill>
                  <a:srgbClr val="002060"/>
                </a:solidFill>
                <a:latin typeface="Tw Cen MT" pitchFamily="34" charset="0"/>
              </a:rPr>
              <a:t>“Ils ont réussi à recruter 3 000 personnes du jour au lendemain”,</a:t>
            </a:r>
            <a:r>
              <a:rPr lang="fr-FR" sz="1200" dirty="0" smtClean="0">
                <a:solidFill>
                  <a:srgbClr val="002060"/>
                </a:solidFill>
                <a:latin typeface="Tw Cen MT" pitchFamily="34" charset="0"/>
              </a:rPr>
              <a:t> s’émerveille Jennifer </a:t>
            </a:r>
            <a:r>
              <a:rPr lang="fr-FR" sz="1200" dirty="0" err="1" smtClean="0">
                <a:solidFill>
                  <a:srgbClr val="002060"/>
                </a:solidFill>
                <a:latin typeface="Tw Cen MT" pitchFamily="34" charset="0"/>
              </a:rPr>
              <a:t>Rigoni</a:t>
            </a:r>
            <a:r>
              <a:rPr lang="fr-FR" sz="1200" dirty="0" smtClean="0">
                <a:solidFill>
                  <a:srgbClr val="002060"/>
                </a:solidFill>
                <a:latin typeface="Tw Cen MT" pitchFamily="34" charset="0"/>
              </a:rPr>
              <a:t>, responsable mondiale de la gestion des fournisseurs d’Apple jusqu’en 2010. </a:t>
            </a:r>
            <a:r>
              <a:rPr lang="fr-FR" sz="1200" i="1" dirty="0" smtClean="0">
                <a:solidFill>
                  <a:srgbClr val="002060"/>
                </a:solidFill>
                <a:latin typeface="Tw Cen MT" pitchFamily="34" charset="0"/>
              </a:rPr>
              <a:t>“Quelle usine américaine pourrait trouver 3000 ouvriers au pied levé et les convaincre de vivre dans des dortoirs ?”</a:t>
            </a:r>
          </a:p>
          <a:p>
            <a:pPr algn="r"/>
            <a:r>
              <a:rPr lang="fr-FR" sz="1100" i="1" dirty="0" smtClean="0">
                <a:solidFill>
                  <a:srgbClr val="002060"/>
                </a:solidFill>
                <a:latin typeface="Tw Cen MT" pitchFamily="34" charset="0"/>
              </a:rPr>
              <a:t>http://www.courrierinternational.com/article/2012/02/09/pourquoi-l-iphone-ne-sera-jamais-fabrique-aux-etats-unis</a:t>
            </a:r>
          </a:p>
          <a:p>
            <a:pPr algn="just"/>
            <a:endParaRPr lang="fr-FR" sz="1300" baseline="30000" dirty="0">
              <a:solidFill>
                <a:srgbClr val="002060"/>
              </a:solidFill>
              <a:latin typeface="Tw Cen MT" pitchFamily="34" charset="0"/>
            </a:endParaRPr>
          </a:p>
        </p:txBody>
      </p:sp>
      <p:sp>
        <p:nvSpPr>
          <p:cNvPr id="5" name="Rectangle 4"/>
          <p:cNvSpPr/>
          <p:nvPr/>
        </p:nvSpPr>
        <p:spPr>
          <a:xfrm>
            <a:off x="71406" y="3222000"/>
            <a:ext cx="5715040" cy="142876"/>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14348" y="3420000"/>
            <a:ext cx="857256" cy="14400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29256" y="5214950"/>
            <a:ext cx="1285884" cy="142876"/>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42844" y="5429264"/>
            <a:ext cx="1285884" cy="142876"/>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
        <p:nvSpPr>
          <p:cNvPr id="10" name="Rectangle 9"/>
          <p:cNvSpPr/>
          <p:nvPr/>
        </p:nvSpPr>
        <p:spPr>
          <a:xfrm>
            <a:off x="1785918" y="5786454"/>
            <a:ext cx="4714908" cy="142876"/>
          </a:xfrm>
          <a:prstGeom prst="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9144000" cy="461665"/>
          </a:xfrm>
          <a:prstGeom prst="rect">
            <a:avLst/>
          </a:prstGeom>
        </p:spPr>
        <p:txBody>
          <a:bodyPr wrap="square">
            <a:spAutoFit/>
          </a:bodyPr>
          <a:lstStyle/>
          <a:p>
            <a:pPr algn="ctr"/>
            <a:r>
              <a:rPr lang="fr-FR" sz="24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II. De la conception à la vente : itinéraire d’un produit mondialisé</a:t>
            </a:r>
          </a:p>
        </p:txBody>
      </p:sp>
      <p:sp>
        <p:nvSpPr>
          <p:cNvPr id="13" name="Rectangle 12"/>
          <p:cNvSpPr/>
          <p:nvPr/>
        </p:nvSpPr>
        <p:spPr>
          <a:xfrm>
            <a:off x="4071934" y="5429264"/>
            <a:ext cx="2643206" cy="142876"/>
          </a:xfrm>
          <a:prstGeom prst="rect">
            <a:avLst/>
          </a:prstGeom>
          <a:solidFill>
            <a:srgbClr val="0070C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6000" y="5616000"/>
            <a:ext cx="428628" cy="117016"/>
          </a:xfrm>
          <a:prstGeom prst="rect">
            <a:avLst/>
          </a:prstGeom>
          <a:solidFill>
            <a:srgbClr val="0070C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70C0"/>
              </a:solidFill>
            </a:endParaRPr>
          </a:p>
        </p:txBody>
      </p:sp>
      <p:sp>
        <p:nvSpPr>
          <p:cNvPr id="12" name="ZoneTexte 11"/>
          <p:cNvSpPr txBox="1"/>
          <p:nvPr/>
        </p:nvSpPr>
        <p:spPr>
          <a:xfrm>
            <a:off x="6858016" y="1357298"/>
            <a:ext cx="2232000" cy="5478423"/>
          </a:xfrm>
          <a:prstGeom prst="rect">
            <a:avLst/>
          </a:prstGeom>
          <a:solidFill>
            <a:schemeClr val="bg1">
              <a:alpha val="50000"/>
            </a:schemeClr>
          </a:solidFill>
          <a:ln>
            <a:solidFill>
              <a:schemeClr val="bg1"/>
            </a:solidFill>
          </a:ln>
        </p:spPr>
        <p:txBody>
          <a:bodyPr wrap="square" rtlCol="0">
            <a:spAutoFit/>
          </a:bodyPr>
          <a:lstStyle/>
          <a:p>
            <a:pPr algn="ctr"/>
            <a:r>
              <a:rPr lang="fr-FR" sz="1400" b="1" dirty="0" smtClean="0">
                <a:solidFill>
                  <a:srgbClr val="002060"/>
                </a:solidFill>
                <a:latin typeface="Tw Cen MT" pitchFamily="34" charset="0"/>
              </a:rPr>
              <a:t>3. Si Apple délocalise une partie de sa production en Asie, c’est parce qu’elle y trouve des avantages que sont incapables d’offrir les Etats-Unis. Au niveau de la flexibilité d’abord, l’Asie sait s’adapter avec rapidité aux exigences de ses employeurs. Cette réactivité est un atout de poids. De plus, les coûts de production (main d’œuvre, infrastructures…) sont dérisoires par rapport aux tarifs pratiqués sur le sol américain. Enfin, l’Asie possède des équipements  modernes qui lui permettent d’honorer les demandes des plus importantes FTN du monde spécialisées dans l’électronique et l’informatique</a:t>
            </a:r>
            <a:endParaRPr lang="fr-FR" sz="1400" b="1" dirty="0">
              <a:solidFill>
                <a:srgbClr val="C00000"/>
              </a:solidFill>
              <a:latin typeface="Tw Cen MT" pitchFamily="34" charset="0"/>
            </a:endParaRPr>
          </a:p>
        </p:txBody>
      </p:sp>
      <p:sp>
        <p:nvSpPr>
          <p:cNvPr id="4" name="ZoneTexte 3"/>
          <p:cNvSpPr txBox="1"/>
          <p:nvPr/>
        </p:nvSpPr>
        <p:spPr>
          <a:xfrm>
            <a:off x="6858016" y="374058"/>
            <a:ext cx="2232000" cy="2462213"/>
          </a:xfrm>
          <a:prstGeom prst="rect">
            <a:avLst/>
          </a:prstGeom>
          <a:solidFill>
            <a:schemeClr val="bg1">
              <a:alpha val="50000"/>
            </a:schemeClr>
          </a:solidFill>
          <a:ln>
            <a:solidFill>
              <a:schemeClr val="bg1"/>
            </a:solidFill>
          </a:ln>
        </p:spPr>
        <p:txBody>
          <a:bodyPr wrap="square" rtlCol="0">
            <a:spAutoFit/>
          </a:bodyPr>
          <a:lstStyle/>
          <a:p>
            <a:pPr algn="ctr"/>
            <a:r>
              <a:rPr lang="fr-FR" sz="1400" b="1" u="sng" cap="small" dirty="0" smtClean="0">
                <a:latin typeface="Tw Cen MT" pitchFamily="34" charset="0"/>
              </a:rPr>
              <a:t>Questions </a:t>
            </a:r>
          </a:p>
          <a:p>
            <a:pPr algn="just"/>
            <a:r>
              <a:rPr lang="fr-FR" sz="1400" b="1" dirty="0" smtClean="0">
                <a:solidFill>
                  <a:srgbClr val="C00000"/>
                </a:solidFill>
                <a:latin typeface="Tw Cen MT" pitchFamily="34" charset="0"/>
              </a:rPr>
              <a:t>1. Où est assemblé l’</a:t>
            </a:r>
            <a:r>
              <a:rPr lang="fr-FR" sz="1400" b="1" dirty="0" err="1" smtClean="0">
                <a:solidFill>
                  <a:srgbClr val="C00000"/>
                </a:solidFill>
                <a:latin typeface="Tw Cen MT" pitchFamily="34" charset="0"/>
              </a:rPr>
              <a:t>IPhone</a:t>
            </a:r>
            <a:r>
              <a:rPr lang="fr-FR" sz="1400" b="1" dirty="0" smtClean="0">
                <a:solidFill>
                  <a:srgbClr val="C00000"/>
                </a:solidFill>
                <a:latin typeface="Tw Cen MT" pitchFamily="34" charset="0"/>
              </a:rPr>
              <a:t> ? </a:t>
            </a:r>
            <a:r>
              <a:rPr lang="fr-FR" sz="1400" b="1" dirty="0" smtClean="0">
                <a:solidFill>
                  <a:schemeClr val="accent6">
                    <a:lumMod val="75000"/>
                  </a:schemeClr>
                </a:solidFill>
                <a:latin typeface="Tw Cen MT" pitchFamily="34" charset="0"/>
              </a:rPr>
              <a:t>Quelle firme dirige ce complexe ? </a:t>
            </a:r>
            <a:r>
              <a:rPr lang="fr-FR" sz="1400" b="1" dirty="0" smtClean="0">
                <a:solidFill>
                  <a:srgbClr val="00B050"/>
                </a:solidFill>
                <a:latin typeface="Tw Cen MT" pitchFamily="34" charset="0"/>
              </a:rPr>
              <a:t>Pour quelles autres grandes firmes travaille-t-elle ? </a:t>
            </a:r>
            <a:r>
              <a:rPr lang="fr-FR" sz="1400" b="1" dirty="0" smtClean="0">
                <a:solidFill>
                  <a:srgbClr val="0070C0"/>
                </a:solidFill>
                <a:latin typeface="Tw Cen MT" pitchFamily="34" charset="0"/>
              </a:rPr>
              <a:t>Sur quels continents est-elle implantée ?</a:t>
            </a:r>
          </a:p>
          <a:p>
            <a:pPr algn="just"/>
            <a:r>
              <a:rPr lang="fr-FR" sz="1400" b="1" dirty="0" smtClean="0">
                <a:solidFill>
                  <a:srgbClr val="7030A0"/>
                </a:solidFill>
                <a:latin typeface="Tw Cen MT" pitchFamily="34" charset="0"/>
              </a:rPr>
              <a:t>2. Pourquoi peut-on parler de gigantisme pour qualifier cette technopole ?</a:t>
            </a:r>
          </a:p>
        </p:txBody>
      </p:sp>
      <p:sp>
        <p:nvSpPr>
          <p:cNvPr id="14" name="ZoneTexte 13"/>
          <p:cNvSpPr txBox="1"/>
          <p:nvPr/>
        </p:nvSpPr>
        <p:spPr>
          <a:xfrm>
            <a:off x="6858016" y="357166"/>
            <a:ext cx="2232000" cy="954107"/>
          </a:xfrm>
          <a:prstGeom prst="rect">
            <a:avLst/>
          </a:prstGeom>
          <a:solidFill>
            <a:schemeClr val="bg1">
              <a:alpha val="50000"/>
            </a:schemeClr>
          </a:solidFill>
          <a:ln>
            <a:solidFill>
              <a:schemeClr val="bg1"/>
            </a:solidFill>
          </a:ln>
        </p:spPr>
        <p:txBody>
          <a:bodyPr wrap="square" rtlCol="0">
            <a:spAutoFit/>
          </a:bodyPr>
          <a:lstStyle/>
          <a:p>
            <a:pPr algn="ctr"/>
            <a:r>
              <a:rPr lang="fr-FR" sz="1400" b="1" u="sng" cap="small" dirty="0" smtClean="0">
                <a:latin typeface="Tw Cen MT" pitchFamily="34" charset="0"/>
              </a:rPr>
              <a:t>Questions </a:t>
            </a:r>
          </a:p>
          <a:p>
            <a:pPr algn="just"/>
            <a:r>
              <a:rPr lang="fr-FR" sz="1400" b="1" dirty="0" smtClean="0">
                <a:latin typeface="Tw Cen MT" pitchFamily="34" charset="0"/>
              </a:rPr>
              <a:t>3. Expliquez le titre à la lueur des éléments du texte.</a:t>
            </a:r>
            <a:endParaRPr lang="fr-FR" sz="1400" b="1" dirty="0">
              <a:latin typeface="Tw Cen MT" pitchFamily="34" charset="0"/>
            </a:endParaRPr>
          </a:p>
        </p:txBody>
      </p:sp>
      <p:sp>
        <p:nvSpPr>
          <p:cNvPr id="16" name="Rectangle 15"/>
          <p:cNvSpPr/>
          <p:nvPr/>
        </p:nvSpPr>
        <p:spPr>
          <a:xfrm>
            <a:off x="3428992" y="3780000"/>
            <a:ext cx="2928958" cy="144000"/>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
        <p:nvSpPr>
          <p:cNvPr id="17" name="Rectangle 16"/>
          <p:cNvSpPr/>
          <p:nvPr/>
        </p:nvSpPr>
        <p:spPr>
          <a:xfrm>
            <a:off x="71406" y="3960000"/>
            <a:ext cx="2643206" cy="142876"/>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
        <p:nvSpPr>
          <p:cNvPr id="18" name="Rectangle 17"/>
          <p:cNvSpPr/>
          <p:nvPr/>
        </p:nvSpPr>
        <p:spPr>
          <a:xfrm>
            <a:off x="3852000" y="3960000"/>
            <a:ext cx="2232000" cy="142876"/>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
        <p:nvSpPr>
          <p:cNvPr id="19" name="Rectangle 18"/>
          <p:cNvSpPr/>
          <p:nvPr/>
        </p:nvSpPr>
        <p:spPr>
          <a:xfrm>
            <a:off x="1476000" y="4680000"/>
            <a:ext cx="4167570" cy="144000"/>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
        <p:nvSpPr>
          <p:cNvPr id="20" name="Rectangle 19"/>
          <p:cNvSpPr/>
          <p:nvPr/>
        </p:nvSpPr>
        <p:spPr>
          <a:xfrm>
            <a:off x="71406" y="5040000"/>
            <a:ext cx="3384000" cy="142876"/>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75000"/>
                </a:schemeClr>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xit" presetSubtype="0" fill="hold" grpId="1" nodeType="clickEffect">
                                  <p:stCondLst>
                                    <p:cond delay="0"/>
                                  </p:stCondLst>
                                  <p:childTnLst>
                                    <p:anim calcmode="lin" valueType="num">
                                      <p:cBhvr>
                                        <p:cTn id="71" dur="1000"/>
                                        <p:tgtEl>
                                          <p:spTgt spid="4"/>
                                        </p:tgtEl>
                                        <p:attrNameLst>
                                          <p:attrName>ppt_w</p:attrName>
                                        </p:attrNameLst>
                                      </p:cBhvr>
                                      <p:tavLst>
                                        <p:tav tm="0">
                                          <p:val>
                                            <p:strVal val="ppt_w"/>
                                          </p:val>
                                        </p:tav>
                                        <p:tav tm="100000">
                                          <p:val>
                                            <p:strVal val="ppt_w*0.70"/>
                                          </p:val>
                                        </p:tav>
                                      </p:tavLst>
                                    </p:anim>
                                    <p:anim calcmode="lin" valueType="num">
                                      <p:cBhvr>
                                        <p:cTn id="72" dur="1000"/>
                                        <p:tgtEl>
                                          <p:spTgt spid="4"/>
                                        </p:tgtEl>
                                        <p:attrNameLst>
                                          <p:attrName>ppt_h</p:attrName>
                                        </p:attrNameLst>
                                      </p:cBhvr>
                                      <p:tavLst>
                                        <p:tav tm="0">
                                          <p:val>
                                            <p:strVal val="ppt_h"/>
                                          </p:val>
                                        </p:tav>
                                        <p:tav tm="100000">
                                          <p:val>
                                            <p:strVal val="ppt_h"/>
                                          </p:val>
                                        </p:tav>
                                      </p:tavLst>
                                    </p:anim>
                                    <p:animEffect transition="out" filter="fade">
                                      <p:cBhvr>
                                        <p:cTn id="73" dur="1000"/>
                                        <p:tgtEl>
                                          <p:spTgt spid="4"/>
                                        </p:tgtEl>
                                      </p:cBhvr>
                                    </p:animEffect>
                                    <p:set>
                                      <p:cBhvr>
                                        <p:cTn id="74" dur="1" fill="hold">
                                          <p:stCondLst>
                                            <p:cond delay="999"/>
                                          </p:stCondLst>
                                        </p:cTn>
                                        <p:tgtEl>
                                          <p:spTgt spid="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slide(fromBottom)">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slide(fromBottom)">
                                      <p:cBhvr>
                                        <p:cTn id="8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3" grpId="0" animBg="1"/>
      <p:bldP spid="15" grpId="0" animBg="1"/>
      <p:bldP spid="12" grpId="0" animBg="1"/>
      <p:bldP spid="4" grpId="0" animBg="1"/>
      <p:bldP spid="4" grpId="1" animBg="1"/>
      <p:bldP spid="14"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p:spPr>
        <p:txBody>
          <a:bodyPr wrap="square">
            <a:spAutoFit/>
          </a:bodyPr>
          <a:lstStyle/>
          <a:p>
            <a:pPr algn="ctr"/>
            <a:r>
              <a:rPr lang="fr-FR" sz="2400" b="1" u="sng" dirty="0" smtClean="0">
                <a:solidFill>
                  <a:schemeClr val="accent1">
                    <a:lumMod val="50000"/>
                  </a:schemeClr>
                </a:solidFill>
                <a:effectLst>
                  <a:outerShdw blurRad="38100" dist="38100" dir="2700000" algn="tl">
                    <a:srgbClr val="000000">
                      <a:alpha val="43137"/>
                    </a:srgbClr>
                  </a:outerShdw>
                </a:effectLst>
                <a:latin typeface="John Handy LET" pitchFamily="2" charset="0"/>
              </a:rPr>
              <a:t>II. De la conception à la vente : itinéraire d’un produit mondialisé</a:t>
            </a:r>
          </a:p>
        </p:txBody>
      </p:sp>
      <p:grpSp>
        <p:nvGrpSpPr>
          <p:cNvPr id="5" name="Groupe 4"/>
          <p:cNvGrpSpPr>
            <a:grpSpLocks noChangeAspect="1"/>
          </p:cNvGrpSpPr>
          <p:nvPr/>
        </p:nvGrpSpPr>
        <p:grpSpPr>
          <a:xfrm>
            <a:off x="142843" y="428604"/>
            <a:ext cx="8699558" cy="5143536"/>
            <a:chOff x="-214346" y="1285860"/>
            <a:chExt cx="9787006" cy="5786478"/>
          </a:xfrm>
        </p:grpSpPr>
        <p:pic>
          <p:nvPicPr>
            <p:cNvPr id="6" name="Picture 18"/>
            <p:cNvPicPr>
              <a:picLocks noChangeAspect="1" noChangeArrowheads="1"/>
            </p:cNvPicPr>
            <p:nvPr/>
          </p:nvPicPr>
          <p:blipFill>
            <a:blip r:embed="rId3"/>
            <a:srcRect l="15104" t="25000" r="13541" b="7500"/>
            <a:stretch>
              <a:fillRect/>
            </a:stretch>
          </p:blipFill>
          <p:spPr bwMode="auto">
            <a:xfrm>
              <a:off x="-214346" y="1285860"/>
              <a:ext cx="9787006" cy="5786478"/>
            </a:xfrm>
            <a:prstGeom prst="rect">
              <a:avLst/>
            </a:prstGeom>
            <a:noFill/>
            <a:ln w="9525">
              <a:noFill/>
              <a:miter lim="800000"/>
              <a:headEnd/>
              <a:tailEnd/>
            </a:ln>
            <a:effectLst/>
          </p:spPr>
        </p:pic>
        <p:sp>
          <p:nvSpPr>
            <p:cNvPr id="7" name="Rectangle 6"/>
            <p:cNvSpPr/>
            <p:nvPr/>
          </p:nvSpPr>
          <p:spPr>
            <a:xfrm>
              <a:off x="-214346" y="1285860"/>
              <a:ext cx="9787006" cy="5760000"/>
            </a:xfrm>
            <a:prstGeom prst="rect">
              <a:avLst/>
            </a:prstGeom>
            <a:no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p:cNvSpPr/>
          <p:nvPr/>
        </p:nvSpPr>
        <p:spPr>
          <a:xfrm>
            <a:off x="3071802" y="4929198"/>
            <a:ext cx="2000264" cy="571504"/>
          </a:xfrm>
          <a:prstGeom prst="rect">
            <a:avLst/>
          </a:prstGeom>
          <a:solidFill>
            <a:schemeClr val="accent5">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3721100" y="2414588"/>
            <a:ext cx="3589338" cy="2395537"/>
          </a:xfrm>
          <a:custGeom>
            <a:avLst/>
            <a:gdLst>
              <a:gd name="connsiteX0" fmla="*/ 3451225 w 3589338"/>
              <a:gd name="connsiteY0" fmla="*/ 214312 h 2395537"/>
              <a:gd name="connsiteX1" fmla="*/ 3575050 w 3589338"/>
              <a:gd name="connsiteY1" fmla="*/ 309562 h 2395537"/>
              <a:gd name="connsiteX2" fmla="*/ 3536950 w 3589338"/>
              <a:gd name="connsiteY2" fmla="*/ 547687 h 2395537"/>
              <a:gd name="connsiteX3" fmla="*/ 3270250 w 3589338"/>
              <a:gd name="connsiteY3" fmla="*/ 595312 h 2395537"/>
              <a:gd name="connsiteX4" fmla="*/ 3184525 w 3589338"/>
              <a:gd name="connsiteY4" fmla="*/ 871537 h 2395537"/>
              <a:gd name="connsiteX5" fmla="*/ 3051175 w 3589338"/>
              <a:gd name="connsiteY5" fmla="*/ 1119187 h 2395537"/>
              <a:gd name="connsiteX6" fmla="*/ 3022600 w 3589338"/>
              <a:gd name="connsiteY6" fmla="*/ 1128712 h 2395537"/>
              <a:gd name="connsiteX7" fmla="*/ 2965450 w 3589338"/>
              <a:gd name="connsiteY7" fmla="*/ 1071562 h 2395537"/>
              <a:gd name="connsiteX8" fmla="*/ 2841625 w 3589338"/>
              <a:gd name="connsiteY8" fmla="*/ 919162 h 2395537"/>
              <a:gd name="connsiteX9" fmla="*/ 2708275 w 3589338"/>
              <a:gd name="connsiteY9" fmla="*/ 871537 h 2395537"/>
              <a:gd name="connsiteX10" fmla="*/ 2546350 w 3589338"/>
              <a:gd name="connsiteY10" fmla="*/ 966787 h 2395537"/>
              <a:gd name="connsiteX11" fmla="*/ 2460625 w 3589338"/>
              <a:gd name="connsiteY11" fmla="*/ 1033462 h 2395537"/>
              <a:gd name="connsiteX12" fmla="*/ 1984375 w 3589338"/>
              <a:gd name="connsiteY12" fmla="*/ 1328737 h 2395537"/>
              <a:gd name="connsiteX13" fmla="*/ 1689100 w 3589338"/>
              <a:gd name="connsiteY13" fmla="*/ 1481137 h 2395537"/>
              <a:gd name="connsiteX14" fmla="*/ 1527175 w 3589338"/>
              <a:gd name="connsiteY14" fmla="*/ 1643062 h 2395537"/>
              <a:gd name="connsiteX15" fmla="*/ 1479550 w 3589338"/>
              <a:gd name="connsiteY15" fmla="*/ 1985962 h 2395537"/>
              <a:gd name="connsiteX16" fmla="*/ 1212850 w 3589338"/>
              <a:gd name="connsiteY16" fmla="*/ 2290762 h 2395537"/>
              <a:gd name="connsiteX17" fmla="*/ 841375 w 3589338"/>
              <a:gd name="connsiteY17" fmla="*/ 2252662 h 2395537"/>
              <a:gd name="connsiteX18" fmla="*/ 412750 w 3589338"/>
              <a:gd name="connsiteY18" fmla="*/ 1433512 h 2395537"/>
              <a:gd name="connsiteX19" fmla="*/ 60325 w 3589338"/>
              <a:gd name="connsiteY19" fmla="*/ 614362 h 2395537"/>
              <a:gd name="connsiteX20" fmla="*/ 50800 w 3589338"/>
              <a:gd name="connsiteY20" fmla="*/ 100012 h 2395537"/>
              <a:gd name="connsiteX21" fmla="*/ 269875 w 3589338"/>
              <a:gd name="connsiteY21" fmla="*/ 14287 h 2395537"/>
              <a:gd name="connsiteX22" fmla="*/ 269875 w 3589338"/>
              <a:gd name="connsiteY22" fmla="*/ 14287 h 239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89338" h="2395537">
                <a:moveTo>
                  <a:pt x="3451225" y="214312"/>
                </a:moveTo>
                <a:cubicBezTo>
                  <a:pt x="3505994" y="234156"/>
                  <a:pt x="3560763" y="254000"/>
                  <a:pt x="3575050" y="309562"/>
                </a:cubicBezTo>
                <a:cubicBezTo>
                  <a:pt x="3589338" y="365125"/>
                  <a:pt x="3587750" y="500062"/>
                  <a:pt x="3536950" y="547687"/>
                </a:cubicBezTo>
                <a:cubicBezTo>
                  <a:pt x="3486150" y="595312"/>
                  <a:pt x="3328988" y="541337"/>
                  <a:pt x="3270250" y="595312"/>
                </a:cubicBezTo>
                <a:cubicBezTo>
                  <a:pt x="3211513" y="649287"/>
                  <a:pt x="3221037" y="784225"/>
                  <a:pt x="3184525" y="871537"/>
                </a:cubicBezTo>
                <a:cubicBezTo>
                  <a:pt x="3148013" y="958849"/>
                  <a:pt x="3078162" y="1076325"/>
                  <a:pt x="3051175" y="1119187"/>
                </a:cubicBezTo>
                <a:cubicBezTo>
                  <a:pt x="3024188" y="1162049"/>
                  <a:pt x="3036887" y="1136649"/>
                  <a:pt x="3022600" y="1128712"/>
                </a:cubicBezTo>
                <a:cubicBezTo>
                  <a:pt x="3008313" y="1120775"/>
                  <a:pt x="2995613" y="1106487"/>
                  <a:pt x="2965450" y="1071562"/>
                </a:cubicBezTo>
                <a:cubicBezTo>
                  <a:pt x="2935288" y="1036637"/>
                  <a:pt x="2884487" y="952499"/>
                  <a:pt x="2841625" y="919162"/>
                </a:cubicBezTo>
                <a:cubicBezTo>
                  <a:pt x="2798763" y="885825"/>
                  <a:pt x="2757487" y="863600"/>
                  <a:pt x="2708275" y="871537"/>
                </a:cubicBezTo>
                <a:cubicBezTo>
                  <a:pt x="2659063" y="879474"/>
                  <a:pt x="2587625" y="939800"/>
                  <a:pt x="2546350" y="966787"/>
                </a:cubicBezTo>
                <a:cubicBezTo>
                  <a:pt x="2505075" y="993774"/>
                  <a:pt x="2554287" y="973137"/>
                  <a:pt x="2460625" y="1033462"/>
                </a:cubicBezTo>
                <a:cubicBezTo>
                  <a:pt x="2366963" y="1093787"/>
                  <a:pt x="2112962" y="1254125"/>
                  <a:pt x="1984375" y="1328737"/>
                </a:cubicBezTo>
                <a:cubicBezTo>
                  <a:pt x="1855788" y="1403349"/>
                  <a:pt x="1765300" y="1428750"/>
                  <a:pt x="1689100" y="1481137"/>
                </a:cubicBezTo>
                <a:cubicBezTo>
                  <a:pt x="1612900" y="1533524"/>
                  <a:pt x="1562100" y="1558925"/>
                  <a:pt x="1527175" y="1643062"/>
                </a:cubicBezTo>
                <a:cubicBezTo>
                  <a:pt x="1492250" y="1727200"/>
                  <a:pt x="1531937" y="1878012"/>
                  <a:pt x="1479550" y="1985962"/>
                </a:cubicBezTo>
                <a:cubicBezTo>
                  <a:pt x="1427163" y="2093912"/>
                  <a:pt x="1319213" y="2246312"/>
                  <a:pt x="1212850" y="2290762"/>
                </a:cubicBezTo>
                <a:cubicBezTo>
                  <a:pt x="1106488" y="2335212"/>
                  <a:pt x="974725" y="2395537"/>
                  <a:pt x="841375" y="2252662"/>
                </a:cubicBezTo>
                <a:cubicBezTo>
                  <a:pt x="708025" y="2109787"/>
                  <a:pt x="542925" y="1706562"/>
                  <a:pt x="412750" y="1433512"/>
                </a:cubicBezTo>
                <a:cubicBezTo>
                  <a:pt x="282575" y="1160462"/>
                  <a:pt x="120650" y="836612"/>
                  <a:pt x="60325" y="614362"/>
                </a:cubicBezTo>
                <a:cubicBezTo>
                  <a:pt x="0" y="392112"/>
                  <a:pt x="15875" y="200024"/>
                  <a:pt x="50800" y="100012"/>
                </a:cubicBezTo>
                <a:cubicBezTo>
                  <a:pt x="85725" y="0"/>
                  <a:pt x="269875" y="14287"/>
                  <a:pt x="269875" y="14287"/>
                </a:cubicBezTo>
                <a:lnTo>
                  <a:pt x="269875" y="14287"/>
                </a:lnTo>
              </a:path>
            </a:pathLst>
          </a:custGeom>
          <a:ln>
            <a:solidFill>
              <a:srgbClr val="00206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0" name="Forme libre 9"/>
          <p:cNvSpPr/>
          <p:nvPr/>
        </p:nvSpPr>
        <p:spPr>
          <a:xfrm>
            <a:off x="4772025" y="2486025"/>
            <a:ext cx="1619250" cy="1014413"/>
          </a:xfrm>
          <a:custGeom>
            <a:avLst/>
            <a:gdLst>
              <a:gd name="connsiteX0" fmla="*/ 1619250 w 1619250"/>
              <a:gd name="connsiteY0" fmla="*/ 819150 h 1014413"/>
              <a:gd name="connsiteX1" fmla="*/ 1352550 w 1619250"/>
              <a:gd name="connsiteY1" fmla="*/ 1000125 h 1014413"/>
              <a:gd name="connsiteX2" fmla="*/ 1104900 w 1619250"/>
              <a:gd name="connsiteY2" fmla="*/ 904875 h 1014413"/>
              <a:gd name="connsiteX3" fmla="*/ 923925 w 1619250"/>
              <a:gd name="connsiteY3" fmla="*/ 733425 h 1014413"/>
              <a:gd name="connsiteX4" fmla="*/ 685800 w 1619250"/>
              <a:gd name="connsiteY4" fmla="*/ 676275 h 1014413"/>
              <a:gd name="connsiteX5" fmla="*/ 561975 w 1619250"/>
              <a:gd name="connsiteY5" fmla="*/ 685800 h 1014413"/>
              <a:gd name="connsiteX6" fmla="*/ 476250 w 1619250"/>
              <a:gd name="connsiteY6" fmla="*/ 561975 h 1014413"/>
              <a:gd name="connsiteX7" fmla="*/ 361950 w 1619250"/>
              <a:gd name="connsiteY7" fmla="*/ 257175 h 1014413"/>
              <a:gd name="connsiteX8" fmla="*/ 238125 w 1619250"/>
              <a:gd name="connsiteY8" fmla="*/ 95250 h 1014413"/>
              <a:gd name="connsiteX9" fmla="*/ 0 w 1619250"/>
              <a:gd name="connsiteY9" fmla="*/ 0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0" h="1014413">
                <a:moveTo>
                  <a:pt x="1619250" y="819150"/>
                </a:moveTo>
                <a:cubicBezTo>
                  <a:pt x="1528762" y="902493"/>
                  <a:pt x="1438275" y="985837"/>
                  <a:pt x="1352550" y="1000125"/>
                </a:cubicBezTo>
                <a:cubicBezTo>
                  <a:pt x="1266825" y="1014413"/>
                  <a:pt x="1176337" y="949325"/>
                  <a:pt x="1104900" y="904875"/>
                </a:cubicBezTo>
                <a:cubicBezTo>
                  <a:pt x="1033463" y="860425"/>
                  <a:pt x="993775" y="771525"/>
                  <a:pt x="923925" y="733425"/>
                </a:cubicBezTo>
                <a:cubicBezTo>
                  <a:pt x="854075" y="695325"/>
                  <a:pt x="746125" y="684212"/>
                  <a:pt x="685800" y="676275"/>
                </a:cubicBezTo>
                <a:cubicBezTo>
                  <a:pt x="625475" y="668338"/>
                  <a:pt x="596900" y="704850"/>
                  <a:pt x="561975" y="685800"/>
                </a:cubicBezTo>
                <a:cubicBezTo>
                  <a:pt x="527050" y="666750"/>
                  <a:pt x="509587" y="633412"/>
                  <a:pt x="476250" y="561975"/>
                </a:cubicBezTo>
                <a:cubicBezTo>
                  <a:pt x="442913" y="490538"/>
                  <a:pt x="401638" y="334963"/>
                  <a:pt x="361950" y="257175"/>
                </a:cubicBezTo>
                <a:cubicBezTo>
                  <a:pt x="322263" y="179388"/>
                  <a:pt x="298450" y="138112"/>
                  <a:pt x="238125" y="95250"/>
                </a:cubicBezTo>
                <a:cubicBezTo>
                  <a:pt x="177800" y="52388"/>
                  <a:pt x="88900" y="26194"/>
                  <a:pt x="0" y="0"/>
                </a:cubicBezTo>
              </a:path>
            </a:pathLst>
          </a:custGeom>
          <a:ln>
            <a:solidFill>
              <a:srgbClr val="002060"/>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1" name="Forme libre 10"/>
          <p:cNvSpPr/>
          <p:nvPr/>
        </p:nvSpPr>
        <p:spPr>
          <a:xfrm>
            <a:off x="7210425" y="2571750"/>
            <a:ext cx="1590675" cy="193675"/>
          </a:xfrm>
          <a:custGeom>
            <a:avLst/>
            <a:gdLst>
              <a:gd name="connsiteX0" fmla="*/ 0 w 1590675"/>
              <a:gd name="connsiteY0" fmla="*/ 57150 h 193675"/>
              <a:gd name="connsiteX1" fmla="*/ 161925 w 1590675"/>
              <a:gd name="connsiteY1" fmla="*/ 114300 h 193675"/>
              <a:gd name="connsiteX2" fmla="*/ 247650 w 1590675"/>
              <a:gd name="connsiteY2" fmla="*/ 114300 h 193675"/>
              <a:gd name="connsiteX3" fmla="*/ 333375 w 1590675"/>
              <a:gd name="connsiteY3" fmla="*/ 9525 h 193675"/>
              <a:gd name="connsiteX4" fmla="*/ 390525 w 1590675"/>
              <a:gd name="connsiteY4" fmla="*/ 57150 h 193675"/>
              <a:gd name="connsiteX5" fmla="*/ 695325 w 1590675"/>
              <a:gd name="connsiteY5" fmla="*/ 171450 h 193675"/>
              <a:gd name="connsiteX6" fmla="*/ 1123950 w 1590675"/>
              <a:gd name="connsiteY6" fmla="*/ 190500 h 193675"/>
              <a:gd name="connsiteX7" fmla="*/ 1590675 w 1590675"/>
              <a:gd name="connsiteY7" fmla="*/ 152400 h 193675"/>
              <a:gd name="connsiteX8" fmla="*/ 1590675 w 1590675"/>
              <a:gd name="connsiteY8" fmla="*/ 152400 h 193675"/>
              <a:gd name="connsiteX9" fmla="*/ 1590675 w 1590675"/>
              <a:gd name="connsiteY9" fmla="*/ 15240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675" h="193675">
                <a:moveTo>
                  <a:pt x="0" y="57150"/>
                </a:moveTo>
                <a:cubicBezTo>
                  <a:pt x="60325" y="80962"/>
                  <a:pt x="120650" y="104775"/>
                  <a:pt x="161925" y="114300"/>
                </a:cubicBezTo>
                <a:cubicBezTo>
                  <a:pt x="203200" y="123825"/>
                  <a:pt x="219075" y="131762"/>
                  <a:pt x="247650" y="114300"/>
                </a:cubicBezTo>
                <a:cubicBezTo>
                  <a:pt x="276225" y="96838"/>
                  <a:pt x="309563" y="19050"/>
                  <a:pt x="333375" y="9525"/>
                </a:cubicBezTo>
                <a:cubicBezTo>
                  <a:pt x="357188" y="0"/>
                  <a:pt x="330200" y="30163"/>
                  <a:pt x="390525" y="57150"/>
                </a:cubicBezTo>
                <a:cubicBezTo>
                  <a:pt x="450850" y="84137"/>
                  <a:pt x="573088" y="149225"/>
                  <a:pt x="695325" y="171450"/>
                </a:cubicBezTo>
                <a:cubicBezTo>
                  <a:pt x="817562" y="193675"/>
                  <a:pt x="974725" y="193675"/>
                  <a:pt x="1123950" y="190500"/>
                </a:cubicBezTo>
                <a:cubicBezTo>
                  <a:pt x="1273175" y="187325"/>
                  <a:pt x="1590675" y="152400"/>
                  <a:pt x="1590675" y="152400"/>
                </a:cubicBezTo>
                <a:lnTo>
                  <a:pt x="1590675" y="152400"/>
                </a:lnTo>
                <a:lnTo>
                  <a:pt x="1590675" y="152400"/>
                </a:lnTo>
              </a:path>
            </a:pathLst>
          </a:custGeom>
          <a:ln>
            <a:solidFill>
              <a:srgbClr val="002060"/>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sp>
        <p:nvSpPr>
          <p:cNvPr id="12" name="Forme libre 11"/>
          <p:cNvSpPr/>
          <p:nvPr/>
        </p:nvSpPr>
        <p:spPr>
          <a:xfrm>
            <a:off x="223815" y="2352675"/>
            <a:ext cx="1133475" cy="104775"/>
          </a:xfrm>
          <a:custGeom>
            <a:avLst/>
            <a:gdLst>
              <a:gd name="connsiteX0" fmla="*/ 0 w 1133475"/>
              <a:gd name="connsiteY0" fmla="*/ 104775 h 104775"/>
              <a:gd name="connsiteX1" fmla="*/ 161925 w 1133475"/>
              <a:gd name="connsiteY1" fmla="*/ 19050 h 104775"/>
              <a:gd name="connsiteX2" fmla="*/ 571500 w 1133475"/>
              <a:gd name="connsiteY2" fmla="*/ 9525 h 104775"/>
              <a:gd name="connsiteX3" fmla="*/ 885825 w 1133475"/>
              <a:gd name="connsiteY3" fmla="*/ 38100 h 104775"/>
              <a:gd name="connsiteX4" fmla="*/ 1133475 w 1133475"/>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04775">
                <a:moveTo>
                  <a:pt x="0" y="104775"/>
                </a:moveTo>
                <a:cubicBezTo>
                  <a:pt x="33337" y="69850"/>
                  <a:pt x="66675" y="34925"/>
                  <a:pt x="161925" y="19050"/>
                </a:cubicBezTo>
                <a:cubicBezTo>
                  <a:pt x="257175" y="3175"/>
                  <a:pt x="450850" y="6350"/>
                  <a:pt x="571500" y="9525"/>
                </a:cubicBezTo>
                <a:cubicBezTo>
                  <a:pt x="692150" y="12700"/>
                  <a:pt x="792163" y="39687"/>
                  <a:pt x="885825" y="38100"/>
                </a:cubicBezTo>
                <a:cubicBezTo>
                  <a:pt x="979487" y="36513"/>
                  <a:pt x="1056481" y="18256"/>
                  <a:pt x="1133475" y="0"/>
                </a:cubicBezTo>
              </a:path>
            </a:pathLst>
          </a:custGeom>
          <a:ln>
            <a:solidFill>
              <a:srgbClr val="002060"/>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cxnSp>
        <p:nvCxnSpPr>
          <p:cNvPr id="14" name="Connecteur droit avec flèche 13"/>
          <p:cNvCxnSpPr/>
          <p:nvPr/>
        </p:nvCxnSpPr>
        <p:spPr>
          <a:xfrm flipV="1">
            <a:off x="3143240" y="5214950"/>
            <a:ext cx="214314" cy="71438"/>
          </a:xfrm>
          <a:prstGeom prst="straightConnector1">
            <a:avLst/>
          </a:prstGeom>
          <a:ln>
            <a:solidFill>
              <a:srgbClr val="002060"/>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7" name="ZoneTexte 16"/>
          <p:cNvSpPr txBox="1"/>
          <p:nvPr/>
        </p:nvSpPr>
        <p:spPr>
          <a:xfrm>
            <a:off x="3357554" y="5059932"/>
            <a:ext cx="1785950" cy="369332"/>
          </a:xfrm>
          <a:prstGeom prst="rect">
            <a:avLst/>
          </a:prstGeom>
          <a:noFill/>
        </p:spPr>
        <p:txBody>
          <a:bodyPr wrap="square" rtlCol="0">
            <a:spAutoFit/>
          </a:bodyPr>
          <a:lstStyle/>
          <a:p>
            <a:r>
              <a:rPr lang="fr-FR" sz="900" b="1" kern="1000" dirty="0" smtClean="0">
                <a:solidFill>
                  <a:schemeClr val="tx1">
                    <a:lumMod val="85000"/>
                    <a:lumOff val="15000"/>
                  </a:schemeClr>
                </a:solidFill>
                <a:latin typeface="Times" pitchFamily="18" charset="0"/>
                <a:cs typeface="Mangal" pitchFamily="18" charset="0"/>
              </a:rPr>
              <a:t>Principales routes maritimes</a:t>
            </a:r>
          </a:p>
          <a:p>
            <a:r>
              <a:rPr lang="fr-FR" sz="900" b="1" kern="1000" dirty="0" smtClean="0">
                <a:solidFill>
                  <a:schemeClr val="tx1">
                    <a:lumMod val="85000"/>
                    <a:lumOff val="15000"/>
                  </a:schemeClr>
                </a:solidFill>
                <a:latin typeface="Times" pitchFamily="18" charset="0"/>
                <a:cs typeface="Mangal" pitchFamily="18" charset="0"/>
              </a:rPr>
              <a:t>(distribution de l’</a:t>
            </a:r>
            <a:r>
              <a:rPr lang="fr-FR" sz="900" b="1" kern="1000" dirty="0" err="1" smtClean="0">
                <a:solidFill>
                  <a:schemeClr val="tx1">
                    <a:lumMod val="85000"/>
                    <a:lumOff val="15000"/>
                  </a:schemeClr>
                </a:solidFill>
                <a:latin typeface="Times" pitchFamily="18" charset="0"/>
                <a:cs typeface="Mangal" pitchFamily="18" charset="0"/>
              </a:rPr>
              <a:t>IPhone</a:t>
            </a:r>
            <a:r>
              <a:rPr lang="fr-FR" sz="900" b="1" kern="1000" dirty="0" smtClean="0">
                <a:solidFill>
                  <a:schemeClr val="tx1">
                    <a:lumMod val="85000"/>
                    <a:lumOff val="15000"/>
                  </a:schemeClr>
                </a:solidFill>
                <a:latin typeface="Times" pitchFamily="18" charset="0"/>
                <a:cs typeface="Mangal" pitchFamily="18" charset="0"/>
              </a:rPr>
              <a:t>)</a:t>
            </a:r>
            <a:endParaRPr lang="fr-FR" sz="900" b="1" kern="1000" dirty="0">
              <a:solidFill>
                <a:schemeClr val="tx1">
                  <a:lumMod val="85000"/>
                  <a:lumOff val="15000"/>
                </a:schemeClr>
              </a:solidFill>
              <a:latin typeface="Times" pitchFamily="18" charset="0"/>
              <a:cs typeface="Mangal" pitchFamily="18" charset="0"/>
            </a:endParaRPr>
          </a:p>
        </p:txBody>
      </p:sp>
      <p:sp>
        <p:nvSpPr>
          <p:cNvPr id="20" name="ZoneTexte 19"/>
          <p:cNvSpPr txBox="1"/>
          <p:nvPr/>
        </p:nvSpPr>
        <p:spPr>
          <a:xfrm>
            <a:off x="71406" y="5643578"/>
            <a:ext cx="2088000" cy="1092607"/>
          </a:xfrm>
          <a:prstGeom prst="rect">
            <a:avLst/>
          </a:prstGeom>
          <a:solidFill>
            <a:schemeClr val="bg1">
              <a:alpha val="50000"/>
            </a:schemeClr>
          </a:solidFill>
          <a:ln>
            <a:solidFill>
              <a:schemeClr val="bg1"/>
            </a:solidFill>
          </a:ln>
        </p:spPr>
        <p:txBody>
          <a:bodyPr wrap="square" rtlCol="0">
            <a:spAutoFit/>
          </a:bodyPr>
          <a:lstStyle/>
          <a:p>
            <a:pPr algn="ctr"/>
            <a:r>
              <a:rPr lang="fr-FR" sz="1300" b="1" u="sng" cap="small" dirty="0" smtClean="0">
                <a:latin typeface="Tw Cen MT" pitchFamily="34" charset="0"/>
              </a:rPr>
              <a:t>Questions </a:t>
            </a:r>
          </a:p>
          <a:p>
            <a:pPr algn="just"/>
            <a:r>
              <a:rPr lang="fr-FR" sz="1300" b="1" dirty="0" smtClean="0">
                <a:latin typeface="Tw Cen MT" pitchFamily="34" charset="0"/>
              </a:rPr>
              <a:t>1. Dans quels espaces l’</a:t>
            </a:r>
            <a:r>
              <a:rPr lang="fr-FR" sz="1300" b="1" dirty="0" err="1" smtClean="0">
                <a:latin typeface="Tw Cen MT" pitchFamily="34" charset="0"/>
              </a:rPr>
              <a:t>IPhone</a:t>
            </a:r>
            <a:r>
              <a:rPr lang="fr-FR" sz="1300" b="1" dirty="0" smtClean="0">
                <a:latin typeface="Tw Cen MT" pitchFamily="34" charset="0"/>
              </a:rPr>
              <a:t> est-il </a:t>
            </a:r>
            <a:r>
              <a:rPr lang="fr-FR" sz="1300" b="1" u="sng" dirty="0" smtClean="0">
                <a:latin typeface="Tw Cen MT" pitchFamily="34" charset="0"/>
              </a:rPr>
              <a:t>massivement</a:t>
            </a:r>
            <a:r>
              <a:rPr lang="fr-FR" sz="1300" b="1" dirty="0" smtClean="0">
                <a:latin typeface="Tw Cen MT" pitchFamily="34" charset="0"/>
              </a:rPr>
              <a:t> distribué ? Comment ? Justifiez par des chiffres.</a:t>
            </a:r>
            <a:endParaRPr lang="fr-FR" sz="1300" b="1" dirty="0">
              <a:latin typeface="Tw Cen MT" pitchFamily="34" charset="0"/>
            </a:endParaRPr>
          </a:p>
        </p:txBody>
      </p:sp>
      <p:sp>
        <p:nvSpPr>
          <p:cNvPr id="21" name="ZoneTexte 20"/>
          <p:cNvSpPr txBox="1"/>
          <p:nvPr/>
        </p:nvSpPr>
        <p:spPr>
          <a:xfrm>
            <a:off x="142844" y="5693979"/>
            <a:ext cx="2286016" cy="1092607"/>
          </a:xfrm>
          <a:prstGeom prst="rect">
            <a:avLst/>
          </a:prstGeom>
          <a:solidFill>
            <a:schemeClr val="bg1">
              <a:alpha val="50000"/>
            </a:schemeClr>
          </a:solidFill>
          <a:ln>
            <a:solidFill>
              <a:schemeClr val="bg1"/>
            </a:solidFill>
          </a:ln>
        </p:spPr>
        <p:txBody>
          <a:bodyPr wrap="square" rtlCol="0">
            <a:spAutoFit/>
          </a:bodyPr>
          <a:lstStyle/>
          <a:p>
            <a:pPr algn="ctr"/>
            <a:r>
              <a:rPr lang="fr-FR" sz="1300" b="1" cap="small" dirty="0" smtClean="0">
                <a:latin typeface="Tw Cen MT" pitchFamily="34" charset="0"/>
              </a:rPr>
              <a:t>2. </a:t>
            </a:r>
            <a:r>
              <a:rPr lang="fr-FR" sz="1300" b="1" dirty="0" smtClean="0">
                <a:latin typeface="Tw Cen MT" pitchFamily="34" charset="0"/>
              </a:rPr>
              <a:t>Quels arguments pouvez- vous trouver pour expliquer l’absence de distribution de l’</a:t>
            </a:r>
            <a:r>
              <a:rPr lang="fr-FR" sz="1300" b="1" dirty="0" err="1" smtClean="0">
                <a:latin typeface="Tw Cen MT" pitchFamily="34" charset="0"/>
              </a:rPr>
              <a:t>IPhone</a:t>
            </a:r>
            <a:r>
              <a:rPr lang="fr-FR" sz="1300" b="1" dirty="0" smtClean="0">
                <a:latin typeface="Tw Cen MT" pitchFamily="34" charset="0"/>
              </a:rPr>
              <a:t> dans certaines aires géographiques</a:t>
            </a:r>
            <a:endParaRPr lang="fr-FR" sz="1300" b="1" dirty="0">
              <a:latin typeface="Tw Cen MT" pitchFamily="34" charset="0"/>
            </a:endParaRPr>
          </a:p>
        </p:txBody>
      </p:sp>
      <p:pic>
        <p:nvPicPr>
          <p:cNvPr id="22" name="Espace réservé du contenu 4" descr="carte apple store.jpg"/>
          <p:cNvPicPr>
            <a:picLocks noChangeAspect="1"/>
          </p:cNvPicPr>
          <p:nvPr/>
        </p:nvPicPr>
        <p:blipFill>
          <a:blip r:embed="rId4" cstate="print"/>
          <a:srcRect t="17708" b="11214"/>
          <a:stretch>
            <a:fillRect/>
          </a:stretch>
        </p:blipFill>
        <p:spPr>
          <a:xfrm>
            <a:off x="6399256" y="396000"/>
            <a:ext cx="2459024" cy="1277431"/>
          </a:xfrm>
          <a:prstGeom prst="rect">
            <a:avLst/>
          </a:prstGeom>
          <a:ln>
            <a:solidFill>
              <a:schemeClr val="tx1"/>
            </a:solidFill>
          </a:ln>
        </p:spPr>
      </p:pic>
      <p:sp>
        <p:nvSpPr>
          <p:cNvPr id="23" name="ZoneTexte 22"/>
          <p:cNvSpPr txBox="1"/>
          <p:nvPr/>
        </p:nvSpPr>
        <p:spPr>
          <a:xfrm>
            <a:off x="6408000" y="1452878"/>
            <a:ext cx="2484000" cy="261610"/>
          </a:xfrm>
          <a:prstGeom prst="rect">
            <a:avLst/>
          </a:prstGeom>
          <a:noFill/>
        </p:spPr>
        <p:txBody>
          <a:bodyPr wrap="square" rtlCol="0">
            <a:spAutoFit/>
          </a:bodyPr>
          <a:lstStyle/>
          <a:p>
            <a:pPr algn="ctr"/>
            <a:r>
              <a:rPr lang="fr-FR" sz="1100" b="1" dirty="0" smtClean="0">
                <a:latin typeface="Tw Cen MT" pitchFamily="34" charset="0"/>
              </a:rPr>
              <a:t>Les Apple stores dans le monde (2011)</a:t>
            </a:r>
            <a:endParaRPr lang="fr-FR" sz="1100" b="1" dirty="0">
              <a:latin typeface="Tw Cen MT" pitchFamily="34" charset="0"/>
            </a:endParaRPr>
          </a:p>
        </p:txBody>
      </p:sp>
      <p:sp>
        <p:nvSpPr>
          <p:cNvPr id="18" name="ZoneTexte 17"/>
          <p:cNvSpPr txBox="1"/>
          <p:nvPr/>
        </p:nvSpPr>
        <p:spPr>
          <a:xfrm>
            <a:off x="2214546" y="5643578"/>
            <a:ext cx="6729752" cy="1092607"/>
          </a:xfrm>
          <a:prstGeom prst="rect">
            <a:avLst/>
          </a:prstGeom>
          <a:solidFill>
            <a:schemeClr val="bg1">
              <a:alpha val="50000"/>
            </a:schemeClr>
          </a:solidFill>
          <a:ln>
            <a:solidFill>
              <a:schemeClr val="bg1"/>
            </a:solidFill>
          </a:ln>
        </p:spPr>
        <p:txBody>
          <a:bodyPr wrap="square" rtlCol="0">
            <a:spAutoFit/>
          </a:bodyPr>
          <a:lstStyle/>
          <a:p>
            <a:pPr algn="just"/>
            <a:r>
              <a:rPr lang="fr-FR" sz="1300" b="1" dirty="0" smtClean="0">
                <a:solidFill>
                  <a:srgbClr val="002060"/>
                </a:solidFill>
                <a:latin typeface="Tw Cen MT" pitchFamily="34" charset="0"/>
              </a:rPr>
              <a:t>1. Les deux documents nous montrent que l’</a:t>
            </a:r>
            <a:r>
              <a:rPr lang="fr-FR" sz="1300" b="1" dirty="0" err="1" smtClean="0">
                <a:solidFill>
                  <a:srgbClr val="002060"/>
                </a:solidFill>
                <a:latin typeface="Tw Cen MT" pitchFamily="34" charset="0"/>
              </a:rPr>
              <a:t>IPhone</a:t>
            </a:r>
            <a:r>
              <a:rPr lang="fr-FR" sz="1300" b="1" dirty="0" smtClean="0">
                <a:solidFill>
                  <a:srgbClr val="002060"/>
                </a:solidFill>
                <a:latin typeface="Tw Cen MT" pitchFamily="34" charset="0"/>
              </a:rPr>
              <a:t> est massivement distribué en Amérique du Nord (53.3%), en Europe (23.6%) et dans une moindre mesure au Japon (2%) et en Australie (2.9%) c’est-à-dire dans les pôles de la Triade et dans les périphéries intégrées. Les produits partent de </a:t>
            </a:r>
            <a:r>
              <a:rPr lang="fr-FR" sz="1300" b="1" dirty="0" err="1" smtClean="0">
                <a:solidFill>
                  <a:srgbClr val="002060"/>
                </a:solidFill>
                <a:latin typeface="Tw Cen MT" pitchFamily="34" charset="0"/>
              </a:rPr>
              <a:t>Foxconn</a:t>
            </a:r>
            <a:r>
              <a:rPr lang="fr-FR" sz="1300" b="1" dirty="0" smtClean="0">
                <a:solidFill>
                  <a:srgbClr val="002060"/>
                </a:solidFill>
                <a:latin typeface="Tw Cen MT" pitchFamily="34" charset="0"/>
              </a:rPr>
              <a:t> par mer (conteneurs) et sont ensuite distribués dans les magasins de la marque : les Apple Stores. Les autres pays sont desservis par des revendeurs agrées. </a:t>
            </a:r>
            <a:endParaRPr lang="fr-FR" sz="1300" b="1" dirty="0">
              <a:solidFill>
                <a:srgbClr val="C00000"/>
              </a:solidFill>
              <a:latin typeface="Tw Cen MT" pitchFamily="34" charset="0"/>
            </a:endParaRPr>
          </a:p>
        </p:txBody>
      </p:sp>
      <p:sp>
        <p:nvSpPr>
          <p:cNvPr id="19" name="ZoneTexte 18"/>
          <p:cNvSpPr txBox="1"/>
          <p:nvPr/>
        </p:nvSpPr>
        <p:spPr>
          <a:xfrm>
            <a:off x="2500298" y="5616000"/>
            <a:ext cx="6444000" cy="1200329"/>
          </a:xfrm>
          <a:prstGeom prst="rect">
            <a:avLst/>
          </a:prstGeom>
          <a:solidFill>
            <a:schemeClr val="bg1">
              <a:alpha val="50000"/>
            </a:schemeClr>
          </a:solidFill>
          <a:ln>
            <a:solidFill>
              <a:schemeClr val="bg1"/>
            </a:solidFill>
          </a:ln>
        </p:spPr>
        <p:txBody>
          <a:bodyPr wrap="square" rtlCol="0">
            <a:spAutoFit/>
          </a:bodyPr>
          <a:lstStyle/>
          <a:p>
            <a:pPr algn="just"/>
            <a:r>
              <a:rPr lang="fr-FR" sz="1200" b="1" dirty="0" smtClean="0">
                <a:solidFill>
                  <a:srgbClr val="002060"/>
                </a:solidFill>
                <a:latin typeface="Tw Cen MT" pitchFamily="34" charset="0"/>
              </a:rPr>
              <a:t>2. Plusieurs raisons peuvent expliquer la non distribution de l’</a:t>
            </a:r>
            <a:r>
              <a:rPr lang="fr-FR" sz="1200" b="1" dirty="0" err="1" smtClean="0">
                <a:solidFill>
                  <a:srgbClr val="002060"/>
                </a:solidFill>
                <a:latin typeface="Tw Cen MT" pitchFamily="34" charset="0"/>
              </a:rPr>
              <a:t>IPhone</a:t>
            </a:r>
            <a:r>
              <a:rPr lang="fr-FR" sz="1200" b="1" dirty="0" smtClean="0">
                <a:solidFill>
                  <a:srgbClr val="002060"/>
                </a:solidFill>
                <a:latin typeface="Tw Cen MT" pitchFamily="34" charset="0"/>
              </a:rPr>
              <a:t> dans certaines parties du monde :</a:t>
            </a:r>
          </a:p>
          <a:p>
            <a:pPr algn="just"/>
            <a:r>
              <a:rPr lang="fr-FR" sz="1200" b="1" dirty="0" smtClean="0">
                <a:solidFill>
                  <a:srgbClr val="002060"/>
                </a:solidFill>
                <a:latin typeface="Tw Cen MT" pitchFamily="34" charset="0"/>
              </a:rPr>
              <a:t>- la pauvreté </a:t>
            </a:r>
            <a:r>
              <a:rPr lang="fr-FR" sz="1200" b="1" dirty="0" smtClean="0">
                <a:solidFill>
                  <a:srgbClr val="002060"/>
                </a:solidFill>
                <a:latin typeface="Tw Cen MT" pitchFamily="34" charset="0"/>
                <a:sym typeface="Wingdings" pitchFamily="2" charset="2"/>
              </a:rPr>
              <a:t> absence de clientèle donc de marché (Haïti ou PMA de l’Afrique Subsaharienne)</a:t>
            </a:r>
            <a:endParaRPr lang="fr-FR" sz="1200" b="1" dirty="0" smtClean="0">
              <a:solidFill>
                <a:srgbClr val="002060"/>
              </a:solidFill>
              <a:latin typeface="Tw Cen MT" pitchFamily="34" charset="0"/>
            </a:endParaRPr>
          </a:p>
          <a:p>
            <a:pPr algn="just"/>
            <a:r>
              <a:rPr lang="fr-FR" sz="1200" b="1" dirty="0" smtClean="0">
                <a:solidFill>
                  <a:srgbClr val="002060"/>
                </a:solidFill>
                <a:latin typeface="Tw Cen MT" pitchFamily="34" charset="0"/>
              </a:rPr>
              <a:t>- une couverture téléphonique insuffisante</a:t>
            </a:r>
            <a:endParaRPr lang="fr-FR" sz="1200" b="1" cap="small" dirty="0" smtClean="0">
              <a:solidFill>
                <a:srgbClr val="002060"/>
              </a:solidFill>
              <a:latin typeface="Tw Cen MT" pitchFamily="34" charset="0"/>
            </a:endParaRPr>
          </a:p>
          <a:p>
            <a:pPr algn="just"/>
            <a:r>
              <a:rPr lang="fr-FR" sz="1200" b="1" cap="small" dirty="0" smtClean="0">
                <a:solidFill>
                  <a:srgbClr val="002060"/>
                </a:solidFill>
                <a:latin typeface="Tw Cen MT" pitchFamily="34" charset="0"/>
              </a:rPr>
              <a:t>- </a:t>
            </a:r>
            <a:r>
              <a:rPr lang="fr-FR" sz="1200" b="1" dirty="0" smtClean="0">
                <a:solidFill>
                  <a:srgbClr val="002060"/>
                </a:solidFill>
                <a:latin typeface="Tw Cen MT" pitchFamily="34" charset="0"/>
              </a:rPr>
              <a:t>une clientèle trop spécifique (Islande) ou peu importante (Groenland)</a:t>
            </a:r>
          </a:p>
          <a:p>
            <a:pPr algn="just"/>
            <a:r>
              <a:rPr lang="fr-FR" sz="1200" b="1" dirty="0" smtClean="0">
                <a:solidFill>
                  <a:srgbClr val="002060"/>
                </a:solidFill>
                <a:latin typeface="Tw Cen MT" pitchFamily="34" charset="0"/>
              </a:rPr>
              <a:t>- des raisons politiques </a:t>
            </a:r>
            <a:r>
              <a:rPr lang="fr-FR" sz="1200" b="1" dirty="0" smtClean="0">
                <a:solidFill>
                  <a:srgbClr val="002060"/>
                </a:solidFill>
                <a:latin typeface="Tw Cen MT" pitchFamily="34" charset="0"/>
                <a:sym typeface="Wingdings" pitchFamily="2" charset="2"/>
              </a:rPr>
              <a:t></a:t>
            </a:r>
            <a:r>
              <a:rPr lang="fr-FR" sz="1200" b="1" dirty="0" smtClean="0">
                <a:solidFill>
                  <a:srgbClr val="002060"/>
                </a:solidFill>
                <a:latin typeface="Tw Cen MT" pitchFamily="34" charset="0"/>
              </a:rPr>
              <a:t> refus de distribution de produits américains (Cuba, Corée du Nord)</a:t>
            </a:r>
            <a:endParaRPr lang="fr-FR" sz="1300" b="1" dirty="0">
              <a:solidFill>
                <a:srgbClr val="00206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3500"/>
                            </p:stCondLst>
                            <p:childTnLst>
                              <p:par>
                                <p:cTn id="24" presetID="1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plus(in)">
                                      <p:cBhvr>
                                        <p:cTn id="26" dur="2000"/>
                                        <p:tgtEl>
                                          <p:spTgt spid="9"/>
                                        </p:tgtEl>
                                      </p:cBhvr>
                                    </p:animEffect>
                                  </p:childTnLst>
                                </p:cTn>
                              </p:par>
                            </p:childTnLst>
                          </p:cTn>
                        </p:par>
                        <p:par>
                          <p:cTn id="27" fill="hold">
                            <p:stCondLst>
                              <p:cond delay="5500"/>
                            </p:stCondLst>
                            <p:childTnLst>
                              <p:par>
                                <p:cTn id="28" presetID="1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plus(in)">
                                      <p:cBhvr>
                                        <p:cTn id="30" dur="2000"/>
                                        <p:tgtEl>
                                          <p:spTgt spid="10"/>
                                        </p:tgtEl>
                                      </p:cBhvr>
                                    </p:animEffect>
                                  </p:childTnLst>
                                </p:cTn>
                              </p:par>
                            </p:childTnLst>
                          </p:cTn>
                        </p:par>
                        <p:par>
                          <p:cTn id="31" fill="hold">
                            <p:stCondLst>
                              <p:cond delay="7500"/>
                            </p:stCondLst>
                            <p:childTnLst>
                              <p:par>
                                <p:cTn id="32" presetID="1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par>
                          <p:cTn id="35" fill="hold">
                            <p:stCondLst>
                              <p:cond delay="9500"/>
                            </p:stCondLst>
                            <p:childTnLst>
                              <p:par>
                                <p:cTn id="36" presetID="1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plus(in)">
                                      <p:cBhvr>
                                        <p:cTn id="38" dur="2000"/>
                                        <p:tgtEl>
                                          <p:spTgt spid="12"/>
                                        </p:tgtEl>
                                      </p:cBhvr>
                                    </p:animEffect>
                                  </p:childTnLst>
                                </p:cTn>
                              </p:par>
                            </p:childTnLst>
                          </p:cTn>
                        </p:par>
                        <p:par>
                          <p:cTn id="39" fill="hold">
                            <p:stCondLst>
                              <p:cond delay="11500"/>
                            </p:stCondLst>
                            <p:childTnLst>
                              <p:par>
                                <p:cTn id="40" presetID="53"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slide(fromBottom)">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lide(fromBottom)">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xit" presetSubtype="0" fill="hold" grpId="1" nodeType="clickEffect">
                                  <p:stCondLst>
                                    <p:cond delay="0"/>
                                  </p:stCondLst>
                                  <p:childTnLst>
                                    <p:anim calcmode="lin" valueType="num">
                                      <p:cBhvr>
                                        <p:cTn id="68" dur="1000"/>
                                        <p:tgtEl>
                                          <p:spTgt spid="18"/>
                                        </p:tgtEl>
                                        <p:attrNameLst>
                                          <p:attrName>ppt_w</p:attrName>
                                        </p:attrNameLst>
                                      </p:cBhvr>
                                      <p:tavLst>
                                        <p:tav tm="0">
                                          <p:val>
                                            <p:strVal val="ppt_w"/>
                                          </p:val>
                                        </p:tav>
                                        <p:tav tm="100000">
                                          <p:val>
                                            <p:strVal val="ppt_w*0.70"/>
                                          </p:val>
                                        </p:tav>
                                      </p:tavLst>
                                    </p:anim>
                                    <p:anim calcmode="lin" valueType="num">
                                      <p:cBhvr>
                                        <p:cTn id="69" dur="1000"/>
                                        <p:tgtEl>
                                          <p:spTgt spid="18"/>
                                        </p:tgtEl>
                                        <p:attrNameLst>
                                          <p:attrName>ppt_h</p:attrName>
                                        </p:attrNameLst>
                                      </p:cBhvr>
                                      <p:tavLst>
                                        <p:tav tm="0">
                                          <p:val>
                                            <p:strVal val="ppt_h"/>
                                          </p:val>
                                        </p:tav>
                                        <p:tav tm="100000">
                                          <p:val>
                                            <p:strVal val="ppt_h"/>
                                          </p:val>
                                        </p:tav>
                                      </p:tavLst>
                                    </p:anim>
                                    <p:animEffect transition="out" filter="fade">
                                      <p:cBhvr>
                                        <p:cTn id="70" dur="1000"/>
                                        <p:tgtEl>
                                          <p:spTgt spid="18"/>
                                        </p:tgtEl>
                                      </p:cBhvr>
                                    </p:animEffect>
                                    <p:set>
                                      <p:cBhvr>
                                        <p:cTn id="71" dur="1" fill="hold">
                                          <p:stCondLst>
                                            <p:cond delay="999"/>
                                          </p:stCondLst>
                                        </p:cTn>
                                        <p:tgtEl>
                                          <p:spTgt spid="18"/>
                                        </p:tgtEl>
                                        <p:attrNameLst>
                                          <p:attrName>style.visibility</p:attrName>
                                        </p:attrNameLst>
                                      </p:cBhvr>
                                      <p:to>
                                        <p:strVal val="hidden"/>
                                      </p:to>
                                    </p:set>
                                  </p:childTnLst>
                                </p:cTn>
                              </p:par>
                              <p:par>
                                <p:cTn id="72" presetID="55" presetClass="exit" presetSubtype="0" fill="hold" grpId="1" nodeType="withEffect">
                                  <p:stCondLst>
                                    <p:cond delay="0"/>
                                  </p:stCondLst>
                                  <p:childTnLst>
                                    <p:anim calcmode="lin" valueType="num">
                                      <p:cBhvr>
                                        <p:cTn id="73" dur="1000"/>
                                        <p:tgtEl>
                                          <p:spTgt spid="20"/>
                                        </p:tgtEl>
                                        <p:attrNameLst>
                                          <p:attrName>ppt_w</p:attrName>
                                        </p:attrNameLst>
                                      </p:cBhvr>
                                      <p:tavLst>
                                        <p:tav tm="0">
                                          <p:val>
                                            <p:strVal val="ppt_w"/>
                                          </p:val>
                                        </p:tav>
                                        <p:tav tm="100000">
                                          <p:val>
                                            <p:strVal val="ppt_w*0.70"/>
                                          </p:val>
                                        </p:tav>
                                      </p:tavLst>
                                    </p:anim>
                                    <p:anim calcmode="lin" valueType="num">
                                      <p:cBhvr>
                                        <p:cTn id="74" dur="1000"/>
                                        <p:tgtEl>
                                          <p:spTgt spid="20"/>
                                        </p:tgtEl>
                                        <p:attrNameLst>
                                          <p:attrName>ppt_h</p:attrName>
                                        </p:attrNameLst>
                                      </p:cBhvr>
                                      <p:tavLst>
                                        <p:tav tm="0">
                                          <p:val>
                                            <p:strVal val="ppt_h"/>
                                          </p:val>
                                        </p:tav>
                                        <p:tav tm="100000">
                                          <p:val>
                                            <p:strVal val="ppt_h"/>
                                          </p:val>
                                        </p:tav>
                                      </p:tavLst>
                                    </p:anim>
                                    <p:animEffect transition="out" filter="fade">
                                      <p:cBhvr>
                                        <p:cTn id="75" dur="1000"/>
                                        <p:tgtEl>
                                          <p:spTgt spid="20"/>
                                        </p:tgtEl>
                                      </p:cBhvr>
                                    </p:animEffect>
                                    <p:set>
                                      <p:cBhvr>
                                        <p:cTn id="76" dur="1" fill="hold">
                                          <p:stCondLst>
                                            <p:cond delay="9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lide(fromBottom)">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slide(fromBottom)">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7" grpId="0"/>
      <p:bldP spid="20" grpId="0" animBg="1"/>
      <p:bldP spid="20" grpId="1" animBg="1"/>
      <p:bldP spid="21" grpId="0" animBg="1"/>
      <p:bldP spid="23" grpId="0"/>
      <p:bldP spid="18" grpId="0" animBg="1"/>
      <p:bldP spid="18"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86116" y="0"/>
            <a:ext cx="5857884" cy="738664"/>
          </a:xfrm>
          <a:prstGeom prst="rect">
            <a:avLst/>
          </a:prstGeom>
          <a:solidFill>
            <a:schemeClr val="bg1">
              <a:alpha val="50000"/>
            </a:schemeClr>
          </a:solidFill>
          <a:ln>
            <a:solidFill>
              <a:schemeClr val="bg1"/>
            </a:solidFill>
          </a:ln>
        </p:spPr>
        <p:txBody>
          <a:bodyPr wrap="square" rtlCol="0">
            <a:spAutoFit/>
          </a:bodyPr>
          <a:lstStyle/>
          <a:p>
            <a:pPr algn="just"/>
            <a:r>
              <a:rPr lang="fr-FR" sz="1400" b="1" u="sng" dirty="0" smtClean="0">
                <a:latin typeface="Tw Cen MT" pitchFamily="34" charset="0"/>
              </a:rPr>
              <a:t>Consigne</a:t>
            </a:r>
            <a:r>
              <a:rPr lang="fr-FR" sz="1400" b="1" dirty="0" smtClean="0">
                <a:latin typeface="Tw Cen MT" pitchFamily="34" charset="0"/>
              </a:rPr>
              <a:t> : sur le fond de carte distribué, placez les informations prélevées dans les documents ayant un lien direct avec le sujet. Poursuivez l’élaboration de la légende</a:t>
            </a:r>
            <a:endParaRPr lang="fr-FR" sz="1400" b="1" dirty="0">
              <a:latin typeface="Tw Cen MT" pitchFamily="34" charset="0"/>
            </a:endParaRPr>
          </a:p>
        </p:txBody>
      </p:sp>
      <p:grpSp>
        <p:nvGrpSpPr>
          <p:cNvPr id="2" name="Groupe 4"/>
          <p:cNvGrpSpPr/>
          <p:nvPr/>
        </p:nvGrpSpPr>
        <p:grpSpPr>
          <a:xfrm>
            <a:off x="169860" y="857232"/>
            <a:ext cx="8804280" cy="5929354"/>
            <a:chOff x="54000" y="571480"/>
            <a:chExt cx="9036000" cy="6072230"/>
          </a:xfrm>
          <a:solidFill>
            <a:schemeClr val="bg2">
              <a:lumMod val="75000"/>
            </a:schemeClr>
          </a:solidFill>
        </p:grpSpPr>
        <p:sp>
          <p:nvSpPr>
            <p:cNvPr id="6" name="Rectangle 5"/>
            <p:cNvSpPr/>
            <p:nvPr/>
          </p:nvSpPr>
          <p:spPr>
            <a:xfrm>
              <a:off x="54000" y="571480"/>
              <a:ext cx="9036000" cy="6072230"/>
            </a:xfrm>
            <a:prstGeom prst="rec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reeform 714"/>
            <p:cNvSpPr>
              <a:spLocks/>
            </p:cNvSpPr>
            <p:nvPr/>
          </p:nvSpPr>
          <p:spPr bwMode="auto">
            <a:xfrm>
              <a:off x="4855156" y="1709778"/>
              <a:ext cx="1326363" cy="2302510"/>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Freeform 713"/>
            <p:cNvSpPr>
              <a:spLocks/>
            </p:cNvSpPr>
            <p:nvPr/>
          </p:nvSpPr>
          <p:spPr bwMode="auto">
            <a:xfrm>
              <a:off x="4855156" y="1709778"/>
              <a:ext cx="1323880" cy="2302510"/>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Freeform 712"/>
            <p:cNvSpPr>
              <a:spLocks/>
            </p:cNvSpPr>
            <p:nvPr/>
          </p:nvSpPr>
          <p:spPr bwMode="auto">
            <a:xfrm>
              <a:off x="4681288" y="6101188"/>
              <a:ext cx="531539" cy="444606"/>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Freeform 711"/>
            <p:cNvSpPr>
              <a:spLocks/>
            </p:cNvSpPr>
            <p:nvPr/>
          </p:nvSpPr>
          <p:spPr bwMode="auto">
            <a:xfrm>
              <a:off x="4681288" y="6101188"/>
              <a:ext cx="531539" cy="444606"/>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Freeform 710"/>
            <p:cNvSpPr>
              <a:spLocks/>
            </p:cNvSpPr>
            <p:nvPr/>
          </p:nvSpPr>
          <p:spPr bwMode="auto">
            <a:xfrm>
              <a:off x="5130862" y="5701292"/>
              <a:ext cx="337800" cy="578731"/>
            </a:xfrm>
            <a:custGeom>
              <a:avLst/>
              <a:gdLst/>
              <a:ahLst/>
              <a:cxnLst>
                <a:cxn ang="0">
                  <a:pos x="84" y="579"/>
                </a:cxn>
                <a:cxn ang="0">
                  <a:pos x="84" y="544"/>
                </a:cxn>
                <a:cxn ang="0">
                  <a:pos x="157" y="512"/>
                </a:cxn>
                <a:cxn ang="0">
                  <a:pos x="154" y="316"/>
                </a:cxn>
                <a:cxn ang="0">
                  <a:pos x="269" y="246"/>
                </a:cxn>
                <a:cxn ang="0">
                  <a:pos x="340" y="166"/>
                </a:cxn>
                <a:cxn ang="0">
                  <a:pos x="314" y="0"/>
                </a:cxn>
                <a:cxn ang="0">
                  <a:pos x="314" y="12"/>
                </a:cxn>
                <a:cxn ang="0">
                  <a:pos x="253" y="73"/>
                </a:cxn>
                <a:cxn ang="0">
                  <a:pos x="183" y="70"/>
                </a:cxn>
                <a:cxn ang="0">
                  <a:pos x="132" y="54"/>
                </a:cxn>
                <a:cxn ang="0">
                  <a:pos x="132" y="51"/>
                </a:cxn>
                <a:cxn ang="0">
                  <a:pos x="125" y="51"/>
                </a:cxn>
                <a:cxn ang="0">
                  <a:pos x="125" y="134"/>
                </a:cxn>
                <a:cxn ang="0">
                  <a:pos x="167" y="198"/>
                </a:cxn>
                <a:cxn ang="0">
                  <a:pos x="132" y="220"/>
                </a:cxn>
                <a:cxn ang="0">
                  <a:pos x="61" y="140"/>
                </a:cxn>
                <a:cxn ang="0">
                  <a:pos x="87" y="9"/>
                </a:cxn>
                <a:cxn ang="0">
                  <a:pos x="61" y="140"/>
                </a:cxn>
                <a:cxn ang="0">
                  <a:pos x="13" y="156"/>
                </a:cxn>
                <a:cxn ang="0">
                  <a:pos x="0" y="195"/>
                </a:cxn>
                <a:cxn ang="0">
                  <a:pos x="0" y="192"/>
                </a:cxn>
                <a:cxn ang="0">
                  <a:pos x="55" y="220"/>
                </a:cxn>
                <a:cxn ang="0">
                  <a:pos x="55" y="297"/>
                </a:cxn>
                <a:cxn ang="0">
                  <a:pos x="80" y="336"/>
                </a:cxn>
                <a:cxn ang="0">
                  <a:pos x="23" y="422"/>
                </a:cxn>
                <a:cxn ang="0">
                  <a:pos x="20" y="422"/>
                </a:cxn>
                <a:cxn ang="0">
                  <a:pos x="32" y="540"/>
                </a:cxn>
                <a:cxn ang="0">
                  <a:pos x="52" y="566"/>
                </a:cxn>
                <a:cxn ang="0">
                  <a:pos x="45" y="582"/>
                </a:cxn>
                <a:cxn ang="0">
                  <a:pos x="52" y="572"/>
                </a:cxn>
                <a:cxn ang="0">
                  <a:pos x="84" y="579"/>
                </a:cxn>
              </a:cxnLst>
              <a:rect l="0" t="0" r="r" b="b"/>
              <a:pathLst>
                <a:path w="340" h="582">
                  <a:moveTo>
                    <a:pt x="84" y="579"/>
                  </a:moveTo>
                  <a:lnTo>
                    <a:pt x="84" y="544"/>
                  </a:lnTo>
                  <a:lnTo>
                    <a:pt x="157" y="512"/>
                  </a:lnTo>
                  <a:lnTo>
                    <a:pt x="154" y="316"/>
                  </a:lnTo>
                  <a:lnTo>
                    <a:pt x="269" y="246"/>
                  </a:lnTo>
                  <a:lnTo>
                    <a:pt x="340" y="166"/>
                  </a:lnTo>
                  <a:lnTo>
                    <a:pt x="314" y="0"/>
                  </a:lnTo>
                  <a:lnTo>
                    <a:pt x="314" y="12"/>
                  </a:lnTo>
                  <a:lnTo>
                    <a:pt x="253" y="73"/>
                  </a:lnTo>
                  <a:lnTo>
                    <a:pt x="183" y="70"/>
                  </a:lnTo>
                  <a:lnTo>
                    <a:pt x="132" y="54"/>
                  </a:lnTo>
                  <a:lnTo>
                    <a:pt x="132" y="51"/>
                  </a:lnTo>
                  <a:lnTo>
                    <a:pt x="125" y="51"/>
                  </a:lnTo>
                  <a:lnTo>
                    <a:pt x="125" y="134"/>
                  </a:lnTo>
                  <a:lnTo>
                    <a:pt x="167" y="198"/>
                  </a:lnTo>
                  <a:lnTo>
                    <a:pt x="132" y="220"/>
                  </a:lnTo>
                  <a:lnTo>
                    <a:pt x="61" y="140"/>
                  </a:lnTo>
                  <a:lnTo>
                    <a:pt x="87" y="9"/>
                  </a:lnTo>
                  <a:lnTo>
                    <a:pt x="61" y="140"/>
                  </a:lnTo>
                  <a:lnTo>
                    <a:pt x="13" y="156"/>
                  </a:lnTo>
                  <a:lnTo>
                    <a:pt x="0" y="195"/>
                  </a:lnTo>
                  <a:lnTo>
                    <a:pt x="0" y="192"/>
                  </a:lnTo>
                  <a:lnTo>
                    <a:pt x="55" y="220"/>
                  </a:lnTo>
                  <a:lnTo>
                    <a:pt x="55" y="297"/>
                  </a:lnTo>
                  <a:lnTo>
                    <a:pt x="80" y="336"/>
                  </a:lnTo>
                  <a:lnTo>
                    <a:pt x="23" y="422"/>
                  </a:lnTo>
                  <a:lnTo>
                    <a:pt x="20" y="422"/>
                  </a:lnTo>
                  <a:lnTo>
                    <a:pt x="32" y="540"/>
                  </a:lnTo>
                  <a:lnTo>
                    <a:pt x="52" y="566"/>
                  </a:lnTo>
                  <a:lnTo>
                    <a:pt x="45" y="582"/>
                  </a:lnTo>
                  <a:lnTo>
                    <a:pt x="52" y="572"/>
                  </a:lnTo>
                  <a:lnTo>
                    <a:pt x="84" y="5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Freeform 709"/>
            <p:cNvSpPr>
              <a:spLocks/>
            </p:cNvSpPr>
            <p:nvPr/>
          </p:nvSpPr>
          <p:spPr bwMode="auto">
            <a:xfrm>
              <a:off x="5130862" y="5701292"/>
              <a:ext cx="337800" cy="578731"/>
            </a:xfrm>
            <a:custGeom>
              <a:avLst/>
              <a:gdLst/>
              <a:ahLst/>
              <a:cxnLst>
                <a:cxn ang="0">
                  <a:pos x="83" y="577"/>
                </a:cxn>
                <a:cxn ang="0">
                  <a:pos x="83" y="542"/>
                </a:cxn>
                <a:cxn ang="0">
                  <a:pos x="158" y="512"/>
                </a:cxn>
                <a:cxn ang="0">
                  <a:pos x="153" y="315"/>
                </a:cxn>
                <a:cxn ang="0">
                  <a:pos x="268" y="245"/>
                </a:cxn>
                <a:cxn ang="0">
                  <a:pos x="340" y="165"/>
                </a:cxn>
                <a:cxn ang="0">
                  <a:pos x="313" y="0"/>
                </a:cxn>
                <a:cxn ang="0">
                  <a:pos x="313" y="12"/>
                </a:cxn>
                <a:cxn ang="0">
                  <a:pos x="253" y="72"/>
                </a:cxn>
                <a:cxn ang="0">
                  <a:pos x="183" y="70"/>
                </a:cxn>
                <a:cxn ang="0">
                  <a:pos x="133" y="52"/>
                </a:cxn>
                <a:cxn ang="0">
                  <a:pos x="133" y="50"/>
                </a:cxn>
                <a:cxn ang="0">
                  <a:pos x="125" y="50"/>
                </a:cxn>
                <a:cxn ang="0">
                  <a:pos x="125" y="132"/>
                </a:cxn>
                <a:cxn ang="0">
                  <a:pos x="168" y="197"/>
                </a:cxn>
                <a:cxn ang="0">
                  <a:pos x="133" y="220"/>
                </a:cxn>
                <a:cxn ang="0">
                  <a:pos x="60" y="140"/>
                </a:cxn>
                <a:cxn ang="0">
                  <a:pos x="88" y="7"/>
                </a:cxn>
                <a:cxn ang="0">
                  <a:pos x="60" y="140"/>
                </a:cxn>
                <a:cxn ang="0">
                  <a:pos x="13" y="155"/>
                </a:cxn>
                <a:cxn ang="0">
                  <a:pos x="0" y="195"/>
                </a:cxn>
                <a:cxn ang="0">
                  <a:pos x="0" y="192"/>
                </a:cxn>
                <a:cxn ang="0">
                  <a:pos x="55" y="220"/>
                </a:cxn>
                <a:cxn ang="0">
                  <a:pos x="55" y="297"/>
                </a:cxn>
                <a:cxn ang="0">
                  <a:pos x="80" y="335"/>
                </a:cxn>
                <a:cxn ang="0">
                  <a:pos x="23" y="422"/>
                </a:cxn>
                <a:cxn ang="0">
                  <a:pos x="20" y="422"/>
                </a:cxn>
                <a:cxn ang="0">
                  <a:pos x="33" y="540"/>
                </a:cxn>
                <a:cxn ang="0">
                  <a:pos x="53" y="565"/>
                </a:cxn>
                <a:cxn ang="0">
                  <a:pos x="45" y="582"/>
                </a:cxn>
                <a:cxn ang="0">
                  <a:pos x="53" y="572"/>
                </a:cxn>
                <a:cxn ang="0">
                  <a:pos x="83" y="577"/>
                </a:cxn>
              </a:cxnLst>
              <a:rect l="0" t="0" r="r" b="b"/>
              <a:pathLst>
                <a:path w="340" h="582">
                  <a:moveTo>
                    <a:pt x="83" y="577"/>
                  </a:moveTo>
                  <a:lnTo>
                    <a:pt x="83" y="542"/>
                  </a:lnTo>
                  <a:lnTo>
                    <a:pt x="158" y="512"/>
                  </a:lnTo>
                  <a:lnTo>
                    <a:pt x="153" y="315"/>
                  </a:lnTo>
                  <a:lnTo>
                    <a:pt x="268" y="245"/>
                  </a:lnTo>
                  <a:lnTo>
                    <a:pt x="340" y="165"/>
                  </a:lnTo>
                  <a:lnTo>
                    <a:pt x="313" y="0"/>
                  </a:lnTo>
                  <a:lnTo>
                    <a:pt x="313" y="12"/>
                  </a:lnTo>
                  <a:lnTo>
                    <a:pt x="253" y="72"/>
                  </a:lnTo>
                  <a:lnTo>
                    <a:pt x="183" y="70"/>
                  </a:lnTo>
                  <a:lnTo>
                    <a:pt x="133" y="52"/>
                  </a:lnTo>
                  <a:lnTo>
                    <a:pt x="133" y="50"/>
                  </a:lnTo>
                  <a:lnTo>
                    <a:pt x="125" y="50"/>
                  </a:lnTo>
                  <a:lnTo>
                    <a:pt x="125" y="132"/>
                  </a:lnTo>
                  <a:lnTo>
                    <a:pt x="168" y="197"/>
                  </a:lnTo>
                  <a:lnTo>
                    <a:pt x="133" y="220"/>
                  </a:lnTo>
                  <a:lnTo>
                    <a:pt x="60" y="140"/>
                  </a:lnTo>
                  <a:lnTo>
                    <a:pt x="88" y="7"/>
                  </a:lnTo>
                  <a:lnTo>
                    <a:pt x="60" y="140"/>
                  </a:lnTo>
                  <a:lnTo>
                    <a:pt x="13" y="155"/>
                  </a:lnTo>
                  <a:lnTo>
                    <a:pt x="0" y="195"/>
                  </a:lnTo>
                  <a:lnTo>
                    <a:pt x="0" y="192"/>
                  </a:lnTo>
                  <a:lnTo>
                    <a:pt x="55" y="220"/>
                  </a:lnTo>
                  <a:lnTo>
                    <a:pt x="55" y="297"/>
                  </a:lnTo>
                  <a:lnTo>
                    <a:pt x="80" y="335"/>
                  </a:lnTo>
                  <a:lnTo>
                    <a:pt x="23" y="422"/>
                  </a:lnTo>
                  <a:lnTo>
                    <a:pt x="20" y="422"/>
                  </a:lnTo>
                  <a:lnTo>
                    <a:pt x="33" y="540"/>
                  </a:lnTo>
                  <a:lnTo>
                    <a:pt x="53" y="565"/>
                  </a:lnTo>
                  <a:lnTo>
                    <a:pt x="45" y="582"/>
                  </a:lnTo>
                  <a:lnTo>
                    <a:pt x="53" y="572"/>
                  </a:lnTo>
                  <a:lnTo>
                    <a:pt x="83" y="57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Freeform 708"/>
            <p:cNvSpPr>
              <a:spLocks/>
            </p:cNvSpPr>
            <p:nvPr/>
          </p:nvSpPr>
          <p:spPr bwMode="auto">
            <a:xfrm>
              <a:off x="4574485" y="5239300"/>
              <a:ext cx="576248" cy="583699"/>
            </a:xfrm>
            <a:custGeom>
              <a:avLst/>
              <a:gdLst/>
              <a:ahLst/>
              <a:cxnLst>
                <a:cxn ang="0">
                  <a:pos x="0" y="326"/>
                </a:cxn>
                <a:cxn ang="0">
                  <a:pos x="0" y="352"/>
                </a:cxn>
                <a:cxn ang="0">
                  <a:pos x="3" y="352"/>
                </a:cxn>
                <a:cxn ang="0">
                  <a:pos x="112" y="345"/>
                </a:cxn>
                <a:cxn ang="0">
                  <a:pos x="128" y="387"/>
                </a:cxn>
                <a:cxn ang="0">
                  <a:pos x="262" y="384"/>
                </a:cxn>
                <a:cxn ang="0">
                  <a:pos x="275" y="438"/>
                </a:cxn>
                <a:cxn ang="0">
                  <a:pos x="326" y="518"/>
                </a:cxn>
                <a:cxn ang="0">
                  <a:pos x="326" y="544"/>
                </a:cxn>
                <a:cxn ang="0">
                  <a:pos x="374" y="508"/>
                </a:cxn>
                <a:cxn ang="0">
                  <a:pos x="448" y="569"/>
                </a:cxn>
                <a:cxn ang="0">
                  <a:pos x="483" y="553"/>
                </a:cxn>
                <a:cxn ang="0">
                  <a:pos x="537" y="588"/>
                </a:cxn>
                <a:cxn ang="0">
                  <a:pos x="556" y="563"/>
                </a:cxn>
                <a:cxn ang="0">
                  <a:pos x="512" y="515"/>
                </a:cxn>
                <a:cxn ang="0">
                  <a:pos x="521" y="428"/>
                </a:cxn>
                <a:cxn ang="0">
                  <a:pos x="572" y="422"/>
                </a:cxn>
                <a:cxn ang="0">
                  <a:pos x="575" y="422"/>
                </a:cxn>
                <a:cxn ang="0">
                  <a:pos x="528" y="345"/>
                </a:cxn>
                <a:cxn ang="0">
                  <a:pos x="556" y="300"/>
                </a:cxn>
                <a:cxn ang="0">
                  <a:pos x="556" y="297"/>
                </a:cxn>
                <a:cxn ang="0">
                  <a:pos x="553" y="297"/>
                </a:cxn>
                <a:cxn ang="0">
                  <a:pos x="540" y="262"/>
                </a:cxn>
                <a:cxn ang="0">
                  <a:pos x="537" y="262"/>
                </a:cxn>
                <a:cxn ang="0">
                  <a:pos x="534" y="243"/>
                </a:cxn>
                <a:cxn ang="0">
                  <a:pos x="537" y="195"/>
                </a:cxn>
                <a:cxn ang="0">
                  <a:pos x="537" y="192"/>
                </a:cxn>
                <a:cxn ang="0">
                  <a:pos x="553" y="153"/>
                </a:cxn>
                <a:cxn ang="0">
                  <a:pos x="579" y="124"/>
                </a:cxn>
                <a:cxn ang="0">
                  <a:pos x="572" y="51"/>
                </a:cxn>
                <a:cxn ang="0">
                  <a:pos x="419" y="0"/>
                </a:cxn>
                <a:cxn ang="0">
                  <a:pos x="326" y="38"/>
                </a:cxn>
                <a:cxn ang="0">
                  <a:pos x="249" y="22"/>
                </a:cxn>
                <a:cxn ang="0">
                  <a:pos x="195" y="60"/>
                </a:cxn>
                <a:cxn ang="0">
                  <a:pos x="198" y="57"/>
                </a:cxn>
                <a:cxn ang="0">
                  <a:pos x="166" y="86"/>
                </a:cxn>
                <a:cxn ang="0">
                  <a:pos x="172" y="160"/>
                </a:cxn>
                <a:cxn ang="0">
                  <a:pos x="128" y="182"/>
                </a:cxn>
                <a:cxn ang="0">
                  <a:pos x="131" y="256"/>
                </a:cxn>
                <a:cxn ang="0">
                  <a:pos x="35" y="291"/>
                </a:cxn>
                <a:cxn ang="0">
                  <a:pos x="0" y="326"/>
                </a:cxn>
              </a:cxnLst>
              <a:rect l="0" t="0" r="r" b="b"/>
              <a:pathLst>
                <a:path w="579" h="588">
                  <a:moveTo>
                    <a:pt x="0" y="326"/>
                  </a:moveTo>
                  <a:lnTo>
                    <a:pt x="0" y="352"/>
                  </a:lnTo>
                  <a:lnTo>
                    <a:pt x="3" y="352"/>
                  </a:lnTo>
                  <a:lnTo>
                    <a:pt x="112" y="345"/>
                  </a:lnTo>
                  <a:lnTo>
                    <a:pt x="128" y="387"/>
                  </a:lnTo>
                  <a:lnTo>
                    <a:pt x="262" y="384"/>
                  </a:lnTo>
                  <a:lnTo>
                    <a:pt x="275" y="438"/>
                  </a:lnTo>
                  <a:lnTo>
                    <a:pt x="326" y="518"/>
                  </a:lnTo>
                  <a:lnTo>
                    <a:pt x="326" y="544"/>
                  </a:lnTo>
                  <a:lnTo>
                    <a:pt x="374" y="508"/>
                  </a:lnTo>
                  <a:lnTo>
                    <a:pt x="448" y="569"/>
                  </a:lnTo>
                  <a:lnTo>
                    <a:pt x="483" y="553"/>
                  </a:lnTo>
                  <a:lnTo>
                    <a:pt x="537" y="588"/>
                  </a:lnTo>
                  <a:lnTo>
                    <a:pt x="556" y="563"/>
                  </a:lnTo>
                  <a:lnTo>
                    <a:pt x="512" y="515"/>
                  </a:lnTo>
                  <a:lnTo>
                    <a:pt x="521" y="428"/>
                  </a:lnTo>
                  <a:lnTo>
                    <a:pt x="572" y="422"/>
                  </a:lnTo>
                  <a:lnTo>
                    <a:pt x="575" y="422"/>
                  </a:lnTo>
                  <a:lnTo>
                    <a:pt x="528" y="345"/>
                  </a:lnTo>
                  <a:lnTo>
                    <a:pt x="556" y="300"/>
                  </a:lnTo>
                  <a:lnTo>
                    <a:pt x="556" y="297"/>
                  </a:lnTo>
                  <a:lnTo>
                    <a:pt x="553" y="297"/>
                  </a:lnTo>
                  <a:lnTo>
                    <a:pt x="540" y="262"/>
                  </a:lnTo>
                  <a:lnTo>
                    <a:pt x="537" y="262"/>
                  </a:lnTo>
                  <a:lnTo>
                    <a:pt x="534" y="243"/>
                  </a:lnTo>
                  <a:lnTo>
                    <a:pt x="537" y="195"/>
                  </a:lnTo>
                  <a:lnTo>
                    <a:pt x="537" y="192"/>
                  </a:lnTo>
                  <a:lnTo>
                    <a:pt x="553" y="153"/>
                  </a:lnTo>
                  <a:lnTo>
                    <a:pt x="579" y="124"/>
                  </a:lnTo>
                  <a:lnTo>
                    <a:pt x="572" y="51"/>
                  </a:lnTo>
                  <a:lnTo>
                    <a:pt x="419" y="0"/>
                  </a:lnTo>
                  <a:lnTo>
                    <a:pt x="326" y="38"/>
                  </a:lnTo>
                  <a:lnTo>
                    <a:pt x="249" y="22"/>
                  </a:lnTo>
                  <a:lnTo>
                    <a:pt x="195" y="60"/>
                  </a:lnTo>
                  <a:lnTo>
                    <a:pt x="198" y="57"/>
                  </a:lnTo>
                  <a:lnTo>
                    <a:pt x="166" y="86"/>
                  </a:lnTo>
                  <a:lnTo>
                    <a:pt x="172" y="160"/>
                  </a:lnTo>
                  <a:lnTo>
                    <a:pt x="128" y="182"/>
                  </a:lnTo>
                  <a:lnTo>
                    <a:pt x="131" y="256"/>
                  </a:lnTo>
                  <a:lnTo>
                    <a:pt x="35" y="291"/>
                  </a:lnTo>
                  <a:lnTo>
                    <a:pt x="0" y="3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Freeform 707"/>
            <p:cNvSpPr>
              <a:spLocks/>
            </p:cNvSpPr>
            <p:nvPr/>
          </p:nvSpPr>
          <p:spPr bwMode="auto">
            <a:xfrm>
              <a:off x="4574485" y="5239300"/>
              <a:ext cx="576248" cy="583699"/>
            </a:xfrm>
            <a:custGeom>
              <a:avLst/>
              <a:gdLst/>
              <a:ahLst/>
              <a:cxnLst>
                <a:cxn ang="0">
                  <a:pos x="0" y="328"/>
                </a:cxn>
                <a:cxn ang="0">
                  <a:pos x="0" y="353"/>
                </a:cxn>
                <a:cxn ang="0">
                  <a:pos x="2" y="353"/>
                </a:cxn>
                <a:cxn ang="0">
                  <a:pos x="112" y="345"/>
                </a:cxn>
                <a:cxn ang="0">
                  <a:pos x="127" y="388"/>
                </a:cxn>
                <a:cxn ang="0">
                  <a:pos x="262" y="385"/>
                </a:cxn>
                <a:cxn ang="0">
                  <a:pos x="275" y="438"/>
                </a:cxn>
                <a:cxn ang="0">
                  <a:pos x="327" y="518"/>
                </a:cxn>
                <a:cxn ang="0">
                  <a:pos x="327" y="545"/>
                </a:cxn>
                <a:cxn ang="0">
                  <a:pos x="374" y="508"/>
                </a:cxn>
                <a:cxn ang="0">
                  <a:pos x="447" y="570"/>
                </a:cxn>
                <a:cxn ang="0">
                  <a:pos x="482" y="553"/>
                </a:cxn>
                <a:cxn ang="0">
                  <a:pos x="537" y="588"/>
                </a:cxn>
                <a:cxn ang="0">
                  <a:pos x="557" y="563"/>
                </a:cxn>
                <a:cxn ang="0">
                  <a:pos x="512" y="515"/>
                </a:cxn>
                <a:cxn ang="0">
                  <a:pos x="522" y="428"/>
                </a:cxn>
                <a:cxn ang="0">
                  <a:pos x="572" y="423"/>
                </a:cxn>
                <a:cxn ang="0">
                  <a:pos x="574" y="423"/>
                </a:cxn>
                <a:cxn ang="0">
                  <a:pos x="527" y="345"/>
                </a:cxn>
                <a:cxn ang="0">
                  <a:pos x="557" y="300"/>
                </a:cxn>
                <a:cxn ang="0">
                  <a:pos x="557" y="298"/>
                </a:cxn>
                <a:cxn ang="0">
                  <a:pos x="552" y="298"/>
                </a:cxn>
                <a:cxn ang="0">
                  <a:pos x="539" y="263"/>
                </a:cxn>
                <a:cxn ang="0">
                  <a:pos x="537" y="263"/>
                </a:cxn>
                <a:cxn ang="0">
                  <a:pos x="534" y="243"/>
                </a:cxn>
                <a:cxn ang="0">
                  <a:pos x="537" y="195"/>
                </a:cxn>
                <a:cxn ang="0">
                  <a:pos x="537" y="193"/>
                </a:cxn>
                <a:cxn ang="0">
                  <a:pos x="552" y="153"/>
                </a:cxn>
                <a:cxn ang="0">
                  <a:pos x="579" y="125"/>
                </a:cxn>
                <a:cxn ang="0">
                  <a:pos x="572" y="53"/>
                </a:cxn>
                <a:cxn ang="0">
                  <a:pos x="419" y="0"/>
                </a:cxn>
                <a:cxn ang="0">
                  <a:pos x="327" y="38"/>
                </a:cxn>
                <a:cxn ang="0">
                  <a:pos x="250" y="23"/>
                </a:cxn>
                <a:cxn ang="0">
                  <a:pos x="195" y="60"/>
                </a:cxn>
                <a:cxn ang="0">
                  <a:pos x="197" y="58"/>
                </a:cxn>
                <a:cxn ang="0">
                  <a:pos x="167" y="88"/>
                </a:cxn>
                <a:cxn ang="0">
                  <a:pos x="172" y="160"/>
                </a:cxn>
                <a:cxn ang="0">
                  <a:pos x="127" y="183"/>
                </a:cxn>
                <a:cxn ang="0">
                  <a:pos x="132" y="258"/>
                </a:cxn>
                <a:cxn ang="0">
                  <a:pos x="35" y="293"/>
                </a:cxn>
                <a:cxn ang="0">
                  <a:pos x="0" y="328"/>
                </a:cxn>
              </a:cxnLst>
              <a:rect l="0" t="0" r="r" b="b"/>
              <a:pathLst>
                <a:path w="579" h="588">
                  <a:moveTo>
                    <a:pt x="0" y="328"/>
                  </a:moveTo>
                  <a:lnTo>
                    <a:pt x="0" y="353"/>
                  </a:lnTo>
                  <a:lnTo>
                    <a:pt x="2" y="353"/>
                  </a:lnTo>
                  <a:lnTo>
                    <a:pt x="112" y="345"/>
                  </a:lnTo>
                  <a:lnTo>
                    <a:pt x="127" y="388"/>
                  </a:lnTo>
                  <a:lnTo>
                    <a:pt x="262" y="385"/>
                  </a:lnTo>
                  <a:lnTo>
                    <a:pt x="275" y="438"/>
                  </a:lnTo>
                  <a:lnTo>
                    <a:pt x="327" y="518"/>
                  </a:lnTo>
                  <a:lnTo>
                    <a:pt x="327" y="545"/>
                  </a:lnTo>
                  <a:lnTo>
                    <a:pt x="374" y="508"/>
                  </a:lnTo>
                  <a:lnTo>
                    <a:pt x="447" y="570"/>
                  </a:lnTo>
                  <a:lnTo>
                    <a:pt x="482" y="553"/>
                  </a:lnTo>
                  <a:lnTo>
                    <a:pt x="537" y="588"/>
                  </a:lnTo>
                  <a:lnTo>
                    <a:pt x="557" y="563"/>
                  </a:lnTo>
                  <a:lnTo>
                    <a:pt x="512" y="515"/>
                  </a:lnTo>
                  <a:lnTo>
                    <a:pt x="522" y="428"/>
                  </a:lnTo>
                  <a:lnTo>
                    <a:pt x="572" y="423"/>
                  </a:lnTo>
                  <a:lnTo>
                    <a:pt x="574" y="423"/>
                  </a:lnTo>
                  <a:lnTo>
                    <a:pt x="527" y="345"/>
                  </a:lnTo>
                  <a:lnTo>
                    <a:pt x="557" y="300"/>
                  </a:lnTo>
                  <a:lnTo>
                    <a:pt x="557" y="298"/>
                  </a:lnTo>
                  <a:lnTo>
                    <a:pt x="552" y="298"/>
                  </a:lnTo>
                  <a:lnTo>
                    <a:pt x="539" y="263"/>
                  </a:lnTo>
                  <a:lnTo>
                    <a:pt x="537" y="263"/>
                  </a:lnTo>
                  <a:lnTo>
                    <a:pt x="534" y="243"/>
                  </a:lnTo>
                  <a:lnTo>
                    <a:pt x="537" y="195"/>
                  </a:lnTo>
                  <a:lnTo>
                    <a:pt x="537" y="193"/>
                  </a:lnTo>
                  <a:lnTo>
                    <a:pt x="552" y="153"/>
                  </a:lnTo>
                  <a:lnTo>
                    <a:pt x="579" y="125"/>
                  </a:lnTo>
                  <a:lnTo>
                    <a:pt x="572" y="53"/>
                  </a:lnTo>
                  <a:lnTo>
                    <a:pt x="419" y="0"/>
                  </a:lnTo>
                  <a:lnTo>
                    <a:pt x="327" y="38"/>
                  </a:lnTo>
                  <a:lnTo>
                    <a:pt x="250" y="23"/>
                  </a:lnTo>
                  <a:lnTo>
                    <a:pt x="195" y="60"/>
                  </a:lnTo>
                  <a:lnTo>
                    <a:pt x="197" y="58"/>
                  </a:lnTo>
                  <a:lnTo>
                    <a:pt x="167" y="88"/>
                  </a:lnTo>
                  <a:lnTo>
                    <a:pt x="172" y="160"/>
                  </a:lnTo>
                  <a:lnTo>
                    <a:pt x="127" y="183"/>
                  </a:lnTo>
                  <a:lnTo>
                    <a:pt x="132" y="258"/>
                  </a:lnTo>
                  <a:lnTo>
                    <a:pt x="35" y="293"/>
                  </a:lnTo>
                  <a:lnTo>
                    <a:pt x="0" y="3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Freeform 706"/>
            <p:cNvSpPr>
              <a:spLocks/>
            </p:cNvSpPr>
            <p:nvPr/>
          </p:nvSpPr>
          <p:spPr bwMode="auto">
            <a:xfrm>
              <a:off x="4872544" y="4670502"/>
              <a:ext cx="499248" cy="623442"/>
            </a:xfrm>
            <a:custGeom>
              <a:avLst/>
              <a:gdLst/>
              <a:ahLst/>
              <a:cxnLst>
                <a:cxn ang="0">
                  <a:pos x="503" y="157"/>
                </a:cxn>
                <a:cxn ang="0">
                  <a:pos x="448" y="58"/>
                </a:cxn>
                <a:cxn ang="0">
                  <a:pos x="413" y="0"/>
                </a:cxn>
                <a:cxn ang="0">
                  <a:pos x="349" y="54"/>
                </a:cxn>
                <a:cxn ang="0">
                  <a:pos x="269" y="48"/>
                </a:cxn>
                <a:cxn ang="0">
                  <a:pos x="167" y="54"/>
                </a:cxn>
                <a:cxn ang="0">
                  <a:pos x="90" y="61"/>
                </a:cxn>
                <a:cxn ang="0">
                  <a:pos x="87" y="54"/>
                </a:cxn>
                <a:cxn ang="0">
                  <a:pos x="87" y="42"/>
                </a:cxn>
                <a:cxn ang="0">
                  <a:pos x="87" y="54"/>
                </a:cxn>
                <a:cxn ang="0">
                  <a:pos x="90" y="58"/>
                </a:cxn>
                <a:cxn ang="0">
                  <a:pos x="39" y="138"/>
                </a:cxn>
                <a:cxn ang="0">
                  <a:pos x="52" y="249"/>
                </a:cxn>
                <a:cxn ang="0">
                  <a:pos x="0" y="304"/>
                </a:cxn>
                <a:cxn ang="0">
                  <a:pos x="10" y="416"/>
                </a:cxn>
                <a:cxn ang="0">
                  <a:pos x="29" y="416"/>
                </a:cxn>
                <a:cxn ang="0">
                  <a:pos x="109" y="505"/>
                </a:cxn>
                <a:cxn ang="0">
                  <a:pos x="116" y="573"/>
                </a:cxn>
                <a:cxn ang="0">
                  <a:pos x="272" y="627"/>
                </a:cxn>
                <a:cxn ang="0">
                  <a:pos x="384" y="624"/>
                </a:cxn>
                <a:cxn ang="0">
                  <a:pos x="445" y="585"/>
                </a:cxn>
                <a:cxn ang="0">
                  <a:pos x="355" y="473"/>
                </a:cxn>
                <a:cxn ang="0">
                  <a:pos x="464" y="281"/>
                </a:cxn>
                <a:cxn ang="0">
                  <a:pos x="461" y="205"/>
                </a:cxn>
                <a:cxn ang="0">
                  <a:pos x="503" y="157"/>
                </a:cxn>
              </a:cxnLst>
              <a:rect l="0" t="0" r="r" b="b"/>
              <a:pathLst>
                <a:path w="503" h="627">
                  <a:moveTo>
                    <a:pt x="503" y="157"/>
                  </a:moveTo>
                  <a:lnTo>
                    <a:pt x="448" y="58"/>
                  </a:lnTo>
                  <a:lnTo>
                    <a:pt x="413" y="0"/>
                  </a:lnTo>
                  <a:lnTo>
                    <a:pt x="349" y="54"/>
                  </a:lnTo>
                  <a:lnTo>
                    <a:pt x="269" y="48"/>
                  </a:lnTo>
                  <a:lnTo>
                    <a:pt x="167" y="54"/>
                  </a:lnTo>
                  <a:lnTo>
                    <a:pt x="90" y="61"/>
                  </a:lnTo>
                  <a:lnTo>
                    <a:pt x="87" y="54"/>
                  </a:lnTo>
                  <a:lnTo>
                    <a:pt x="87" y="42"/>
                  </a:lnTo>
                  <a:lnTo>
                    <a:pt x="87" y="54"/>
                  </a:lnTo>
                  <a:lnTo>
                    <a:pt x="90" y="58"/>
                  </a:lnTo>
                  <a:lnTo>
                    <a:pt x="39" y="138"/>
                  </a:lnTo>
                  <a:lnTo>
                    <a:pt x="52" y="249"/>
                  </a:lnTo>
                  <a:lnTo>
                    <a:pt x="0" y="304"/>
                  </a:lnTo>
                  <a:lnTo>
                    <a:pt x="10" y="416"/>
                  </a:lnTo>
                  <a:lnTo>
                    <a:pt x="29" y="416"/>
                  </a:lnTo>
                  <a:lnTo>
                    <a:pt x="109" y="505"/>
                  </a:lnTo>
                  <a:lnTo>
                    <a:pt x="116" y="573"/>
                  </a:lnTo>
                  <a:lnTo>
                    <a:pt x="272" y="627"/>
                  </a:lnTo>
                  <a:lnTo>
                    <a:pt x="384" y="624"/>
                  </a:lnTo>
                  <a:lnTo>
                    <a:pt x="445" y="585"/>
                  </a:lnTo>
                  <a:lnTo>
                    <a:pt x="355" y="473"/>
                  </a:lnTo>
                  <a:lnTo>
                    <a:pt x="464" y="281"/>
                  </a:lnTo>
                  <a:lnTo>
                    <a:pt x="461" y="205"/>
                  </a:lnTo>
                  <a:lnTo>
                    <a:pt x="503"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Freeform 705"/>
            <p:cNvSpPr>
              <a:spLocks/>
            </p:cNvSpPr>
            <p:nvPr/>
          </p:nvSpPr>
          <p:spPr bwMode="auto">
            <a:xfrm>
              <a:off x="4872544" y="4670502"/>
              <a:ext cx="499248" cy="623442"/>
            </a:xfrm>
            <a:custGeom>
              <a:avLst/>
              <a:gdLst/>
              <a:ahLst/>
              <a:cxnLst>
                <a:cxn ang="0">
                  <a:pos x="503" y="157"/>
                </a:cxn>
                <a:cxn ang="0">
                  <a:pos x="448" y="57"/>
                </a:cxn>
                <a:cxn ang="0">
                  <a:pos x="413" y="0"/>
                </a:cxn>
                <a:cxn ang="0">
                  <a:pos x="350" y="55"/>
                </a:cxn>
                <a:cxn ang="0">
                  <a:pos x="270" y="47"/>
                </a:cxn>
                <a:cxn ang="0">
                  <a:pos x="168" y="55"/>
                </a:cxn>
                <a:cxn ang="0">
                  <a:pos x="90" y="60"/>
                </a:cxn>
                <a:cxn ang="0">
                  <a:pos x="88" y="55"/>
                </a:cxn>
                <a:cxn ang="0">
                  <a:pos x="88" y="42"/>
                </a:cxn>
                <a:cxn ang="0">
                  <a:pos x="88" y="55"/>
                </a:cxn>
                <a:cxn ang="0">
                  <a:pos x="90" y="57"/>
                </a:cxn>
                <a:cxn ang="0">
                  <a:pos x="40" y="137"/>
                </a:cxn>
                <a:cxn ang="0">
                  <a:pos x="53" y="250"/>
                </a:cxn>
                <a:cxn ang="0">
                  <a:pos x="0" y="305"/>
                </a:cxn>
                <a:cxn ang="0">
                  <a:pos x="10" y="415"/>
                </a:cxn>
                <a:cxn ang="0">
                  <a:pos x="30" y="415"/>
                </a:cxn>
                <a:cxn ang="0">
                  <a:pos x="110" y="505"/>
                </a:cxn>
                <a:cxn ang="0">
                  <a:pos x="118" y="572"/>
                </a:cxn>
                <a:cxn ang="0">
                  <a:pos x="273" y="627"/>
                </a:cxn>
                <a:cxn ang="0">
                  <a:pos x="385" y="625"/>
                </a:cxn>
                <a:cxn ang="0">
                  <a:pos x="445" y="585"/>
                </a:cxn>
                <a:cxn ang="0">
                  <a:pos x="355" y="472"/>
                </a:cxn>
                <a:cxn ang="0">
                  <a:pos x="465" y="280"/>
                </a:cxn>
                <a:cxn ang="0">
                  <a:pos x="463" y="205"/>
                </a:cxn>
                <a:cxn ang="0">
                  <a:pos x="503" y="157"/>
                </a:cxn>
              </a:cxnLst>
              <a:rect l="0" t="0" r="r" b="b"/>
              <a:pathLst>
                <a:path w="503" h="627">
                  <a:moveTo>
                    <a:pt x="503" y="157"/>
                  </a:moveTo>
                  <a:lnTo>
                    <a:pt x="448" y="57"/>
                  </a:lnTo>
                  <a:lnTo>
                    <a:pt x="413" y="0"/>
                  </a:lnTo>
                  <a:lnTo>
                    <a:pt x="350" y="55"/>
                  </a:lnTo>
                  <a:lnTo>
                    <a:pt x="270" y="47"/>
                  </a:lnTo>
                  <a:lnTo>
                    <a:pt x="168" y="55"/>
                  </a:lnTo>
                  <a:lnTo>
                    <a:pt x="90" y="60"/>
                  </a:lnTo>
                  <a:lnTo>
                    <a:pt x="88" y="55"/>
                  </a:lnTo>
                  <a:lnTo>
                    <a:pt x="88" y="42"/>
                  </a:lnTo>
                  <a:lnTo>
                    <a:pt x="88" y="55"/>
                  </a:lnTo>
                  <a:lnTo>
                    <a:pt x="90" y="57"/>
                  </a:lnTo>
                  <a:lnTo>
                    <a:pt x="40" y="137"/>
                  </a:lnTo>
                  <a:lnTo>
                    <a:pt x="53" y="250"/>
                  </a:lnTo>
                  <a:lnTo>
                    <a:pt x="0" y="305"/>
                  </a:lnTo>
                  <a:lnTo>
                    <a:pt x="10" y="415"/>
                  </a:lnTo>
                  <a:lnTo>
                    <a:pt x="30" y="415"/>
                  </a:lnTo>
                  <a:lnTo>
                    <a:pt x="110" y="505"/>
                  </a:lnTo>
                  <a:lnTo>
                    <a:pt x="118" y="572"/>
                  </a:lnTo>
                  <a:lnTo>
                    <a:pt x="273" y="627"/>
                  </a:lnTo>
                  <a:lnTo>
                    <a:pt x="385" y="625"/>
                  </a:lnTo>
                  <a:lnTo>
                    <a:pt x="445" y="585"/>
                  </a:lnTo>
                  <a:lnTo>
                    <a:pt x="355" y="472"/>
                  </a:lnTo>
                  <a:lnTo>
                    <a:pt x="465" y="280"/>
                  </a:lnTo>
                  <a:lnTo>
                    <a:pt x="463" y="205"/>
                  </a:lnTo>
                  <a:lnTo>
                    <a:pt x="503" y="1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704"/>
            <p:cNvSpPr>
              <a:spLocks/>
            </p:cNvSpPr>
            <p:nvPr/>
          </p:nvSpPr>
          <p:spPr bwMode="auto">
            <a:xfrm>
              <a:off x="5411533" y="3172754"/>
              <a:ext cx="521604" cy="730246"/>
            </a:xfrm>
            <a:custGeom>
              <a:avLst/>
              <a:gdLst/>
              <a:ahLst/>
              <a:cxnLst>
                <a:cxn ang="0">
                  <a:pos x="93" y="576"/>
                </a:cxn>
                <a:cxn ang="0">
                  <a:pos x="0" y="560"/>
                </a:cxn>
                <a:cxn ang="0">
                  <a:pos x="45" y="432"/>
                </a:cxn>
                <a:cxn ang="0">
                  <a:pos x="160" y="355"/>
                </a:cxn>
                <a:cxn ang="0">
                  <a:pos x="134" y="307"/>
                </a:cxn>
                <a:cxn ang="0">
                  <a:pos x="202" y="153"/>
                </a:cxn>
                <a:cxn ang="0">
                  <a:pos x="358" y="77"/>
                </a:cxn>
                <a:cxn ang="0">
                  <a:pos x="480" y="0"/>
                </a:cxn>
                <a:cxn ang="0">
                  <a:pos x="483" y="77"/>
                </a:cxn>
                <a:cxn ang="0">
                  <a:pos x="525" y="134"/>
                </a:cxn>
                <a:cxn ang="0">
                  <a:pos x="509" y="157"/>
                </a:cxn>
                <a:cxn ang="0">
                  <a:pos x="509" y="291"/>
                </a:cxn>
                <a:cxn ang="0">
                  <a:pos x="422" y="416"/>
                </a:cxn>
                <a:cxn ang="0">
                  <a:pos x="429" y="525"/>
                </a:cxn>
                <a:cxn ang="0">
                  <a:pos x="464" y="502"/>
                </a:cxn>
                <a:cxn ang="0">
                  <a:pos x="425" y="525"/>
                </a:cxn>
                <a:cxn ang="0">
                  <a:pos x="281" y="537"/>
                </a:cxn>
                <a:cxn ang="0">
                  <a:pos x="272" y="592"/>
                </a:cxn>
                <a:cxn ang="0">
                  <a:pos x="326" y="662"/>
                </a:cxn>
                <a:cxn ang="0">
                  <a:pos x="393" y="643"/>
                </a:cxn>
                <a:cxn ang="0">
                  <a:pos x="326" y="662"/>
                </a:cxn>
                <a:cxn ang="0">
                  <a:pos x="256" y="729"/>
                </a:cxn>
                <a:cxn ang="0">
                  <a:pos x="253" y="736"/>
                </a:cxn>
                <a:cxn ang="0">
                  <a:pos x="163" y="643"/>
                </a:cxn>
                <a:cxn ang="0">
                  <a:pos x="202" y="585"/>
                </a:cxn>
                <a:cxn ang="0">
                  <a:pos x="160" y="515"/>
                </a:cxn>
                <a:cxn ang="0">
                  <a:pos x="96" y="576"/>
                </a:cxn>
                <a:cxn ang="0">
                  <a:pos x="93" y="579"/>
                </a:cxn>
                <a:cxn ang="0">
                  <a:pos x="93" y="576"/>
                </a:cxn>
              </a:cxnLst>
              <a:rect l="0" t="0" r="r" b="b"/>
              <a:pathLst>
                <a:path w="525" h="736">
                  <a:moveTo>
                    <a:pt x="93" y="576"/>
                  </a:moveTo>
                  <a:lnTo>
                    <a:pt x="0" y="560"/>
                  </a:lnTo>
                  <a:lnTo>
                    <a:pt x="45" y="432"/>
                  </a:lnTo>
                  <a:lnTo>
                    <a:pt x="160" y="355"/>
                  </a:lnTo>
                  <a:lnTo>
                    <a:pt x="134" y="307"/>
                  </a:lnTo>
                  <a:lnTo>
                    <a:pt x="202" y="153"/>
                  </a:lnTo>
                  <a:lnTo>
                    <a:pt x="358" y="77"/>
                  </a:lnTo>
                  <a:lnTo>
                    <a:pt x="480" y="0"/>
                  </a:lnTo>
                  <a:lnTo>
                    <a:pt x="483" y="77"/>
                  </a:lnTo>
                  <a:lnTo>
                    <a:pt x="525" y="134"/>
                  </a:lnTo>
                  <a:lnTo>
                    <a:pt x="509" y="157"/>
                  </a:lnTo>
                  <a:lnTo>
                    <a:pt x="509" y="291"/>
                  </a:lnTo>
                  <a:lnTo>
                    <a:pt x="422" y="416"/>
                  </a:lnTo>
                  <a:lnTo>
                    <a:pt x="429" y="525"/>
                  </a:lnTo>
                  <a:lnTo>
                    <a:pt x="464" y="502"/>
                  </a:lnTo>
                  <a:lnTo>
                    <a:pt x="425" y="525"/>
                  </a:lnTo>
                  <a:lnTo>
                    <a:pt x="281" y="537"/>
                  </a:lnTo>
                  <a:lnTo>
                    <a:pt x="272" y="592"/>
                  </a:lnTo>
                  <a:lnTo>
                    <a:pt x="326" y="662"/>
                  </a:lnTo>
                  <a:lnTo>
                    <a:pt x="393" y="643"/>
                  </a:lnTo>
                  <a:lnTo>
                    <a:pt x="326" y="662"/>
                  </a:lnTo>
                  <a:lnTo>
                    <a:pt x="256" y="729"/>
                  </a:lnTo>
                  <a:lnTo>
                    <a:pt x="253" y="736"/>
                  </a:lnTo>
                  <a:lnTo>
                    <a:pt x="163" y="643"/>
                  </a:lnTo>
                  <a:lnTo>
                    <a:pt x="202" y="585"/>
                  </a:lnTo>
                  <a:lnTo>
                    <a:pt x="160" y="515"/>
                  </a:lnTo>
                  <a:lnTo>
                    <a:pt x="96" y="576"/>
                  </a:lnTo>
                  <a:lnTo>
                    <a:pt x="93" y="579"/>
                  </a:lnTo>
                  <a:lnTo>
                    <a:pt x="93" y="5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703"/>
            <p:cNvSpPr>
              <a:spLocks/>
            </p:cNvSpPr>
            <p:nvPr/>
          </p:nvSpPr>
          <p:spPr bwMode="auto">
            <a:xfrm>
              <a:off x="5411533" y="3172754"/>
              <a:ext cx="521604" cy="732729"/>
            </a:xfrm>
            <a:custGeom>
              <a:avLst/>
              <a:gdLst/>
              <a:ahLst/>
              <a:cxnLst>
                <a:cxn ang="0">
                  <a:pos x="93" y="576"/>
                </a:cxn>
                <a:cxn ang="0">
                  <a:pos x="0" y="559"/>
                </a:cxn>
                <a:cxn ang="0">
                  <a:pos x="45" y="432"/>
                </a:cxn>
                <a:cxn ang="0">
                  <a:pos x="160" y="354"/>
                </a:cxn>
                <a:cxn ang="0">
                  <a:pos x="133" y="307"/>
                </a:cxn>
                <a:cxn ang="0">
                  <a:pos x="200" y="152"/>
                </a:cxn>
                <a:cxn ang="0">
                  <a:pos x="358" y="77"/>
                </a:cxn>
                <a:cxn ang="0">
                  <a:pos x="480" y="0"/>
                </a:cxn>
                <a:cxn ang="0">
                  <a:pos x="483" y="77"/>
                </a:cxn>
                <a:cxn ang="0">
                  <a:pos x="525" y="135"/>
                </a:cxn>
                <a:cxn ang="0">
                  <a:pos x="508" y="157"/>
                </a:cxn>
                <a:cxn ang="0">
                  <a:pos x="508" y="292"/>
                </a:cxn>
                <a:cxn ang="0">
                  <a:pos x="420" y="417"/>
                </a:cxn>
                <a:cxn ang="0">
                  <a:pos x="428" y="524"/>
                </a:cxn>
                <a:cxn ang="0">
                  <a:pos x="463" y="501"/>
                </a:cxn>
                <a:cxn ang="0">
                  <a:pos x="425" y="524"/>
                </a:cxn>
                <a:cxn ang="0">
                  <a:pos x="280" y="536"/>
                </a:cxn>
                <a:cxn ang="0">
                  <a:pos x="270" y="591"/>
                </a:cxn>
                <a:cxn ang="0">
                  <a:pos x="325" y="661"/>
                </a:cxn>
                <a:cxn ang="0">
                  <a:pos x="393" y="641"/>
                </a:cxn>
                <a:cxn ang="0">
                  <a:pos x="325" y="661"/>
                </a:cxn>
                <a:cxn ang="0">
                  <a:pos x="255" y="729"/>
                </a:cxn>
                <a:cxn ang="0">
                  <a:pos x="253" y="736"/>
                </a:cxn>
                <a:cxn ang="0">
                  <a:pos x="163" y="641"/>
                </a:cxn>
                <a:cxn ang="0">
                  <a:pos x="200" y="584"/>
                </a:cxn>
                <a:cxn ang="0">
                  <a:pos x="160" y="514"/>
                </a:cxn>
                <a:cxn ang="0">
                  <a:pos x="95" y="576"/>
                </a:cxn>
                <a:cxn ang="0">
                  <a:pos x="93" y="579"/>
                </a:cxn>
                <a:cxn ang="0">
                  <a:pos x="93" y="576"/>
                </a:cxn>
              </a:cxnLst>
              <a:rect l="0" t="0" r="r" b="b"/>
              <a:pathLst>
                <a:path w="525" h="736">
                  <a:moveTo>
                    <a:pt x="93" y="576"/>
                  </a:moveTo>
                  <a:lnTo>
                    <a:pt x="0" y="559"/>
                  </a:lnTo>
                  <a:lnTo>
                    <a:pt x="45" y="432"/>
                  </a:lnTo>
                  <a:lnTo>
                    <a:pt x="160" y="354"/>
                  </a:lnTo>
                  <a:lnTo>
                    <a:pt x="133" y="307"/>
                  </a:lnTo>
                  <a:lnTo>
                    <a:pt x="200" y="152"/>
                  </a:lnTo>
                  <a:lnTo>
                    <a:pt x="358" y="77"/>
                  </a:lnTo>
                  <a:lnTo>
                    <a:pt x="480" y="0"/>
                  </a:lnTo>
                  <a:lnTo>
                    <a:pt x="483" y="77"/>
                  </a:lnTo>
                  <a:lnTo>
                    <a:pt x="525" y="135"/>
                  </a:lnTo>
                  <a:lnTo>
                    <a:pt x="508" y="157"/>
                  </a:lnTo>
                  <a:lnTo>
                    <a:pt x="508" y="292"/>
                  </a:lnTo>
                  <a:lnTo>
                    <a:pt x="420" y="417"/>
                  </a:lnTo>
                  <a:lnTo>
                    <a:pt x="428" y="524"/>
                  </a:lnTo>
                  <a:lnTo>
                    <a:pt x="463" y="501"/>
                  </a:lnTo>
                  <a:lnTo>
                    <a:pt x="425" y="524"/>
                  </a:lnTo>
                  <a:lnTo>
                    <a:pt x="280" y="536"/>
                  </a:lnTo>
                  <a:lnTo>
                    <a:pt x="270" y="591"/>
                  </a:lnTo>
                  <a:lnTo>
                    <a:pt x="325" y="661"/>
                  </a:lnTo>
                  <a:lnTo>
                    <a:pt x="393" y="641"/>
                  </a:lnTo>
                  <a:lnTo>
                    <a:pt x="325" y="661"/>
                  </a:lnTo>
                  <a:lnTo>
                    <a:pt x="255" y="729"/>
                  </a:lnTo>
                  <a:lnTo>
                    <a:pt x="253" y="736"/>
                  </a:lnTo>
                  <a:lnTo>
                    <a:pt x="163" y="641"/>
                  </a:lnTo>
                  <a:lnTo>
                    <a:pt x="200" y="584"/>
                  </a:lnTo>
                  <a:lnTo>
                    <a:pt x="160" y="514"/>
                  </a:lnTo>
                  <a:lnTo>
                    <a:pt x="95" y="576"/>
                  </a:lnTo>
                  <a:lnTo>
                    <a:pt x="93" y="579"/>
                  </a:lnTo>
                  <a:lnTo>
                    <a:pt x="93" y="57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702"/>
            <p:cNvSpPr>
              <a:spLocks/>
            </p:cNvSpPr>
            <p:nvPr/>
          </p:nvSpPr>
          <p:spPr bwMode="auto">
            <a:xfrm>
              <a:off x="4711094" y="4022224"/>
              <a:ext cx="144062" cy="101836"/>
            </a:xfrm>
            <a:custGeom>
              <a:avLst/>
              <a:gdLst/>
              <a:ahLst/>
              <a:cxnLst>
                <a:cxn ang="0">
                  <a:pos x="0" y="35"/>
                </a:cxn>
                <a:cxn ang="0">
                  <a:pos x="77" y="103"/>
                </a:cxn>
                <a:cxn ang="0">
                  <a:pos x="77" y="103"/>
                </a:cxn>
                <a:cxn ang="0">
                  <a:pos x="80" y="99"/>
                </a:cxn>
                <a:cxn ang="0">
                  <a:pos x="87" y="48"/>
                </a:cxn>
                <a:cxn ang="0">
                  <a:pos x="131" y="51"/>
                </a:cxn>
                <a:cxn ang="0">
                  <a:pos x="138" y="48"/>
                </a:cxn>
                <a:cxn ang="0">
                  <a:pos x="144" y="13"/>
                </a:cxn>
                <a:cxn ang="0">
                  <a:pos x="141" y="10"/>
                </a:cxn>
                <a:cxn ang="0">
                  <a:pos x="93" y="0"/>
                </a:cxn>
                <a:cxn ang="0">
                  <a:pos x="87" y="0"/>
                </a:cxn>
                <a:cxn ang="0">
                  <a:pos x="90" y="0"/>
                </a:cxn>
                <a:cxn ang="0">
                  <a:pos x="64" y="26"/>
                </a:cxn>
                <a:cxn ang="0">
                  <a:pos x="0" y="32"/>
                </a:cxn>
                <a:cxn ang="0">
                  <a:pos x="0" y="35"/>
                </a:cxn>
              </a:cxnLst>
              <a:rect l="0" t="0" r="r" b="b"/>
              <a:pathLst>
                <a:path w="144" h="103">
                  <a:moveTo>
                    <a:pt x="0" y="35"/>
                  </a:moveTo>
                  <a:lnTo>
                    <a:pt x="77" y="103"/>
                  </a:lnTo>
                  <a:lnTo>
                    <a:pt x="80" y="99"/>
                  </a:lnTo>
                  <a:lnTo>
                    <a:pt x="87" y="48"/>
                  </a:lnTo>
                  <a:lnTo>
                    <a:pt x="131" y="51"/>
                  </a:lnTo>
                  <a:lnTo>
                    <a:pt x="138" y="48"/>
                  </a:lnTo>
                  <a:lnTo>
                    <a:pt x="144" y="13"/>
                  </a:lnTo>
                  <a:lnTo>
                    <a:pt x="141" y="10"/>
                  </a:lnTo>
                  <a:lnTo>
                    <a:pt x="93" y="0"/>
                  </a:lnTo>
                  <a:lnTo>
                    <a:pt x="87" y="0"/>
                  </a:lnTo>
                  <a:lnTo>
                    <a:pt x="90" y="0"/>
                  </a:lnTo>
                  <a:lnTo>
                    <a:pt x="64" y="26"/>
                  </a:lnTo>
                  <a:lnTo>
                    <a:pt x="0" y="32"/>
                  </a:lnTo>
                  <a:lnTo>
                    <a:pt x="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701"/>
            <p:cNvSpPr>
              <a:spLocks/>
            </p:cNvSpPr>
            <p:nvPr/>
          </p:nvSpPr>
          <p:spPr bwMode="auto">
            <a:xfrm>
              <a:off x="4711094" y="4022224"/>
              <a:ext cx="144062" cy="101836"/>
            </a:xfrm>
            <a:custGeom>
              <a:avLst/>
              <a:gdLst/>
              <a:ahLst/>
              <a:cxnLst>
                <a:cxn ang="0">
                  <a:pos x="0" y="35"/>
                </a:cxn>
                <a:cxn ang="0">
                  <a:pos x="77" y="103"/>
                </a:cxn>
                <a:cxn ang="0">
                  <a:pos x="79" y="98"/>
                </a:cxn>
                <a:cxn ang="0">
                  <a:pos x="87" y="48"/>
                </a:cxn>
                <a:cxn ang="0">
                  <a:pos x="129" y="50"/>
                </a:cxn>
                <a:cxn ang="0">
                  <a:pos x="137" y="48"/>
                </a:cxn>
                <a:cxn ang="0">
                  <a:pos x="144" y="13"/>
                </a:cxn>
                <a:cxn ang="0">
                  <a:pos x="139" y="10"/>
                </a:cxn>
                <a:cxn ang="0">
                  <a:pos x="92" y="0"/>
                </a:cxn>
                <a:cxn ang="0">
                  <a:pos x="87" y="0"/>
                </a:cxn>
                <a:cxn ang="0">
                  <a:pos x="89" y="0"/>
                </a:cxn>
                <a:cxn ang="0">
                  <a:pos x="65" y="25"/>
                </a:cxn>
                <a:cxn ang="0">
                  <a:pos x="0" y="33"/>
                </a:cxn>
                <a:cxn ang="0">
                  <a:pos x="0" y="35"/>
                </a:cxn>
              </a:cxnLst>
              <a:rect l="0" t="0" r="r" b="b"/>
              <a:pathLst>
                <a:path w="144" h="103">
                  <a:moveTo>
                    <a:pt x="0" y="35"/>
                  </a:moveTo>
                  <a:lnTo>
                    <a:pt x="77" y="103"/>
                  </a:lnTo>
                  <a:lnTo>
                    <a:pt x="79" y="98"/>
                  </a:lnTo>
                  <a:lnTo>
                    <a:pt x="87" y="48"/>
                  </a:lnTo>
                  <a:lnTo>
                    <a:pt x="129" y="50"/>
                  </a:lnTo>
                  <a:lnTo>
                    <a:pt x="137" y="48"/>
                  </a:lnTo>
                  <a:lnTo>
                    <a:pt x="144" y="13"/>
                  </a:lnTo>
                  <a:lnTo>
                    <a:pt x="139" y="10"/>
                  </a:lnTo>
                  <a:lnTo>
                    <a:pt x="92" y="0"/>
                  </a:lnTo>
                  <a:lnTo>
                    <a:pt x="87" y="0"/>
                  </a:lnTo>
                  <a:lnTo>
                    <a:pt x="89" y="0"/>
                  </a:lnTo>
                  <a:lnTo>
                    <a:pt x="65" y="25"/>
                  </a:lnTo>
                  <a:lnTo>
                    <a:pt x="0" y="33"/>
                  </a:lnTo>
                  <a:lnTo>
                    <a:pt x="0" y="3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700"/>
            <p:cNvSpPr>
              <a:spLocks/>
            </p:cNvSpPr>
            <p:nvPr/>
          </p:nvSpPr>
          <p:spPr bwMode="auto">
            <a:xfrm>
              <a:off x="4298779" y="3796195"/>
              <a:ext cx="248383" cy="315447"/>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699"/>
            <p:cNvSpPr>
              <a:spLocks/>
            </p:cNvSpPr>
            <p:nvPr/>
          </p:nvSpPr>
          <p:spPr bwMode="auto">
            <a:xfrm>
              <a:off x="4298779" y="3796195"/>
              <a:ext cx="248383" cy="315447"/>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698"/>
            <p:cNvSpPr>
              <a:spLocks/>
            </p:cNvSpPr>
            <p:nvPr/>
          </p:nvSpPr>
          <p:spPr bwMode="auto">
            <a:xfrm>
              <a:off x="4457744" y="3791227"/>
              <a:ext cx="91902" cy="91902"/>
            </a:xfrm>
            <a:custGeom>
              <a:avLst/>
              <a:gdLst/>
              <a:ahLst/>
              <a:cxnLst>
                <a:cxn ang="0">
                  <a:pos x="48" y="0"/>
                </a:cxn>
                <a:cxn ang="0">
                  <a:pos x="36" y="3"/>
                </a:cxn>
                <a:cxn ang="0">
                  <a:pos x="0" y="6"/>
                </a:cxn>
                <a:cxn ang="0">
                  <a:pos x="7" y="6"/>
                </a:cxn>
                <a:cxn ang="0">
                  <a:pos x="13" y="9"/>
                </a:cxn>
                <a:cxn ang="0">
                  <a:pos x="16" y="38"/>
                </a:cxn>
                <a:cxn ang="0">
                  <a:pos x="58" y="86"/>
                </a:cxn>
                <a:cxn ang="0">
                  <a:pos x="68" y="92"/>
                </a:cxn>
                <a:cxn ang="0">
                  <a:pos x="93" y="70"/>
                </a:cxn>
                <a:cxn ang="0">
                  <a:pos x="93" y="64"/>
                </a:cxn>
                <a:cxn ang="0">
                  <a:pos x="84" y="38"/>
                </a:cxn>
                <a:cxn ang="0">
                  <a:pos x="42" y="0"/>
                </a:cxn>
                <a:cxn ang="0">
                  <a:pos x="48" y="0"/>
                </a:cxn>
              </a:cxnLst>
              <a:rect l="0" t="0" r="r" b="b"/>
              <a:pathLst>
                <a:path w="93" h="92">
                  <a:moveTo>
                    <a:pt x="48" y="0"/>
                  </a:moveTo>
                  <a:lnTo>
                    <a:pt x="36" y="3"/>
                  </a:lnTo>
                  <a:lnTo>
                    <a:pt x="0" y="6"/>
                  </a:lnTo>
                  <a:lnTo>
                    <a:pt x="7" y="6"/>
                  </a:lnTo>
                  <a:lnTo>
                    <a:pt x="13" y="9"/>
                  </a:lnTo>
                  <a:lnTo>
                    <a:pt x="16" y="38"/>
                  </a:lnTo>
                  <a:lnTo>
                    <a:pt x="58" y="86"/>
                  </a:lnTo>
                  <a:lnTo>
                    <a:pt x="68" y="92"/>
                  </a:lnTo>
                  <a:lnTo>
                    <a:pt x="93" y="70"/>
                  </a:lnTo>
                  <a:lnTo>
                    <a:pt x="93" y="64"/>
                  </a:lnTo>
                  <a:lnTo>
                    <a:pt x="84" y="38"/>
                  </a:lnTo>
                  <a:lnTo>
                    <a:pt x="42" y="0"/>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697"/>
            <p:cNvSpPr>
              <a:spLocks/>
            </p:cNvSpPr>
            <p:nvPr/>
          </p:nvSpPr>
          <p:spPr bwMode="auto">
            <a:xfrm>
              <a:off x="4457744" y="3791227"/>
              <a:ext cx="91902" cy="89418"/>
            </a:xfrm>
            <a:custGeom>
              <a:avLst/>
              <a:gdLst/>
              <a:ahLst/>
              <a:cxnLst>
                <a:cxn ang="0">
                  <a:pos x="48" y="0"/>
                </a:cxn>
                <a:cxn ang="0">
                  <a:pos x="35" y="3"/>
                </a:cxn>
                <a:cxn ang="0">
                  <a:pos x="0" y="5"/>
                </a:cxn>
                <a:cxn ang="0">
                  <a:pos x="5" y="5"/>
                </a:cxn>
                <a:cxn ang="0">
                  <a:pos x="13" y="8"/>
                </a:cxn>
                <a:cxn ang="0">
                  <a:pos x="15" y="38"/>
                </a:cxn>
                <a:cxn ang="0">
                  <a:pos x="58" y="87"/>
                </a:cxn>
                <a:cxn ang="0">
                  <a:pos x="68" y="92"/>
                </a:cxn>
                <a:cxn ang="0">
                  <a:pos x="93" y="72"/>
                </a:cxn>
                <a:cxn ang="0">
                  <a:pos x="93" y="64"/>
                </a:cxn>
                <a:cxn ang="0">
                  <a:pos x="83" y="38"/>
                </a:cxn>
                <a:cxn ang="0">
                  <a:pos x="40" y="0"/>
                </a:cxn>
                <a:cxn ang="0">
                  <a:pos x="48" y="0"/>
                </a:cxn>
              </a:cxnLst>
              <a:rect l="0" t="0" r="r" b="b"/>
              <a:pathLst>
                <a:path w="93" h="92">
                  <a:moveTo>
                    <a:pt x="48" y="0"/>
                  </a:moveTo>
                  <a:lnTo>
                    <a:pt x="35" y="3"/>
                  </a:lnTo>
                  <a:lnTo>
                    <a:pt x="0" y="5"/>
                  </a:lnTo>
                  <a:lnTo>
                    <a:pt x="5" y="5"/>
                  </a:lnTo>
                  <a:lnTo>
                    <a:pt x="13" y="8"/>
                  </a:lnTo>
                  <a:lnTo>
                    <a:pt x="15" y="38"/>
                  </a:lnTo>
                  <a:lnTo>
                    <a:pt x="58" y="87"/>
                  </a:lnTo>
                  <a:lnTo>
                    <a:pt x="68" y="92"/>
                  </a:lnTo>
                  <a:lnTo>
                    <a:pt x="93" y="72"/>
                  </a:lnTo>
                  <a:lnTo>
                    <a:pt x="93" y="64"/>
                  </a:lnTo>
                  <a:lnTo>
                    <a:pt x="83" y="38"/>
                  </a:lnTo>
                  <a:lnTo>
                    <a:pt x="40" y="0"/>
                  </a:lnTo>
                  <a:lnTo>
                    <a:pt x="4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696"/>
            <p:cNvSpPr>
              <a:spLocks/>
            </p:cNvSpPr>
            <p:nvPr/>
          </p:nvSpPr>
          <p:spPr bwMode="auto">
            <a:xfrm>
              <a:off x="4144782" y="3999869"/>
              <a:ext cx="263286" cy="240932"/>
            </a:xfrm>
            <a:custGeom>
              <a:avLst/>
              <a:gdLst/>
              <a:ahLst/>
              <a:cxnLst>
                <a:cxn ang="0">
                  <a:pos x="160" y="16"/>
                </a:cxn>
                <a:cxn ang="0">
                  <a:pos x="96" y="16"/>
                </a:cxn>
                <a:cxn ang="0">
                  <a:pos x="16" y="0"/>
                </a:cxn>
                <a:cxn ang="0">
                  <a:pos x="3" y="38"/>
                </a:cxn>
                <a:cxn ang="0">
                  <a:pos x="61" y="61"/>
                </a:cxn>
                <a:cxn ang="0">
                  <a:pos x="0" y="189"/>
                </a:cxn>
                <a:cxn ang="0">
                  <a:pos x="38" y="243"/>
                </a:cxn>
                <a:cxn ang="0">
                  <a:pos x="109" y="224"/>
                </a:cxn>
                <a:cxn ang="0">
                  <a:pos x="141" y="233"/>
                </a:cxn>
                <a:cxn ang="0">
                  <a:pos x="211" y="208"/>
                </a:cxn>
                <a:cxn ang="0">
                  <a:pos x="211" y="147"/>
                </a:cxn>
                <a:cxn ang="0">
                  <a:pos x="259" y="112"/>
                </a:cxn>
                <a:cxn ang="0">
                  <a:pos x="265" y="89"/>
                </a:cxn>
                <a:cxn ang="0">
                  <a:pos x="163" y="38"/>
                </a:cxn>
                <a:cxn ang="0">
                  <a:pos x="163" y="16"/>
                </a:cxn>
                <a:cxn ang="0">
                  <a:pos x="160" y="16"/>
                </a:cxn>
              </a:cxnLst>
              <a:rect l="0" t="0" r="r" b="b"/>
              <a:pathLst>
                <a:path w="265" h="243">
                  <a:moveTo>
                    <a:pt x="160" y="16"/>
                  </a:moveTo>
                  <a:lnTo>
                    <a:pt x="96" y="16"/>
                  </a:lnTo>
                  <a:lnTo>
                    <a:pt x="16" y="0"/>
                  </a:lnTo>
                  <a:lnTo>
                    <a:pt x="3" y="38"/>
                  </a:lnTo>
                  <a:lnTo>
                    <a:pt x="61" y="61"/>
                  </a:lnTo>
                  <a:lnTo>
                    <a:pt x="0" y="189"/>
                  </a:lnTo>
                  <a:lnTo>
                    <a:pt x="38" y="243"/>
                  </a:lnTo>
                  <a:lnTo>
                    <a:pt x="109" y="224"/>
                  </a:lnTo>
                  <a:lnTo>
                    <a:pt x="141" y="233"/>
                  </a:lnTo>
                  <a:lnTo>
                    <a:pt x="211" y="208"/>
                  </a:lnTo>
                  <a:lnTo>
                    <a:pt x="211" y="147"/>
                  </a:lnTo>
                  <a:lnTo>
                    <a:pt x="259" y="112"/>
                  </a:lnTo>
                  <a:lnTo>
                    <a:pt x="265" y="89"/>
                  </a:lnTo>
                  <a:lnTo>
                    <a:pt x="163" y="38"/>
                  </a:lnTo>
                  <a:lnTo>
                    <a:pt x="163" y="16"/>
                  </a:lnTo>
                  <a:lnTo>
                    <a:pt x="16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695"/>
            <p:cNvSpPr>
              <a:spLocks/>
            </p:cNvSpPr>
            <p:nvPr/>
          </p:nvSpPr>
          <p:spPr bwMode="auto">
            <a:xfrm>
              <a:off x="4144782" y="3999869"/>
              <a:ext cx="263286" cy="240932"/>
            </a:xfrm>
            <a:custGeom>
              <a:avLst/>
              <a:gdLst/>
              <a:ahLst/>
              <a:cxnLst>
                <a:cxn ang="0">
                  <a:pos x="160" y="15"/>
                </a:cxn>
                <a:cxn ang="0">
                  <a:pos x="98" y="15"/>
                </a:cxn>
                <a:cxn ang="0">
                  <a:pos x="18" y="0"/>
                </a:cxn>
                <a:cxn ang="0">
                  <a:pos x="5" y="38"/>
                </a:cxn>
                <a:cxn ang="0">
                  <a:pos x="63" y="60"/>
                </a:cxn>
                <a:cxn ang="0">
                  <a:pos x="0" y="190"/>
                </a:cxn>
                <a:cxn ang="0">
                  <a:pos x="40" y="243"/>
                </a:cxn>
                <a:cxn ang="0">
                  <a:pos x="110" y="225"/>
                </a:cxn>
                <a:cxn ang="0">
                  <a:pos x="143" y="233"/>
                </a:cxn>
                <a:cxn ang="0">
                  <a:pos x="213" y="208"/>
                </a:cxn>
                <a:cxn ang="0">
                  <a:pos x="213" y="148"/>
                </a:cxn>
                <a:cxn ang="0">
                  <a:pos x="260" y="113"/>
                </a:cxn>
                <a:cxn ang="0">
                  <a:pos x="265" y="90"/>
                </a:cxn>
                <a:cxn ang="0">
                  <a:pos x="165" y="38"/>
                </a:cxn>
                <a:cxn ang="0">
                  <a:pos x="165" y="15"/>
                </a:cxn>
                <a:cxn ang="0">
                  <a:pos x="160" y="15"/>
                </a:cxn>
              </a:cxnLst>
              <a:rect l="0" t="0" r="r" b="b"/>
              <a:pathLst>
                <a:path w="265" h="243">
                  <a:moveTo>
                    <a:pt x="160" y="15"/>
                  </a:moveTo>
                  <a:lnTo>
                    <a:pt x="98" y="15"/>
                  </a:lnTo>
                  <a:lnTo>
                    <a:pt x="18" y="0"/>
                  </a:lnTo>
                  <a:lnTo>
                    <a:pt x="5" y="38"/>
                  </a:lnTo>
                  <a:lnTo>
                    <a:pt x="63" y="60"/>
                  </a:lnTo>
                  <a:lnTo>
                    <a:pt x="0" y="190"/>
                  </a:lnTo>
                  <a:lnTo>
                    <a:pt x="40" y="243"/>
                  </a:lnTo>
                  <a:lnTo>
                    <a:pt x="110" y="225"/>
                  </a:lnTo>
                  <a:lnTo>
                    <a:pt x="143" y="233"/>
                  </a:lnTo>
                  <a:lnTo>
                    <a:pt x="213" y="208"/>
                  </a:lnTo>
                  <a:lnTo>
                    <a:pt x="213" y="148"/>
                  </a:lnTo>
                  <a:lnTo>
                    <a:pt x="260" y="113"/>
                  </a:lnTo>
                  <a:lnTo>
                    <a:pt x="265" y="90"/>
                  </a:lnTo>
                  <a:lnTo>
                    <a:pt x="165" y="38"/>
                  </a:lnTo>
                  <a:lnTo>
                    <a:pt x="165" y="15"/>
                  </a:lnTo>
                  <a:lnTo>
                    <a:pt x="16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Freeform 694"/>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grpFill/>
            <a:ln w="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693"/>
            <p:cNvSpPr>
              <a:spLocks/>
            </p:cNvSpPr>
            <p:nvPr/>
          </p:nvSpPr>
          <p:spPr bwMode="auto">
            <a:xfrm>
              <a:off x="140854" y="1409236"/>
              <a:ext cx="4674561" cy="2046675"/>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692"/>
            <p:cNvSpPr>
              <a:spLocks/>
            </p:cNvSpPr>
            <p:nvPr/>
          </p:nvSpPr>
          <p:spPr bwMode="auto">
            <a:xfrm>
              <a:off x="4398132" y="2196609"/>
              <a:ext cx="64579" cy="101838"/>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691"/>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690"/>
            <p:cNvSpPr>
              <a:spLocks/>
            </p:cNvSpPr>
            <p:nvPr/>
          </p:nvSpPr>
          <p:spPr bwMode="auto">
            <a:xfrm>
              <a:off x="4201911" y="2231382"/>
              <a:ext cx="168900" cy="139094"/>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689"/>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688"/>
            <p:cNvSpPr>
              <a:spLocks/>
            </p:cNvSpPr>
            <p:nvPr/>
          </p:nvSpPr>
          <p:spPr bwMode="auto">
            <a:xfrm>
              <a:off x="4393165" y="2353091"/>
              <a:ext cx="42226" cy="69547"/>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687"/>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Freeform 686"/>
            <p:cNvSpPr>
              <a:spLocks/>
            </p:cNvSpPr>
            <p:nvPr/>
          </p:nvSpPr>
          <p:spPr bwMode="auto">
            <a:xfrm>
              <a:off x="4268973" y="2397800"/>
              <a:ext cx="57129" cy="74515"/>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685"/>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684"/>
            <p:cNvSpPr>
              <a:spLocks/>
            </p:cNvSpPr>
            <p:nvPr/>
          </p:nvSpPr>
          <p:spPr bwMode="auto">
            <a:xfrm>
              <a:off x="3938625" y="2469830"/>
              <a:ext cx="57127" cy="67064"/>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683"/>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682"/>
            <p:cNvSpPr>
              <a:spLocks/>
            </p:cNvSpPr>
            <p:nvPr/>
          </p:nvSpPr>
          <p:spPr bwMode="auto">
            <a:xfrm>
              <a:off x="3906335" y="2499636"/>
              <a:ext cx="355188" cy="293092"/>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Freeform 681"/>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680"/>
            <p:cNvSpPr>
              <a:spLocks/>
            </p:cNvSpPr>
            <p:nvPr/>
          </p:nvSpPr>
          <p:spPr bwMode="auto">
            <a:xfrm>
              <a:off x="4291328" y="2502121"/>
              <a:ext cx="91901" cy="74515"/>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67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67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677"/>
            <p:cNvSpPr>
              <a:spLocks/>
            </p:cNvSpPr>
            <p:nvPr/>
          </p:nvSpPr>
          <p:spPr bwMode="auto">
            <a:xfrm>
              <a:off x="4370811" y="2571668"/>
              <a:ext cx="144062" cy="64580"/>
            </a:xfrm>
            <a:custGeom>
              <a:avLst/>
              <a:gdLst/>
              <a:ahLst/>
              <a:cxnLst>
                <a:cxn ang="0">
                  <a:pos x="0" y="7"/>
                </a:cxn>
                <a:cxn ang="0">
                  <a:pos x="55" y="0"/>
                </a:cxn>
                <a:cxn ang="0">
                  <a:pos x="77" y="12"/>
                </a:cxn>
                <a:cxn ang="0">
                  <a:pos x="144" y="22"/>
                </a:cxn>
                <a:cxn ang="0">
                  <a:pos x="144" y="64"/>
                </a:cxn>
                <a:cxn ang="0">
                  <a:pos x="89" y="42"/>
                </a:cxn>
                <a:cxn ang="0">
                  <a:pos x="37" y="47"/>
                </a:cxn>
                <a:cxn ang="0">
                  <a:pos x="0" y="7"/>
                </a:cxn>
              </a:cxnLst>
              <a:rect l="0" t="0" r="r" b="b"/>
              <a:pathLst>
                <a:path w="144" h="64">
                  <a:moveTo>
                    <a:pt x="0" y="7"/>
                  </a:moveTo>
                  <a:lnTo>
                    <a:pt x="55" y="0"/>
                  </a:lnTo>
                  <a:lnTo>
                    <a:pt x="77" y="12"/>
                  </a:lnTo>
                  <a:lnTo>
                    <a:pt x="144" y="22"/>
                  </a:lnTo>
                  <a:lnTo>
                    <a:pt x="144" y="64"/>
                  </a:lnTo>
                  <a:lnTo>
                    <a:pt x="89" y="42"/>
                  </a:lnTo>
                  <a:lnTo>
                    <a:pt x="37" y="47"/>
                  </a:lnTo>
                  <a:lnTo>
                    <a:pt x="0" y="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676"/>
            <p:cNvSpPr>
              <a:spLocks/>
            </p:cNvSpPr>
            <p:nvPr/>
          </p:nvSpPr>
          <p:spPr bwMode="auto">
            <a:xfrm>
              <a:off x="3369828" y="2926855"/>
              <a:ext cx="114256" cy="126676"/>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675"/>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674"/>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673"/>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672"/>
            <p:cNvSpPr>
              <a:spLocks/>
            </p:cNvSpPr>
            <p:nvPr/>
          </p:nvSpPr>
          <p:spPr bwMode="auto">
            <a:xfrm>
              <a:off x="2485586" y="2298447"/>
              <a:ext cx="47193" cy="37257"/>
            </a:xfrm>
            <a:custGeom>
              <a:avLst/>
              <a:gdLst/>
              <a:ahLst/>
              <a:cxnLst>
                <a:cxn ang="0">
                  <a:pos x="0" y="0"/>
                </a:cxn>
                <a:cxn ang="0">
                  <a:pos x="48" y="0"/>
                </a:cxn>
                <a:cxn ang="0">
                  <a:pos x="35" y="22"/>
                </a:cxn>
                <a:cxn ang="0">
                  <a:pos x="10" y="38"/>
                </a:cxn>
                <a:cxn ang="0">
                  <a:pos x="0" y="0"/>
                </a:cxn>
              </a:cxnLst>
              <a:rect l="0" t="0" r="r" b="b"/>
              <a:pathLst>
                <a:path w="48" h="38">
                  <a:moveTo>
                    <a:pt x="0" y="0"/>
                  </a:moveTo>
                  <a:lnTo>
                    <a:pt x="48" y="0"/>
                  </a:lnTo>
                  <a:lnTo>
                    <a:pt x="35" y="22"/>
                  </a:lnTo>
                  <a:lnTo>
                    <a:pt x="10" y="3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671"/>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670"/>
            <p:cNvSpPr>
              <a:spLocks/>
            </p:cNvSpPr>
            <p:nvPr/>
          </p:nvSpPr>
          <p:spPr bwMode="auto">
            <a:xfrm>
              <a:off x="2465715" y="2380412"/>
              <a:ext cx="99353" cy="183803"/>
            </a:xfrm>
            <a:custGeom>
              <a:avLst/>
              <a:gdLst/>
              <a:ahLst/>
              <a:cxnLst>
                <a:cxn ang="0">
                  <a:pos x="38" y="0"/>
                </a:cxn>
                <a:cxn ang="0">
                  <a:pos x="67" y="26"/>
                </a:cxn>
                <a:cxn ang="0">
                  <a:pos x="99" y="32"/>
                </a:cxn>
                <a:cxn ang="0">
                  <a:pos x="86" y="125"/>
                </a:cxn>
                <a:cxn ang="0">
                  <a:pos x="51" y="147"/>
                </a:cxn>
                <a:cxn ang="0">
                  <a:pos x="41" y="186"/>
                </a:cxn>
                <a:cxn ang="0">
                  <a:pos x="12" y="176"/>
                </a:cxn>
                <a:cxn ang="0">
                  <a:pos x="12" y="118"/>
                </a:cxn>
                <a:cxn ang="0">
                  <a:pos x="0" y="83"/>
                </a:cxn>
                <a:cxn ang="0">
                  <a:pos x="0" y="77"/>
                </a:cxn>
                <a:cxn ang="0">
                  <a:pos x="3" y="70"/>
                </a:cxn>
                <a:cxn ang="0">
                  <a:pos x="12" y="54"/>
                </a:cxn>
                <a:cxn ang="0">
                  <a:pos x="19" y="38"/>
                </a:cxn>
                <a:cxn ang="0">
                  <a:pos x="22" y="26"/>
                </a:cxn>
                <a:cxn ang="0">
                  <a:pos x="32" y="13"/>
                </a:cxn>
                <a:cxn ang="0">
                  <a:pos x="35" y="3"/>
                </a:cxn>
                <a:cxn ang="0">
                  <a:pos x="38" y="0"/>
                </a:cxn>
              </a:cxnLst>
              <a:rect l="0" t="0" r="r" b="b"/>
              <a:pathLst>
                <a:path w="99" h="186">
                  <a:moveTo>
                    <a:pt x="38" y="0"/>
                  </a:moveTo>
                  <a:lnTo>
                    <a:pt x="67" y="26"/>
                  </a:lnTo>
                  <a:lnTo>
                    <a:pt x="99" y="32"/>
                  </a:lnTo>
                  <a:lnTo>
                    <a:pt x="86" y="125"/>
                  </a:lnTo>
                  <a:lnTo>
                    <a:pt x="51" y="147"/>
                  </a:lnTo>
                  <a:lnTo>
                    <a:pt x="41" y="186"/>
                  </a:lnTo>
                  <a:lnTo>
                    <a:pt x="12" y="176"/>
                  </a:lnTo>
                  <a:lnTo>
                    <a:pt x="12" y="118"/>
                  </a:lnTo>
                  <a:lnTo>
                    <a:pt x="0" y="83"/>
                  </a:lnTo>
                  <a:lnTo>
                    <a:pt x="0" y="77"/>
                  </a:lnTo>
                  <a:lnTo>
                    <a:pt x="3" y="70"/>
                  </a:lnTo>
                  <a:lnTo>
                    <a:pt x="12" y="54"/>
                  </a:lnTo>
                  <a:lnTo>
                    <a:pt x="19" y="38"/>
                  </a:lnTo>
                  <a:lnTo>
                    <a:pt x="22" y="26"/>
                  </a:lnTo>
                  <a:lnTo>
                    <a:pt x="32" y="13"/>
                  </a:lnTo>
                  <a:lnTo>
                    <a:pt x="35" y="3"/>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669"/>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Freeform 668"/>
            <p:cNvSpPr>
              <a:spLocks/>
            </p:cNvSpPr>
            <p:nvPr/>
          </p:nvSpPr>
          <p:spPr bwMode="auto">
            <a:xfrm>
              <a:off x="2435909" y="2591538"/>
              <a:ext cx="44709" cy="54644"/>
            </a:xfrm>
            <a:custGeom>
              <a:avLst/>
              <a:gdLst/>
              <a:ahLst/>
              <a:cxnLst>
                <a:cxn ang="0">
                  <a:pos x="0" y="0"/>
                </a:cxn>
                <a:cxn ang="0">
                  <a:pos x="45" y="10"/>
                </a:cxn>
                <a:cxn ang="0">
                  <a:pos x="29" y="55"/>
                </a:cxn>
                <a:cxn ang="0">
                  <a:pos x="6" y="55"/>
                </a:cxn>
                <a:cxn ang="0">
                  <a:pos x="0" y="0"/>
                </a:cxn>
              </a:cxnLst>
              <a:rect l="0" t="0" r="r" b="b"/>
              <a:pathLst>
                <a:path w="45" h="55">
                  <a:moveTo>
                    <a:pt x="0" y="0"/>
                  </a:moveTo>
                  <a:lnTo>
                    <a:pt x="45" y="10"/>
                  </a:lnTo>
                  <a:lnTo>
                    <a:pt x="29" y="55"/>
                  </a:lnTo>
                  <a:lnTo>
                    <a:pt x="6" y="55"/>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Freeform 667"/>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666"/>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Freeform 665"/>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Freeform 664"/>
            <p:cNvSpPr>
              <a:spLocks/>
            </p:cNvSpPr>
            <p:nvPr/>
          </p:nvSpPr>
          <p:spPr bwMode="auto">
            <a:xfrm>
              <a:off x="2406104" y="2708278"/>
              <a:ext cx="22355" cy="24838"/>
            </a:xfrm>
            <a:custGeom>
              <a:avLst/>
              <a:gdLst/>
              <a:ahLst/>
              <a:cxnLst>
                <a:cxn ang="0">
                  <a:pos x="13" y="0"/>
                </a:cxn>
                <a:cxn ang="0">
                  <a:pos x="0" y="25"/>
                </a:cxn>
                <a:cxn ang="0">
                  <a:pos x="23" y="25"/>
                </a:cxn>
                <a:cxn ang="0">
                  <a:pos x="13" y="0"/>
                </a:cxn>
              </a:cxnLst>
              <a:rect l="0" t="0" r="r" b="b"/>
              <a:pathLst>
                <a:path w="23" h="25">
                  <a:moveTo>
                    <a:pt x="13" y="0"/>
                  </a:moveTo>
                  <a:lnTo>
                    <a:pt x="0" y="25"/>
                  </a:lnTo>
                  <a:lnTo>
                    <a:pt x="23" y="25"/>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Freeform 663"/>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Freeform 662"/>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Freeform 661"/>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Freeform 660"/>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Freeform 659"/>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Freeform 658"/>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 name="Freeform 657"/>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Freeform 656"/>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Freeform 655"/>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 name="Freeform 654"/>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Freeform 653"/>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Freeform 652"/>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 name="Freeform 651"/>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Freeform 650"/>
            <p:cNvSpPr>
              <a:spLocks/>
            </p:cNvSpPr>
            <p:nvPr/>
          </p:nvSpPr>
          <p:spPr bwMode="auto">
            <a:xfrm>
              <a:off x="4281393" y="3525458"/>
              <a:ext cx="158965" cy="28067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Freeform 649"/>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Freeform 648"/>
            <p:cNvSpPr>
              <a:spLocks/>
            </p:cNvSpPr>
            <p:nvPr/>
          </p:nvSpPr>
          <p:spPr bwMode="auto">
            <a:xfrm>
              <a:off x="4214329" y="3624811"/>
              <a:ext cx="89418" cy="101836"/>
            </a:xfrm>
            <a:custGeom>
              <a:avLst/>
              <a:gdLst/>
              <a:ahLst/>
              <a:cxnLst>
                <a:cxn ang="0">
                  <a:pos x="77" y="0"/>
                </a:cxn>
                <a:cxn ang="0">
                  <a:pos x="90" y="45"/>
                </a:cxn>
                <a:cxn ang="0">
                  <a:pos x="77" y="71"/>
                </a:cxn>
                <a:cxn ang="0">
                  <a:pos x="55" y="103"/>
                </a:cxn>
                <a:cxn ang="0">
                  <a:pos x="3" y="103"/>
                </a:cxn>
                <a:cxn ang="0">
                  <a:pos x="0" y="48"/>
                </a:cxn>
                <a:cxn ang="0">
                  <a:pos x="26" y="13"/>
                </a:cxn>
                <a:cxn ang="0">
                  <a:pos x="77" y="0"/>
                </a:cxn>
              </a:cxnLst>
              <a:rect l="0" t="0" r="r" b="b"/>
              <a:pathLst>
                <a:path w="90" h="103">
                  <a:moveTo>
                    <a:pt x="77" y="0"/>
                  </a:moveTo>
                  <a:lnTo>
                    <a:pt x="90" y="45"/>
                  </a:lnTo>
                  <a:lnTo>
                    <a:pt x="77" y="71"/>
                  </a:lnTo>
                  <a:lnTo>
                    <a:pt x="55" y="103"/>
                  </a:lnTo>
                  <a:lnTo>
                    <a:pt x="3" y="103"/>
                  </a:lnTo>
                  <a:lnTo>
                    <a:pt x="0" y="48"/>
                  </a:lnTo>
                  <a:lnTo>
                    <a:pt x="26" y="13"/>
                  </a:lnTo>
                  <a:lnTo>
                    <a:pt x="7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647"/>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646"/>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 name="Freeform 645"/>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Freeform 644"/>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Freeform 643"/>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Freeform 642"/>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Freeform 641"/>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Freeform 640"/>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Freeform 639"/>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Freeform 638"/>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Freeform 637"/>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Freeform 636"/>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Freeform 635"/>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 name="Freeform 634"/>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 name="Freeform 633"/>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Freeform 632"/>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Freeform 631"/>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Freeform 630"/>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 name="Freeform 629"/>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Freeform 628"/>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Freeform 627"/>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 name="Freeform 626"/>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 name="Freeform 625"/>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Freeform 624"/>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 name="Freeform 623"/>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 name="Freeform 622"/>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 name="Freeform 621"/>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620"/>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Freeform 619"/>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Freeform 618"/>
            <p:cNvSpPr>
              <a:spLocks/>
            </p:cNvSpPr>
            <p:nvPr/>
          </p:nvSpPr>
          <p:spPr bwMode="auto">
            <a:xfrm>
              <a:off x="7438335" y="2708278"/>
              <a:ext cx="340285" cy="332833"/>
            </a:xfrm>
            <a:custGeom>
              <a:avLst/>
              <a:gdLst/>
              <a:ahLst/>
              <a:cxnLst>
                <a:cxn ang="0">
                  <a:pos x="67" y="0"/>
                </a:cxn>
                <a:cxn ang="0">
                  <a:pos x="96" y="48"/>
                </a:cxn>
                <a:cxn ang="0">
                  <a:pos x="179" y="32"/>
                </a:cxn>
                <a:cxn ang="0">
                  <a:pos x="217" y="64"/>
                </a:cxn>
                <a:cxn ang="0">
                  <a:pos x="249" y="67"/>
                </a:cxn>
                <a:cxn ang="0">
                  <a:pos x="307" y="105"/>
                </a:cxn>
                <a:cxn ang="0">
                  <a:pos x="342" y="134"/>
                </a:cxn>
                <a:cxn ang="0">
                  <a:pos x="307" y="192"/>
                </a:cxn>
                <a:cxn ang="0">
                  <a:pos x="304" y="300"/>
                </a:cxn>
                <a:cxn ang="0">
                  <a:pos x="208" y="336"/>
                </a:cxn>
                <a:cxn ang="0">
                  <a:pos x="160" y="336"/>
                </a:cxn>
                <a:cxn ang="0">
                  <a:pos x="112" y="313"/>
                </a:cxn>
                <a:cxn ang="0">
                  <a:pos x="115" y="284"/>
                </a:cxn>
                <a:cxn ang="0">
                  <a:pos x="0" y="89"/>
                </a:cxn>
                <a:cxn ang="0">
                  <a:pos x="25" y="16"/>
                </a:cxn>
                <a:cxn ang="0">
                  <a:pos x="67" y="0"/>
                </a:cxn>
              </a:cxnLst>
              <a:rect l="0" t="0" r="r" b="b"/>
              <a:pathLst>
                <a:path w="342" h="336">
                  <a:moveTo>
                    <a:pt x="67" y="0"/>
                  </a:moveTo>
                  <a:lnTo>
                    <a:pt x="96" y="48"/>
                  </a:lnTo>
                  <a:lnTo>
                    <a:pt x="179" y="32"/>
                  </a:lnTo>
                  <a:lnTo>
                    <a:pt x="217" y="64"/>
                  </a:lnTo>
                  <a:lnTo>
                    <a:pt x="249" y="67"/>
                  </a:lnTo>
                  <a:lnTo>
                    <a:pt x="307" y="105"/>
                  </a:lnTo>
                  <a:lnTo>
                    <a:pt x="342" y="134"/>
                  </a:lnTo>
                  <a:lnTo>
                    <a:pt x="307" y="192"/>
                  </a:lnTo>
                  <a:lnTo>
                    <a:pt x="304" y="300"/>
                  </a:lnTo>
                  <a:lnTo>
                    <a:pt x="208" y="336"/>
                  </a:lnTo>
                  <a:lnTo>
                    <a:pt x="160" y="336"/>
                  </a:lnTo>
                  <a:lnTo>
                    <a:pt x="112" y="313"/>
                  </a:lnTo>
                  <a:lnTo>
                    <a:pt x="115" y="284"/>
                  </a:lnTo>
                  <a:lnTo>
                    <a:pt x="0" y="89"/>
                  </a:lnTo>
                  <a:lnTo>
                    <a:pt x="25" y="16"/>
                  </a:lnTo>
                  <a:lnTo>
                    <a:pt x="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617"/>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 name="Freeform 616"/>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 name="Freeform 615"/>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 name="Freeform 614"/>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 name="Freeform 613"/>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reeform 612"/>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 name="Freeform 611"/>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 name="Freeform 610"/>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Freeform 609"/>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 name="Freeform 608"/>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 name="Freeform 607"/>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 name="Freeform 606"/>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 name="Freeform 605"/>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 name="Freeform 604"/>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603"/>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 name="Freeform 602"/>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 name="Freeform 601"/>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600"/>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2" name="Freeform 599"/>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3" name="Freeform 598"/>
            <p:cNvSpPr>
              <a:spLocks/>
            </p:cNvSpPr>
            <p:nvPr/>
          </p:nvSpPr>
          <p:spPr bwMode="auto">
            <a:xfrm>
              <a:off x="7644494" y="1585587"/>
              <a:ext cx="265769" cy="606054"/>
            </a:xfrm>
            <a:custGeom>
              <a:avLst/>
              <a:gdLst/>
              <a:ahLst/>
              <a:cxnLst>
                <a:cxn ang="0">
                  <a:pos x="131" y="80"/>
                </a:cxn>
                <a:cxn ang="0">
                  <a:pos x="169" y="90"/>
                </a:cxn>
                <a:cxn ang="0">
                  <a:pos x="246" y="0"/>
                </a:cxn>
                <a:cxn ang="0">
                  <a:pos x="268" y="3"/>
                </a:cxn>
                <a:cxn ang="0">
                  <a:pos x="252" y="42"/>
                </a:cxn>
                <a:cxn ang="0">
                  <a:pos x="252" y="106"/>
                </a:cxn>
                <a:cxn ang="0">
                  <a:pos x="204" y="141"/>
                </a:cxn>
                <a:cxn ang="0">
                  <a:pos x="185" y="202"/>
                </a:cxn>
                <a:cxn ang="0">
                  <a:pos x="240" y="218"/>
                </a:cxn>
                <a:cxn ang="0">
                  <a:pos x="246" y="282"/>
                </a:cxn>
                <a:cxn ang="0">
                  <a:pos x="217" y="323"/>
                </a:cxn>
                <a:cxn ang="0">
                  <a:pos x="224" y="387"/>
                </a:cxn>
                <a:cxn ang="0">
                  <a:pos x="153" y="387"/>
                </a:cxn>
                <a:cxn ang="0">
                  <a:pos x="96" y="509"/>
                </a:cxn>
                <a:cxn ang="0">
                  <a:pos x="108" y="547"/>
                </a:cxn>
                <a:cxn ang="0">
                  <a:pos x="45" y="573"/>
                </a:cxn>
                <a:cxn ang="0">
                  <a:pos x="16" y="611"/>
                </a:cxn>
                <a:cxn ang="0">
                  <a:pos x="0" y="528"/>
                </a:cxn>
                <a:cxn ang="0">
                  <a:pos x="41" y="518"/>
                </a:cxn>
                <a:cxn ang="0">
                  <a:pos x="51" y="458"/>
                </a:cxn>
                <a:cxn ang="0">
                  <a:pos x="32" y="458"/>
                </a:cxn>
                <a:cxn ang="0">
                  <a:pos x="0" y="374"/>
                </a:cxn>
                <a:cxn ang="0">
                  <a:pos x="45" y="320"/>
                </a:cxn>
                <a:cxn ang="0">
                  <a:pos x="38" y="278"/>
                </a:cxn>
                <a:cxn ang="0">
                  <a:pos x="131" y="80"/>
                </a:cxn>
              </a:cxnLst>
              <a:rect l="0" t="0" r="r" b="b"/>
              <a:pathLst>
                <a:path w="268" h="611">
                  <a:moveTo>
                    <a:pt x="131" y="80"/>
                  </a:moveTo>
                  <a:lnTo>
                    <a:pt x="169" y="90"/>
                  </a:lnTo>
                  <a:lnTo>
                    <a:pt x="246" y="0"/>
                  </a:lnTo>
                  <a:lnTo>
                    <a:pt x="268" y="3"/>
                  </a:lnTo>
                  <a:lnTo>
                    <a:pt x="252" y="42"/>
                  </a:lnTo>
                  <a:lnTo>
                    <a:pt x="252" y="106"/>
                  </a:lnTo>
                  <a:lnTo>
                    <a:pt x="204" y="141"/>
                  </a:lnTo>
                  <a:lnTo>
                    <a:pt x="185" y="202"/>
                  </a:lnTo>
                  <a:lnTo>
                    <a:pt x="240" y="218"/>
                  </a:lnTo>
                  <a:lnTo>
                    <a:pt x="246" y="282"/>
                  </a:lnTo>
                  <a:lnTo>
                    <a:pt x="217" y="323"/>
                  </a:lnTo>
                  <a:lnTo>
                    <a:pt x="224" y="387"/>
                  </a:lnTo>
                  <a:lnTo>
                    <a:pt x="153" y="387"/>
                  </a:lnTo>
                  <a:lnTo>
                    <a:pt x="96" y="509"/>
                  </a:lnTo>
                  <a:lnTo>
                    <a:pt x="108" y="547"/>
                  </a:lnTo>
                  <a:lnTo>
                    <a:pt x="45" y="573"/>
                  </a:lnTo>
                  <a:lnTo>
                    <a:pt x="16" y="611"/>
                  </a:lnTo>
                  <a:lnTo>
                    <a:pt x="0" y="528"/>
                  </a:lnTo>
                  <a:lnTo>
                    <a:pt x="41" y="518"/>
                  </a:lnTo>
                  <a:lnTo>
                    <a:pt x="51" y="458"/>
                  </a:lnTo>
                  <a:lnTo>
                    <a:pt x="32" y="458"/>
                  </a:lnTo>
                  <a:lnTo>
                    <a:pt x="0" y="374"/>
                  </a:lnTo>
                  <a:lnTo>
                    <a:pt x="45" y="320"/>
                  </a:lnTo>
                  <a:lnTo>
                    <a:pt x="38" y="278"/>
                  </a:lnTo>
                  <a:lnTo>
                    <a:pt x="131"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4" name="Freeform 597"/>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5" name="Freeform 596"/>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595"/>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7" name="Freeform 594"/>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8" name="Freeform 593"/>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9" name="Freeform 592"/>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0" name="Freeform 591"/>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 name="Freeform 590"/>
            <p:cNvSpPr>
              <a:spLocks/>
            </p:cNvSpPr>
            <p:nvPr/>
          </p:nvSpPr>
          <p:spPr bwMode="auto">
            <a:xfrm>
              <a:off x="7838232" y="1250271"/>
              <a:ext cx="29806" cy="64580"/>
            </a:xfrm>
            <a:custGeom>
              <a:avLst/>
              <a:gdLst/>
              <a:ahLst/>
              <a:cxnLst>
                <a:cxn ang="0">
                  <a:pos x="29" y="0"/>
                </a:cxn>
                <a:cxn ang="0">
                  <a:pos x="0" y="26"/>
                </a:cxn>
                <a:cxn ang="0">
                  <a:pos x="0" y="64"/>
                </a:cxn>
                <a:cxn ang="0">
                  <a:pos x="29" y="45"/>
                </a:cxn>
                <a:cxn ang="0">
                  <a:pos x="29" y="0"/>
                </a:cxn>
              </a:cxnLst>
              <a:rect l="0" t="0" r="r" b="b"/>
              <a:pathLst>
                <a:path w="29" h="64">
                  <a:moveTo>
                    <a:pt x="29" y="0"/>
                  </a:moveTo>
                  <a:lnTo>
                    <a:pt x="0" y="26"/>
                  </a:lnTo>
                  <a:lnTo>
                    <a:pt x="0" y="64"/>
                  </a:lnTo>
                  <a:lnTo>
                    <a:pt x="29" y="45"/>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 name="Freeform 589"/>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 name="Freeform 731"/>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4" name="Freeform 730"/>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588"/>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6" name="Freeform 587"/>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7" name="Freeform 586"/>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585"/>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9" name="Freeform 8"/>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0" name="Freeform 7"/>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1" name="Freeform 6"/>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2" name="Freeform 5"/>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 name="Freeform 584"/>
            <p:cNvSpPr>
              <a:spLocks/>
            </p:cNvSpPr>
            <p:nvPr/>
          </p:nvSpPr>
          <p:spPr bwMode="auto">
            <a:xfrm>
              <a:off x="5483565" y="3684423"/>
              <a:ext cx="233480" cy="367607"/>
            </a:xfrm>
            <a:custGeom>
              <a:avLst/>
              <a:gdLst/>
              <a:ahLst/>
              <a:cxnLst>
                <a:cxn ang="0">
                  <a:pos x="144" y="368"/>
                </a:cxn>
                <a:cxn ang="0">
                  <a:pos x="172" y="371"/>
                </a:cxn>
                <a:cxn ang="0">
                  <a:pos x="236" y="317"/>
                </a:cxn>
                <a:cxn ang="0">
                  <a:pos x="182" y="230"/>
                </a:cxn>
                <a:cxn ang="0">
                  <a:pos x="89" y="128"/>
                </a:cxn>
                <a:cxn ang="0">
                  <a:pos x="128" y="70"/>
                </a:cxn>
                <a:cxn ang="0">
                  <a:pos x="86" y="0"/>
                </a:cxn>
                <a:cxn ang="0">
                  <a:pos x="22" y="61"/>
                </a:cxn>
                <a:cxn ang="0">
                  <a:pos x="0" y="128"/>
                </a:cxn>
                <a:cxn ang="0">
                  <a:pos x="22" y="160"/>
                </a:cxn>
                <a:cxn ang="0">
                  <a:pos x="57" y="256"/>
                </a:cxn>
                <a:cxn ang="0">
                  <a:pos x="112" y="291"/>
                </a:cxn>
                <a:cxn ang="0">
                  <a:pos x="144" y="368"/>
                </a:cxn>
              </a:cxnLst>
              <a:rect l="0" t="0" r="r" b="b"/>
              <a:pathLst>
                <a:path w="236" h="371">
                  <a:moveTo>
                    <a:pt x="144" y="368"/>
                  </a:moveTo>
                  <a:lnTo>
                    <a:pt x="172" y="371"/>
                  </a:lnTo>
                  <a:lnTo>
                    <a:pt x="236" y="317"/>
                  </a:lnTo>
                  <a:lnTo>
                    <a:pt x="182" y="230"/>
                  </a:lnTo>
                  <a:lnTo>
                    <a:pt x="89" y="128"/>
                  </a:lnTo>
                  <a:lnTo>
                    <a:pt x="128" y="70"/>
                  </a:lnTo>
                  <a:lnTo>
                    <a:pt x="86" y="0"/>
                  </a:lnTo>
                  <a:lnTo>
                    <a:pt x="22" y="61"/>
                  </a:lnTo>
                  <a:lnTo>
                    <a:pt x="0" y="128"/>
                  </a:lnTo>
                  <a:lnTo>
                    <a:pt x="22" y="160"/>
                  </a:lnTo>
                  <a:lnTo>
                    <a:pt x="57" y="256"/>
                  </a:lnTo>
                  <a:lnTo>
                    <a:pt x="112" y="291"/>
                  </a:lnTo>
                  <a:lnTo>
                    <a:pt x="144" y="3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4" name="Freeform 583"/>
            <p:cNvSpPr>
              <a:spLocks/>
            </p:cNvSpPr>
            <p:nvPr/>
          </p:nvSpPr>
          <p:spPr bwMode="auto">
            <a:xfrm>
              <a:off x="5483565" y="3684423"/>
              <a:ext cx="235963" cy="370090"/>
            </a:xfrm>
            <a:custGeom>
              <a:avLst/>
              <a:gdLst/>
              <a:ahLst/>
              <a:cxnLst>
                <a:cxn ang="0">
                  <a:pos x="144" y="366"/>
                </a:cxn>
                <a:cxn ang="0">
                  <a:pos x="171" y="371"/>
                </a:cxn>
                <a:cxn ang="0">
                  <a:pos x="236" y="316"/>
                </a:cxn>
                <a:cxn ang="0">
                  <a:pos x="181" y="229"/>
                </a:cxn>
                <a:cxn ang="0">
                  <a:pos x="89" y="127"/>
                </a:cxn>
                <a:cxn ang="0">
                  <a:pos x="127" y="70"/>
                </a:cxn>
                <a:cxn ang="0">
                  <a:pos x="87" y="0"/>
                </a:cxn>
                <a:cxn ang="0">
                  <a:pos x="22" y="62"/>
                </a:cxn>
                <a:cxn ang="0">
                  <a:pos x="0" y="127"/>
                </a:cxn>
                <a:cxn ang="0">
                  <a:pos x="22" y="159"/>
                </a:cxn>
                <a:cxn ang="0">
                  <a:pos x="57" y="256"/>
                </a:cxn>
                <a:cxn ang="0">
                  <a:pos x="112" y="291"/>
                </a:cxn>
                <a:cxn ang="0">
                  <a:pos x="144" y="366"/>
                </a:cxn>
              </a:cxnLst>
              <a:rect l="0" t="0" r="r" b="b"/>
              <a:pathLst>
                <a:path w="236" h="371">
                  <a:moveTo>
                    <a:pt x="144" y="366"/>
                  </a:moveTo>
                  <a:lnTo>
                    <a:pt x="171" y="371"/>
                  </a:lnTo>
                  <a:lnTo>
                    <a:pt x="236" y="316"/>
                  </a:lnTo>
                  <a:lnTo>
                    <a:pt x="181" y="229"/>
                  </a:lnTo>
                  <a:lnTo>
                    <a:pt x="89" y="127"/>
                  </a:lnTo>
                  <a:lnTo>
                    <a:pt x="127" y="70"/>
                  </a:lnTo>
                  <a:lnTo>
                    <a:pt x="87" y="0"/>
                  </a:lnTo>
                  <a:lnTo>
                    <a:pt x="22" y="62"/>
                  </a:lnTo>
                  <a:lnTo>
                    <a:pt x="0" y="127"/>
                  </a:lnTo>
                  <a:lnTo>
                    <a:pt x="22" y="159"/>
                  </a:lnTo>
                  <a:lnTo>
                    <a:pt x="57" y="256"/>
                  </a:lnTo>
                  <a:lnTo>
                    <a:pt x="112" y="291"/>
                  </a:lnTo>
                  <a:lnTo>
                    <a:pt x="144" y="36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582"/>
            <p:cNvSpPr>
              <a:spLocks/>
            </p:cNvSpPr>
            <p:nvPr/>
          </p:nvSpPr>
          <p:spPr bwMode="auto">
            <a:xfrm>
              <a:off x="3305249" y="2211512"/>
              <a:ext cx="288124" cy="206159"/>
            </a:xfrm>
            <a:custGeom>
              <a:avLst/>
              <a:gdLst/>
              <a:ahLst/>
              <a:cxnLst>
                <a:cxn ang="0">
                  <a:pos x="291" y="0"/>
                </a:cxn>
                <a:cxn ang="0">
                  <a:pos x="282" y="87"/>
                </a:cxn>
                <a:cxn ang="0">
                  <a:pos x="240" y="74"/>
                </a:cxn>
                <a:cxn ang="0">
                  <a:pos x="176" y="90"/>
                </a:cxn>
                <a:cxn ang="0">
                  <a:pos x="144" y="151"/>
                </a:cxn>
                <a:cxn ang="0">
                  <a:pos x="119" y="208"/>
                </a:cxn>
                <a:cxn ang="0">
                  <a:pos x="68" y="208"/>
                </a:cxn>
                <a:cxn ang="0">
                  <a:pos x="36" y="183"/>
                </a:cxn>
                <a:cxn ang="0">
                  <a:pos x="128" y="122"/>
                </a:cxn>
                <a:cxn ang="0">
                  <a:pos x="39" y="109"/>
                </a:cxn>
                <a:cxn ang="0">
                  <a:pos x="0" y="74"/>
                </a:cxn>
                <a:cxn ang="0">
                  <a:pos x="68" y="48"/>
                </a:cxn>
                <a:cxn ang="0">
                  <a:pos x="109" y="61"/>
                </a:cxn>
                <a:cxn ang="0">
                  <a:pos x="151" y="71"/>
                </a:cxn>
                <a:cxn ang="0">
                  <a:pos x="189" y="61"/>
                </a:cxn>
                <a:cxn ang="0">
                  <a:pos x="202" y="23"/>
                </a:cxn>
                <a:cxn ang="0">
                  <a:pos x="291" y="0"/>
                </a:cxn>
              </a:cxnLst>
              <a:rect l="0" t="0" r="r" b="b"/>
              <a:pathLst>
                <a:path w="291" h="208">
                  <a:moveTo>
                    <a:pt x="291" y="0"/>
                  </a:moveTo>
                  <a:lnTo>
                    <a:pt x="282" y="87"/>
                  </a:lnTo>
                  <a:lnTo>
                    <a:pt x="240" y="74"/>
                  </a:lnTo>
                  <a:lnTo>
                    <a:pt x="176" y="90"/>
                  </a:lnTo>
                  <a:lnTo>
                    <a:pt x="144" y="151"/>
                  </a:lnTo>
                  <a:lnTo>
                    <a:pt x="119" y="208"/>
                  </a:lnTo>
                  <a:lnTo>
                    <a:pt x="68" y="208"/>
                  </a:lnTo>
                  <a:lnTo>
                    <a:pt x="36" y="183"/>
                  </a:lnTo>
                  <a:lnTo>
                    <a:pt x="128" y="122"/>
                  </a:lnTo>
                  <a:lnTo>
                    <a:pt x="39" y="109"/>
                  </a:lnTo>
                  <a:lnTo>
                    <a:pt x="0" y="74"/>
                  </a:lnTo>
                  <a:lnTo>
                    <a:pt x="68" y="48"/>
                  </a:lnTo>
                  <a:lnTo>
                    <a:pt x="109" y="61"/>
                  </a:lnTo>
                  <a:lnTo>
                    <a:pt x="151" y="71"/>
                  </a:lnTo>
                  <a:lnTo>
                    <a:pt x="189" y="61"/>
                  </a:lnTo>
                  <a:lnTo>
                    <a:pt x="202" y="23"/>
                  </a:lnTo>
                  <a:lnTo>
                    <a:pt x="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6" name="Freeform 581"/>
            <p:cNvSpPr>
              <a:spLocks/>
            </p:cNvSpPr>
            <p:nvPr/>
          </p:nvSpPr>
          <p:spPr bwMode="auto">
            <a:xfrm>
              <a:off x="3305249" y="2211512"/>
              <a:ext cx="290608" cy="208642"/>
            </a:xfrm>
            <a:custGeom>
              <a:avLst/>
              <a:gdLst/>
              <a:ahLst/>
              <a:cxnLst>
                <a:cxn ang="0">
                  <a:pos x="291" y="0"/>
                </a:cxn>
                <a:cxn ang="0">
                  <a:pos x="281" y="87"/>
                </a:cxn>
                <a:cxn ang="0">
                  <a:pos x="239" y="74"/>
                </a:cxn>
                <a:cxn ang="0">
                  <a:pos x="177" y="89"/>
                </a:cxn>
                <a:cxn ang="0">
                  <a:pos x="144" y="151"/>
                </a:cxn>
                <a:cxn ang="0">
                  <a:pos x="119" y="208"/>
                </a:cxn>
                <a:cxn ang="0">
                  <a:pos x="70" y="208"/>
                </a:cxn>
                <a:cxn ang="0">
                  <a:pos x="37" y="183"/>
                </a:cxn>
                <a:cxn ang="0">
                  <a:pos x="129" y="121"/>
                </a:cxn>
                <a:cxn ang="0">
                  <a:pos x="40" y="109"/>
                </a:cxn>
                <a:cxn ang="0">
                  <a:pos x="0" y="74"/>
                </a:cxn>
                <a:cxn ang="0">
                  <a:pos x="70" y="50"/>
                </a:cxn>
                <a:cxn ang="0">
                  <a:pos x="109" y="62"/>
                </a:cxn>
                <a:cxn ang="0">
                  <a:pos x="152" y="72"/>
                </a:cxn>
                <a:cxn ang="0">
                  <a:pos x="189" y="62"/>
                </a:cxn>
                <a:cxn ang="0">
                  <a:pos x="201" y="25"/>
                </a:cxn>
                <a:cxn ang="0">
                  <a:pos x="291" y="0"/>
                </a:cxn>
              </a:cxnLst>
              <a:rect l="0" t="0" r="r" b="b"/>
              <a:pathLst>
                <a:path w="291" h="208">
                  <a:moveTo>
                    <a:pt x="291" y="0"/>
                  </a:moveTo>
                  <a:lnTo>
                    <a:pt x="281" y="87"/>
                  </a:lnTo>
                  <a:lnTo>
                    <a:pt x="239" y="74"/>
                  </a:lnTo>
                  <a:lnTo>
                    <a:pt x="177" y="89"/>
                  </a:lnTo>
                  <a:lnTo>
                    <a:pt x="144" y="151"/>
                  </a:lnTo>
                  <a:lnTo>
                    <a:pt x="119" y="208"/>
                  </a:lnTo>
                  <a:lnTo>
                    <a:pt x="70" y="208"/>
                  </a:lnTo>
                  <a:lnTo>
                    <a:pt x="37" y="183"/>
                  </a:lnTo>
                  <a:lnTo>
                    <a:pt x="129" y="121"/>
                  </a:lnTo>
                  <a:lnTo>
                    <a:pt x="40" y="109"/>
                  </a:lnTo>
                  <a:lnTo>
                    <a:pt x="0" y="74"/>
                  </a:lnTo>
                  <a:lnTo>
                    <a:pt x="70" y="50"/>
                  </a:lnTo>
                  <a:lnTo>
                    <a:pt x="109" y="62"/>
                  </a:lnTo>
                  <a:lnTo>
                    <a:pt x="152" y="72"/>
                  </a:lnTo>
                  <a:lnTo>
                    <a:pt x="189" y="62"/>
                  </a:lnTo>
                  <a:lnTo>
                    <a:pt x="201" y="25"/>
                  </a:lnTo>
                  <a:lnTo>
                    <a:pt x="29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7" name="Freeform 580"/>
            <p:cNvSpPr>
              <a:spLocks/>
            </p:cNvSpPr>
            <p:nvPr/>
          </p:nvSpPr>
          <p:spPr bwMode="auto">
            <a:xfrm>
              <a:off x="4507421" y="3984966"/>
              <a:ext cx="283156" cy="278189"/>
            </a:xfrm>
            <a:custGeom>
              <a:avLst/>
              <a:gdLst/>
              <a:ahLst/>
              <a:cxnLst>
                <a:cxn ang="0">
                  <a:pos x="16" y="83"/>
                </a:cxn>
                <a:cxn ang="0">
                  <a:pos x="19" y="83"/>
                </a:cxn>
                <a:cxn ang="0">
                  <a:pos x="73" y="86"/>
                </a:cxn>
                <a:cxn ang="0">
                  <a:pos x="121" y="153"/>
                </a:cxn>
                <a:cxn ang="0">
                  <a:pos x="195" y="214"/>
                </a:cxn>
                <a:cxn ang="0">
                  <a:pos x="207" y="281"/>
                </a:cxn>
                <a:cxn ang="0">
                  <a:pos x="230" y="265"/>
                </a:cxn>
                <a:cxn ang="0">
                  <a:pos x="243" y="230"/>
                </a:cxn>
                <a:cxn ang="0">
                  <a:pos x="255" y="227"/>
                </a:cxn>
                <a:cxn ang="0">
                  <a:pos x="275" y="237"/>
                </a:cxn>
                <a:cxn ang="0">
                  <a:pos x="284" y="227"/>
                </a:cxn>
                <a:cxn ang="0">
                  <a:pos x="249" y="185"/>
                </a:cxn>
                <a:cxn ang="0">
                  <a:pos x="188" y="141"/>
                </a:cxn>
                <a:cxn ang="0">
                  <a:pos x="159" y="99"/>
                </a:cxn>
                <a:cxn ang="0">
                  <a:pos x="195" y="67"/>
                </a:cxn>
                <a:cxn ang="0">
                  <a:pos x="204" y="73"/>
                </a:cxn>
                <a:cxn ang="0">
                  <a:pos x="204" y="70"/>
                </a:cxn>
                <a:cxn ang="0">
                  <a:pos x="204" y="73"/>
                </a:cxn>
                <a:cxn ang="0">
                  <a:pos x="195" y="67"/>
                </a:cxn>
                <a:cxn ang="0">
                  <a:pos x="191" y="35"/>
                </a:cxn>
                <a:cxn ang="0">
                  <a:pos x="211" y="32"/>
                </a:cxn>
                <a:cxn ang="0">
                  <a:pos x="191" y="35"/>
                </a:cxn>
                <a:cxn ang="0">
                  <a:pos x="134" y="3"/>
                </a:cxn>
                <a:cxn ang="0">
                  <a:pos x="89" y="0"/>
                </a:cxn>
                <a:cxn ang="0">
                  <a:pos x="25" y="19"/>
                </a:cxn>
                <a:cxn ang="0">
                  <a:pos x="25" y="16"/>
                </a:cxn>
                <a:cxn ang="0">
                  <a:pos x="25" y="19"/>
                </a:cxn>
                <a:cxn ang="0">
                  <a:pos x="0" y="64"/>
                </a:cxn>
                <a:cxn ang="0">
                  <a:pos x="16" y="83"/>
                </a:cxn>
              </a:cxnLst>
              <a:rect l="0" t="0" r="r" b="b"/>
              <a:pathLst>
                <a:path w="284" h="281">
                  <a:moveTo>
                    <a:pt x="16" y="83"/>
                  </a:moveTo>
                  <a:lnTo>
                    <a:pt x="19" y="83"/>
                  </a:lnTo>
                  <a:lnTo>
                    <a:pt x="73" y="86"/>
                  </a:lnTo>
                  <a:lnTo>
                    <a:pt x="121" y="153"/>
                  </a:lnTo>
                  <a:lnTo>
                    <a:pt x="195" y="214"/>
                  </a:lnTo>
                  <a:lnTo>
                    <a:pt x="207" y="281"/>
                  </a:lnTo>
                  <a:lnTo>
                    <a:pt x="230" y="265"/>
                  </a:lnTo>
                  <a:lnTo>
                    <a:pt x="243" y="230"/>
                  </a:lnTo>
                  <a:lnTo>
                    <a:pt x="255" y="227"/>
                  </a:lnTo>
                  <a:lnTo>
                    <a:pt x="275" y="237"/>
                  </a:lnTo>
                  <a:lnTo>
                    <a:pt x="284" y="227"/>
                  </a:lnTo>
                  <a:lnTo>
                    <a:pt x="249" y="185"/>
                  </a:lnTo>
                  <a:lnTo>
                    <a:pt x="188" y="141"/>
                  </a:lnTo>
                  <a:lnTo>
                    <a:pt x="159" y="99"/>
                  </a:lnTo>
                  <a:lnTo>
                    <a:pt x="195" y="67"/>
                  </a:lnTo>
                  <a:lnTo>
                    <a:pt x="204" y="73"/>
                  </a:lnTo>
                  <a:lnTo>
                    <a:pt x="204" y="70"/>
                  </a:lnTo>
                  <a:lnTo>
                    <a:pt x="204" y="73"/>
                  </a:lnTo>
                  <a:lnTo>
                    <a:pt x="195" y="67"/>
                  </a:lnTo>
                  <a:lnTo>
                    <a:pt x="191" y="35"/>
                  </a:lnTo>
                  <a:lnTo>
                    <a:pt x="211" y="32"/>
                  </a:lnTo>
                  <a:lnTo>
                    <a:pt x="191" y="35"/>
                  </a:lnTo>
                  <a:lnTo>
                    <a:pt x="134" y="3"/>
                  </a:lnTo>
                  <a:lnTo>
                    <a:pt x="89" y="0"/>
                  </a:lnTo>
                  <a:lnTo>
                    <a:pt x="25" y="19"/>
                  </a:lnTo>
                  <a:lnTo>
                    <a:pt x="25" y="16"/>
                  </a:lnTo>
                  <a:lnTo>
                    <a:pt x="25" y="19"/>
                  </a:lnTo>
                  <a:lnTo>
                    <a:pt x="0" y="64"/>
                  </a:lnTo>
                  <a:lnTo>
                    <a:pt x="1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579"/>
            <p:cNvSpPr>
              <a:spLocks/>
            </p:cNvSpPr>
            <p:nvPr/>
          </p:nvSpPr>
          <p:spPr bwMode="auto">
            <a:xfrm>
              <a:off x="4507421" y="3984966"/>
              <a:ext cx="283156" cy="278189"/>
            </a:xfrm>
            <a:custGeom>
              <a:avLst/>
              <a:gdLst/>
              <a:ahLst/>
              <a:cxnLst>
                <a:cxn ang="0">
                  <a:pos x="17" y="83"/>
                </a:cxn>
                <a:cxn ang="0">
                  <a:pos x="20" y="83"/>
                </a:cxn>
                <a:cxn ang="0">
                  <a:pos x="75" y="85"/>
                </a:cxn>
                <a:cxn ang="0">
                  <a:pos x="122" y="153"/>
                </a:cxn>
                <a:cxn ang="0">
                  <a:pos x="194" y="213"/>
                </a:cxn>
                <a:cxn ang="0">
                  <a:pos x="207" y="281"/>
                </a:cxn>
                <a:cxn ang="0">
                  <a:pos x="229" y="266"/>
                </a:cxn>
                <a:cxn ang="0">
                  <a:pos x="244" y="231"/>
                </a:cxn>
                <a:cxn ang="0">
                  <a:pos x="254" y="226"/>
                </a:cxn>
                <a:cxn ang="0">
                  <a:pos x="274" y="236"/>
                </a:cxn>
                <a:cxn ang="0">
                  <a:pos x="284" y="226"/>
                </a:cxn>
                <a:cxn ang="0">
                  <a:pos x="249" y="186"/>
                </a:cxn>
                <a:cxn ang="0">
                  <a:pos x="189" y="141"/>
                </a:cxn>
                <a:cxn ang="0">
                  <a:pos x="159" y="98"/>
                </a:cxn>
                <a:cxn ang="0">
                  <a:pos x="194" y="65"/>
                </a:cxn>
                <a:cxn ang="0">
                  <a:pos x="204" y="73"/>
                </a:cxn>
                <a:cxn ang="0">
                  <a:pos x="204" y="70"/>
                </a:cxn>
                <a:cxn ang="0">
                  <a:pos x="204" y="73"/>
                </a:cxn>
                <a:cxn ang="0">
                  <a:pos x="194" y="65"/>
                </a:cxn>
                <a:cxn ang="0">
                  <a:pos x="192" y="35"/>
                </a:cxn>
                <a:cxn ang="0">
                  <a:pos x="212" y="30"/>
                </a:cxn>
                <a:cxn ang="0">
                  <a:pos x="192" y="35"/>
                </a:cxn>
                <a:cxn ang="0">
                  <a:pos x="135" y="3"/>
                </a:cxn>
                <a:cxn ang="0">
                  <a:pos x="90" y="0"/>
                </a:cxn>
                <a:cxn ang="0">
                  <a:pos x="25" y="18"/>
                </a:cxn>
                <a:cxn ang="0">
                  <a:pos x="25" y="15"/>
                </a:cxn>
                <a:cxn ang="0">
                  <a:pos x="25" y="18"/>
                </a:cxn>
                <a:cxn ang="0">
                  <a:pos x="0" y="63"/>
                </a:cxn>
                <a:cxn ang="0">
                  <a:pos x="17" y="83"/>
                </a:cxn>
              </a:cxnLst>
              <a:rect l="0" t="0" r="r" b="b"/>
              <a:pathLst>
                <a:path w="284" h="281">
                  <a:moveTo>
                    <a:pt x="17" y="83"/>
                  </a:moveTo>
                  <a:lnTo>
                    <a:pt x="20" y="83"/>
                  </a:lnTo>
                  <a:lnTo>
                    <a:pt x="75" y="85"/>
                  </a:lnTo>
                  <a:lnTo>
                    <a:pt x="122" y="153"/>
                  </a:lnTo>
                  <a:lnTo>
                    <a:pt x="194" y="213"/>
                  </a:lnTo>
                  <a:lnTo>
                    <a:pt x="207" y="281"/>
                  </a:lnTo>
                  <a:lnTo>
                    <a:pt x="229" y="266"/>
                  </a:lnTo>
                  <a:lnTo>
                    <a:pt x="244" y="231"/>
                  </a:lnTo>
                  <a:lnTo>
                    <a:pt x="254" y="226"/>
                  </a:lnTo>
                  <a:lnTo>
                    <a:pt x="274" y="236"/>
                  </a:lnTo>
                  <a:lnTo>
                    <a:pt x="284" y="226"/>
                  </a:lnTo>
                  <a:lnTo>
                    <a:pt x="249" y="186"/>
                  </a:lnTo>
                  <a:lnTo>
                    <a:pt x="189" y="141"/>
                  </a:lnTo>
                  <a:lnTo>
                    <a:pt x="159" y="98"/>
                  </a:lnTo>
                  <a:lnTo>
                    <a:pt x="194" y="65"/>
                  </a:lnTo>
                  <a:lnTo>
                    <a:pt x="204" y="73"/>
                  </a:lnTo>
                  <a:lnTo>
                    <a:pt x="204" y="70"/>
                  </a:lnTo>
                  <a:lnTo>
                    <a:pt x="204" y="73"/>
                  </a:lnTo>
                  <a:lnTo>
                    <a:pt x="194" y="65"/>
                  </a:lnTo>
                  <a:lnTo>
                    <a:pt x="192" y="35"/>
                  </a:lnTo>
                  <a:lnTo>
                    <a:pt x="212" y="30"/>
                  </a:lnTo>
                  <a:lnTo>
                    <a:pt x="192" y="35"/>
                  </a:lnTo>
                  <a:lnTo>
                    <a:pt x="135" y="3"/>
                  </a:lnTo>
                  <a:lnTo>
                    <a:pt x="90" y="0"/>
                  </a:lnTo>
                  <a:lnTo>
                    <a:pt x="25" y="18"/>
                  </a:lnTo>
                  <a:lnTo>
                    <a:pt x="25" y="15"/>
                  </a:lnTo>
                  <a:lnTo>
                    <a:pt x="25" y="18"/>
                  </a:lnTo>
                  <a:lnTo>
                    <a:pt x="0" y="63"/>
                  </a:lnTo>
                  <a:lnTo>
                    <a:pt x="17" y="8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9" name="Freeform 578"/>
            <p:cNvSpPr>
              <a:spLocks/>
            </p:cNvSpPr>
            <p:nvPr/>
          </p:nvSpPr>
          <p:spPr bwMode="auto">
            <a:xfrm>
              <a:off x="4711094" y="4049545"/>
              <a:ext cx="34774" cy="4968"/>
            </a:xfrm>
            <a:custGeom>
              <a:avLst/>
              <a:gdLst/>
              <a:ahLst/>
              <a:cxnLst>
                <a:cxn ang="0">
                  <a:pos x="0" y="3"/>
                </a:cxn>
                <a:cxn ang="0">
                  <a:pos x="15" y="3"/>
                </a:cxn>
                <a:cxn ang="0">
                  <a:pos x="25" y="3"/>
                </a:cxn>
                <a:cxn ang="0">
                  <a:pos x="30" y="0"/>
                </a:cxn>
                <a:cxn ang="0">
                  <a:pos x="35" y="0"/>
                </a:cxn>
                <a:cxn ang="0">
                  <a:pos x="25" y="3"/>
                </a:cxn>
                <a:cxn ang="0">
                  <a:pos x="15" y="3"/>
                </a:cxn>
                <a:cxn ang="0">
                  <a:pos x="0" y="3"/>
                </a:cxn>
              </a:cxnLst>
              <a:rect l="0" t="0" r="r" b="b"/>
              <a:pathLst>
                <a:path w="35" h="3">
                  <a:moveTo>
                    <a:pt x="0" y="3"/>
                  </a:moveTo>
                  <a:lnTo>
                    <a:pt x="15" y="3"/>
                  </a:lnTo>
                  <a:lnTo>
                    <a:pt x="25" y="3"/>
                  </a:lnTo>
                  <a:lnTo>
                    <a:pt x="30" y="0"/>
                  </a:lnTo>
                  <a:lnTo>
                    <a:pt x="35" y="0"/>
                  </a:lnTo>
                  <a:lnTo>
                    <a:pt x="25" y="3"/>
                  </a:lnTo>
                  <a:lnTo>
                    <a:pt x="15" y="3"/>
                  </a:lnTo>
                  <a:lnTo>
                    <a:pt x="0" y="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 name="Freeform 577"/>
            <p:cNvSpPr>
              <a:spLocks/>
            </p:cNvSpPr>
            <p:nvPr/>
          </p:nvSpPr>
          <p:spPr bwMode="auto">
            <a:xfrm>
              <a:off x="3958496" y="4263154"/>
              <a:ext cx="315445" cy="211126"/>
            </a:xfrm>
            <a:custGeom>
              <a:avLst/>
              <a:gdLst/>
              <a:ahLst/>
              <a:cxnLst>
                <a:cxn ang="0">
                  <a:pos x="317" y="10"/>
                </a:cxn>
                <a:cxn ang="0">
                  <a:pos x="310" y="13"/>
                </a:cxn>
                <a:cxn ang="0">
                  <a:pos x="224" y="0"/>
                </a:cxn>
                <a:cxn ang="0">
                  <a:pos x="93" y="64"/>
                </a:cxn>
                <a:cxn ang="0">
                  <a:pos x="96" y="90"/>
                </a:cxn>
                <a:cxn ang="0">
                  <a:pos x="0" y="170"/>
                </a:cxn>
                <a:cxn ang="0">
                  <a:pos x="0" y="176"/>
                </a:cxn>
                <a:cxn ang="0">
                  <a:pos x="61" y="212"/>
                </a:cxn>
                <a:cxn ang="0">
                  <a:pos x="67" y="189"/>
                </a:cxn>
                <a:cxn ang="0">
                  <a:pos x="243" y="141"/>
                </a:cxn>
                <a:cxn ang="0">
                  <a:pos x="256" y="106"/>
                </a:cxn>
                <a:cxn ang="0">
                  <a:pos x="317" y="71"/>
                </a:cxn>
                <a:cxn ang="0">
                  <a:pos x="317" y="10"/>
                </a:cxn>
              </a:cxnLst>
              <a:rect l="0" t="0" r="r" b="b"/>
              <a:pathLst>
                <a:path w="317" h="212">
                  <a:moveTo>
                    <a:pt x="317" y="10"/>
                  </a:moveTo>
                  <a:lnTo>
                    <a:pt x="310" y="13"/>
                  </a:lnTo>
                  <a:lnTo>
                    <a:pt x="224" y="0"/>
                  </a:lnTo>
                  <a:lnTo>
                    <a:pt x="93" y="64"/>
                  </a:lnTo>
                  <a:lnTo>
                    <a:pt x="96" y="90"/>
                  </a:lnTo>
                  <a:lnTo>
                    <a:pt x="0" y="170"/>
                  </a:lnTo>
                  <a:lnTo>
                    <a:pt x="0" y="176"/>
                  </a:lnTo>
                  <a:lnTo>
                    <a:pt x="61" y="212"/>
                  </a:lnTo>
                  <a:lnTo>
                    <a:pt x="67" y="189"/>
                  </a:lnTo>
                  <a:lnTo>
                    <a:pt x="243" y="141"/>
                  </a:lnTo>
                  <a:lnTo>
                    <a:pt x="256" y="106"/>
                  </a:lnTo>
                  <a:lnTo>
                    <a:pt x="317" y="71"/>
                  </a:lnTo>
                  <a:lnTo>
                    <a:pt x="31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 name="Freeform 576"/>
            <p:cNvSpPr>
              <a:spLocks/>
            </p:cNvSpPr>
            <p:nvPr/>
          </p:nvSpPr>
          <p:spPr bwMode="auto">
            <a:xfrm>
              <a:off x="3958496" y="4263154"/>
              <a:ext cx="315445" cy="211126"/>
            </a:xfrm>
            <a:custGeom>
              <a:avLst/>
              <a:gdLst/>
              <a:ahLst/>
              <a:cxnLst>
                <a:cxn ang="0">
                  <a:pos x="317" y="10"/>
                </a:cxn>
                <a:cxn ang="0">
                  <a:pos x="310" y="12"/>
                </a:cxn>
                <a:cxn ang="0">
                  <a:pos x="222" y="0"/>
                </a:cxn>
                <a:cxn ang="0">
                  <a:pos x="92" y="65"/>
                </a:cxn>
                <a:cxn ang="0">
                  <a:pos x="95" y="90"/>
                </a:cxn>
                <a:cxn ang="0">
                  <a:pos x="0" y="170"/>
                </a:cxn>
                <a:cxn ang="0">
                  <a:pos x="0" y="175"/>
                </a:cxn>
                <a:cxn ang="0">
                  <a:pos x="60" y="212"/>
                </a:cxn>
                <a:cxn ang="0">
                  <a:pos x="67" y="190"/>
                </a:cxn>
                <a:cxn ang="0">
                  <a:pos x="242" y="140"/>
                </a:cxn>
                <a:cxn ang="0">
                  <a:pos x="255" y="105"/>
                </a:cxn>
                <a:cxn ang="0">
                  <a:pos x="317" y="70"/>
                </a:cxn>
                <a:cxn ang="0">
                  <a:pos x="317" y="10"/>
                </a:cxn>
              </a:cxnLst>
              <a:rect l="0" t="0" r="r" b="b"/>
              <a:pathLst>
                <a:path w="317" h="212">
                  <a:moveTo>
                    <a:pt x="317" y="10"/>
                  </a:moveTo>
                  <a:lnTo>
                    <a:pt x="310" y="12"/>
                  </a:lnTo>
                  <a:lnTo>
                    <a:pt x="222" y="0"/>
                  </a:lnTo>
                  <a:lnTo>
                    <a:pt x="92" y="65"/>
                  </a:lnTo>
                  <a:lnTo>
                    <a:pt x="95" y="90"/>
                  </a:lnTo>
                  <a:lnTo>
                    <a:pt x="0" y="170"/>
                  </a:lnTo>
                  <a:lnTo>
                    <a:pt x="0" y="175"/>
                  </a:lnTo>
                  <a:lnTo>
                    <a:pt x="60" y="212"/>
                  </a:lnTo>
                  <a:lnTo>
                    <a:pt x="67" y="190"/>
                  </a:lnTo>
                  <a:lnTo>
                    <a:pt x="242" y="140"/>
                  </a:lnTo>
                  <a:lnTo>
                    <a:pt x="255" y="105"/>
                  </a:lnTo>
                  <a:lnTo>
                    <a:pt x="317" y="70"/>
                  </a:lnTo>
                  <a:lnTo>
                    <a:pt x="317"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 name="Freeform 575"/>
            <p:cNvSpPr>
              <a:spLocks/>
            </p:cNvSpPr>
            <p:nvPr/>
          </p:nvSpPr>
          <p:spPr bwMode="auto">
            <a:xfrm>
              <a:off x="2584939" y="2141965"/>
              <a:ext cx="144062" cy="238448"/>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3" name="Freeform 574"/>
            <p:cNvSpPr>
              <a:spLocks/>
            </p:cNvSpPr>
            <p:nvPr/>
          </p:nvSpPr>
          <p:spPr bwMode="auto">
            <a:xfrm>
              <a:off x="2584939" y="2141965"/>
              <a:ext cx="144062" cy="238448"/>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4" name="Freeform 573"/>
            <p:cNvSpPr>
              <a:spLocks/>
            </p:cNvSpPr>
            <p:nvPr/>
          </p:nvSpPr>
          <p:spPr bwMode="auto">
            <a:xfrm>
              <a:off x="2485586" y="2298447"/>
              <a:ext cx="49677" cy="37257"/>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5" name="Freeform 572"/>
            <p:cNvSpPr>
              <a:spLocks/>
            </p:cNvSpPr>
            <p:nvPr/>
          </p:nvSpPr>
          <p:spPr bwMode="auto">
            <a:xfrm>
              <a:off x="2465715" y="2380412"/>
              <a:ext cx="96870" cy="186288"/>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6" name="Freeform 571"/>
            <p:cNvSpPr>
              <a:spLocks/>
            </p:cNvSpPr>
            <p:nvPr/>
          </p:nvSpPr>
          <p:spPr bwMode="auto">
            <a:xfrm>
              <a:off x="2435909" y="2591538"/>
              <a:ext cx="44709" cy="54644"/>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7" name="Freeform 570"/>
            <p:cNvSpPr>
              <a:spLocks/>
            </p:cNvSpPr>
            <p:nvPr/>
          </p:nvSpPr>
          <p:spPr bwMode="auto">
            <a:xfrm>
              <a:off x="2435909" y="2678472"/>
              <a:ext cx="29806" cy="3229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8" name="Freeform 569"/>
            <p:cNvSpPr>
              <a:spLocks/>
            </p:cNvSpPr>
            <p:nvPr/>
          </p:nvSpPr>
          <p:spPr bwMode="auto">
            <a:xfrm>
              <a:off x="2435909" y="2678472"/>
              <a:ext cx="29806" cy="29806"/>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9" name="Freeform 568"/>
            <p:cNvSpPr>
              <a:spLocks/>
            </p:cNvSpPr>
            <p:nvPr/>
          </p:nvSpPr>
          <p:spPr bwMode="auto">
            <a:xfrm>
              <a:off x="2406104" y="2708278"/>
              <a:ext cx="24838" cy="24838"/>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0" name="Freeform 567"/>
            <p:cNvSpPr>
              <a:spLocks/>
            </p:cNvSpPr>
            <p:nvPr/>
          </p:nvSpPr>
          <p:spPr bwMode="auto">
            <a:xfrm>
              <a:off x="2356427" y="2728148"/>
              <a:ext cx="29806" cy="22355"/>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1" name="Freeform 566"/>
            <p:cNvSpPr>
              <a:spLocks/>
            </p:cNvSpPr>
            <p:nvPr/>
          </p:nvSpPr>
          <p:spPr bwMode="auto">
            <a:xfrm>
              <a:off x="2296815" y="2728148"/>
              <a:ext cx="32291"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2" name="Freeform 565"/>
            <p:cNvSpPr>
              <a:spLocks/>
            </p:cNvSpPr>
            <p:nvPr/>
          </p:nvSpPr>
          <p:spPr bwMode="auto">
            <a:xfrm>
              <a:off x="2296815" y="2728148"/>
              <a:ext cx="29806" cy="19871"/>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 name="Freeform 564"/>
            <p:cNvSpPr>
              <a:spLocks/>
            </p:cNvSpPr>
            <p:nvPr/>
          </p:nvSpPr>
          <p:spPr bwMode="auto">
            <a:xfrm>
              <a:off x="2254591" y="2713245"/>
              <a:ext cx="24838" cy="19871"/>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4" name="Freeform 563"/>
            <p:cNvSpPr>
              <a:spLocks/>
            </p:cNvSpPr>
            <p:nvPr/>
          </p:nvSpPr>
          <p:spPr bwMode="auto">
            <a:xfrm>
              <a:off x="2254591" y="2713245"/>
              <a:ext cx="24838" cy="17388"/>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5" name="Freeform 562"/>
            <p:cNvSpPr>
              <a:spLocks/>
            </p:cNvSpPr>
            <p:nvPr/>
          </p:nvSpPr>
          <p:spPr bwMode="auto">
            <a:xfrm>
              <a:off x="3911302" y="2648666"/>
              <a:ext cx="705407" cy="476895"/>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6" name="Freeform 561"/>
            <p:cNvSpPr>
              <a:spLocks/>
            </p:cNvSpPr>
            <p:nvPr/>
          </p:nvSpPr>
          <p:spPr bwMode="auto">
            <a:xfrm>
              <a:off x="3911302" y="2648666"/>
              <a:ext cx="705407" cy="476895"/>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7" name="Freeform 560"/>
            <p:cNvSpPr>
              <a:spLocks/>
            </p:cNvSpPr>
            <p:nvPr/>
          </p:nvSpPr>
          <p:spPr bwMode="auto">
            <a:xfrm>
              <a:off x="4239167" y="3207528"/>
              <a:ext cx="158965" cy="124191"/>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8" name="Freeform 559"/>
            <p:cNvSpPr>
              <a:spLocks/>
            </p:cNvSpPr>
            <p:nvPr/>
          </p:nvSpPr>
          <p:spPr bwMode="auto">
            <a:xfrm>
              <a:off x="4239167" y="3207528"/>
              <a:ext cx="158965" cy="124191"/>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9" name="Freeform 558"/>
            <p:cNvSpPr>
              <a:spLocks/>
            </p:cNvSpPr>
            <p:nvPr/>
          </p:nvSpPr>
          <p:spPr bwMode="auto">
            <a:xfrm>
              <a:off x="5019089" y="2847372"/>
              <a:ext cx="89418" cy="238448"/>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0" name="Freeform 557"/>
            <p:cNvSpPr>
              <a:spLocks/>
            </p:cNvSpPr>
            <p:nvPr/>
          </p:nvSpPr>
          <p:spPr bwMode="auto">
            <a:xfrm>
              <a:off x="5019089" y="2847372"/>
              <a:ext cx="89418" cy="238448"/>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1" name="Freeform 556"/>
            <p:cNvSpPr>
              <a:spLocks/>
            </p:cNvSpPr>
            <p:nvPr/>
          </p:nvSpPr>
          <p:spPr bwMode="auto">
            <a:xfrm>
              <a:off x="4214329" y="3624811"/>
              <a:ext cx="89418" cy="101836"/>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2" name="Freeform 555"/>
            <p:cNvSpPr>
              <a:spLocks/>
            </p:cNvSpPr>
            <p:nvPr/>
          </p:nvSpPr>
          <p:spPr bwMode="auto">
            <a:xfrm>
              <a:off x="5632595" y="5673969"/>
              <a:ext cx="196221" cy="509186"/>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554"/>
            <p:cNvSpPr>
              <a:spLocks/>
            </p:cNvSpPr>
            <p:nvPr/>
          </p:nvSpPr>
          <p:spPr bwMode="auto">
            <a:xfrm>
              <a:off x="5632595" y="5673969"/>
              <a:ext cx="196221" cy="509186"/>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 name="Freeform 553"/>
            <p:cNvSpPr>
              <a:spLocks/>
            </p:cNvSpPr>
            <p:nvPr/>
          </p:nvSpPr>
          <p:spPr bwMode="auto">
            <a:xfrm>
              <a:off x="6859605" y="4111642"/>
              <a:ext cx="111771" cy="7948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Freeform 552"/>
            <p:cNvSpPr>
              <a:spLocks/>
            </p:cNvSpPr>
            <p:nvPr/>
          </p:nvSpPr>
          <p:spPr bwMode="auto">
            <a:xfrm>
              <a:off x="6859605" y="4111642"/>
              <a:ext cx="111771" cy="7948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551"/>
            <p:cNvSpPr>
              <a:spLocks/>
            </p:cNvSpPr>
            <p:nvPr/>
          </p:nvSpPr>
          <p:spPr bwMode="auto">
            <a:xfrm>
              <a:off x="5729463" y="1898549"/>
              <a:ext cx="243415" cy="119224"/>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7" name="Freeform 550"/>
            <p:cNvSpPr>
              <a:spLocks/>
            </p:cNvSpPr>
            <p:nvPr/>
          </p:nvSpPr>
          <p:spPr bwMode="auto">
            <a:xfrm>
              <a:off x="5729463" y="1898549"/>
              <a:ext cx="243415" cy="119224"/>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8" name="Freeform 549"/>
            <p:cNvSpPr>
              <a:spLocks/>
            </p:cNvSpPr>
            <p:nvPr/>
          </p:nvSpPr>
          <p:spPr bwMode="auto">
            <a:xfrm>
              <a:off x="5992749" y="1829002"/>
              <a:ext cx="126676" cy="89418"/>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9" name="Freeform 548"/>
            <p:cNvSpPr>
              <a:spLocks/>
            </p:cNvSpPr>
            <p:nvPr/>
          </p:nvSpPr>
          <p:spPr bwMode="auto">
            <a:xfrm>
              <a:off x="5992749" y="1829002"/>
              <a:ext cx="126676" cy="89418"/>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0" name="Freeform 547"/>
            <p:cNvSpPr>
              <a:spLocks/>
            </p:cNvSpPr>
            <p:nvPr/>
          </p:nvSpPr>
          <p:spPr bwMode="auto">
            <a:xfrm>
              <a:off x="6119425" y="1799196"/>
              <a:ext cx="305510" cy="258318"/>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1" name="Freeform 546"/>
            <p:cNvSpPr>
              <a:spLocks/>
            </p:cNvSpPr>
            <p:nvPr/>
          </p:nvSpPr>
          <p:spPr bwMode="auto">
            <a:xfrm>
              <a:off x="6119425" y="1799196"/>
              <a:ext cx="305510" cy="258318"/>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2" name="Freeform 545"/>
            <p:cNvSpPr>
              <a:spLocks/>
            </p:cNvSpPr>
            <p:nvPr/>
          </p:nvSpPr>
          <p:spPr bwMode="auto">
            <a:xfrm>
              <a:off x="6417484" y="1948226"/>
              <a:ext cx="42224" cy="67064"/>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3" name="Freeform 544"/>
            <p:cNvSpPr>
              <a:spLocks/>
            </p:cNvSpPr>
            <p:nvPr/>
          </p:nvSpPr>
          <p:spPr bwMode="auto">
            <a:xfrm>
              <a:off x="6417484" y="1948226"/>
              <a:ext cx="42224" cy="67064"/>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 name="Freeform 543"/>
            <p:cNvSpPr>
              <a:spLocks/>
            </p:cNvSpPr>
            <p:nvPr/>
          </p:nvSpPr>
          <p:spPr bwMode="auto">
            <a:xfrm>
              <a:off x="6452257" y="2042611"/>
              <a:ext cx="47192" cy="44709"/>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5" name="Freeform 542"/>
            <p:cNvSpPr>
              <a:spLocks/>
            </p:cNvSpPr>
            <p:nvPr/>
          </p:nvSpPr>
          <p:spPr bwMode="auto">
            <a:xfrm>
              <a:off x="6452257" y="2042611"/>
              <a:ext cx="47192" cy="42226"/>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Freeform 541"/>
            <p:cNvSpPr>
              <a:spLocks/>
            </p:cNvSpPr>
            <p:nvPr/>
          </p:nvSpPr>
          <p:spPr bwMode="auto">
            <a:xfrm>
              <a:off x="6824831" y="2524474"/>
              <a:ext cx="94385" cy="54644"/>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7" name="Freeform 540"/>
            <p:cNvSpPr>
              <a:spLocks/>
            </p:cNvSpPr>
            <p:nvPr/>
          </p:nvSpPr>
          <p:spPr bwMode="auto">
            <a:xfrm>
              <a:off x="6824831" y="2524474"/>
              <a:ext cx="94385" cy="54644"/>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8" name="Freeform 539"/>
            <p:cNvSpPr>
              <a:spLocks/>
            </p:cNvSpPr>
            <p:nvPr/>
          </p:nvSpPr>
          <p:spPr bwMode="auto">
            <a:xfrm>
              <a:off x="7060794" y="2539377"/>
              <a:ext cx="218577" cy="89418"/>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Freeform 538"/>
            <p:cNvSpPr>
              <a:spLocks/>
            </p:cNvSpPr>
            <p:nvPr/>
          </p:nvSpPr>
          <p:spPr bwMode="auto">
            <a:xfrm>
              <a:off x="7060794" y="2539377"/>
              <a:ext cx="218577" cy="89418"/>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Freeform 537"/>
            <p:cNvSpPr>
              <a:spLocks/>
            </p:cNvSpPr>
            <p:nvPr/>
          </p:nvSpPr>
          <p:spPr bwMode="auto">
            <a:xfrm>
              <a:off x="7289306" y="2454927"/>
              <a:ext cx="39741" cy="67064"/>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536"/>
            <p:cNvSpPr>
              <a:spLocks/>
            </p:cNvSpPr>
            <p:nvPr/>
          </p:nvSpPr>
          <p:spPr bwMode="auto">
            <a:xfrm>
              <a:off x="7289306" y="2454927"/>
              <a:ext cx="37258" cy="67064"/>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2" name="Freeform 535"/>
            <p:cNvSpPr>
              <a:spLocks/>
            </p:cNvSpPr>
            <p:nvPr/>
          </p:nvSpPr>
          <p:spPr bwMode="auto">
            <a:xfrm>
              <a:off x="7334015" y="2499636"/>
              <a:ext cx="34774" cy="34774"/>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Freeform 534"/>
            <p:cNvSpPr>
              <a:spLocks/>
            </p:cNvSpPr>
            <p:nvPr/>
          </p:nvSpPr>
          <p:spPr bwMode="auto">
            <a:xfrm>
              <a:off x="7334015" y="2499636"/>
              <a:ext cx="34774" cy="34774"/>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533"/>
            <p:cNvSpPr>
              <a:spLocks/>
            </p:cNvSpPr>
            <p:nvPr/>
          </p:nvSpPr>
          <p:spPr bwMode="auto">
            <a:xfrm>
              <a:off x="7334015" y="2559248"/>
              <a:ext cx="69547" cy="3229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5" name="Freeform 532"/>
            <p:cNvSpPr>
              <a:spLocks/>
            </p:cNvSpPr>
            <p:nvPr/>
          </p:nvSpPr>
          <p:spPr bwMode="auto">
            <a:xfrm>
              <a:off x="7334015" y="2559248"/>
              <a:ext cx="69547" cy="3229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6" name="Freeform 531"/>
            <p:cNvSpPr>
              <a:spLocks/>
            </p:cNvSpPr>
            <p:nvPr/>
          </p:nvSpPr>
          <p:spPr bwMode="auto">
            <a:xfrm>
              <a:off x="7408530" y="2474798"/>
              <a:ext cx="111773" cy="129159"/>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7" name="Freeform 530"/>
            <p:cNvSpPr>
              <a:spLocks/>
            </p:cNvSpPr>
            <p:nvPr/>
          </p:nvSpPr>
          <p:spPr bwMode="auto">
            <a:xfrm>
              <a:off x="7408530" y="2474798"/>
              <a:ext cx="111773" cy="129159"/>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8" name="Freeform 529"/>
            <p:cNvSpPr>
              <a:spLocks/>
            </p:cNvSpPr>
            <p:nvPr/>
          </p:nvSpPr>
          <p:spPr bwMode="auto">
            <a:xfrm>
              <a:off x="7438335" y="2708278"/>
              <a:ext cx="340285" cy="33531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9" name="Freeform 528"/>
            <p:cNvSpPr>
              <a:spLocks/>
            </p:cNvSpPr>
            <p:nvPr/>
          </p:nvSpPr>
          <p:spPr bwMode="auto">
            <a:xfrm>
              <a:off x="7644494" y="1585587"/>
              <a:ext cx="265769" cy="608539"/>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0" name="Freeform 527"/>
            <p:cNvSpPr>
              <a:spLocks/>
            </p:cNvSpPr>
            <p:nvPr/>
          </p:nvSpPr>
          <p:spPr bwMode="auto">
            <a:xfrm>
              <a:off x="7723976" y="1535910"/>
              <a:ext cx="49677" cy="101838"/>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1" name="Freeform 526"/>
            <p:cNvSpPr>
              <a:spLocks/>
            </p:cNvSpPr>
            <p:nvPr/>
          </p:nvSpPr>
          <p:spPr bwMode="auto">
            <a:xfrm>
              <a:off x="7723976" y="1535910"/>
              <a:ext cx="52160" cy="101838"/>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2" name="Freeform 525"/>
            <p:cNvSpPr>
              <a:spLocks/>
            </p:cNvSpPr>
            <p:nvPr/>
          </p:nvSpPr>
          <p:spPr bwMode="auto">
            <a:xfrm>
              <a:off x="7838232" y="1250271"/>
              <a:ext cx="29806" cy="62095"/>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3" name="Freeform 729"/>
            <p:cNvSpPr>
              <a:spLocks/>
            </p:cNvSpPr>
            <p:nvPr/>
          </p:nvSpPr>
          <p:spPr bwMode="auto">
            <a:xfrm>
              <a:off x="8193419" y="1093789"/>
              <a:ext cx="47193" cy="74515"/>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 name="Freeform 728"/>
            <p:cNvSpPr>
              <a:spLocks/>
            </p:cNvSpPr>
            <p:nvPr/>
          </p:nvSpPr>
          <p:spPr bwMode="auto">
            <a:xfrm>
              <a:off x="8193419" y="1093789"/>
              <a:ext cx="49677" cy="74515"/>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 name="Freeform 524"/>
            <p:cNvSpPr>
              <a:spLocks/>
            </p:cNvSpPr>
            <p:nvPr/>
          </p:nvSpPr>
          <p:spPr bwMode="auto">
            <a:xfrm>
              <a:off x="7930133" y="1471331"/>
              <a:ext cx="854436" cy="1112755"/>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 name="Freeform 523"/>
            <p:cNvSpPr>
              <a:spLocks/>
            </p:cNvSpPr>
            <p:nvPr/>
          </p:nvSpPr>
          <p:spPr bwMode="auto">
            <a:xfrm>
              <a:off x="7930133" y="1471331"/>
              <a:ext cx="854436" cy="1112755"/>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 name="Freeform 522"/>
            <p:cNvSpPr>
              <a:spLocks/>
            </p:cNvSpPr>
            <p:nvPr/>
          </p:nvSpPr>
          <p:spPr bwMode="auto">
            <a:xfrm>
              <a:off x="8819343" y="1570684"/>
              <a:ext cx="109288" cy="91902"/>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 name="Freeform 521"/>
            <p:cNvSpPr>
              <a:spLocks/>
            </p:cNvSpPr>
            <p:nvPr/>
          </p:nvSpPr>
          <p:spPr bwMode="auto">
            <a:xfrm>
              <a:off x="8819343" y="1570684"/>
              <a:ext cx="109288" cy="91902"/>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 name="Freeform 4"/>
            <p:cNvSpPr>
              <a:spLocks/>
            </p:cNvSpPr>
            <p:nvPr/>
          </p:nvSpPr>
          <p:spPr bwMode="auto">
            <a:xfrm>
              <a:off x="8655410" y="785794"/>
              <a:ext cx="240932" cy="156482"/>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 name="Freeform 3"/>
            <p:cNvSpPr>
              <a:spLocks/>
            </p:cNvSpPr>
            <p:nvPr/>
          </p:nvSpPr>
          <p:spPr bwMode="auto">
            <a:xfrm>
              <a:off x="8655410" y="785794"/>
              <a:ext cx="240932" cy="156482"/>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 name="Freeform 2"/>
            <p:cNvSpPr>
              <a:spLocks/>
            </p:cNvSpPr>
            <p:nvPr/>
          </p:nvSpPr>
          <p:spPr bwMode="auto">
            <a:xfrm>
              <a:off x="8861569" y="954694"/>
              <a:ext cx="139094" cy="201191"/>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 name="Freeform 1"/>
            <p:cNvSpPr>
              <a:spLocks/>
            </p:cNvSpPr>
            <p:nvPr/>
          </p:nvSpPr>
          <p:spPr bwMode="auto">
            <a:xfrm>
              <a:off x="8861569" y="954694"/>
              <a:ext cx="141577" cy="198706"/>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 name="Freeform 520"/>
            <p:cNvSpPr>
              <a:spLocks/>
            </p:cNvSpPr>
            <p:nvPr/>
          </p:nvSpPr>
          <p:spPr bwMode="auto">
            <a:xfrm>
              <a:off x="4497485" y="3729132"/>
              <a:ext cx="101838" cy="129159"/>
            </a:xfrm>
            <a:custGeom>
              <a:avLst/>
              <a:gdLst/>
              <a:ahLst/>
              <a:cxnLst>
                <a:cxn ang="0">
                  <a:pos x="80" y="0"/>
                </a:cxn>
                <a:cxn ang="0">
                  <a:pos x="58" y="9"/>
                </a:cxn>
                <a:cxn ang="0">
                  <a:pos x="0" y="61"/>
                </a:cxn>
                <a:cxn ang="0">
                  <a:pos x="42" y="99"/>
                </a:cxn>
                <a:cxn ang="0">
                  <a:pos x="51" y="131"/>
                </a:cxn>
                <a:cxn ang="0">
                  <a:pos x="64" y="89"/>
                </a:cxn>
                <a:cxn ang="0">
                  <a:pos x="102" y="38"/>
                </a:cxn>
                <a:cxn ang="0">
                  <a:pos x="83" y="0"/>
                </a:cxn>
                <a:cxn ang="0">
                  <a:pos x="80" y="0"/>
                </a:cxn>
              </a:cxnLst>
              <a:rect l="0" t="0" r="r" b="b"/>
              <a:pathLst>
                <a:path w="102" h="131">
                  <a:moveTo>
                    <a:pt x="80" y="0"/>
                  </a:moveTo>
                  <a:lnTo>
                    <a:pt x="58" y="9"/>
                  </a:lnTo>
                  <a:lnTo>
                    <a:pt x="0" y="61"/>
                  </a:lnTo>
                  <a:lnTo>
                    <a:pt x="42" y="99"/>
                  </a:lnTo>
                  <a:lnTo>
                    <a:pt x="51" y="131"/>
                  </a:lnTo>
                  <a:lnTo>
                    <a:pt x="64" y="89"/>
                  </a:lnTo>
                  <a:lnTo>
                    <a:pt x="102" y="38"/>
                  </a:lnTo>
                  <a:lnTo>
                    <a:pt x="83"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 name="Freeform 519"/>
            <p:cNvSpPr>
              <a:spLocks/>
            </p:cNvSpPr>
            <p:nvPr/>
          </p:nvSpPr>
          <p:spPr bwMode="auto">
            <a:xfrm>
              <a:off x="4497485" y="3729132"/>
              <a:ext cx="101838" cy="131642"/>
            </a:xfrm>
            <a:custGeom>
              <a:avLst/>
              <a:gdLst/>
              <a:ahLst/>
              <a:cxnLst>
                <a:cxn ang="0">
                  <a:pos x="80" y="0"/>
                </a:cxn>
                <a:cxn ang="0">
                  <a:pos x="60" y="10"/>
                </a:cxn>
                <a:cxn ang="0">
                  <a:pos x="0" y="62"/>
                </a:cxn>
                <a:cxn ang="0">
                  <a:pos x="42" y="99"/>
                </a:cxn>
                <a:cxn ang="0">
                  <a:pos x="52" y="131"/>
                </a:cxn>
                <a:cxn ang="0">
                  <a:pos x="65" y="89"/>
                </a:cxn>
                <a:cxn ang="0">
                  <a:pos x="102" y="37"/>
                </a:cxn>
                <a:cxn ang="0">
                  <a:pos x="85" y="0"/>
                </a:cxn>
                <a:cxn ang="0">
                  <a:pos x="80" y="0"/>
                </a:cxn>
              </a:cxnLst>
              <a:rect l="0" t="0" r="r" b="b"/>
              <a:pathLst>
                <a:path w="102" h="131">
                  <a:moveTo>
                    <a:pt x="80" y="0"/>
                  </a:moveTo>
                  <a:lnTo>
                    <a:pt x="60" y="10"/>
                  </a:lnTo>
                  <a:lnTo>
                    <a:pt x="0" y="62"/>
                  </a:lnTo>
                  <a:lnTo>
                    <a:pt x="42" y="99"/>
                  </a:lnTo>
                  <a:lnTo>
                    <a:pt x="52" y="131"/>
                  </a:lnTo>
                  <a:lnTo>
                    <a:pt x="65" y="89"/>
                  </a:lnTo>
                  <a:lnTo>
                    <a:pt x="102" y="37"/>
                  </a:lnTo>
                  <a:lnTo>
                    <a:pt x="85" y="0"/>
                  </a:lnTo>
                  <a:lnTo>
                    <a:pt x="8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 name="Freeform 518"/>
            <p:cNvSpPr>
              <a:spLocks/>
            </p:cNvSpPr>
            <p:nvPr/>
          </p:nvSpPr>
          <p:spPr bwMode="auto">
            <a:xfrm>
              <a:off x="4524808" y="3860774"/>
              <a:ext cx="24838" cy="37258"/>
            </a:xfrm>
            <a:custGeom>
              <a:avLst/>
              <a:gdLst/>
              <a:ahLst/>
              <a:cxnLst>
                <a:cxn ang="0">
                  <a:pos x="25" y="0"/>
                </a:cxn>
                <a:cxn ang="0">
                  <a:pos x="0" y="22"/>
                </a:cxn>
                <a:cxn ang="0">
                  <a:pos x="19" y="38"/>
                </a:cxn>
                <a:cxn ang="0">
                  <a:pos x="25" y="0"/>
                </a:cxn>
              </a:cxnLst>
              <a:rect l="0" t="0" r="r" b="b"/>
              <a:pathLst>
                <a:path w="25" h="38">
                  <a:moveTo>
                    <a:pt x="25" y="0"/>
                  </a:moveTo>
                  <a:lnTo>
                    <a:pt x="0" y="22"/>
                  </a:lnTo>
                  <a:lnTo>
                    <a:pt x="19" y="38"/>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 name="Freeform 517"/>
            <p:cNvSpPr>
              <a:spLocks/>
            </p:cNvSpPr>
            <p:nvPr/>
          </p:nvSpPr>
          <p:spPr bwMode="auto">
            <a:xfrm>
              <a:off x="4524808" y="3860774"/>
              <a:ext cx="24838" cy="37258"/>
            </a:xfrm>
            <a:custGeom>
              <a:avLst/>
              <a:gdLst/>
              <a:ahLst/>
              <a:cxnLst>
                <a:cxn ang="0">
                  <a:pos x="25" y="0"/>
                </a:cxn>
                <a:cxn ang="0">
                  <a:pos x="0" y="20"/>
                </a:cxn>
                <a:cxn ang="0">
                  <a:pos x="18" y="38"/>
                </a:cxn>
                <a:cxn ang="0">
                  <a:pos x="25" y="0"/>
                </a:cxn>
              </a:cxnLst>
              <a:rect l="0" t="0" r="r" b="b"/>
              <a:pathLst>
                <a:path w="25" h="38">
                  <a:moveTo>
                    <a:pt x="25" y="0"/>
                  </a:moveTo>
                  <a:lnTo>
                    <a:pt x="0" y="20"/>
                  </a:lnTo>
                  <a:lnTo>
                    <a:pt x="18" y="38"/>
                  </a:lnTo>
                  <a:lnTo>
                    <a:pt x="2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7" name="Line 516"/>
            <p:cNvSpPr>
              <a:spLocks noChangeShapeType="1"/>
            </p:cNvSpPr>
            <p:nvPr/>
          </p:nvSpPr>
          <p:spPr bwMode="auto">
            <a:xfrm>
              <a:off x="4504937" y="3783776"/>
              <a:ext cx="0" cy="7451"/>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8" name="Freeform 515"/>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9" name="Freeform 514"/>
            <p:cNvSpPr>
              <a:spLocks/>
            </p:cNvSpPr>
            <p:nvPr/>
          </p:nvSpPr>
          <p:spPr bwMode="auto">
            <a:xfrm>
              <a:off x="4542194" y="3694358"/>
              <a:ext cx="203674" cy="260801"/>
            </a:xfrm>
            <a:custGeom>
              <a:avLst/>
              <a:gdLst/>
              <a:ahLst/>
              <a:cxnLst>
                <a:cxn ang="0">
                  <a:pos x="188" y="48"/>
                </a:cxn>
                <a:cxn ang="0">
                  <a:pos x="140" y="60"/>
                </a:cxn>
                <a:cxn ang="0">
                  <a:pos x="89" y="16"/>
                </a:cxn>
                <a:cxn ang="0">
                  <a:pos x="92" y="9"/>
                </a:cxn>
                <a:cxn ang="0">
                  <a:pos x="54" y="0"/>
                </a:cxn>
                <a:cxn ang="0">
                  <a:pos x="41" y="35"/>
                </a:cxn>
                <a:cxn ang="0">
                  <a:pos x="35" y="35"/>
                </a:cxn>
                <a:cxn ang="0">
                  <a:pos x="38" y="35"/>
                </a:cxn>
                <a:cxn ang="0">
                  <a:pos x="57" y="73"/>
                </a:cxn>
                <a:cxn ang="0">
                  <a:pos x="19" y="124"/>
                </a:cxn>
                <a:cxn ang="0">
                  <a:pos x="6" y="166"/>
                </a:cxn>
                <a:cxn ang="0">
                  <a:pos x="6" y="160"/>
                </a:cxn>
                <a:cxn ang="0">
                  <a:pos x="6" y="166"/>
                </a:cxn>
                <a:cxn ang="0">
                  <a:pos x="0" y="204"/>
                </a:cxn>
                <a:cxn ang="0">
                  <a:pos x="3" y="243"/>
                </a:cxn>
                <a:cxn ang="0">
                  <a:pos x="0" y="243"/>
                </a:cxn>
                <a:cxn ang="0">
                  <a:pos x="3" y="246"/>
                </a:cxn>
                <a:cxn ang="0">
                  <a:pos x="57" y="262"/>
                </a:cxn>
                <a:cxn ang="0">
                  <a:pos x="128" y="256"/>
                </a:cxn>
                <a:cxn ang="0">
                  <a:pos x="137" y="240"/>
                </a:cxn>
                <a:cxn ang="0">
                  <a:pos x="137" y="208"/>
                </a:cxn>
                <a:cxn ang="0">
                  <a:pos x="195" y="185"/>
                </a:cxn>
                <a:cxn ang="0">
                  <a:pos x="204" y="118"/>
                </a:cxn>
                <a:cxn ang="0">
                  <a:pos x="192" y="54"/>
                </a:cxn>
                <a:cxn ang="0">
                  <a:pos x="188" y="48"/>
                </a:cxn>
              </a:cxnLst>
              <a:rect l="0" t="0" r="r" b="b"/>
              <a:pathLst>
                <a:path w="204" h="262">
                  <a:moveTo>
                    <a:pt x="188" y="48"/>
                  </a:moveTo>
                  <a:lnTo>
                    <a:pt x="140" y="60"/>
                  </a:lnTo>
                  <a:lnTo>
                    <a:pt x="89" y="16"/>
                  </a:lnTo>
                  <a:lnTo>
                    <a:pt x="92" y="9"/>
                  </a:lnTo>
                  <a:lnTo>
                    <a:pt x="54" y="0"/>
                  </a:lnTo>
                  <a:lnTo>
                    <a:pt x="41" y="35"/>
                  </a:lnTo>
                  <a:lnTo>
                    <a:pt x="35" y="35"/>
                  </a:lnTo>
                  <a:lnTo>
                    <a:pt x="38" y="35"/>
                  </a:lnTo>
                  <a:lnTo>
                    <a:pt x="57" y="73"/>
                  </a:lnTo>
                  <a:lnTo>
                    <a:pt x="19" y="124"/>
                  </a:lnTo>
                  <a:lnTo>
                    <a:pt x="6" y="166"/>
                  </a:lnTo>
                  <a:lnTo>
                    <a:pt x="6" y="160"/>
                  </a:lnTo>
                  <a:lnTo>
                    <a:pt x="6" y="166"/>
                  </a:lnTo>
                  <a:lnTo>
                    <a:pt x="0" y="204"/>
                  </a:lnTo>
                  <a:lnTo>
                    <a:pt x="3" y="243"/>
                  </a:lnTo>
                  <a:lnTo>
                    <a:pt x="0" y="243"/>
                  </a:lnTo>
                  <a:lnTo>
                    <a:pt x="3" y="246"/>
                  </a:lnTo>
                  <a:lnTo>
                    <a:pt x="57" y="262"/>
                  </a:lnTo>
                  <a:lnTo>
                    <a:pt x="128" y="256"/>
                  </a:lnTo>
                  <a:lnTo>
                    <a:pt x="137" y="240"/>
                  </a:lnTo>
                  <a:lnTo>
                    <a:pt x="137" y="208"/>
                  </a:lnTo>
                  <a:lnTo>
                    <a:pt x="195" y="185"/>
                  </a:lnTo>
                  <a:lnTo>
                    <a:pt x="204" y="118"/>
                  </a:lnTo>
                  <a:lnTo>
                    <a:pt x="192" y="54"/>
                  </a:lnTo>
                  <a:lnTo>
                    <a:pt x="188"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Freeform 513"/>
            <p:cNvSpPr>
              <a:spLocks/>
            </p:cNvSpPr>
            <p:nvPr/>
          </p:nvSpPr>
          <p:spPr bwMode="auto">
            <a:xfrm>
              <a:off x="4542194" y="3694358"/>
              <a:ext cx="203674" cy="260801"/>
            </a:xfrm>
            <a:custGeom>
              <a:avLst/>
              <a:gdLst/>
              <a:ahLst/>
              <a:cxnLst>
                <a:cxn ang="0">
                  <a:pos x="189" y="47"/>
                </a:cxn>
                <a:cxn ang="0">
                  <a:pos x="139" y="60"/>
                </a:cxn>
                <a:cxn ang="0">
                  <a:pos x="90" y="17"/>
                </a:cxn>
                <a:cxn ang="0">
                  <a:pos x="92" y="10"/>
                </a:cxn>
                <a:cxn ang="0">
                  <a:pos x="55" y="0"/>
                </a:cxn>
                <a:cxn ang="0">
                  <a:pos x="42" y="35"/>
                </a:cxn>
                <a:cxn ang="0">
                  <a:pos x="35" y="35"/>
                </a:cxn>
                <a:cxn ang="0">
                  <a:pos x="40" y="35"/>
                </a:cxn>
                <a:cxn ang="0">
                  <a:pos x="57" y="72"/>
                </a:cxn>
                <a:cxn ang="0">
                  <a:pos x="20" y="125"/>
                </a:cxn>
                <a:cxn ang="0">
                  <a:pos x="7" y="167"/>
                </a:cxn>
                <a:cxn ang="0">
                  <a:pos x="7" y="160"/>
                </a:cxn>
                <a:cxn ang="0">
                  <a:pos x="7" y="167"/>
                </a:cxn>
                <a:cxn ang="0">
                  <a:pos x="0" y="205"/>
                </a:cxn>
                <a:cxn ang="0">
                  <a:pos x="5" y="242"/>
                </a:cxn>
                <a:cxn ang="0">
                  <a:pos x="0" y="242"/>
                </a:cxn>
                <a:cxn ang="0">
                  <a:pos x="5" y="247"/>
                </a:cxn>
                <a:cxn ang="0">
                  <a:pos x="57" y="262"/>
                </a:cxn>
                <a:cxn ang="0">
                  <a:pos x="129" y="257"/>
                </a:cxn>
                <a:cxn ang="0">
                  <a:pos x="137" y="240"/>
                </a:cxn>
                <a:cxn ang="0">
                  <a:pos x="137" y="207"/>
                </a:cxn>
                <a:cxn ang="0">
                  <a:pos x="194" y="185"/>
                </a:cxn>
                <a:cxn ang="0">
                  <a:pos x="204" y="117"/>
                </a:cxn>
                <a:cxn ang="0">
                  <a:pos x="192" y="55"/>
                </a:cxn>
                <a:cxn ang="0">
                  <a:pos x="189" y="47"/>
                </a:cxn>
              </a:cxnLst>
              <a:rect l="0" t="0" r="r" b="b"/>
              <a:pathLst>
                <a:path w="204" h="262">
                  <a:moveTo>
                    <a:pt x="189" y="47"/>
                  </a:moveTo>
                  <a:lnTo>
                    <a:pt x="139" y="60"/>
                  </a:lnTo>
                  <a:lnTo>
                    <a:pt x="90" y="17"/>
                  </a:lnTo>
                  <a:lnTo>
                    <a:pt x="92" y="10"/>
                  </a:lnTo>
                  <a:lnTo>
                    <a:pt x="55" y="0"/>
                  </a:lnTo>
                  <a:lnTo>
                    <a:pt x="42" y="35"/>
                  </a:lnTo>
                  <a:lnTo>
                    <a:pt x="35" y="35"/>
                  </a:lnTo>
                  <a:lnTo>
                    <a:pt x="40" y="35"/>
                  </a:lnTo>
                  <a:lnTo>
                    <a:pt x="57" y="72"/>
                  </a:lnTo>
                  <a:lnTo>
                    <a:pt x="20" y="125"/>
                  </a:lnTo>
                  <a:lnTo>
                    <a:pt x="7" y="167"/>
                  </a:lnTo>
                  <a:lnTo>
                    <a:pt x="7" y="160"/>
                  </a:lnTo>
                  <a:lnTo>
                    <a:pt x="7" y="167"/>
                  </a:lnTo>
                  <a:lnTo>
                    <a:pt x="0" y="205"/>
                  </a:lnTo>
                  <a:lnTo>
                    <a:pt x="5" y="242"/>
                  </a:lnTo>
                  <a:lnTo>
                    <a:pt x="0" y="242"/>
                  </a:lnTo>
                  <a:lnTo>
                    <a:pt x="5" y="247"/>
                  </a:lnTo>
                  <a:lnTo>
                    <a:pt x="57" y="262"/>
                  </a:lnTo>
                  <a:lnTo>
                    <a:pt x="129" y="257"/>
                  </a:lnTo>
                  <a:lnTo>
                    <a:pt x="137" y="240"/>
                  </a:lnTo>
                  <a:lnTo>
                    <a:pt x="137" y="207"/>
                  </a:lnTo>
                  <a:lnTo>
                    <a:pt x="194" y="185"/>
                  </a:lnTo>
                  <a:lnTo>
                    <a:pt x="204" y="117"/>
                  </a:lnTo>
                  <a:lnTo>
                    <a:pt x="192" y="55"/>
                  </a:lnTo>
                  <a:lnTo>
                    <a:pt x="189" y="4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1" name="Freeform 512"/>
            <p:cNvSpPr>
              <a:spLocks/>
            </p:cNvSpPr>
            <p:nvPr/>
          </p:nvSpPr>
          <p:spPr bwMode="auto">
            <a:xfrm>
              <a:off x="4549646" y="3860774"/>
              <a:ext cx="0" cy="2485"/>
            </a:xfrm>
            <a:custGeom>
              <a:avLst/>
              <a:gdLst/>
              <a:ahLst/>
              <a:cxnLst>
                <a:cxn ang="0">
                  <a:pos x="0" y="0"/>
                </a:cxn>
                <a:cxn ang="0">
                  <a:pos x="0" y="3"/>
                </a:cxn>
                <a:cxn ang="0">
                  <a:pos x="0" y="0"/>
                </a:cxn>
              </a:cxnLst>
              <a:rect l="0" t="0" r="r" b="b"/>
              <a:pathLst>
                <a:path h="3">
                  <a:moveTo>
                    <a:pt x="0" y="0"/>
                  </a:moveTo>
                  <a:lnTo>
                    <a:pt x="0"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2" name="Freeform 511"/>
            <p:cNvSpPr>
              <a:spLocks/>
            </p:cNvSpPr>
            <p:nvPr/>
          </p:nvSpPr>
          <p:spPr bwMode="auto">
            <a:xfrm>
              <a:off x="4512388" y="3935289"/>
              <a:ext cx="84450" cy="67064"/>
            </a:xfrm>
            <a:custGeom>
              <a:avLst/>
              <a:gdLst/>
              <a:ahLst/>
              <a:cxnLst>
                <a:cxn ang="0">
                  <a:pos x="86" y="25"/>
                </a:cxn>
                <a:cxn ang="0">
                  <a:pos x="86" y="48"/>
                </a:cxn>
                <a:cxn ang="0">
                  <a:pos x="22" y="67"/>
                </a:cxn>
                <a:cxn ang="0">
                  <a:pos x="0" y="29"/>
                </a:cxn>
                <a:cxn ang="0">
                  <a:pos x="35" y="0"/>
                </a:cxn>
                <a:cxn ang="0">
                  <a:pos x="32" y="0"/>
                </a:cxn>
                <a:cxn ang="0">
                  <a:pos x="35" y="3"/>
                </a:cxn>
                <a:cxn ang="0">
                  <a:pos x="83" y="19"/>
                </a:cxn>
                <a:cxn ang="0">
                  <a:pos x="86" y="25"/>
                </a:cxn>
              </a:cxnLst>
              <a:rect l="0" t="0" r="r" b="b"/>
              <a:pathLst>
                <a:path w="86" h="67">
                  <a:moveTo>
                    <a:pt x="86" y="25"/>
                  </a:moveTo>
                  <a:lnTo>
                    <a:pt x="86" y="48"/>
                  </a:lnTo>
                  <a:lnTo>
                    <a:pt x="22" y="67"/>
                  </a:lnTo>
                  <a:lnTo>
                    <a:pt x="0" y="29"/>
                  </a:lnTo>
                  <a:lnTo>
                    <a:pt x="35" y="0"/>
                  </a:lnTo>
                  <a:lnTo>
                    <a:pt x="32" y="0"/>
                  </a:lnTo>
                  <a:lnTo>
                    <a:pt x="35" y="3"/>
                  </a:lnTo>
                  <a:lnTo>
                    <a:pt x="83" y="19"/>
                  </a:lnTo>
                  <a:lnTo>
                    <a:pt x="8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3" name="Freeform 510"/>
            <p:cNvSpPr>
              <a:spLocks/>
            </p:cNvSpPr>
            <p:nvPr/>
          </p:nvSpPr>
          <p:spPr bwMode="auto">
            <a:xfrm>
              <a:off x="4512388" y="3935289"/>
              <a:ext cx="84450" cy="67064"/>
            </a:xfrm>
            <a:custGeom>
              <a:avLst/>
              <a:gdLst/>
              <a:ahLst/>
              <a:cxnLst>
                <a:cxn ang="0">
                  <a:pos x="86" y="25"/>
                </a:cxn>
                <a:cxn ang="0">
                  <a:pos x="86" y="50"/>
                </a:cxn>
                <a:cxn ang="0">
                  <a:pos x="20" y="67"/>
                </a:cxn>
                <a:cxn ang="0">
                  <a:pos x="0" y="30"/>
                </a:cxn>
                <a:cxn ang="0">
                  <a:pos x="35" y="0"/>
                </a:cxn>
                <a:cxn ang="0">
                  <a:pos x="30" y="0"/>
                </a:cxn>
                <a:cxn ang="0">
                  <a:pos x="35" y="5"/>
                </a:cxn>
                <a:cxn ang="0">
                  <a:pos x="83" y="20"/>
                </a:cxn>
                <a:cxn ang="0">
                  <a:pos x="86" y="25"/>
                </a:cxn>
              </a:cxnLst>
              <a:rect l="0" t="0" r="r" b="b"/>
              <a:pathLst>
                <a:path w="86" h="67">
                  <a:moveTo>
                    <a:pt x="86" y="25"/>
                  </a:moveTo>
                  <a:lnTo>
                    <a:pt x="86" y="50"/>
                  </a:lnTo>
                  <a:lnTo>
                    <a:pt x="20" y="67"/>
                  </a:lnTo>
                  <a:lnTo>
                    <a:pt x="0" y="30"/>
                  </a:lnTo>
                  <a:lnTo>
                    <a:pt x="35" y="0"/>
                  </a:lnTo>
                  <a:lnTo>
                    <a:pt x="30" y="0"/>
                  </a:lnTo>
                  <a:lnTo>
                    <a:pt x="35" y="5"/>
                  </a:lnTo>
                  <a:lnTo>
                    <a:pt x="83" y="20"/>
                  </a:lnTo>
                  <a:lnTo>
                    <a:pt x="86"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4" name="Freeform 509"/>
            <p:cNvSpPr>
              <a:spLocks/>
            </p:cNvSpPr>
            <p:nvPr/>
          </p:nvSpPr>
          <p:spPr bwMode="auto">
            <a:xfrm>
              <a:off x="4591871" y="3930321"/>
              <a:ext cx="181320" cy="89418"/>
            </a:xfrm>
            <a:custGeom>
              <a:avLst/>
              <a:gdLst/>
              <a:ahLst/>
              <a:cxnLst>
                <a:cxn ang="0">
                  <a:pos x="89" y="0"/>
                </a:cxn>
                <a:cxn ang="0">
                  <a:pos x="166" y="7"/>
                </a:cxn>
                <a:cxn ang="0">
                  <a:pos x="182" y="16"/>
                </a:cxn>
                <a:cxn ang="0">
                  <a:pos x="172" y="77"/>
                </a:cxn>
                <a:cxn ang="0">
                  <a:pos x="108" y="90"/>
                </a:cxn>
                <a:cxn ang="0">
                  <a:pos x="51" y="58"/>
                </a:cxn>
                <a:cxn ang="0">
                  <a:pos x="6" y="55"/>
                </a:cxn>
                <a:cxn ang="0">
                  <a:pos x="6" y="32"/>
                </a:cxn>
                <a:cxn ang="0">
                  <a:pos x="3" y="26"/>
                </a:cxn>
                <a:cxn ang="0">
                  <a:pos x="0" y="23"/>
                </a:cxn>
                <a:cxn ang="0">
                  <a:pos x="9" y="26"/>
                </a:cxn>
                <a:cxn ang="0">
                  <a:pos x="80" y="20"/>
                </a:cxn>
                <a:cxn ang="0">
                  <a:pos x="89" y="4"/>
                </a:cxn>
                <a:cxn ang="0">
                  <a:pos x="89" y="0"/>
                </a:cxn>
              </a:cxnLst>
              <a:rect l="0" t="0" r="r" b="b"/>
              <a:pathLst>
                <a:path w="182" h="90">
                  <a:moveTo>
                    <a:pt x="89" y="0"/>
                  </a:moveTo>
                  <a:lnTo>
                    <a:pt x="166" y="7"/>
                  </a:lnTo>
                  <a:lnTo>
                    <a:pt x="182" y="16"/>
                  </a:lnTo>
                  <a:lnTo>
                    <a:pt x="172" y="77"/>
                  </a:lnTo>
                  <a:lnTo>
                    <a:pt x="108" y="90"/>
                  </a:lnTo>
                  <a:lnTo>
                    <a:pt x="51" y="58"/>
                  </a:lnTo>
                  <a:lnTo>
                    <a:pt x="6" y="55"/>
                  </a:lnTo>
                  <a:lnTo>
                    <a:pt x="6" y="32"/>
                  </a:lnTo>
                  <a:lnTo>
                    <a:pt x="3" y="26"/>
                  </a:lnTo>
                  <a:lnTo>
                    <a:pt x="0" y="23"/>
                  </a:lnTo>
                  <a:lnTo>
                    <a:pt x="9" y="26"/>
                  </a:lnTo>
                  <a:lnTo>
                    <a:pt x="80" y="20"/>
                  </a:lnTo>
                  <a:lnTo>
                    <a:pt x="89" y="4"/>
                  </a:lnTo>
                  <a:lnTo>
                    <a:pt x="8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508"/>
            <p:cNvSpPr>
              <a:spLocks/>
            </p:cNvSpPr>
            <p:nvPr/>
          </p:nvSpPr>
          <p:spPr bwMode="auto">
            <a:xfrm>
              <a:off x="4591871" y="3930321"/>
              <a:ext cx="178835" cy="89418"/>
            </a:xfrm>
            <a:custGeom>
              <a:avLst/>
              <a:gdLst/>
              <a:ahLst/>
              <a:cxnLst>
                <a:cxn ang="0">
                  <a:pos x="88" y="0"/>
                </a:cxn>
                <a:cxn ang="0">
                  <a:pos x="167" y="5"/>
                </a:cxn>
                <a:cxn ang="0">
                  <a:pos x="182" y="15"/>
                </a:cxn>
                <a:cxn ang="0">
                  <a:pos x="172" y="75"/>
                </a:cxn>
                <a:cxn ang="0">
                  <a:pos x="109" y="90"/>
                </a:cxn>
                <a:cxn ang="0">
                  <a:pos x="51" y="58"/>
                </a:cxn>
                <a:cxn ang="0">
                  <a:pos x="5" y="55"/>
                </a:cxn>
                <a:cxn ang="0">
                  <a:pos x="5" y="30"/>
                </a:cxn>
                <a:cxn ang="0">
                  <a:pos x="3" y="25"/>
                </a:cxn>
                <a:cxn ang="0">
                  <a:pos x="0" y="23"/>
                </a:cxn>
                <a:cxn ang="0">
                  <a:pos x="8" y="25"/>
                </a:cxn>
                <a:cxn ang="0">
                  <a:pos x="81" y="20"/>
                </a:cxn>
                <a:cxn ang="0">
                  <a:pos x="88" y="3"/>
                </a:cxn>
                <a:cxn ang="0">
                  <a:pos x="88" y="0"/>
                </a:cxn>
              </a:cxnLst>
              <a:rect l="0" t="0" r="r" b="b"/>
              <a:pathLst>
                <a:path w="182" h="90">
                  <a:moveTo>
                    <a:pt x="88" y="0"/>
                  </a:moveTo>
                  <a:lnTo>
                    <a:pt x="167" y="5"/>
                  </a:lnTo>
                  <a:lnTo>
                    <a:pt x="182" y="15"/>
                  </a:lnTo>
                  <a:lnTo>
                    <a:pt x="172" y="75"/>
                  </a:lnTo>
                  <a:lnTo>
                    <a:pt x="109" y="90"/>
                  </a:lnTo>
                  <a:lnTo>
                    <a:pt x="51" y="58"/>
                  </a:lnTo>
                  <a:lnTo>
                    <a:pt x="5" y="55"/>
                  </a:lnTo>
                  <a:lnTo>
                    <a:pt x="5" y="30"/>
                  </a:lnTo>
                  <a:lnTo>
                    <a:pt x="3" y="25"/>
                  </a:lnTo>
                  <a:lnTo>
                    <a:pt x="0" y="23"/>
                  </a:lnTo>
                  <a:lnTo>
                    <a:pt x="8" y="25"/>
                  </a:lnTo>
                  <a:lnTo>
                    <a:pt x="81" y="20"/>
                  </a:lnTo>
                  <a:lnTo>
                    <a:pt x="88" y="3"/>
                  </a:lnTo>
                  <a:lnTo>
                    <a:pt x="8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6" name="Freeform 507"/>
            <p:cNvSpPr>
              <a:spLocks/>
            </p:cNvSpPr>
            <p:nvPr/>
          </p:nvSpPr>
          <p:spPr bwMode="auto">
            <a:xfrm>
              <a:off x="4678805" y="3875677"/>
              <a:ext cx="134127" cy="74515"/>
            </a:xfrm>
            <a:custGeom>
              <a:avLst/>
              <a:gdLst/>
              <a:ahLst/>
              <a:cxnLst>
                <a:cxn ang="0">
                  <a:pos x="58" y="0"/>
                </a:cxn>
                <a:cxn ang="0">
                  <a:pos x="135" y="26"/>
                </a:cxn>
                <a:cxn ang="0">
                  <a:pos x="93" y="70"/>
                </a:cxn>
                <a:cxn ang="0">
                  <a:pos x="90" y="74"/>
                </a:cxn>
                <a:cxn ang="0">
                  <a:pos x="93" y="70"/>
                </a:cxn>
                <a:cxn ang="0">
                  <a:pos x="77" y="61"/>
                </a:cxn>
                <a:cxn ang="0">
                  <a:pos x="0" y="54"/>
                </a:cxn>
                <a:cxn ang="0">
                  <a:pos x="0" y="26"/>
                </a:cxn>
                <a:cxn ang="0">
                  <a:pos x="58" y="3"/>
                </a:cxn>
                <a:cxn ang="0">
                  <a:pos x="58" y="0"/>
                </a:cxn>
              </a:cxnLst>
              <a:rect l="0" t="0" r="r" b="b"/>
              <a:pathLst>
                <a:path w="135" h="74">
                  <a:moveTo>
                    <a:pt x="58" y="0"/>
                  </a:moveTo>
                  <a:lnTo>
                    <a:pt x="135" y="26"/>
                  </a:lnTo>
                  <a:lnTo>
                    <a:pt x="93" y="70"/>
                  </a:lnTo>
                  <a:lnTo>
                    <a:pt x="90" y="74"/>
                  </a:lnTo>
                  <a:lnTo>
                    <a:pt x="93" y="70"/>
                  </a:lnTo>
                  <a:lnTo>
                    <a:pt x="77" y="61"/>
                  </a:lnTo>
                  <a:lnTo>
                    <a:pt x="0" y="54"/>
                  </a:lnTo>
                  <a:lnTo>
                    <a:pt x="0" y="26"/>
                  </a:lnTo>
                  <a:lnTo>
                    <a:pt x="58" y="3"/>
                  </a:ln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7" name="Freeform 505"/>
            <p:cNvSpPr>
              <a:spLocks/>
            </p:cNvSpPr>
            <p:nvPr/>
          </p:nvSpPr>
          <p:spPr bwMode="auto">
            <a:xfrm>
              <a:off x="4730965" y="3719197"/>
              <a:ext cx="188771" cy="191254"/>
            </a:xfrm>
            <a:custGeom>
              <a:avLst/>
              <a:gdLst/>
              <a:ahLst/>
              <a:cxnLst>
                <a:cxn ang="0">
                  <a:pos x="103" y="0"/>
                </a:cxn>
                <a:cxn ang="0">
                  <a:pos x="0" y="23"/>
                </a:cxn>
                <a:cxn ang="0">
                  <a:pos x="4" y="29"/>
                </a:cxn>
                <a:cxn ang="0">
                  <a:pos x="16" y="93"/>
                </a:cxn>
                <a:cxn ang="0">
                  <a:pos x="7" y="157"/>
                </a:cxn>
                <a:cxn ang="0">
                  <a:pos x="84" y="183"/>
                </a:cxn>
                <a:cxn ang="0">
                  <a:pos x="84" y="186"/>
                </a:cxn>
                <a:cxn ang="0">
                  <a:pos x="148" y="192"/>
                </a:cxn>
                <a:cxn ang="0">
                  <a:pos x="189" y="151"/>
                </a:cxn>
                <a:cxn ang="0">
                  <a:pos x="157" y="71"/>
                </a:cxn>
                <a:cxn ang="0">
                  <a:pos x="164" y="35"/>
                </a:cxn>
                <a:cxn ang="0">
                  <a:pos x="103" y="0"/>
                </a:cxn>
              </a:cxnLst>
              <a:rect l="0" t="0" r="r" b="b"/>
              <a:pathLst>
                <a:path w="189" h="192">
                  <a:moveTo>
                    <a:pt x="103" y="0"/>
                  </a:moveTo>
                  <a:lnTo>
                    <a:pt x="0" y="23"/>
                  </a:lnTo>
                  <a:lnTo>
                    <a:pt x="4" y="29"/>
                  </a:lnTo>
                  <a:lnTo>
                    <a:pt x="16" y="93"/>
                  </a:lnTo>
                  <a:lnTo>
                    <a:pt x="7" y="157"/>
                  </a:lnTo>
                  <a:lnTo>
                    <a:pt x="84" y="183"/>
                  </a:lnTo>
                  <a:lnTo>
                    <a:pt x="84" y="186"/>
                  </a:lnTo>
                  <a:lnTo>
                    <a:pt x="148" y="192"/>
                  </a:lnTo>
                  <a:lnTo>
                    <a:pt x="189" y="151"/>
                  </a:lnTo>
                  <a:lnTo>
                    <a:pt x="157" y="71"/>
                  </a:lnTo>
                  <a:lnTo>
                    <a:pt x="164" y="35"/>
                  </a:lnTo>
                  <a:lnTo>
                    <a:pt x="10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8" name="Freeform 504"/>
            <p:cNvSpPr>
              <a:spLocks/>
            </p:cNvSpPr>
            <p:nvPr/>
          </p:nvSpPr>
          <p:spPr bwMode="auto">
            <a:xfrm>
              <a:off x="4730965" y="3719197"/>
              <a:ext cx="186288" cy="191254"/>
            </a:xfrm>
            <a:custGeom>
              <a:avLst/>
              <a:gdLst/>
              <a:ahLst/>
              <a:cxnLst>
                <a:cxn ang="0">
                  <a:pos x="103" y="0"/>
                </a:cxn>
                <a:cxn ang="0">
                  <a:pos x="0" y="22"/>
                </a:cxn>
                <a:cxn ang="0">
                  <a:pos x="3" y="30"/>
                </a:cxn>
                <a:cxn ang="0">
                  <a:pos x="15" y="92"/>
                </a:cxn>
                <a:cxn ang="0">
                  <a:pos x="5" y="157"/>
                </a:cxn>
                <a:cxn ang="0">
                  <a:pos x="83" y="182"/>
                </a:cxn>
                <a:cxn ang="0">
                  <a:pos x="83" y="187"/>
                </a:cxn>
                <a:cxn ang="0">
                  <a:pos x="149" y="192"/>
                </a:cxn>
                <a:cxn ang="0">
                  <a:pos x="189" y="152"/>
                </a:cxn>
                <a:cxn ang="0">
                  <a:pos x="156" y="72"/>
                </a:cxn>
                <a:cxn ang="0">
                  <a:pos x="164" y="35"/>
                </a:cxn>
                <a:cxn ang="0">
                  <a:pos x="103" y="0"/>
                </a:cxn>
              </a:cxnLst>
              <a:rect l="0" t="0" r="r" b="b"/>
              <a:pathLst>
                <a:path w="189" h="192">
                  <a:moveTo>
                    <a:pt x="103" y="0"/>
                  </a:moveTo>
                  <a:lnTo>
                    <a:pt x="0" y="22"/>
                  </a:lnTo>
                  <a:lnTo>
                    <a:pt x="3" y="30"/>
                  </a:lnTo>
                  <a:lnTo>
                    <a:pt x="15" y="92"/>
                  </a:lnTo>
                  <a:lnTo>
                    <a:pt x="5" y="157"/>
                  </a:lnTo>
                  <a:lnTo>
                    <a:pt x="83" y="182"/>
                  </a:lnTo>
                  <a:lnTo>
                    <a:pt x="83" y="187"/>
                  </a:lnTo>
                  <a:lnTo>
                    <a:pt x="149" y="192"/>
                  </a:lnTo>
                  <a:lnTo>
                    <a:pt x="189" y="152"/>
                  </a:lnTo>
                  <a:lnTo>
                    <a:pt x="156" y="72"/>
                  </a:lnTo>
                  <a:lnTo>
                    <a:pt x="164" y="35"/>
                  </a:lnTo>
                  <a:lnTo>
                    <a:pt x="10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9" name="Freeform 503"/>
            <p:cNvSpPr>
              <a:spLocks/>
            </p:cNvSpPr>
            <p:nvPr/>
          </p:nvSpPr>
          <p:spPr bwMode="auto">
            <a:xfrm>
              <a:off x="4768223" y="3905483"/>
              <a:ext cx="104321" cy="59612"/>
            </a:xfrm>
            <a:custGeom>
              <a:avLst/>
              <a:gdLst/>
              <a:ahLst/>
              <a:cxnLst>
                <a:cxn ang="0">
                  <a:pos x="105" y="6"/>
                </a:cxn>
                <a:cxn ang="0">
                  <a:pos x="105" y="61"/>
                </a:cxn>
                <a:cxn ang="0">
                  <a:pos x="38" y="61"/>
                </a:cxn>
                <a:cxn ang="0">
                  <a:pos x="0" y="45"/>
                </a:cxn>
                <a:cxn ang="0">
                  <a:pos x="3" y="41"/>
                </a:cxn>
                <a:cxn ang="0">
                  <a:pos x="0" y="45"/>
                </a:cxn>
                <a:cxn ang="0">
                  <a:pos x="3" y="41"/>
                </a:cxn>
                <a:cxn ang="0">
                  <a:pos x="45" y="0"/>
                </a:cxn>
                <a:cxn ang="0">
                  <a:pos x="105" y="6"/>
                </a:cxn>
              </a:cxnLst>
              <a:rect l="0" t="0" r="r" b="b"/>
              <a:pathLst>
                <a:path w="105" h="61">
                  <a:moveTo>
                    <a:pt x="105" y="6"/>
                  </a:moveTo>
                  <a:lnTo>
                    <a:pt x="105" y="61"/>
                  </a:lnTo>
                  <a:lnTo>
                    <a:pt x="38" y="61"/>
                  </a:lnTo>
                  <a:lnTo>
                    <a:pt x="0" y="45"/>
                  </a:lnTo>
                  <a:lnTo>
                    <a:pt x="3" y="41"/>
                  </a:lnTo>
                  <a:lnTo>
                    <a:pt x="0" y="45"/>
                  </a:lnTo>
                  <a:lnTo>
                    <a:pt x="3" y="41"/>
                  </a:lnTo>
                  <a:lnTo>
                    <a:pt x="45" y="0"/>
                  </a:lnTo>
                  <a:lnTo>
                    <a:pt x="105"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0" name="Freeform 501"/>
            <p:cNvSpPr>
              <a:spLocks/>
            </p:cNvSpPr>
            <p:nvPr/>
          </p:nvSpPr>
          <p:spPr bwMode="auto">
            <a:xfrm>
              <a:off x="4768223" y="3945224"/>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1" name="Freeform 500"/>
            <p:cNvSpPr>
              <a:spLocks/>
            </p:cNvSpPr>
            <p:nvPr/>
          </p:nvSpPr>
          <p:spPr bwMode="auto">
            <a:xfrm>
              <a:off x="4755803" y="3950192"/>
              <a:ext cx="116741" cy="84450"/>
            </a:xfrm>
            <a:custGeom>
              <a:avLst/>
              <a:gdLst/>
              <a:ahLst/>
              <a:cxnLst>
                <a:cxn ang="0">
                  <a:pos x="118" y="19"/>
                </a:cxn>
                <a:cxn ang="0">
                  <a:pos x="99" y="86"/>
                </a:cxn>
                <a:cxn ang="0">
                  <a:pos x="48" y="73"/>
                </a:cxn>
                <a:cxn ang="0">
                  <a:pos x="0" y="57"/>
                </a:cxn>
                <a:cxn ang="0">
                  <a:pos x="6" y="57"/>
                </a:cxn>
                <a:cxn ang="0">
                  <a:pos x="13" y="0"/>
                </a:cxn>
                <a:cxn ang="0">
                  <a:pos x="51" y="16"/>
                </a:cxn>
                <a:cxn ang="0">
                  <a:pos x="115" y="16"/>
                </a:cxn>
                <a:cxn ang="0">
                  <a:pos x="118" y="19"/>
                </a:cxn>
              </a:cxnLst>
              <a:rect l="0" t="0" r="r" b="b"/>
              <a:pathLst>
                <a:path w="118" h="86">
                  <a:moveTo>
                    <a:pt x="118" y="19"/>
                  </a:moveTo>
                  <a:lnTo>
                    <a:pt x="99" y="86"/>
                  </a:lnTo>
                  <a:lnTo>
                    <a:pt x="48" y="73"/>
                  </a:lnTo>
                  <a:lnTo>
                    <a:pt x="0" y="57"/>
                  </a:lnTo>
                  <a:lnTo>
                    <a:pt x="6" y="57"/>
                  </a:lnTo>
                  <a:lnTo>
                    <a:pt x="13" y="0"/>
                  </a:lnTo>
                  <a:lnTo>
                    <a:pt x="51" y="16"/>
                  </a:lnTo>
                  <a:lnTo>
                    <a:pt x="115" y="16"/>
                  </a:lnTo>
                  <a:lnTo>
                    <a:pt x="11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2" name="Freeform 498"/>
            <p:cNvSpPr>
              <a:spLocks/>
            </p:cNvSpPr>
            <p:nvPr/>
          </p:nvSpPr>
          <p:spPr bwMode="auto">
            <a:xfrm>
              <a:off x="4698676" y="4004836"/>
              <a:ext cx="101836" cy="49677"/>
            </a:xfrm>
            <a:custGeom>
              <a:avLst/>
              <a:gdLst/>
              <a:ahLst/>
              <a:cxnLst>
                <a:cxn ang="0">
                  <a:pos x="96" y="23"/>
                </a:cxn>
                <a:cxn ang="0">
                  <a:pos x="77" y="42"/>
                </a:cxn>
                <a:cxn ang="0">
                  <a:pos x="13" y="51"/>
                </a:cxn>
                <a:cxn ang="0">
                  <a:pos x="4" y="45"/>
                </a:cxn>
                <a:cxn ang="0">
                  <a:pos x="0" y="13"/>
                </a:cxn>
                <a:cxn ang="0">
                  <a:pos x="64" y="0"/>
                </a:cxn>
                <a:cxn ang="0">
                  <a:pos x="58" y="0"/>
                </a:cxn>
                <a:cxn ang="0">
                  <a:pos x="103" y="16"/>
                </a:cxn>
                <a:cxn ang="0">
                  <a:pos x="96" y="23"/>
                </a:cxn>
              </a:cxnLst>
              <a:rect l="0" t="0" r="r" b="b"/>
              <a:pathLst>
                <a:path w="103" h="51">
                  <a:moveTo>
                    <a:pt x="96" y="23"/>
                  </a:moveTo>
                  <a:lnTo>
                    <a:pt x="77" y="42"/>
                  </a:lnTo>
                  <a:lnTo>
                    <a:pt x="13" y="51"/>
                  </a:lnTo>
                  <a:lnTo>
                    <a:pt x="4" y="45"/>
                  </a:lnTo>
                  <a:lnTo>
                    <a:pt x="0" y="13"/>
                  </a:lnTo>
                  <a:lnTo>
                    <a:pt x="64" y="0"/>
                  </a:lnTo>
                  <a:lnTo>
                    <a:pt x="58" y="0"/>
                  </a:lnTo>
                  <a:lnTo>
                    <a:pt x="103" y="16"/>
                  </a:lnTo>
                  <a:lnTo>
                    <a:pt x="9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3" name="Freeform 497"/>
            <p:cNvSpPr>
              <a:spLocks/>
            </p:cNvSpPr>
            <p:nvPr/>
          </p:nvSpPr>
          <p:spPr bwMode="auto">
            <a:xfrm>
              <a:off x="4698676" y="4004836"/>
              <a:ext cx="101836" cy="52161"/>
            </a:xfrm>
            <a:custGeom>
              <a:avLst/>
              <a:gdLst/>
              <a:ahLst/>
              <a:cxnLst>
                <a:cxn ang="0">
                  <a:pos x="95" y="24"/>
                </a:cxn>
                <a:cxn ang="0">
                  <a:pos x="78" y="41"/>
                </a:cxn>
                <a:cxn ang="0">
                  <a:pos x="13" y="51"/>
                </a:cxn>
                <a:cxn ang="0">
                  <a:pos x="3" y="44"/>
                </a:cxn>
                <a:cxn ang="0">
                  <a:pos x="0" y="15"/>
                </a:cxn>
                <a:cxn ang="0">
                  <a:pos x="63" y="0"/>
                </a:cxn>
                <a:cxn ang="0">
                  <a:pos x="58" y="0"/>
                </a:cxn>
                <a:cxn ang="0">
                  <a:pos x="103" y="17"/>
                </a:cxn>
                <a:cxn ang="0">
                  <a:pos x="95" y="24"/>
                </a:cxn>
              </a:cxnLst>
              <a:rect l="0" t="0" r="r" b="b"/>
              <a:pathLst>
                <a:path w="103" h="51">
                  <a:moveTo>
                    <a:pt x="95" y="24"/>
                  </a:moveTo>
                  <a:lnTo>
                    <a:pt x="78" y="41"/>
                  </a:lnTo>
                  <a:lnTo>
                    <a:pt x="13" y="51"/>
                  </a:lnTo>
                  <a:lnTo>
                    <a:pt x="3" y="44"/>
                  </a:lnTo>
                  <a:lnTo>
                    <a:pt x="0" y="15"/>
                  </a:lnTo>
                  <a:lnTo>
                    <a:pt x="63" y="0"/>
                  </a:lnTo>
                  <a:lnTo>
                    <a:pt x="58" y="0"/>
                  </a:lnTo>
                  <a:lnTo>
                    <a:pt x="103" y="17"/>
                  </a:lnTo>
                  <a:lnTo>
                    <a:pt x="95" y="2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4" name="Freeform 496"/>
            <p:cNvSpPr>
              <a:spLocks/>
            </p:cNvSpPr>
            <p:nvPr/>
          </p:nvSpPr>
          <p:spPr bwMode="auto">
            <a:xfrm>
              <a:off x="4790577" y="4069416"/>
              <a:ext cx="49677" cy="57129"/>
            </a:xfrm>
            <a:custGeom>
              <a:avLst/>
              <a:gdLst/>
              <a:ahLst/>
              <a:cxnLst>
                <a:cxn ang="0">
                  <a:pos x="0" y="58"/>
                </a:cxn>
                <a:cxn ang="0">
                  <a:pos x="48" y="32"/>
                </a:cxn>
                <a:cxn ang="0">
                  <a:pos x="51" y="3"/>
                </a:cxn>
                <a:cxn ang="0">
                  <a:pos x="7" y="0"/>
                </a:cxn>
                <a:cxn ang="0">
                  <a:pos x="0" y="58"/>
                </a:cxn>
              </a:cxnLst>
              <a:rect l="0" t="0" r="r" b="b"/>
              <a:pathLst>
                <a:path w="51" h="58">
                  <a:moveTo>
                    <a:pt x="0" y="58"/>
                  </a:moveTo>
                  <a:lnTo>
                    <a:pt x="48" y="32"/>
                  </a:lnTo>
                  <a:lnTo>
                    <a:pt x="51" y="3"/>
                  </a:lnTo>
                  <a:lnTo>
                    <a:pt x="7" y="0"/>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 name="Freeform 495"/>
            <p:cNvSpPr>
              <a:spLocks/>
            </p:cNvSpPr>
            <p:nvPr/>
          </p:nvSpPr>
          <p:spPr bwMode="auto">
            <a:xfrm>
              <a:off x="4790577" y="4069416"/>
              <a:ext cx="49677" cy="57129"/>
            </a:xfrm>
            <a:custGeom>
              <a:avLst/>
              <a:gdLst/>
              <a:ahLst/>
              <a:cxnLst>
                <a:cxn ang="0">
                  <a:pos x="0" y="58"/>
                </a:cxn>
                <a:cxn ang="0">
                  <a:pos x="48" y="33"/>
                </a:cxn>
                <a:cxn ang="0">
                  <a:pos x="51" y="3"/>
                </a:cxn>
                <a:cxn ang="0">
                  <a:pos x="8" y="0"/>
                </a:cxn>
                <a:cxn ang="0">
                  <a:pos x="0" y="58"/>
                </a:cxn>
              </a:cxnLst>
              <a:rect l="0" t="0" r="r" b="b"/>
              <a:pathLst>
                <a:path w="51" h="58">
                  <a:moveTo>
                    <a:pt x="0" y="58"/>
                  </a:moveTo>
                  <a:lnTo>
                    <a:pt x="48" y="33"/>
                  </a:lnTo>
                  <a:lnTo>
                    <a:pt x="51" y="3"/>
                  </a:lnTo>
                  <a:lnTo>
                    <a:pt x="8" y="0"/>
                  </a:lnTo>
                  <a:lnTo>
                    <a:pt x="0" y="5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 name="Freeform 494"/>
            <p:cNvSpPr>
              <a:spLocks/>
            </p:cNvSpPr>
            <p:nvPr/>
          </p:nvSpPr>
          <p:spPr bwMode="auto">
            <a:xfrm>
              <a:off x="4798029" y="4136480"/>
              <a:ext cx="54644" cy="67063"/>
            </a:xfrm>
            <a:custGeom>
              <a:avLst/>
              <a:gdLst/>
              <a:ahLst/>
              <a:cxnLst>
                <a:cxn ang="0">
                  <a:pos x="0" y="4"/>
                </a:cxn>
                <a:cxn ang="0">
                  <a:pos x="25" y="61"/>
                </a:cxn>
                <a:cxn ang="0">
                  <a:pos x="25" y="68"/>
                </a:cxn>
                <a:cxn ang="0">
                  <a:pos x="54" y="58"/>
                </a:cxn>
                <a:cxn ang="0">
                  <a:pos x="28" y="0"/>
                </a:cxn>
                <a:cxn ang="0">
                  <a:pos x="0" y="4"/>
                </a:cxn>
              </a:cxnLst>
              <a:rect l="0" t="0" r="r" b="b"/>
              <a:pathLst>
                <a:path w="54" h="68">
                  <a:moveTo>
                    <a:pt x="0" y="4"/>
                  </a:moveTo>
                  <a:lnTo>
                    <a:pt x="25" y="61"/>
                  </a:lnTo>
                  <a:lnTo>
                    <a:pt x="25" y="68"/>
                  </a:lnTo>
                  <a:lnTo>
                    <a:pt x="54" y="58"/>
                  </a:lnTo>
                  <a:lnTo>
                    <a:pt x="28" y="0"/>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7" name="Freeform 493"/>
            <p:cNvSpPr>
              <a:spLocks/>
            </p:cNvSpPr>
            <p:nvPr/>
          </p:nvSpPr>
          <p:spPr bwMode="auto">
            <a:xfrm>
              <a:off x="4798029" y="4136480"/>
              <a:ext cx="52160" cy="67063"/>
            </a:xfrm>
            <a:custGeom>
              <a:avLst/>
              <a:gdLst/>
              <a:ahLst/>
              <a:cxnLst>
                <a:cxn ang="0">
                  <a:pos x="0" y="3"/>
                </a:cxn>
                <a:cxn ang="0">
                  <a:pos x="26" y="60"/>
                </a:cxn>
                <a:cxn ang="0">
                  <a:pos x="26" y="68"/>
                </a:cxn>
                <a:cxn ang="0">
                  <a:pos x="54" y="58"/>
                </a:cxn>
                <a:cxn ang="0">
                  <a:pos x="28" y="0"/>
                </a:cxn>
                <a:cxn ang="0">
                  <a:pos x="0" y="3"/>
                </a:cxn>
              </a:cxnLst>
              <a:rect l="0" t="0" r="r" b="b"/>
              <a:pathLst>
                <a:path w="54" h="68">
                  <a:moveTo>
                    <a:pt x="0" y="3"/>
                  </a:moveTo>
                  <a:lnTo>
                    <a:pt x="26" y="60"/>
                  </a:lnTo>
                  <a:lnTo>
                    <a:pt x="26" y="68"/>
                  </a:lnTo>
                  <a:lnTo>
                    <a:pt x="54" y="58"/>
                  </a:lnTo>
                  <a:lnTo>
                    <a:pt x="28" y="0"/>
                  </a:lnTo>
                  <a:lnTo>
                    <a:pt x="0" y="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 name="Freeform 492"/>
            <p:cNvSpPr>
              <a:spLocks/>
            </p:cNvSpPr>
            <p:nvPr/>
          </p:nvSpPr>
          <p:spPr bwMode="auto">
            <a:xfrm>
              <a:off x="4835286" y="4133995"/>
              <a:ext cx="67064" cy="57129"/>
            </a:xfrm>
            <a:custGeom>
              <a:avLst/>
              <a:gdLst/>
              <a:ahLst/>
              <a:cxnLst>
                <a:cxn ang="0">
                  <a:pos x="0" y="26"/>
                </a:cxn>
                <a:cxn ang="0">
                  <a:pos x="42" y="0"/>
                </a:cxn>
                <a:cxn ang="0">
                  <a:pos x="67" y="23"/>
                </a:cxn>
                <a:cxn ang="0">
                  <a:pos x="16" y="58"/>
                </a:cxn>
                <a:cxn ang="0">
                  <a:pos x="0" y="26"/>
                </a:cxn>
              </a:cxnLst>
              <a:rect l="0" t="0" r="r" b="b"/>
              <a:pathLst>
                <a:path w="67" h="58">
                  <a:moveTo>
                    <a:pt x="0" y="26"/>
                  </a:moveTo>
                  <a:lnTo>
                    <a:pt x="42" y="0"/>
                  </a:lnTo>
                  <a:lnTo>
                    <a:pt x="67" y="23"/>
                  </a:lnTo>
                  <a:lnTo>
                    <a:pt x="16" y="58"/>
                  </a:lnTo>
                  <a:lnTo>
                    <a:pt x="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9" name="Freeform 491"/>
            <p:cNvSpPr>
              <a:spLocks/>
            </p:cNvSpPr>
            <p:nvPr/>
          </p:nvSpPr>
          <p:spPr bwMode="auto">
            <a:xfrm>
              <a:off x="4835286" y="4133995"/>
              <a:ext cx="67064" cy="57129"/>
            </a:xfrm>
            <a:custGeom>
              <a:avLst/>
              <a:gdLst/>
              <a:ahLst/>
              <a:cxnLst>
                <a:cxn ang="0">
                  <a:pos x="0" y="25"/>
                </a:cxn>
                <a:cxn ang="0">
                  <a:pos x="42" y="0"/>
                </a:cxn>
                <a:cxn ang="0">
                  <a:pos x="67" y="23"/>
                </a:cxn>
                <a:cxn ang="0">
                  <a:pos x="15" y="58"/>
                </a:cxn>
                <a:cxn ang="0">
                  <a:pos x="0" y="25"/>
                </a:cxn>
              </a:cxnLst>
              <a:rect l="0" t="0" r="r" b="b"/>
              <a:pathLst>
                <a:path w="67" h="58">
                  <a:moveTo>
                    <a:pt x="0" y="25"/>
                  </a:moveTo>
                  <a:lnTo>
                    <a:pt x="42" y="0"/>
                  </a:lnTo>
                  <a:lnTo>
                    <a:pt x="67" y="23"/>
                  </a:lnTo>
                  <a:lnTo>
                    <a:pt x="15" y="58"/>
                  </a:lnTo>
                  <a:lnTo>
                    <a:pt x="0"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0" name="Freeform 490"/>
            <p:cNvSpPr>
              <a:spLocks/>
            </p:cNvSpPr>
            <p:nvPr/>
          </p:nvSpPr>
          <p:spPr bwMode="auto">
            <a:xfrm>
              <a:off x="4790577" y="4037127"/>
              <a:ext cx="114256" cy="121707"/>
            </a:xfrm>
            <a:custGeom>
              <a:avLst/>
              <a:gdLst/>
              <a:ahLst/>
              <a:cxnLst>
                <a:cxn ang="0">
                  <a:pos x="0" y="87"/>
                </a:cxn>
                <a:cxn ang="0">
                  <a:pos x="7" y="103"/>
                </a:cxn>
                <a:cxn ang="0">
                  <a:pos x="35" y="99"/>
                </a:cxn>
                <a:cxn ang="0">
                  <a:pos x="45" y="122"/>
                </a:cxn>
                <a:cxn ang="0">
                  <a:pos x="87" y="96"/>
                </a:cxn>
                <a:cxn ang="0">
                  <a:pos x="112" y="119"/>
                </a:cxn>
                <a:cxn ang="0">
                  <a:pos x="109" y="122"/>
                </a:cxn>
                <a:cxn ang="0">
                  <a:pos x="112" y="122"/>
                </a:cxn>
                <a:cxn ang="0">
                  <a:pos x="115" y="39"/>
                </a:cxn>
                <a:cxn ang="0">
                  <a:pos x="64" y="0"/>
                </a:cxn>
                <a:cxn ang="0">
                  <a:pos x="61" y="0"/>
                </a:cxn>
                <a:cxn ang="0">
                  <a:pos x="58" y="32"/>
                </a:cxn>
                <a:cxn ang="0">
                  <a:pos x="51" y="35"/>
                </a:cxn>
                <a:cxn ang="0">
                  <a:pos x="48" y="64"/>
                </a:cxn>
                <a:cxn ang="0">
                  <a:pos x="0" y="87"/>
                </a:cxn>
                <a:cxn ang="0">
                  <a:pos x="0" y="87"/>
                </a:cxn>
              </a:cxnLst>
              <a:rect l="0" t="0" r="r" b="b"/>
              <a:pathLst>
                <a:path w="115" h="122">
                  <a:moveTo>
                    <a:pt x="0" y="87"/>
                  </a:moveTo>
                  <a:lnTo>
                    <a:pt x="7" y="103"/>
                  </a:lnTo>
                  <a:lnTo>
                    <a:pt x="35" y="99"/>
                  </a:lnTo>
                  <a:lnTo>
                    <a:pt x="45" y="122"/>
                  </a:lnTo>
                  <a:lnTo>
                    <a:pt x="87" y="96"/>
                  </a:lnTo>
                  <a:lnTo>
                    <a:pt x="112" y="119"/>
                  </a:lnTo>
                  <a:lnTo>
                    <a:pt x="109" y="122"/>
                  </a:lnTo>
                  <a:lnTo>
                    <a:pt x="112" y="122"/>
                  </a:lnTo>
                  <a:lnTo>
                    <a:pt x="115" y="39"/>
                  </a:lnTo>
                  <a:lnTo>
                    <a:pt x="64" y="0"/>
                  </a:lnTo>
                  <a:lnTo>
                    <a:pt x="61" y="0"/>
                  </a:lnTo>
                  <a:lnTo>
                    <a:pt x="58" y="32"/>
                  </a:lnTo>
                  <a:lnTo>
                    <a:pt x="51" y="35"/>
                  </a:lnTo>
                  <a:lnTo>
                    <a:pt x="48" y="64"/>
                  </a:lnTo>
                  <a:lnTo>
                    <a:pt x="0"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489"/>
            <p:cNvSpPr>
              <a:spLocks/>
            </p:cNvSpPr>
            <p:nvPr/>
          </p:nvSpPr>
          <p:spPr bwMode="auto">
            <a:xfrm>
              <a:off x="4790577" y="4037127"/>
              <a:ext cx="114256" cy="121707"/>
            </a:xfrm>
            <a:custGeom>
              <a:avLst/>
              <a:gdLst/>
              <a:ahLst/>
              <a:cxnLst>
                <a:cxn ang="0">
                  <a:pos x="0" y="87"/>
                </a:cxn>
                <a:cxn ang="0">
                  <a:pos x="8" y="102"/>
                </a:cxn>
                <a:cxn ang="0">
                  <a:pos x="35" y="100"/>
                </a:cxn>
                <a:cxn ang="0">
                  <a:pos x="45" y="122"/>
                </a:cxn>
                <a:cxn ang="0">
                  <a:pos x="88" y="97"/>
                </a:cxn>
                <a:cxn ang="0">
                  <a:pos x="113" y="120"/>
                </a:cxn>
                <a:cxn ang="0">
                  <a:pos x="110" y="122"/>
                </a:cxn>
                <a:cxn ang="0">
                  <a:pos x="113" y="122"/>
                </a:cxn>
                <a:cxn ang="0">
                  <a:pos x="115" y="40"/>
                </a:cxn>
                <a:cxn ang="0">
                  <a:pos x="65" y="0"/>
                </a:cxn>
                <a:cxn ang="0">
                  <a:pos x="60" y="0"/>
                </a:cxn>
                <a:cxn ang="0">
                  <a:pos x="58" y="32"/>
                </a:cxn>
                <a:cxn ang="0">
                  <a:pos x="50" y="35"/>
                </a:cxn>
                <a:cxn ang="0">
                  <a:pos x="48" y="65"/>
                </a:cxn>
                <a:cxn ang="0">
                  <a:pos x="0" y="87"/>
                </a:cxn>
              </a:cxnLst>
              <a:rect l="0" t="0" r="r" b="b"/>
              <a:pathLst>
                <a:path w="115" h="122">
                  <a:moveTo>
                    <a:pt x="0" y="87"/>
                  </a:moveTo>
                  <a:lnTo>
                    <a:pt x="8" y="102"/>
                  </a:lnTo>
                  <a:lnTo>
                    <a:pt x="35" y="100"/>
                  </a:lnTo>
                  <a:lnTo>
                    <a:pt x="45" y="122"/>
                  </a:lnTo>
                  <a:lnTo>
                    <a:pt x="88" y="97"/>
                  </a:lnTo>
                  <a:lnTo>
                    <a:pt x="113" y="120"/>
                  </a:lnTo>
                  <a:lnTo>
                    <a:pt x="110" y="122"/>
                  </a:lnTo>
                  <a:lnTo>
                    <a:pt x="113" y="122"/>
                  </a:lnTo>
                  <a:lnTo>
                    <a:pt x="115" y="40"/>
                  </a:lnTo>
                  <a:lnTo>
                    <a:pt x="65" y="0"/>
                  </a:lnTo>
                  <a:lnTo>
                    <a:pt x="60" y="0"/>
                  </a:lnTo>
                  <a:lnTo>
                    <a:pt x="58" y="32"/>
                  </a:lnTo>
                  <a:lnTo>
                    <a:pt x="50" y="35"/>
                  </a:lnTo>
                  <a:lnTo>
                    <a:pt x="48" y="65"/>
                  </a:lnTo>
                  <a:lnTo>
                    <a:pt x="0" y="8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Freeform 488"/>
            <p:cNvSpPr>
              <a:spLocks/>
            </p:cNvSpPr>
            <p:nvPr/>
          </p:nvSpPr>
          <p:spPr bwMode="auto">
            <a:xfrm>
              <a:off x="4971897" y="4119092"/>
              <a:ext cx="47192" cy="67064"/>
            </a:xfrm>
            <a:custGeom>
              <a:avLst/>
              <a:gdLst/>
              <a:ahLst/>
              <a:cxnLst>
                <a:cxn ang="0">
                  <a:pos x="3" y="58"/>
                </a:cxn>
                <a:cxn ang="0">
                  <a:pos x="16" y="68"/>
                </a:cxn>
                <a:cxn ang="0">
                  <a:pos x="48" y="29"/>
                </a:cxn>
                <a:cxn ang="0">
                  <a:pos x="38" y="0"/>
                </a:cxn>
                <a:cxn ang="0">
                  <a:pos x="19" y="10"/>
                </a:cxn>
                <a:cxn ang="0">
                  <a:pos x="0" y="20"/>
                </a:cxn>
                <a:cxn ang="0">
                  <a:pos x="3" y="58"/>
                </a:cxn>
              </a:cxnLst>
              <a:rect l="0" t="0" r="r" b="b"/>
              <a:pathLst>
                <a:path w="48" h="68">
                  <a:moveTo>
                    <a:pt x="3" y="58"/>
                  </a:moveTo>
                  <a:lnTo>
                    <a:pt x="16" y="68"/>
                  </a:lnTo>
                  <a:lnTo>
                    <a:pt x="48" y="29"/>
                  </a:lnTo>
                  <a:lnTo>
                    <a:pt x="38" y="0"/>
                  </a:lnTo>
                  <a:lnTo>
                    <a:pt x="19" y="10"/>
                  </a:lnTo>
                  <a:lnTo>
                    <a:pt x="0" y="20"/>
                  </a:lnTo>
                  <a:lnTo>
                    <a:pt x="3"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Freeform 487"/>
            <p:cNvSpPr>
              <a:spLocks/>
            </p:cNvSpPr>
            <p:nvPr/>
          </p:nvSpPr>
          <p:spPr bwMode="auto">
            <a:xfrm>
              <a:off x="4971897" y="4119092"/>
              <a:ext cx="47192" cy="69547"/>
            </a:xfrm>
            <a:custGeom>
              <a:avLst/>
              <a:gdLst/>
              <a:ahLst/>
              <a:cxnLst>
                <a:cxn ang="0">
                  <a:pos x="3" y="58"/>
                </a:cxn>
                <a:cxn ang="0">
                  <a:pos x="18" y="68"/>
                </a:cxn>
                <a:cxn ang="0">
                  <a:pos x="48" y="29"/>
                </a:cxn>
                <a:cxn ang="0">
                  <a:pos x="38" y="0"/>
                </a:cxn>
                <a:cxn ang="0">
                  <a:pos x="20" y="10"/>
                </a:cxn>
                <a:cxn ang="0">
                  <a:pos x="0" y="19"/>
                </a:cxn>
                <a:cxn ang="0">
                  <a:pos x="3" y="58"/>
                </a:cxn>
              </a:cxnLst>
              <a:rect l="0" t="0" r="r" b="b"/>
              <a:pathLst>
                <a:path w="48" h="68">
                  <a:moveTo>
                    <a:pt x="3" y="58"/>
                  </a:moveTo>
                  <a:lnTo>
                    <a:pt x="18" y="68"/>
                  </a:lnTo>
                  <a:lnTo>
                    <a:pt x="48" y="29"/>
                  </a:lnTo>
                  <a:lnTo>
                    <a:pt x="38" y="0"/>
                  </a:lnTo>
                  <a:lnTo>
                    <a:pt x="20" y="10"/>
                  </a:lnTo>
                  <a:lnTo>
                    <a:pt x="0" y="19"/>
                  </a:lnTo>
                  <a:lnTo>
                    <a:pt x="3" y="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Freeform 486"/>
            <p:cNvSpPr>
              <a:spLocks/>
            </p:cNvSpPr>
            <p:nvPr/>
          </p:nvSpPr>
          <p:spPr bwMode="auto">
            <a:xfrm>
              <a:off x="4902350" y="4071900"/>
              <a:ext cx="111771" cy="104321"/>
            </a:xfrm>
            <a:custGeom>
              <a:avLst/>
              <a:gdLst/>
              <a:ahLst/>
              <a:cxnLst>
                <a:cxn ang="0">
                  <a:pos x="74" y="106"/>
                </a:cxn>
                <a:cxn ang="0">
                  <a:pos x="71" y="68"/>
                </a:cxn>
                <a:cxn ang="0">
                  <a:pos x="109" y="48"/>
                </a:cxn>
                <a:cxn ang="0">
                  <a:pos x="112" y="64"/>
                </a:cxn>
                <a:cxn ang="0">
                  <a:pos x="106" y="0"/>
                </a:cxn>
                <a:cxn ang="0">
                  <a:pos x="3" y="13"/>
                </a:cxn>
                <a:cxn ang="0">
                  <a:pos x="3" y="16"/>
                </a:cxn>
                <a:cxn ang="0">
                  <a:pos x="0" y="74"/>
                </a:cxn>
                <a:cxn ang="0">
                  <a:pos x="7" y="80"/>
                </a:cxn>
                <a:cxn ang="0">
                  <a:pos x="74" y="106"/>
                </a:cxn>
              </a:cxnLst>
              <a:rect l="0" t="0" r="r" b="b"/>
              <a:pathLst>
                <a:path w="112" h="106">
                  <a:moveTo>
                    <a:pt x="74" y="106"/>
                  </a:moveTo>
                  <a:lnTo>
                    <a:pt x="71" y="68"/>
                  </a:lnTo>
                  <a:lnTo>
                    <a:pt x="109" y="48"/>
                  </a:lnTo>
                  <a:lnTo>
                    <a:pt x="112" y="64"/>
                  </a:lnTo>
                  <a:lnTo>
                    <a:pt x="106" y="0"/>
                  </a:lnTo>
                  <a:lnTo>
                    <a:pt x="3" y="13"/>
                  </a:lnTo>
                  <a:lnTo>
                    <a:pt x="3" y="16"/>
                  </a:lnTo>
                  <a:lnTo>
                    <a:pt x="0" y="74"/>
                  </a:lnTo>
                  <a:lnTo>
                    <a:pt x="7" y="80"/>
                  </a:lnTo>
                  <a:lnTo>
                    <a:pt x="74"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Freeform 485"/>
            <p:cNvSpPr>
              <a:spLocks/>
            </p:cNvSpPr>
            <p:nvPr/>
          </p:nvSpPr>
          <p:spPr bwMode="auto">
            <a:xfrm>
              <a:off x="4902350" y="4071900"/>
              <a:ext cx="111771" cy="106804"/>
            </a:xfrm>
            <a:custGeom>
              <a:avLst/>
              <a:gdLst/>
              <a:ahLst/>
              <a:cxnLst>
                <a:cxn ang="0">
                  <a:pos x="72" y="106"/>
                </a:cxn>
                <a:cxn ang="0">
                  <a:pos x="70" y="67"/>
                </a:cxn>
                <a:cxn ang="0">
                  <a:pos x="107" y="47"/>
                </a:cxn>
                <a:cxn ang="0">
                  <a:pos x="112" y="64"/>
                </a:cxn>
                <a:cxn ang="0">
                  <a:pos x="105" y="0"/>
                </a:cxn>
                <a:cxn ang="0">
                  <a:pos x="2" y="12"/>
                </a:cxn>
                <a:cxn ang="0">
                  <a:pos x="2" y="17"/>
                </a:cxn>
                <a:cxn ang="0">
                  <a:pos x="0" y="74"/>
                </a:cxn>
                <a:cxn ang="0">
                  <a:pos x="7" y="79"/>
                </a:cxn>
                <a:cxn ang="0">
                  <a:pos x="72" y="106"/>
                </a:cxn>
              </a:cxnLst>
              <a:rect l="0" t="0" r="r" b="b"/>
              <a:pathLst>
                <a:path w="112" h="106">
                  <a:moveTo>
                    <a:pt x="72" y="106"/>
                  </a:moveTo>
                  <a:lnTo>
                    <a:pt x="70" y="67"/>
                  </a:lnTo>
                  <a:lnTo>
                    <a:pt x="107" y="47"/>
                  </a:lnTo>
                  <a:lnTo>
                    <a:pt x="112" y="64"/>
                  </a:lnTo>
                  <a:lnTo>
                    <a:pt x="105" y="0"/>
                  </a:lnTo>
                  <a:lnTo>
                    <a:pt x="2" y="12"/>
                  </a:lnTo>
                  <a:lnTo>
                    <a:pt x="2" y="17"/>
                  </a:lnTo>
                  <a:lnTo>
                    <a:pt x="0" y="74"/>
                  </a:lnTo>
                  <a:lnTo>
                    <a:pt x="7" y="79"/>
                  </a:lnTo>
                  <a:lnTo>
                    <a:pt x="72" y="10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Freeform 484"/>
            <p:cNvSpPr>
              <a:spLocks/>
            </p:cNvSpPr>
            <p:nvPr/>
          </p:nvSpPr>
          <p:spPr bwMode="auto">
            <a:xfrm>
              <a:off x="4899865" y="4151383"/>
              <a:ext cx="2485" cy="7451"/>
            </a:xfrm>
            <a:custGeom>
              <a:avLst/>
              <a:gdLst/>
              <a:ahLst/>
              <a:cxnLst>
                <a:cxn ang="0">
                  <a:pos x="0" y="0"/>
                </a:cxn>
                <a:cxn ang="0">
                  <a:pos x="3" y="7"/>
                </a:cxn>
                <a:cxn ang="0">
                  <a:pos x="3" y="5"/>
                </a:cxn>
                <a:cxn ang="0">
                  <a:pos x="0" y="0"/>
                </a:cxn>
              </a:cxnLst>
              <a:rect l="0" t="0" r="r" b="b"/>
              <a:pathLst>
                <a:path w="3" h="7">
                  <a:moveTo>
                    <a:pt x="0" y="0"/>
                  </a:moveTo>
                  <a:lnTo>
                    <a:pt x="3" y="7"/>
                  </a:lnTo>
                  <a:lnTo>
                    <a:pt x="3" y="5"/>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Freeform 483"/>
            <p:cNvSpPr>
              <a:spLocks/>
            </p:cNvSpPr>
            <p:nvPr/>
          </p:nvSpPr>
          <p:spPr bwMode="auto">
            <a:xfrm>
              <a:off x="4850189" y="3965095"/>
              <a:ext cx="161449" cy="124191"/>
            </a:xfrm>
            <a:custGeom>
              <a:avLst/>
              <a:gdLst/>
              <a:ahLst/>
              <a:cxnLst>
                <a:cxn ang="0">
                  <a:pos x="157" y="121"/>
                </a:cxn>
                <a:cxn ang="0">
                  <a:pos x="154" y="96"/>
                </a:cxn>
                <a:cxn ang="0">
                  <a:pos x="163" y="73"/>
                </a:cxn>
                <a:cxn ang="0">
                  <a:pos x="154" y="67"/>
                </a:cxn>
                <a:cxn ang="0">
                  <a:pos x="122" y="48"/>
                </a:cxn>
                <a:cxn ang="0">
                  <a:pos x="90" y="35"/>
                </a:cxn>
                <a:cxn ang="0">
                  <a:pos x="90" y="0"/>
                </a:cxn>
                <a:cxn ang="0">
                  <a:pos x="22" y="0"/>
                </a:cxn>
                <a:cxn ang="0">
                  <a:pos x="22" y="3"/>
                </a:cxn>
                <a:cxn ang="0">
                  <a:pos x="3" y="70"/>
                </a:cxn>
                <a:cxn ang="0">
                  <a:pos x="0" y="67"/>
                </a:cxn>
                <a:cxn ang="0">
                  <a:pos x="3" y="70"/>
                </a:cxn>
                <a:cxn ang="0">
                  <a:pos x="0" y="73"/>
                </a:cxn>
                <a:cxn ang="0">
                  <a:pos x="3" y="73"/>
                </a:cxn>
                <a:cxn ang="0">
                  <a:pos x="54" y="112"/>
                </a:cxn>
                <a:cxn ang="0">
                  <a:pos x="54" y="124"/>
                </a:cxn>
                <a:cxn ang="0">
                  <a:pos x="54" y="121"/>
                </a:cxn>
                <a:cxn ang="0">
                  <a:pos x="157" y="108"/>
                </a:cxn>
                <a:cxn ang="0">
                  <a:pos x="157" y="121"/>
                </a:cxn>
              </a:cxnLst>
              <a:rect l="0" t="0" r="r" b="b"/>
              <a:pathLst>
                <a:path w="163" h="124">
                  <a:moveTo>
                    <a:pt x="157" y="121"/>
                  </a:moveTo>
                  <a:lnTo>
                    <a:pt x="154" y="96"/>
                  </a:lnTo>
                  <a:lnTo>
                    <a:pt x="163" y="73"/>
                  </a:lnTo>
                  <a:lnTo>
                    <a:pt x="154" y="67"/>
                  </a:lnTo>
                  <a:lnTo>
                    <a:pt x="122" y="48"/>
                  </a:lnTo>
                  <a:lnTo>
                    <a:pt x="90" y="35"/>
                  </a:lnTo>
                  <a:lnTo>
                    <a:pt x="90" y="0"/>
                  </a:lnTo>
                  <a:lnTo>
                    <a:pt x="22" y="0"/>
                  </a:lnTo>
                  <a:lnTo>
                    <a:pt x="22" y="3"/>
                  </a:lnTo>
                  <a:lnTo>
                    <a:pt x="3" y="70"/>
                  </a:lnTo>
                  <a:lnTo>
                    <a:pt x="0" y="67"/>
                  </a:lnTo>
                  <a:lnTo>
                    <a:pt x="3" y="70"/>
                  </a:lnTo>
                  <a:lnTo>
                    <a:pt x="0" y="73"/>
                  </a:lnTo>
                  <a:lnTo>
                    <a:pt x="3" y="73"/>
                  </a:lnTo>
                  <a:lnTo>
                    <a:pt x="54" y="112"/>
                  </a:lnTo>
                  <a:lnTo>
                    <a:pt x="54" y="124"/>
                  </a:lnTo>
                  <a:lnTo>
                    <a:pt x="54" y="121"/>
                  </a:lnTo>
                  <a:lnTo>
                    <a:pt x="157" y="108"/>
                  </a:lnTo>
                  <a:lnTo>
                    <a:pt x="157"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Freeform 482"/>
            <p:cNvSpPr>
              <a:spLocks/>
            </p:cNvSpPr>
            <p:nvPr/>
          </p:nvSpPr>
          <p:spPr bwMode="auto">
            <a:xfrm>
              <a:off x="4850189" y="3965095"/>
              <a:ext cx="163933" cy="124191"/>
            </a:xfrm>
            <a:custGeom>
              <a:avLst/>
              <a:gdLst/>
              <a:ahLst/>
              <a:cxnLst>
                <a:cxn ang="0">
                  <a:pos x="156" y="119"/>
                </a:cxn>
                <a:cxn ang="0">
                  <a:pos x="153" y="94"/>
                </a:cxn>
                <a:cxn ang="0">
                  <a:pos x="163" y="72"/>
                </a:cxn>
                <a:cxn ang="0">
                  <a:pos x="153" y="67"/>
                </a:cxn>
                <a:cxn ang="0">
                  <a:pos x="121" y="47"/>
                </a:cxn>
                <a:cxn ang="0">
                  <a:pos x="89" y="35"/>
                </a:cxn>
                <a:cxn ang="0">
                  <a:pos x="89" y="0"/>
                </a:cxn>
                <a:cxn ang="0">
                  <a:pos x="22" y="0"/>
                </a:cxn>
                <a:cxn ang="0">
                  <a:pos x="22" y="2"/>
                </a:cxn>
                <a:cxn ang="0">
                  <a:pos x="5" y="69"/>
                </a:cxn>
                <a:cxn ang="0">
                  <a:pos x="0" y="67"/>
                </a:cxn>
                <a:cxn ang="0">
                  <a:pos x="5" y="69"/>
                </a:cxn>
                <a:cxn ang="0">
                  <a:pos x="0" y="72"/>
                </a:cxn>
                <a:cxn ang="0">
                  <a:pos x="5" y="72"/>
                </a:cxn>
                <a:cxn ang="0">
                  <a:pos x="54" y="112"/>
                </a:cxn>
                <a:cxn ang="0">
                  <a:pos x="54" y="124"/>
                </a:cxn>
                <a:cxn ang="0">
                  <a:pos x="54" y="119"/>
                </a:cxn>
                <a:cxn ang="0">
                  <a:pos x="156" y="107"/>
                </a:cxn>
                <a:cxn ang="0">
                  <a:pos x="156" y="119"/>
                </a:cxn>
              </a:cxnLst>
              <a:rect l="0" t="0" r="r" b="b"/>
              <a:pathLst>
                <a:path w="163" h="124">
                  <a:moveTo>
                    <a:pt x="156" y="119"/>
                  </a:moveTo>
                  <a:lnTo>
                    <a:pt x="153" y="94"/>
                  </a:lnTo>
                  <a:lnTo>
                    <a:pt x="163" y="72"/>
                  </a:lnTo>
                  <a:lnTo>
                    <a:pt x="153" y="67"/>
                  </a:lnTo>
                  <a:lnTo>
                    <a:pt x="121" y="47"/>
                  </a:lnTo>
                  <a:lnTo>
                    <a:pt x="89" y="35"/>
                  </a:lnTo>
                  <a:lnTo>
                    <a:pt x="89" y="0"/>
                  </a:lnTo>
                  <a:lnTo>
                    <a:pt x="22" y="0"/>
                  </a:lnTo>
                  <a:lnTo>
                    <a:pt x="22" y="2"/>
                  </a:lnTo>
                  <a:lnTo>
                    <a:pt x="5" y="69"/>
                  </a:lnTo>
                  <a:lnTo>
                    <a:pt x="0" y="67"/>
                  </a:lnTo>
                  <a:lnTo>
                    <a:pt x="5" y="69"/>
                  </a:lnTo>
                  <a:lnTo>
                    <a:pt x="0" y="72"/>
                  </a:lnTo>
                  <a:lnTo>
                    <a:pt x="5" y="72"/>
                  </a:lnTo>
                  <a:lnTo>
                    <a:pt x="54" y="112"/>
                  </a:lnTo>
                  <a:lnTo>
                    <a:pt x="54" y="124"/>
                  </a:lnTo>
                  <a:lnTo>
                    <a:pt x="54" y="119"/>
                  </a:lnTo>
                  <a:lnTo>
                    <a:pt x="156" y="107"/>
                  </a:lnTo>
                  <a:lnTo>
                    <a:pt x="156" y="11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Freeform 481"/>
            <p:cNvSpPr>
              <a:spLocks/>
            </p:cNvSpPr>
            <p:nvPr/>
          </p:nvSpPr>
          <p:spPr bwMode="auto">
            <a:xfrm>
              <a:off x="4939606" y="3965095"/>
              <a:ext cx="57129" cy="59612"/>
            </a:xfrm>
            <a:custGeom>
              <a:avLst/>
              <a:gdLst/>
              <a:ahLst/>
              <a:cxnLst>
                <a:cxn ang="0">
                  <a:pos x="3" y="0"/>
                </a:cxn>
                <a:cxn ang="0">
                  <a:pos x="35" y="6"/>
                </a:cxn>
                <a:cxn ang="0">
                  <a:pos x="54" y="38"/>
                </a:cxn>
                <a:cxn ang="0">
                  <a:pos x="57" y="60"/>
                </a:cxn>
                <a:cxn ang="0">
                  <a:pos x="32" y="48"/>
                </a:cxn>
                <a:cxn ang="0">
                  <a:pos x="0" y="35"/>
                </a:cxn>
                <a:cxn ang="0">
                  <a:pos x="0" y="0"/>
                </a:cxn>
                <a:cxn ang="0">
                  <a:pos x="3" y="0"/>
                </a:cxn>
              </a:cxnLst>
              <a:rect l="0" t="0" r="r" b="b"/>
              <a:pathLst>
                <a:path w="57" h="60">
                  <a:moveTo>
                    <a:pt x="3" y="0"/>
                  </a:moveTo>
                  <a:lnTo>
                    <a:pt x="35" y="6"/>
                  </a:lnTo>
                  <a:lnTo>
                    <a:pt x="54" y="38"/>
                  </a:lnTo>
                  <a:lnTo>
                    <a:pt x="57" y="60"/>
                  </a:lnTo>
                  <a:lnTo>
                    <a:pt x="32" y="48"/>
                  </a:lnTo>
                  <a:lnTo>
                    <a:pt x="0" y="35"/>
                  </a:lnTo>
                  <a:lnTo>
                    <a:pt x="0" y="0"/>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Freeform 480"/>
            <p:cNvSpPr>
              <a:spLocks/>
            </p:cNvSpPr>
            <p:nvPr/>
          </p:nvSpPr>
          <p:spPr bwMode="auto">
            <a:xfrm>
              <a:off x="4939606" y="3965095"/>
              <a:ext cx="57129" cy="59612"/>
            </a:xfrm>
            <a:custGeom>
              <a:avLst/>
              <a:gdLst/>
              <a:ahLst/>
              <a:cxnLst>
                <a:cxn ang="0">
                  <a:pos x="5" y="0"/>
                </a:cxn>
                <a:cxn ang="0">
                  <a:pos x="35" y="5"/>
                </a:cxn>
                <a:cxn ang="0">
                  <a:pos x="55" y="38"/>
                </a:cxn>
                <a:cxn ang="0">
                  <a:pos x="57" y="60"/>
                </a:cxn>
                <a:cxn ang="0">
                  <a:pos x="32" y="48"/>
                </a:cxn>
                <a:cxn ang="0">
                  <a:pos x="0" y="35"/>
                </a:cxn>
                <a:cxn ang="0">
                  <a:pos x="0" y="0"/>
                </a:cxn>
                <a:cxn ang="0">
                  <a:pos x="5" y="0"/>
                </a:cxn>
              </a:cxnLst>
              <a:rect l="0" t="0" r="r" b="b"/>
              <a:pathLst>
                <a:path w="57" h="60">
                  <a:moveTo>
                    <a:pt x="5" y="0"/>
                  </a:moveTo>
                  <a:lnTo>
                    <a:pt x="35" y="5"/>
                  </a:lnTo>
                  <a:lnTo>
                    <a:pt x="55" y="38"/>
                  </a:lnTo>
                  <a:lnTo>
                    <a:pt x="57" y="60"/>
                  </a:lnTo>
                  <a:lnTo>
                    <a:pt x="32" y="48"/>
                  </a:lnTo>
                  <a:lnTo>
                    <a:pt x="0" y="35"/>
                  </a:lnTo>
                  <a:lnTo>
                    <a:pt x="0" y="0"/>
                  </a:lnTo>
                  <a:lnTo>
                    <a:pt x="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1" name="Freeform 479"/>
            <p:cNvSpPr>
              <a:spLocks/>
            </p:cNvSpPr>
            <p:nvPr/>
          </p:nvSpPr>
          <p:spPr bwMode="auto">
            <a:xfrm>
              <a:off x="4860124" y="3567682"/>
              <a:ext cx="72032" cy="59612"/>
            </a:xfrm>
            <a:custGeom>
              <a:avLst/>
              <a:gdLst/>
              <a:ahLst/>
              <a:cxnLst>
                <a:cxn ang="0">
                  <a:pos x="51" y="0"/>
                </a:cxn>
                <a:cxn ang="0">
                  <a:pos x="9" y="38"/>
                </a:cxn>
                <a:cxn ang="0">
                  <a:pos x="0" y="57"/>
                </a:cxn>
                <a:cxn ang="0">
                  <a:pos x="6" y="57"/>
                </a:cxn>
                <a:cxn ang="0">
                  <a:pos x="73" y="60"/>
                </a:cxn>
                <a:cxn ang="0">
                  <a:pos x="60" y="0"/>
                </a:cxn>
                <a:cxn ang="0">
                  <a:pos x="51" y="0"/>
                </a:cxn>
              </a:cxnLst>
              <a:rect l="0" t="0" r="r" b="b"/>
              <a:pathLst>
                <a:path w="73" h="60">
                  <a:moveTo>
                    <a:pt x="51" y="0"/>
                  </a:moveTo>
                  <a:lnTo>
                    <a:pt x="9" y="38"/>
                  </a:lnTo>
                  <a:lnTo>
                    <a:pt x="0" y="57"/>
                  </a:lnTo>
                  <a:lnTo>
                    <a:pt x="6" y="57"/>
                  </a:lnTo>
                  <a:lnTo>
                    <a:pt x="73" y="60"/>
                  </a:lnTo>
                  <a:lnTo>
                    <a:pt x="60" y="0"/>
                  </a:lnTo>
                  <a:lnTo>
                    <a:pt x="5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Freeform 478"/>
            <p:cNvSpPr>
              <a:spLocks/>
            </p:cNvSpPr>
            <p:nvPr/>
          </p:nvSpPr>
          <p:spPr bwMode="auto">
            <a:xfrm>
              <a:off x="4860124" y="3567682"/>
              <a:ext cx="74515" cy="59612"/>
            </a:xfrm>
            <a:custGeom>
              <a:avLst/>
              <a:gdLst/>
              <a:ahLst/>
              <a:cxnLst>
                <a:cxn ang="0">
                  <a:pos x="51" y="0"/>
                </a:cxn>
                <a:cxn ang="0">
                  <a:pos x="10" y="38"/>
                </a:cxn>
                <a:cxn ang="0">
                  <a:pos x="0" y="58"/>
                </a:cxn>
                <a:cxn ang="0">
                  <a:pos x="7" y="58"/>
                </a:cxn>
                <a:cxn ang="0">
                  <a:pos x="73" y="60"/>
                </a:cxn>
                <a:cxn ang="0">
                  <a:pos x="58" y="0"/>
                </a:cxn>
                <a:cxn ang="0">
                  <a:pos x="51" y="0"/>
                </a:cxn>
              </a:cxnLst>
              <a:rect l="0" t="0" r="r" b="b"/>
              <a:pathLst>
                <a:path w="73" h="60">
                  <a:moveTo>
                    <a:pt x="51" y="0"/>
                  </a:moveTo>
                  <a:lnTo>
                    <a:pt x="10" y="38"/>
                  </a:lnTo>
                  <a:lnTo>
                    <a:pt x="0" y="58"/>
                  </a:lnTo>
                  <a:lnTo>
                    <a:pt x="7" y="58"/>
                  </a:lnTo>
                  <a:lnTo>
                    <a:pt x="73" y="60"/>
                  </a:lnTo>
                  <a:lnTo>
                    <a:pt x="58" y="0"/>
                  </a:lnTo>
                  <a:lnTo>
                    <a:pt x="5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477"/>
            <p:cNvSpPr>
              <a:spLocks/>
            </p:cNvSpPr>
            <p:nvPr/>
          </p:nvSpPr>
          <p:spPr bwMode="auto">
            <a:xfrm>
              <a:off x="4850189" y="3612391"/>
              <a:ext cx="81967" cy="67064"/>
            </a:xfrm>
            <a:custGeom>
              <a:avLst/>
              <a:gdLst/>
              <a:ahLst/>
              <a:cxnLst>
                <a:cxn ang="0">
                  <a:pos x="16" y="0"/>
                </a:cxn>
                <a:cxn ang="0">
                  <a:pos x="0" y="48"/>
                </a:cxn>
                <a:cxn ang="0">
                  <a:pos x="83" y="68"/>
                </a:cxn>
                <a:cxn ang="0">
                  <a:pos x="83" y="16"/>
                </a:cxn>
                <a:cxn ang="0">
                  <a:pos x="16" y="13"/>
                </a:cxn>
                <a:cxn ang="0">
                  <a:pos x="10" y="13"/>
                </a:cxn>
                <a:cxn ang="0">
                  <a:pos x="16" y="0"/>
                </a:cxn>
              </a:cxnLst>
              <a:rect l="0" t="0" r="r" b="b"/>
              <a:pathLst>
                <a:path w="83" h="68">
                  <a:moveTo>
                    <a:pt x="16" y="0"/>
                  </a:moveTo>
                  <a:lnTo>
                    <a:pt x="0" y="48"/>
                  </a:lnTo>
                  <a:lnTo>
                    <a:pt x="83" y="68"/>
                  </a:lnTo>
                  <a:lnTo>
                    <a:pt x="83" y="16"/>
                  </a:lnTo>
                  <a:lnTo>
                    <a:pt x="16" y="13"/>
                  </a:lnTo>
                  <a:lnTo>
                    <a:pt x="10" y="13"/>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Freeform 476"/>
            <p:cNvSpPr>
              <a:spLocks/>
            </p:cNvSpPr>
            <p:nvPr/>
          </p:nvSpPr>
          <p:spPr bwMode="auto">
            <a:xfrm>
              <a:off x="4850189" y="3612391"/>
              <a:ext cx="84450" cy="67064"/>
            </a:xfrm>
            <a:custGeom>
              <a:avLst/>
              <a:gdLst/>
              <a:ahLst/>
              <a:cxnLst>
                <a:cxn ang="0">
                  <a:pos x="17" y="0"/>
                </a:cxn>
                <a:cxn ang="0">
                  <a:pos x="0" y="48"/>
                </a:cxn>
                <a:cxn ang="0">
                  <a:pos x="83" y="68"/>
                </a:cxn>
                <a:cxn ang="0">
                  <a:pos x="83" y="15"/>
                </a:cxn>
                <a:cxn ang="0">
                  <a:pos x="17" y="13"/>
                </a:cxn>
                <a:cxn ang="0">
                  <a:pos x="10" y="13"/>
                </a:cxn>
                <a:cxn ang="0">
                  <a:pos x="17" y="0"/>
                </a:cxn>
              </a:cxnLst>
              <a:rect l="0" t="0" r="r" b="b"/>
              <a:pathLst>
                <a:path w="83" h="68">
                  <a:moveTo>
                    <a:pt x="17" y="0"/>
                  </a:moveTo>
                  <a:lnTo>
                    <a:pt x="0" y="48"/>
                  </a:lnTo>
                  <a:lnTo>
                    <a:pt x="83" y="68"/>
                  </a:lnTo>
                  <a:lnTo>
                    <a:pt x="83" y="15"/>
                  </a:lnTo>
                  <a:lnTo>
                    <a:pt x="17" y="13"/>
                  </a:lnTo>
                  <a:lnTo>
                    <a:pt x="10" y="13"/>
                  </a:lnTo>
                  <a:lnTo>
                    <a:pt x="1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Freeform 475"/>
            <p:cNvSpPr>
              <a:spLocks/>
            </p:cNvSpPr>
            <p:nvPr/>
          </p:nvSpPr>
          <p:spPr bwMode="auto">
            <a:xfrm>
              <a:off x="4825350" y="3647165"/>
              <a:ext cx="109288" cy="111773"/>
            </a:xfrm>
            <a:custGeom>
              <a:avLst/>
              <a:gdLst/>
              <a:ahLst/>
              <a:cxnLst>
                <a:cxn ang="0">
                  <a:pos x="29" y="0"/>
                </a:cxn>
                <a:cxn ang="0">
                  <a:pos x="7" y="73"/>
                </a:cxn>
                <a:cxn ang="0">
                  <a:pos x="0" y="76"/>
                </a:cxn>
                <a:cxn ang="0">
                  <a:pos x="7" y="73"/>
                </a:cxn>
                <a:cxn ang="0">
                  <a:pos x="68" y="108"/>
                </a:cxn>
                <a:cxn ang="0">
                  <a:pos x="68" y="112"/>
                </a:cxn>
                <a:cxn ang="0">
                  <a:pos x="93" y="102"/>
                </a:cxn>
                <a:cxn ang="0">
                  <a:pos x="103" y="80"/>
                </a:cxn>
                <a:cxn ang="0">
                  <a:pos x="109" y="32"/>
                </a:cxn>
                <a:cxn ang="0">
                  <a:pos x="26" y="12"/>
                </a:cxn>
                <a:cxn ang="0">
                  <a:pos x="29" y="0"/>
                </a:cxn>
              </a:cxnLst>
              <a:rect l="0" t="0" r="r" b="b"/>
              <a:pathLst>
                <a:path w="109" h="112">
                  <a:moveTo>
                    <a:pt x="29" y="0"/>
                  </a:moveTo>
                  <a:lnTo>
                    <a:pt x="7" y="73"/>
                  </a:lnTo>
                  <a:lnTo>
                    <a:pt x="0" y="76"/>
                  </a:lnTo>
                  <a:lnTo>
                    <a:pt x="7" y="73"/>
                  </a:lnTo>
                  <a:lnTo>
                    <a:pt x="68" y="108"/>
                  </a:lnTo>
                  <a:lnTo>
                    <a:pt x="68" y="112"/>
                  </a:lnTo>
                  <a:lnTo>
                    <a:pt x="93" y="102"/>
                  </a:lnTo>
                  <a:lnTo>
                    <a:pt x="103" y="80"/>
                  </a:lnTo>
                  <a:lnTo>
                    <a:pt x="109" y="32"/>
                  </a:lnTo>
                  <a:lnTo>
                    <a:pt x="26" y="12"/>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 name="Freeform 474"/>
            <p:cNvSpPr>
              <a:spLocks/>
            </p:cNvSpPr>
            <p:nvPr/>
          </p:nvSpPr>
          <p:spPr bwMode="auto">
            <a:xfrm>
              <a:off x="4825350" y="3647165"/>
              <a:ext cx="109288" cy="111773"/>
            </a:xfrm>
            <a:custGeom>
              <a:avLst/>
              <a:gdLst/>
              <a:ahLst/>
              <a:cxnLst>
                <a:cxn ang="0">
                  <a:pos x="30" y="0"/>
                </a:cxn>
                <a:cxn ang="0">
                  <a:pos x="7" y="72"/>
                </a:cxn>
                <a:cxn ang="0">
                  <a:pos x="0" y="75"/>
                </a:cxn>
                <a:cxn ang="0">
                  <a:pos x="7" y="72"/>
                </a:cxn>
                <a:cxn ang="0">
                  <a:pos x="67" y="107"/>
                </a:cxn>
                <a:cxn ang="0">
                  <a:pos x="67" y="112"/>
                </a:cxn>
                <a:cxn ang="0">
                  <a:pos x="92" y="102"/>
                </a:cxn>
                <a:cxn ang="0">
                  <a:pos x="102" y="80"/>
                </a:cxn>
                <a:cxn ang="0">
                  <a:pos x="109" y="32"/>
                </a:cxn>
                <a:cxn ang="0">
                  <a:pos x="25" y="12"/>
                </a:cxn>
                <a:cxn ang="0">
                  <a:pos x="30" y="0"/>
                </a:cxn>
              </a:cxnLst>
              <a:rect l="0" t="0" r="r" b="b"/>
              <a:pathLst>
                <a:path w="109" h="112">
                  <a:moveTo>
                    <a:pt x="30" y="0"/>
                  </a:moveTo>
                  <a:lnTo>
                    <a:pt x="7" y="72"/>
                  </a:lnTo>
                  <a:lnTo>
                    <a:pt x="0" y="75"/>
                  </a:lnTo>
                  <a:lnTo>
                    <a:pt x="7" y="72"/>
                  </a:lnTo>
                  <a:lnTo>
                    <a:pt x="67" y="107"/>
                  </a:lnTo>
                  <a:lnTo>
                    <a:pt x="67" y="112"/>
                  </a:lnTo>
                  <a:lnTo>
                    <a:pt x="92" y="102"/>
                  </a:lnTo>
                  <a:lnTo>
                    <a:pt x="102" y="80"/>
                  </a:lnTo>
                  <a:lnTo>
                    <a:pt x="109" y="32"/>
                  </a:lnTo>
                  <a:lnTo>
                    <a:pt x="25" y="12"/>
                  </a:lnTo>
                  <a:lnTo>
                    <a:pt x="3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7" name="Freeform 473"/>
            <p:cNvSpPr>
              <a:spLocks/>
            </p:cNvSpPr>
            <p:nvPr/>
          </p:nvSpPr>
          <p:spPr bwMode="auto">
            <a:xfrm>
              <a:off x="4884962" y="3691874"/>
              <a:ext cx="144062" cy="156482"/>
            </a:xfrm>
            <a:custGeom>
              <a:avLst/>
              <a:gdLst/>
              <a:ahLst/>
              <a:cxnLst>
                <a:cxn ang="0">
                  <a:pos x="48" y="0"/>
                </a:cxn>
                <a:cxn ang="0">
                  <a:pos x="138" y="42"/>
                </a:cxn>
                <a:cxn ang="0">
                  <a:pos x="144" y="106"/>
                </a:cxn>
                <a:cxn ang="0">
                  <a:pos x="23" y="157"/>
                </a:cxn>
                <a:cxn ang="0">
                  <a:pos x="0" y="100"/>
                </a:cxn>
                <a:cxn ang="0">
                  <a:pos x="7" y="68"/>
                </a:cxn>
                <a:cxn ang="0">
                  <a:pos x="32" y="58"/>
                </a:cxn>
                <a:cxn ang="0">
                  <a:pos x="42" y="36"/>
                </a:cxn>
                <a:cxn ang="0">
                  <a:pos x="48" y="4"/>
                </a:cxn>
                <a:cxn ang="0">
                  <a:pos x="48" y="0"/>
                </a:cxn>
              </a:cxnLst>
              <a:rect l="0" t="0" r="r" b="b"/>
              <a:pathLst>
                <a:path w="144" h="157">
                  <a:moveTo>
                    <a:pt x="48" y="0"/>
                  </a:moveTo>
                  <a:lnTo>
                    <a:pt x="138" y="42"/>
                  </a:lnTo>
                  <a:lnTo>
                    <a:pt x="144" y="106"/>
                  </a:lnTo>
                  <a:lnTo>
                    <a:pt x="23" y="157"/>
                  </a:lnTo>
                  <a:lnTo>
                    <a:pt x="0" y="100"/>
                  </a:lnTo>
                  <a:lnTo>
                    <a:pt x="7" y="68"/>
                  </a:lnTo>
                  <a:lnTo>
                    <a:pt x="32" y="58"/>
                  </a:lnTo>
                  <a:lnTo>
                    <a:pt x="42" y="36"/>
                  </a:lnTo>
                  <a:lnTo>
                    <a:pt x="48" y="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8" name="Freeform 472"/>
            <p:cNvSpPr>
              <a:spLocks/>
            </p:cNvSpPr>
            <p:nvPr/>
          </p:nvSpPr>
          <p:spPr bwMode="auto">
            <a:xfrm>
              <a:off x="4884962" y="3691874"/>
              <a:ext cx="144062" cy="153997"/>
            </a:xfrm>
            <a:custGeom>
              <a:avLst/>
              <a:gdLst/>
              <a:ahLst/>
              <a:cxnLst>
                <a:cxn ang="0">
                  <a:pos x="50" y="0"/>
                </a:cxn>
                <a:cxn ang="0">
                  <a:pos x="139" y="41"/>
                </a:cxn>
                <a:cxn ang="0">
                  <a:pos x="144" y="106"/>
                </a:cxn>
                <a:cxn ang="0">
                  <a:pos x="25" y="157"/>
                </a:cxn>
                <a:cxn ang="0">
                  <a:pos x="0" y="101"/>
                </a:cxn>
                <a:cxn ang="0">
                  <a:pos x="7" y="68"/>
                </a:cxn>
                <a:cxn ang="0">
                  <a:pos x="32" y="58"/>
                </a:cxn>
                <a:cxn ang="0">
                  <a:pos x="42" y="35"/>
                </a:cxn>
                <a:cxn ang="0">
                  <a:pos x="50" y="3"/>
                </a:cxn>
                <a:cxn ang="0">
                  <a:pos x="50" y="0"/>
                </a:cxn>
              </a:cxnLst>
              <a:rect l="0" t="0" r="r" b="b"/>
              <a:pathLst>
                <a:path w="144" h="157">
                  <a:moveTo>
                    <a:pt x="50" y="0"/>
                  </a:moveTo>
                  <a:lnTo>
                    <a:pt x="139" y="41"/>
                  </a:lnTo>
                  <a:lnTo>
                    <a:pt x="144" y="106"/>
                  </a:lnTo>
                  <a:lnTo>
                    <a:pt x="25" y="157"/>
                  </a:lnTo>
                  <a:lnTo>
                    <a:pt x="0" y="101"/>
                  </a:lnTo>
                  <a:lnTo>
                    <a:pt x="7" y="68"/>
                  </a:lnTo>
                  <a:lnTo>
                    <a:pt x="32" y="58"/>
                  </a:lnTo>
                  <a:lnTo>
                    <a:pt x="42" y="35"/>
                  </a:lnTo>
                  <a:lnTo>
                    <a:pt x="50" y="3"/>
                  </a:lnTo>
                  <a:lnTo>
                    <a:pt x="5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9" name="Freeform 471"/>
            <p:cNvSpPr>
              <a:spLocks/>
            </p:cNvSpPr>
            <p:nvPr/>
          </p:nvSpPr>
          <p:spPr bwMode="auto">
            <a:xfrm>
              <a:off x="4872544" y="3793712"/>
              <a:ext cx="320413" cy="243415"/>
            </a:xfrm>
            <a:custGeom>
              <a:avLst/>
              <a:gdLst/>
              <a:ahLst/>
              <a:cxnLst>
                <a:cxn ang="0">
                  <a:pos x="141" y="246"/>
                </a:cxn>
                <a:cxn ang="0">
                  <a:pos x="160" y="208"/>
                </a:cxn>
                <a:cxn ang="0">
                  <a:pos x="221" y="195"/>
                </a:cxn>
                <a:cxn ang="0">
                  <a:pos x="208" y="233"/>
                </a:cxn>
                <a:cxn ang="0">
                  <a:pos x="263" y="240"/>
                </a:cxn>
                <a:cxn ang="0">
                  <a:pos x="269" y="198"/>
                </a:cxn>
                <a:cxn ang="0">
                  <a:pos x="263" y="176"/>
                </a:cxn>
                <a:cxn ang="0">
                  <a:pos x="323" y="147"/>
                </a:cxn>
                <a:cxn ang="0">
                  <a:pos x="304" y="61"/>
                </a:cxn>
                <a:cxn ang="0">
                  <a:pos x="224" y="0"/>
                </a:cxn>
                <a:cxn ang="0">
                  <a:pos x="157" y="3"/>
                </a:cxn>
                <a:cxn ang="0">
                  <a:pos x="36" y="54"/>
                </a:cxn>
                <a:cxn ang="0">
                  <a:pos x="45" y="77"/>
                </a:cxn>
                <a:cxn ang="0">
                  <a:pos x="4" y="118"/>
                </a:cxn>
                <a:cxn ang="0">
                  <a:pos x="0" y="118"/>
                </a:cxn>
                <a:cxn ang="0">
                  <a:pos x="0" y="169"/>
                </a:cxn>
                <a:cxn ang="0">
                  <a:pos x="4" y="173"/>
                </a:cxn>
                <a:cxn ang="0">
                  <a:pos x="68" y="173"/>
                </a:cxn>
                <a:cxn ang="0">
                  <a:pos x="71" y="173"/>
                </a:cxn>
                <a:cxn ang="0">
                  <a:pos x="103" y="179"/>
                </a:cxn>
                <a:cxn ang="0">
                  <a:pos x="122" y="211"/>
                </a:cxn>
                <a:cxn ang="0">
                  <a:pos x="125" y="233"/>
                </a:cxn>
                <a:cxn ang="0">
                  <a:pos x="132" y="240"/>
                </a:cxn>
                <a:cxn ang="0">
                  <a:pos x="141" y="246"/>
                </a:cxn>
              </a:cxnLst>
              <a:rect l="0" t="0" r="r" b="b"/>
              <a:pathLst>
                <a:path w="323" h="246">
                  <a:moveTo>
                    <a:pt x="141" y="246"/>
                  </a:moveTo>
                  <a:lnTo>
                    <a:pt x="160" y="208"/>
                  </a:lnTo>
                  <a:lnTo>
                    <a:pt x="221" y="195"/>
                  </a:lnTo>
                  <a:lnTo>
                    <a:pt x="208" y="233"/>
                  </a:lnTo>
                  <a:lnTo>
                    <a:pt x="263" y="240"/>
                  </a:lnTo>
                  <a:lnTo>
                    <a:pt x="269" y="198"/>
                  </a:lnTo>
                  <a:lnTo>
                    <a:pt x="263" y="176"/>
                  </a:lnTo>
                  <a:lnTo>
                    <a:pt x="323" y="147"/>
                  </a:lnTo>
                  <a:lnTo>
                    <a:pt x="304" y="61"/>
                  </a:lnTo>
                  <a:lnTo>
                    <a:pt x="224" y="0"/>
                  </a:lnTo>
                  <a:lnTo>
                    <a:pt x="157" y="3"/>
                  </a:lnTo>
                  <a:lnTo>
                    <a:pt x="36" y="54"/>
                  </a:lnTo>
                  <a:lnTo>
                    <a:pt x="45" y="77"/>
                  </a:lnTo>
                  <a:lnTo>
                    <a:pt x="4" y="118"/>
                  </a:lnTo>
                  <a:lnTo>
                    <a:pt x="0" y="118"/>
                  </a:lnTo>
                  <a:lnTo>
                    <a:pt x="0" y="169"/>
                  </a:lnTo>
                  <a:lnTo>
                    <a:pt x="4" y="173"/>
                  </a:lnTo>
                  <a:lnTo>
                    <a:pt x="68" y="173"/>
                  </a:lnTo>
                  <a:lnTo>
                    <a:pt x="71" y="173"/>
                  </a:lnTo>
                  <a:lnTo>
                    <a:pt x="103" y="179"/>
                  </a:lnTo>
                  <a:lnTo>
                    <a:pt x="122" y="211"/>
                  </a:lnTo>
                  <a:lnTo>
                    <a:pt x="125" y="233"/>
                  </a:lnTo>
                  <a:lnTo>
                    <a:pt x="132" y="240"/>
                  </a:lnTo>
                  <a:lnTo>
                    <a:pt x="141" y="2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0" name="Freeform 470"/>
            <p:cNvSpPr>
              <a:spLocks/>
            </p:cNvSpPr>
            <p:nvPr/>
          </p:nvSpPr>
          <p:spPr bwMode="auto">
            <a:xfrm>
              <a:off x="4872544" y="3793712"/>
              <a:ext cx="320413" cy="243415"/>
            </a:xfrm>
            <a:custGeom>
              <a:avLst/>
              <a:gdLst/>
              <a:ahLst/>
              <a:cxnLst>
                <a:cxn ang="0">
                  <a:pos x="143" y="246"/>
                </a:cxn>
                <a:cxn ang="0">
                  <a:pos x="160" y="208"/>
                </a:cxn>
                <a:cxn ang="0">
                  <a:pos x="223" y="196"/>
                </a:cxn>
                <a:cxn ang="0">
                  <a:pos x="208" y="233"/>
                </a:cxn>
                <a:cxn ang="0">
                  <a:pos x="263" y="241"/>
                </a:cxn>
                <a:cxn ang="0">
                  <a:pos x="270" y="198"/>
                </a:cxn>
                <a:cxn ang="0">
                  <a:pos x="263" y="176"/>
                </a:cxn>
                <a:cxn ang="0">
                  <a:pos x="323" y="148"/>
                </a:cxn>
                <a:cxn ang="0">
                  <a:pos x="305" y="60"/>
                </a:cxn>
                <a:cxn ang="0">
                  <a:pos x="225" y="0"/>
                </a:cxn>
                <a:cxn ang="0">
                  <a:pos x="158" y="3"/>
                </a:cxn>
                <a:cxn ang="0">
                  <a:pos x="38" y="53"/>
                </a:cxn>
                <a:cxn ang="0">
                  <a:pos x="45" y="78"/>
                </a:cxn>
                <a:cxn ang="0">
                  <a:pos x="5" y="118"/>
                </a:cxn>
                <a:cxn ang="0">
                  <a:pos x="0" y="118"/>
                </a:cxn>
                <a:cxn ang="0">
                  <a:pos x="0" y="168"/>
                </a:cxn>
                <a:cxn ang="0">
                  <a:pos x="5" y="173"/>
                </a:cxn>
                <a:cxn ang="0">
                  <a:pos x="68" y="173"/>
                </a:cxn>
                <a:cxn ang="0">
                  <a:pos x="73" y="173"/>
                </a:cxn>
                <a:cxn ang="0">
                  <a:pos x="103" y="178"/>
                </a:cxn>
                <a:cxn ang="0">
                  <a:pos x="123" y="211"/>
                </a:cxn>
                <a:cxn ang="0">
                  <a:pos x="125" y="233"/>
                </a:cxn>
                <a:cxn ang="0">
                  <a:pos x="133" y="241"/>
                </a:cxn>
                <a:cxn ang="0">
                  <a:pos x="143" y="246"/>
                </a:cxn>
              </a:cxnLst>
              <a:rect l="0" t="0" r="r" b="b"/>
              <a:pathLst>
                <a:path w="323" h="246">
                  <a:moveTo>
                    <a:pt x="143" y="246"/>
                  </a:moveTo>
                  <a:lnTo>
                    <a:pt x="160" y="208"/>
                  </a:lnTo>
                  <a:lnTo>
                    <a:pt x="223" y="196"/>
                  </a:lnTo>
                  <a:lnTo>
                    <a:pt x="208" y="233"/>
                  </a:lnTo>
                  <a:lnTo>
                    <a:pt x="263" y="241"/>
                  </a:lnTo>
                  <a:lnTo>
                    <a:pt x="270" y="198"/>
                  </a:lnTo>
                  <a:lnTo>
                    <a:pt x="263" y="176"/>
                  </a:lnTo>
                  <a:lnTo>
                    <a:pt x="323" y="148"/>
                  </a:lnTo>
                  <a:lnTo>
                    <a:pt x="305" y="60"/>
                  </a:lnTo>
                  <a:lnTo>
                    <a:pt x="225" y="0"/>
                  </a:lnTo>
                  <a:lnTo>
                    <a:pt x="158" y="3"/>
                  </a:lnTo>
                  <a:lnTo>
                    <a:pt x="38" y="53"/>
                  </a:lnTo>
                  <a:lnTo>
                    <a:pt x="45" y="78"/>
                  </a:lnTo>
                  <a:lnTo>
                    <a:pt x="5" y="118"/>
                  </a:lnTo>
                  <a:lnTo>
                    <a:pt x="0" y="118"/>
                  </a:lnTo>
                  <a:lnTo>
                    <a:pt x="0" y="168"/>
                  </a:lnTo>
                  <a:lnTo>
                    <a:pt x="5" y="173"/>
                  </a:lnTo>
                  <a:lnTo>
                    <a:pt x="68" y="173"/>
                  </a:lnTo>
                  <a:lnTo>
                    <a:pt x="73" y="173"/>
                  </a:lnTo>
                  <a:lnTo>
                    <a:pt x="103" y="178"/>
                  </a:lnTo>
                  <a:lnTo>
                    <a:pt x="123" y="211"/>
                  </a:lnTo>
                  <a:lnTo>
                    <a:pt x="125" y="233"/>
                  </a:lnTo>
                  <a:lnTo>
                    <a:pt x="133" y="241"/>
                  </a:lnTo>
                  <a:lnTo>
                    <a:pt x="143" y="24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1" name="Freeform 469"/>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2" name="Freeform 468"/>
            <p:cNvSpPr>
              <a:spLocks/>
            </p:cNvSpPr>
            <p:nvPr/>
          </p:nvSpPr>
          <p:spPr bwMode="auto">
            <a:xfrm>
              <a:off x="4666385" y="3331719"/>
              <a:ext cx="188771" cy="362639"/>
            </a:xfrm>
            <a:custGeom>
              <a:avLst/>
              <a:gdLst/>
              <a:ahLst/>
              <a:cxnLst>
                <a:cxn ang="0">
                  <a:pos x="186" y="51"/>
                </a:cxn>
                <a:cxn ang="0">
                  <a:pos x="189" y="54"/>
                </a:cxn>
                <a:cxn ang="0">
                  <a:pos x="176" y="0"/>
                </a:cxn>
                <a:cxn ang="0">
                  <a:pos x="148" y="3"/>
                </a:cxn>
                <a:cxn ang="0">
                  <a:pos x="45" y="157"/>
                </a:cxn>
                <a:cxn ang="0">
                  <a:pos x="39" y="208"/>
                </a:cxn>
                <a:cxn ang="0">
                  <a:pos x="0" y="278"/>
                </a:cxn>
                <a:cxn ang="0">
                  <a:pos x="20" y="294"/>
                </a:cxn>
                <a:cxn ang="0">
                  <a:pos x="36" y="365"/>
                </a:cxn>
                <a:cxn ang="0">
                  <a:pos x="100" y="355"/>
                </a:cxn>
                <a:cxn ang="0">
                  <a:pos x="116" y="259"/>
                </a:cxn>
                <a:cxn ang="0">
                  <a:pos x="141" y="253"/>
                </a:cxn>
                <a:cxn ang="0">
                  <a:pos x="141" y="224"/>
                </a:cxn>
                <a:cxn ang="0">
                  <a:pos x="125" y="201"/>
                </a:cxn>
                <a:cxn ang="0">
                  <a:pos x="141" y="150"/>
                </a:cxn>
                <a:cxn ang="0">
                  <a:pos x="186" y="51"/>
                </a:cxn>
              </a:cxnLst>
              <a:rect l="0" t="0" r="r" b="b"/>
              <a:pathLst>
                <a:path w="189" h="365">
                  <a:moveTo>
                    <a:pt x="186" y="51"/>
                  </a:moveTo>
                  <a:lnTo>
                    <a:pt x="189" y="54"/>
                  </a:lnTo>
                  <a:lnTo>
                    <a:pt x="176" y="0"/>
                  </a:lnTo>
                  <a:lnTo>
                    <a:pt x="148" y="3"/>
                  </a:lnTo>
                  <a:lnTo>
                    <a:pt x="45" y="157"/>
                  </a:lnTo>
                  <a:lnTo>
                    <a:pt x="39" y="208"/>
                  </a:lnTo>
                  <a:lnTo>
                    <a:pt x="0" y="278"/>
                  </a:lnTo>
                  <a:lnTo>
                    <a:pt x="20" y="294"/>
                  </a:lnTo>
                  <a:lnTo>
                    <a:pt x="36" y="365"/>
                  </a:lnTo>
                  <a:lnTo>
                    <a:pt x="100" y="355"/>
                  </a:lnTo>
                  <a:lnTo>
                    <a:pt x="116" y="259"/>
                  </a:lnTo>
                  <a:lnTo>
                    <a:pt x="141" y="253"/>
                  </a:lnTo>
                  <a:lnTo>
                    <a:pt x="141" y="224"/>
                  </a:lnTo>
                  <a:lnTo>
                    <a:pt x="125" y="201"/>
                  </a:lnTo>
                  <a:lnTo>
                    <a:pt x="141" y="150"/>
                  </a:lnTo>
                  <a:lnTo>
                    <a:pt x="186"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3" name="Freeform 467"/>
            <p:cNvSpPr>
              <a:spLocks/>
            </p:cNvSpPr>
            <p:nvPr/>
          </p:nvSpPr>
          <p:spPr bwMode="auto">
            <a:xfrm>
              <a:off x="4666385" y="3331719"/>
              <a:ext cx="188771" cy="362639"/>
            </a:xfrm>
            <a:custGeom>
              <a:avLst/>
              <a:gdLst/>
              <a:ahLst/>
              <a:cxnLst>
                <a:cxn ang="0">
                  <a:pos x="184" y="53"/>
                </a:cxn>
                <a:cxn ang="0">
                  <a:pos x="189" y="55"/>
                </a:cxn>
                <a:cxn ang="0">
                  <a:pos x="174" y="0"/>
                </a:cxn>
                <a:cxn ang="0">
                  <a:pos x="147" y="3"/>
                </a:cxn>
                <a:cxn ang="0">
                  <a:pos x="45" y="158"/>
                </a:cxn>
                <a:cxn ang="0">
                  <a:pos x="40" y="208"/>
                </a:cxn>
                <a:cxn ang="0">
                  <a:pos x="0" y="278"/>
                </a:cxn>
                <a:cxn ang="0">
                  <a:pos x="20" y="295"/>
                </a:cxn>
                <a:cxn ang="0">
                  <a:pos x="35" y="365"/>
                </a:cxn>
                <a:cxn ang="0">
                  <a:pos x="99" y="355"/>
                </a:cxn>
                <a:cxn ang="0">
                  <a:pos x="114" y="260"/>
                </a:cxn>
                <a:cxn ang="0">
                  <a:pos x="139" y="253"/>
                </a:cxn>
                <a:cxn ang="0">
                  <a:pos x="139" y="225"/>
                </a:cxn>
                <a:cxn ang="0">
                  <a:pos x="124" y="203"/>
                </a:cxn>
                <a:cxn ang="0">
                  <a:pos x="139" y="150"/>
                </a:cxn>
                <a:cxn ang="0">
                  <a:pos x="184" y="53"/>
                </a:cxn>
              </a:cxnLst>
              <a:rect l="0" t="0" r="r" b="b"/>
              <a:pathLst>
                <a:path w="189" h="365">
                  <a:moveTo>
                    <a:pt x="184" y="53"/>
                  </a:moveTo>
                  <a:lnTo>
                    <a:pt x="189" y="55"/>
                  </a:lnTo>
                  <a:lnTo>
                    <a:pt x="174" y="0"/>
                  </a:lnTo>
                  <a:lnTo>
                    <a:pt x="147" y="3"/>
                  </a:lnTo>
                  <a:lnTo>
                    <a:pt x="45" y="158"/>
                  </a:lnTo>
                  <a:lnTo>
                    <a:pt x="40" y="208"/>
                  </a:lnTo>
                  <a:lnTo>
                    <a:pt x="0" y="278"/>
                  </a:lnTo>
                  <a:lnTo>
                    <a:pt x="20" y="295"/>
                  </a:lnTo>
                  <a:lnTo>
                    <a:pt x="35" y="365"/>
                  </a:lnTo>
                  <a:lnTo>
                    <a:pt x="99" y="355"/>
                  </a:lnTo>
                  <a:lnTo>
                    <a:pt x="114" y="260"/>
                  </a:lnTo>
                  <a:lnTo>
                    <a:pt x="139" y="253"/>
                  </a:lnTo>
                  <a:lnTo>
                    <a:pt x="139" y="225"/>
                  </a:lnTo>
                  <a:lnTo>
                    <a:pt x="124" y="203"/>
                  </a:lnTo>
                  <a:lnTo>
                    <a:pt x="139" y="150"/>
                  </a:lnTo>
                  <a:lnTo>
                    <a:pt x="184" y="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4" name="Freeform 466"/>
            <p:cNvSpPr>
              <a:spLocks/>
            </p:cNvSpPr>
            <p:nvPr/>
          </p:nvSpPr>
          <p:spPr bwMode="auto">
            <a:xfrm>
              <a:off x="4594355" y="3214979"/>
              <a:ext cx="322897" cy="394930"/>
            </a:xfrm>
            <a:custGeom>
              <a:avLst/>
              <a:gdLst/>
              <a:ahLst/>
              <a:cxnLst>
                <a:cxn ang="0">
                  <a:pos x="326" y="16"/>
                </a:cxn>
                <a:cxn ang="0">
                  <a:pos x="291" y="0"/>
                </a:cxn>
                <a:cxn ang="0">
                  <a:pos x="208" y="36"/>
                </a:cxn>
                <a:cxn ang="0">
                  <a:pos x="211" y="64"/>
                </a:cxn>
                <a:cxn ang="0">
                  <a:pos x="173" y="77"/>
                </a:cxn>
                <a:cxn ang="0">
                  <a:pos x="109" y="157"/>
                </a:cxn>
                <a:cxn ang="0">
                  <a:pos x="93" y="215"/>
                </a:cxn>
                <a:cxn ang="0">
                  <a:pos x="35" y="256"/>
                </a:cxn>
                <a:cxn ang="0">
                  <a:pos x="0" y="330"/>
                </a:cxn>
                <a:cxn ang="0">
                  <a:pos x="16" y="346"/>
                </a:cxn>
                <a:cxn ang="0">
                  <a:pos x="0" y="391"/>
                </a:cxn>
                <a:cxn ang="0">
                  <a:pos x="70" y="394"/>
                </a:cxn>
                <a:cxn ang="0">
                  <a:pos x="73" y="397"/>
                </a:cxn>
                <a:cxn ang="0">
                  <a:pos x="112" y="327"/>
                </a:cxn>
                <a:cxn ang="0">
                  <a:pos x="118" y="276"/>
                </a:cxn>
                <a:cxn ang="0">
                  <a:pos x="221" y="122"/>
                </a:cxn>
                <a:cxn ang="0">
                  <a:pos x="246" y="119"/>
                </a:cxn>
                <a:cxn ang="0">
                  <a:pos x="256" y="112"/>
                </a:cxn>
                <a:cxn ang="0">
                  <a:pos x="259" y="103"/>
                </a:cxn>
                <a:cxn ang="0">
                  <a:pos x="265" y="93"/>
                </a:cxn>
                <a:cxn ang="0">
                  <a:pos x="269" y="80"/>
                </a:cxn>
                <a:cxn ang="0">
                  <a:pos x="278" y="71"/>
                </a:cxn>
                <a:cxn ang="0">
                  <a:pos x="281" y="61"/>
                </a:cxn>
                <a:cxn ang="0">
                  <a:pos x="285" y="55"/>
                </a:cxn>
                <a:cxn ang="0">
                  <a:pos x="285" y="52"/>
                </a:cxn>
                <a:cxn ang="0">
                  <a:pos x="326" y="61"/>
                </a:cxn>
                <a:cxn ang="0">
                  <a:pos x="326" y="20"/>
                </a:cxn>
                <a:cxn ang="0">
                  <a:pos x="326" y="16"/>
                </a:cxn>
              </a:cxnLst>
              <a:rect l="0" t="0" r="r" b="b"/>
              <a:pathLst>
                <a:path w="326" h="397">
                  <a:moveTo>
                    <a:pt x="326" y="16"/>
                  </a:moveTo>
                  <a:lnTo>
                    <a:pt x="291" y="0"/>
                  </a:lnTo>
                  <a:lnTo>
                    <a:pt x="208" y="36"/>
                  </a:lnTo>
                  <a:lnTo>
                    <a:pt x="211" y="64"/>
                  </a:lnTo>
                  <a:lnTo>
                    <a:pt x="173" y="77"/>
                  </a:lnTo>
                  <a:lnTo>
                    <a:pt x="109" y="157"/>
                  </a:lnTo>
                  <a:lnTo>
                    <a:pt x="93" y="215"/>
                  </a:lnTo>
                  <a:lnTo>
                    <a:pt x="35" y="256"/>
                  </a:lnTo>
                  <a:lnTo>
                    <a:pt x="0" y="330"/>
                  </a:lnTo>
                  <a:lnTo>
                    <a:pt x="16" y="346"/>
                  </a:lnTo>
                  <a:lnTo>
                    <a:pt x="0" y="391"/>
                  </a:lnTo>
                  <a:lnTo>
                    <a:pt x="70" y="394"/>
                  </a:lnTo>
                  <a:lnTo>
                    <a:pt x="73" y="397"/>
                  </a:lnTo>
                  <a:lnTo>
                    <a:pt x="112" y="327"/>
                  </a:lnTo>
                  <a:lnTo>
                    <a:pt x="118" y="276"/>
                  </a:lnTo>
                  <a:lnTo>
                    <a:pt x="221" y="122"/>
                  </a:lnTo>
                  <a:lnTo>
                    <a:pt x="246" y="119"/>
                  </a:lnTo>
                  <a:lnTo>
                    <a:pt x="256" y="112"/>
                  </a:lnTo>
                  <a:lnTo>
                    <a:pt x="259" y="103"/>
                  </a:lnTo>
                  <a:lnTo>
                    <a:pt x="265" y="93"/>
                  </a:lnTo>
                  <a:lnTo>
                    <a:pt x="269" y="80"/>
                  </a:lnTo>
                  <a:lnTo>
                    <a:pt x="278" y="71"/>
                  </a:lnTo>
                  <a:lnTo>
                    <a:pt x="281" y="61"/>
                  </a:lnTo>
                  <a:lnTo>
                    <a:pt x="285" y="55"/>
                  </a:lnTo>
                  <a:lnTo>
                    <a:pt x="285" y="52"/>
                  </a:lnTo>
                  <a:lnTo>
                    <a:pt x="326" y="61"/>
                  </a:lnTo>
                  <a:lnTo>
                    <a:pt x="326" y="20"/>
                  </a:lnTo>
                  <a:lnTo>
                    <a:pt x="32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5" name="Freeform 465"/>
            <p:cNvSpPr>
              <a:spLocks/>
            </p:cNvSpPr>
            <p:nvPr/>
          </p:nvSpPr>
          <p:spPr bwMode="auto">
            <a:xfrm>
              <a:off x="4594355" y="3214979"/>
              <a:ext cx="322897" cy="392445"/>
            </a:xfrm>
            <a:custGeom>
              <a:avLst/>
              <a:gdLst/>
              <a:ahLst/>
              <a:cxnLst>
                <a:cxn ang="0">
                  <a:pos x="326" y="15"/>
                </a:cxn>
                <a:cxn ang="0">
                  <a:pos x="291" y="0"/>
                </a:cxn>
                <a:cxn ang="0">
                  <a:pos x="208" y="35"/>
                </a:cxn>
                <a:cxn ang="0">
                  <a:pos x="211" y="63"/>
                </a:cxn>
                <a:cxn ang="0">
                  <a:pos x="173" y="75"/>
                </a:cxn>
                <a:cxn ang="0">
                  <a:pos x="108" y="156"/>
                </a:cxn>
                <a:cxn ang="0">
                  <a:pos x="93" y="216"/>
                </a:cxn>
                <a:cxn ang="0">
                  <a:pos x="35" y="256"/>
                </a:cxn>
                <a:cxn ang="0">
                  <a:pos x="0" y="332"/>
                </a:cxn>
                <a:cxn ang="0">
                  <a:pos x="15" y="347"/>
                </a:cxn>
                <a:cxn ang="0">
                  <a:pos x="0" y="392"/>
                </a:cxn>
                <a:cxn ang="0">
                  <a:pos x="70" y="394"/>
                </a:cxn>
                <a:cxn ang="0">
                  <a:pos x="73" y="397"/>
                </a:cxn>
                <a:cxn ang="0">
                  <a:pos x="113" y="327"/>
                </a:cxn>
                <a:cxn ang="0">
                  <a:pos x="118" y="276"/>
                </a:cxn>
                <a:cxn ang="0">
                  <a:pos x="221" y="121"/>
                </a:cxn>
                <a:cxn ang="0">
                  <a:pos x="246" y="118"/>
                </a:cxn>
                <a:cxn ang="0">
                  <a:pos x="256" y="111"/>
                </a:cxn>
                <a:cxn ang="0">
                  <a:pos x="258" y="103"/>
                </a:cxn>
                <a:cxn ang="0">
                  <a:pos x="266" y="93"/>
                </a:cxn>
                <a:cxn ang="0">
                  <a:pos x="268" y="80"/>
                </a:cxn>
                <a:cxn ang="0">
                  <a:pos x="278" y="70"/>
                </a:cxn>
                <a:cxn ang="0">
                  <a:pos x="281" y="60"/>
                </a:cxn>
                <a:cxn ang="0">
                  <a:pos x="286" y="55"/>
                </a:cxn>
                <a:cxn ang="0">
                  <a:pos x="286" y="50"/>
                </a:cxn>
                <a:cxn ang="0">
                  <a:pos x="326" y="60"/>
                </a:cxn>
                <a:cxn ang="0">
                  <a:pos x="326" y="20"/>
                </a:cxn>
                <a:cxn ang="0">
                  <a:pos x="326" y="15"/>
                </a:cxn>
              </a:cxnLst>
              <a:rect l="0" t="0" r="r" b="b"/>
              <a:pathLst>
                <a:path w="326" h="397">
                  <a:moveTo>
                    <a:pt x="326" y="15"/>
                  </a:moveTo>
                  <a:lnTo>
                    <a:pt x="291" y="0"/>
                  </a:lnTo>
                  <a:lnTo>
                    <a:pt x="208" y="35"/>
                  </a:lnTo>
                  <a:lnTo>
                    <a:pt x="211" y="63"/>
                  </a:lnTo>
                  <a:lnTo>
                    <a:pt x="173" y="75"/>
                  </a:lnTo>
                  <a:lnTo>
                    <a:pt x="108" y="156"/>
                  </a:lnTo>
                  <a:lnTo>
                    <a:pt x="93" y="216"/>
                  </a:lnTo>
                  <a:lnTo>
                    <a:pt x="35" y="256"/>
                  </a:lnTo>
                  <a:lnTo>
                    <a:pt x="0" y="332"/>
                  </a:lnTo>
                  <a:lnTo>
                    <a:pt x="15" y="347"/>
                  </a:lnTo>
                  <a:lnTo>
                    <a:pt x="0" y="392"/>
                  </a:lnTo>
                  <a:lnTo>
                    <a:pt x="70" y="394"/>
                  </a:lnTo>
                  <a:lnTo>
                    <a:pt x="73" y="397"/>
                  </a:lnTo>
                  <a:lnTo>
                    <a:pt x="113" y="327"/>
                  </a:lnTo>
                  <a:lnTo>
                    <a:pt x="118" y="276"/>
                  </a:lnTo>
                  <a:lnTo>
                    <a:pt x="221" y="121"/>
                  </a:lnTo>
                  <a:lnTo>
                    <a:pt x="246" y="118"/>
                  </a:lnTo>
                  <a:lnTo>
                    <a:pt x="256" y="111"/>
                  </a:lnTo>
                  <a:lnTo>
                    <a:pt x="258" y="103"/>
                  </a:lnTo>
                  <a:lnTo>
                    <a:pt x="266" y="93"/>
                  </a:lnTo>
                  <a:lnTo>
                    <a:pt x="268" y="80"/>
                  </a:lnTo>
                  <a:lnTo>
                    <a:pt x="278" y="70"/>
                  </a:lnTo>
                  <a:lnTo>
                    <a:pt x="281" y="60"/>
                  </a:lnTo>
                  <a:lnTo>
                    <a:pt x="286" y="55"/>
                  </a:lnTo>
                  <a:lnTo>
                    <a:pt x="286" y="50"/>
                  </a:lnTo>
                  <a:lnTo>
                    <a:pt x="326" y="60"/>
                  </a:lnTo>
                  <a:lnTo>
                    <a:pt x="326" y="20"/>
                  </a:lnTo>
                  <a:lnTo>
                    <a:pt x="326"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6" name="Freeform 464"/>
            <p:cNvSpPr>
              <a:spLocks/>
            </p:cNvSpPr>
            <p:nvPr/>
          </p:nvSpPr>
          <p:spPr bwMode="auto">
            <a:xfrm>
              <a:off x="4837770" y="3264655"/>
              <a:ext cx="114256" cy="295576"/>
            </a:xfrm>
            <a:custGeom>
              <a:avLst/>
              <a:gdLst/>
              <a:ahLst/>
              <a:cxnLst>
                <a:cxn ang="0">
                  <a:pos x="16" y="121"/>
                </a:cxn>
                <a:cxn ang="0">
                  <a:pos x="39" y="134"/>
                </a:cxn>
                <a:cxn ang="0">
                  <a:pos x="13" y="249"/>
                </a:cxn>
                <a:cxn ang="0">
                  <a:pos x="35" y="297"/>
                </a:cxn>
                <a:cxn ang="0">
                  <a:pos x="90" y="256"/>
                </a:cxn>
                <a:cxn ang="0">
                  <a:pos x="90" y="259"/>
                </a:cxn>
                <a:cxn ang="0">
                  <a:pos x="96" y="256"/>
                </a:cxn>
                <a:cxn ang="0">
                  <a:pos x="115" y="140"/>
                </a:cxn>
                <a:cxn ang="0">
                  <a:pos x="83" y="131"/>
                </a:cxn>
                <a:cxn ang="0">
                  <a:pos x="74" y="12"/>
                </a:cxn>
                <a:cxn ang="0">
                  <a:pos x="74" y="9"/>
                </a:cxn>
                <a:cxn ang="0">
                  <a:pos x="71" y="9"/>
                </a:cxn>
                <a:cxn ang="0">
                  <a:pos x="39" y="0"/>
                </a:cxn>
                <a:cxn ang="0">
                  <a:pos x="39" y="3"/>
                </a:cxn>
                <a:cxn ang="0">
                  <a:pos x="35" y="9"/>
                </a:cxn>
                <a:cxn ang="0">
                  <a:pos x="32" y="19"/>
                </a:cxn>
                <a:cxn ang="0">
                  <a:pos x="23" y="28"/>
                </a:cxn>
                <a:cxn ang="0">
                  <a:pos x="19" y="41"/>
                </a:cxn>
                <a:cxn ang="0">
                  <a:pos x="13" y="51"/>
                </a:cxn>
                <a:cxn ang="0">
                  <a:pos x="10" y="60"/>
                </a:cxn>
                <a:cxn ang="0">
                  <a:pos x="0" y="67"/>
                </a:cxn>
                <a:cxn ang="0">
                  <a:pos x="3" y="67"/>
                </a:cxn>
                <a:cxn ang="0">
                  <a:pos x="16" y="121"/>
                </a:cxn>
              </a:cxnLst>
              <a:rect l="0" t="0" r="r" b="b"/>
              <a:pathLst>
                <a:path w="115" h="297">
                  <a:moveTo>
                    <a:pt x="16" y="121"/>
                  </a:moveTo>
                  <a:lnTo>
                    <a:pt x="39" y="134"/>
                  </a:lnTo>
                  <a:lnTo>
                    <a:pt x="13" y="249"/>
                  </a:lnTo>
                  <a:lnTo>
                    <a:pt x="35" y="297"/>
                  </a:lnTo>
                  <a:lnTo>
                    <a:pt x="90" y="256"/>
                  </a:lnTo>
                  <a:lnTo>
                    <a:pt x="90" y="259"/>
                  </a:lnTo>
                  <a:lnTo>
                    <a:pt x="96" y="256"/>
                  </a:lnTo>
                  <a:lnTo>
                    <a:pt x="115" y="140"/>
                  </a:lnTo>
                  <a:lnTo>
                    <a:pt x="83" y="131"/>
                  </a:lnTo>
                  <a:lnTo>
                    <a:pt x="74" y="12"/>
                  </a:lnTo>
                  <a:lnTo>
                    <a:pt x="74" y="9"/>
                  </a:lnTo>
                  <a:lnTo>
                    <a:pt x="71" y="9"/>
                  </a:lnTo>
                  <a:lnTo>
                    <a:pt x="39" y="0"/>
                  </a:lnTo>
                  <a:lnTo>
                    <a:pt x="39" y="3"/>
                  </a:lnTo>
                  <a:lnTo>
                    <a:pt x="35" y="9"/>
                  </a:lnTo>
                  <a:lnTo>
                    <a:pt x="32" y="19"/>
                  </a:lnTo>
                  <a:lnTo>
                    <a:pt x="23" y="28"/>
                  </a:lnTo>
                  <a:lnTo>
                    <a:pt x="19" y="41"/>
                  </a:lnTo>
                  <a:lnTo>
                    <a:pt x="13" y="51"/>
                  </a:lnTo>
                  <a:lnTo>
                    <a:pt x="10" y="60"/>
                  </a:lnTo>
                  <a:lnTo>
                    <a:pt x="0" y="67"/>
                  </a:lnTo>
                  <a:lnTo>
                    <a:pt x="3" y="67"/>
                  </a:lnTo>
                  <a:lnTo>
                    <a:pt x="16" y="1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7" name="Freeform 463"/>
            <p:cNvSpPr>
              <a:spLocks/>
            </p:cNvSpPr>
            <p:nvPr/>
          </p:nvSpPr>
          <p:spPr bwMode="auto">
            <a:xfrm>
              <a:off x="4837770" y="3264655"/>
              <a:ext cx="114256" cy="295576"/>
            </a:xfrm>
            <a:custGeom>
              <a:avLst/>
              <a:gdLst/>
              <a:ahLst/>
              <a:cxnLst>
                <a:cxn ang="0">
                  <a:pos x="18" y="122"/>
                </a:cxn>
                <a:cxn ang="0">
                  <a:pos x="40" y="135"/>
                </a:cxn>
                <a:cxn ang="0">
                  <a:pos x="13" y="250"/>
                </a:cxn>
                <a:cxn ang="0">
                  <a:pos x="35" y="297"/>
                </a:cxn>
                <a:cxn ang="0">
                  <a:pos x="90" y="257"/>
                </a:cxn>
                <a:cxn ang="0">
                  <a:pos x="90" y="260"/>
                </a:cxn>
                <a:cxn ang="0">
                  <a:pos x="98" y="257"/>
                </a:cxn>
                <a:cxn ang="0">
                  <a:pos x="115" y="140"/>
                </a:cxn>
                <a:cxn ang="0">
                  <a:pos x="83" y="132"/>
                </a:cxn>
                <a:cxn ang="0">
                  <a:pos x="75" y="12"/>
                </a:cxn>
                <a:cxn ang="0">
                  <a:pos x="75" y="10"/>
                </a:cxn>
                <a:cxn ang="0">
                  <a:pos x="73" y="10"/>
                </a:cxn>
                <a:cxn ang="0">
                  <a:pos x="40" y="0"/>
                </a:cxn>
                <a:cxn ang="0">
                  <a:pos x="40" y="5"/>
                </a:cxn>
                <a:cxn ang="0">
                  <a:pos x="35" y="10"/>
                </a:cxn>
                <a:cxn ang="0">
                  <a:pos x="33" y="20"/>
                </a:cxn>
                <a:cxn ang="0">
                  <a:pos x="23" y="30"/>
                </a:cxn>
                <a:cxn ang="0">
                  <a:pos x="20" y="42"/>
                </a:cxn>
                <a:cxn ang="0">
                  <a:pos x="13" y="52"/>
                </a:cxn>
                <a:cxn ang="0">
                  <a:pos x="10" y="60"/>
                </a:cxn>
                <a:cxn ang="0">
                  <a:pos x="0" y="67"/>
                </a:cxn>
                <a:cxn ang="0">
                  <a:pos x="3" y="67"/>
                </a:cxn>
                <a:cxn ang="0">
                  <a:pos x="18" y="122"/>
                </a:cxn>
              </a:cxnLst>
              <a:rect l="0" t="0" r="r" b="b"/>
              <a:pathLst>
                <a:path w="115" h="297">
                  <a:moveTo>
                    <a:pt x="18" y="122"/>
                  </a:moveTo>
                  <a:lnTo>
                    <a:pt x="40" y="135"/>
                  </a:lnTo>
                  <a:lnTo>
                    <a:pt x="13" y="250"/>
                  </a:lnTo>
                  <a:lnTo>
                    <a:pt x="35" y="297"/>
                  </a:lnTo>
                  <a:lnTo>
                    <a:pt x="90" y="257"/>
                  </a:lnTo>
                  <a:lnTo>
                    <a:pt x="90" y="260"/>
                  </a:lnTo>
                  <a:lnTo>
                    <a:pt x="98" y="257"/>
                  </a:lnTo>
                  <a:lnTo>
                    <a:pt x="115" y="140"/>
                  </a:lnTo>
                  <a:lnTo>
                    <a:pt x="83" y="132"/>
                  </a:lnTo>
                  <a:lnTo>
                    <a:pt x="75" y="12"/>
                  </a:lnTo>
                  <a:lnTo>
                    <a:pt x="75" y="10"/>
                  </a:lnTo>
                  <a:lnTo>
                    <a:pt x="73" y="10"/>
                  </a:lnTo>
                  <a:lnTo>
                    <a:pt x="40" y="0"/>
                  </a:lnTo>
                  <a:lnTo>
                    <a:pt x="40" y="5"/>
                  </a:lnTo>
                  <a:lnTo>
                    <a:pt x="35" y="10"/>
                  </a:lnTo>
                  <a:lnTo>
                    <a:pt x="33" y="20"/>
                  </a:lnTo>
                  <a:lnTo>
                    <a:pt x="23" y="30"/>
                  </a:lnTo>
                  <a:lnTo>
                    <a:pt x="20" y="42"/>
                  </a:lnTo>
                  <a:lnTo>
                    <a:pt x="13" y="52"/>
                  </a:lnTo>
                  <a:lnTo>
                    <a:pt x="10" y="60"/>
                  </a:lnTo>
                  <a:lnTo>
                    <a:pt x="0" y="67"/>
                  </a:lnTo>
                  <a:lnTo>
                    <a:pt x="3" y="67"/>
                  </a:lnTo>
                  <a:lnTo>
                    <a:pt x="18" y="1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8" name="Freeform 462"/>
            <p:cNvSpPr>
              <a:spLocks/>
            </p:cNvSpPr>
            <p:nvPr/>
          </p:nvSpPr>
          <p:spPr bwMode="auto">
            <a:xfrm>
              <a:off x="4825350" y="3383879"/>
              <a:ext cx="24838" cy="52161"/>
            </a:xfrm>
            <a:custGeom>
              <a:avLst/>
              <a:gdLst/>
              <a:ahLst/>
              <a:cxnLst>
                <a:cxn ang="0">
                  <a:pos x="0" y="54"/>
                </a:cxn>
                <a:cxn ang="0">
                  <a:pos x="26" y="0"/>
                </a:cxn>
                <a:cxn ang="0">
                  <a:pos x="0" y="54"/>
                </a:cxn>
              </a:cxnLst>
              <a:rect l="0" t="0" r="r" b="b"/>
              <a:pathLst>
                <a:path w="26" h="54">
                  <a:moveTo>
                    <a:pt x="0" y="54"/>
                  </a:moveTo>
                  <a:lnTo>
                    <a:pt x="26" y="0"/>
                  </a:lnTo>
                  <a:lnTo>
                    <a:pt x="0" y="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9" name="Freeform 461"/>
            <p:cNvSpPr>
              <a:spLocks/>
            </p:cNvSpPr>
            <p:nvPr/>
          </p:nvSpPr>
          <p:spPr bwMode="auto">
            <a:xfrm>
              <a:off x="4281393" y="3525458"/>
              <a:ext cx="158965" cy="280672"/>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0" name="Freeform 460"/>
            <p:cNvSpPr>
              <a:spLocks/>
            </p:cNvSpPr>
            <p:nvPr/>
          </p:nvSpPr>
          <p:spPr bwMode="auto">
            <a:xfrm>
              <a:off x="4246620" y="3624811"/>
              <a:ext cx="57127" cy="69547"/>
            </a:xfrm>
            <a:custGeom>
              <a:avLst/>
              <a:gdLst/>
              <a:ahLst/>
              <a:cxnLst>
                <a:cxn ang="0">
                  <a:pos x="45" y="0"/>
                </a:cxn>
                <a:cxn ang="0">
                  <a:pos x="58" y="46"/>
                </a:cxn>
                <a:cxn ang="0">
                  <a:pos x="45" y="71"/>
                </a:cxn>
                <a:cxn ang="0">
                  <a:pos x="10" y="46"/>
                </a:cxn>
                <a:cxn ang="0">
                  <a:pos x="0" y="15"/>
                </a:cxn>
                <a:cxn ang="0">
                  <a:pos x="0" y="13"/>
                </a:cxn>
                <a:cxn ang="0">
                  <a:pos x="45" y="0"/>
                </a:cxn>
              </a:cxnLst>
              <a:rect l="0" t="0" r="r" b="b"/>
              <a:pathLst>
                <a:path w="58" h="71">
                  <a:moveTo>
                    <a:pt x="45" y="0"/>
                  </a:moveTo>
                  <a:lnTo>
                    <a:pt x="58" y="46"/>
                  </a:lnTo>
                  <a:lnTo>
                    <a:pt x="45" y="71"/>
                  </a:lnTo>
                  <a:lnTo>
                    <a:pt x="10" y="46"/>
                  </a:lnTo>
                  <a:lnTo>
                    <a:pt x="0" y="15"/>
                  </a:lnTo>
                  <a:lnTo>
                    <a:pt x="0" y="13"/>
                  </a:lnTo>
                  <a:lnTo>
                    <a:pt x="4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1" name="Freeform 459"/>
            <p:cNvSpPr>
              <a:spLocks/>
            </p:cNvSpPr>
            <p:nvPr/>
          </p:nvSpPr>
          <p:spPr bwMode="auto">
            <a:xfrm>
              <a:off x="4214329" y="3637230"/>
              <a:ext cx="76999" cy="89418"/>
            </a:xfrm>
            <a:custGeom>
              <a:avLst/>
              <a:gdLst/>
              <a:ahLst/>
              <a:cxnLst>
                <a:cxn ang="0">
                  <a:pos x="77" y="58"/>
                </a:cxn>
                <a:cxn ang="0">
                  <a:pos x="55" y="90"/>
                </a:cxn>
                <a:cxn ang="0">
                  <a:pos x="3" y="90"/>
                </a:cxn>
                <a:cxn ang="0">
                  <a:pos x="0" y="35"/>
                </a:cxn>
                <a:cxn ang="0">
                  <a:pos x="26" y="0"/>
                </a:cxn>
                <a:cxn ang="0">
                  <a:pos x="32" y="0"/>
                </a:cxn>
                <a:cxn ang="0">
                  <a:pos x="32" y="3"/>
                </a:cxn>
                <a:cxn ang="0">
                  <a:pos x="42" y="32"/>
                </a:cxn>
                <a:cxn ang="0">
                  <a:pos x="77" y="58"/>
                </a:cxn>
              </a:cxnLst>
              <a:rect l="0" t="0" r="r" b="b"/>
              <a:pathLst>
                <a:path w="77" h="90">
                  <a:moveTo>
                    <a:pt x="77" y="58"/>
                  </a:moveTo>
                  <a:lnTo>
                    <a:pt x="55" y="90"/>
                  </a:lnTo>
                  <a:lnTo>
                    <a:pt x="3" y="90"/>
                  </a:lnTo>
                  <a:lnTo>
                    <a:pt x="0" y="35"/>
                  </a:lnTo>
                  <a:lnTo>
                    <a:pt x="26" y="0"/>
                  </a:lnTo>
                  <a:lnTo>
                    <a:pt x="32" y="0"/>
                  </a:lnTo>
                  <a:lnTo>
                    <a:pt x="32" y="3"/>
                  </a:lnTo>
                  <a:lnTo>
                    <a:pt x="42" y="32"/>
                  </a:lnTo>
                  <a:lnTo>
                    <a:pt x="77"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2" name="Freeform 458"/>
            <p:cNvSpPr>
              <a:spLocks/>
            </p:cNvSpPr>
            <p:nvPr/>
          </p:nvSpPr>
          <p:spPr bwMode="auto">
            <a:xfrm>
              <a:off x="4214329" y="3637230"/>
              <a:ext cx="76999" cy="89418"/>
            </a:xfrm>
            <a:custGeom>
              <a:avLst/>
              <a:gdLst/>
              <a:ahLst/>
              <a:cxnLst>
                <a:cxn ang="0">
                  <a:pos x="77" y="58"/>
                </a:cxn>
                <a:cxn ang="0">
                  <a:pos x="55" y="90"/>
                </a:cxn>
                <a:cxn ang="0">
                  <a:pos x="5" y="90"/>
                </a:cxn>
                <a:cxn ang="0">
                  <a:pos x="0" y="35"/>
                </a:cxn>
                <a:cxn ang="0">
                  <a:pos x="27" y="0"/>
                </a:cxn>
                <a:cxn ang="0">
                  <a:pos x="32" y="0"/>
                </a:cxn>
                <a:cxn ang="0">
                  <a:pos x="32" y="3"/>
                </a:cxn>
                <a:cxn ang="0">
                  <a:pos x="42" y="33"/>
                </a:cxn>
                <a:cxn ang="0">
                  <a:pos x="77" y="58"/>
                </a:cxn>
              </a:cxnLst>
              <a:rect l="0" t="0" r="r" b="b"/>
              <a:pathLst>
                <a:path w="77" h="90">
                  <a:moveTo>
                    <a:pt x="77" y="58"/>
                  </a:moveTo>
                  <a:lnTo>
                    <a:pt x="55" y="90"/>
                  </a:lnTo>
                  <a:lnTo>
                    <a:pt x="5" y="90"/>
                  </a:lnTo>
                  <a:lnTo>
                    <a:pt x="0" y="35"/>
                  </a:lnTo>
                  <a:lnTo>
                    <a:pt x="27" y="0"/>
                  </a:lnTo>
                  <a:lnTo>
                    <a:pt x="32" y="0"/>
                  </a:lnTo>
                  <a:lnTo>
                    <a:pt x="32" y="3"/>
                  </a:lnTo>
                  <a:lnTo>
                    <a:pt x="42" y="33"/>
                  </a:lnTo>
                  <a:lnTo>
                    <a:pt x="77" y="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3" name="Freeform 457"/>
            <p:cNvSpPr>
              <a:spLocks/>
            </p:cNvSpPr>
            <p:nvPr/>
          </p:nvSpPr>
          <p:spPr bwMode="auto">
            <a:xfrm>
              <a:off x="5252568" y="3955160"/>
              <a:ext cx="226029" cy="111773"/>
            </a:xfrm>
            <a:custGeom>
              <a:avLst/>
              <a:gdLst/>
              <a:ahLst/>
              <a:cxnLst>
                <a:cxn ang="0">
                  <a:pos x="0" y="58"/>
                </a:cxn>
                <a:cxn ang="0">
                  <a:pos x="3" y="58"/>
                </a:cxn>
                <a:cxn ang="0">
                  <a:pos x="48" y="106"/>
                </a:cxn>
                <a:cxn ang="0">
                  <a:pos x="102" y="112"/>
                </a:cxn>
                <a:cxn ang="0">
                  <a:pos x="227" y="29"/>
                </a:cxn>
                <a:cxn ang="0">
                  <a:pos x="211" y="0"/>
                </a:cxn>
                <a:cxn ang="0">
                  <a:pos x="26" y="16"/>
                </a:cxn>
                <a:cxn ang="0">
                  <a:pos x="0" y="58"/>
                </a:cxn>
              </a:cxnLst>
              <a:rect l="0" t="0" r="r" b="b"/>
              <a:pathLst>
                <a:path w="227" h="112">
                  <a:moveTo>
                    <a:pt x="0" y="58"/>
                  </a:moveTo>
                  <a:lnTo>
                    <a:pt x="3" y="58"/>
                  </a:lnTo>
                  <a:lnTo>
                    <a:pt x="48" y="106"/>
                  </a:lnTo>
                  <a:lnTo>
                    <a:pt x="102" y="112"/>
                  </a:lnTo>
                  <a:lnTo>
                    <a:pt x="227" y="29"/>
                  </a:lnTo>
                  <a:lnTo>
                    <a:pt x="211" y="0"/>
                  </a:lnTo>
                  <a:lnTo>
                    <a:pt x="26" y="16"/>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4" name="Freeform 456"/>
            <p:cNvSpPr>
              <a:spLocks/>
            </p:cNvSpPr>
            <p:nvPr/>
          </p:nvSpPr>
          <p:spPr bwMode="auto">
            <a:xfrm>
              <a:off x="5252568" y="3955160"/>
              <a:ext cx="223544" cy="111773"/>
            </a:xfrm>
            <a:custGeom>
              <a:avLst/>
              <a:gdLst/>
              <a:ahLst/>
              <a:cxnLst>
                <a:cxn ang="0">
                  <a:pos x="0" y="57"/>
                </a:cxn>
                <a:cxn ang="0">
                  <a:pos x="3" y="57"/>
                </a:cxn>
                <a:cxn ang="0">
                  <a:pos x="48" y="105"/>
                </a:cxn>
                <a:cxn ang="0">
                  <a:pos x="101" y="112"/>
                </a:cxn>
                <a:cxn ang="0">
                  <a:pos x="227" y="30"/>
                </a:cxn>
                <a:cxn ang="0">
                  <a:pos x="212" y="0"/>
                </a:cxn>
                <a:cxn ang="0">
                  <a:pos x="25" y="15"/>
                </a:cxn>
                <a:cxn ang="0">
                  <a:pos x="0" y="57"/>
                </a:cxn>
              </a:cxnLst>
              <a:rect l="0" t="0" r="r" b="b"/>
              <a:pathLst>
                <a:path w="227" h="112">
                  <a:moveTo>
                    <a:pt x="0" y="57"/>
                  </a:moveTo>
                  <a:lnTo>
                    <a:pt x="3" y="57"/>
                  </a:lnTo>
                  <a:lnTo>
                    <a:pt x="48" y="105"/>
                  </a:lnTo>
                  <a:lnTo>
                    <a:pt x="101" y="112"/>
                  </a:lnTo>
                  <a:lnTo>
                    <a:pt x="227" y="30"/>
                  </a:lnTo>
                  <a:lnTo>
                    <a:pt x="212" y="0"/>
                  </a:lnTo>
                  <a:lnTo>
                    <a:pt x="25" y="15"/>
                  </a:lnTo>
                  <a:lnTo>
                    <a:pt x="0" y="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5" name="Freeform 455"/>
            <p:cNvSpPr>
              <a:spLocks/>
            </p:cNvSpPr>
            <p:nvPr/>
          </p:nvSpPr>
          <p:spPr bwMode="auto">
            <a:xfrm>
              <a:off x="5349438" y="3975030"/>
              <a:ext cx="156480" cy="129159"/>
            </a:xfrm>
            <a:custGeom>
              <a:avLst/>
              <a:gdLst/>
              <a:ahLst/>
              <a:cxnLst>
                <a:cxn ang="0">
                  <a:pos x="128" y="0"/>
                </a:cxn>
                <a:cxn ang="0">
                  <a:pos x="157" y="125"/>
                </a:cxn>
                <a:cxn ang="0">
                  <a:pos x="48" y="131"/>
                </a:cxn>
                <a:cxn ang="0">
                  <a:pos x="0" y="93"/>
                </a:cxn>
                <a:cxn ang="0">
                  <a:pos x="3" y="93"/>
                </a:cxn>
                <a:cxn ang="0">
                  <a:pos x="128" y="10"/>
                </a:cxn>
                <a:cxn ang="0">
                  <a:pos x="125" y="7"/>
                </a:cxn>
                <a:cxn ang="0">
                  <a:pos x="128" y="7"/>
                </a:cxn>
                <a:cxn ang="0">
                  <a:pos x="128" y="0"/>
                </a:cxn>
              </a:cxnLst>
              <a:rect l="0" t="0" r="r" b="b"/>
              <a:pathLst>
                <a:path w="157" h="131">
                  <a:moveTo>
                    <a:pt x="128" y="0"/>
                  </a:moveTo>
                  <a:lnTo>
                    <a:pt x="157" y="125"/>
                  </a:lnTo>
                  <a:lnTo>
                    <a:pt x="48" y="131"/>
                  </a:lnTo>
                  <a:lnTo>
                    <a:pt x="0" y="93"/>
                  </a:lnTo>
                  <a:lnTo>
                    <a:pt x="3" y="93"/>
                  </a:lnTo>
                  <a:lnTo>
                    <a:pt x="128" y="10"/>
                  </a:lnTo>
                  <a:lnTo>
                    <a:pt x="125" y="7"/>
                  </a:lnTo>
                  <a:lnTo>
                    <a:pt x="128" y="7"/>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6" name="Freeform 454"/>
            <p:cNvSpPr>
              <a:spLocks/>
            </p:cNvSpPr>
            <p:nvPr/>
          </p:nvSpPr>
          <p:spPr bwMode="auto">
            <a:xfrm>
              <a:off x="5349438" y="3975030"/>
              <a:ext cx="156480" cy="129159"/>
            </a:xfrm>
            <a:custGeom>
              <a:avLst/>
              <a:gdLst/>
              <a:ahLst/>
              <a:cxnLst>
                <a:cxn ang="0">
                  <a:pos x="127" y="0"/>
                </a:cxn>
                <a:cxn ang="0">
                  <a:pos x="157" y="126"/>
                </a:cxn>
                <a:cxn ang="0">
                  <a:pos x="47" y="131"/>
                </a:cxn>
                <a:cxn ang="0">
                  <a:pos x="0" y="93"/>
                </a:cxn>
                <a:cxn ang="0">
                  <a:pos x="2" y="93"/>
                </a:cxn>
                <a:cxn ang="0">
                  <a:pos x="127" y="10"/>
                </a:cxn>
                <a:cxn ang="0">
                  <a:pos x="125" y="5"/>
                </a:cxn>
                <a:cxn ang="0">
                  <a:pos x="127" y="5"/>
                </a:cxn>
                <a:cxn ang="0">
                  <a:pos x="127" y="0"/>
                </a:cxn>
              </a:cxnLst>
              <a:rect l="0" t="0" r="r" b="b"/>
              <a:pathLst>
                <a:path w="157" h="131">
                  <a:moveTo>
                    <a:pt x="127" y="0"/>
                  </a:moveTo>
                  <a:lnTo>
                    <a:pt x="157" y="126"/>
                  </a:lnTo>
                  <a:lnTo>
                    <a:pt x="47" y="131"/>
                  </a:lnTo>
                  <a:lnTo>
                    <a:pt x="0" y="93"/>
                  </a:lnTo>
                  <a:lnTo>
                    <a:pt x="2" y="93"/>
                  </a:lnTo>
                  <a:lnTo>
                    <a:pt x="127" y="10"/>
                  </a:lnTo>
                  <a:lnTo>
                    <a:pt x="125" y="5"/>
                  </a:lnTo>
                  <a:lnTo>
                    <a:pt x="127" y="5"/>
                  </a:lnTo>
                  <a:lnTo>
                    <a:pt x="127"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7" name="Freeform 453"/>
            <p:cNvSpPr>
              <a:spLocks/>
            </p:cNvSpPr>
            <p:nvPr/>
          </p:nvSpPr>
          <p:spPr bwMode="auto">
            <a:xfrm>
              <a:off x="5476113" y="3935289"/>
              <a:ext cx="183803" cy="161450"/>
            </a:xfrm>
            <a:custGeom>
              <a:avLst/>
              <a:gdLst/>
              <a:ahLst/>
              <a:cxnLst>
                <a:cxn ang="0">
                  <a:pos x="0" y="45"/>
                </a:cxn>
                <a:cxn ang="0">
                  <a:pos x="64" y="0"/>
                </a:cxn>
                <a:cxn ang="0">
                  <a:pos x="64" y="3"/>
                </a:cxn>
                <a:cxn ang="0">
                  <a:pos x="119" y="38"/>
                </a:cxn>
                <a:cxn ang="0">
                  <a:pos x="151" y="115"/>
                </a:cxn>
                <a:cxn ang="0">
                  <a:pos x="179" y="118"/>
                </a:cxn>
                <a:cxn ang="0">
                  <a:pos x="182" y="115"/>
                </a:cxn>
                <a:cxn ang="0">
                  <a:pos x="182" y="118"/>
                </a:cxn>
                <a:cxn ang="0">
                  <a:pos x="186" y="141"/>
                </a:cxn>
                <a:cxn ang="0">
                  <a:pos x="141" y="163"/>
                </a:cxn>
                <a:cxn ang="0">
                  <a:pos x="29" y="157"/>
                </a:cxn>
                <a:cxn ang="0">
                  <a:pos x="0" y="45"/>
                </a:cxn>
              </a:cxnLst>
              <a:rect l="0" t="0" r="r" b="b"/>
              <a:pathLst>
                <a:path w="186" h="163">
                  <a:moveTo>
                    <a:pt x="0" y="45"/>
                  </a:moveTo>
                  <a:lnTo>
                    <a:pt x="64" y="0"/>
                  </a:lnTo>
                  <a:lnTo>
                    <a:pt x="64" y="3"/>
                  </a:lnTo>
                  <a:lnTo>
                    <a:pt x="119" y="38"/>
                  </a:lnTo>
                  <a:lnTo>
                    <a:pt x="151" y="115"/>
                  </a:lnTo>
                  <a:lnTo>
                    <a:pt x="179" y="118"/>
                  </a:lnTo>
                  <a:lnTo>
                    <a:pt x="182" y="115"/>
                  </a:lnTo>
                  <a:lnTo>
                    <a:pt x="182" y="118"/>
                  </a:lnTo>
                  <a:lnTo>
                    <a:pt x="186" y="141"/>
                  </a:lnTo>
                  <a:lnTo>
                    <a:pt x="141" y="163"/>
                  </a:lnTo>
                  <a:lnTo>
                    <a:pt x="29" y="157"/>
                  </a:lnTo>
                  <a:lnTo>
                    <a:pt x="0"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8" name="Freeform 452"/>
            <p:cNvSpPr>
              <a:spLocks/>
            </p:cNvSpPr>
            <p:nvPr/>
          </p:nvSpPr>
          <p:spPr bwMode="auto">
            <a:xfrm>
              <a:off x="5476113" y="3935289"/>
              <a:ext cx="186288" cy="163933"/>
            </a:xfrm>
            <a:custGeom>
              <a:avLst/>
              <a:gdLst/>
              <a:ahLst/>
              <a:cxnLst>
                <a:cxn ang="0">
                  <a:pos x="0" y="44"/>
                </a:cxn>
                <a:cxn ang="0">
                  <a:pos x="64" y="0"/>
                </a:cxn>
                <a:cxn ang="0">
                  <a:pos x="64" y="5"/>
                </a:cxn>
                <a:cxn ang="0">
                  <a:pos x="119" y="40"/>
                </a:cxn>
                <a:cxn ang="0">
                  <a:pos x="151" y="114"/>
                </a:cxn>
                <a:cxn ang="0">
                  <a:pos x="179" y="119"/>
                </a:cxn>
                <a:cxn ang="0">
                  <a:pos x="181" y="114"/>
                </a:cxn>
                <a:cxn ang="0">
                  <a:pos x="181" y="119"/>
                </a:cxn>
                <a:cxn ang="0">
                  <a:pos x="186" y="141"/>
                </a:cxn>
                <a:cxn ang="0">
                  <a:pos x="141" y="163"/>
                </a:cxn>
                <a:cxn ang="0">
                  <a:pos x="30" y="156"/>
                </a:cxn>
                <a:cxn ang="0">
                  <a:pos x="0" y="44"/>
                </a:cxn>
              </a:cxnLst>
              <a:rect l="0" t="0" r="r" b="b"/>
              <a:pathLst>
                <a:path w="186" h="163">
                  <a:moveTo>
                    <a:pt x="0" y="44"/>
                  </a:moveTo>
                  <a:lnTo>
                    <a:pt x="64" y="0"/>
                  </a:lnTo>
                  <a:lnTo>
                    <a:pt x="64" y="5"/>
                  </a:lnTo>
                  <a:lnTo>
                    <a:pt x="119" y="40"/>
                  </a:lnTo>
                  <a:lnTo>
                    <a:pt x="151" y="114"/>
                  </a:lnTo>
                  <a:lnTo>
                    <a:pt x="179" y="119"/>
                  </a:lnTo>
                  <a:lnTo>
                    <a:pt x="181" y="114"/>
                  </a:lnTo>
                  <a:lnTo>
                    <a:pt x="181" y="119"/>
                  </a:lnTo>
                  <a:lnTo>
                    <a:pt x="186" y="141"/>
                  </a:lnTo>
                  <a:lnTo>
                    <a:pt x="141" y="163"/>
                  </a:lnTo>
                  <a:lnTo>
                    <a:pt x="30" y="156"/>
                  </a:lnTo>
                  <a:lnTo>
                    <a:pt x="0" y="4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9" name="Freeform 451"/>
            <p:cNvSpPr>
              <a:spLocks/>
            </p:cNvSpPr>
            <p:nvPr/>
          </p:nvSpPr>
          <p:spPr bwMode="auto">
            <a:xfrm>
              <a:off x="5662400" y="3796195"/>
              <a:ext cx="233480" cy="206159"/>
            </a:xfrm>
            <a:custGeom>
              <a:avLst/>
              <a:gdLst/>
              <a:ahLst/>
              <a:cxnLst>
                <a:cxn ang="0">
                  <a:pos x="57" y="208"/>
                </a:cxn>
                <a:cxn ang="0">
                  <a:pos x="73" y="195"/>
                </a:cxn>
                <a:cxn ang="0">
                  <a:pos x="124" y="186"/>
                </a:cxn>
                <a:cxn ang="0">
                  <a:pos x="166" y="189"/>
                </a:cxn>
                <a:cxn ang="0">
                  <a:pos x="201" y="150"/>
                </a:cxn>
                <a:cxn ang="0">
                  <a:pos x="211" y="67"/>
                </a:cxn>
                <a:cxn ang="0">
                  <a:pos x="236" y="45"/>
                </a:cxn>
                <a:cxn ang="0">
                  <a:pos x="195" y="0"/>
                </a:cxn>
                <a:cxn ang="0">
                  <a:pos x="73" y="35"/>
                </a:cxn>
                <a:cxn ang="0">
                  <a:pos x="3" y="102"/>
                </a:cxn>
                <a:cxn ang="0">
                  <a:pos x="0" y="109"/>
                </a:cxn>
                <a:cxn ang="0">
                  <a:pos x="3" y="118"/>
                </a:cxn>
                <a:cxn ang="0">
                  <a:pos x="57" y="205"/>
                </a:cxn>
                <a:cxn ang="0">
                  <a:pos x="54" y="205"/>
                </a:cxn>
                <a:cxn ang="0">
                  <a:pos x="57" y="208"/>
                </a:cxn>
              </a:cxnLst>
              <a:rect l="0" t="0" r="r" b="b"/>
              <a:pathLst>
                <a:path w="236" h="208">
                  <a:moveTo>
                    <a:pt x="57" y="208"/>
                  </a:moveTo>
                  <a:lnTo>
                    <a:pt x="73" y="195"/>
                  </a:lnTo>
                  <a:lnTo>
                    <a:pt x="124" y="186"/>
                  </a:lnTo>
                  <a:lnTo>
                    <a:pt x="166" y="189"/>
                  </a:lnTo>
                  <a:lnTo>
                    <a:pt x="201" y="150"/>
                  </a:lnTo>
                  <a:lnTo>
                    <a:pt x="211" y="67"/>
                  </a:lnTo>
                  <a:lnTo>
                    <a:pt x="236" y="45"/>
                  </a:lnTo>
                  <a:lnTo>
                    <a:pt x="195" y="0"/>
                  </a:lnTo>
                  <a:lnTo>
                    <a:pt x="73" y="35"/>
                  </a:lnTo>
                  <a:lnTo>
                    <a:pt x="3" y="102"/>
                  </a:lnTo>
                  <a:lnTo>
                    <a:pt x="0" y="109"/>
                  </a:lnTo>
                  <a:lnTo>
                    <a:pt x="3" y="118"/>
                  </a:lnTo>
                  <a:lnTo>
                    <a:pt x="57" y="205"/>
                  </a:lnTo>
                  <a:lnTo>
                    <a:pt x="54" y="205"/>
                  </a:lnTo>
                  <a:lnTo>
                    <a:pt x="5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0" name="Freeform 450"/>
            <p:cNvSpPr>
              <a:spLocks/>
            </p:cNvSpPr>
            <p:nvPr/>
          </p:nvSpPr>
          <p:spPr bwMode="auto">
            <a:xfrm>
              <a:off x="5662400" y="3796195"/>
              <a:ext cx="233480" cy="206159"/>
            </a:xfrm>
            <a:custGeom>
              <a:avLst/>
              <a:gdLst/>
              <a:ahLst/>
              <a:cxnLst>
                <a:cxn ang="0">
                  <a:pos x="58" y="208"/>
                </a:cxn>
                <a:cxn ang="0">
                  <a:pos x="73" y="195"/>
                </a:cxn>
                <a:cxn ang="0">
                  <a:pos x="123" y="185"/>
                </a:cxn>
                <a:cxn ang="0">
                  <a:pos x="166" y="190"/>
                </a:cxn>
                <a:cxn ang="0">
                  <a:pos x="201" y="150"/>
                </a:cxn>
                <a:cxn ang="0">
                  <a:pos x="211" y="68"/>
                </a:cxn>
                <a:cxn ang="0">
                  <a:pos x="236" y="45"/>
                </a:cxn>
                <a:cxn ang="0">
                  <a:pos x="196" y="0"/>
                </a:cxn>
                <a:cxn ang="0">
                  <a:pos x="73" y="35"/>
                </a:cxn>
                <a:cxn ang="0">
                  <a:pos x="3" y="103"/>
                </a:cxn>
                <a:cxn ang="0">
                  <a:pos x="0" y="110"/>
                </a:cxn>
                <a:cxn ang="0">
                  <a:pos x="3" y="118"/>
                </a:cxn>
                <a:cxn ang="0">
                  <a:pos x="58" y="205"/>
                </a:cxn>
                <a:cxn ang="0">
                  <a:pos x="53" y="205"/>
                </a:cxn>
                <a:cxn ang="0">
                  <a:pos x="58" y="208"/>
                </a:cxn>
              </a:cxnLst>
              <a:rect l="0" t="0" r="r" b="b"/>
              <a:pathLst>
                <a:path w="236" h="208">
                  <a:moveTo>
                    <a:pt x="58" y="208"/>
                  </a:moveTo>
                  <a:lnTo>
                    <a:pt x="73" y="195"/>
                  </a:lnTo>
                  <a:lnTo>
                    <a:pt x="123" y="185"/>
                  </a:lnTo>
                  <a:lnTo>
                    <a:pt x="166" y="190"/>
                  </a:lnTo>
                  <a:lnTo>
                    <a:pt x="201" y="150"/>
                  </a:lnTo>
                  <a:lnTo>
                    <a:pt x="211" y="68"/>
                  </a:lnTo>
                  <a:lnTo>
                    <a:pt x="236" y="45"/>
                  </a:lnTo>
                  <a:lnTo>
                    <a:pt x="196" y="0"/>
                  </a:lnTo>
                  <a:lnTo>
                    <a:pt x="73" y="35"/>
                  </a:lnTo>
                  <a:lnTo>
                    <a:pt x="3" y="103"/>
                  </a:lnTo>
                  <a:lnTo>
                    <a:pt x="0" y="110"/>
                  </a:lnTo>
                  <a:lnTo>
                    <a:pt x="3" y="118"/>
                  </a:lnTo>
                  <a:lnTo>
                    <a:pt x="58" y="205"/>
                  </a:lnTo>
                  <a:lnTo>
                    <a:pt x="53" y="205"/>
                  </a:lnTo>
                  <a:lnTo>
                    <a:pt x="58" y="2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1" name="Freeform 449"/>
            <p:cNvSpPr>
              <a:spLocks/>
            </p:cNvSpPr>
            <p:nvPr/>
          </p:nvSpPr>
          <p:spPr bwMode="auto">
            <a:xfrm>
              <a:off x="5679787" y="3662068"/>
              <a:ext cx="253350" cy="181320"/>
            </a:xfrm>
            <a:custGeom>
              <a:avLst/>
              <a:gdLst/>
              <a:ahLst/>
              <a:cxnLst>
                <a:cxn ang="0">
                  <a:pos x="54" y="169"/>
                </a:cxn>
                <a:cxn ang="0">
                  <a:pos x="0" y="99"/>
                </a:cxn>
                <a:cxn ang="0">
                  <a:pos x="9" y="44"/>
                </a:cxn>
                <a:cxn ang="0">
                  <a:pos x="153" y="32"/>
                </a:cxn>
                <a:cxn ang="0">
                  <a:pos x="208" y="0"/>
                </a:cxn>
                <a:cxn ang="0">
                  <a:pos x="227" y="16"/>
                </a:cxn>
                <a:cxn ang="0">
                  <a:pos x="227" y="70"/>
                </a:cxn>
                <a:cxn ang="0">
                  <a:pos x="256" y="102"/>
                </a:cxn>
                <a:cxn ang="0">
                  <a:pos x="256" y="153"/>
                </a:cxn>
                <a:cxn ang="0">
                  <a:pos x="217" y="182"/>
                </a:cxn>
                <a:cxn ang="0">
                  <a:pos x="211" y="182"/>
                </a:cxn>
                <a:cxn ang="0">
                  <a:pos x="217" y="179"/>
                </a:cxn>
                <a:cxn ang="0">
                  <a:pos x="176" y="134"/>
                </a:cxn>
                <a:cxn ang="0">
                  <a:pos x="54" y="169"/>
                </a:cxn>
              </a:cxnLst>
              <a:rect l="0" t="0" r="r" b="b"/>
              <a:pathLst>
                <a:path w="256" h="182">
                  <a:moveTo>
                    <a:pt x="54" y="169"/>
                  </a:moveTo>
                  <a:lnTo>
                    <a:pt x="0" y="99"/>
                  </a:lnTo>
                  <a:lnTo>
                    <a:pt x="9" y="44"/>
                  </a:lnTo>
                  <a:lnTo>
                    <a:pt x="153" y="32"/>
                  </a:lnTo>
                  <a:lnTo>
                    <a:pt x="208" y="0"/>
                  </a:lnTo>
                  <a:lnTo>
                    <a:pt x="227" y="16"/>
                  </a:lnTo>
                  <a:lnTo>
                    <a:pt x="227" y="70"/>
                  </a:lnTo>
                  <a:lnTo>
                    <a:pt x="256" y="102"/>
                  </a:lnTo>
                  <a:lnTo>
                    <a:pt x="256" y="153"/>
                  </a:lnTo>
                  <a:lnTo>
                    <a:pt x="217" y="182"/>
                  </a:lnTo>
                  <a:lnTo>
                    <a:pt x="211" y="182"/>
                  </a:lnTo>
                  <a:lnTo>
                    <a:pt x="217" y="179"/>
                  </a:lnTo>
                  <a:lnTo>
                    <a:pt x="176" y="134"/>
                  </a:lnTo>
                  <a:lnTo>
                    <a:pt x="54"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2" name="Freeform 448"/>
            <p:cNvSpPr>
              <a:spLocks/>
            </p:cNvSpPr>
            <p:nvPr/>
          </p:nvSpPr>
          <p:spPr bwMode="auto">
            <a:xfrm>
              <a:off x="5679786" y="3662068"/>
              <a:ext cx="255835" cy="181320"/>
            </a:xfrm>
            <a:custGeom>
              <a:avLst/>
              <a:gdLst/>
              <a:ahLst/>
              <a:cxnLst>
                <a:cxn ang="0">
                  <a:pos x="55" y="170"/>
                </a:cxn>
                <a:cxn ang="0">
                  <a:pos x="0" y="100"/>
                </a:cxn>
                <a:cxn ang="0">
                  <a:pos x="10" y="45"/>
                </a:cxn>
                <a:cxn ang="0">
                  <a:pos x="154" y="32"/>
                </a:cxn>
                <a:cxn ang="0">
                  <a:pos x="209" y="0"/>
                </a:cxn>
                <a:cxn ang="0">
                  <a:pos x="226" y="17"/>
                </a:cxn>
                <a:cxn ang="0">
                  <a:pos x="226" y="70"/>
                </a:cxn>
                <a:cxn ang="0">
                  <a:pos x="256" y="102"/>
                </a:cxn>
                <a:cxn ang="0">
                  <a:pos x="256" y="155"/>
                </a:cxn>
                <a:cxn ang="0">
                  <a:pos x="216" y="182"/>
                </a:cxn>
                <a:cxn ang="0">
                  <a:pos x="211" y="182"/>
                </a:cxn>
                <a:cxn ang="0">
                  <a:pos x="216" y="180"/>
                </a:cxn>
                <a:cxn ang="0">
                  <a:pos x="176" y="135"/>
                </a:cxn>
                <a:cxn ang="0">
                  <a:pos x="55" y="170"/>
                </a:cxn>
              </a:cxnLst>
              <a:rect l="0" t="0" r="r" b="b"/>
              <a:pathLst>
                <a:path w="256" h="182">
                  <a:moveTo>
                    <a:pt x="55" y="170"/>
                  </a:moveTo>
                  <a:lnTo>
                    <a:pt x="0" y="100"/>
                  </a:lnTo>
                  <a:lnTo>
                    <a:pt x="10" y="45"/>
                  </a:lnTo>
                  <a:lnTo>
                    <a:pt x="154" y="32"/>
                  </a:lnTo>
                  <a:lnTo>
                    <a:pt x="209" y="0"/>
                  </a:lnTo>
                  <a:lnTo>
                    <a:pt x="226" y="17"/>
                  </a:lnTo>
                  <a:lnTo>
                    <a:pt x="226" y="70"/>
                  </a:lnTo>
                  <a:lnTo>
                    <a:pt x="256" y="102"/>
                  </a:lnTo>
                  <a:lnTo>
                    <a:pt x="256" y="155"/>
                  </a:lnTo>
                  <a:lnTo>
                    <a:pt x="216" y="182"/>
                  </a:lnTo>
                  <a:lnTo>
                    <a:pt x="211" y="182"/>
                  </a:lnTo>
                  <a:lnTo>
                    <a:pt x="216" y="180"/>
                  </a:lnTo>
                  <a:lnTo>
                    <a:pt x="176" y="135"/>
                  </a:lnTo>
                  <a:lnTo>
                    <a:pt x="55" y="17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3" name="Freeform 447"/>
            <p:cNvSpPr>
              <a:spLocks/>
            </p:cNvSpPr>
            <p:nvPr/>
          </p:nvSpPr>
          <p:spPr bwMode="auto">
            <a:xfrm>
              <a:off x="5828816" y="3455911"/>
              <a:ext cx="178835" cy="305510"/>
            </a:xfrm>
            <a:custGeom>
              <a:avLst/>
              <a:gdLst/>
              <a:ahLst/>
              <a:cxnLst>
                <a:cxn ang="0">
                  <a:pos x="7" y="240"/>
                </a:cxn>
                <a:cxn ang="0">
                  <a:pos x="0" y="131"/>
                </a:cxn>
                <a:cxn ang="0">
                  <a:pos x="87" y="0"/>
                </a:cxn>
                <a:cxn ang="0">
                  <a:pos x="131" y="28"/>
                </a:cxn>
                <a:cxn ang="0">
                  <a:pos x="131" y="137"/>
                </a:cxn>
                <a:cxn ang="0">
                  <a:pos x="103" y="166"/>
                </a:cxn>
                <a:cxn ang="0">
                  <a:pos x="122" y="204"/>
                </a:cxn>
                <a:cxn ang="0">
                  <a:pos x="179" y="236"/>
                </a:cxn>
                <a:cxn ang="0">
                  <a:pos x="106" y="307"/>
                </a:cxn>
                <a:cxn ang="0">
                  <a:pos x="77" y="278"/>
                </a:cxn>
                <a:cxn ang="0">
                  <a:pos x="77" y="224"/>
                </a:cxn>
                <a:cxn ang="0">
                  <a:pos x="58" y="208"/>
                </a:cxn>
                <a:cxn ang="0">
                  <a:pos x="7" y="240"/>
                </a:cxn>
              </a:cxnLst>
              <a:rect l="0" t="0" r="r" b="b"/>
              <a:pathLst>
                <a:path w="179" h="307">
                  <a:moveTo>
                    <a:pt x="7" y="240"/>
                  </a:moveTo>
                  <a:lnTo>
                    <a:pt x="0" y="131"/>
                  </a:lnTo>
                  <a:lnTo>
                    <a:pt x="87" y="0"/>
                  </a:lnTo>
                  <a:lnTo>
                    <a:pt x="131" y="28"/>
                  </a:lnTo>
                  <a:lnTo>
                    <a:pt x="131" y="137"/>
                  </a:lnTo>
                  <a:lnTo>
                    <a:pt x="103" y="166"/>
                  </a:lnTo>
                  <a:lnTo>
                    <a:pt x="122" y="204"/>
                  </a:lnTo>
                  <a:lnTo>
                    <a:pt x="179" y="236"/>
                  </a:lnTo>
                  <a:lnTo>
                    <a:pt x="106" y="307"/>
                  </a:lnTo>
                  <a:lnTo>
                    <a:pt x="77" y="278"/>
                  </a:lnTo>
                  <a:lnTo>
                    <a:pt x="77" y="224"/>
                  </a:lnTo>
                  <a:lnTo>
                    <a:pt x="58" y="208"/>
                  </a:lnTo>
                  <a:lnTo>
                    <a:pt x="7"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4" name="Freeform 446"/>
            <p:cNvSpPr>
              <a:spLocks/>
            </p:cNvSpPr>
            <p:nvPr/>
          </p:nvSpPr>
          <p:spPr bwMode="auto">
            <a:xfrm>
              <a:off x="5828816" y="3455911"/>
              <a:ext cx="178835" cy="305510"/>
            </a:xfrm>
            <a:custGeom>
              <a:avLst/>
              <a:gdLst/>
              <a:ahLst/>
              <a:cxnLst>
                <a:cxn ang="0">
                  <a:pos x="7" y="240"/>
                </a:cxn>
                <a:cxn ang="0">
                  <a:pos x="0" y="132"/>
                </a:cxn>
                <a:cxn ang="0">
                  <a:pos x="87" y="0"/>
                </a:cxn>
                <a:cxn ang="0">
                  <a:pos x="132" y="27"/>
                </a:cxn>
                <a:cxn ang="0">
                  <a:pos x="132" y="137"/>
                </a:cxn>
                <a:cxn ang="0">
                  <a:pos x="104" y="167"/>
                </a:cxn>
                <a:cxn ang="0">
                  <a:pos x="122" y="205"/>
                </a:cxn>
                <a:cxn ang="0">
                  <a:pos x="179" y="237"/>
                </a:cxn>
                <a:cxn ang="0">
                  <a:pos x="107" y="307"/>
                </a:cxn>
                <a:cxn ang="0">
                  <a:pos x="77" y="277"/>
                </a:cxn>
                <a:cxn ang="0">
                  <a:pos x="77" y="225"/>
                </a:cxn>
                <a:cxn ang="0">
                  <a:pos x="60" y="207"/>
                </a:cxn>
                <a:cxn ang="0">
                  <a:pos x="7" y="240"/>
                </a:cxn>
              </a:cxnLst>
              <a:rect l="0" t="0" r="r" b="b"/>
              <a:pathLst>
                <a:path w="179" h="307">
                  <a:moveTo>
                    <a:pt x="7" y="240"/>
                  </a:moveTo>
                  <a:lnTo>
                    <a:pt x="0" y="132"/>
                  </a:lnTo>
                  <a:lnTo>
                    <a:pt x="87" y="0"/>
                  </a:lnTo>
                  <a:lnTo>
                    <a:pt x="132" y="27"/>
                  </a:lnTo>
                  <a:lnTo>
                    <a:pt x="132" y="137"/>
                  </a:lnTo>
                  <a:lnTo>
                    <a:pt x="104" y="167"/>
                  </a:lnTo>
                  <a:lnTo>
                    <a:pt x="122" y="205"/>
                  </a:lnTo>
                  <a:lnTo>
                    <a:pt x="179" y="237"/>
                  </a:lnTo>
                  <a:lnTo>
                    <a:pt x="107" y="307"/>
                  </a:lnTo>
                  <a:lnTo>
                    <a:pt x="77" y="277"/>
                  </a:lnTo>
                  <a:lnTo>
                    <a:pt x="77" y="225"/>
                  </a:lnTo>
                  <a:lnTo>
                    <a:pt x="60" y="207"/>
                  </a:lnTo>
                  <a:lnTo>
                    <a:pt x="7" y="2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5" name="Freeform 445"/>
            <p:cNvSpPr>
              <a:spLocks/>
            </p:cNvSpPr>
            <p:nvPr/>
          </p:nvSpPr>
          <p:spPr bwMode="auto">
            <a:xfrm>
              <a:off x="5826333" y="3694358"/>
              <a:ext cx="243415" cy="417283"/>
            </a:xfrm>
            <a:custGeom>
              <a:avLst/>
              <a:gdLst/>
              <a:ahLst/>
              <a:cxnLst>
                <a:cxn ang="0">
                  <a:pos x="186" y="0"/>
                </a:cxn>
                <a:cxn ang="0">
                  <a:pos x="221" y="3"/>
                </a:cxn>
                <a:cxn ang="0">
                  <a:pos x="186" y="86"/>
                </a:cxn>
                <a:cxn ang="0">
                  <a:pos x="246" y="246"/>
                </a:cxn>
                <a:cxn ang="0">
                  <a:pos x="134" y="419"/>
                </a:cxn>
                <a:cxn ang="0">
                  <a:pos x="58" y="390"/>
                </a:cxn>
                <a:cxn ang="0">
                  <a:pos x="29" y="329"/>
                </a:cxn>
                <a:cxn ang="0">
                  <a:pos x="0" y="291"/>
                </a:cxn>
                <a:cxn ang="0">
                  <a:pos x="35" y="252"/>
                </a:cxn>
                <a:cxn ang="0">
                  <a:pos x="45" y="169"/>
                </a:cxn>
                <a:cxn ang="0">
                  <a:pos x="70" y="147"/>
                </a:cxn>
                <a:cxn ang="0">
                  <a:pos x="64" y="150"/>
                </a:cxn>
                <a:cxn ang="0">
                  <a:pos x="70" y="150"/>
                </a:cxn>
                <a:cxn ang="0">
                  <a:pos x="109" y="121"/>
                </a:cxn>
                <a:cxn ang="0">
                  <a:pos x="109" y="70"/>
                </a:cxn>
                <a:cxn ang="0">
                  <a:pos x="109" y="67"/>
                </a:cxn>
                <a:cxn ang="0">
                  <a:pos x="179" y="0"/>
                </a:cxn>
                <a:cxn ang="0">
                  <a:pos x="186" y="0"/>
                </a:cxn>
              </a:cxnLst>
              <a:rect l="0" t="0" r="r" b="b"/>
              <a:pathLst>
                <a:path w="246" h="419">
                  <a:moveTo>
                    <a:pt x="186" y="0"/>
                  </a:moveTo>
                  <a:lnTo>
                    <a:pt x="221" y="3"/>
                  </a:lnTo>
                  <a:lnTo>
                    <a:pt x="186" y="86"/>
                  </a:lnTo>
                  <a:lnTo>
                    <a:pt x="246" y="246"/>
                  </a:lnTo>
                  <a:lnTo>
                    <a:pt x="134" y="419"/>
                  </a:lnTo>
                  <a:lnTo>
                    <a:pt x="58" y="390"/>
                  </a:lnTo>
                  <a:lnTo>
                    <a:pt x="29" y="329"/>
                  </a:lnTo>
                  <a:lnTo>
                    <a:pt x="0" y="291"/>
                  </a:lnTo>
                  <a:lnTo>
                    <a:pt x="35" y="252"/>
                  </a:lnTo>
                  <a:lnTo>
                    <a:pt x="45" y="169"/>
                  </a:lnTo>
                  <a:lnTo>
                    <a:pt x="70" y="147"/>
                  </a:lnTo>
                  <a:lnTo>
                    <a:pt x="64" y="150"/>
                  </a:lnTo>
                  <a:lnTo>
                    <a:pt x="70" y="150"/>
                  </a:lnTo>
                  <a:lnTo>
                    <a:pt x="109" y="121"/>
                  </a:lnTo>
                  <a:lnTo>
                    <a:pt x="109" y="70"/>
                  </a:lnTo>
                  <a:lnTo>
                    <a:pt x="109" y="67"/>
                  </a:lnTo>
                  <a:lnTo>
                    <a:pt x="179" y="0"/>
                  </a:lnTo>
                  <a:lnTo>
                    <a:pt x="1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 name="Freeform 444"/>
            <p:cNvSpPr>
              <a:spLocks/>
            </p:cNvSpPr>
            <p:nvPr/>
          </p:nvSpPr>
          <p:spPr bwMode="auto">
            <a:xfrm>
              <a:off x="5826333" y="3694358"/>
              <a:ext cx="245898" cy="417283"/>
            </a:xfrm>
            <a:custGeom>
              <a:avLst/>
              <a:gdLst/>
              <a:ahLst/>
              <a:cxnLst>
                <a:cxn ang="0">
                  <a:pos x="186" y="0"/>
                </a:cxn>
                <a:cxn ang="0">
                  <a:pos x="221" y="2"/>
                </a:cxn>
                <a:cxn ang="0">
                  <a:pos x="186" y="87"/>
                </a:cxn>
                <a:cxn ang="0">
                  <a:pos x="246" y="247"/>
                </a:cxn>
                <a:cxn ang="0">
                  <a:pos x="134" y="419"/>
                </a:cxn>
                <a:cxn ang="0">
                  <a:pos x="57" y="389"/>
                </a:cxn>
                <a:cxn ang="0">
                  <a:pos x="30" y="329"/>
                </a:cxn>
                <a:cxn ang="0">
                  <a:pos x="0" y="292"/>
                </a:cxn>
                <a:cxn ang="0">
                  <a:pos x="35" y="252"/>
                </a:cxn>
                <a:cxn ang="0">
                  <a:pos x="45" y="170"/>
                </a:cxn>
                <a:cxn ang="0">
                  <a:pos x="70" y="147"/>
                </a:cxn>
                <a:cxn ang="0">
                  <a:pos x="65" y="150"/>
                </a:cxn>
                <a:cxn ang="0">
                  <a:pos x="70" y="150"/>
                </a:cxn>
                <a:cxn ang="0">
                  <a:pos x="109" y="122"/>
                </a:cxn>
                <a:cxn ang="0">
                  <a:pos x="109" y="70"/>
                </a:cxn>
                <a:cxn ang="0">
                  <a:pos x="109" y="67"/>
                </a:cxn>
                <a:cxn ang="0">
                  <a:pos x="179" y="0"/>
                </a:cxn>
                <a:cxn ang="0">
                  <a:pos x="186" y="0"/>
                </a:cxn>
              </a:cxnLst>
              <a:rect l="0" t="0" r="r" b="b"/>
              <a:pathLst>
                <a:path w="246" h="419">
                  <a:moveTo>
                    <a:pt x="186" y="0"/>
                  </a:moveTo>
                  <a:lnTo>
                    <a:pt x="221" y="2"/>
                  </a:lnTo>
                  <a:lnTo>
                    <a:pt x="186" y="87"/>
                  </a:lnTo>
                  <a:lnTo>
                    <a:pt x="246" y="247"/>
                  </a:lnTo>
                  <a:lnTo>
                    <a:pt x="134" y="419"/>
                  </a:lnTo>
                  <a:lnTo>
                    <a:pt x="57" y="389"/>
                  </a:lnTo>
                  <a:lnTo>
                    <a:pt x="30" y="329"/>
                  </a:lnTo>
                  <a:lnTo>
                    <a:pt x="0" y="292"/>
                  </a:lnTo>
                  <a:lnTo>
                    <a:pt x="35" y="252"/>
                  </a:lnTo>
                  <a:lnTo>
                    <a:pt x="45" y="170"/>
                  </a:lnTo>
                  <a:lnTo>
                    <a:pt x="70" y="147"/>
                  </a:lnTo>
                  <a:lnTo>
                    <a:pt x="65" y="150"/>
                  </a:lnTo>
                  <a:lnTo>
                    <a:pt x="70" y="150"/>
                  </a:lnTo>
                  <a:lnTo>
                    <a:pt x="109" y="122"/>
                  </a:lnTo>
                  <a:lnTo>
                    <a:pt x="109" y="70"/>
                  </a:lnTo>
                  <a:lnTo>
                    <a:pt x="109" y="67"/>
                  </a:lnTo>
                  <a:lnTo>
                    <a:pt x="179" y="0"/>
                  </a:lnTo>
                  <a:lnTo>
                    <a:pt x="18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 name="Freeform 443"/>
            <p:cNvSpPr>
              <a:spLocks/>
            </p:cNvSpPr>
            <p:nvPr/>
          </p:nvSpPr>
          <p:spPr bwMode="auto">
            <a:xfrm>
              <a:off x="4989283" y="4059480"/>
              <a:ext cx="437153" cy="248383"/>
            </a:xfrm>
            <a:custGeom>
              <a:avLst/>
              <a:gdLst/>
              <a:ahLst/>
              <a:cxnLst>
                <a:cxn ang="0">
                  <a:pos x="313" y="0"/>
                </a:cxn>
                <a:cxn ang="0">
                  <a:pos x="281" y="32"/>
                </a:cxn>
                <a:cxn ang="0">
                  <a:pos x="195" y="25"/>
                </a:cxn>
                <a:cxn ang="0">
                  <a:pos x="124" y="76"/>
                </a:cxn>
                <a:cxn ang="0">
                  <a:pos x="38" y="92"/>
                </a:cxn>
                <a:cxn ang="0">
                  <a:pos x="0" y="137"/>
                </a:cxn>
                <a:cxn ang="0">
                  <a:pos x="3" y="201"/>
                </a:cxn>
                <a:cxn ang="0">
                  <a:pos x="76" y="249"/>
                </a:cxn>
                <a:cxn ang="0">
                  <a:pos x="153" y="233"/>
                </a:cxn>
                <a:cxn ang="0">
                  <a:pos x="249" y="208"/>
                </a:cxn>
                <a:cxn ang="0">
                  <a:pos x="249" y="217"/>
                </a:cxn>
                <a:cxn ang="0">
                  <a:pos x="377" y="169"/>
                </a:cxn>
                <a:cxn ang="0">
                  <a:pos x="441" y="131"/>
                </a:cxn>
                <a:cxn ang="0">
                  <a:pos x="415" y="83"/>
                </a:cxn>
                <a:cxn ang="0">
                  <a:pos x="412" y="41"/>
                </a:cxn>
                <a:cxn ang="0">
                  <a:pos x="364" y="6"/>
                </a:cxn>
                <a:cxn ang="0">
                  <a:pos x="313" y="0"/>
                </a:cxn>
              </a:cxnLst>
              <a:rect l="0" t="0" r="r" b="b"/>
              <a:pathLst>
                <a:path w="441" h="249">
                  <a:moveTo>
                    <a:pt x="313" y="0"/>
                  </a:moveTo>
                  <a:lnTo>
                    <a:pt x="281" y="32"/>
                  </a:lnTo>
                  <a:lnTo>
                    <a:pt x="195" y="25"/>
                  </a:lnTo>
                  <a:lnTo>
                    <a:pt x="124" y="76"/>
                  </a:lnTo>
                  <a:lnTo>
                    <a:pt x="38" y="92"/>
                  </a:lnTo>
                  <a:lnTo>
                    <a:pt x="0" y="137"/>
                  </a:lnTo>
                  <a:lnTo>
                    <a:pt x="3" y="201"/>
                  </a:lnTo>
                  <a:lnTo>
                    <a:pt x="76" y="249"/>
                  </a:lnTo>
                  <a:lnTo>
                    <a:pt x="153" y="233"/>
                  </a:lnTo>
                  <a:lnTo>
                    <a:pt x="249" y="208"/>
                  </a:lnTo>
                  <a:lnTo>
                    <a:pt x="249" y="217"/>
                  </a:lnTo>
                  <a:lnTo>
                    <a:pt x="377" y="169"/>
                  </a:lnTo>
                  <a:lnTo>
                    <a:pt x="441" y="131"/>
                  </a:lnTo>
                  <a:lnTo>
                    <a:pt x="415" y="83"/>
                  </a:lnTo>
                  <a:lnTo>
                    <a:pt x="412" y="41"/>
                  </a:lnTo>
                  <a:lnTo>
                    <a:pt x="364" y="6"/>
                  </a:lnTo>
                  <a:lnTo>
                    <a:pt x="3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 name="Freeform 442"/>
            <p:cNvSpPr>
              <a:spLocks/>
            </p:cNvSpPr>
            <p:nvPr/>
          </p:nvSpPr>
          <p:spPr bwMode="auto">
            <a:xfrm>
              <a:off x="4989283" y="4059480"/>
              <a:ext cx="437153" cy="248383"/>
            </a:xfrm>
            <a:custGeom>
              <a:avLst/>
              <a:gdLst/>
              <a:ahLst/>
              <a:cxnLst>
                <a:cxn ang="0">
                  <a:pos x="313" y="0"/>
                </a:cxn>
                <a:cxn ang="0">
                  <a:pos x="281" y="32"/>
                </a:cxn>
                <a:cxn ang="0">
                  <a:pos x="195" y="25"/>
                </a:cxn>
                <a:cxn ang="0">
                  <a:pos x="123" y="77"/>
                </a:cxn>
                <a:cxn ang="0">
                  <a:pos x="38" y="92"/>
                </a:cxn>
                <a:cxn ang="0">
                  <a:pos x="0" y="137"/>
                </a:cxn>
                <a:cxn ang="0">
                  <a:pos x="3" y="202"/>
                </a:cxn>
                <a:cxn ang="0">
                  <a:pos x="75" y="249"/>
                </a:cxn>
                <a:cxn ang="0">
                  <a:pos x="153" y="234"/>
                </a:cxn>
                <a:cxn ang="0">
                  <a:pos x="248" y="209"/>
                </a:cxn>
                <a:cxn ang="0">
                  <a:pos x="248" y="217"/>
                </a:cxn>
                <a:cxn ang="0">
                  <a:pos x="376" y="169"/>
                </a:cxn>
                <a:cxn ang="0">
                  <a:pos x="441" y="132"/>
                </a:cxn>
                <a:cxn ang="0">
                  <a:pos x="416" y="85"/>
                </a:cxn>
                <a:cxn ang="0">
                  <a:pos x="411" y="42"/>
                </a:cxn>
                <a:cxn ang="0">
                  <a:pos x="363" y="7"/>
                </a:cxn>
                <a:cxn ang="0">
                  <a:pos x="313" y="0"/>
                </a:cxn>
              </a:cxnLst>
              <a:rect l="0" t="0" r="r" b="b"/>
              <a:pathLst>
                <a:path w="441" h="249">
                  <a:moveTo>
                    <a:pt x="313" y="0"/>
                  </a:moveTo>
                  <a:lnTo>
                    <a:pt x="281" y="32"/>
                  </a:lnTo>
                  <a:lnTo>
                    <a:pt x="195" y="25"/>
                  </a:lnTo>
                  <a:lnTo>
                    <a:pt x="123" y="77"/>
                  </a:lnTo>
                  <a:lnTo>
                    <a:pt x="38" y="92"/>
                  </a:lnTo>
                  <a:lnTo>
                    <a:pt x="0" y="137"/>
                  </a:lnTo>
                  <a:lnTo>
                    <a:pt x="3" y="202"/>
                  </a:lnTo>
                  <a:lnTo>
                    <a:pt x="75" y="249"/>
                  </a:lnTo>
                  <a:lnTo>
                    <a:pt x="153" y="234"/>
                  </a:lnTo>
                  <a:lnTo>
                    <a:pt x="248" y="209"/>
                  </a:lnTo>
                  <a:lnTo>
                    <a:pt x="248" y="217"/>
                  </a:lnTo>
                  <a:lnTo>
                    <a:pt x="376" y="169"/>
                  </a:lnTo>
                  <a:lnTo>
                    <a:pt x="441" y="132"/>
                  </a:lnTo>
                  <a:lnTo>
                    <a:pt x="416" y="85"/>
                  </a:lnTo>
                  <a:lnTo>
                    <a:pt x="411" y="42"/>
                  </a:lnTo>
                  <a:lnTo>
                    <a:pt x="363" y="7"/>
                  </a:lnTo>
                  <a:lnTo>
                    <a:pt x="3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 name="Freeform 441"/>
            <p:cNvSpPr>
              <a:spLocks/>
            </p:cNvSpPr>
            <p:nvPr/>
          </p:nvSpPr>
          <p:spPr bwMode="auto">
            <a:xfrm>
              <a:off x="5369309" y="3979998"/>
              <a:ext cx="692987" cy="357671"/>
            </a:xfrm>
            <a:custGeom>
              <a:avLst/>
              <a:gdLst/>
              <a:ahLst/>
              <a:cxnLst>
                <a:cxn ang="0">
                  <a:pos x="256" y="361"/>
                </a:cxn>
                <a:cxn ang="0">
                  <a:pos x="256" y="355"/>
                </a:cxn>
                <a:cxn ang="0">
                  <a:pos x="432" y="361"/>
                </a:cxn>
                <a:cxn ang="0">
                  <a:pos x="464" y="320"/>
                </a:cxn>
                <a:cxn ang="0">
                  <a:pos x="538" y="345"/>
                </a:cxn>
                <a:cxn ang="0">
                  <a:pos x="627" y="262"/>
                </a:cxn>
                <a:cxn ang="0">
                  <a:pos x="695" y="227"/>
                </a:cxn>
                <a:cxn ang="0">
                  <a:pos x="698" y="224"/>
                </a:cxn>
                <a:cxn ang="0">
                  <a:pos x="695" y="224"/>
                </a:cxn>
                <a:cxn ang="0">
                  <a:pos x="669" y="179"/>
                </a:cxn>
                <a:cxn ang="0">
                  <a:pos x="675" y="131"/>
                </a:cxn>
                <a:cxn ang="0">
                  <a:pos x="602" y="128"/>
                </a:cxn>
                <a:cxn ang="0">
                  <a:pos x="595" y="131"/>
                </a:cxn>
                <a:cxn ang="0">
                  <a:pos x="519" y="102"/>
                </a:cxn>
                <a:cxn ang="0">
                  <a:pos x="490" y="41"/>
                </a:cxn>
                <a:cxn ang="0">
                  <a:pos x="461" y="3"/>
                </a:cxn>
                <a:cxn ang="0">
                  <a:pos x="419" y="0"/>
                </a:cxn>
                <a:cxn ang="0">
                  <a:pos x="368" y="9"/>
                </a:cxn>
                <a:cxn ang="0">
                  <a:pos x="352" y="22"/>
                </a:cxn>
                <a:cxn ang="0">
                  <a:pos x="349" y="19"/>
                </a:cxn>
                <a:cxn ang="0">
                  <a:pos x="288" y="73"/>
                </a:cxn>
                <a:cxn ang="0">
                  <a:pos x="291" y="70"/>
                </a:cxn>
                <a:cxn ang="0">
                  <a:pos x="291" y="73"/>
                </a:cxn>
                <a:cxn ang="0">
                  <a:pos x="295" y="96"/>
                </a:cxn>
                <a:cxn ang="0">
                  <a:pos x="250" y="118"/>
                </a:cxn>
                <a:cxn ang="0">
                  <a:pos x="138" y="112"/>
                </a:cxn>
                <a:cxn ang="0">
                  <a:pos x="138" y="118"/>
                </a:cxn>
                <a:cxn ang="0">
                  <a:pos x="29" y="124"/>
                </a:cxn>
                <a:cxn ang="0">
                  <a:pos x="0" y="102"/>
                </a:cxn>
                <a:cxn ang="0">
                  <a:pos x="29" y="121"/>
                </a:cxn>
                <a:cxn ang="0">
                  <a:pos x="32" y="163"/>
                </a:cxn>
                <a:cxn ang="0">
                  <a:pos x="58" y="211"/>
                </a:cxn>
                <a:cxn ang="0">
                  <a:pos x="55" y="211"/>
                </a:cxn>
                <a:cxn ang="0">
                  <a:pos x="58" y="214"/>
                </a:cxn>
                <a:cxn ang="0">
                  <a:pos x="125" y="230"/>
                </a:cxn>
                <a:cxn ang="0">
                  <a:pos x="128" y="281"/>
                </a:cxn>
                <a:cxn ang="0">
                  <a:pos x="151" y="281"/>
                </a:cxn>
                <a:cxn ang="0">
                  <a:pos x="256" y="355"/>
                </a:cxn>
                <a:cxn ang="0">
                  <a:pos x="256" y="361"/>
                </a:cxn>
              </a:cxnLst>
              <a:rect l="0" t="0" r="r" b="b"/>
              <a:pathLst>
                <a:path w="698" h="361">
                  <a:moveTo>
                    <a:pt x="256" y="361"/>
                  </a:moveTo>
                  <a:lnTo>
                    <a:pt x="256" y="355"/>
                  </a:lnTo>
                  <a:lnTo>
                    <a:pt x="432" y="361"/>
                  </a:lnTo>
                  <a:lnTo>
                    <a:pt x="464" y="320"/>
                  </a:lnTo>
                  <a:lnTo>
                    <a:pt x="538" y="345"/>
                  </a:lnTo>
                  <a:lnTo>
                    <a:pt x="627" y="262"/>
                  </a:lnTo>
                  <a:lnTo>
                    <a:pt x="695" y="227"/>
                  </a:lnTo>
                  <a:lnTo>
                    <a:pt x="698" y="224"/>
                  </a:lnTo>
                  <a:lnTo>
                    <a:pt x="695" y="224"/>
                  </a:lnTo>
                  <a:lnTo>
                    <a:pt x="669" y="179"/>
                  </a:lnTo>
                  <a:lnTo>
                    <a:pt x="675" y="131"/>
                  </a:lnTo>
                  <a:lnTo>
                    <a:pt x="602" y="128"/>
                  </a:lnTo>
                  <a:lnTo>
                    <a:pt x="595" y="131"/>
                  </a:lnTo>
                  <a:lnTo>
                    <a:pt x="519" y="102"/>
                  </a:lnTo>
                  <a:lnTo>
                    <a:pt x="490" y="41"/>
                  </a:lnTo>
                  <a:lnTo>
                    <a:pt x="461" y="3"/>
                  </a:lnTo>
                  <a:lnTo>
                    <a:pt x="419" y="0"/>
                  </a:lnTo>
                  <a:lnTo>
                    <a:pt x="368" y="9"/>
                  </a:lnTo>
                  <a:lnTo>
                    <a:pt x="352" y="22"/>
                  </a:lnTo>
                  <a:lnTo>
                    <a:pt x="349" y="19"/>
                  </a:lnTo>
                  <a:lnTo>
                    <a:pt x="288" y="73"/>
                  </a:lnTo>
                  <a:lnTo>
                    <a:pt x="291" y="70"/>
                  </a:lnTo>
                  <a:lnTo>
                    <a:pt x="291" y="73"/>
                  </a:lnTo>
                  <a:lnTo>
                    <a:pt x="295" y="96"/>
                  </a:lnTo>
                  <a:lnTo>
                    <a:pt x="250" y="118"/>
                  </a:lnTo>
                  <a:lnTo>
                    <a:pt x="138" y="112"/>
                  </a:lnTo>
                  <a:lnTo>
                    <a:pt x="138" y="118"/>
                  </a:lnTo>
                  <a:lnTo>
                    <a:pt x="29" y="124"/>
                  </a:lnTo>
                  <a:lnTo>
                    <a:pt x="0" y="102"/>
                  </a:lnTo>
                  <a:lnTo>
                    <a:pt x="29" y="121"/>
                  </a:lnTo>
                  <a:lnTo>
                    <a:pt x="32" y="163"/>
                  </a:lnTo>
                  <a:lnTo>
                    <a:pt x="58" y="211"/>
                  </a:lnTo>
                  <a:lnTo>
                    <a:pt x="55" y="211"/>
                  </a:lnTo>
                  <a:lnTo>
                    <a:pt x="58" y="214"/>
                  </a:lnTo>
                  <a:lnTo>
                    <a:pt x="125" y="230"/>
                  </a:lnTo>
                  <a:lnTo>
                    <a:pt x="128" y="281"/>
                  </a:lnTo>
                  <a:lnTo>
                    <a:pt x="151" y="281"/>
                  </a:lnTo>
                  <a:lnTo>
                    <a:pt x="256" y="355"/>
                  </a:lnTo>
                  <a:lnTo>
                    <a:pt x="256" y="3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0" name="Freeform 440"/>
            <p:cNvSpPr>
              <a:spLocks/>
            </p:cNvSpPr>
            <p:nvPr/>
          </p:nvSpPr>
          <p:spPr bwMode="auto">
            <a:xfrm>
              <a:off x="5369309" y="3979998"/>
              <a:ext cx="692987" cy="360156"/>
            </a:xfrm>
            <a:custGeom>
              <a:avLst/>
              <a:gdLst/>
              <a:ahLst/>
              <a:cxnLst>
                <a:cxn ang="0">
                  <a:pos x="255" y="361"/>
                </a:cxn>
                <a:cxn ang="0">
                  <a:pos x="255" y="354"/>
                </a:cxn>
                <a:cxn ang="0">
                  <a:pos x="433" y="361"/>
                </a:cxn>
                <a:cxn ang="0">
                  <a:pos x="463" y="319"/>
                </a:cxn>
                <a:cxn ang="0">
                  <a:pos x="538" y="344"/>
                </a:cxn>
                <a:cxn ang="0">
                  <a:pos x="628" y="261"/>
                </a:cxn>
                <a:cxn ang="0">
                  <a:pos x="695" y="227"/>
                </a:cxn>
                <a:cxn ang="0">
                  <a:pos x="698" y="224"/>
                </a:cxn>
                <a:cxn ang="0">
                  <a:pos x="695" y="224"/>
                </a:cxn>
                <a:cxn ang="0">
                  <a:pos x="668" y="179"/>
                </a:cxn>
                <a:cxn ang="0">
                  <a:pos x="675" y="132"/>
                </a:cxn>
                <a:cxn ang="0">
                  <a:pos x="603" y="129"/>
                </a:cxn>
                <a:cxn ang="0">
                  <a:pos x="595" y="132"/>
                </a:cxn>
                <a:cxn ang="0">
                  <a:pos x="518" y="102"/>
                </a:cxn>
                <a:cxn ang="0">
                  <a:pos x="490" y="42"/>
                </a:cxn>
                <a:cxn ang="0">
                  <a:pos x="460" y="5"/>
                </a:cxn>
                <a:cxn ang="0">
                  <a:pos x="418" y="0"/>
                </a:cxn>
                <a:cxn ang="0">
                  <a:pos x="368" y="10"/>
                </a:cxn>
                <a:cxn ang="0">
                  <a:pos x="353" y="22"/>
                </a:cxn>
                <a:cxn ang="0">
                  <a:pos x="348" y="20"/>
                </a:cxn>
                <a:cxn ang="0">
                  <a:pos x="288" y="75"/>
                </a:cxn>
                <a:cxn ang="0">
                  <a:pos x="290" y="70"/>
                </a:cxn>
                <a:cxn ang="0">
                  <a:pos x="290" y="75"/>
                </a:cxn>
                <a:cxn ang="0">
                  <a:pos x="295" y="97"/>
                </a:cxn>
                <a:cxn ang="0">
                  <a:pos x="250" y="120"/>
                </a:cxn>
                <a:cxn ang="0">
                  <a:pos x="138" y="112"/>
                </a:cxn>
                <a:cxn ang="0">
                  <a:pos x="138" y="120"/>
                </a:cxn>
                <a:cxn ang="0">
                  <a:pos x="28" y="124"/>
                </a:cxn>
                <a:cxn ang="0">
                  <a:pos x="0" y="102"/>
                </a:cxn>
                <a:cxn ang="0">
                  <a:pos x="28" y="122"/>
                </a:cxn>
                <a:cxn ang="0">
                  <a:pos x="33" y="164"/>
                </a:cxn>
                <a:cxn ang="0">
                  <a:pos x="58" y="212"/>
                </a:cxn>
                <a:cxn ang="0">
                  <a:pos x="55" y="212"/>
                </a:cxn>
                <a:cxn ang="0">
                  <a:pos x="58" y="214"/>
                </a:cxn>
                <a:cxn ang="0">
                  <a:pos x="125" y="229"/>
                </a:cxn>
                <a:cxn ang="0">
                  <a:pos x="128" y="281"/>
                </a:cxn>
                <a:cxn ang="0">
                  <a:pos x="150" y="281"/>
                </a:cxn>
                <a:cxn ang="0">
                  <a:pos x="255" y="354"/>
                </a:cxn>
                <a:cxn ang="0">
                  <a:pos x="255" y="361"/>
                </a:cxn>
              </a:cxnLst>
              <a:rect l="0" t="0" r="r" b="b"/>
              <a:pathLst>
                <a:path w="698" h="361">
                  <a:moveTo>
                    <a:pt x="255" y="361"/>
                  </a:moveTo>
                  <a:lnTo>
                    <a:pt x="255" y="354"/>
                  </a:lnTo>
                  <a:lnTo>
                    <a:pt x="433" y="361"/>
                  </a:lnTo>
                  <a:lnTo>
                    <a:pt x="463" y="319"/>
                  </a:lnTo>
                  <a:lnTo>
                    <a:pt x="538" y="344"/>
                  </a:lnTo>
                  <a:lnTo>
                    <a:pt x="628" y="261"/>
                  </a:lnTo>
                  <a:lnTo>
                    <a:pt x="695" y="227"/>
                  </a:lnTo>
                  <a:lnTo>
                    <a:pt x="698" y="224"/>
                  </a:lnTo>
                  <a:lnTo>
                    <a:pt x="695" y="224"/>
                  </a:lnTo>
                  <a:lnTo>
                    <a:pt x="668" y="179"/>
                  </a:lnTo>
                  <a:lnTo>
                    <a:pt x="675" y="132"/>
                  </a:lnTo>
                  <a:lnTo>
                    <a:pt x="603" y="129"/>
                  </a:lnTo>
                  <a:lnTo>
                    <a:pt x="595" y="132"/>
                  </a:lnTo>
                  <a:lnTo>
                    <a:pt x="518" y="102"/>
                  </a:lnTo>
                  <a:lnTo>
                    <a:pt x="490" y="42"/>
                  </a:lnTo>
                  <a:lnTo>
                    <a:pt x="460" y="5"/>
                  </a:lnTo>
                  <a:lnTo>
                    <a:pt x="418" y="0"/>
                  </a:lnTo>
                  <a:lnTo>
                    <a:pt x="368" y="10"/>
                  </a:lnTo>
                  <a:lnTo>
                    <a:pt x="353" y="22"/>
                  </a:lnTo>
                  <a:lnTo>
                    <a:pt x="348" y="20"/>
                  </a:lnTo>
                  <a:lnTo>
                    <a:pt x="288" y="75"/>
                  </a:lnTo>
                  <a:lnTo>
                    <a:pt x="290" y="70"/>
                  </a:lnTo>
                  <a:lnTo>
                    <a:pt x="290" y="75"/>
                  </a:lnTo>
                  <a:lnTo>
                    <a:pt x="295" y="97"/>
                  </a:lnTo>
                  <a:lnTo>
                    <a:pt x="250" y="120"/>
                  </a:lnTo>
                  <a:lnTo>
                    <a:pt x="138" y="112"/>
                  </a:lnTo>
                  <a:lnTo>
                    <a:pt x="138" y="120"/>
                  </a:lnTo>
                  <a:lnTo>
                    <a:pt x="28" y="124"/>
                  </a:lnTo>
                  <a:lnTo>
                    <a:pt x="0" y="102"/>
                  </a:lnTo>
                  <a:lnTo>
                    <a:pt x="28" y="122"/>
                  </a:lnTo>
                  <a:lnTo>
                    <a:pt x="33" y="164"/>
                  </a:lnTo>
                  <a:lnTo>
                    <a:pt x="58" y="212"/>
                  </a:lnTo>
                  <a:lnTo>
                    <a:pt x="55" y="212"/>
                  </a:lnTo>
                  <a:lnTo>
                    <a:pt x="58" y="214"/>
                  </a:lnTo>
                  <a:lnTo>
                    <a:pt x="125" y="229"/>
                  </a:lnTo>
                  <a:lnTo>
                    <a:pt x="128" y="281"/>
                  </a:lnTo>
                  <a:lnTo>
                    <a:pt x="150" y="281"/>
                  </a:lnTo>
                  <a:lnTo>
                    <a:pt x="255" y="354"/>
                  </a:lnTo>
                  <a:lnTo>
                    <a:pt x="255" y="361"/>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1" name="Freeform 439"/>
            <p:cNvSpPr>
              <a:spLocks/>
            </p:cNvSpPr>
            <p:nvPr/>
          </p:nvSpPr>
          <p:spPr bwMode="auto">
            <a:xfrm>
              <a:off x="5225247" y="4307863"/>
              <a:ext cx="54644" cy="54644"/>
            </a:xfrm>
            <a:custGeom>
              <a:avLst/>
              <a:gdLst/>
              <a:ahLst/>
              <a:cxnLst>
                <a:cxn ang="0">
                  <a:pos x="4" y="0"/>
                </a:cxn>
                <a:cxn ang="0">
                  <a:pos x="0" y="45"/>
                </a:cxn>
                <a:cxn ang="0">
                  <a:pos x="55" y="55"/>
                </a:cxn>
                <a:cxn ang="0">
                  <a:pos x="52" y="7"/>
                </a:cxn>
                <a:cxn ang="0">
                  <a:pos x="4" y="0"/>
                </a:cxn>
              </a:cxnLst>
              <a:rect l="0" t="0" r="r" b="b"/>
              <a:pathLst>
                <a:path w="55" h="55">
                  <a:moveTo>
                    <a:pt x="4" y="0"/>
                  </a:moveTo>
                  <a:lnTo>
                    <a:pt x="0" y="45"/>
                  </a:lnTo>
                  <a:lnTo>
                    <a:pt x="55" y="55"/>
                  </a:lnTo>
                  <a:lnTo>
                    <a:pt x="52" y="7"/>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2" name="Freeform 438"/>
            <p:cNvSpPr>
              <a:spLocks/>
            </p:cNvSpPr>
            <p:nvPr/>
          </p:nvSpPr>
          <p:spPr bwMode="auto">
            <a:xfrm>
              <a:off x="5225247" y="4307863"/>
              <a:ext cx="54644" cy="54644"/>
            </a:xfrm>
            <a:custGeom>
              <a:avLst/>
              <a:gdLst/>
              <a:ahLst/>
              <a:cxnLst>
                <a:cxn ang="0">
                  <a:pos x="5" y="0"/>
                </a:cxn>
                <a:cxn ang="0">
                  <a:pos x="0" y="45"/>
                </a:cxn>
                <a:cxn ang="0">
                  <a:pos x="55" y="55"/>
                </a:cxn>
                <a:cxn ang="0">
                  <a:pos x="53" y="8"/>
                </a:cxn>
                <a:cxn ang="0">
                  <a:pos x="5" y="0"/>
                </a:cxn>
              </a:cxnLst>
              <a:rect l="0" t="0" r="r" b="b"/>
              <a:pathLst>
                <a:path w="55" h="55">
                  <a:moveTo>
                    <a:pt x="5" y="0"/>
                  </a:moveTo>
                  <a:lnTo>
                    <a:pt x="0" y="45"/>
                  </a:lnTo>
                  <a:lnTo>
                    <a:pt x="55" y="55"/>
                  </a:lnTo>
                  <a:lnTo>
                    <a:pt x="53" y="8"/>
                  </a:lnTo>
                  <a:lnTo>
                    <a:pt x="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3" name="Freeform 437"/>
            <p:cNvSpPr>
              <a:spLocks/>
            </p:cNvSpPr>
            <p:nvPr/>
          </p:nvSpPr>
          <p:spPr bwMode="auto">
            <a:xfrm>
              <a:off x="5197924" y="4352572"/>
              <a:ext cx="79482" cy="134127"/>
            </a:xfrm>
            <a:custGeom>
              <a:avLst/>
              <a:gdLst/>
              <a:ahLst/>
              <a:cxnLst>
                <a:cxn ang="0">
                  <a:pos x="28" y="0"/>
                </a:cxn>
                <a:cxn ang="0">
                  <a:pos x="22" y="10"/>
                </a:cxn>
                <a:cxn ang="0">
                  <a:pos x="0" y="51"/>
                </a:cxn>
                <a:cxn ang="0">
                  <a:pos x="19" y="93"/>
                </a:cxn>
                <a:cxn ang="0">
                  <a:pos x="35" y="134"/>
                </a:cxn>
                <a:cxn ang="0">
                  <a:pos x="38" y="131"/>
                </a:cxn>
                <a:cxn ang="0">
                  <a:pos x="38" y="134"/>
                </a:cxn>
                <a:cxn ang="0">
                  <a:pos x="80" y="29"/>
                </a:cxn>
                <a:cxn ang="0">
                  <a:pos x="80" y="10"/>
                </a:cxn>
                <a:cxn ang="0">
                  <a:pos x="28" y="0"/>
                </a:cxn>
              </a:cxnLst>
              <a:rect l="0" t="0" r="r" b="b"/>
              <a:pathLst>
                <a:path w="80" h="134">
                  <a:moveTo>
                    <a:pt x="28" y="0"/>
                  </a:moveTo>
                  <a:lnTo>
                    <a:pt x="22" y="10"/>
                  </a:lnTo>
                  <a:lnTo>
                    <a:pt x="0" y="51"/>
                  </a:lnTo>
                  <a:lnTo>
                    <a:pt x="19" y="93"/>
                  </a:lnTo>
                  <a:lnTo>
                    <a:pt x="35" y="134"/>
                  </a:lnTo>
                  <a:lnTo>
                    <a:pt x="38" y="131"/>
                  </a:lnTo>
                  <a:lnTo>
                    <a:pt x="38" y="134"/>
                  </a:lnTo>
                  <a:lnTo>
                    <a:pt x="80" y="29"/>
                  </a:lnTo>
                  <a:lnTo>
                    <a:pt x="80" y="10"/>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4" name="Freeform 436"/>
            <p:cNvSpPr>
              <a:spLocks/>
            </p:cNvSpPr>
            <p:nvPr/>
          </p:nvSpPr>
          <p:spPr bwMode="auto">
            <a:xfrm>
              <a:off x="5197924" y="4352572"/>
              <a:ext cx="79482" cy="134127"/>
            </a:xfrm>
            <a:custGeom>
              <a:avLst/>
              <a:gdLst/>
              <a:ahLst/>
              <a:cxnLst>
                <a:cxn ang="0">
                  <a:pos x="28" y="0"/>
                </a:cxn>
                <a:cxn ang="0">
                  <a:pos x="23" y="10"/>
                </a:cxn>
                <a:cxn ang="0">
                  <a:pos x="0" y="50"/>
                </a:cxn>
                <a:cxn ang="0">
                  <a:pos x="20" y="92"/>
                </a:cxn>
                <a:cxn ang="0">
                  <a:pos x="35" y="134"/>
                </a:cxn>
                <a:cxn ang="0">
                  <a:pos x="38" y="129"/>
                </a:cxn>
                <a:cxn ang="0">
                  <a:pos x="38" y="134"/>
                </a:cxn>
                <a:cxn ang="0">
                  <a:pos x="80" y="30"/>
                </a:cxn>
                <a:cxn ang="0">
                  <a:pos x="80" y="10"/>
                </a:cxn>
                <a:cxn ang="0">
                  <a:pos x="28" y="0"/>
                </a:cxn>
              </a:cxnLst>
              <a:rect l="0" t="0" r="r" b="b"/>
              <a:pathLst>
                <a:path w="80" h="134">
                  <a:moveTo>
                    <a:pt x="28" y="0"/>
                  </a:moveTo>
                  <a:lnTo>
                    <a:pt x="23" y="10"/>
                  </a:lnTo>
                  <a:lnTo>
                    <a:pt x="0" y="50"/>
                  </a:lnTo>
                  <a:lnTo>
                    <a:pt x="20" y="92"/>
                  </a:lnTo>
                  <a:lnTo>
                    <a:pt x="35" y="134"/>
                  </a:lnTo>
                  <a:lnTo>
                    <a:pt x="38" y="129"/>
                  </a:lnTo>
                  <a:lnTo>
                    <a:pt x="38" y="134"/>
                  </a:lnTo>
                  <a:lnTo>
                    <a:pt x="80" y="30"/>
                  </a:lnTo>
                  <a:lnTo>
                    <a:pt x="80" y="10"/>
                  </a:lnTo>
                  <a:lnTo>
                    <a:pt x="2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5" name="Freeform 435"/>
            <p:cNvSpPr>
              <a:spLocks/>
            </p:cNvSpPr>
            <p:nvPr/>
          </p:nvSpPr>
          <p:spPr bwMode="auto">
            <a:xfrm>
              <a:off x="5230215" y="4228381"/>
              <a:ext cx="136610" cy="134127"/>
            </a:xfrm>
            <a:custGeom>
              <a:avLst/>
              <a:gdLst/>
              <a:ahLst/>
              <a:cxnLst>
                <a:cxn ang="0">
                  <a:pos x="6" y="39"/>
                </a:cxn>
                <a:cxn ang="0">
                  <a:pos x="0" y="80"/>
                </a:cxn>
                <a:cxn ang="0">
                  <a:pos x="48" y="87"/>
                </a:cxn>
                <a:cxn ang="0">
                  <a:pos x="51" y="135"/>
                </a:cxn>
                <a:cxn ang="0">
                  <a:pos x="48" y="135"/>
                </a:cxn>
                <a:cxn ang="0">
                  <a:pos x="51" y="135"/>
                </a:cxn>
                <a:cxn ang="0">
                  <a:pos x="118" y="125"/>
                </a:cxn>
                <a:cxn ang="0">
                  <a:pos x="137" y="51"/>
                </a:cxn>
                <a:cxn ang="0">
                  <a:pos x="137" y="0"/>
                </a:cxn>
                <a:cxn ang="0">
                  <a:pos x="124" y="0"/>
                </a:cxn>
                <a:cxn ang="0">
                  <a:pos x="6" y="48"/>
                </a:cxn>
                <a:cxn ang="0">
                  <a:pos x="6" y="39"/>
                </a:cxn>
              </a:cxnLst>
              <a:rect l="0" t="0" r="r" b="b"/>
              <a:pathLst>
                <a:path w="137" h="135">
                  <a:moveTo>
                    <a:pt x="6" y="39"/>
                  </a:moveTo>
                  <a:lnTo>
                    <a:pt x="0" y="80"/>
                  </a:lnTo>
                  <a:lnTo>
                    <a:pt x="48" y="87"/>
                  </a:lnTo>
                  <a:lnTo>
                    <a:pt x="51" y="135"/>
                  </a:lnTo>
                  <a:lnTo>
                    <a:pt x="48" y="135"/>
                  </a:lnTo>
                  <a:lnTo>
                    <a:pt x="51" y="135"/>
                  </a:lnTo>
                  <a:lnTo>
                    <a:pt x="118" y="125"/>
                  </a:lnTo>
                  <a:lnTo>
                    <a:pt x="137" y="51"/>
                  </a:lnTo>
                  <a:lnTo>
                    <a:pt x="137" y="0"/>
                  </a:lnTo>
                  <a:lnTo>
                    <a:pt x="124" y="0"/>
                  </a:lnTo>
                  <a:lnTo>
                    <a:pt x="6" y="48"/>
                  </a:lnTo>
                  <a:lnTo>
                    <a:pt x="6"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6" name="Freeform 434"/>
            <p:cNvSpPr>
              <a:spLocks/>
            </p:cNvSpPr>
            <p:nvPr/>
          </p:nvSpPr>
          <p:spPr bwMode="auto">
            <a:xfrm>
              <a:off x="5230215" y="4228381"/>
              <a:ext cx="136610" cy="134127"/>
            </a:xfrm>
            <a:custGeom>
              <a:avLst/>
              <a:gdLst/>
              <a:ahLst/>
              <a:cxnLst>
                <a:cxn ang="0">
                  <a:pos x="5" y="40"/>
                </a:cxn>
                <a:cxn ang="0">
                  <a:pos x="0" y="80"/>
                </a:cxn>
                <a:cxn ang="0">
                  <a:pos x="47" y="88"/>
                </a:cxn>
                <a:cxn ang="0">
                  <a:pos x="50" y="135"/>
                </a:cxn>
                <a:cxn ang="0">
                  <a:pos x="47" y="135"/>
                </a:cxn>
                <a:cxn ang="0">
                  <a:pos x="50" y="135"/>
                </a:cxn>
                <a:cxn ang="0">
                  <a:pos x="117" y="125"/>
                </a:cxn>
                <a:cxn ang="0">
                  <a:pos x="137" y="50"/>
                </a:cxn>
                <a:cxn ang="0">
                  <a:pos x="137" y="0"/>
                </a:cxn>
                <a:cxn ang="0">
                  <a:pos x="122" y="0"/>
                </a:cxn>
                <a:cxn ang="0">
                  <a:pos x="5" y="48"/>
                </a:cxn>
                <a:cxn ang="0">
                  <a:pos x="5" y="40"/>
                </a:cxn>
              </a:cxnLst>
              <a:rect l="0" t="0" r="r" b="b"/>
              <a:pathLst>
                <a:path w="137" h="135">
                  <a:moveTo>
                    <a:pt x="5" y="40"/>
                  </a:moveTo>
                  <a:lnTo>
                    <a:pt x="0" y="80"/>
                  </a:lnTo>
                  <a:lnTo>
                    <a:pt x="47" y="88"/>
                  </a:lnTo>
                  <a:lnTo>
                    <a:pt x="50" y="135"/>
                  </a:lnTo>
                  <a:lnTo>
                    <a:pt x="47" y="135"/>
                  </a:lnTo>
                  <a:lnTo>
                    <a:pt x="50" y="135"/>
                  </a:lnTo>
                  <a:lnTo>
                    <a:pt x="117" y="125"/>
                  </a:lnTo>
                  <a:lnTo>
                    <a:pt x="137" y="50"/>
                  </a:lnTo>
                  <a:lnTo>
                    <a:pt x="137" y="0"/>
                  </a:lnTo>
                  <a:lnTo>
                    <a:pt x="122" y="0"/>
                  </a:lnTo>
                  <a:lnTo>
                    <a:pt x="5" y="48"/>
                  </a:lnTo>
                  <a:lnTo>
                    <a:pt x="5"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 name="Freeform 433"/>
            <p:cNvSpPr>
              <a:spLocks/>
            </p:cNvSpPr>
            <p:nvPr/>
          </p:nvSpPr>
          <p:spPr bwMode="auto">
            <a:xfrm>
              <a:off x="5232698" y="4481731"/>
              <a:ext cx="0" cy="7452"/>
            </a:xfrm>
            <a:custGeom>
              <a:avLst/>
              <a:gdLst/>
              <a:ahLst/>
              <a:cxnLst>
                <a:cxn ang="0">
                  <a:pos x="0" y="7"/>
                </a:cxn>
                <a:cxn ang="0">
                  <a:pos x="0" y="3"/>
                </a:cxn>
                <a:cxn ang="0">
                  <a:pos x="0" y="0"/>
                </a:cxn>
                <a:cxn ang="0">
                  <a:pos x="0" y="7"/>
                </a:cxn>
              </a:cxnLst>
              <a:rect l="0" t="0" r="r" b="b"/>
              <a:pathLst>
                <a:path h="7">
                  <a:moveTo>
                    <a:pt x="0" y="7"/>
                  </a:moveTo>
                  <a:lnTo>
                    <a:pt x="0" y="3"/>
                  </a:lnTo>
                  <a:lnTo>
                    <a:pt x="0" y="0"/>
                  </a:lnTo>
                  <a:lnTo>
                    <a:pt x="0" y="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8" name="Freeform 432"/>
            <p:cNvSpPr>
              <a:spLocks/>
            </p:cNvSpPr>
            <p:nvPr/>
          </p:nvSpPr>
          <p:spPr bwMode="auto">
            <a:xfrm>
              <a:off x="5235182" y="4352572"/>
              <a:ext cx="134127" cy="168900"/>
            </a:xfrm>
            <a:custGeom>
              <a:avLst/>
              <a:gdLst/>
              <a:ahLst/>
              <a:cxnLst>
                <a:cxn ang="0">
                  <a:pos x="0" y="134"/>
                </a:cxn>
                <a:cxn ang="0">
                  <a:pos x="3" y="170"/>
                </a:cxn>
                <a:cxn ang="0">
                  <a:pos x="10" y="170"/>
                </a:cxn>
                <a:cxn ang="0">
                  <a:pos x="48" y="147"/>
                </a:cxn>
                <a:cxn ang="0">
                  <a:pos x="86" y="144"/>
                </a:cxn>
                <a:cxn ang="0">
                  <a:pos x="83" y="77"/>
                </a:cxn>
                <a:cxn ang="0">
                  <a:pos x="134" y="32"/>
                </a:cxn>
                <a:cxn ang="0">
                  <a:pos x="112" y="0"/>
                </a:cxn>
                <a:cxn ang="0">
                  <a:pos x="45" y="10"/>
                </a:cxn>
                <a:cxn ang="0">
                  <a:pos x="42" y="10"/>
                </a:cxn>
                <a:cxn ang="0">
                  <a:pos x="42" y="29"/>
                </a:cxn>
                <a:cxn ang="0">
                  <a:pos x="0" y="134"/>
                </a:cxn>
              </a:cxnLst>
              <a:rect l="0" t="0" r="r" b="b"/>
              <a:pathLst>
                <a:path w="134" h="170">
                  <a:moveTo>
                    <a:pt x="0" y="134"/>
                  </a:moveTo>
                  <a:lnTo>
                    <a:pt x="3" y="170"/>
                  </a:lnTo>
                  <a:lnTo>
                    <a:pt x="10" y="170"/>
                  </a:lnTo>
                  <a:lnTo>
                    <a:pt x="48" y="147"/>
                  </a:lnTo>
                  <a:lnTo>
                    <a:pt x="86" y="144"/>
                  </a:lnTo>
                  <a:lnTo>
                    <a:pt x="83" y="77"/>
                  </a:lnTo>
                  <a:lnTo>
                    <a:pt x="134" y="32"/>
                  </a:lnTo>
                  <a:lnTo>
                    <a:pt x="112" y="0"/>
                  </a:lnTo>
                  <a:lnTo>
                    <a:pt x="45" y="10"/>
                  </a:lnTo>
                  <a:lnTo>
                    <a:pt x="42" y="10"/>
                  </a:lnTo>
                  <a:lnTo>
                    <a:pt x="42" y="29"/>
                  </a:lnTo>
                  <a:lnTo>
                    <a:pt x="0"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9" name="Freeform 431"/>
            <p:cNvSpPr>
              <a:spLocks/>
            </p:cNvSpPr>
            <p:nvPr/>
          </p:nvSpPr>
          <p:spPr bwMode="auto">
            <a:xfrm>
              <a:off x="5235182" y="4352572"/>
              <a:ext cx="134127" cy="168900"/>
            </a:xfrm>
            <a:custGeom>
              <a:avLst/>
              <a:gdLst/>
              <a:ahLst/>
              <a:cxnLst>
                <a:cxn ang="0">
                  <a:pos x="0" y="135"/>
                </a:cxn>
                <a:cxn ang="0">
                  <a:pos x="2" y="170"/>
                </a:cxn>
                <a:cxn ang="0">
                  <a:pos x="10" y="170"/>
                </a:cxn>
                <a:cxn ang="0">
                  <a:pos x="47" y="148"/>
                </a:cxn>
                <a:cxn ang="0">
                  <a:pos x="87" y="145"/>
                </a:cxn>
                <a:cxn ang="0">
                  <a:pos x="82" y="78"/>
                </a:cxn>
                <a:cxn ang="0">
                  <a:pos x="134" y="33"/>
                </a:cxn>
                <a:cxn ang="0">
                  <a:pos x="112" y="0"/>
                </a:cxn>
                <a:cxn ang="0">
                  <a:pos x="45" y="10"/>
                </a:cxn>
                <a:cxn ang="0">
                  <a:pos x="42" y="10"/>
                </a:cxn>
                <a:cxn ang="0">
                  <a:pos x="42" y="30"/>
                </a:cxn>
                <a:cxn ang="0">
                  <a:pos x="0" y="135"/>
                </a:cxn>
              </a:cxnLst>
              <a:rect l="0" t="0" r="r" b="b"/>
              <a:pathLst>
                <a:path w="134" h="170">
                  <a:moveTo>
                    <a:pt x="0" y="135"/>
                  </a:moveTo>
                  <a:lnTo>
                    <a:pt x="2" y="170"/>
                  </a:lnTo>
                  <a:lnTo>
                    <a:pt x="10" y="170"/>
                  </a:lnTo>
                  <a:lnTo>
                    <a:pt x="47" y="148"/>
                  </a:lnTo>
                  <a:lnTo>
                    <a:pt x="87" y="145"/>
                  </a:lnTo>
                  <a:lnTo>
                    <a:pt x="82" y="78"/>
                  </a:lnTo>
                  <a:lnTo>
                    <a:pt x="134" y="33"/>
                  </a:lnTo>
                  <a:lnTo>
                    <a:pt x="112" y="0"/>
                  </a:lnTo>
                  <a:lnTo>
                    <a:pt x="45" y="10"/>
                  </a:lnTo>
                  <a:lnTo>
                    <a:pt x="42" y="10"/>
                  </a:lnTo>
                  <a:lnTo>
                    <a:pt x="42" y="30"/>
                  </a:lnTo>
                  <a:lnTo>
                    <a:pt x="0" y="1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0" name="Freeform 430"/>
            <p:cNvSpPr>
              <a:spLocks/>
            </p:cNvSpPr>
            <p:nvPr/>
          </p:nvSpPr>
          <p:spPr bwMode="auto">
            <a:xfrm>
              <a:off x="5332051" y="4191124"/>
              <a:ext cx="293091" cy="196222"/>
            </a:xfrm>
            <a:custGeom>
              <a:avLst/>
              <a:gdLst/>
              <a:ahLst/>
              <a:cxnLst>
                <a:cxn ang="0">
                  <a:pos x="282" y="169"/>
                </a:cxn>
                <a:cxn ang="0">
                  <a:pos x="294" y="150"/>
                </a:cxn>
                <a:cxn ang="0">
                  <a:pos x="294" y="144"/>
                </a:cxn>
                <a:cxn ang="0">
                  <a:pos x="189" y="70"/>
                </a:cxn>
                <a:cxn ang="0">
                  <a:pos x="166" y="70"/>
                </a:cxn>
                <a:cxn ang="0">
                  <a:pos x="163" y="19"/>
                </a:cxn>
                <a:cxn ang="0">
                  <a:pos x="96" y="3"/>
                </a:cxn>
                <a:cxn ang="0">
                  <a:pos x="93" y="0"/>
                </a:cxn>
                <a:cxn ang="0">
                  <a:pos x="96" y="0"/>
                </a:cxn>
                <a:cxn ang="0">
                  <a:pos x="32" y="38"/>
                </a:cxn>
                <a:cxn ang="0">
                  <a:pos x="0" y="51"/>
                </a:cxn>
                <a:cxn ang="0">
                  <a:pos x="22" y="38"/>
                </a:cxn>
                <a:cxn ang="0">
                  <a:pos x="35" y="38"/>
                </a:cxn>
                <a:cxn ang="0">
                  <a:pos x="35" y="89"/>
                </a:cxn>
                <a:cxn ang="0">
                  <a:pos x="16" y="163"/>
                </a:cxn>
                <a:cxn ang="0">
                  <a:pos x="10" y="163"/>
                </a:cxn>
                <a:cxn ang="0">
                  <a:pos x="16" y="163"/>
                </a:cxn>
                <a:cxn ang="0">
                  <a:pos x="38" y="195"/>
                </a:cxn>
                <a:cxn ang="0">
                  <a:pos x="35" y="198"/>
                </a:cxn>
                <a:cxn ang="0">
                  <a:pos x="128" y="198"/>
                </a:cxn>
                <a:cxn ang="0">
                  <a:pos x="211" y="169"/>
                </a:cxn>
                <a:cxn ang="0">
                  <a:pos x="282" y="169"/>
                </a:cxn>
              </a:cxnLst>
              <a:rect l="0" t="0" r="r" b="b"/>
              <a:pathLst>
                <a:path w="294" h="198">
                  <a:moveTo>
                    <a:pt x="282" y="169"/>
                  </a:moveTo>
                  <a:lnTo>
                    <a:pt x="294" y="150"/>
                  </a:lnTo>
                  <a:lnTo>
                    <a:pt x="294" y="144"/>
                  </a:lnTo>
                  <a:lnTo>
                    <a:pt x="189" y="70"/>
                  </a:lnTo>
                  <a:lnTo>
                    <a:pt x="166" y="70"/>
                  </a:lnTo>
                  <a:lnTo>
                    <a:pt x="163" y="19"/>
                  </a:lnTo>
                  <a:lnTo>
                    <a:pt x="96" y="3"/>
                  </a:lnTo>
                  <a:lnTo>
                    <a:pt x="93" y="0"/>
                  </a:lnTo>
                  <a:lnTo>
                    <a:pt x="96" y="0"/>
                  </a:lnTo>
                  <a:lnTo>
                    <a:pt x="32" y="38"/>
                  </a:lnTo>
                  <a:lnTo>
                    <a:pt x="0" y="51"/>
                  </a:lnTo>
                  <a:lnTo>
                    <a:pt x="22" y="38"/>
                  </a:lnTo>
                  <a:lnTo>
                    <a:pt x="35" y="38"/>
                  </a:lnTo>
                  <a:lnTo>
                    <a:pt x="35" y="89"/>
                  </a:lnTo>
                  <a:lnTo>
                    <a:pt x="16" y="163"/>
                  </a:lnTo>
                  <a:lnTo>
                    <a:pt x="10" y="163"/>
                  </a:lnTo>
                  <a:lnTo>
                    <a:pt x="16" y="163"/>
                  </a:lnTo>
                  <a:lnTo>
                    <a:pt x="38" y="195"/>
                  </a:lnTo>
                  <a:lnTo>
                    <a:pt x="35" y="198"/>
                  </a:lnTo>
                  <a:lnTo>
                    <a:pt x="128" y="198"/>
                  </a:lnTo>
                  <a:lnTo>
                    <a:pt x="211" y="169"/>
                  </a:lnTo>
                  <a:lnTo>
                    <a:pt x="282"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1" name="Freeform 429"/>
            <p:cNvSpPr>
              <a:spLocks/>
            </p:cNvSpPr>
            <p:nvPr/>
          </p:nvSpPr>
          <p:spPr bwMode="auto">
            <a:xfrm>
              <a:off x="5332051" y="4191124"/>
              <a:ext cx="290608" cy="196222"/>
            </a:xfrm>
            <a:custGeom>
              <a:avLst/>
              <a:gdLst/>
              <a:ahLst/>
              <a:cxnLst>
                <a:cxn ang="0">
                  <a:pos x="281" y="168"/>
                </a:cxn>
                <a:cxn ang="0">
                  <a:pos x="294" y="150"/>
                </a:cxn>
                <a:cxn ang="0">
                  <a:pos x="294" y="143"/>
                </a:cxn>
                <a:cxn ang="0">
                  <a:pos x="188" y="70"/>
                </a:cxn>
                <a:cxn ang="0">
                  <a:pos x="166" y="70"/>
                </a:cxn>
                <a:cxn ang="0">
                  <a:pos x="163" y="18"/>
                </a:cxn>
                <a:cxn ang="0">
                  <a:pos x="95" y="3"/>
                </a:cxn>
                <a:cxn ang="0">
                  <a:pos x="93" y="0"/>
                </a:cxn>
                <a:cxn ang="0">
                  <a:pos x="95" y="0"/>
                </a:cxn>
                <a:cxn ang="0">
                  <a:pos x="30" y="38"/>
                </a:cxn>
                <a:cxn ang="0">
                  <a:pos x="0" y="50"/>
                </a:cxn>
                <a:cxn ang="0">
                  <a:pos x="20" y="38"/>
                </a:cxn>
                <a:cxn ang="0">
                  <a:pos x="35" y="38"/>
                </a:cxn>
                <a:cxn ang="0">
                  <a:pos x="35" y="88"/>
                </a:cxn>
                <a:cxn ang="0">
                  <a:pos x="15" y="163"/>
                </a:cxn>
                <a:cxn ang="0">
                  <a:pos x="10" y="163"/>
                </a:cxn>
                <a:cxn ang="0">
                  <a:pos x="15" y="163"/>
                </a:cxn>
                <a:cxn ang="0">
                  <a:pos x="38" y="195"/>
                </a:cxn>
                <a:cxn ang="0">
                  <a:pos x="35" y="198"/>
                </a:cxn>
                <a:cxn ang="0">
                  <a:pos x="128" y="198"/>
                </a:cxn>
                <a:cxn ang="0">
                  <a:pos x="211" y="168"/>
                </a:cxn>
                <a:cxn ang="0">
                  <a:pos x="281" y="168"/>
                </a:cxn>
              </a:cxnLst>
              <a:rect l="0" t="0" r="r" b="b"/>
              <a:pathLst>
                <a:path w="294" h="198">
                  <a:moveTo>
                    <a:pt x="281" y="168"/>
                  </a:moveTo>
                  <a:lnTo>
                    <a:pt x="294" y="150"/>
                  </a:lnTo>
                  <a:lnTo>
                    <a:pt x="294" y="143"/>
                  </a:lnTo>
                  <a:lnTo>
                    <a:pt x="188" y="70"/>
                  </a:lnTo>
                  <a:lnTo>
                    <a:pt x="166" y="70"/>
                  </a:lnTo>
                  <a:lnTo>
                    <a:pt x="163" y="18"/>
                  </a:lnTo>
                  <a:lnTo>
                    <a:pt x="95" y="3"/>
                  </a:lnTo>
                  <a:lnTo>
                    <a:pt x="93" y="0"/>
                  </a:lnTo>
                  <a:lnTo>
                    <a:pt x="95" y="0"/>
                  </a:lnTo>
                  <a:lnTo>
                    <a:pt x="30" y="38"/>
                  </a:lnTo>
                  <a:lnTo>
                    <a:pt x="0" y="50"/>
                  </a:lnTo>
                  <a:lnTo>
                    <a:pt x="20" y="38"/>
                  </a:lnTo>
                  <a:lnTo>
                    <a:pt x="35" y="38"/>
                  </a:lnTo>
                  <a:lnTo>
                    <a:pt x="35" y="88"/>
                  </a:lnTo>
                  <a:lnTo>
                    <a:pt x="15" y="163"/>
                  </a:lnTo>
                  <a:lnTo>
                    <a:pt x="10" y="163"/>
                  </a:lnTo>
                  <a:lnTo>
                    <a:pt x="15" y="163"/>
                  </a:lnTo>
                  <a:lnTo>
                    <a:pt x="38" y="195"/>
                  </a:lnTo>
                  <a:lnTo>
                    <a:pt x="35" y="198"/>
                  </a:lnTo>
                  <a:lnTo>
                    <a:pt x="128" y="198"/>
                  </a:lnTo>
                  <a:lnTo>
                    <a:pt x="211" y="168"/>
                  </a:lnTo>
                  <a:lnTo>
                    <a:pt x="281" y="16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2" name="Freeform 428"/>
            <p:cNvSpPr>
              <a:spLocks/>
            </p:cNvSpPr>
            <p:nvPr/>
          </p:nvSpPr>
          <p:spPr bwMode="auto">
            <a:xfrm>
              <a:off x="5538209" y="4350089"/>
              <a:ext cx="84450" cy="44709"/>
            </a:xfrm>
            <a:custGeom>
              <a:avLst/>
              <a:gdLst/>
              <a:ahLst/>
              <a:cxnLst>
                <a:cxn ang="0">
                  <a:pos x="86" y="29"/>
                </a:cxn>
                <a:cxn ang="0">
                  <a:pos x="70" y="16"/>
                </a:cxn>
                <a:cxn ang="0">
                  <a:pos x="77" y="0"/>
                </a:cxn>
                <a:cxn ang="0">
                  <a:pos x="74" y="9"/>
                </a:cxn>
                <a:cxn ang="0">
                  <a:pos x="3" y="9"/>
                </a:cxn>
                <a:cxn ang="0">
                  <a:pos x="0" y="9"/>
                </a:cxn>
                <a:cxn ang="0">
                  <a:pos x="0" y="16"/>
                </a:cxn>
                <a:cxn ang="0">
                  <a:pos x="32" y="45"/>
                </a:cxn>
                <a:cxn ang="0">
                  <a:pos x="86" y="29"/>
                </a:cxn>
              </a:cxnLst>
              <a:rect l="0" t="0" r="r" b="b"/>
              <a:pathLst>
                <a:path w="86" h="45">
                  <a:moveTo>
                    <a:pt x="86" y="29"/>
                  </a:moveTo>
                  <a:lnTo>
                    <a:pt x="70" y="16"/>
                  </a:lnTo>
                  <a:lnTo>
                    <a:pt x="77" y="0"/>
                  </a:lnTo>
                  <a:lnTo>
                    <a:pt x="74" y="9"/>
                  </a:lnTo>
                  <a:lnTo>
                    <a:pt x="3" y="9"/>
                  </a:lnTo>
                  <a:lnTo>
                    <a:pt x="0" y="9"/>
                  </a:lnTo>
                  <a:lnTo>
                    <a:pt x="0" y="16"/>
                  </a:lnTo>
                  <a:lnTo>
                    <a:pt x="32" y="45"/>
                  </a:lnTo>
                  <a:lnTo>
                    <a:pt x="86"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3" name="Freeform 427"/>
            <p:cNvSpPr>
              <a:spLocks/>
            </p:cNvSpPr>
            <p:nvPr/>
          </p:nvSpPr>
          <p:spPr bwMode="auto">
            <a:xfrm>
              <a:off x="5538209" y="4350089"/>
              <a:ext cx="84450" cy="44709"/>
            </a:xfrm>
            <a:custGeom>
              <a:avLst/>
              <a:gdLst/>
              <a:ahLst/>
              <a:cxnLst>
                <a:cxn ang="0">
                  <a:pos x="86" y="28"/>
                </a:cxn>
                <a:cxn ang="0">
                  <a:pos x="71" y="15"/>
                </a:cxn>
                <a:cxn ang="0">
                  <a:pos x="78" y="0"/>
                </a:cxn>
                <a:cxn ang="0">
                  <a:pos x="73" y="8"/>
                </a:cxn>
                <a:cxn ang="0">
                  <a:pos x="3" y="8"/>
                </a:cxn>
                <a:cxn ang="0">
                  <a:pos x="0" y="8"/>
                </a:cxn>
                <a:cxn ang="0">
                  <a:pos x="0" y="15"/>
                </a:cxn>
                <a:cxn ang="0">
                  <a:pos x="33" y="45"/>
                </a:cxn>
                <a:cxn ang="0">
                  <a:pos x="86" y="28"/>
                </a:cxn>
              </a:cxnLst>
              <a:rect l="0" t="0" r="r" b="b"/>
              <a:pathLst>
                <a:path w="86" h="45">
                  <a:moveTo>
                    <a:pt x="86" y="28"/>
                  </a:moveTo>
                  <a:lnTo>
                    <a:pt x="71" y="15"/>
                  </a:lnTo>
                  <a:lnTo>
                    <a:pt x="78" y="0"/>
                  </a:lnTo>
                  <a:lnTo>
                    <a:pt x="73" y="8"/>
                  </a:lnTo>
                  <a:lnTo>
                    <a:pt x="3" y="8"/>
                  </a:lnTo>
                  <a:lnTo>
                    <a:pt x="0" y="8"/>
                  </a:lnTo>
                  <a:lnTo>
                    <a:pt x="0" y="15"/>
                  </a:lnTo>
                  <a:lnTo>
                    <a:pt x="33" y="45"/>
                  </a:lnTo>
                  <a:lnTo>
                    <a:pt x="86" y="2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4" name="Freeform 426"/>
            <p:cNvSpPr>
              <a:spLocks/>
            </p:cNvSpPr>
            <p:nvPr/>
          </p:nvSpPr>
          <p:spPr bwMode="auto">
            <a:xfrm>
              <a:off x="5702142" y="4374928"/>
              <a:ext cx="44709" cy="44709"/>
            </a:xfrm>
            <a:custGeom>
              <a:avLst/>
              <a:gdLst/>
              <a:ahLst/>
              <a:cxnLst>
                <a:cxn ang="0">
                  <a:pos x="45" y="42"/>
                </a:cxn>
                <a:cxn ang="0">
                  <a:pos x="13" y="0"/>
                </a:cxn>
                <a:cxn ang="0">
                  <a:pos x="0" y="23"/>
                </a:cxn>
                <a:cxn ang="0">
                  <a:pos x="16" y="45"/>
                </a:cxn>
                <a:cxn ang="0">
                  <a:pos x="45" y="42"/>
                </a:cxn>
              </a:cxnLst>
              <a:rect l="0" t="0" r="r" b="b"/>
              <a:pathLst>
                <a:path w="45" h="45">
                  <a:moveTo>
                    <a:pt x="45" y="42"/>
                  </a:moveTo>
                  <a:lnTo>
                    <a:pt x="13" y="0"/>
                  </a:lnTo>
                  <a:lnTo>
                    <a:pt x="0" y="23"/>
                  </a:lnTo>
                  <a:lnTo>
                    <a:pt x="16" y="45"/>
                  </a:lnTo>
                  <a:lnTo>
                    <a:pt x="45"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5" name="Freeform 425"/>
            <p:cNvSpPr>
              <a:spLocks/>
            </p:cNvSpPr>
            <p:nvPr/>
          </p:nvSpPr>
          <p:spPr bwMode="auto">
            <a:xfrm>
              <a:off x="5702142" y="4374928"/>
              <a:ext cx="44709" cy="44709"/>
            </a:xfrm>
            <a:custGeom>
              <a:avLst/>
              <a:gdLst/>
              <a:ahLst/>
              <a:cxnLst>
                <a:cxn ang="0">
                  <a:pos x="45" y="43"/>
                </a:cxn>
                <a:cxn ang="0">
                  <a:pos x="13" y="0"/>
                </a:cxn>
                <a:cxn ang="0">
                  <a:pos x="0" y="23"/>
                </a:cxn>
                <a:cxn ang="0">
                  <a:pos x="18" y="45"/>
                </a:cxn>
                <a:cxn ang="0">
                  <a:pos x="45" y="43"/>
                </a:cxn>
              </a:cxnLst>
              <a:rect l="0" t="0" r="r" b="b"/>
              <a:pathLst>
                <a:path w="45" h="45">
                  <a:moveTo>
                    <a:pt x="45" y="43"/>
                  </a:moveTo>
                  <a:lnTo>
                    <a:pt x="13" y="0"/>
                  </a:lnTo>
                  <a:lnTo>
                    <a:pt x="0" y="23"/>
                  </a:lnTo>
                  <a:lnTo>
                    <a:pt x="18" y="45"/>
                  </a:lnTo>
                  <a:lnTo>
                    <a:pt x="45"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6" name="Freeform 424"/>
            <p:cNvSpPr>
              <a:spLocks/>
            </p:cNvSpPr>
            <p:nvPr/>
          </p:nvSpPr>
          <p:spPr bwMode="auto">
            <a:xfrm>
              <a:off x="5714560" y="4342637"/>
              <a:ext cx="171385" cy="121708"/>
            </a:xfrm>
            <a:custGeom>
              <a:avLst/>
              <a:gdLst/>
              <a:ahLst/>
              <a:cxnLst>
                <a:cxn ang="0">
                  <a:pos x="173" y="39"/>
                </a:cxn>
                <a:cxn ang="0">
                  <a:pos x="125" y="0"/>
                </a:cxn>
                <a:cxn ang="0">
                  <a:pos x="70" y="74"/>
                </a:cxn>
                <a:cxn ang="0">
                  <a:pos x="35" y="74"/>
                </a:cxn>
                <a:cxn ang="0">
                  <a:pos x="26" y="61"/>
                </a:cxn>
                <a:cxn ang="0">
                  <a:pos x="32" y="74"/>
                </a:cxn>
                <a:cxn ang="0">
                  <a:pos x="3" y="77"/>
                </a:cxn>
                <a:cxn ang="0">
                  <a:pos x="0" y="84"/>
                </a:cxn>
                <a:cxn ang="0">
                  <a:pos x="10" y="122"/>
                </a:cxn>
                <a:cxn ang="0">
                  <a:pos x="102" y="122"/>
                </a:cxn>
                <a:cxn ang="0">
                  <a:pos x="173" y="39"/>
                </a:cxn>
              </a:cxnLst>
              <a:rect l="0" t="0" r="r" b="b"/>
              <a:pathLst>
                <a:path w="173" h="122">
                  <a:moveTo>
                    <a:pt x="173" y="39"/>
                  </a:moveTo>
                  <a:lnTo>
                    <a:pt x="125" y="0"/>
                  </a:lnTo>
                  <a:lnTo>
                    <a:pt x="70" y="74"/>
                  </a:lnTo>
                  <a:lnTo>
                    <a:pt x="35" y="74"/>
                  </a:lnTo>
                  <a:lnTo>
                    <a:pt x="26" y="61"/>
                  </a:lnTo>
                  <a:lnTo>
                    <a:pt x="32" y="74"/>
                  </a:lnTo>
                  <a:lnTo>
                    <a:pt x="3" y="77"/>
                  </a:lnTo>
                  <a:lnTo>
                    <a:pt x="0" y="84"/>
                  </a:lnTo>
                  <a:lnTo>
                    <a:pt x="10" y="122"/>
                  </a:lnTo>
                  <a:lnTo>
                    <a:pt x="102" y="122"/>
                  </a:lnTo>
                  <a:lnTo>
                    <a:pt x="17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 name="Freeform 423"/>
            <p:cNvSpPr>
              <a:spLocks/>
            </p:cNvSpPr>
            <p:nvPr/>
          </p:nvSpPr>
          <p:spPr bwMode="auto">
            <a:xfrm>
              <a:off x="5714560" y="4342637"/>
              <a:ext cx="173868" cy="121708"/>
            </a:xfrm>
            <a:custGeom>
              <a:avLst/>
              <a:gdLst/>
              <a:ahLst/>
              <a:cxnLst>
                <a:cxn ang="0">
                  <a:pos x="173" y="40"/>
                </a:cxn>
                <a:cxn ang="0">
                  <a:pos x="124" y="0"/>
                </a:cxn>
                <a:cxn ang="0">
                  <a:pos x="69" y="75"/>
                </a:cxn>
                <a:cxn ang="0">
                  <a:pos x="35" y="75"/>
                </a:cxn>
                <a:cxn ang="0">
                  <a:pos x="27" y="60"/>
                </a:cxn>
                <a:cxn ang="0">
                  <a:pos x="32" y="75"/>
                </a:cxn>
                <a:cxn ang="0">
                  <a:pos x="5" y="77"/>
                </a:cxn>
                <a:cxn ang="0">
                  <a:pos x="0" y="85"/>
                </a:cxn>
                <a:cxn ang="0">
                  <a:pos x="10" y="122"/>
                </a:cxn>
                <a:cxn ang="0">
                  <a:pos x="101" y="122"/>
                </a:cxn>
                <a:cxn ang="0">
                  <a:pos x="173" y="40"/>
                </a:cxn>
              </a:cxnLst>
              <a:rect l="0" t="0" r="r" b="b"/>
              <a:pathLst>
                <a:path w="173" h="122">
                  <a:moveTo>
                    <a:pt x="173" y="40"/>
                  </a:moveTo>
                  <a:lnTo>
                    <a:pt x="124" y="0"/>
                  </a:lnTo>
                  <a:lnTo>
                    <a:pt x="69" y="75"/>
                  </a:lnTo>
                  <a:lnTo>
                    <a:pt x="35" y="75"/>
                  </a:lnTo>
                  <a:lnTo>
                    <a:pt x="27" y="60"/>
                  </a:lnTo>
                  <a:lnTo>
                    <a:pt x="32" y="75"/>
                  </a:lnTo>
                  <a:lnTo>
                    <a:pt x="5" y="77"/>
                  </a:lnTo>
                  <a:lnTo>
                    <a:pt x="0" y="85"/>
                  </a:lnTo>
                  <a:lnTo>
                    <a:pt x="10" y="122"/>
                  </a:lnTo>
                  <a:lnTo>
                    <a:pt x="101" y="122"/>
                  </a:lnTo>
                  <a:lnTo>
                    <a:pt x="173"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 name="Freeform 422"/>
            <p:cNvSpPr>
              <a:spLocks/>
            </p:cNvSpPr>
            <p:nvPr/>
          </p:nvSpPr>
          <p:spPr bwMode="auto">
            <a:xfrm>
              <a:off x="5769204" y="4382378"/>
              <a:ext cx="248383" cy="419768"/>
            </a:xfrm>
            <a:custGeom>
              <a:avLst/>
              <a:gdLst/>
              <a:ahLst/>
              <a:cxnLst>
                <a:cxn ang="0">
                  <a:pos x="45" y="422"/>
                </a:cxn>
                <a:cxn ang="0">
                  <a:pos x="122" y="352"/>
                </a:cxn>
                <a:cxn ang="0">
                  <a:pos x="112" y="317"/>
                </a:cxn>
                <a:cxn ang="0">
                  <a:pos x="183" y="227"/>
                </a:cxn>
                <a:cxn ang="0">
                  <a:pos x="250" y="102"/>
                </a:cxn>
                <a:cxn ang="0">
                  <a:pos x="244" y="45"/>
                </a:cxn>
                <a:cxn ang="0">
                  <a:pos x="164" y="6"/>
                </a:cxn>
                <a:cxn ang="0">
                  <a:pos x="122" y="0"/>
                </a:cxn>
                <a:cxn ang="0">
                  <a:pos x="119" y="0"/>
                </a:cxn>
                <a:cxn ang="0">
                  <a:pos x="64" y="67"/>
                </a:cxn>
                <a:cxn ang="0">
                  <a:pos x="64" y="70"/>
                </a:cxn>
                <a:cxn ang="0">
                  <a:pos x="103" y="86"/>
                </a:cxn>
                <a:cxn ang="0">
                  <a:pos x="106" y="99"/>
                </a:cxn>
                <a:cxn ang="0">
                  <a:pos x="103" y="157"/>
                </a:cxn>
                <a:cxn ang="0">
                  <a:pos x="52" y="243"/>
                </a:cxn>
                <a:cxn ang="0">
                  <a:pos x="58" y="288"/>
                </a:cxn>
                <a:cxn ang="0">
                  <a:pos x="0" y="339"/>
                </a:cxn>
                <a:cxn ang="0">
                  <a:pos x="45" y="422"/>
                </a:cxn>
              </a:cxnLst>
              <a:rect l="0" t="0" r="r" b="b"/>
              <a:pathLst>
                <a:path w="250" h="422">
                  <a:moveTo>
                    <a:pt x="45" y="422"/>
                  </a:moveTo>
                  <a:lnTo>
                    <a:pt x="122" y="352"/>
                  </a:lnTo>
                  <a:lnTo>
                    <a:pt x="112" y="317"/>
                  </a:lnTo>
                  <a:lnTo>
                    <a:pt x="183" y="227"/>
                  </a:lnTo>
                  <a:lnTo>
                    <a:pt x="250" y="102"/>
                  </a:lnTo>
                  <a:lnTo>
                    <a:pt x="244" y="45"/>
                  </a:lnTo>
                  <a:lnTo>
                    <a:pt x="164" y="6"/>
                  </a:lnTo>
                  <a:lnTo>
                    <a:pt x="122" y="0"/>
                  </a:lnTo>
                  <a:lnTo>
                    <a:pt x="119" y="0"/>
                  </a:lnTo>
                  <a:lnTo>
                    <a:pt x="64" y="67"/>
                  </a:lnTo>
                  <a:lnTo>
                    <a:pt x="64" y="70"/>
                  </a:lnTo>
                  <a:lnTo>
                    <a:pt x="103" y="86"/>
                  </a:lnTo>
                  <a:lnTo>
                    <a:pt x="106" y="99"/>
                  </a:lnTo>
                  <a:lnTo>
                    <a:pt x="103" y="157"/>
                  </a:lnTo>
                  <a:lnTo>
                    <a:pt x="52" y="243"/>
                  </a:lnTo>
                  <a:lnTo>
                    <a:pt x="58" y="288"/>
                  </a:lnTo>
                  <a:lnTo>
                    <a:pt x="0" y="339"/>
                  </a:lnTo>
                  <a:lnTo>
                    <a:pt x="45" y="4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9" name="Freeform 421"/>
            <p:cNvSpPr>
              <a:spLocks/>
            </p:cNvSpPr>
            <p:nvPr/>
          </p:nvSpPr>
          <p:spPr bwMode="auto">
            <a:xfrm>
              <a:off x="5769204" y="4382378"/>
              <a:ext cx="248383" cy="417283"/>
            </a:xfrm>
            <a:custGeom>
              <a:avLst/>
              <a:gdLst/>
              <a:ahLst/>
              <a:cxnLst>
                <a:cxn ang="0">
                  <a:pos x="45" y="422"/>
                </a:cxn>
                <a:cxn ang="0">
                  <a:pos x="123" y="352"/>
                </a:cxn>
                <a:cxn ang="0">
                  <a:pos x="113" y="317"/>
                </a:cxn>
                <a:cxn ang="0">
                  <a:pos x="183" y="226"/>
                </a:cxn>
                <a:cxn ang="0">
                  <a:pos x="250" y="100"/>
                </a:cxn>
                <a:cxn ang="0">
                  <a:pos x="245" y="45"/>
                </a:cxn>
                <a:cxn ang="0">
                  <a:pos x="165" y="5"/>
                </a:cxn>
                <a:cxn ang="0">
                  <a:pos x="123" y="0"/>
                </a:cxn>
                <a:cxn ang="0">
                  <a:pos x="120" y="0"/>
                </a:cxn>
                <a:cxn ang="0">
                  <a:pos x="65" y="65"/>
                </a:cxn>
                <a:cxn ang="0">
                  <a:pos x="65" y="70"/>
                </a:cxn>
                <a:cxn ang="0">
                  <a:pos x="103" y="85"/>
                </a:cxn>
                <a:cxn ang="0">
                  <a:pos x="105" y="98"/>
                </a:cxn>
                <a:cxn ang="0">
                  <a:pos x="103" y="156"/>
                </a:cxn>
                <a:cxn ang="0">
                  <a:pos x="53" y="244"/>
                </a:cxn>
                <a:cxn ang="0">
                  <a:pos x="58" y="289"/>
                </a:cxn>
                <a:cxn ang="0">
                  <a:pos x="0" y="339"/>
                </a:cxn>
                <a:cxn ang="0">
                  <a:pos x="45" y="422"/>
                </a:cxn>
              </a:cxnLst>
              <a:rect l="0" t="0" r="r" b="b"/>
              <a:pathLst>
                <a:path w="250" h="422">
                  <a:moveTo>
                    <a:pt x="45" y="422"/>
                  </a:moveTo>
                  <a:lnTo>
                    <a:pt x="123" y="352"/>
                  </a:lnTo>
                  <a:lnTo>
                    <a:pt x="113" y="317"/>
                  </a:lnTo>
                  <a:lnTo>
                    <a:pt x="183" y="226"/>
                  </a:lnTo>
                  <a:lnTo>
                    <a:pt x="250" y="100"/>
                  </a:lnTo>
                  <a:lnTo>
                    <a:pt x="245" y="45"/>
                  </a:lnTo>
                  <a:lnTo>
                    <a:pt x="165" y="5"/>
                  </a:lnTo>
                  <a:lnTo>
                    <a:pt x="123" y="0"/>
                  </a:lnTo>
                  <a:lnTo>
                    <a:pt x="120" y="0"/>
                  </a:lnTo>
                  <a:lnTo>
                    <a:pt x="65" y="65"/>
                  </a:lnTo>
                  <a:lnTo>
                    <a:pt x="65" y="70"/>
                  </a:lnTo>
                  <a:lnTo>
                    <a:pt x="103" y="85"/>
                  </a:lnTo>
                  <a:lnTo>
                    <a:pt x="105" y="98"/>
                  </a:lnTo>
                  <a:lnTo>
                    <a:pt x="103" y="156"/>
                  </a:lnTo>
                  <a:lnTo>
                    <a:pt x="53" y="244"/>
                  </a:lnTo>
                  <a:lnTo>
                    <a:pt x="58" y="289"/>
                  </a:lnTo>
                  <a:lnTo>
                    <a:pt x="0" y="339"/>
                  </a:lnTo>
                  <a:lnTo>
                    <a:pt x="45" y="4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 name="Freeform 420"/>
            <p:cNvSpPr>
              <a:spLocks/>
            </p:cNvSpPr>
            <p:nvPr/>
          </p:nvSpPr>
          <p:spPr bwMode="auto">
            <a:xfrm>
              <a:off x="5471145" y="4720179"/>
              <a:ext cx="365123" cy="258318"/>
            </a:xfrm>
            <a:custGeom>
              <a:avLst/>
              <a:gdLst/>
              <a:ahLst/>
              <a:cxnLst>
                <a:cxn ang="0">
                  <a:pos x="0" y="122"/>
                </a:cxn>
                <a:cxn ang="0">
                  <a:pos x="0" y="125"/>
                </a:cxn>
                <a:cxn ang="0">
                  <a:pos x="41" y="218"/>
                </a:cxn>
                <a:cxn ang="0">
                  <a:pos x="125" y="259"/>
                </a:cxn>
                <a:cxn ang="0">
                  <a:pos x="163" y="224"/>
                </a:cxn>
                <a:cxn ang="0">
                  <a:pos x="240" y="179"/>
                </a:cxn>
                <a:cxn ang="0">
                  <a:pos x="368" y="58"/>
                </a:cxn>
                <a:cxn ang="0">
                  <a:pos x="345" y="80"/>
                </a:cxn>
                <a:cxn ang="0">
                  <a:pos x="300" y="0"/>
                </a:cxn>
                <a:cxn ang="0">
                  <a:pos x="297" y="0"/>
                </a:cxn>
                <a:cxn ang="0">
                  <a:pos x="172" y="42"/>
                </a:cxn>
                <a:cxn ang="0">
                  <a:pos x="157" y="103"/>
                </a:cxn>
                <a:cxn ang="0">
                  <a:pos x="35" y="93"/>
                </a:cxn>
                <a:cxn ang="0">
                  <a:pos x="0" y="122"/>
                </a:cxn>
              </a:cxnLst>
              <a:rect l="0" t="0" r="r" b="b"/>
              <a:pathLst>
                <a:path w="368" h="259">
                  <a:moveTo>
                    <a:pt x="0" y="122"/>
                  </a:moveTo>
                  <a:lnTo>
                    <a:pt x="0" y="125"/>
                  </a:lnTo>
                  <a:lnTo>
                    <a:pt x="41" y="218"/>
                  </a:lnTo>
                  <a:lnTo>
                    <a:pt x="125" y="259"/>
                  </a:lnTo>
                  <a:lnTo>
                    <a:pt x="163" y="224"/>
                  </a:lnTo>
                  <a:lnTo>
                    <a:pt x="240" y="179"/>
                  </a:lnTo>
                  <a:lnTo>
                    <a:pt x="368" y="58"/>
                  </a:lnTo>
                  <a:lnTo>
                    <a:pt x="345" y="80"/>
                  </a:lnTo>
                  <a:lnTo>
                    <a:pt x="300" y="0"/>
                  </a:lnTo>
                  <a:lnTo>
                    <a:pt x="297" y="0"/>
                  </a:lnTo>
                  <a:lnTo>
                    <a:pt x="172" y="42"/>
                  </a:lnTo>
                  <a:lnTo>
                    <a:pt x="157" y="103"/>
                  </a:lnTo>
                  <a:lnTo>
                    <a:pt x="35" y="93"/>
                  </a:lnTo>
                  <a:lnTo>
                    <a:pt x="0" y="1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 name="Freeform 419"/>
            <p:cNvSpPr>
              <a:spLocks/>
            </p:cNvSpPr>
            <p:nvPr/>
          </p:nvSpPr>
          <p:spPr bwMode="auto">
            <a:xfrm>
              <a:off x="5471145" y="4720179"/>
              <a:ext cx="365123" cy="258318"/>
            </a:xfrm>
            <a:custGeom>
              <a:avLst/>
              <a:gdLst/>
              <a:ahLst/>
              <a:cxnLst>
                <a:cxn ang="0">
                  <a:pos x="0" y="122"/>
                </a:cxn>
                <a:cxn ang="0">
                  <a:pos x="0" y="125"/>
                </a:cxn>
                <a:cxn ang="0">
                  <a:pos x="40" y="219"/>
                </a:cxn>
                <a:cxn ang="0">
                  <a:pos x="125" y="259"/>
                </a:cxn>
                <a:cxn ang="0">
                  <a:pos x="163" y="224"/>
                </a:cxn>
                <a:cxn ang="0">
                  <a:pos x="240" y="179"/>
                </a:cxn>
                <a:cxn ang="0">
                  <a:pos x="368" y="60"/>
                </a:cxn>
                <a:cxn ang="0">
                  <a:pos x="345" y="80"/>
                </a:cxn>
                <a:cxn ang="0">
                  <a:pos x="300" y="0"/>
                </a:cxn>
                <a:cxn ang="0">
                  <a:pos x="298" y="0"/>
                </a:cxn>
                <a:cxn ang="0">
                  <a:pos x="173" y="42"/>
                </a:cxn>
                <a:cxn ang="0">
                  <a:pos x="158" y="105"/>
                </a:cxn>
                <a:cxn ang="0">
                  <a:pos x="35" y="95"/>
                </a:cxn>
                <a:cxn ang="0">
                  <a:pos x="0" y="122"/>
                </a:cxn>
              </a:cxnLst>
              <a:rect l="0" t="0" r="r" b="b"/>
              <a:pathLst>
                <a:path w="368" h="259">
                  <a:moveTo>
                    <a:pt x="0" y="122"/>
                  </a:moveTo>
                  <a:lnTo>
                    <a:pt x="0" y="125"/>
                  </a:lnTo>
                  <a:lnTo>
                    <a:pt x="40" y="219"/>
                  </a:lnTo>
                  <a:lnTo>
                    <a:pt x="125" y="259"/>
                  </a:lnTo>
                  <a:lnTo>
                    <a:pt x="163" y="224"/>
                  </a:lnTo>
                  <a:lnTo>
                    <a:pt x="240" y="179"/>
                  </a:lnTo>
                  <a:lnTo>
                    <a:pt x="368" y="60"/>
                  </a:lnTo>
                  <a:lnTo>
                    <a:pt x="345" y="80"/>
                  </a:lnTo>
                  <a:lnTo>
                    <a:pt x="300" y="0"/>
                  </a:lnTo>
                  <a:lnTo>
                    <a:pt x="298" y="0"/>
                  </a:lnTo>
                  <a:lnTo>
                    <a:pt x="173" y="42"/>
                  </a:lnTo>
                  <a:lnTo>
                    <a:pt x="158" y="105"/>
                  </a:lnTo>
                  <a:lnTo>
                    <a:pt x="35" y="95"/>
                  </a:lnTo>
                  <a:lnTo>
                    <a:pt x="0" y="1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 name="Freeform 418"/>
            <p:cNvSpPr>
              <a:spLocks/>
            </p:cNvSpPr>
            <p:nvPr/>
          </p:nvSpPr>
          <p:spPr bwMode="auto">
            <a:xfrm>
              <a:off x="5237665" y="4357540"/>
              <a:ext cx="635860" cy="486830"/>
            </a:xfrm>
            <a:custGeom>
              <a:avLst/>
              <a:gdLst/>
              <a:ahLst/>
              <a:cxnLst>
                <a:cxn ang="0">
                  <a:pos x="0" y="157"/>
                </a:cxn>
                <a:cxn ang="0">
                  <a:pos x="7" y="180"/>
                </a:cxn>
                <a:cxn ang="0">
                  <a:pos x="58" y="234"/>
                </a:cxn>
                <a:cxn ang="0">
                  <a:pos x="64" y="269"/>
                </a:cxn>
                <a:cxn ang="0">
                  <a:pos x="128" y="311"/>
                </a:cxn>
                <a:cxn ang="0">
                  <a:pos x="234" y="490"/>
                </a:cxn>
                <a:cxn ang="0">
                  <a:pos x="234" y="487"/>
                </a:cxn>
                <a:cxn ang="0">
                  <a:pos x="269" y="458"/>
                </a:cxn>
                <a:cxn ang="0">
                  <a:pos x="391" y="468"/>
                </a:cxn>
                <a:cxn ang="0">
                  <a:pos x="406" y="407"/>
                </a:cxn>
                <a:cxn ang="0">
                  <a:pos x="531" y="365"/>
                </a:cxn>
                <a:cxn ang="0">
                  <a:pos x="534" y="365"/>
                </a:cxn>
                <a:cxn ang="0">
                  <a:pos x="534" y="362"/>
                </a:cxn>
                <a:cxn ang="0">
                  <a:pos x="592" y="311"/>
                </a:cxn>
                <a:cxn ang="0">
                  <a:pos x="586" y="266"/>
                </a:cxn>
                <a:cxn ang="0">
                  <a:pos x="637" y="180"/>
                </a:cxn>
                <a:cxn ang="0">
                  <a:pos x="640" y="122"/>
                </a:cxn>
                <a:cxn ang="0">
                  <a:pos x="637" y="109"/>
                </a:cxn>
                <a:cxn ang="0">
                  <a:pos x="598" y="93"/>
                </a:cxn>
                <a:cxn ang="0">
                  <a:pos x="598" y="90"/>
                </a:cxn>
                <a:cxn ang="0">
                  <a:pos x="582" y="106"/>
                </a:cxn>
                <a:cxn ang="0">
                  <a:pos x="490" y="106"/>
                </a:cxn>
                <a:cxn ang="0">
                  <a:pos x="480" y="68"/>
                </a:cxn>
                <a:cxn ang="0">
                  <a:pos x="483" y="61"/>
                </a:cxn>
                <a:cxn ang="0">
                  <a:pos x="467" y="39"/>
                </a:cxn>
                <a:cxn ang="0">
                  <a:pos x="458" y="61"/>
                </a:cxn>
                <a:cxn ang="0">
                  <a:pos x="387" y="20"/>
                </a:cxn>
                <a:cxn ang="0">
                  <a:pos x="333" y="36"/>
                </a:cxn>
                <a:cxn ang="0">
                  <a:pos x="301" y="7"/>
                </a:cxn>
                <a:cxn ang="0">
                  <a:pos x="301" y="0"/>
                </a:cxn>
                <a:cxn ang="0">
                  <a:pos x="221" y="29"/>
                </a:cxn>
                <a:cxn ang="0">
                  <a:pos x="128" y="29"/>
                </a:cxn>
                <a:cxn ang="0">
                  <a:pos x="80" y="71"/>
                </a:cxn>
                <a:cxn ang="0">
                  <a:pos x="83" y="138"/>
                </a:cxn>
                <a:cxn ang="0">
                  <a:pos x="45" y="141"/>
                </a:cxn>
                <a:cxn ang="0">
                  <a:pos x="7" y="164"/>
                </a:cxn>
                <a:cxn ang="0">
                  <a:pos x="0" y="164"/>
                </a:cxn>
                <a:cxn ang="0">
                  <a:pos x="0" y="157"/>
                </a:cxn>
              </a:cxnLst>
              <a:rect l="0" t="0" r="r" b="b"/>
              <a:pathLst>
                <a:path w="640" h="490">
                  <a:moveTo>
                    <a:pt x="0" y="157"/>
                  </a:moveTo>
                  <a:lnTo>
                    <a:pt x="7" y="180"/>
                  </a:lnTo>
                  <a:lnTo>
                    <a:pt x="58" y="234"/>
                  </a:lnTo>
                  <a:lnTo>
                    <a:pt x="64" y="269"/>
                  </a:lnTo>
                  <a:lnTo>
                    <a:pt x="128" y="311"/>
                  </a:lnTo>
                  <a:lnTo>
                    <a:pt x="234" y="490"/>
                  </a:lnTo>
                  <a:lnTo>
                    <a:pt x="234" y="487"/>
                  </a:lnTo>
                  <a:lnTo>
                    <a:pt x="269" y="458"/>
                  </a:lnTo>
                  <a:lnTo>
                    <a:pt x="391" y="468"/>
                  </a:lnTo>
                  <a:lnTo>
                    <a:pt x="406" y="407"/>
                  </a:lnTo>
                  <a:lnTo>
                    <a:pt x="531" y="365"/>
                  </a:lnTo>
                  <a:lnTo>
                    <a:pt x="534" y="365"/>
                  </a:lnTo>
                  <a:lnTo>
                    <a:pt x="534" y="362"/>
                  </a:lnTo>
                  <a:lnTo>
                    <a:pt x="592" y="311"/>
                  </a:lnTo>
                  <a:lnTo>
                    <a:pt x="586" y="266"/>
                  </a:lnTo>
                  <a:lnTo>
                    <a:pt x="637" y="180"/>
                  </a:lnTo>
                  <a:lnTo>
                    <a:pt x="640" y="122"/>
                  </a:lnTo>
                  <a:lnTo>
                    <a:pt x="637" y="109"/>
                  </a:lnTo>
                  <a:lnTo>
                    <a:pt x="598" y="93"/>
                  </a:lnTo>
                  <a:lnTo>
                    <a:pt x="598" y="90"/>
                  </a:lnTo>
                  <a:lnTo>
                    <a:pt x="582" y="106"/>
                  </a:lnTo>
                  <a:lnTo>
                    <a:pt x="490" y="106"/>
                  </a:lnTo>
                  <a:lnTo>
                    <a:pt x="480" y="68"/>
                  </a:lnTo>
                  <a:lnTo>
                    <a:pt x="483" y="61"/>
                  </a:lnTo>
                  <a:lnTo>
                    <a:pt x="467" y="39"/>
                  </a:lnTo>
                  <a:lnTo>
                    <a:pt x="458" y="61"/>
                  </a:lnTo>
                  <a:lnTo>
                    <a:pt x="387" y="20"/>
                  </a:lnTo>
                  <a:lnTo>
                    <a:pt x="333" y="36"/>
                  </a:lnTo>
                  <a:lnTo>
                    <a:pt x="301" y="7"/>
                  </a:lnTo>
                  <a:lnTo>
                    <a:pt x="301" y="0"/>
                  </a:lnTo>
                  <a:lnTo>
                    <a:pt x="221" y="29"/>
                  </a:lnTo>
                  <a:lnTo>
                    <a:pt x="128" y="29"/>
                  </a:lnTo>
                  <a:lnTo>
                    <a:pt x="80" y="71"/>
                  </a:lnTo>
                  <a:lnTo>
                    <a:pt x="83" y="138"/>
                  </a:lnTo>
                  <a:lnTo>
                    <a:pt x="45" y="141"/>
                  </a:lnTo>
                  <a:lnTo>
                    <a:pt x="7" y="164"/>
                  </a:lnTo>
                  <a:lnTo>
                    <a:pt x="0" y="164"/>
                  </a:lnTo>
                  <a:lnTo>
                    <a:pt x="0"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 name="Freeform 417"/>
            <p:cNvSpPr>
              <a:spLocks/>
            </p:cNvSpPr>
            <p:nvPr/>
          </p:nvSpPr>
          <p:spPr bwMode="auto">
            <a:xfrm>
              <a:off x="5237665" y="4357540"/>
              <a:ext cx="635860" cy="486830"/>
            </a:xfrm>
            <a:custGeom>
              <a:avLst/>
              <a:gdLst/>
              <a:ahLst/>
              <a:cxnLst>
                <a:cxn ang="0">
                  <a:pos x="0" y="158"/>
                </a:cxn>
                <a:cxn ang="0">
                  <a:pos x="8" y="180"/>
                </a:cxn>
                <a:cxn ang="0">
                  <a:pos x="60" y="235"/>
                </a:cxn>
                <a:cxn ang="0">
                  <a:pos x="65" y="270"/>
                </a:cxn>
                <a:cxn ang="0">
                  <a:pos x="130" y="313"/>
                </a:cxn>
                <a:cxn ang="0">
                  <a:pos x="235" y="490"/>
                </a:cxn>
                <a:cxn ang="0">
                  <a:pos x="235" y="488"/>
                </a:cxn>
                <a:cxn ang="0">
                  <a:pos x="270" y="460"/>
                </a:cxn>
                <a:cxn ang="0">
                  <a:pos x="393" y="470"/>
                </a:cxn>
                <a:cxn ang="0">
                  <a:pos x="408" y="408"/>
                </a:cxn>
                <a:cxn ang="0">
                  <a:pos x="533" y="365"/>
                </a:cxn>
                <a:cxn ang="0">
                  <a:pos x="535" y="365"/>
                </a:cxn>
                <a:cxn ang="0">
                  <a:pos x="535" y="363"/>
                </a:cxn>
                <a:cxn ang="0">
                  <a:pos x="593" y="313"/>
                </a:cxn>
                <a:cxn ang="0">
                  <a:pos x="588" y="268"/>
                </a:cxn>
                <a:cxn ang="0">
                  <a:pos x="638" y="180"/>
                </a:cxn>
                <a:cxn ang="0">
                  <a:pos x="640" y="123"/>
                </a:cxn>
                <a:cxn ang="0">
                  <a:pos x="638" y="110"/>
                </a:cxn>
                <a:cxn ang="0">
                  <a:pos x="600" y="95"/>
                </a:cxn>
                <a:cxn ang="0">
                  <a:pos x="600" y="90"/>
                </a:cxn>
                <a:cxn ang="0">
                  <a:pos x="583" y="108"/>
                </a:cxn>
                <a:cxn ang="0">
                  <a:pos x="490" y="108"/>
                </a:cxn>
                <a:cxn ang="0">
                  <a:pos x="480" y="70"/>
                </a:cxn>
                <a:cxn ang="0">
                  <a:pos x="485" y="63"/>
                </a:cxn>
                <a:cxn ang="0">
                  <a:pos x="468" y="40"/>
                </a:cxn>
                <a:cxn ang="0">
                  <a:pos x="460" y="63"/>
                </a:cxn>
                <a:cxn ang="0">
                  <a:pos x="388" y="20"/>
                </a:cxn>
                <a:cxn ang="0">
                  <a:pos x="335" y="38"/>
                </a:cxn>
                <a:cxn ang="0">
                  <a:pos x="303" y="8"/>
                </a:cxn>
                <a:cxn ang="0">
                  <a:pos x="303" y="0"/>
                </a:cxn>
                <a:cxn ang="0">
                  <a:pos x="223" y="30"/>
                </a:cxn>
                <a:cxn ang="0">
                  <a:pos x="130" y="30"/>
                </a:cxn>
                <a:cxn ang="0">
                  <a:pos x="80" y="73"/>
                </a:cxn>
                <a:cxn ang="0">
                  <a:pos x="85" y="140"/>
                </a:cxn>
                <a:cxn ang="0">
                  <a:pos x="45" y="143"/>
                </a:cxn>
                <a:cxn ang="0">
                  <a:pos x="8" y="165"/>
                </a:cxn>
                <a:cxn ang="0">
                  <a:pos x="0" y="165"/>
                </a:cxn>
                <a:cxn ang="0">
                  <a:pos x="0" y="158"/>
                </a:cxn>
              </a:cxnLst>
              <a:rect l="0" t="0" r="r" b="b"/>
              <a:pathLst>
                <a:path w="640" h="490">
                  <a:moveTo>
                    <a:pt x="0" y="158"/>
                  </a:moveTo>
                  <a:lnTo>
                    <a:pt x="8" y="180"/>
                  </a:lnTo>
                  <a:lnTo>
                    <a:pt x="60" y="235"/>
                  </a:lnTo>
                  <a:lnTo>
                    <a:pt x="65" y="270"/>
                  </a:lnTo>
                  <a:lnTo>
                    <a:pt x="130" y="313"/>
                  </a:lnTo>
                  <a:lnTo>
                    <a:pt x="235" y="490"/>
                  </a:lnTo>
                  <a:lnTo>
                    <a:pt x="235" y="488"/>
                  </a:lnTo>
                  <a:lnTo>
                    <a:pt x="270" y="460"/>
                  </a:lnTo>
                  <a:lnTo>
                    <a:pt x="393" y="470"/>
                  </a:lnTo>
                  <a:lnTo>
                    <a:pt x="408" y="408"/>
                  </a:lnTo>
                  <a:lnTo>
                    <a:pt x="533" y="365"/>
                  </a:lnTo>
                  <a:lnTo>
                    <a:pt x="535" y="365"/>
                  </a:lnTo>
                  <a:lnTo>
                    <a:pt x="535" y="363"/>
                  </a:lnTo>
                  <a:lnTo>
                    <a:pt x="593" y="313"/>
                  </a:lnTo>
                  <a:lnTo>
                    <a:pt x="588" y="268"/>
                  </a:lnTo>
                  <a:lnTo>
                    <a:pt x="638" y="180"/>
                  </a:lnTo>
                  <a:lnTo>
                    <a:pt x="640" y="123"/>
                  </a:lnTo>
                  <a:lnTo>
                    <a:pt x="638" y="110"/>
                  </a:lnTo>
                  <a:lnTo>
                    <a:pt x="600" y="95"/>
                  </a:lnTo>
                  <a:lnTo>
                    <a:pt x="600" y="90"/>
                  </a:lnTo>
                  <a:lnTo>
                    <a:pt x="583" y="108"/>
                  </a:lnTo>
                  <a:lnTo>
                    <a:pt x="490" y="108"/>
                  </a:lnTo>
                  <a:lnTo>
                    <a:pt x="480" y="70"/>
                  </a:lnTo>
                  <a:lnTo>
                    <a:pt x="485" y="63"/>
                  </a:lnTo>
                  <a:lnTo>
                    <a:pt x="468" y="40"/>
                  </a:lnTo>
                  <a:lnTo>
                    <a:pt x="460" y="63"/>
                  </a:lnTo>
                  <a:lnTo>
                    <a:pt x="388" y="20"/>
                  </a:lnTo>
                  <a:lnTo>
                    <a:pt x="335" y="38"/>
                  </a:lnTo>
                  <a:lnTo>
                    <a:pt x="303" y="8"/>
                  </a:lnTo>
                  <a:lnTo>
                    <a:pt x="303" y="0"/>
                  </a:lnTo>
                  <a:lnTo>
                    <a:pt x="223" y="30"/>
                  </a:lnTo>
                  <a:lnTo>
                    <a:pt x="130" y="30"/>
                  </a:lnTo>
                  <a:lnTo>
                    <a:pt x="80" y="73"/>
                  </a:lnTo>
                  <a:lnTo>
                    <a:pt x="85" y="140"/>
                  </a:lnTo>
                  <a:lnTo>
                    <a:pt x="45" y="143"/>
                  </a:lnTo>
                  <a:lnTo>
                    <a:pt x="8" y="165"/>
                  </a:lnTo>
                  <a:lnTo>
                    <a:pt x="0" y="165"/>
                  </a:lnTo>
                  <a:lnTo>
                    <a:pt x="0" y="1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 name="Freeform 416"/>
            <p:cNvSpPr>
              <a:spLocks/>
            </p:cNvSpPr>
            <p:nvPr/>
          </p:nvSpPr>
          <p:spPr bwMode="auto">
            <a:xfrm>
              <a:off x="5967910" y="3696841"/>
              <a:ext cx="273221" cy="509186"/>
            </a:xfrm>
            <a:custGeom>
              <a:avLst/>
              <a:gdLst/>
              <a:ahLst/>
              <a:cxnLst>
                <a:cxn ang="0">
                  <a:pos x="93" y="512"/>
                </a:cxn>
                <a:cxn ang="0">
                  <a:pos x="195" y="416"/>
                </a:cxn>
                <a:cxn ang="0">
                  <a:pos x="275" y="409"/>
                </a:cxn>
                <a:cxn ang="0">
                  <a:pos x="268" y="345"/>
                </a:cxn>
                <a:cxn ang="0">
                  <a:pos x="227" y="345"/>
                </a:cxn>
                <a:cxn ang="0">
                  <a:pos x="208" y="278"/>
                </a:cxn>
                <a:cxn ang="0">
                  <a:pos x="233" y="240"/>
                </a:cxn>
                <a:cxn ang="0">
                  <a:pos x="182" y="131"/>
                </a:cxn>
                <a:cxn ang="0">
                  <a:pos x="153" y="128"/>
                </a:cxn>
                <a:cxn ang="0">
                  <a:pos x="109" y="35"/>
                </a:cxn>
                <a:cxn ang="0">
                  <a:pos x="121" y="0"/>
                </a:cxn>
                <a:cxn ang="0">
                  <a:pos x="77" y="6"/>
                </a:cxn>
                <a:cxn ang="0">
                  <a:pos x="45" y="83"/>
                </a:cxn>
                <a:cxn ang="0">
                  <a:pos x="105" y="243"/>
                </a:cxn>
                <a:cxn ang="0">
                  <a:pos x="0" y="413"/>
                </a:cxn>
                <a:cxn ang="0">
                  <a:pos x="73" y="416"/>
                </a:cxn>
                <a:cxn ang="0">
                  <a:pos x="67" y="464"/>
                </a:cxn>
                <a:cxn ang="0">
                  <a:pos x="93" y="509"/>
                </a:cxn>
                <a:cxn ang="0">
                  <a:pos x="96" y="509"/>
                </a:cxn>
                <a:cxn ang="0">
                  <a:pos x="93" y="512"/>
                </a:cxn>
              </a:cxnLst>
              <a:rect l="0" t="0" r="r" b="b"/>
              <a:pathLst>
                <a:path w="275" h="512">
                  <a:moveTo>
                    <a:pt x="93" y="512"/>
                  </a:moveTo>
                  <a:lnTo>
                    <a:pt x="195" y="416"/>
                  </a:lnTo>
                  <a:lnTo>
                    <a:pt x="275" y="409"/>
                  </a:lnTo>
                  <a:lnTo>
                    <a:pt x="268" y="345"/>
                  </a:lnTo>
                  <a:lnTo>
                    <a:pt x="227" y="345"/>
                  </a:lnTo>
                  <a:lnTo>
                    <a:pt x="208" y="278"/>
                  </a:lnTo>
                  <a:lnTo>
                    <a:pt x="233" y="240"/>
                  </a:lnTo>
                  <a:lnTo>
                    <a:pt x="182" y="131"/>
                  </a:lnTo>
                  <a:lnTo>
                    <a:pt x="153" y="128"/>
                  </a:lnTo>
                  <a:lnTo>
                    <a:pt x="109" y="35"/>
                  </a:lnTo>
                  <a:lnTo>
                    <a:pt x="121" y="0"/>
                  </a:lnTo>
                  <a:lnTo>
                    <a:pt x="77" y="6"/>
                  </a:lnTo>
                  <a:lnTo>
                    <a:pt x="45" y="83"/>
                  </a:lnTo>
                  <a:lnTo>
                    <a:pt x="105" y="243"/>
                  </a:lnTo>
                  <a:lnTo>
                    <a:pt x="0" y="413"/>
                  </a:lnTo>
                  <a:lnTo>
                    <a:pt x="73" y="416"/>
                  </a:lnTo>
                  <a:lnTo>
                    <a:pt x="67" y="464"/>
                  </a:lnTo>
                  <a:lnTo>
                    <a:pt x="93" y="509"/>
                  </a:lnTo>
                  <a:lnTo>
                    <a:pt x="96" y="509"/>
                  </a:lnTo>
                  <a:lnTo>
                    <a:pt x="93" y="5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 name="Freeform 415"/>
            <p:cNvSpPr>
              <a:spLocks/>
            </p:cNvSpPr>
            <p:nvPr/>
          </p:nvSpPr>
          <p:spPr bwMode="auto">
            <a:xfrm>
              <a:off x="5967910" y="3696841"/>
              <a:ext cx="273221" cy="509186"/>
            </a:xfrm>
            <a:custGeom>
              <a:avLst/>
              <a:gdLst/>
              <a:ahLst/>
              <a:cxnLst>
                <a:cxn ang="0">
                  <a:pos x="93" y="512"/>
                </a:cxn>
                <a:cxn ang="0">
                  <a:pos x="195" y="417"/>
                </a:cxn>
                <a:cxn ang="0">
                  <a:pos x="275" y="410"/>
                </a:cxn>
                <a:cxn ang="0">
                  <a:pos x="268" y="345"/>
                </a:cxn>
                <a:cxn ang="0">
                  <a:pos x="225" y="345"/>
                </a:cxn>
                <a:cxn ang="0">
                  <a:pos x="208" y="280"/>
                </a:cxn>
                <a:cxn ang="0">
                  <a:pos x="233" y="240"/>
                </a:cxn>
                <a:cxn ang="0">
                  <a:pos x="180" y="132"/>
                </a:cxn>
                <a:cxn ang="0">
                  <a:pos x="153" y="130"/>
                </a:cxn>
                <a:cxn ang="0">
                  <a:pos x="108" y="35"/>
                </a:cxn>
                <a:cxn ang="0">
                  <a:pos x="120" y="0"/>
                </a:cxn>
                <a:cxn ang="0">
                  <a:pos x="75" y="7"/>
                </a:cxn>
                <a:cxn ang="0">
                  <a:pos x="45" y="85"/>
                </a:cxn>
                <a:cxn ang="0">
                  <a:pos x="105" y="245"/>
                </a:cxn>
                <a:cxn ang="0">
                  <a:pos x="0" y="415"/>
                </a:cxn>
                <a:cxn ang="0">
                  <a:pos x="73" y="417"/>
                </a:cxn>
                <a:cxn ang="0">
                  <a:pos x="65" y="465"/>
                </a:cxn>
                <a:cxn ang="0">
                  <a:pos x="93" y="510"/>
                </a:cxn>
                <a:cxn ang="0">
                  <a:pos x="95" y="510"/>
                </a:cxn>
                <a:cxn ang="0">
                  <a:pos x="93" y="512"/>
                </a:cxn>
              </a:cxnLst>
              <a:rect l="0" t="0" r="r" b="b"/>
              <a:pathLst>
                <a:path w="275" h="512">
                  <a:moveTo>
                    <a:pt x="93" y="512"/>
                  </a:moveTo>
                  <a:lnTo>
                    <a:pt x="195" y="417"/>
                  </a:lnTo>
                  <a:lnTo>
                    <a:pt x="275" y="410"/>
                  </a:lnTo>
                  <a:lnTo>
                    <a:pt x="268" y="345"/>
                  </a:lnTo>
                  <a:lnTo>
                    <a:pt x="225" y="345"/>
                  </a:lnTo>
                  <a:lnTo>
                    <a:pt x="208" y="280"/>
                  </a:lnTo>
                  <a:lnTo>
                    <a:pt x="233" y="240"/>
                  </a:lnTo>
                  <a:lnTo>
                    <a:pt x="180" y="132"/>
                  </a:lnTo>
                  <a:lnTo>
                    <a:pt x="153" y="130"/>
                  </a:lnTo>
                  <a:lnTo>
                    <a:pt x="108" y="35"/>
                  </a:lnTo>
                  <a:lnTo>
                    <a:pt x="120" y="0"/>
                  </a:lnTo>
                  <a:lnTo>
                    <a:pt x="75" y="7"/>
                  </a:lnTo>
                  <a:lnTo>
                    <a:pt x="45" y="85"/>
                  </a:lnTo>
                  <a:lnTo>
                    <a:pt x="105" y="245"/>
                  </a:lnTo>
                  <a:lnTo>
                    <a:pt x="0" y="415"/>
                  </a:lnTo>
                  <a:lnTo>
                    <a:pt x="73" y="417"/>
                  </a:lnTo>
                  <a:lnTo>
                    <a:pt x="65" y="465"/>
                  </a:lnTo>
                  <a:lnTo>
                    <a:pt x="93" y="510"/>
                  </a:lnTo>
                  <a:lnTo>
                    <a:pt x="95" y="510"/>
                  </a:lnTo>
                  <a:lnTo>
                    <a:pt x="93" y="51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6" name="Freeform 414"/>
            <p:cNvSpPr>
              <a:spLocks/>
            </p:cNvSpPr>
            <p:nvPr/>
          </p:nvSpPr>
          <p:spPr bwMode="auto">
            <a:xfrm>
              <a:off x="6074716" y="3368976"/>
              <a:ext cx="760051" cy="869340"/>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 name="Freeform 413"/>
            <p:cNvSpPr>
              <a:spLocks/>
            </p:cNvSpPr>
            <p:nvPr/>
          </p:nvSpPr>
          <p:spPr bwMode="auto">
            <a:xfrm>
              <a:off x="6074716" y="3368976"/>
              <a:ext cx="760051" cy="869340"/>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 name="Freeform 412"/>
            <p:cNvSpPr>
              <a:spLocks/>
            </p:cNvSpPr>
            <p:nvPr/>
          </p:nvSpPr>
          <p:spPr bwMode="auto">
            <a:xfrm>
              <a:off x="6293292" y="3602456"/>
              <a:ext cx="166416" cy="144062"/>
            </a:xfrm>
            <a:custGeom>
              <a:avLst/>
              <a:gdLst/>
              <a:ahLst/>
              <a:cxnLst>
                <a:cxn ang="0">
                  <a:pos x="0" y="105"/>
                </a:cxn>
                <a:cxn ang="0">
                  <a:pos x="141" y="0"/>
                </a:cxn>
                <a:cxn ang="0">
                  <a:pos x="167" y="6"/>
                </a:cxn>
                <a:cxn ang="0">
                  <a:pos x="160" y="54"/>
                </a:cxn>
                <a:cxn ang="0">
                  <a:pos x="106" y="86"/>
                </a:cxn>
                <a:cxn ang="0">
                  <a:pos x="32" y="144"/>
                </a:cxn>
                <a:cxn ang="0">
                  <a:pos x="0" y="105"/>
                </a:cxn>
                <a:cxn ang="0">
                  <a:pos x="0" y="109"/>
                </a:cxn>
                <a:cxn ang="0">
                  <a:pos x="0" y="105"/>
                </a:cxn>
              </a:cxnLst>
              <a:rect l="0" t="0" r="r" b="b"/>
              <a:pathLst>
                <a:path w="167" h="144">
                  <a:moveTo>
                    <a:pt x="0" y="105"/>
                  </a:moveTo>
                  <a:lnTo>
                    <a:pt x="141" y="0"/>
                  </a:lnTo>
                  <a:lnTo>
                    <a:pt x="167" y="6"/>
                  </a:lnTo>
                  <a:lnTo>
                    <a:pt x="160" y="54"/>
                  </a:lnTo>
                  <a:lnTo>
                    <a:pt x="106" y="86"/>
                  </a:lnTo>
                  <a:lnTo>
                    <a:pt x="32" y="144"/>
                  </a:lnTo>
                  <a:lnTo>
                    <a:pt x="0" y="105"/>
                  </a:lnTo>
                  <a:lnTo>
                    <a:pt x="0" y="109"/>
                  </a:lnTo>
                  <a:lnTo>
                    <a:pt x="0"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 name="Freeform 411"/>
            <p:cNvSpPr>
              <a:spLocks/>
            </p:cNvSpPr>
            <p:nvPr/>
          </p:nvSpPr>
          <p:spPr bwMode="auto">
            <a:xfrm>
              <a:off x="6293292" y="3602456"/>
              <a:ext cx="166416" cy="144062"/>
            </a:xfrm>
            <a:custGeom>
              <a:avLst/>
              <a:gdLst/>
              <a:ahLst/>
              <a:cxnLst>
                <a:cxn ang="0">
                  <a:pos x="0" y="104"/>
                </a:cxn>
                <a:cxn ang="0">
                  <a:pos x="142" y="0"/>
                </a:cxn>
                <a:cxn ang="0">
                  <a:pos x="167" y="5"/>
                </a:cxn>
                <a:cxn ang="0">
                  <a:pos x="160" y="55"/>
                </a:cxn>
                <a:cxn ang="0">
                  <a:pos x="107" y="84"/>
                </a:cxn>
                <a:cxn ang="0">
                  <a:pos x="32" y="144"/>
                </a:cxn>
                <a:cxn ang="0">
                  <a:pos x="0" y="104"/>
                </a:cxn>
                <a:cxn ang="0">
                  <a:pos x="0" y="109"/>
                </a:cxn>
                <a:cxn ang="0">
                  <a:pos x="0" y="104"/>
                </a:cxn>
              </a:cxnLst>
              <a:rect l="0" t="0" r="r" b="b"/>
              <a:pathLst>
                <a:path w="167" h="144">
                  <a:moveTo>
                    <a:pt x="0" y="104"/>
                  </a:moveTo>
                  <a:lnTo>
                    <a:pt x="142" y="0"/>
                  </a:lnTo>
                  <a:lnTo>
                    <a:pt x="167" y="5"/>
                  </a:lnTo>
                  <a:lnTo>
                    <a:pt x="160" y="55"/>
                  </a:lnTo>
                  <a:lnTo>
                    <a:pt x="107" y="84"/>
                  </a:lnTo>
                  <a:lnTo>
                    <a:pt x="32" y="144"/>
                  </a:lnTo>
                  <a:lnTo>
                    <a:pt x="0" y="104"/>
                  </a:lnTo>
                  <a:lnTo>
                    <a:pt x="0" y="109"/>
                  </a:lnTo>
                  <a:lnTo>
                    <a:pt x="0" y="10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 name="Freeform 410"/>
            <p:cNvSpPr>
              <a:spLocks/>
            </p:cNvSpPr>
            <p:nvPr/>
          </p:nvSpPr>
          <p:spPr bwMode="auto">
            <a:xfrm>
              <a:off x="6439837" y="3480749"/>
              <a:ext cx="67064" cy="89418"/>
            </a:xfrm>
            <a:custGeom>
              <a:avLst/>
              <a:gdLst/>
              <a:ahLst/>
              <a:cxnLst>
                <a:cxn ang="0">
                  <a:pos x="0" y="87"/>
                </a:cxn>
                <a:cxn ang="0">
                  <a:pos x="7" y="55"/>
                </a:cxn>
                <a:cxn ang="0">
                  <a:pos x="42" y="0"/>
                </a:cxn>
                <a:cxn ang="0">
                  <a:pos x="68" y="10"/>
                </a:cxn>
                <a:cxn ang="0">
                  <a:pos x="36" y="90"/>
                </a:cxn>
                <a:cxn ang="0">
                  <a:pos x="7" y="87"/>
                </a:cxn>
                <a:cxn ang="0">
                  <a:pos x="0" y="87"/>
                </a:cxn>
              </a:cxnLst>
              <a:rect l="0" t="0" r="r" b="b"/>
              <a:pathLst>
                <a:path w="68" h="90">
                  <a:moveTo>
                    <a:pt x="0" y="87"/>
                  </a:moveTo>
                  <a:lnTo>
                    <a:pt x="7" y="55"/>
                  </a:lnTo>
                  <a:lnTo>
                    <a:pt x="42" y="0"/>
                  </a:lnTo>
                  <a:lnTo>
                    <a:pt x="68" y="10"/>
                  </a:lnTo>
                  <a:lnTo>
                    <a:pt x="36" y="90"/>
                  </a:lnTo>
                  <a:lnTo>
                    <a:pt x="7" y="87"/>
                  </a:lnTo>
                  <a:lnTo>
                    <a:pt x="0"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 name="Freeform 409"/>
            <p:cNvSpPr>
              <a:spLocks/>
            </p:cNvSpPr>
            <p:nvPr/>
          </p:nvSpPr>
          <p:spPr bwMode="auto">
            <a:xfrm>
              <a:off x="6439837" y="3480749"/>
              <a:ext cx="67064" cy="89418"/>
            </a:xfrm>
            <a:custGeom>
              <a:avLst/>
              <a:gdLst/>
              <a:ahLst/>
              <a:cxnLst>
                <a:cxn ang="0">
                  <a:pos x="0" y="88"/>
                </a:cxn>
                <a:cxn ang="0">
                  <a:pos x="8" y="55"/>
                </a:cxn>
                <a:cxn ang="0">
                  <a:pos x="43" y="0"/>
                </a:cxn>
                <a:cxn ang="0">
                  <a:pos x="68" y="10"/>
                </a:cxn>
                <a:cxn ang="0">
                  <a:pos x="35" y="90"/>
                </a:cxn>
                <a:cxn ang="0">
                  <a:pos x="8" y="88"/>
                </a:cxn>
                <a:cxn ang="0">
                  <a:pos x="0" y="88"/>
                </a:cxn>
              </a:cxnLst>
              <a:rect l="0" t="0" r="r" b="b"/>
              <a:pathLst>
                <a:path w="68" h="90">
                  <a:moveTo>
                    <a:pt x="0" y="88"/>
                  </a:moveTo>
                  <a:lnTo>
                    <a:pt x="8" y="55"/>
                  </a:lnTo>
                  <a:lnTo>
                    <a:pt x="43" y="0"/>
                  </a:lnTo>
                  <a:lnTo>
                    <a:pt x="68" y="10"/>
                  </a:lnTo>
                  <a:lnTo>
                    <a:pt x="35" y="90"/>
                  </a:lnTo>
                  <a:lnTo>
                    <a:pt x="8" y="88"/>
                  </a:lnTo>
                  <a:lnTo>
                    <a:pt x="0" y="8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2" name="Freeform 408"/>
            <p:cNvSpPr>
              <a:spLocks/>
            </p:cNvSpPr>
            <p:nvPr/>
          </p:nvSpPr>
          <p:spPr bwMode="auto">
            <a:xfrm>
              <a:off x="6509384" y="3498135"/>
              <a:ext cx="168900" cy="144062"/>
            </a:xfrm>
            <a:custGeom>
              <a:avLst/>
              <a:gdLst/>
              <a:ahLst/>
              <a:cxnLst>
                <a:cxn ang="0">
                  <a:pos x="137" y="144"/>
                </a:cxn>
                <a:cxn ang="0">
                  <a:pos x="169" y="77"/>
                </a:cxn>
                <a:cxn ang="0">
                  <a:pos x="153" y="29"/>
                </a:cxn>
                <a:cxn ang="0">
                  <a:pos x="160" y="42"/>
                </a:cxn>
                <a:cxn ang="0">
                  <a:pos x="150" y="39"/>
                </a:cxn>
                <a:cxn ang="0">
                  <a:pos x="102" y="39"/>
                </a:cxn>
                <a:cxn ang="0">
                  <a:pos x="86" y="0"/>
                </a:cxn>
                <a:cxn ang="0">
                  <a:pos x="61" y="23"/>
                </a:cxn>
                <a:cxn ang="0">
                  <a:pos x="61" y="55"/>
                </a:cxn>
                <a:cxn ang="0">
                  <a:pos x="0" y="80"/>
                </a:cxn>
                <a:cxn ang="0">
                  <a:pos x="0" y="112"/>
                </a:cxn>
                <a:cxn ang="0">
                  <a:pos x="134" y="141"/>
                </a:cxn>
                <a:cxn ang="0">
                  <a:pos x="137" y="144"/>
                </a:cxn>
              </a:cxnLst>
              <a:rect l="0" t="0" r="r" b="b"/>
              <a:pathLst>
                <a:path w="169" h="144">
                  <a:moveTo>
                    <a:pt x="137" y="144"/>
                  </a:moveTo>
                  <a:lnTo>
                    <a:pt x="169" y="77"/>
                  </a:lnTo>
                  <a:lnTo>
                    <a:pt x="153" y="29"/>
                  </a:lnTo>
                  <a:lnTo>
                    <a:pt x="160" y="42"/>
                  </a:lnTo>
                  <a:lnTo>
                    <a:pt x="150" y="39"/>
                  </a:lnTo>
                  <a:lnTo>
                    <a:pt x="102" y="39"/>
                  </a:lnTo>
                  <a:lnTo>
                    <a:pt x="86" y="0"/>
                  </a:lnTo>
                  <a:lnTo>
                    <a:pt x="61" y="23"/>
                  </a:lnTo>
                  <a:lnTo>
                    <a:pt x="61" y="55"/>
                  </a:lnTo>
                  <a:lnTo>
                    <a:pt x="0" y="80"/>
                  </a:lnTo>
                  <a:lnTo>
                    <a:pt x="0" y="112"/>
                  </a:lnTo>
                  <a:lnTo>
                    <a:pt x="134" y="141"/>
                  </a:lnTo>
                  <a:lnTo>
                    <a:pt x="137"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3" name="Freeform 407"/>
            <p:cNvSpPr>
              <a:spLocks/>
            </p:cNvSpPr>
            <p:nvPr/>
          </p:nvSpPr>
          <p:spPr bwMode="auto">
            <a:xfrm>
              <a:off x="6509384" y="3498135"/>
              <a:ext cx="168900" cy="141579"/>
            </a:xfrm>
            <a:custGeom>
              <a:avLst/>
              <a:gdLst/>
              <a:ahLst/>
              <a:cxnLst>
                <a:cxn ang="0">
                  <a:pos x="137" y="144"/>
                </a:cxn>
                <a:cxn ang="0">
                  <a:pos x="169" y="76"/>
                </a:cxn>
                <a:cxn ang="0">
                  <a:pos x="154" y="28"/>
                </a:cxn>
                <a:cxn ang="0">
                  <a:pos x="159" y="40"/>
                </a:cxn>
                <a:cxn ang="0">
                  <a:pos x="149" y="38"/>
                </a:cxn>
                <a:cxn ang="0">
                  <a:pos x="102" y="38"/>
                </a:cxn>
                <a:cxn ang="0">
                  <a:pos x="87" y="0"/>
                </a:cxn>
                <a:cxn ang="0">
                  <a:pos x="62" y="23"/>
                </a:cxn>
                <a:cxn ang="0">
                  <a:pos x="62" y="56"/>
                </a:cxn>
                <a:cxn ang="0">
                  <a:pos x="0" y="81"/>
                </a:cxn>
                <a:cxn ang="0">
                  <a:pos x="0" y="111"/>
                </a:cxn>
                <a:cxn ang="0">
                  <a:pos x="134" y="141"/>
                </a:cxn>
                <a:cxn ang="0">
                  <a:pos x="137" y="144"/>
                </a:cxn>
              </a:cxnLst>
              <a:rect l="0" t="0" r="r" b="b"/>
              <a:pathLst>
                <a:path w="169" h="144">
                  <a:moveTo>
                    <a:pt x="137" y="144"/>
                  </a:moveTo>
                  <a:lnTo>
                    <a:pt x="169" y="76"/>
                  </a:lnTo>
                  <a:lnTo>
                    <a:pt x="154" y="28"/>
                  </a:lnTo>
                  <a:lnTo>
                    <a:pt x="159" y="40"/>
                  </a:lnTo>
                  <a:lnTo>
                    <a:pt x="149" y="38"/>
                  </a:lnTo>
                  <a:lnTo>
                    <a:pt x="102" y="38"/>
                  </a:lnTo>
                  <a:lnTo>
                    <a:pt x="87" y="0"/>
                  </a:lnTo>
                  <a:lnTo>
                    <a:pt x="62" y="23"/>
                  </a:lnTo>
                  <a:lnTo>
                    <a:pt x="62" y="56"/>
                  </a:lnTo>
                  <a:lnTo>
                    <a:pt x="0" y="81"/>
                  </a:lnTo>
                  <a:lnTo>
                    <a:pt x="0" y="111"/>
                  </a:lnTo>
                  <a:lnTo>
                    <a:pt x="134" y="141"/>
                  </a:lnTo>
                  <a:lnTo>
                    <a:pt x="137" y="14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4" name="Freeform 406"/>
            <p:cNvSpPr>
              <a:spLocks/>
            </p:cNvSpPr>
            <p:nvPr/>
          </p:nvSpPr>
          <p:spPr bwMode="auto">
            <a:xfrm>
              <a:off x="6554093" y="3249752"/>
              <a:ext cx="665665" cy="298059"/>
            </a:xfrm>
            <a:custGeom>
              <a:avLst/>
              <a:gdLst/>
              <a:ahLst/>
              <a:cxnLst>
                <a:cxn ang="0">
                  <a:pos x="124" y="284"/>
                </a:cxn>
                <a:cxn ang="0">
                  <a:pos x="153" y="284"/>
                </a:cxn>
                <a:cxn ang="0">
                  <a:pos x="249" y="300"/>
                </a:cxn>
                <a:cxn ang="0">
                  <a:pos x="271" y="265"/>
                </a:cxn>
                <a:cxn ang="0">
                  <a:pos x="409" y="268"/>
                </a:cxn>
                <a:cxn ang="0">
                  <a:pos x="419" y="243"/>
                </a:cxn>
                <a:cxn ang="0">
                  <a:pos x="403" y="204"/>
                </a:cxn>
                <a:cxn ang="0">
                  <a:pos x="671" y="153"/>
                </a:cxn>
                <a:cxn ang="0">
                  <a:pos x="655" y="137"/>
                </a:cxn>
                <a:cxn ang="0">
                  <a:pos x="540" y="134"/>
                </a:cxn>
                <a:cxn ang="0">
                  <a:pos x="508" y="118"/>
                </a:cxn>
                <a:cxn ang="0">
                  <a:pos x="451" y="153"/>
                </a:cxn>
                <a:cxn ang="0">
                  <a:pos x="380" y="134"/>
                </a:cxn>
                <a:cxn ang="0">
                  <a:pos x="351" y="163"/>
                </a:cxn>
                <a:cxn ang="0">
                  <a:pos x="287" y="128"/>
                </a:cxn>
                <a:cxn ang="0">
                  <a:pos x="281" y="83"/>
                </a:cxn>
                <a:cxn ang="0">
                  <a:pos x="310" y="57"/>
                </a:cxn>
                <a:cxn ang="0">
                  <a:pos x="259" y="0"/>
                </a:cxn>
                <a:cxn ang="0">
                  <a:pos x="150" y="92"/>
                </a:cxn>
                <a:cxn ang="0">
                  <a:pos x="41" y="83"/>
                </a:cxn>
                <a:cxn ang="0">
                  <a:pos x="0" y="121"/>
                </a:cxn>
                <a:cxn ang="0">
                  <a:pos x="35" y="172"/>
                </a:cxn>
                <a:cxn ang="0">
                  <a:pos x="76" y="179"/>
                </a:cxn>
                <a:cxn ang="0">
                  <a:pos x="124" y="278"/>
                </a:cxn>
                <a:cxn ang="0">
                  <a:pos x="124" y="284"/>
                </a:cxn>
              </a:cxnLst>
              <a:rect l="0" t="0" r="r" b="b"/>
              <a:pathLst>
                <a:path w="671" h="300">
                  <a:moveTo>
                    <a:pt x="124" y="284"/>
                  </a:moveTo>
                  <a:lnTo>
                    <a:pt x="153" y="284"/>
                  </a:lnTo>
                  <a:lnTo>
                    <a:pt x="249" y="300"/>
                  </a:lnTo>
                  <a:lnTo>
                    <a:pt x="271" y="265"/>
                  </a:lnTo>
                  <a:lnTo>
                    <a:pt x="409" y="268"/>
                  </a:lnTo>
                  <a:lnTo>
                    <a:pt x="419" y="243"/>
                  </a:lnTo>
                  <a:lnTo>
                    <a:pt x="403" y="204"/>
                  </a:lnTo>
                  <a:lnTo>
                    <a:pt x="671" y="153"/>
                  </a:lnTo>
                  <a:lnTo>
                    <a:pt x="655" y="137"/>
                  </a:lnTo>
                  <a:lnTo>
                    <a:pt x="540" y="134"/>
                  </a:lnTo>
                  <a:lnTo>
                    <a:pt x="508" y="118"/>
                  </a:lnTo>
                  <a:lnTo>
                    <a:pt x="451" y="153"/>
                  </a:lnTo>
                  <a:lnTo>
                    <a:pt x="380" y="134"/>
                  </a:lnTo>
                  <a:lnTo>
                    <a:pt x="351" y="163"/>
                  </a:lnTo>
                  <a:lnTo>
                    <a:pt x="287" y="128"/>
                  </a:lnTo>
                  <a:lnTo>
                    <a:pt x="281" y="83"/>
                  </a:lnTo>
                  <a:lnTo>
                    <a:pt x="310" y="57"/>
                  </a:lnTo>
                  <a:lnTo>
                    <a:pt x="259" y="0"/>
                  </a:lnTo>
                  <a:lnTo>
                    <a:pt x="150" y="92"/>
                  </a:lnTo>
                  <a:lnTo>
                    <a:pt x="41" y="83"/>
                  </a:lnTo>
                  <a:lnTo>
                    <a:pt x="0" y="121"/>
                  </a:lnTo>
                  <a:lnTo>
                    <a:pt x="35" y="172"/>
                  </a:lnTo>
                  <a:lnTo>
                    <a:pt x="76" y="179"/>
                  </a:lnTo>
                  <a:lnTo>
                    <a:pt x="124" y="278"/>
                  </a:lnTo>
                  <a:lnTo>
                    <a:pt x="124" y="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5" name="Freeform 405"/>
            <p:cNvSpPr>
              <a:spLocks/>
            </p:cNvSpPr>
            <p:nvPr/>
          </p:nvSpPr>
          <p:spPr bwMode="auto">
            <a:xfrm>
              <a:off x="6554093" y="3249752"/>
              <a:ext cx="668150" cy="298059"/>
            </a:xfrm>
            <a:custGeom>
              <a:avLst/>
              <a:gdLst/>
              <a:ahLst/>
              <a:cxnLst>
                <a:cxn ang="0">
                  <a:pos x="125" y="285"/>
                </a:cxn>
                <a:cxn ang="0">
                  <a:pos x="155" y="285"/>
                </a:cxn>
                <a:cxn ang="0">
                  <a:pos x="249" y="300"/>
                </a:cxn>
                <a:cxn ang="0">
                  <a:pos x="272" y="265"/>
                </a:cxn>
                <a:cxn ang="0">
                  <a:pos x="409" y="268"/>
                </a:cxn>
                <a:cxn ang="0">
                  <a:pos x="419" y="243"/>
                </a:cxn>
                <a:cxn ang="0">
                  <a:pos x="404" y="205"/>
                </a:cxn>
                <a:cxn ang="0">
                  <a:pos x="671" y="153"/>
                </a:cxn>
                <a:cxn ang="0">
                  <a:pos x="654" y="138"/>
                </a:cxn>
                <a:cxn ang="0">
                  <a:pos x="539" y="135"/>
                </a:cxn>
                <a:cxn ang="0">
                  <a:pos x="509" y="118"/>
                </a:cxn>
                <a:cxn ang="0">
                  <a:pos x="451" y="153"/>
                </a:cxn>
                <a:cxn ang="0">
                  <a:pos x="379" y="135"/>
                </a:cxn>
                <a:cxn ang="0">
                  <a:pos x="352" y="163"/>
                </a:cxn>
                <a:cxn ang="0">
                  <a:pos x="287" y="128"/>
                </a:cxn>
                <a:cxn ang="0">
                  <a:pos x="282" y="83"/>
                </a:cxn>
                <a:cxn ang="0">
                  <a:pos x="309" y="58"/>
                </a:cxn>
                <a:cxn ang="0">
                  <a:pos x="259" y="0"/>
                </a:cxn>
                <a:cxn ang="0">
                  <a:pos x="150" y="93"/>
                </a:cxn>
                <a:cxn ang="0">
                  <a:pos x="42" y="83"/>
                </a:cxn>
                <a:cxn ang="0">
                  <a:pos x="0" y="120"/>
                </a:cxn>
                <a:cxn ang="0">
                  <a:pos x="35" y="173"/>
                </a:cxn>
                <a:cxn ang="0">
                  <a:pos x="77" y="180"/>
                </a:cxn>
                <a:cxn ang="0">
                  <a:pos x="125" y="278"/>
                </a:cxn>
                <a:cxn ang="0">
                  <a:pos x="125" y="285"/>
                </a:cxn>
              </a:cxnLst>
              <a:rect l="0" t="0" r="r" b="b"/>
              <a:pathLst>
                <a:path w="671" h="300">
                  <a:moveTo>
                    <a:pt x="125" y="285"/>
                  </a:moveTo>
                  <a:lnTo>
                    <a:pt x="155" y="285"/>
                  </a:lnTo>
                  <a:lnTo>
                    <a:pt x="249" y="300"/>
                  </a:lnTo>
                  <a:lnTo>
                    <a:pt x="272" y="265"/>
                  </a:lnTo>
                  <a:lnTo>
                    <a:pt x="409" y="268"/>
                  </a:lnTo>
                  <a:lnTo>
                    <a:pt x="419" y="243"/>
                  </a:lnTo>
                  <a:lnTo>
                    <a:pt x="404" y="205"/>
                  </a:lnTo>
                  <a:lnTo>
                    <a:pt x="671" y="153"/>
                  </a:lnTo>
                  <a:lnTo>
                    <a:pt x="654" y="138"/>
                  </a:lnTo>
                  <a:lnTo>
                    <a:pt x="539" y="135"/>
                  </a:lnTo>
                  <a:lnTo>
                    <a:pt x="509" y="118"/>
                  </a:lnTo>
                  <a:lnTo>
                    <a:pt x="451" y="153"/>
                  </a:lnTo>
                  <a:lnTo>
                    <a:pt x="379" y="135"/>
                  </a:lnTo>
                  <a:lnTo>
                    <a:pt x="352" y="163"/>
                  </a:lnTo>
                  <a:lnTo>
                    <a:pt x="287" y="128"/>
                  </a:lnTo>
                  <a:lnTo>
                    <a:pt x="282" y="83"/>
                  </a:lnTo>
                  <a:lnTo>
                    <a:pt x="309" y="58"/>
                  </a:lnTo>
                  <a:lnTo>
                    <a:pt x="259" y="0"/>
                  </a:lnTo>
                  <a:lnTo>
                    <a:pt x="150" y="93"/>
                  </a:lnTo>
                  <a:lnTo>
                    <a:pt x="42" y="83"/>
                  </a:lnTo>
                  <a:lnTo>
                    <a:pt x="0" y="120"/>
                  </a:lnTo>
                  <a:lnTo>
                    <a:pt x="35" y="173"/>
                  </a:lnTo>
                  <a:lnTo>
                    <a:pt x="77" y="180"/>
                  </a:lnTo>
                  <a:lnTo>
                    <a:pt x="125" y="278"/>
                  </a:lnTo>
                  <a:lnTo>
                    <a:pt x="125" y="28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6" name="Freeform 404"/>
            <p:cNvSpPr>
              <a:spLocks/>
            </p:cNvSpPr>
            <p:nvPr/>
          </p:nvSpPr>
          <p:spPr bwMode="auto">
            <a:xfrm>
              <a:off x="6834766" y="3175237"/>
              <a:ext cx="578731" cy="235965"/>
            </a:xfrm>
            <a:custGeom>
              <a:avLst/>
              <a:gdLst/>
              <a:ahLst/>
              <a:cxnLst>
                <a:cxn ang="0">
                  <a:pos x="390" y="227"/>
                </a:cxn>
                <a:cxn ang="0">
                  <a:pos x="435" y="218"/>
                </a:cxn>
                <a:cxn ang="0">
                  <a:pos x="445" y="195"/>
                </a:cxn>
                <a:cxn ang="0">
                  <a:pos x="496" y="170"/>
                </a:cxn>
                <a:cxn ang="0">
                  <a:pos x="569" y="144"/>
                </a:cxn>
                <a:cxn ang="0">
                  <a:pos x="582" y="131"/>
                </a:cxn>
                <a:cxn ang="0">
                  <a:pos x="579" y="54"/>
                </a:cxn>
                <a:cxn ang="0">
                  <a:pos x="579" y="51"/>
                </a:cxn>
                <a:cxn ang="0">
                  <a:pos x="573" y="51"/>
                </a:cxn>
                <a:cxn ang="0">
                  <a:pos x="528" y="102"/>
                </a:cxn>
                <a:cxn ang="0">
                  <a:pos x="493" y="102"/>
                </a:cxn>
                <a:cxn ang="0">
                  <a:pos x="429" y="166"/>
                </a:cxn>
                <a:cxn ang="0">
                  <a:pos x="381" y="166"/>
                </a:cxn>
                <a:cxn ang="0">
                  <a:pos x="253" y="150"/>
                </a:cxn>
                <a:cxn ang="0">
                  <a:pos x="323" y="90"/>
                </a:cxn>
                <a:cxn ang="0">
                  <a:pos x="323" y="67"/>
                </a:cxn>
                <a:cxn ang="0">
                  <a:pos x="326" y="67"/>
                </a:cxn>
                <a:cxn ang="0">
                  <a:pos x="323" y="64"/>
                </a:cxn>
                <a:cxn ang="0">
                  <a:pos x="288" y="48"/>
                </a:cxn>
                <a:cxn ang="0">
                  <a:pos x="285" y="0"/>
                </a:cxn>
                <a:cxn ang="0">
                  <a:pos x="131" y="64"/>
                </a:cxn>
                <a:cxn ang="0">
                  <a:pos x="96" y="118"/>
                </a:cxn>
                <a:cxn ang="0">
                  <a:pos x="29" y="131"/>
                </a:cxn>
                <a:cxn ang="0">
                  <a:pos x="0" y="157"/>
                </a:cxn>
                <a:cxn ang="0">
                  <a:pos x="6" y="202"/>
                </a:cxn>
                <a:cxn ang="0">
                  <a:pos x="70" y="237"/>
                </a:cxn>
                <a:cxn ang="0">
                  <a:pos x="99" y="208"/>
                </a:cxn>
                <a:cxn ang="0">
                  <a:pos x="170" y="227"/>
                </a:cxn>
                <a:cxn ang="0">
                  <a:pos x="227" y="192"/>
                </a:cxn>
                <a:cxn ang="0">
                  <a:pos x="259" y="208"/>
                </a:cxn>
                <a:cxn ang="0">
                  <a:pos x="374" y="211"/>
                </a:cxn>
                <a:cxn ang="0">
                  <a:pos x="390" y="227"/>
                </a:cxn>
              </a:cxnLst>
              <a:rect l="0" t="0" r="r" b="b"/>
              <a:pathLst>
                <a:path w="582" h="237">
                  <a:moveTo>
                    <a:pt x="390" y="227"/>
                  </a:moveTo>
                  <a:lnTo>
                    <a:pt x="435" y="218"/>
                  </a:lnTo>
                  <a:lnTo>
                    <a:pt x="445" y="195"/>
                  </a:lnTo>
                  <a:lnTo>
                    <a:pt x="496" y="170"/>
                  </a:lnTo>
                  <a:lnTo>
                    <a:pt x="569" y="144"/>
                  </a:lnTo>
                  <a:lnTo>
                    <a:pt x="582" y="131"/>
                  </a:lnTo>
                  <a:lnTo>
                    <a:pt x="579" y="54"/>
                  </a:lnTo>
                  <a:lnTo>
                    <a:pt x="579" y="51"/>
                  </a:lnTo>
                  <a:lnTo>
                    <a:pt x="573" y="51"/>
                  </a:lnTo>
                  <a:lnTo>
                    <a:pt x="528" y="102"/>
                  </a:lnTo>
                  <a:lnTo>
                    <a:pt x="493" y="102"/>
                  </a:lnTo>
                  <a:lnTo>
                    <a:pt x="429" y="166"/>
                  </a:lnTo>
                  <a:lnTo>
                    <a:pt x="381" y="166"/>
                  </a:lnTo>
                  <a:lnTo>
                    <a:pt x="253" y="150"/>
                  </a:lnTo>
                  <a:lnTo>
                    <a:pt x="323" y="90"/>
                  </a:lnTo>
                  <a:lnTo>
                    <a:pt x="323" y="67"/>
                  </a:lnTo>
                  <a:lnTo>
                    <a:pt x="326" y="67"/>
                  </a:lnTo>
                  <a:lnTo>
                    <a:pt x="323" y="64"/>
                  </a:lnTo>
                  <a:lnTo>
                    <a:pt x="288" y="48"/>
                  </a:lnTo>
                  <a:lnTo>
                    <a:pt x="285" y="0"/>
                  </a:lnTo>
                  <a:lnTo>
                    <a:pt x="131" y="64"/>
                  </a:lnTo>
                  <a:lnTo>
                    <a:pt x="96" y="118"/>
                  </a:lnTo>
                  <a:lnTo>
                    <a:pt x="29" y="131"/>
                  </a:lnTo>
                  <a:lnTo>
                    <a:pt x="0" y="157"/>
                  </a:lnTo>
                  <a:lnTo>
                    <a:pt x="6" y="202"/>
                  </a:lnTo>
                  <a:lnTo>
                    <a:pt x="70" y="237"/>
                  </a:lnTo>
                  <a:lnTo>
                    <a:pt x="99" y="208"/>
                  </a:lnTo>
                  <a:lnTo>
                    <a:pt x="170" y="227"/>
                  </a:lnTo>
                  <a:lnTo>
                    <a:pt x="227" y="192"/>
                  </a:lnTo>
                  <a:lnTo>
                    <a:pt x="259" y="208"/>
                  </a:lnTo>
                  <a:lnTo>
                    <a:pt x="374" y="211"/>
                  </a:lnTo>
                  <a:lnTo>
                    <a:pt x="390" y="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 name="Freeform 403"/>
            <p:cNvSpPr>
              <a:spLocks/>
            </p:cNvSpPr>
            <p:nvPr/>
          </p:nvSpPr>
          <p:spPr bwMode="auto">
            <a:xfrm>
              <a:off x="6834766" y="3175237"/>
              <a:ext cx="578731" cy="235965"/>
            </a:xfrm>
            <a:custGeom>
              <a:avLst/>
              <a:gdLst/>
              <a:ahLst/>
              <a:cxnLst>
                <a:cxn ang="0">
                  <a:pos x="390" y="227"/>
                </a:cxn>
                <a:cxn ang="0">
                  <a:pos x="435" y="220"/>
                </a:cxn>
                <a:cxn ang="0">
                  <a:pos x="445" y="195"/>
                </a:cxn>
                <a:cxn ang="0">
                  <a:pos x="495" y="170"/>
                </a:cxn>
                <a:cxn ang="0">
                  <a:pos x="567" y="145"/>
                </a:cxn>
                <a:cxn ang="0">
                  <a:pos x="582" y="132"/>
                </a:cxn>
                <a:cxn ang="0">
                  <a:pos x="577" y="55"/>
                </a:cxn>
                <a:cxn ang="0">
                  <a:pos x="577" y="52"/>
                </a:cxn>
                <a:cxn ang="0">
                  <a:pos x="572" y="52"/>
                </a:cxn>
                <a:cxn ang="0">
                  <a:pos x="527" y="102"/>
                </a:cxn>
                <a:cxn ang="0">
                  <a:pos x="492" y="102"/>
                </a:cxn>
                <a:cxn ang="0">
                  <a:pos x="427" y="167"/>
                </a:cxn>
                <a:cxn ang="0">
                  <a:pos x="380" y="167"/>
                </a:cxn>
                <a:cxn ang="0">
                  <a:pos x="252" y="150"/>
                </a:cxn>
                <a:cxn ang="0">
                  <a:pos x="322" y="90"/>
                </a:cxn>
                <a:cxn ang="0">
                  <a:pos x="322" y="67"/>
                </a:cxn>
                <a:cxn ang="0">
                  <a:pos x="325" y="67"/>
                </a:cxn>
                <a:cxn ang="0">
                  <a:pos x="322" y="65"/>
                </a:cxn>
                <a:cxn ang="0">
                  <a:pos x="287" y="50"/>
                </a:cxn>
                <a:cxn ang="0">
                  <a:pos x="285" y="0"/>
                </a:cxn>
                <a:cxn ang="0">
                  <a:pos x="130" y="65"/>
                </a:cxn>
                <a:cxn ang="0">
                  <a:pos x="95" y="120"/>
                </a:cxn>
                <a:cxn ang="0">
                  <a:pos x="27" y="132"/>
                </a:cxn>
                <a:cxn ang="0">
                  <a:pos x="0" y="157"/>
                </a:cxn>
                <a:cxn ang="0">
                  <a:pos x="5" y="202"/>
                </a:cxn>
                <a:cxn ang="0">
                  <a:pos x="70" y="237"/>
                </a:cxn>
                <a:cxn ang="0">
                  <a:pos x="97" y="210"/>
                </a:cxn>
                <a:cxn ang="0">
                  <a:pos x="170" y="227"/>
                </a:cxn>
                <a:cxn ang="0">
                  <a:pos x="227" y="192"/>
                </a:cxn>
                <a:cxn ang="0">
                  <a:pos x="257" y="210"/>
                </a:cxn>
                <a:cxn ang="0">
                  <a:pos x="372" y="212"/>
                </a:cxn>
                <a:cxn ang="0">
                  <a:pos x="390" y="227"/>
                </a:cxn>
              </a:cxnLst>
              <a:rect l="0" t="0" r="r" b="b"/>
              <a:pathLst>
                <a:path w="582" h="237">
                  <a:moveTo>
                    <a:pt x="390" y="227"/>
                  </a:moveTo>
                  <a:lnTo>
                    <a:pt x="435" y="220"/>
                  </a:lnTo>
                  <a:lnTo>
                    <a:pt x="445" y="195"/>
                  </a:lnTo>
                  <a:lnTo>
                    <a:pt x="495" y="170"/>
                  </a:lnTo>
                  <a:lnTo>
                    <a:pt x="567" y="145"/>
                  </a:lnTo>
                  <a:lnTo>
                    <a:pt x="582" y="132"/>
                  </a:lnTo>
                  <a:lnTo>
                    <a:pt x="577" y="55"/>
                  </a:lnTo>
                  <a:lnTo>
                    <a:pt x="577" y="52"/>
                  </a:lnTo>
                  <a:lnTo>
                    <a:pt x="572" y="52"/>
                  </a:lnTo>
                  <a:lnTo>
                    <a:pt x="527" y="102"/>
                  </a:lnTo>
                  <a:lnTo>
                    <a:pt x="492" y="102"/>
                  </a:lnTo>
                  <a:lnTo>
                    <a:pt x="427" y="167"/>
                  </a:lnTo>
                  <a:lnTo>
                    <a:pt x="380" y="167"/>
                  </a:lnTo>
                  <a:lnTo>
                    <a:pt x="252" y="150"/>
                  </a:lnTo>
                  <a:lnTo>
                    <a:pt x="322" y="90"/>
                  </a:lnTo>
                  <a:lnTo>
                    <a:pt x="322" y="67"/>
                  </a:lnTo>
                  <a:lnTo>
                    <a:pt x="325" y="67"/>
                  </a:lnTo>
                  <a:lnTo>
                    <a:pt x="322" y="65"/>
                  </a:lnTo>
                  <a:lnTo>
                    <a:pt x="287" y="50"/>
                  </a:lnTo>
                  <a:lnTo>
                    <a:pt x="285" y="0"/>
                  </a:lnTo>
                  <a:lnTo>
                    <a:pt x="130" y="65"/>
                  </a:lnTo>
                  <a:lnTo>
                    <a:pt x="95" y="120"/>
                  </a:lnTo>
                  <a:lnTo>
                    <a:pt x="27" y="132"/>
                  </a:lnTo>
                  <a:lnTo>
                    <a:pt x="0" y="157"/>
                  </a:lnTo>
                  <a:lnTo>
                    <a:pt x="5" y="202"/>
                  </a:lnTo>
                  <a:lnTo>
                    <a:pt x="70" y="237"/>
                  </a:lnTo>
                  <a:lnTo>
                    <a:pt x="97" y="210"/>
                  </a:lnTo>
                  <a:lnTo>
                    <a:pt x="170" y="227"/>
                  </a:lnTo>
                  <a:lnTo>
                    <a:pt x="227" y="192"/>
                  </a:lnTo>
                  <a:lnTo>
                    <a:pt x="257" y="210"/>
                  </a:lnTo>
                  <a:lnTo>
                    <a:pt x="372" y="212"/>
                  </a:lnTo>
                  <a:lnTo>
                    <a:pt x="390" y="22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8" name="Freeform 402"/>
            <p:cNvSpPr>
              <a:spLocks/>
            </p:cNvSpPr>
            <p:nvPr/>
          </p:nvSpPr>
          <p:spPr bwMode="auto">
            <a:xfrm>
              <a:off x="7388659" y="3227399"/>
              <a:ext cx="14903" cy="17386"/>
            </a:xfrm>
            <a:custGeom>
              <a:avLst/>
              <a:gdLst/>
              <a:ahLst/>
              <a:cxnLst>
                <a:cxn ang="0">
                  <a:pos x="16" y="0"/>
                </a:cxn>
                <a:cxn ang="0">
                  <a:pos x="0" y="19"/>
                </a:cxn>
                <a:cxn ang="0">
                  <a:pos x="16" y="0"/>
                </a:cxn>
              </a:cxnLst>
              <a:rect l="0" t="0" r="r" b="b"/>
              <a:pathLst>
                <a:path w="16" h="19">
                  <a:moveTo>
                    <a:pt x="16" y="0"/>
                  </a:moveTo>
                  <a:lnTo>
                    <a:pt x="0" y="19"/>
                  </a:lnTo>
                  <a:lnTo>
                    <a:pt x="16"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9" name="Freeform 401"/>
            <p:cNvSpPr>
              <a:spLocks/>
            </p:cNvSpPr>
            <p:nvPr/>
          </p:nvSpPr>
          <p:spPr bwMode="auto">
            <a:xfrm>
              <a:off x="7135309" y="3264655"/>
              <a:ext cx="19871" cy="17388"/>
            </a:xfrm>
            <a:custGeom>
              <a:avLst/>
              <a:gdLst/>
              <a:ahLst/>
              <a:cxnLst>
                <a:cxn ang="0">
                  <a:pos x="0" y="16"/>
                </a:cxn>
                <a:cxn ang="0">
                  <a:pos x="19" y="0"/>
                </a:cxn>
                <a:cxn ang="0">
                  <a:pos x="0" y="16"/>
                </a:cxn>
              </a:cxnLst>
              <a:rect l="0" t="0" r="r" b="b"/>
              <a:pathLst>
                <a:path w="19" h="16">
                  <a:moveTo>
                    <a:pt x="0" y="16"/>
                  </a:moveTo>
                  <a:lnTo>
                    <a:pt x="19" y="0"/>
                  </a:lnTo>
                  <a:lnTo>
                    <a:pt x="0" y="1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0" name="Freeform 400"/>
            <p:cNvSpPr>
              <a:spLocks/>
            </p:cNvSpPr>
            <p:nvPr/>
          </p:nvSpPr>
          <p:spPr bwMode="auto">
            <a:xfrm>
              <a:off x="7110470" y="3090787"/>
              <a:ext cx="134127" cy="151514"/>
            </a:xfrm>
            <a:custGeom>
              <a:avLst/>
              <a:gdLst/>
              <a:ahLst/>
              <a:cxnLst>
                <a:cxn ang="0">
                  <a:pos x="48" y="153"/>
                </a:cxn>
                <a:cxn ang="0">
                  <a:pos x="112" y="131"/>
                </a:cxn>
                <a:cxn ang="0">
                  <a:pos x="135" y="80"/>
                </a:cxn>
                <a:cxn ang="0">
                  <a:pos x="84" y="28"/>
                </a:cxn>
                <a:cxn ang="0">
                  <a:pos x="64" y="0"/>
                </a:cxn>
                <a:cxn ang="0">
                  <a:pos x="26" y="3"/>
                </a:cxn>
                <a:cxn ang="0">
                  <a:pos x="0" y="89"/>
                </a:cxn>
                <a:cxn ang="0">
                  <a:pos x="7" y="86"/>
                </a:cxn>
                <a:cxn ang="0">
                  <a:pos x="10" y="134"/>
                </a:cxn>
                <a:cxn ang="0">
                  <a:pos x="45" y="150"/>
                </a:cxn>
                <a:cxn ang="0">
                  <a:pos x="48" y="153"/>
                </a:cxn>
              </a:cxnLst>
              <a:rect l="0" t="0" r="r" b="b"/>
              <a:pathLst>
                <a:path w="135" h="153">
                  <a:moveTo>
                    <a:pt x="48" y="153"/>
                  </a:moveTo>
                  <a:lnTo>
                    <a:pt x="112" y="131"/>
                  </a:lnTo>
                  <a:lnTo>
                    <a:pt x="135" y="80"/>
                  </a:lnTo>
                  <a:lnTo>
                    <a:pt x="84" y="28"/>
                  </a:lnTo>
                  <a:lnTo>
                    <a:pt x="64" y="0"/>
                  </a:lnTo>
                  <a:lnTo>
                    <a:pt x="26" y="3"/>
                  </a:lnTo>
                  <a:lnTo>
                    <a:pt x="0" y="89"/>
                  </a:lnTo>
                  <a:lnTo>
                    <a:pt x="7" y="86"/>
                  </a:lnTo>
                  <a:lnTo>
                    <a:pt x="10" y="134"/>
                  </a:lnTo>
                  <a:lnTo>
                    <a:pt x="45" y="150"/>
                  </a:lnTo>
                  <a:lnTo>
                    <a:pt x="48" y="1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1" name="Freeform 399"/>
            <p:cNvSpPr>
              <a:spLocks/>
            </p:cNvSpPr>
            <p:nvPr/>
          </p:nvSpPr>
          <p:spPr bwMode="auto">
            <a:xfrm>
              <a:off x="7110470" y="3090787"/>
              <a:ext cx="134127" cy="151514"/>
            </a:xfrm>
            <a:custGeom>
              <a:avLst/>
              <a:gdLst/>
              <a:ahLst/>
              <a:cxnLst>
                <a:cxn ang="0">
                  <a:pos x="48" y="153"/>
                </a:cxn>
                <a:cxn ang="0">
                  <a:pos x="113" y="130"/>
                </a:cxn>
                <a:cxn ang="0">
                  <a:pos x="135" y="80"/>
                </a:cxn>
                <a:cxn ang="0">
                  <a:pos x="85" y="28"/>
                </a:cxn>
                <a:cxn ang="0">
                  <a:pos x="65" y="0"/>
                </a:cxn>
                <a:cxn ang="0">
                  <a:pos x="25" y="3"/>
                </a:cxn>
                <a:cxn ang="0">
                  <a:pos x="0" y="90"/>
                </a:cxn>
                <a:cxn ang="0">
                  <a:pos x="8" y="85"/>
                </a:cxn>
                <a:cxn ang="0">
                  <a:pos x="10" y="135"/>
                </a:cxn>
                <a:cxn ang="0">
                  <a:pos x="45" y="150"/>
                </a:cxn>
                <a:cxn ang="0">
                  <a:pos x="48" y="153"/>
                </a:cxn>
              </a:cxnLst>
              <a:rect l="0" t="0" r="r" b="b"/>
              <a:pathLst>
                <a:path w="135" h="153">
                  <a:moveTo>
                    <a:pt x="48" y="153"/>
                  </a:moveTo>
                  <a:lnTo>
                    <a:pt x="113" y="130"/>
                  </a:lnTo>
                  <a:lnTo>
                    <a:pt x="135" y="80"/>
                  </a:lnTo>
                  <a:lnTo>
                    <a:pt x="85" y="28"/>
                  </a:lnTo>
                  <a:lnTo>
                    <a:pt x="65" y="0"/>
                  </a:lnTo>
                  <a:lnTo>
                    <a:pt x="25" y="3"/>
                  </a:lnTo>
                  <a:lnTo>
                    <a:pt x="0" y="90"/>
                  </a:lnTo>
                  <a:lnTo>
                    <a:pt x="8" y="85"/>
                  </a:lnTo>
                  <a:lnTo>
                    <a:pt x="10" y="135"/>
                  </a:lnTo>
                  <a:lnTo>
                    <a:pt x="45" y="150"/>
                  </a:lnTo>
                  <a:lnTo>
                    <a:pt x="48" y="15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2" name="Freeform 398"/>
            <p:cNvSpPr>
              <a:spLocks/>
            </p:cNvSpPr>
            <p:nvPr/>
          </p:nvSpPr>
          <p:spPr bwMode="auto">
            <a:xfrm>
              <a:off x="6802476" y="3100723"/>
              <a:ext cx="332833" cy="206159"/>
            </a:xfrm>
            <a:custGeom>
              <a:avLst/>
              <a:gdLst/>
              <a:ahLst/>
              <a:cxnLst>
                <a:cxn ang="0">
                  <a:pos x="6" y="157"/>
                </a:cxn>
                <a:cxn ang="0">
                  <a:pos x="0" y="87"/>
                </a:cxn>
                <a:cxn ang="0">
                  <a:pos x="48" y="87"/>
                </a:cxn>
                <a:cxn ang="0">
                  <a:pos x="77" y="58"/>
                </a:cxn>
                <a:cxn ang="0">
                  <a:pos x="112" y="58"/>
                </a:cxn>
                <a:cxn ang="0">
                  <a:pos x="134" y="74"/>
                </a:cxn>
                <a:cxn ang="0">
                  <a:pos x="272" y="0"/>
                </a:cxn>
                <a:cxn ang="0">
                  <a:pos x="336" y="3"/>
                </a:cxn>
                <a:cxn ang="0">
                  <a:pos x="310" y="80"/>
                </a:cxn>
                <a:cxn ang="0">
                  <a:pos x="317" y="77"/>
                </a:cxn>
                <a:cxn ang="0">
                  <a:pos x="163" y="141"/>
                </a:cxn>
                <a:cxn ang="0">
                  <a:pos x="128" y="195"/>
                </a:cxn>
                <a:cxn ang="0">
                  <a:pos x="61" y="208"/>
                </a:cxn>
                <a:cxn ang="0">
                  <a:pos x="10" y="151"/>
                </a:cxn>
                <a:cxn ang="0">
                  <a:pos x="6" y="157"/>
                </a:cxn>
              </a:cxnLst>
              <a:rect l="0" t="0" r="r" b="b"/>
              <a:pathLst>
                <a:path w="336" h="208">
                  <a:moveTo>
                    <a:pt x="6" y="157"/>
                  </a:moveTo>
                  <a:lnTo>
                    <a:pt x="0" y="87"/>
                  </a:lnTo>
                  <a:lnTo>
                    <a:pt x="48" y="87"/>
                  </a:lnTo>
                  <a:lnTo>
                    <a:pt x="77" y="58"/>
                  </a:lnTo>
                  <a:lnTo>
                    <a:pt x="112" y="58"/>
                  </a:lnTo>
                  <a:lnTo>
                    <a:pt x="134" y="74"/>
                  </a:lnTo>
                  <a:lnTo>
                    <a:pt x="272" y="0"/>
                  </a:lnTo>
                  <a:lnTo>
                    <a:pt x="336" y="3"/>
                  </a:lnTo>
                  <a:lnTo>
                    <a:pt x="310" y="80"/>
                  </a:lnTo>
                  <a:lnTo>
                    <a:pt x="317" y="77"/>
                  </a:lnTo>
                  <a:lnTo>
                    <a:pt x="163" y="141"/>
                  </a:lnTo>
                  <a:lnTo>
                    <a:pt x="128" y="195"/>
                  </a:lnTo>
                  <a:lnTo>
                    <a:pt x="61" y="208"/>
                  </a:lnTo>
                  <a:lnTo>
                    <a:pt x="10" y="151"/>
                  </a:lnTo>
                  <a:lnTo>
                    <a:pt x="6"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3" name="Freeform 397"/>
            <p:cNvSpPr>
              <a:spLocks/>
            </p:cNvSpPr>
            <p:nvPr/>
          </p:nvSpPr>
          <p:spPr bwMode="auto">
            <a:xfrm>
              <a:off x="6802476" y="3100723"/>
              <a:ext cx="332833" cy="206159"/>
            </a:xfrm>
            <a:custGeom>
              <a:avLst/>
              <a:gdLst/>
              <a:ahLst/>
              <a:cxnLst>
                <a:cxn ang="0">
                  <a:pos x="5" y="155"/>
                </a:cxn>
                <a:cxn ang="0">
                  <a:pos x="0" y="85"/>
                </a:cxn>
                <a:cxn ang="0">
                  <a:pos x="48" y="85"/>
                </a:cxn>
                <a:cxn ang="0">
                  <a:pos x="78" y="58"/>
                </a:cxn>
                <a:cxn ang="0">
                  <a:pos x="113" y="58"/>
                </a:cxn>
                <a:cxn ang="0">
                  <a:pos x="135" y="73"/>
                </a:cxn>
                <a:cxn ang="0">
                  <a:pos x="273" y="0"/>
                </a:cxn>
                <a:cxn ang="0">
                  <a:pos x="336" y="3"/>
                </a:cxn>
                <a:cxn ang="0">
                  <a:pos x="311" y="80"/>
                </a:cxn>
                <a:cxn ang="0">
                  <a:pos x="318" y="75"/>
                </a:cxn>
                <a:cxn ang="0">
                  <a:pos x="163" y="140"/>
                </a:cxn>
                <a:cxn ang="0">
                  <a:pos x="128" y="195"/>
                </a:cxn>
                <a:cxn ang="0">
                  <a:pos x="60" y="208"/>
                </a:cxn>
                <a:cxn ang="0">
                  <a:pos x="10" y="150"/>
                </a:cxn>
                <a:cxn ang="0">
                  <a:pos x="5" y="155"/>
                </a:cxn>
              </a:cxnLst>
              <a:rect l="0" t="0" r="r" b="b"/>
              <a:pathLst>
                <a:path w="336" h="208">
                  <a:moveTo>
                    <a:pt x="5" y="155"/>
                  </a:moveTo>
                  <a:lnTo>
                    <a:pt x="0" y="85"/>
                  </a:lnTo>
                  <a:lnTo>
                    <a:pt x="48" y="85"/>
                  </a:lnTo>
                  <a:lnTo>
                    <a:pt x="78" y="58"/>
                  </a:lnTo>
                  <a:lnTo>
                    <a:pt x="113" y="58"/>
                  </a:lnTo>
                  <a:lnTo>
                    <a:pt x="135" y="73"/>
                  </a:lnTo>
                  <a:lnTo>
                    <a:pt x="273" y="0"/>
                  </a:lnTo>
                  <a:lnTo>
                    <a:pt x="336" y="3"/>
                  </a:lnTo>
                  <a:lnTo>
                    <a:pt x="311" y="80"/>
                  </a:lnTo>
                  <a:lnTo>
                    <a:pt x="318" y="75"/>
                  </a:lnTo>
                  <a:lnTo>
                    <a:pt x="163" y="140"/>
                  </a:lnTo>
                  <a:lnTo>
                    <a:pt x="128" y="195"/>
                  </a:lnTo>
                  <a:lnTo>
                    <a:pt x="60" y="208"/>
                  </a:lnTo>
                  <a:lnTo>
                    <a:pt x="10" y="150"/>
                  </a:lnTo>
                  <a:lnTo>
                    <a:pt x="5" y="15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4" name="Freeform 396"/>
            <p:cNvSpPr>
              <a:spLocks/>
            </p:cNvSpPr>
            <p:nvPr/>
          </p:nvSpPr>
          <p:spPr bwMode="auto">
            <a:xfrm>
              <a:off x="6799993" y="2986466"/>
              <a:ext cx="499248" cy="201191"/>
            </a:xfrm>
            <a:custGeom>
              <a:avLst/>
              <a:gdLst/>
              <a:ahLst/>
              <a:cxnLst>
                <a:cxn ang="0">
                  <a:pos x="448" y="186"/>
                </a:cxn>
                <a:cxn ang="0">
                  <a:pos x="502" y="163"/>
                </a:cxn>
                <a:cxn ang="0">
                  <a:pos x="448" y="64"/>
                </a:cxn>
                <a:cxn ang="0">
                  <a:pos x="422" y="16"/>
                </a:cxn>
                <a:cxn ang="0">
                  <a:pos x="349" y="0"/>
                </a:cxn>
                <a:cxn ang="0">
                  <a:pos x="297" y="22"/>
                </a:cxn>
                <a:cxn ang="0">
                  <a:pos x="259" y="54"/>
                </a:cxn>
                <a:cxn ang="0">
                  <a:pos x="137" y="86"/>
                </a:cxn>
                <a:cxn ang="0">
                  <a:pos x="105" y="58"/>
                </a:cxn>
                <a:cxn ang="0">
                  <a:pos x="102" y="58"/>
                </a:cxn>
                <a:cxn ang="0">
                  <a:pos x="48" y="74"/>
                </a:cxn>
                <a:cxn ang="0">
                  <a:pos x="0" y="134"/>
                </a:cxn>
                <a:cxn ang="0">
                  <a:pos x="9" y="202"/>
                </a:cxn>
                <a:cxn ang="0">
                  <a:pos x="51" y="202"/>
                </a:cxn>
                <a:cxn ang="0">
                  <a:pos x="80" y="173"/>
                </a:cxn>
                <a:cxn ang="0">
                  <a:pos x="115" y="173"/>
                </a:cxn>
                <a:cxn ang="0">
                  <a:pos x="137" y="189"/>
                </a:cxn>
                <a:cxn ang="0">
                  <a:pos x="275" y="115"/>
                </a:cxn>
                <a:cxn ang="0">
                  <a:pos x="339" y="118"/>
                </a:cxn>
                <a:cxn ang="0">
                  <a:pos x="329" y="144"/>
                </a:cxn>
                <a:cxn ang="0">
                  <a:pos x="339" y="109"/>
                </a:cxn>
                <a:cxn ang="0">
                  <a:pos x="377" y="106"/>
                </a:cxn>
                <a:cxn ang="0">
                  <a:pos x="397" y="134"/>
                </a:cxn>
                <a:cxn ang="0">
                  <a:pos x="448" y="186"/>
                </a:cxn>
              </a:cxnLst>
              <a:rect l="0" t="0" r="r" b="b"/>
              <a:pathLst>
                <a:path w="502" h="202">
                  <a:moveTo>
                    <a:pt x="448" y="186"/>
                  </a:moveTo>
                  <a:lnTo>
                    <a:pt x="502" y="163"/>
                  </a:lnTo>
                  <a:lnTo>
                    <a:pt x="448" y="64"/>
                  </a:lnTo>
                  <a:lnTo>
                    <a:pt x="422" y="16"/>
                  </a:lnTo>
                  <a:lnTo>
                    <a:pt x="349" y="0"/>
                  </a:lnTo>
                  <a:lnTo>
                    <a:pt x="297" y="22"/>
                  </a:lnTo>
                  <a:lnTo>
                    <a:pt x="259" y="54"/>
                  </a:lnTo>
                  <a:lnTo>
                    <a:pt x="137" y="86"/>
                  </a:lnTo>
                  <a:lnTo>
                    <a:pt x="105" y="58"/>
                  </a:lnTo>
                  <a:lnTo>
                    <a:pt x="102" y="58"/>
                  </a:lnTo>
                  <a:lnTo>
                    <a:pt x="48" y="74"/>
                  </a:lnTo>
                  <a:lnTo>
                    <a:pt x="0" y="134"/>
                  </a:lnTo>
                  <a:lnTo>
                    <a:pt x="9" y="202"/>
                  </a:lnTo>
                  <a:lnTo>
                    <a:pt x="51" y="202"/>
                  </a:lnTo>
                  <a:lnTo>
                    <a:pt x="80" y="173"/>
                  </a:lnTo>
                  <a:lnTo>
                    <a:pt x="115" y="173"/>
                  </a:lnTo>
                  <a:lnTo>
                    <a:pt x="137" y="189"/>
                  </a:lnTo>
                  <a:lnTo>
                    <a:pt x="275" y="115"/>
                  </a:lnTo>
                  <a:lnTo>
                    <a:pt x="339" y="118"/>
                  </a:lnTo>
                  <a:lnTo>
                    <a:pt x="329" y="144"/>
                  </a:lnTo>
                  <a:lnTo>
                    <a:pt x="339" y="109"/>
                  </a:lnTo>
                  <a:lnTo>
                    <a:pt x="377" y="106"/>
                  </a:lnTo>
                  <a:lnTo>
                    <a:pt x="397" y="134"/>
                  </a:lnTo>
                  <a:lnTo>
                    <a:pt x="448"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5" name="Freeform 395"/>
            <p:cNvSpPr>
              <a:spLocks/>
            </p:cNvSpPr>
            <p:nvPr/>
          </p:nvSpPr>
          <p:spPr bwMode="auto">
            <a:xfrm>
              <a:off x="6799993" y="2986466"/>
              <a:ext cx="499248" cy="198706"/>
            </a:xfrm>
            <a:custGeom>
              <a:avLst/>
              <a:gdLst/>
              <a:ahLst/>
              <a:cxnLst>
                <a:cxn ang="0">
                  <a:pos x="447" y="187"/>
                </a:cxn>
                <a:cxn ang="0">
                  <a:pos x="502" y="164"/>
                </a:cxn>
                <a:cxn ang="0">
                  <a:pos x="447" y="63"/>
                </a:cxn>
                <a:cxn ang="0">
                  <a:pos x="422" y="15"/>
                </a:cxn>
                <a:cxn ang="0">
                  <a:pos x="347" y="0"/>
                </a:cxn>
                <a:cxn ang="0">
                  <a:pos x="297" y="20"/>
                </a:cxn>
                <a:cxn ang="0">
                  <a:pos x="257" y="53"/>
                </a:cxn>
                <a:cxn ang="0">
                  <a:pos x="137" y="86"/>
                </a:cxn>
                <a:cxn ang="0">
                  <a:pos x="105" y="58"/>
                </a:cxn>
                <a:cxn ang="0">
                  <a:pos x="102" y="58"/>
                </a:cxn>
                <a:cxn ang="0">
                  <a:pos x="47" y="73"/>
                </a:cxn>
                <a:cxn ang="0">
                  <a:pos x="0" y="134"/>
                </a:cxn>
                <a:cxn ang="0">
                  <a:pos x="7" y="202"/>
                </a:cxn>
                <a:cxn ang="0">
                  <a:pos x="50" y="202"/>
                </a:cxn>
                <a:cxn ang="0">
                  <a:pos x="80" y="174"/>
                </a:cxn>
                <a:cxn ang="0">
                  <a:pos x="115" y="174"/>
                </a:cxn>
                <a:cxn ang="0">
                  <a:pos x="137" y="189"/>
                </a:cxn>
                <a:cxn ang="0">
                  <a:pos x="275" y="116"/>
                </a:cxn>
                <a:cxn ang="0">
                  <a:pos x="337" y="119"/>
                </a:cxn>
                <a:cxn ang="0">
                  <a:pos x="327" y="144"/>
                </a:cxn>
                <a:cxn ang="0">
                  <a:pos x="337" y="109"/>
                </a:cxn>
                <a:cxn ang="0">
                  <a:pos x="377" y="106"/>
                </a:cxn>
                <a:cxn ang="0">
                  <a:pos x="397" y="134"/>
                </a:cxn>
                <a:cxn ang="0">
                  <a:pos x="447" y="187"/>
                </a:cxn>
              </a:cxnLst>
              <a:rect l="0" t="0" r="r" b="b"/>
              <a:pathLst>
                <a:path w="502" h="202">
                  <a:moveTo>
                    <a:pt x="447" y="187"/>
                  </a:moveTo>
                  <a:lnTo>
                    <a:pt x="502" y="164"/>
                  </a:lnTo>
                  <a:lnTo>
                    <a:pt x="447" y="63"/>
                  </a:lnTo>
                  <a:lnTo>
                    <a:pt x="422" y="15"/>
                  </a:lnTo>
                  <a:lnTo>
                    <a:pt x="347" y="0"/>
                  </a:lnTo>
                  <a:lnTo>
                    <a:pt x="297" y="20"/>
                  </a:lnTo>
                  <a:lnTo>
                    <a:pt x="257" y="53"/>
                  </a:lnTo>
                  <a:lnTo>
                    <a:pt x="137" y="86"/>
                  </a:lnTo>
                  <a:lnTo>
                    <a:pt x="105" y="58"/>
                  </a:lnTo>
                  <a:lnTo>
                    <a:pt x="102" y="58"/>
                  </a:lnTo>
                  <a:lnTo>
                    <a:pt x="47" y="73"/>
                  </a:lnTo>
                  <a:lnTo>
                    <a:pt x="0" y="134"/>
                  </a:lnTo>
                  <a:lnTo>
                    <a:pt x="7" y="202"/>
                  </a:lnTo>
                  <a:lnTo>
                    <a:pt x="50" y="202"/>
                  </a:lnTo>
                  <a:lnTo>
                    <a:pt x="80" y="174"/>
                  </a:lnTo>
                  <a:lnTo>
                    <a:pt x="115" y="174"/>
                  </a:lnTo>
                  <a:lnTo>
                    <a:pt x="137" y="189"/>
                  </a:lnTo>
                  <a:lnTo>
                    <a:pt x="275" y="116"/>
                  </a:lnTo>
                  <a:lnTo>
                    <a:pt x="337" y="119"/>
                  </a:lnTo>
                  <a:lnTo>
                    <a:pt x="327" y="144"/>
                  </a:lnTo>
                  <a:lnTo>
                    <a:pt x="337" y="109"/>
                  </a:lnTo>
                  <a:lnTo>
                    <a:pt x="377" y="106"/>
                  </a:lnTo>
                  <a:lnTo>
                    <a:pt x="397" y="134"/>
                  </a:lnTo>
                  <a:lnTo>
                    <a:pt x="447" y="18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6" name="Freeform 394"/>
            <p:cNvSpPr>
              <a:spLocks/>
            </p:cNvSpPr>
            <p:nvPr/>
          </p:nvSpPr>
          <p:spPr bwMode="auto">
            <a:xfrm>
              <a:off x="7473109" y="2847372"/>
              <a:ext cx="64579" cy="57129"/>
            </a:xfrm>
            <a:custGeom>
              <a:avLst/>
              <a:gdLst/>
              <a:ahLst/>
              <a:cxnLst>
                <a:cxn ang="0">
                  <a:pos x="29" y="58"/>
                </a:cxn>
                <a:cxn ang="0">
                  <a:pos x="0" y="7"/>
                </a:cxn>
                <a:cxn ang="0">
                  <a:pos x="32" y="0"/>
                </a:cxn>
                <a:cxn ang="0">
                  <a:pos x="64" y="45"/>
                </a:cxn>
                <a:cxn ang="0">
                  <a:pos x="29" y="58"/>
                </a:cxn>
              </a:cxnLst>
              <a:rect l="0" t="0" r="r" b="b"/>
              <a:pathLst>
                <a:path w="64" h="58">
                  <a:moveTo>
                    <a:pt x="29" y="58"/>
                  </a:moveTo>
                  <a:lnTo>
                    <a:pt x="0" y="7"/>
                  </a:lnTo>
                  <a:lnTo>
                    <a:pt x="32" y="0"/>
                  </a:lnTo>
                  <a:lnTo>
                    <a:pt x="64" y="45"/>
                  </a:lnTo>
                  <a:lnTo>
                    <a:pt x="29"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7" name="Freeform 393"/>
            <p:cNvSpPr>
              <a:spLocks/>
            </p:cNvSpPr>
            <p:nvPr/>
          </p:nvSpPr>
          <p:spPr bwMode="auto">
            <a:xfrm>
              <a:off x="7473109" y="2847372"/>
              <a:ext cx="64579" cy="59612"/>
            </a:xfrm>
            <a:custGeom>
              <a:avLst/>
              <a:gdLst/>
              <a:ahLst/>
              <a:cxnLst>
                <a:cxn ang="0">
                  <a:pos x="30" y="58"/>
                </a:cxn>
                <a:cxn ang="0">
                  <a:pos x="0" y="7"/>
                </a:cxn>
                <a:cxn ang="0">
                  <a:pos x="32" y="0"/>
                </a:cxn>
                <a:cxn ang="0">
                  <a:pos x="64" y="44"/>
                </a:cxn>
                <a:cxn ang="0">
                  <a:pos x="30" y="58"/>
                </a:cxn>
              </a:cxnLst>
              <a:rect l="0" t="0" r="r" b="b"/>
              <a:pathLst>
                <a:path w="64" h="58">
                  <a:moveTo>
                    <a:pt x="30" y="58"/>
                  </a:moveTo>
                  <a:lnTo>
                    <a:pt x="0" y="7"/>
                  </a:lnTo>
                  <a:lnTo>
                    <a:pt x="32" y="0"/>
                  </a:lnTo>
                  <a:lnTo>
                    <a:pt x="64" y="44"/>
                  </a:lnTo>
                  <a:lnTo>
                    <a:pt x="30" y="5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8" name="Freeform 392"/>
            <p:cNvSpPr>
              <a:spLocks/>
            </p:cNvSpPr>
            <p:nvPr/>
          </p:nvSpPr>
          <p:spPr bwMode="auto">
            <a:xfrm>
              <a:off x="7398594" y="3195108"/>
              <a:ext cx="139094" cy="124191"/>
            </a:xfrm>
            <a:custGeom>
              <a:avLst/>
              <a:gdLst/>
              <a:ahLst/>
              <a:cxnLst>
                <a:cxn ang="0">
                  <a:pos x="0" y="125"/>
                </a:cxn>
                <a:cxn ang="0">
                  <a:pos x="0" y="122"/>
                </a:cxn>
                <a:cxn ang="0">
                  <a:pos x="103" y="55"/>
                </a:cxn>
                <a:cxn ang="0">
                  <a:pos x="141" y="32"/>
                </a:cxn>
                <a:cxn ang="0">
                  <a:pos x="119" y="0"/>
                </a:cxn>
                <a:cxn ang="0">
                  <a:pos x="71" y="19"/>
                </a:cxn>
                <a:cxn ang="0">
                  <a:pos x="10" y="32"/>
                </a:cxn>
                <a:cxn ang="0">
                  <a:pos x="10" y="35"/>
                </a:cxn>
                <a:cxn ang="0">
                  <a:pos x="13" y="112"/>
                </a:cxn>
                <a:cxn ang="0">
                  <a:pos x="0" y="125"/>
                </a:cxn>
              </a:cxnLst>
              <a:rect l="0" t="0" r="r" b="b"/>
              <a:pathLst>
                <a:path w="141" h="125">
                  <a:moveTo>
                    <a:pt x="0" y="125"/>
                  </a:moveTo>
                  <a:lnTo>
                    <a:pt x="0" y="122"/>
                  </a:lnTo>
                  <a:lnTo>
                    <a:pt x="103" y="55"/>
                  </a:lnTo>
                  <a:lnTo>
                    <a:pt x="141" y="32"/>
                  </a:lnTo>
                  <a:lnTo>
                    <a:pt x="119" y="0"/>
                  </a:lnTo>
                  <a:lnTo>
                    <a:pt x="71" y="19"/>
                  </a:lnTo>
                  <a:lnTo>
                    <a:pt x="10" y="32"/>
                  </a:lnTo>
                  <a:lnTo>
                    <a:pt x="10" y="35"/>
                  </a:lnTo>
                  <a:lnTo>
                    <a:pt x="13" y="112"/>
                  </a:lnTo>
                  <a:lnTo>
                    <a:pt x="0"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9" name="Freeform 391"/>
            <p:cNvSpPr>
              <a:spLocks/>
            </p:cNvSpPr>
            <p:nvPr/>
          </p:nvSpPr>
          <p:spPr bwMode="auto">
            <a:xfrm>
              <a:off x="7398594" y="3195108"/>
              <a:ext cx="141579" cy="124191"/>
            </a:xfrm>
            <a:custGeom>
              <a:avLst/>
              <a:gdLst/>
              <a:ahLst/>
              <a:cxnLst>
                <a:cxn ang="0">
                  <a:pos x="0" y="125"/>
                </a:cxn>
                <a:cxn ang="0">
                  <a:pos x="0" y="123"/>
                </a:cxn>
                <a:cxn ang="0">
                  <a:pos x="104" y="55"/>
                </a:cxn>
                <a:cxn ang="0">
                  <a:pos x="141" y="33"/>
                </a:cxn>
                <a:cxn ang="0">
                  <a:pos x="119" y="0"/>
                </a:cxn>
                <a:cxn ang="0">
                  <a:pos x="72" y="20"/>
                </a:cxn>
                <a:cxn ang="0">
                  <a:pos x="10" y="33"/>
                </a:cxn>
                <a:cxn ang="0">
                  <a:pos x="10" y="35"/>
                </a:cxn>
                <a:cxn ang="0">
                  <a:pos x="15" y="113"/>
                </a:cxn>
                <a:cxn ang="0">
                  <a:pos x="0" y="125"/>
                </a:cxn>
              </a:cxnLst>
              <a:rect l="0" t="0" r="r" b="b"/>
              <a:pathLst>
                <a:path w="141" h="125">
                  <a:moveTo>
                    <a:pt x="0" y="125"/>
                  </a:moveTo>
                  <a:lnTo>
                    <a:pt x="0" y="123"/>
                  </a:lnTo>
                  <a:lnTo>
                    <a:pt x="104" y="55"/>
                  </a:lnTo>
                  <a:lnTo>
                    <a:pt x="141" y="33"/>
                  </a:lnTo>
                  <a:lnTo>
                    <a:pt x="119" y="0"/>
                  </a:lnTo>
                  <a:lnTo>
                    <a:pt x="72" y="20"/>
                  </a:lnTo>
                  <a:lnTo>
                    <a:pt x="10" y="33"/>
                  </a:lnTo>
                  <a:lnTo>
                    <a:pt x="10" y="35"/>
                  </a:lnTo>
                  <a:lnTo>
                    <a:pt x="15" y="113"/>
                  </a:lnTo>
                  <a:lnTo>
                    <a:pt x="0" y="1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0" name="Freeform 390"/>
            <p:cNvSpPr>
              <a:spLocks/>
            </p:cNvSpPr>
            <p:nvPr/>
          </p:nvSpPr>
          <p:spPr bwMode="auto">
            <a:xfrm>
              <a:off x="7438335" y="2708278"/>
              <a:ext cx="183803" cy="295576"/>
            </a:xfrm>
            <a:custGeom>
              <a:avLst/>
              <a:gdLst/>
              <a:ahLst/>
              <a:cxnLst>
                <a:cxn ang="0">
                  <a:pos x="67" y="0"/>
                </a:cxn>
                <a:cxn ang="0">
                  <a:pos x="96" y="48"/>
                </a:cxn>
                <a:cxn ang="0">
                  <a:pos x="112" y="41"/>
                </a:cxn>
                <a:cxn ang="0">
                  <a:pos x="112" y="48"/>
                </a:cxn>
                <a:cxn ang="0">
                  <a:pos x="163" y="192"/>
                </a:cxn>
                <a:cxn ang="0">
                  <a:pos x="150" y="233"/>
                </a:cxn>
                <a:cxn ang="0">
                  <a:pos x="185" y="262"/>
                </a:cxn>
                <a:cxn ang="0">
                  <a:pos x="182" y="297"/>
                </a:cxn>
                <a:cxn ang="0">
                  <a:pos x="115" y="284"/>
                </a:cxn>
                <a:cxn ang="0">
                  <a:pos x="64" y="195"/>
                </a:cxn>
                <a:cxn ang="0">
                  <a:pos x="64" y="198"/>
                </a:cxn>
                <a:cxn ang="0">
                  <a:pos x="99" y="185"/>
                </a:cxn>
                <a:cxn ang="0">
                  <a:pos x="67" y="140"/>
                </a:cxn>
                <a:cxn ang="0">
                  <a:pos x="35" y="147"/>
                </a:cxn>
                <a:cxn ang="0">
                  <a:pos x="0" y="89"/>
                </a:cxn>
                <a:cxn ang="0">
                  <a:pos x="25" y="16"/>
                </a:cxn>
                <a:cxn ang="0">
                  <a:pos x="67" y="0"/>
                </a:cxn>
              </a:cxnLst>
              <a:rect l="0" t="0" r="r" b="b"/>
              <a:pathLst>
                <a:path w="185" h="297">
                  <a:moveTo>
                    <a:pt x="67" y="0"/>
                  </a:moveTo>
                  <a:lnTo>
                    <a:pt x="96" y="48"/>
                  </a:lnTo>
                  <a:lnTo>
                    <a:pt x="112" y="41"/>
                  </a:lnTo>
                  <a:lnTo>
                    <a:pt x="112" y="48"/>
                  </a:lnTo>
                  <a:lnTo>
                    <a:pt x="163" y="192"/>
                  </a:lnTo>
                  <a:lnTo>
                    <a:pt x="150" y="233"/>
                  </a:lnTo>
                  <a:lnTo>
                    <a:pt x="185" y="262"/>
                  </a:lnTo>
                  <a:lnTo>
                    <a:pt x="182" y="297"/>
                  </a:lnTo>
                  <a:lnTo>
                    <a:pt x="115" y="284"/>
                  </a:lnTo>
                  <a:lnTo>
                    <a:pt x="64" y="195"/>
                  </a:lnTo>
                  <a:lnTo>
                    <a:pt x="64" y="198"/>
                  </a:lnTo>
                  <a:lnTo>
                    <a:pt x="99" y="185"/>
                  </a:lnTo>
                  <a:lnTo>
                    <a:pt x="67" y="140"/>
                  </a:lnTo>
                  <a:lnTo>
                    <a:pt x="35" y="147"/>
                  </a:lnTo>
                  <a:lnTo>
                    <a:pt x="0" y="89"/>
                  </a:lnTo>
                  <a:lnTo>
                    <a:pt x="25" y="16"/>
                  </a:lnTo>
                  <a:lnTo>
                    <a:pt x="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1" name="Freeform 389"/>
            <p:cNvSpPr>
              <a:spLocks/>
            </p:cNvSpPr>
            <p:nvPr/>
          </p:nvSpPr>
          <p:spPr bwMode="auto">
            <a:xfrm>
              <a:off x="7438335" y="2708278"/>
              <a:ext cx="183803" cy="295576"/>
            </a:xfrm>
            <a:custGeom>
              <a:avLst/>
              <a:gdLst/>
              <a:ahLst/>
              <a:cxnLst>
                <a:cxn ang="0">
                  <a:pos x="68" y="0"/>
                </a:cxn>
                <a:cxn ang="0">
                  <a:pos x="95" y="50"/>
                </a:cxn>
                <a:cxn ang="0">
                  <a:pos x="113" y="42"/>
                </a:cxn>
                <a:cxn ang="0">
                  <a:pos x="113" y="50"/>
                </a:cxn>
                <a:cxn ang="0">
                  <a:pos x="163" y="192"/>
                </a:cxn>
                <a:cxn ang="0">
                  <a:pos x="150" y="235"/>
                </a:cxn>
                <a:cxn ang="0">
                  <a:pos x="185" y="262"/>
                </a:cxn>
                <a:cxn ang="0">
                  <a:pos x="183" y="297"/>
                </a:cxn>
                <a:cxn ang="0">
                  <a:pos x="115" y="285"/>
                </a:cxn>
                <a:cxn ang="0">
                  <a:pos x="65" y="195"/>
                </a:cxn>
                <a:cxn ang="0">
                  <a:pos x="65" y="200"/>
                </a:cxn>
                <a:cxn ang="0">
                  <a:pos x="100" y="185"/>
                </a:cxn>
                <a:cxn ang="0">
                  <a:pos x="68" y="140"/>
                </a:cxn>
                <a:cxn ang="0">
                  <a:pos x="35" y="147"/>
                </a:cxn>
                <a:cxn ang="0">
                  <a:pos x="0" y="90"/>
                </a:cxn>
                <a:cxn ang="0">
                  <a:pos x="25" y="17"/>
                </a:cxn>
                <a:cxn ang="0">
                  <a:pos x="68" y="0"/>
                </a:cxn>
              </a:cxnLst>
              <a:rect l="0" t="0" r="r" b="b"/>
              <a:pathLst>
                <a:path w="185" h="297">
                  <a:moveTo>
                    <a:pt x="68" y="0"/>
                  </a:moveTo>
                  <a:lnTo>
                    <a:pt x="95" y="50"/>
                  </a:lnTo>
                  <a:lnTo>
                    <a:pt x="113" y="42"/>
                  </a:lnTo>
                  <a:lnTo>
                    <a:pt x="113" y="50"/>
                  </a:lnTo>
                  <a:lnTo>
                    <a:pt x="163" y="192"/>
                  </a:lnTo>
                  <a:lnTo>
                    <a:pt x="150" y="235"/>
                  </a:lnTo>
                  <a:lnTo>
                    <a:pt x="185" y="262"/>
                  </a:lnTo>
                  <a:lnTo>
                    <a:pt x="183" y="297"/>
                  </a:lnTo>
                  <a:lnTo>
                    <a:pt x="115" y="285"/>
                  </a:lnTo>
                  <a:lnTo>
                    <a:pt x="65" y="195"/>
                  </a:lnTo>
                  <a:lnTo>
                    <a:pt x="65" y="200"/>
                  </a:lnTo>
                  <a:lnTo>
                    <a:pt x="100" y="185"/>
                  </a:lnTo>
                  <a:lnTo>
                    <a:pt x="68" y="140"/>
                  </a:lnTo>
                  <a:lnTo>
                    <a:pt x="35" y="147"/>
                  </a:lnTo>
                  <a:lnTo>
                    <a:pt x="0" y="90"/>
                  </a:lnTo>
                  <a:lnTo>
                    <a:pt x="25" y="17"/>
                  </a:lnTo>
                  <a:lnTo>
                    <a:pt x="6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2" name="Freeform 388"/>
            <p:cNvSpPr>
              <a:spLocks/>
            </p:cNvSpPr>
            <p:nvPr/>
          </p:nvSpPr>
          <p:spPr bwMode="auto">
            <a:xfrm>
              <a:off x="6360355" y="2174255"/>
              <a:ext cx="111773" cy="81966"/>
            </a:xfrm>
            <a:custGeom>
              <a:avLst/>
              <a:gdLst/>
              <a:ahLst/>
              <a:cxnLst>
                <a:cxn ang="0">
                  <a:pos x="4" y="83"/>
                </a:cxn>
                <a:cxn ang="0">
                  <a:pos x="7" y="77"/>
                </a:cxn>
                <a:cxn ang="0">
                  <a:pos x="112" y="61"/>
                </a:cxn>
                <a:cxn ang="0">
                  <a:pos x="80" y="6"/>
                </a:cxn>
                <a:cxn ang="0">
                  <a:pos x="4" y="0"/>
                </a:cxn>
                <a:cxn ang="0">
                  <a:pos x="0" y="0"/>
                </a:cxn>
                <a:cxn ang="0">
                  <a:pos x="4" y="83"/>
                </a:cxn>
              </a:cxnLst>
              <a:rect l="0" t="0" r="r" b="b"/>
              <a:pathLst>
                <a:path w="112" h="83">
                  <a:moveTo>
                    <a:pt x="4" y="83"/>
                  </a:moveTo>
                  <a:lnTo>
                    <a:pt x="7" y="77"/>
                  </a:lnTo>
                  <a:lnTo>
                    <a:pt x="112" y="61"/>
                  </a:lnTo>
                  <a:lnTo>
                    <a:pt x="80" y="6"/>
                  </a:lnTo>
                  <a:lnTo>
                    <a:pt x="4" y="0"/>
                  </a:lnTo>
                  <a:lnTo>
                    <a:pt x="0" y="0"/>
                  </a:lnTo>
                  <a:lnTo>
                    <a:pt x="4"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4" name="Freeform 386"/>
            <p:cNvSpPr>
              <a:spLocks/>
            </p:cNvSpPr>
            <p:nvPr/>
          </p:nvSpPr>
          <p:spPr bwMode="auto">
            <a:xfrm>
              <a:off x="6144263" y="2122094"/>
              <a:ext cx="258318" cy="186288"/>
            </a:xfrm>
            <a:custGeom>
              <a:avLst/>
              <a:gdLst/>
              <a:ahLst/>
              <a:cxnLst>
                <a:cxn ang="0">
                  <a:pos x="150" y="188"/>
                </a:cxn>
                <a:cxn ang="0">
                  <a:pos x="150" y="172"/>
                </a:cxn>
                <a:cxn ang="0">
                  <a:pos x="195" y="176"/>
                </a:cxn>
                <a:cxn ang="0">
                  <a:pos x="221" y="137"/>
                </a:cxn>
                <a:cxn ang="0">
                  <a:pos x="217" y="54"/>
                </a:cxn>
                <a:cxn ang="0">
                  <a:pos x="221" y="54"/>
                </a:cxn>
                <a:cxn ang="0">
                  <a:pos x="259" y="57"/>
                </a:cxn>
                <a:cxn ang="0">
                  <a:pos x="195" y="51"/>
                </a:cxn>
                <a:cxn ang="0">
                  <a:pos x="182" y="76"/>
                </a:cxn>
                <a:cxn ang="0">
                  <a:pos x="115" y="25"/>
                </a:cxn>
                <a:cxn ang="0">
                  <a:pos x="35" y="3"/>
                </a:cxn>
                <a:cxn ang="0">
                  <a:pos x="29" y="0"/>
                </a:cxn>
                <a:cxn ang="0">
                  <a:pos x="22" y="3"/>
                </a:cxn>
                <a:cxn ang="0">
                  <a:pos x="19" y="38"/>
                </a:cxn>
                <a:cxn ang="0">
                  <a:pos x="0" y="60"/>
                </a:cxn>
                <a:cxn ang="0">
                  <a:pos x="80" y="115"/>
                </a:cxn>
                <a:cxn ang="0">
                  <a:pos x="80" y="156"/>
                </a:cxn>
                <a:cxn ang="0">
                  <a:pos x="147" y="188"/>
                </a:cxn>
                <a:cxn ang="0">
                  <a:pos x="150" y="188"/>
                </a:cxn>
              </a:cxnLst>
              <a:rect l="0" t="0" r="r" b="b"/>
              <a:pathLst>
                <a:path w="259" h="188">
                  <a:moveTo>
                    <a:pt x="150" y="188"/>
                  </a:moveTo>
                  <a:lnTo>
                    <a:pt x="150" y="172"/>
                  </a:lnTo>
                  <a:lnTo>
                    <a:pt x="195" y="176"/>
                  </a:lnTo>
                  <a:lnTo>
                    <a:pt x="221" y="137"/>
                  </a:lnTo>
                  <a:lnTo>
                    <a:pt x="217" y="54"/>
                  </a:lnTo>
                  <a:lnTo>
                    <a:pt x="221" y="54"/>
                  </a:lnTo>
                  <a:lnTo>
                    <a:pt x="259" y="57"/>
                  </a:lnTo>
                  <a:lnTo>
                    <a:pt x="195" y="51"/>
                  </a:lnTo>
                  <a:lnTo>
                    <a:pt x="182" y="76"/>
                  </a:lnTo>
                  <a:lnTo>
                    <a:pt x="115" y="25"/>
                  </a:lnTo>
                  <a:lnTo>
                    <a:pt x="35" y="3"/>
                  </a:lnTo>
                  <a:lnTo>
                    <a:pt x="29" y="0"/>
                  </a:lnTo>
                  <a:lnTo>
                    <a:pt x="22" y="3"/>
                  </a:lnTo>
                  <a:lnTo>
                    <a:pt x="19" y="38"/>
                  </a:lnTo>
                  <a:lnTo>
                    <a:pt x="0" y="60"/>
                  </a:lnTo>
                  <a:lnTo>
                    <a:pt x="80" y="115"/>
                  </a:lnTo>
                  <a:lnTo>
                    <a:pt x="80" y="156"/>
                  </a:lnTo>
                  <a:lnTo>
                    <a:pt x="147" y="188"/>
                  </a:lnTo>
                  <a:lnTo>
                    <a:pt x="150"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5" name="Freeform 385"/>
            <p:cNvSpPr>
              <a:spLocks/>
            </p:cNvSpPr>
            <p:nvPr/>
          </p:nvSpPr>
          <p:spPr bwMode="auto">
            <a:xfrm>
              <a:off x="6144263" y="2122094"/>
              <a:ext cx="258318" cy="186288"/>
            </a:xfrm>
            <a:custGeom>
              <a:avLst/>
              <a:gdLst/>
              <a:ahLst/>
              <a:cxnLst>
                <a:cxn ang="0">
                  <a:pos x="149" y="188"/>
                </a:cxn>
                <a:cxn ang="0">
                  <a:pos x="149" y="170"/>
                </a:cxn>
                <a:cxn ang="0">
                  <a:pos x="194" y="175"/>
                </a:cxn>
                <a:cxn ang="0">
                  <a:pos x="222" y="135"/>
                </a:cxn>
                <a:cxn ang="0">
                  <a:pos x="217" y="53"/>
                </a:cxn>
                <a:cxn ang="0">
                  <a:pos x="222" y="53"/>
                </a:cxn>
                <a:cxn ang="0">
                  <a:pos x="259" y="55"/>
                </a:cxn>
                <a:cxn ang="0">
                  <a:pos x="194" y="50"/>
                </a:cxn>
                <a:cxn ang="0">
                  <a:pos x="182" y="75"/>
                </a:cxn>
                <a:cxn ang="0">
                  <a:pos x="115" y="25"/>
                </a:cxn>
                <a:cxn ang="0">
                  <a:pos x="35" y="3"/>
                </a:cxn>
                <a:cxn ang="0">
                  <a:pos x="30" y="0"/>
                </a:cxn>
                <a:cxn ang="0">
                  <a:pos x="22" y="3"/>
                </a:cxn>
                <a:cxn ang="0">
                  <a:pos x="20" y="38"/>
                </a:cxn>
                <a:cxn ang="0">
                  <a:pos x="0" y="60"/>
                </a:cxn>
                <a:cxn ang="0">
                  <a:pos x="80" y="115"/>
                </a:cxn>
                <a:cxn ang="0">
                  <a:pos x="80" y="155"/>
                </a:cxn>
                <a:cxn ang="0">
                  <a:pos x="147" y="188"/>
                </a:cxn>
                <a:cxn ang="0">
                  <a:pos x="149" y="188"/>
                </a:cxn>
              </a:cxnLst>
              <a:rect l="0" t="0" r="r" b="b"/>
              <a:pathLst>
                <a:path w="259" h="188">
                  <a:moveTo>
                    <a:pt x="149" y="188"/>
                  </a:moveTo>
                  <a:lnTo>
                    <a:pt x="149" y="170"/>
                  </a:lnTo>
                  <a:lnTo>
                    <a:pt x="194" y="175"/>
                  </a:lnTo>
                  <a:lnTo>
                    <a:pt x="222" y="135"/>
                  </a:lnTo>
                  <a:lnTo>
                    <a:pt x="217" y="53"/>
                  </a:lnTo>
                  <a:lnTo>
                    <a:pt x="222" y="53"/>
                  </a:lnTo>
                  <a:lnTo>
                    <a:pt x="259" y="55"/>
                  </a:lnTo>
                  <a:lnTo>
                    <a:pt x="194" y="50"/>
                  </a:lnTo>
                  <a:lnTo>
                    <a:pt x="182" y="75"/>
                  </a:lnTo>
                  <a:lnTo>
                    <a:pt x="115" y="25"/>
                  </a:lnTo>
                  <a:lnTo>
                    <a:pt x="35" y="3"/>
                  </a:lnTo>
                  <a:lnTo>
                    <a:pt x="30" y="0"/>
                  </a:lnTo>
                  <a:lnTo>
                    <a:pt x="22" y="3"/>
                  </a:lnTo>
                  <a:lnTo>
                    <a:pt x="20" y="38"/>
                  </a:lnTo>
                  <a:lnTo>
                    <a:pt x="0" y="60"/>
                  </a:lnTo>
                  <a:lnTo>
                    <a:pt x="80" y="115"/>
                  </a:lnTo>
                  <a:lnTo>
                    <a:pt x="80" y="155"/>
                  </a:lnTo>
                  <a:lnTo>
                    <a:pt x="147" y="188"/>
                  </a:lnTo>
                  <a:lnTo>
                    <a:pt x="149" y="18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6" name="Freeform 384"/>
            <p:cNvSpPr>
              <a:spLocks/>
            </p:cNvSpPr>
            <p:nvPr/>
          </p:nvSpPr>
          <p:spPr bwMode="auto">
            <a:xfrm>
              <a:off x="5861107" y="2479765"/>
              <a:ext cx="362639" cy="700440"/>
            </a:xfrm>
            <a:custGeom>
              <a:avLst/>
              <a:gdLst/>
              <a:ahLst/>
              <a:cxnLst>
                <a:cxn ang="0">
                  <a:pos x="106" y="96"/>
                </a:cxn>
                <a:cxn ang="0">
                  <a:pos x="109" y="99"/>
                </a:cxn>
                <a:cxn ang="0">
                  <a:pos x="115" y="106"/>
                </a:cxn>
                <a:cxn ang="0">
                  <a:pos x="125" y="109"/>
                </a:cxn>
                <a:cxn ang="0">
                  <a:pos x="135" y="112"/>
                </a:cxn>
                <a:cxn ang="0">
                  <a:pos x="147" y="115"/>
                </a:cxn>
                <a:cxn ang="0">
                  <a:pos x="157" y="122"/>
                </a:cxn>
                <a:cxn ang="0">
                  <a:pos x="163" y="115"/>
                </a:cxn>
                <a:cxn ang="0">
                  <a:pos x="167" y="112"/>
                </a:cxn>
                <a:cxn ang="0">
                  <a:pos x="167" y="106"/>
                </a:cxn>
                <a:cxn ang="0">
                  <a:pos x="167" y="90"/>
                </a:cxn>
                <a:cxn ang="0">
                  <a:pos x="173" y="71"/>
                </a:cxn>
                <a:cxn ang="0">
                  <a:pos x="176" y="48"/>
                </a:cxn>
                <a:cxn ang="0">
                  <a:pos x="176" y="29"/>
                </a:cxn>
                <a:cxn ang="0">
                  <a:pos x="179" y="19"/>
                </a:cxn>
                <a:cxn ang="0">
                  <a:pos x="179" y="7"/>
                </a:cxn>
                <a:cxn ang="0">
                  <a:pos x="183" y="3"/>
                </a:cxn>
                <a:cxn ang="0">
                  <a:pos x="221" y="0"/>
                </a:cxn>
                <a:cxn ang="0">
                  <a:pos x="231" y="29"/>
                </a:cxn>
                <a:cxn ang="0">
                  <a:pos x="272" y="122"/>
                </a:cxn>
                <a:cxn ang="0">
                  <a:pos x="295" y="211"/>
                </a:cxn>
                <a:cxn ang="0">
                  <a:pos x="349" y="231"/>
                </a:cxn>
                <a:cxn ang="0">
                  <a:pos x="365" y="416"/>
                </a:cxn>
                <a:cxn ang="0">
                  <a:pos x="304" y="474"/>
                </a:cxn>
                <a:cxn ang="0">
                  <a:pos x="263" y="583"/>
                </a:cxn>
                <a:cxn ang="0">
                  <a:pos x="176" y="627"/>
                </a:cxn>
                <a:cxn ang="0">
                  <a:pos x="125" y="695"/>
                </a:cxn>
                <a:cxn ang="0">
                  <a:pos x="61" y="695"/>
                </a:cxn>
                <a:cxn ang="0">
                  <a:pos x="26" y="704"/>
                </a:cxn>
                <a:cxn ang="0">
                  <a:pos x="26" y="698"/>
                </a:cxn>
                <a:cxn ang="0">
                  <a:pos x="23" y="701"/>
                </a:cxn>
                <a:cxn ang="0">
                  <a:pos x="0" y="477"/>
                </a:cxn>
                <a:cxn ang="0">
                  <a:pos x="42" y="394"/>
                </a:cxn>
                <a:cxn ang="0">
                  <a:pos x="80" y="387"/>
                </a:cxn>
                <a:cxn ang="0">
                  <a:pos x="147" y="218"/>
                </a:cxn>
                <a:cxn ang="0">
                  <a:pos x="109" y="179"/>
                </a:cxn>
                <a:cxn ang="0">
                  <a:pos x="106" y="96"/>
                </a:cxn>
              </a:cxnLst>
              <a:rect l="0" t="0" r="r" b="b"/>
              <a:pathLst>
                <a:path w="365" h="704">
                  <a:moveTo>
                    <a:pt x="106" y="96"/>
                  </a:moveTo>
                  <a:lnTo>
                    <a:pt x="109" y="99"/>
                  </a:lnTo>
                  <a:lnTo>
                    <a:pt x="115" y="106"/>
                  </a:lnTo>
                  <a:lnTo>
                    <a:pt x="125" y="109"/>
                  </a:lnTo>
                  <a:lnTo>
                    <a:pt x="135" y="112"/>
                  </a:lnTo>
                  <a:lnTo>
                    <a:pt x="147" y="115"/>
                  </a:lnTo>
                  <a:lnTo>
                    <a:pt x="157" y="122"/>
                  </a:lnTo>
                  <a:lnTo>
                    <a:pt x="163" y="115"/>
                  </a:lnTo>
                  <a:lnTo>
                    <a:pt x="167" y="112"/>
                  </a:lnTo>
                  <a:lnTo>
                    <a:pt x="167" y="106"/>
                  </a:lnTo>
                  <a:lnTo>
                    <a:pt x="167" y="90"/>
                  </a:lnTo>
                  <a:lnTo>
                    <a:pt x="173" y="71"/>
                  </a:lnTo>
                  <a:lnTo>
                    <a:pt x="176" y="48"/>
                  </a:lnTo>
                  <a:lnTo>
                    <a:pt x="176" y="29"/>
                  </a:lnTo>
                  <a:lnTo>
                    <a:pt x="179" y="19"/>
                  </a:lnTo>
                  <a:lnTo>
                    <a:pt x="179" y="7"/>
                  </a:lnTo>
                  <a:lnTo>
                    <a:pt x="183" y="3"/>
                  </a:lnTo>
                  <a:lnTo>
                    <a:pt x="221" y="0"/>
                  </a:lnTo>
                  <a:lnTo>
                    <a:pt x="231" y="29"/>
                  </a:lnTo>
                  <a:lnTo>
                    <a:pt x="272" y="122"/>
                  </a:lnTo>
                  <a:lnTo>
                    <a:pt x="295" y="211"/>
                  </a:lnTo>
                  <a:lnTo>
                    <a:pt x="349" y="231"/>
                  </a:lnTo>
                  <a:lnTo>
                    <a:pt x="365" y="416"/>
                  </a:lnTo>
                  <a:lnTo>
                    <a:pt x="304" y="474"/>
                  </a:lnTo>
                  <a:lnTo>
                    <a:pt x="263" y="583"/>
                  </a:lnTo>
                  <a:lnTo>
                    <a:pt x="176" y="627"/>
                  </a:lnTo>
                  <a:lnTo>
                    <a:pt x="125" y="695"/>
                  </a:lnTo>
                  <a:lnTo>
                    <a:pt x="61" y="695"/>
                  </a:lnTo>
                  <a:lnTo>
                    <a:pt x="26" y="704"/>
                  </a:lnTo>
                  <a:lnTo>
                    <a:pt x="26" y="698"/>
                  </a:lnTo>
                  <a:lnTo>
                    <a:pt x="23" y="701"/>
                  </a:lnTo>
                  <a:lnTo>
                    <a:pt x="0" y="477"/>
                  </a:lnTo>
                  <a:lnTo>
                    <a:pt x="42" y="394"/>
                  </a:lnTo>
                  <a:lnTo>
                    <a:pt x="80" y="387"/>
                  </a:lnTo>
                  <a:lnTo>
                    <a:pt x="147" y="218"/>
                  </a:lnTo>
                  <a:lnTo>
                    <a:pt x="109" y="179"/>
                  </a:lnTo>
                  <a:lnTo>
                    <a:pt x="106"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7" name="Freeform 383"/>
            <p:cNvSpPr>
              <a:spLocks/>
            </p:cNvSpPr>
            <p:nvPr/>
          </p:nvSpPr>
          <p:spPr bwMode="auto">
            <a:xfrm>
              <a:off x="5861107" y="2479765"/>
              <a:ext cx="362639" cy="700440"/>
            </a:xfrm>
            <a:custGeom>
              <a:avLst/>
              <a:gdLst/>
              <a:ahLst/>
              <a:cxnLst>
                <a:cxn ang="0">
                  <a:pos x="108" y="95"/>
                </a:cxn>
                <a:cxn ang="0">
                  <a:pos x="110" y="100"/>
                </a:cxn>
                <a:cxn ang="0">
                  <a:pos x="115" y="105"/>
                </a:cxn>
                <a:cxn ang="0">
                  <a:pos x="125" y="110"/>
                </a:cxn>
                <a:cxn ang="0">
                  <a:pos x="135" y="112"/>
                </a:cxn>
                <a:cxn ang="0">
                  <a:pos x="148" y="115"/>
                </a:cxn>
                <a:cxn ang="0">
                  <a:pos x="158" y="122"/>
                </a:cxn>
                <a:cxn ang="0">
                  <a:pos x="163" y="115"/>
                </a:cxn>
                <a:cxn ang="0">
                  <a:pos x="168" y="112"/>
                </a:cxn>
                <a:cxn ang="0">
                  <a:pos x="168" y="105"/>
                </a:cxn>
                <a:cxn ang="0">
                  <a:pos x="168" y="90"/>
                </a:cxn>
                <a:cxn ang="0">
                  <a:pos x="173" y="70"/>
                </a:cxn>
                <a:cxn ang="0">
                  <a:pos x="178" y="47"/>
                </a:cxn>
                <a:cxn ang="0">
                  <a:pos x="178" y="30"/>
                </a:cxn>
                <a:cxn ang="0">
                  <a:pos x="180" y="20"/>
                </a:cxn>
                <a:cxn ang="0">
                  <a:pos x="180" y="7"/>
                </a:cxn>
                <a:cxn ang="0">
                  <a:pos x="183" y="2"/>
                </a:cxn>
                <a:cxn ang="0">
                  <a:pos x="223" y="0"/>
                </a:cxn>
                <a:cxn ang="0">
                  <a:pos x="233" y="30"/>
                </a:cxn>
                <a:cxn ang="0">
                  <a:pos x="273" y="122"/>
                </a:cxn>
                <a:cxn ang="0">
                  <a:pos x="295" y="210"/>
                </a:cxn>
                <a:cxn ang="0">
                  <a:pos x="350" y="230"/>
                </a:cxn>
                <a:cxn ang="0">
                  <a:pos x="365" y="414"/>
                </a:cxn>
                <a:cxn ang="0">
                  <a:pos x="305" y="474"/>
                </a:cxn>
                <a:cxn ang="0">
                  <a:pos x="263" y="582"/>
                </a:cxn>
                <a:cxn ang="0">
                  <a:pos x="178" y="627"/>
                </a:cxn>
                <a:cxn ang="0">
                  <a:pos x="125" y="694"/>
                </a:cxn>
                <a:cxn ang="0">
                  <a:pos x="63" y="694"/>
                </a:cxn>
                <a:cxn ang="0">
                  <a:pos x="28" y="704"/>
                </a:cxn>
                <a:cxn ang="0">
                  <a:pos x="28" y="697"/>
                </a:cxn>
                <a:cxn ang="0">
                  <a:pos x="23" y="699"/>
                </a:cxn>
                <a:cxn ang="0">
                  <a:pos x="0" y="477"/>
                </a:cxn>
                <a:cxn ang="0">
                  <a:pos x="43" y="394"/>
                </a:cxn>
                <a:cxn ang="0">
                  <a:pos x="80" y="387"/>
                </a:cxn>
                <a:cxn ang="0">
                  <a:pos x="148" y="217"/>
                </a:cxn>
                <a:cxn ang="0">
                  <a:pos x="110" y="180"/>
                </a:cxn>
                <a:cxn ang="0">
                  <a:pos x="108" y="95"/>
                </a:cxn>
              </a:cxnLst>
              <a:rect l="0" t="0" r="r" b="b"/>
              <a:pathLst>
                <a:path w="365" h="704">
                  <a:moveTo>
                    <a:pt x="108" y="95"/>
                  </a:moveTo>
                  <a:lnTo>
                    <a:pt x="110" y="100"/>
                  </a:lnTo>
                  <a:lnTo>
                    <a:pt x="115" y="105"/>
                  </a:lnTo>
                  <a:lnTo>
                    <a:pt x="125" y="110"/>
                  </a:lnTo>
                  <a:lnTo>
                    <a:pt x="135" y="112"/>
                  </a:lnTo>
                  <a:lnTo>
                    <a:pt x="148" y="115"/>
                  </a:lnTo>
                  <a:lnTo>
                    <a:pt x="158" y="122"/>
                  </a:lnTo>
                  <a:lnTo>
                    <a:pt x="163" y="115"/>
                  </a:lnTo>
                  <a:lnTo>
                    <a:pt x="168" y="112"/>
                  </a:lnTo>
                  <a:lnTo>
                    <a:pt x="168" y="105"/>
                  </a:lnTo>
                  <a:lnTo>
                    <a:pt x="168" y="90"/>
                  </a:lnTo>
                  <a:lnTo>
                    <a:pt x="173" y="70"/>
                  </a:lnTo>
                  <a:lnTo>
                    <a:pt x="178" y="47"/>
                  </a:lnTo>
                  <a:lnTo>
                    <a:pt x="178" y="30"/>
                  </a:lnTo>
                  <a:lnTo>
                    <a:pt x="180" y="20"/>
                  </a:lnTo>
                  <a:lnTo>
                    <a:pt x="180" y="7"/>
                  </a:lnTo>
                  <a:lnTo>
                    <a:pt x="183" y="2"/>
                  </a:lnTo>
                  <a:lnTo>
                    <a:pt x="223" y="0"/>
                  </a:lnTo>
                  <a:lnTo>
                    <a:pt x="233" y="30"/>
                  </a:lnTo>
                  <a:lnTo>
                    <a:pt x="273" y="122"/>
                  </a:lnTo>
                  <a:lnTo>
                    <a:pt x="295" y="210"/>
                  </a:lnTo>
                  <a:lnTo>
                    <a:pt x="350" y="230"/>
                  </a:lnTo>
                  <a:lnTo>
                    <a:pt x="365" y="414"/>
                  </a:lnTo>
                  <a:lnTo>
                    <a:pt x="305" y="474"/>
                  </a:lnTo>
                  <a:lnTo>
                    <a:pt x="263" y="582"/>
                  </a:lnTo>
                  <a:lnTo>
                    <a:pt x="178" y="627"/>
                  </a:lnTo>
                  <a:lnTo>
                    <a:pt x="125" y="694"/>
                  </a:lnTo>
                  <a:lnTo>
                    <a:pt x="63" y="694"/>
                  </a:lnTo>
                  <a:lnTo>
                    <a:pt x="28" y="704"/>
                  </a:lnTo>
                  <a:lnTo>
                    <a:pt x="28" y="697"/>
                  </a:lnTo>
                  <a:lnTo>
                    <a:pt x="23" y="699"/>
                  </a:lnTo>
                  <a:lnTo>
                    <a:pt x="0" y="477"/>
                  </a:lnTo>
                  <a:lnTo>
                    <a:pt x="43" y="394"/>
                  </a:lnTo>
                  <a:lnTo>
                    <a:pt x="80" y="387"/>
                  </a:lnTo>
                  <a:lnTo>
                    <a:pt x="148" y="217"/>
                  </a:lnTo>
                  <a:lnTo>
                    <a:pt x="110" y="180"/>
                  </a:lnTo>
                  <a:lnTo>
                    <a:pt x="108" y="9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8" name="Freeform 382"/>
            <p:cNvSpPr>
              <a:spLocks/>
            </p:cNvSpPr>
            <p:nvPr/>
          </p:nvSpPr>
          <p:spPr bwMode="auto">
            <a:xfrm>
              <a:off x="4912285" y="3520490"/>
              <a:ext cx="14903" cy="14903"/>
            </a:xfrm>
            <a:custGeom>
              <a:avLst/>
              <a:gdLst/>
              <a:ahLst/>
              <a:cxnLst>
                <a:cxn ang="0">
                  <a:pos x="0" y="16"/>
                </a:cxn>
                <a:cxn ang="0">
                  <a:pos x="16" y="0"/>
                </a:cxn>
                <a:cxn ang="0">
                  <a:pos x="0" y="16"/>
                </a:cxn>
              </a:cxnLst>
              <a:rect l="0" t="0" r="r" b="b"/>
              <a:pathLst>
                <a:path w="16" h="16">
                  <a:moveTo>
                    <a:pt x="0" y="16"/>
                  </a:moveTo>
                  <a:lnTo>
                    <a:pt x="16" y="0"/>
                  </a:lnTo>
                  <a:lnTo>
                    <a:pt x="0" y="1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9" name="Freeform 381"/>
            <p:cNvSpPr>
              <a:spLocks/>
            </p:cNvSpPr>
            <p:nvPr/>
          </p:nvSpPr>
          <p:spPr bwMode="auto">
            <a:xfrm>
              <a:off x="5190474" y="3940257"/>
              <a:ext cx="2483" cy="9935"/>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0" name="Freeform 380"/>
            <p:cNvSpPr>
              <a:spLocks/>
            </p:cNvSpPr>
            <p:nvPr/>
          </p:nvSpPr>
          <p:spPr bwMode="auto">
            <a:xfrm>
              <a:off x="5888428" y="3180205"/>
              <a:ext cx="2485" cy="4968"/>
            </a:xfrm>
            <a:custGeom>
              <a:avLst/>
              <a:gdLst/>
              <a:ahLst/>
              <a:cxnLst>
                <a:cxn ang="0">
                  <a:pos x="0" y="0"/>
                </a:cxn>
                <a:cxn ang="0">
                  <a:pos x="3" y="0"/>
                </a:cxn>
                <a:cxn ang="0">
                  <a:pos x="0" y="7"/>
                </a:cxn>
                <a:cxn ang="0">
                  <a:pos x="0" y="0"/>
                </a:cxn>
              </a:cxnLst>
              <a:rect l="0" t="0" r="r" b="b"/>
              <a:pathLst>
                <a:path w="3" h="7">
                  <a:moveTo>
                    <a:pt x="0" y="0"/>
                  </a:moveTo>
                  <a:lnTo>
                    <a:pt x="3" y="0"/>
                  </a:lnTo>
                  <a:lnTo>
                    <a:pt x="0" y="7"/>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1" name="Freeform 379"/>
            <p:cNvSpPr>
              <a:spLocks/>
            </p:cNvSpPr>
            <p:nvPr/>
          </p:nvSpPr>
          <p:spPr bwMode="auto">
            <a:xfrm>
              <a:off x="5853654" y="2129546"/>
              <a:ext cx="1082948" cy="1599586"/>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2" name="Freeform 378"/>
            <p:cNvSpPr>
              <a:spLocks/>
            </p:cNvSpPr>
            <p:nvPr/>
          </p:nvSpPr>
          <p:spPr bwMode="auto">
            <a:xfrm>
              <a:off x="5853654" y="2129546"/>
              <a:ext cx="1082948" cy="1599586"/>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3" name="Freeform 377"/>
            <p:cNvSpPr>
              <a:spLocks/>
            </p:cNvSpPr>
            <p:nvPr/>
          </p:nvSpPr>
          <p:spPr bwMode="auto">
            <a:xfrm>
              <a:off x="6439837" y="3567682"/>
              <a:ext cx="7452" cy="0"/>
            </a:xfrm>
            <a:custGeom>
              <a:avLst/>
              <a:gdLst/>
              <a:ahLst/>
              <a:cxnLst>
                <a:cxn ang="0">
                  <a:pos x="0" y="0"/>
                </a:cxn>
                <a:cxn ang="0">
                  <a:pos x="7" y="0"/>
                </a:cxn>
                <a:cxn ang="0">
                  <a:pos x="0" y="0"/>
                </a:cxn>
              </a:cxnLst>
              <a:rect l="0" t="0" r="r" b="b"/>
              <a:pathLst>
                <a:path w="7">
                  <a:moveTo>
                    <a:pt x="0" y="0"/>
                  </a:moveTo>
                  <a:lnTo>
                    <a:pt x="7"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4" name="Freeform 376"/>
            <p:cNvSpPr>
              <a:spLocks/>
            </p:cNvSpPr>
            <p:nvPr/>
          </p:nvSpPr>
          <p:spPr bwMode="auto">
            <a:xfrm>
              <a:off x="6447290" y="3567682"/>
              <a:ext cx="2483" cy="0"/>
            </a:xfrm>
            <a:custGeom>
              <a:avLst/>
              <a:gdLst/>
              <a:ahLst/>
              <a:cxnLst>
                <a:cxn ang="0">
                  <a:pos x="0" y="0"/>
                </a:cxn>
                <a:cxn ang="0">
                  <a:pos x="3" y="0"/>
                </a:cxn>
                <a:cxn ang="0">
                  <a:pos x="0" y="0"/>
                </a:cxn>
              </a:cxnLst>
              <a:rect l="0" t="0" r="r" b="b"/>
              <a:pathLst>
                <a:path w="3">
                  <a:moveTo>
                    <a:pt x="0" y="0"/>
                  </a:moveTo>
                  <a:lnTo>
                    <a:pt x="3"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5" name="Freeform 375"/>
            <p:cNvSpPr>
              <a:spLocks/>
            </p:cNvSpPr>
            <p:nvPr/>
          </p:nvSpPr>
          <p:spPr bwMode="auto">
            <a:xfrm>
              <a:off x="7681750" y="1585587"/>
              <a:ext cx="228512" cy="320415"/>
            </a:xfrm>
            <a:custGeom>
              <a:avLst/>
              <a:gdLst/>
              <a:ahLst/>
              <a:cxnLst>
                <a:cxn ang="0">
                  <a:pos x="93" y="80"/>
                </a:cxn>
                <a:cxn ang="0">
                  <a:pos x="131" y="90"/>
                </a:cxn>
                <a:cxn ang="0">
                  <a:pos x="208" y="0"/>
                </a:cxn>
                <a:cxn ang="0">
                  <a:pos x="230" y="3"/>
                </a:cxn>
                <a:cxn ang="0">
                  <a:pos x="214" y="42"/>
                </a:cxn>
                <a:cxn ang="0">
                  <a:pos x="214" y="106"/>
                </a:cxn>
                <a:cxn ang="0">
                  <a:pos x="166" y="141"/>
                </a:cxn>
                <a:cxn ang="0">
                  <a:pos x="147" y="202"/>
                </a:cxn>
                <a:cxn ang="0">
                  <a:pos x="202" y="218"/>
                </a:cxn>
                <a:cxn ang="0">
                  <a:pos x="208" y="282"/>
                </a:cxn>
                <a:cxn ang="0">
                  <a:pos x="182" y="323"/>
                </a:cxn>
                <a:cxn ang="0">
                  <a:pos x="179" y="323"/>
                </a:cxn>
                <a:cxn ang="0">
                  <a:pos x="3" y="310"/>
                </a:cxn>
                <a:cxn ang="0">
                  <a:pos x="0" y="278"/>
                </a:cxn>
                <a:cxn ang="0">
                  <a:pos x="93" y="80"/>
                </a:cxn>
              </a:cxnLst>
              <a:rect l="0" t="0" r="r" b="b"/>
              <a:pathLst>
                <a:path w="230" h="323">
                  <a:moveTo>
                    <a:pt x="93" y="80"/>
                  </a:moveTo>
                  <a:lnTo>
                    <a:pt x="131" y="90"/>
                  </a:lnTo>
                  <a:lnTo>
                    <a:pt x="208" y="0"/>
                  </a:lnTo>
                  <a:lnTo>
                    <a:pt x="230" y="3"/>
                  </a:lnTo>
                  <a:lnTo>
                    <a:pt x="214" y="42"/>
                  </a:lnTo>
                  <a:lnTo>
                    <a:pt x="214" y="106"/>
                  </a:lnTo>
                  <a:lnTo>
                    <a:pt x="166" y="141"/>
                  </a:lnTo>
                  <a:lnTo>
                    <a:pt x="147" y="202"/>
                  </a:lnTo>
                  <a:lnTo>
                    <a:pt x="202" y="218"/>
                  </a:lnTo>
                  <a:lnTo>
                    <a:pt x="208" y="282"/>
                  </a:lnTo>
                  <a:lnTo>
                    <a:pt x="182" y="323"/>
                  </a:lnTo>
                  <a:lnTo>
                    <a:pt x="179" y="323"/>
                  </a:lnTo>
                  <a:lnTo>
                    <a:pt x="3" y="310"/>
                  </a:lnTo>
                  <a:lnTo>
                    <a:pt x="0" y="278"/>
                  </a:lnTo>
                  <a:lnTo>
                    <a:pt x="93"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6" name="Freeform 374"/>
            <p:cNvSpPr>
              <a:spLocks/>
            </p:cNvSpPr>
            <p:nvPr/>
          </p:nvSpPr>
          <p:spPr bwMode="auto">
            <a:xfrm>
              <a:off x="7681750" y="1585587"/>
              <a:ext cx="228512" cy="322898"/>
            </a:xfrm>
            <a:custGeom>
              <a:avLst/>
              <a:gdLst/>
              <a:ahLst/>
              <a:cxnLst>
                <a:cxn ang="0">
                  <a:pos x="95" y="80"/>
                </a:cxn>
                <a:cxn ang="0">
                  <a:pos x="133" y="89"/>
                </a:cxn>
                <a:cxn ang="0">
                  <a:pos x="210" y="0"/>
                </a:cxn>
                <a:cxn ang="0">
                  <a:pos x="230" y="5"/>
                </a:cxn>
                <a:cxn ang="0">
                  <a:pos x="215" y="42"/>
                </a:cxn>
                <a:cxn ang="0">
                  <a:pos x="215" y="107"/>
                </a:cxn>
                <a:cxn ang="0">
                  <a:pos x="168" y="142"/>
                </a:cxn>
                <a:cxn ang="0">
                  <a:pos x="148" y="201"/>
                </a:cxn>
                <a:cxn ang="0">
                  <a:pos x="203" y="219"/>
                </a:cxn>
                <a:cxn ang="0">
                  <a:pos x="210" y="281"/>
                </a:cxn>
                <a:cxn ang="0">
                  <a:pos x="183" y="323"/>
                </a:cxn>
                <a:cxn ang="0">
                  <a:pos x="180" y="323"/>
                </a:cxn>
                <a:cxn ang="0">
                  <a:pos x="5" y="308"/>
                </a:cxn>
                <a:cxn ang="0">
                  <a:pos x="0" y="278"/>
                </a:cxn>
                <a:cxn ang="0">
                  <a:pos x="95" y="80"/>
                </a:cxn>
              </a:cxnLst>
              <a:rect l="0" t="0" r="r" b="b"/>
              <a:pathLst>
                <a:path w="230" h="323">
                  <a:moveTo>
                    <a:pt x="95" y="80"/>
                  </a:moveTo>
                  <a:lnTo>
                    <a:pt x="133" y="89"/>
                  </a:lnTo>
                  <a:lnTo>
                    <a:pt x="210" y="0"/>
                  </a:lnTo>
                  <a:lnTo>
                    <a:pt x="230" y="5"/>
                  </a:lnTo>
                  <a:lnTo>
                    <a:pt x="215" y="42"/>
                  </a:lnTo>
                  <a:lnTo>
                    <a:pt x="215" y="107"/>
                  </a:lnTo>
                  <a:lnTo>
                    <a:pt x="168" y="142"/>
                  </a:lnTo>
                  <a:lnTo>
                    <a:pt x="148" y="201"/>
                  </a:lnTo>
                  <a:lnTo>
                    <a:pt x="203" y="219"/>
                  </a:lnTo>
                  <a:lnTo>
                    <a:pt x="210" y="281"/>
                  </a:lnTo>
                  <a:lnTo>
                    <a:pt x="183" y="323"/>
                  </a:lnTo>
                  <a:lnTo>
                    <a:pt x="180" y="323"/>
                  </a:lnTo>
                  <a:lnTo>
                    <a:pt x="5" y="308"/>
                  </a:lnTo>
                  <a:lnTo>
                    <a:pt x="0" y="278"/>
                  </a:lnTo>
                  <a:lnTo>
                    <a:pt x="95" y="8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7" name="Freeform 373"/>
            <p:cNvSpPr>
              <a:spLocks/>
            </p:cNvSpPr>
            <p:nvPr/>
          </p:nvSpPr>
          <p:spPr bwMode="auto">
            <a:xfrm>
              <a:off x="7515335" y="2286027"/>
              <a:ext cx="161448" cy="81967"/>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 name="Freeform 372"/>
            <p:cNvSpPr>
              <a:spLocks/>
            </p:cNvSpPr>
            <p:nvPr/>
          </p:nvSpPr>
          <p:spPr bwMode="auto">
            <a:xfrm>
              <a:off x="7515335" y="2286027"/>
              <a:ext cx="161448" cy="81967"/>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9" name="Freeform 371"/>
            <p:cNvSpPr>
              <a:spLocks/>
            </p:cNvSpPr>
            <p:nvPr/>
          </p:nvSpPr>
          <p:spPr bwMode="auto">
            <a:xfrm>
              <a:off x="7741362" y="2174255"/>
              <a:ext cx="57129" cy="89418"/>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0" name="Freeform 370"/>
            <p:cNvSpPr>
              <a:spLocks/>
            </p:cNvSpPr>
            <p:nvPr/>
          </p:nvSpPr>
          <p:spPr bwMode="auto">
            <a:xfrm>
              <a:off x="7741362" y="2174255"/>
              <a:ext cx="54644" cy="89418"/>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1" name="Freeform 369"/>
            <p:cNvSpPr>
              <a:spLocks/>
            </p:cNvSpPr>
            <p:nvPr/>
          </p:nvSpPr>
          <p:spPr bwMode="auto">
            <a:xfrm>
              <a:off x="7768685" y="2298447"/>
              <a:ext cx="39741" cy="37257"/>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2" name="Freeform 368"/>
            <p:cNvSpPr>
              <a:spLocks/>
            </p:cNvSpPr>
            <p:nvPr/>
          </p:nvSpPr>
          <p:spPr bwMode="auto">
            <a:xfrm>
              <a:off x="7768685" y="2298447"/>
              <a:ext cx="37257" cy="37257"/>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3" name="Freeform 367"/>
            <p:cNvSpPr>
              <a:spLocks/>
            </p:cNvSpPr>
            <p:nvPr/>
          </p:nvSpPr>
          <p:spPr bwMode="auto">
            <a:xfrm>
              <a:off x="7721492" y="2387864"/>
              <a:ext cx="22355" cy="29806"/>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4" name="Freeform 366"/>
            <p:cNvSpPr>
              <a:spLocks/>
            </p:cNvSpPr>
            <p:nvPr/>
          </p:nvSpPr>
          <p:spPr bwMode="auto">
            <a:xfrm>
              <a:off x="7721492" y="2387864"/>
              <a:ext cx="22355" cy="27321"/>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5" name="Freeform 365"/>
            <p:cNvSpPr>
              <a:spLocks/>
            </p:cNvSpPr>
            <p:nvPr/>
          </p:nvSpPr>
          <p:spPr bwMode="auto">
            <a:xfrm>
              <a:off x="7602268" y="2469830"/>
              <a:ext cx="270738" cy="206159"/>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6" name="Freeform 364"/>
            <p:cNvSpPr>
              <a:spLocks/>
            </p:cNvSpPr>
            <p:nvPr/>
          </p:nvSpPr>
          <p:spPr bwMode="auto">
            <a:xfrm>
              <a:off x="7602268" y="2469830"/>
              <a:ext cx="270738" cy="208642"/>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7" name="Freeform 363"/>
            <p:cNvSpPr>
              <a:spLocks/>
            </p:cNvSpPr>
            <p:nvPr/>
          </p:nvSpPr>
          <p:spPr bwMode="auto">
            <a:xfrm>
              <a:off x="7902812" y="2310865"/>
              <a:ext cx="91901" cy="153997"/>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 name="Freeform 362"/>
            <p:cNvSpPr>
              <a:spLocks/>
            </p:cNvSpPr>
            <p:nvPr/>
          </p:nvSpPr>
          <p:spPr bwMode="auto">
            <a:xfrm>
              <a:off x="7902812" y="2310865"/>
              <a:ext cx="91901" cy="156482"/>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 name="Freeform 361"/>
            <p:cNvSpPr>
              <a:spLocks/>
            </p:cNvSpPr>
            <p:nvPr/>
          </p:nvSpPr>
          <p:spPr bwMode="auto">
            <a:xfrm>
              <a:off x="7927650" y="2556765"/>
              <a:ext cx="34774" cy="69547"/>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0" name="Freeform 360"/>
            <p:cNvSpPr>
              <a:spLocks/>
            </p:cNvSpPr>
            <p:nvPr/>
          </p:nvSpPr>
          <p:spPr bwMode="auto">
            <a:xfrm>
              <a:off x="7927650" y="2556765"/>
              <a:ext cx="34774" cy="69547"/>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1" name="Freeform 359"/>
            <p:cNvSpPr>
              <a:spLocks/>
            </p:cNvSpPr>
            <p:nvPr/>
          </p:nvSpPr>
          <p:spPr bwMode="auto">
            <a:xfrm>
              <a:off x="7984777" y="2574151"/>
              <a:ext cx="34774" cy="49677"/>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2" name="Freeform 358"/>
            <p:cNvSpPr>
              <a:spLocks/>
            </p:cNvSpPr>
            <p:nvPr/>
          </p:nvSpPr>
          <p:spPr bwMode="auto">
            <a:xfrm>
              <a:off x="7984777" y="2574151"/>
              <a:ext cx="34774" cy="52161"/>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3" name="Freeform 357"/>
            <p:cNvSpPr>
              <a:spLocks/>
            </p:cNvSpPr>
            <p:nvPr/>
          </p:nvSpPr>
          <p:spPr bwMode="auto">
            <a:xfrm>
              <a:off x="7925165" y="2663569"/>
              <a:ext cx="34774" cy="49677"/>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4" name="Freeform 356"/>
            <p:cNvSpPr>
              <a:spLocks/>
            </p:cNvSpPr>
            <p:nvPr/>
          </p:nvSpPr>
          <p:spPr bwMode="auto">
            <a:xfrm>
              <a:off x="7925165" y="2663569"/>
              <a:ext cx="34774" cy="52161"/>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5" name="Freeform 355"/>
            <p:cNvSpPr>
              <a:spLocks/>
            </p:cNvSpPr>
            <p:nvPr/>
          </p:nvSpPr>
          <p:spPr bwMode="auto">
            <a:xfrm>
              <a:off x="7925165" y="2775342"/>
              <a:ext cx="29806"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6" name="Freeform 354"/>
            <p:cNvSpPr>
              <a:spLocks/>
            </p:cNvSpPr>
            <p:nvPr/>
          </p:nvSpPr>
          <p:spPr bwMode="auto">
            <a:xfrm>
              <a:off x="7925165" y="2775342"/>
              <a:ext cx="27323" cy="54644"/>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7" name="Freeform 353"/>
            <p:cNvSpPr>
              <a:spLocks/>
            </p:cNvSpPr>
            <p:nvPr/>
          </p:nvSpPr>
          <p:spPr bwMode="auto">
            <a:xfrm>
              <a:off x="7805942" y="2867243"/>
              <a:ext cx="119224" cy="293092"/>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8" name="Freeform 352"/>
            <p:cNvSpPr>
              <a:spLocks/>
            </p:cNvSpPr>
            <p:nvPr/>
          </p:nvSpPr>
          <p:spPr bwMode="auto">
            <a:xfrm>
              <a:off x="7805942" y="2867243"/>
              <a:ext cx="121708" cy="293092"/>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9" name="Freeform 351"/>
            <p:cNvSpPr>
              <a:spLocks/>
            </p:cNvSpPr>
            <p:nvPr/>
          </p:nvSpPr>
          <p:spPr bwMode="auto">
            <a:xfrm>
              <a:off x="7351402" y="3145431"/>
              <a:ext cx="427218" cy="295576"/>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0" name="Freeform 350"/>
            <p:cNvSpPr>
              <a:spLocks/>
            </p:cNvSpPr>
            <p:nvPr/>
          </p:nvSpPr>
          <p:spPr bwMode="auto">
            <a:xfrm>
              <a:off x="7351402" y="3145431"/>
              <a:ext cx="427218" cy="295576"/>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1" name="Freeform 349"/>
            <p:cNvSpPr>
              <a:spLocks/>
            </p:cNvSpPr>
            <p:nvPr/>
          </p:nvSpPr>
          <p:spPr bwMode="auto">
            <a:xfrm>
              <a:off x="7550108" y="2740568"/>
              <a:ext cx="228512" cy="303027"/>
            </a:xfrm>
            <a:custGeom>
              <a:avLst/>
              <a:gdLst/>
              <a:ahLst/>
              <a:cxnLst>
                <a:cxn ang="0">
                  <a:pos x="0" y="9"/>
                </a:cxn>
                <a:cxn ang="0">
                  <a:pos x="67" y="0"/>
                </a:cxn>
                <a:cxn ang="0">
                  <a:pos x="105" y="32"/>
                </a:cxn>
                <a:cxn ang="0">
                  <a:pos x="137" y="35"/>
                </a:cxn>
                <a:cxn ang="0">
                  <a:pos x="195" y="73"/>
                </a:cxn>
                <a:cxn ang="0">
                  <a:pos x="230" y="102"/>
                </a:cxn>
                <a:cxn ang="0">
                  <a:pos x="195" y="160"/>
                </a:cxn>
                <a:cxn ang="0">
                  <a:pos x="192" y="268"/>
                </a:cxn>
                <a:cxn ang="0">
                  <a:pos x="96" y="304"/>
                </a:cxn>
                <a:cxn ang="0">
                  <a:pos x="48" y="304"/>
                </a:cxn>
                <a:cxn ang="0">
                  <a:pos x="0" y="281"/>
                </a:cxn>
                <a:cxn ang="0">
                  <a:pos x="3" y="252"/>
                </a:cxn>
                <a:cxn ang="0">
                  <a:pos x="70" y="265"/>
                </a:cxn>
                <a:cxn ang="0">
                  <a:pos x="73" y="230"/>
                </a:cxn>
                <a:cxn ang="0">
                  <a:pos x="38" y="201"/>
                </a:cxn>
                <a:cxn ang="0">
                  <a:pos x="51" y="160"/>
                </a:cxn>
                <a:cxn ang="0">
                  <a:pos x="0" y="16"/>
                </a:cxn>
                <a:cxn ang="0">
                  <a:pos x="0" y="9"/>
                </a:cxn>
              </a:cxnLst>
              <a:rect l="0" t="0" r="r" b="b"/>
              <a:pathLst>
                <a:path w="230" h="304">
                  <a:moveTo>
                    <a:pt x="0" y="9"/>
                  </a:moveTo>
                  <a:lnTo>
                    <a:pt x="67" y="0"/>
                  </a:lnTo>
                  <a:lnTo>
                    <a:pt x="105" y="32"/>
                  </a:lnTo>
                  <a:lnTo>
                    <a:pt x="137" y="35"/>
                  </a:lnTo>
                  <a:lnTo>
                    <a:pt x="195" y="73"/>
                  </a:lnTo>
                  <a:lnTo>
                    <a:pt x="230" y="102"/>
                  </a:lnTo>
                  <a:lnTo>
                    <a:pt x="195" y="160"/>
                  </a:lnTo>
                  <a:lnTo>
                    <a:pt x="192" y="268"/>
                  </a:lnTo>
                  <a:lnTo>
                    <a:pt x="96" y="304"/>
                  </a:lnTo>
                  <a:lnTo>
                    <a:pt x="48" y="304"/>
                  </a:lnTo>
                  <a:lnTo>
                    <a:pt x="0" y="281"/>
                  </a:lnTo>
                  <a:lnTo>
                    <a:pt x="3" y="252"/>
                  </a:lnTo>
                  <a:lnTo>
                    <a:pt x="70" y="265"/>
                  </a:lnTo>
                  <a:lnTo>
                    <a:pt x="73" y="230"/>
                  </a:lnTo>
                  <a:lnTo>
                    <a:pt x="38" y="201"/>
                  </a:lnTo>
                  <a:lnTo>
                    <a:pt x="51" y="160"/>
                  </a:lnTo>
                  <a:lnTo>
                    <a:pt x="0" y="16"/>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2" name="Freeform 348"/>
            <p:cNvSpPr>
              <a:spLocks/>
            </p:cNvSpPr>
            <p:nvPr/>
          </p:nvSpPr>
          <p:spPr bwMode="auto">
            <a:xfrm>
              <a:off x="7550108" y="2740568"/>
              <a:ext cx="228512" cy="303027"/>
            </a:xfrm>
            <a:custGeom>
              <a:avLst/>
              <a:gdLst/>
              <a:ahLst/>
              <a:cxnLst>
                <a:cxn ang="0">
                  <a:pos x="0" y="10"/>
                </a:cxn>
                <a:cxn ang="0">
                  <a:pos x="68" y="0"/>
                </a:cxn>
                <a:cxn ang="0">
                  <a:pos x="105" y="32"/>
                </a:cxn>
                <a:cxn ang="0">
                  <a:pos x="138" y="35"/>
                </a:cxn>
                <a:cxn ang="0">
                  <a:pos x="195" y="72"/>
                </a:cxn>
                <a:cxn ang="0">
                  <a:pos x="230" y="102"/>
                </a:cxn>
                <a:cxn ang="0">
                  <a:pos x="195" y="159"/>
                </a:cxn>
                <a:cxn ang="0">
                  <a:pos x="193" y="267"/>
                </a:cxn>
                <a:cxn ang="0">
                  <a:pos x="95" y="304"/>
                </a:cxn>
                <a:cxn ang="0">
                  <a:pos x="48" y="304"/>
                </a:cxn>
                <a:cxn ang="0">
                  <a:pos x="0" y="282"/>
                </a:cxn>
                <a:cxn ang="0">
                  <a:pos x="3" y="252"/>
                </a:cxn>
                <a:cxn ang="0">
                  <a:pos x="70" y="264"/>
                </a:cxn>
                <a:cxn ang="0">
                  <a:pos x="73" y="229"/>
                </a:cxn>
                <a:cxn ang="0">
                  <a:pos x="38" y="202"/>
                </a:cxn>
                <a:cxn ang="0">
                  <a:pos x="50" y="159"/>
                </a:cxn>
                <a:cxn ang="0">
                  <a:pos x="0" y="17"/>
                </a:cxn>
                <a:cxn ang="0">
                  <a:pos x="0" y="10"/>
                </a:cxn>
              </a:cxnLst>
              <a:rect l="0" t="0" r="r" b="b"/>
              <a:pathLst>
                <a:path w="230" h="304">
                  <a:moveTo>
                    <a:pt x="0" y="10"/>
                  </a:moveTo>
                  <a:lnTo>
                    <a:pt x="68" y="0"/>
                  </a:lnTo>
                  <a:lnTo>
                    <a:pt x="105" y="32"/>
                  </a:lnTo>
                  <a:lnTo>
                    <a:pt x="138" y="35"/>
                  </a:lnTo>
                  <a:lnTo>
                    <a:pt x="195" y="72"/>
                  </a:lnTo>
                  <a:lnTo>
                    <a:pt x="230" y="102"/>
                  </a:lnTo>
                  <a:lnTo>
                    <a:pt x="195" y="159"/>
                  </a:lnTo>
                  <a:lnTo>
                    <a:pt x="193" y="267"/>
                  </a:lnTo>
                  <a:lnTo>
                    <a:pt x="95" y="304"/>
                  </a:lnTo>
                  <a:lnTo>
                    <a:pt x="48" y="304"/>
                  </a:lnTo>
                  <a:lnTo>
                    <a:pt x="0" y="282"/>
                  </a:lnTo>
                  <a:lnTo>
                    <a:pt x="3" y="252"/>
                  </a:lnTo>
                  <a:lnTo>
                    <a:pt x="70" y="264"/>
                  </a:lnTo>
                  <a:lnTo>
                    <a:pt x="73" y="229"/>
                  </a:lnTo>
                  <a:lnTo>
                    <a:pt x="38" y="202"/>
                  </a:lnTo>
                  <a:lnTo>
                    <a:pt x="50" y="159"/>
                  </a:lnTo>
                  <a:lnTo>
                    <a:pt x="0" y="17"/>
                  </a:lnTo>
                  <a:lnTo>
                    <a:pt x="0" y="1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3" name="Freeform 347"/>
            <p:cNvSpPr>
              <a:spLocks/>
            </p:cNvSpPr>
            <p:nvPr/>
          </p:nvSpPr>
          <p:spPr bwMode="auto">
            <a:xfrm>
              <a:off x="7644494" y="1863776"/>
              <a:ext cx="243415" cy="330350"/>
            </a:xfrm>
            <a:custGeom>
              <a:avLst/>
              <a:gdLst/>
              <a:ahLst/>
              <a:cxnLst>
                <a:cxn ang="0">
                  <a:pos x="246" y="4"/>
                </a:cxn>
                <a:cxn ang="0">
                  <a:pos x="217" y="45"/>
                </a:cxn>
                <a:cxn ang="0">
                  <a:pos x="224" y="109"/>
                </a:cxn>
                <a:cxn ang="0">
                  <a:pos x="153" y="109"/>
                </a:cxn>
                <a:cxn ang="0">
                  <a:pos x="96" y="231"/>
                </a:cxn>
                <a:cxn ang="0">
                  <a:pos x="108" y="269"/>
                </a:cxn>
                <a:cxn ang="0">
                  <a:pos x="45" y="295"/>
                </a:cxn>
                <a:cxn ang="0">
                  <a:pos x="16" y="333"/>
                </a:cxn>
                <a:cxn ang="0">
                  <a:pos x="0" y="250"/>
                </a:cxn>
                <a:cxn ang="0">
                  <a:pos x="41" y="240"/>
                </a:cxn>
                <a:cxn ang="0">
                  <a:pos x="51" y="180"/>
                </a:cxn>
                <a:cxn ang="0">
                  <a:pos x="32" y="180"/>
                </a:cxn>
                <a:cxn ang="0">
                  <a:pos x="0" y="96"/>
                </a:cxn>
                <a:cxn ang="0">
                  <a:pos x="45" y="42"/>
                </a:cxn>
                <a:cxn ang="0">
                  <a:pos x="38" y="0"/>
                </a:cxn>
                <a:cxn ang="0">
                  <a:pos x="41" y="32"/>
                </a:cxn>
                <a:cxn ang="0">
                  <a:pos x="217" y="45"/>
                </a:cxn>
                <a:cxn ang="0">
                  <a:pos x="220" y="45"/>
                </a:cxn>
                <a:cxn ang="0">
                  <a:pos x="246" y="4"/>
                </a:cxn>
              </a:cxnLst>
              <a:rect l="0" t="0" r="r" b="b"/>
              <a:pathLst>
                <a:path w="246" h="333">
                  <a:moveTo>
                    <a:pt x="246" y="4"/>
                  </a:moveTo>
                  <a:lnTo>
                    <a:pt x="217" y="45"/>
                  </a:lnTo>
                  <a:lnTo>
                    <a:pt x="224" y="109"/>
                  </a:lnTo>
                  <a:lnTo>
                    <a:pt x="153" y="109"/>
                  </a:lnTo>
                  <a:lnTo>
                    <a:pt x="96" y="231"/>
                  </a:lnTo>
                  <a:lnTo>
                    <a:pt x="108" y="269"/>
                  </a:lnTo>
                  <a:lnTo>
                    <a:pt x="45" y="295"/>
                  </a:lnTo>
                  <a:lnTo>
                    <a:pt x="16" y="333"/>
                  </a:lnTo>
                  <a:lnTo>
                    <a:pt x="0" y="250"/>
                  </a:lnTo>
                  <a:lnTo>
                    <a:pt x="41" y="240"/>
                  </a:lnTo>
                  <a:lnTo>
                    <a:pt x="51" y="180"/>
                  </a:lnTo>
                  <a:lnTo>
                    <a:pt x="32" y="180"/>
                  </a:lnTo>
                  <a:lnTo>
                    <a:pt x="0" y="96"/>
                  </a:lnTo>
                  <a:lnTo>
                    <a:pt x="45" y="42"/>
                  </a:lnTo>
                  <a:lnTo>
                    <a:pt x="38" y="0"/>
                  </a:lnTo>
                  <a:lnTo>
                    <a:pt x="41" y="32"/>
                  </a:lnTo>
                  <a:lnTo>
                    <a:pt x="217" y="45"/>
                  </a:lnTo>
                  <a:lnTo>
                    <a:pt x="220" y="45"/>
                  </a:lnTo>
                  <a:lnTo>
                    <a:pt x="24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4" name="Freeform 346"/>
            <p:cNvSpPr>
              <a:spLocks/>
            </p:cNvSpPr>
            <p:nvPr/>
          </p:nvSpPr>
          <p:spPr bwMode="auto">
            <a:xfrm>
              <a:off x="7644494" y="1863776"/>
              <a:ext cx="245898" cy="330350"/>
            </a:xfrm>
            <a:custGeom>
              <a:avLst/>
              <a:gdLst/>
              <a:ahLst/>
              <a:cxnLst>
                <a:cxn ang="0">
                  <a:pos x="246" y="3"/>
                </a:cxn>
                <a:cxn ang="0">
                  <a:pos x="216" y="45"/>
                </a:cxn>
                <a:cxn ang="0">
                  <a:pos x="224" y="108"/>
                </a:cxn>
                <a:cxn ang="0">
                  <a:pos x="152" y="108"/>
                </a:cxn>
                <a:cxn ang="0">
                  <a:pos x="97" y="230"/>
                </a:cxn>
                <a:cxn ang="0">
                  <a:pos x="107" y="268"/>
                </a:cxn>
                <a:cxn ang="0">
                  <a:pos x="45" y="295"/>
                </a:cxn>
                <a:cxn ang="0">
                  <a:pos x="17" y="333"/>
                </a:cxn>
                <a:cxn ang="0">
                  <a:pos x="0" y="250"/>
                </a:cxn>
                <a:cxn ang="0">
                  <a:pos x="42" y="240"/>
                </a:cxn>
                <a:cxn ang="0">
                  <a:pos x="52" y="180"/>
                </a:cxn>
                <a:cxn ang="0">
                  <a:pos x="32" y="180"/>
                </a:cxn>
                <a:cxn ang="0">
                  <a:pos x="0" y="95"/>
                </a:cxn>
                <a:cxn ang="0">
                  <a:pos x="45" y="40"/>
                </a:cxn>
                <a:cxn ang="0">
                  <a:pos x="37" y="0"/>
                </a:cxn>
                <a:cxn ang="0">
                  <a:pos x="42" y="30"/>
                </a:cxn>
                <a:cxn ang="0">
                  <a:pos x="216" y="45"/>
                </a:cxn>
                <a:cxn ang="0">
                  <a:pos x="219" y="45"/>
                </a:cxn>
                <a:cxn ang="0">
                  <a:pos x="246" y="3"/>
                </a:cxn>
              </a:cxnLst>
              <a:rect l="0" t="0" r="r" b="b"/>
              <a:pathLst>
                <a:path w="246" h="333">
                  <a:moveTo>
                    <a:pt x="246" y="3"/>
                  </a:moveTo>
                  <a:lnTo>
                    <a:pt x="216" y="45"/>
                  </a:lnTo>
                  <a:lnTo>
                    <a:pt x="224" y="108"/>
                  </a:lnTo>
                  <a:lnTo>
                    <a:pt x="152" y="108"/>
                  </a:lnTo>
                  <a:lnTo>
                    <a:pt x="97" y="230"/>
                  </a:lnTo>
                  <a:lnTo>
                    <a:pt x="107" y="268"/>
                  </a:lnTo>
                  <a:lnTo>
                    <a:pt x="45" y="295"/>
                  </a:lnTo>
                  <a:lnTo>
                    <a:pt x="17" y="333"/>
                  </a:lnTo>
                  <a:lnTo>
                    <a:pt x="0" y="250"/>
                  </a:lnTo>
                  <a:lnTo>
                    <a:pt x="42" y="240"/>
                  </a:lnTo>
                  <a:lnTo>
                    <a:pt x="52" y="180"/>
                  </a:lnTo>
                  <a:lnTo>
                    <a:pt x="32" y="180"/>
                  </a:lnTo>
                  <a:lnTo>
                    <a:pt x="0" y="95"/>
                  </a:lnTo>
                  <a:lnTo>
                    <a:pt x="45" y="40"/>
                  </a:lnTo>
                  <a:lnTo>
                    <a:pt x="37" y="0"/>
                  </a:lnTo>
                  <a:lnTo>
                    <a:pt x="42" y="30"/>
                  </a:lnTo>
                  <a:lnTo>
                    <a:pt x="216" y="45"/>
                  </a:lnTo>
                  <a:lnTo>
                    <a:pt x="219" y="45"/>
                  </a:lnTo>
                  <a:lnTo>
                    <a:pt x="246" y="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5" name="Freeform 345"/>
            <p:cNvSpPr>
              <a:spLocks/>
            </p:cNvSpPr>
            <p:nvPr/>
          </p:nvSpPr>
          <p:spPr bwMode="auto">
            <a:xfrm>
              <a:off x="4398132" y="2196609"/>
              <a:ext cx="62096" cy="101838"/>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6" name="Freeform 344"/>
            <p:cNvSpPr>
              <a:spLocks/>
            </p:cNvSpPr>
            <p:nvPr/>
          </p:nvSpPr>
          <p:spPr bwMode="auto">
            <a:xfrm>
              <a:off x="4201911" y="2231382"/>
              <a:ext cx="168900" cy="139094"/>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7" name="Freeform 343"/>
            <p:cNvSpPr>
              <a:spLocks/>
            </p:cNvSpPr>
            <p:nvPr/>
          </p:nvSpPr>
          <p:spPr bwMode="auto">
            <a:xfrm>
              <a:off x="4393165" y="2353091"/>
              <a:ext cx="42226" cy="69547"/>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8" name="Freeform 342"/>
            <p:cNvSpPr>
              <a:spLocks/>
            </p:cNvSpPr>
            <p:nvPr/>
          </p:nvSpPr>
          <p:spPr bwMode="auto">
            <a:xfrm>
              <a:off x="4268973" y="2397800"/>
              <a:ext cx="57129" cy="72030"/>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9" name="Freeform 341"/>
            <p:cNvSpPr>
              <a:spLocks/>
            </p:cNvSpPr>
            <p:nvPr/>
          </p:nvSpPr>
          <p:spPr bwMode="auto">
            <a:xfrm>
              <a:off x="3938625" y="2469830"/>
              <a:ext cx="57127" cy="67064"/>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0" name="Freeform 340"/>
            <p:cNvSpPr>
              <a:spLocks/>
            </p:cNvSpPr>
            <p:nvPr/>
          </p:nvSpPr>
          <p:spPr bwMode="auto">
            <a:xfrm>
              <a:off x="3906335" y="2499636"/>
              <a:ext cx="357671" cy="293092"/>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1" name="Freeform 339"/>
            <p:cNvSpPr>
              <a:spLocks/>
            </p:cNvSpPr>
            <p:nvPr/>
          </p:nvSpPr>
          <p:spPr bwMode="auto">
            <a:xfrm>
              <a:off x="4291328" y="2502121"/>
              <a:ext cx="91901" cy="76998"/>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2" name="Freeform 338"/>
            <p:cNvSpPr>
              <a:spLocks/>
            </p:cNvSpPr>
            <p:nvPr/>
          </p:nvSpPr>
          <p:spPr bwMode="auto">
            <a:xfrm>
              <a:off x="4370811" y="2571668"/>
              <a:ext cx="144062" cy="6458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3" name="Freeform 337"/>
            <p:cNvSpPr>
              <a:spLocks/>
            </p:cNvSpPr>
            <p:nvPr/>
          </p:nvSpPr>
          <p:spPr bwMode="auto">
            <a:xfrm>
              <a:off x="3369828" y="2926855"/>
              <a:ext cx="114256" cy="129159"/>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3" name="Group 325"/>
            <p:cNvGrpSpPr>
              <a:grpSpLocks/>
            </p:cNvGrpSpPr>
            <p:nvPr/>
          </p:nvGrpSpPr>
          <p:grpSpPr bwMode="auto">
            <a:xfrm>
              <a:off x="3255605" y="1687421"/>
              <a:ext cx="1259311" cy="1366104"/>
              <a:chOff x="3772" y="2560"/>
              <a:chExt cx="1267" cy="1376"/>
            </a:xfrm>
            <a:grpFill/>
          </p:grpSpPr>
          <p:sp>
            <p:nvSpPr>
              <p:cNvPr id="553" name="Freeform 336"/>
              <p:cNvSpPr>
                <a:spLocks/>
              </p:cNvSpPr>
              <p:nvPr/>
            </p:nvSpPr>
            <p:spPr bwMode="auto">
              <a:xfrm>
                <a:off x="4793" y="3274"/>
                <a:ext cx="57" cy="74"/>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4" name="Freeform 335"/>
              <p:cNvSpPr>
                <a:spLocks/>
              </p:cNvSpPr>
              <p:nvPr/>
            </p:nvSpPr>
            <p:spPr bwMode="auto">
              <a:xfrm>
                <a:off x="4460" y="3348"/>
                <a:ext cx="58" cy="67"/>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5" name="Group 326"/>
              <p:cNvGrpSpPr>
                <a:grpSpLocks/>
              </p:cNvGrpSpPr>
              <p:nvPr/>
            </p:nvGrpSpPr>
            <p:grpSpPr bwMode="auto">
              <a:xfrm>
                <a:off x="3772" y="2560"/>
                <a:ext cx="1267" cy="1376"/>
                <a:chOff x="3772" y="2560"/>
                <a:chExt cx="1267" cy="1376"/>
              </a:xfrm>
              <a:grpFill/>
            </p:grpSpPr>
            <p:sp>
              <p:nvSpPr>
                <p:cNvPr id="556" name="Freeform 334"/>
                <p:cNvSpPr>
                  <a:spLocks/>
                </p:cNvSpPr>
                <p:nvPr/>
              </p:nvSpPr>
              <p:spPr bwMode="auto">
                <a:xfrm>
                  <a:off x="4921" y="3072"/>
                  <a:ext cx="64" cy="103"/>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7" name="Freeform 333"/>
                <p:cNvSpPr>
                  <a:spLocks/>
                </p:cNvSpPr>
                <p:nvPr/>
              </p:nvSpPr>
              <p:spPr bwMode="auto">
                <a:xfrm>
                  <a:off x="4725" y="3108"/>
                  <a:ext cx="170" cy="140"/>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8" name="Freeform 332"/>
                <p:cNvSpPr>
                  <a:spLocks/>
                </p:cNvSpPr>
                <p:nvPr/>
              </p:nvSpPr>
              <p:spPr bwMode="auto">
                <a:xfrm>
                  <a:off x="4917" y="3229"/>
                  <a:ext cx="42" cy="7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9" name="Freeform 331"/>
                <p:cNvSpPr>
                  <a:spLocks/>
                </p:cNvSpPr>
                <p:nvPr/>
              </p:nvSpPr>
              <p:spPr bwMode="auto">
                <a:xfrm>
                  <a:off x="4428" y="3376"/>
                  <a:ext cx="358" cy="295"/>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0" name="Freeform 330"/>
                <p:cNvSpPr>
                  <a:spLocks/>
                </p:cNvSpPr>
                <p:nvPr/>
              </p:nvSpPr>
              <p:spPr bwMode="auto">
                <a:xfrm>
                  <a:off x="4815" y="3380"/>
                  <a:ext cx="93" cy="76"/>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1" name="Freeform 329"/>
                <p:cNvSpPr>
                  <a:spLocks/>
                </p:cNvSpPr>
                <p:nvPr/>
              </p:nvSpPr>
              <p:spPr bwMode="auto">
                <a:xfrm>
                  <a:off x="4895" y="3450"/>
                  <a:ext cx="144" cy="64"/>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2" name="Freeform 328"/>
                <p:cNvSpPr>
                  <a:spLocks/>
                </p:cNvSpPr>
                <p:nvPr/>
              </p:nvSpPr>
              <p:spPr bwMode="auto">
                <a:xfrm>
                  <a:off x="3887" y="3808"/>
                  <a:ext cx="116" cy="128"/>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3" name="Freeform 327"/>
                <p:cNvSpPr>
                  <a:spLocks/>
                </p:cNvSpPr>
                <p:nvPr/>
              </p:nvSpPr>
              <p:spPr bwMode="auto">
                <a:xfrm>
                  <a:off x="3772" y="2560"/>
                  <a:ext cx="1225" cy="1303"/>
                </a:xfrm>
                <a:custGeom>
                  <a:avLst/>
                  <a:gdLst/>
                  <a:ahLst/>
                  <a:cxnLst>
                    <a:cxn ang="0">
                      <a:pos x="688" y="0"/>
                    </a:cxn>
                    <a:cxn ang="0">
                      <a:pos x="560" y="144"/>
                    </a:cxn>
                    <a:cxn ang="0">
                      <a:pos x="410" y="394"/>
                    </a:cxn>
                    <a:cxn ang="0">
                      <a:pos x="333" y="615"/>
                    </a:cxn>
                    <a:cxn ang="0">
                      <a:pos x="227" y="618"/>
                    </a:cxn>
                    <a:cxn ang="0">
                      <a:pos x="170" y="736"/>
                    </a:cxn>
                    <a:cxn ang="0">
                      <a:pos x="87" y="711"/>
                    </a:cxn>
                    <a:cxn ang="0">
                      <a:pos x="90" y="704"/>
                    </a:cxn>
                    <a:cxn ang="0">
                      <a:pos x="13" y="704"/>
                    </a:cxn>
                    <a:cxn ang="0">
                      <a:pos x="42" y="784"/>
                    </a:cxn>
                    <a:cxn ang="0">
                      <a:pos x="106" y="890"/>
                    </a:cxn>
                    <a:cxn ang="0">
                      <a:pos x="125" y="1031"/>
                    </a:cxn>
                    <a:cxn ang="0">
                      <a:pos x="48" y="1034"/>
                    </a:cxn>
                    <a:cxn ang="0">
                      <a:pos x="51" y="1044"/>
                    </a:cxn>
                    <a:cxn ang="0">
                      <a:pos x="7" y="1063"/>
                    </a:cxn>
                    <a:cxn ang="0">
                      <a:pos x="23" y="1130"/>
                    </a:cxn>
                    <a:cxn ang="0">
                      <a:pos x="109" y="1184"/>
                    </a:cxn>
                    <a:cxn ang="0">
                      <a:pos x="115" y="1092"/>
                    </a:cxn>
                    <a:cxn ang="0">
                      <a:pos x="192" y="1133"/>
                    </a:cxn>
                    <a:cxn ang="0">
                      <a:pos x="237" y="1098"/>
                    </a:cxn>
                    <a:cxn ang="0">
                      <a:pos x="278" y="1252"/>
                    </a:cxn>
                    <a:cxn ang="0">
                      <a:pos x="342" y="1303"/>
                    </a:cxn>
                    <a:cxn ang="0">
                      <a:pos x="397" y="1268"/>
                    </a:cxn>
                    <a:cxn ang="0">
                      <a:pos x="490" y="1168"/>
                    </a:cxn>
                    <a:cxn ang="0">
                      <a:pos x="531" y="1060"/>
                    </a:cxn>
                    <a:cxn ang="0">
                      <a:pos x="592" y="1028"/>
                    </a:cxn>
                    <a:cxn ang="0">
                      <a:pos x="656" y="887"/>
                    </a:cxn>
                    <a:cxn ang="0">
                      <a:pos x="518" y="861"/>
                    </a:cxn>
                    <a:cxn ang="0">
                      <a:pos x="394" y="839"/>
                    </a:cxn>
                    <a:cxn ang="0">
                      <a:pos x="333" y="788"/>
                    </a:cxn>
                    <a:cxn ang="0">
                      <a:pos x="522" y="682"/>
                    </a:cxn>
                    <a:cxn ang="0">
                      <a:pos x="730" y="736"/>
                    </a:cxn>
                    <a:cxn ang="0">
                      <a:pos x="790" y="810"/>
                    </a:cxn>
                    <a:cxn ang="0">
                      <a:pos x="883" y="868"/>
                    </a:cxn>
                    <a:cxn ang="0">
                      <a:pos x="848" y="788"/>
                    </a:cxn>
                    <a:cxn ang="0">
                      <a:pos x="982" y="781"/>
                    </a:cxn>
                    <a:cxn ang="0">
                      <a:pos x="877" y="711"/>
                    </a:cxn>
                    <a:cxn ang="0">
                      <a:pos x="931" y="551"/>
                    </a:cxn>
                    <a:cxn ang="0">
                      <a:pos x="1017" y="522"/>
                    </a:cxn>
                    <a:cxn ang="0">
                      <a:pos x="1110" y="477"/>
                    </a:cxn>
                    <a:cxn ang="0">
                      <a:pos x="1200" y="394"/>
                    </a:cxn>
                    <a:cxn ang="0">
                      <a:pos x="1225" y="365"/>
                    </a:cxn>
                    <a:cxn ang="0">
                      <a:pos x="1181" y="151"/>
                    </a:cxn>
                    <a:cxn ang="0">
                      <a:pos x="1043" y="160"/>
                    </a:cxn>
                    <a:cxn ang="0">
                      <a:pos x="915" y="106"/>
                    </a:cxn>
                    <a:cxn ang="0">
                      <a:pos x="902" y="42"/>
                    </a:cxn>
                  </a:cxnLst>
                  <a:rect l="0" t="0" r="r" b="b"/>
                  <a:pathLst>
                    <a:path w="1225" h="1303">
                      <a:moveTo>
                        <a:pt x="902" y="42"/>
                      </a:moveTo>
                      <a:lnTo>
                        <a:pt x="688" y="0"/>
                      </a:lnTo>
                      <a:lnTo>
                        <a:pt x="675" y="4"/>
                      </a:lnTo>
                      <a:lnTo>
                        <a:pt x="560" y="144"/>
                      </a:lnTo>
                      <a:lnTo>
                        <a:pt x="480" y="279"/>
                      </a:lnTo>
                      <a:lnTo>
                        <a:pt x="410" y="394"/>
                      </a:lnTo>
                      <a:lnTo>
                        <a:pt x="342" y="538"/>
                      </a:lnTo>
                      <a:lnTo>
                        <a:pt x="333" y="615"/>
                      </a:lnTo>
                      <a:lnTo>
                        <a:pt x="291" y="602"/>
                      </a:lnTo>
                      <a:lnTo>
                        <a:pt x="227" y="618"/>
                      </a:lnTo>
                      <a:lnTo>
                        <a:pt x="195" y="679"/>
                      </a:lnTo>
                      <a:lnTo>
                        <a:pt x="170" y="736"/>
                      </a:lnTo>
                      <a:lnTo>
                        <a:pt x="119" y="736"/>
                      </a:lnTo>
                      <a:lnTo>
                        <a:pt x="87" y="711"/>
                      </a:lnTo>
                      <a:lnTo>
                        <a:pt x="93" y="704"/>
                      </a:lnTo>
                      <a:lnTo>
                        <a:pt x="90" y="704"/>
                      </a:lnTo>
                      <a:lnTo>
                        <a:pt x="64" y="704"/>
                      </a:lnTo>
                      <a:lnTo>
                        <a:pt x="13" y="704"/>
                      </a:lnTo>
                      <a:lnTo>
                        <a:pt x="23" y="740"/>
                      </a:lnTo>
                      <a:lnTo>
                        <a:pt x="42" y="784"/>
                      </a:lnTo>
                      <a:lnTo>
                        <a:pt x="35" y="826"/>
                      </a:lnTo>
                      <a:lnTo>
                        <a:pt x="106" y="890"/>
                      </a:lnTo>
                      <a:lnTo>
                        <a:pt x="93" y="925"/>
                      </a:lnTo>
                      <a:lnTo>
                        <a:pt x="125" y="1031"/>
                      </a:lnTo>
                      <a:lnTo>
                        <a:pt x="99" y="1053"/>
                      </a:lnTo>
                      <a:lnTo>
                        <a:pt x="48" y="1034"/>
                      </a:lnTo>
                      <a:lnTo>
                        <a:pt x="42" y="1040"/>
                      </a:lnTo>
                      <a:lnTo>
                        <a:pt x="51" y="1044"/>
                      </a:lnTo>
                      <a:lnTo>
                        <a:pt x="51" y="1092"/>
                      </a:lnTo>
                      <a:lnTo>
                        <a:pt x="7" y="1063"/>
                      </a:lnTo>
                      <a:lnTo>
                        <a:pt x="0" y="1079"/>
                      </a:lnTo>
                      <a:lnTo>
                        <a:pt x="23" y="1130"/>
                      </a:lnTo>
                      <a:lnTo>
                        <a:pt x="42" y="1191"/>
                      </a:lnTo>
                      <a:lnTo>
                        <a:pt x="109" y="1184"/>
                      </a:lnTo>
                      <a:lnTo>
                        <a:pt x="74" y="1127"/>
                      </a:lnTo>
                      <a:lnTo>
                        <a:pt x="115" y="1092"/>
                      </a:lnTo>
                      <a:lnTo>
                        <a:pt x="160" y="1133"/>
                      </a:lnTo>
                      <a:lnTo>
                        <a:pt x="192" y="1133"/>
                      </a:lnTo>
                      <a:lnTo>
                        <a:pt x="195" y="1050"/>
                      </a:lnTo>
                      <a:lnTo>
                        <a:pt x="237" y="1098"/>
                      </a:lnTo>
                      <a:lnTo>
                        <a:pt x="237" y="1200"/>
                      </a:lnTo>
                      <a:lnTo>
                        <a:pt x="278" y="1252"/>
                      </a:lnTo>
                      <a:lnTo>
                        <a:pt x="256" y="1293"/>
                      </a:lnTo>
                      <a:lnTo>
                        <a:pt x="342" y="1303"/>
                      </a:lnTo>
                      <a:lnTo>
                        <a:pt x="362" y="1274"/>
                      </a:lnTo>
                      <a:lnTo>
                        <a:pt x="397" y="1268"/>
                      </a:lnTo>
                      <a:lnTo>
                        <a:pt x="410" y="1184"/>
                      </a:lnTo>
                      <a:lnTo>
                        <a:pt x="490" y="1168"/>
                      </a:lnTo>
                      <a:lnTo>
                        <a:pt x="570" y="1104"/>
                      </a:lnTo>
                      <a:lnTo>
                        <a:pt x="531" y="1060"/>
                      </a:lnTo>
                      <a:lnTo>
                        <a:pt x="538" y="1024"/>
                      </a:lnTo>
                      <a:lnTo>
                        <a:pt x="592" y="1028"/>
                      </a:lnTo>
                      <a:lnTo>
                        <a:pt x="646" y="948"/>
                      </a:lnTo>
                      <a:lnTo>
                        <a:pt x="656" y="887"/>
                      </a:lnTo>
                      <a:lnTo>
                        <a:pt x="573" y="896"/>
                      </a:lnTo>
                      <a:lnTo>
                        <a:pt x="518" y="861"/>
                      </a:lnTo>
                      <a:lnTo>
                        <a:pt x="422" y="861"/>
                      </a:lnTo>
                      <a:lnTo>
                        <a:pt x="394" y="839"/>
                      </a:lnTo>
                      <a:lnTo>
                        <a:pt x="317" y="810"/>
                      </a:lnTo>
                      <a:lnTo>
                        <a:pt x="333" y="788"/>
                      </a:lnTo>
                      <a:lnTo>
                        <a:pt x="451" y="759"/>
                      </a:lnTo>
                      <a:lnTo>
                        <a:pt x="522" y="682"/>
                      </a:lnTo>
                      <a:lnTo>
                        <a:pt x="589" y="644"/>
                      </a:lnTo>
                      <a:lnTo>
                        <a:pt x="730" y="736"/>
                      </a:lnTo>
                      <a:lnTo>
                        <a:pt x="730" y="768"/>
                      </a:lnTo>
                      <a:lnTo>
                        <a:pt x="790" y="810"/>
                      </a:lnTo>
                      <a:lnTo>
                        <a:pt x="790" y="861"/>
                      </a:lnTo>
                      <a:lnTo>
                        <a:pt x="883" y="868"/>
                      </a:lnTo>
                      <a:lnTo>
                        <a:pt x="877" y="826"/>
                      </a:lnTo>
                      <a:lnTo>
                        <a:pt x="848" y="788"/>
                      </a:lnTo>
                      <a:lnTo>
                        <a:pt x="905" y="765"/>
                      </a:lnTo>
                      <a:lnTo>
                        <a:pt x="982" y="781"/>
                      </a:lnTo>
                      <a:lnTo>
                        <a:pt x="976" y="720"/>
                      </a:lnTo>
                      <a:lnTo>
                        <a:pt x="877" y="711"/>
                      </a:lnTo>
                      <a:lnTo>
                        <a:pt x="963" y="596"/>
                      </a:lnTo>
                      <a:lnTo>
                        <a:pt x="931" y="551"/>
                      </a:lnTo>
                      <a:lnTo>
                        <a:pt x="992" y="541"/>
                      </a:lnTo>
                      <a:lnTo>
                        <a:pt x="1017" y="522"/>
                      </a:lnTo>
                      <a:lnTo>
                        <a:pt x="1062" y="525"/>
                      </a:lnTo>
                      <a:lnTo>
                        <a:pt x="1110" y="477"/>
                      </a:lnTo>
                      <a:lnTo>
                        <a:pt x="1177" y="474"/>
                      </a:lnTo>
                      <a:lnTo>
                        <a:pt x="1200" y="394"/>
                      </a:lnTo>
                      <a:lnTo>
                        <a:pt x="1193" y="372"/>
                      </a:lnTo>
                      <a:lnTo>
                        <a:pt x="1225" y="365"/>
                      </a:lnTo>
                      <a:lnTo>
                        <a:pt x="1216" y="253"/>
                      </a:lnTo>
                      <a:lnTo>
                        <a:pt x="1181" y="151"/>
                      </a:lnTo>
                      <a:lnTo>
                        <a:pt x="1136" y="160"/>
                      </a:lnTo>
                      <a:lnTo>
                        <a:pt x="1043" y="160"/>
                      </a:lnTo>
                      <a:lnTo>
                        <a:pt x="973" y="116"/>
                      </a:lnTo>
                      <a:lnTo>
                        <a:pt x="915" y="106"/>
                      </a:lnTo>
                      <a:lnTo>
                        <a:pt x="886" y="39"/>
                      </a:lnTo>
                      <a:lnTo>
                        <a:pt x="90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395" name="Freeform 324"/>
            <p:cNvSpPr>
              <a:spLocks/>
            </p:cNvSpPr>
            <p:nvPr/>
          </p:nvSpPr>
          <p:spPr bwMode="auto">
            <a:xfrm>
              <a:off x="3255572" y="1687425"/>
              <a:ext cx="1217075" cy="1294074"/>
            </a:xfrm>
            <a:custGeom>
              <a:avLst/>
              <a:gdLst/>
              <a:ahLst/>
              <a:cxnLst>
                <a:cxn ang="0">
                  <a:pos x="688" y="0"/>
                </a:cxn>
                <a:cxn ang="0">
                  <a:pos x="560" y="145"/>
                </a:cxn>
                <a:cxn ang="0">
                  <a:pos x="410" y="395"/>
                </a:cxn>
                <a:cxn ang="0">
                  <a:pos x="333" y="615"/>
                </a:cxn>
                <a:cxn ang="0">
                  <a:pos x="228" y="618"/>
                </a:cxn>
                <a:cxn ang="0">
                  <a:pos x="170" y="738"/>
                </a:cxn>
                <a:cxn ang="0">
                  <a:pos x="88" y="713"/>
                </a:cxn>
                <a:cxn ang="0">
                  <a:pos x="90" y="705"/>
                </a:cxn>
                <a:cxn ang="0">
                  <a:pos x="13" y="705"/>
                </a:cxn>
                <a:cxn ang="0">
                  <a:pos x="43" y="785"/>
                </a:cxn>
                <a:cxn ang="0">
                  <a:pos x="105" y="890"/>
                </a:cxn>
                <a:cxn ang="0">
                  <a:pos x="125" y="1033"/>
                </a:cxn>
                <a:cxn ang="0">
                  <a:pos x="48" y="1035"/>
                </a:cxn>
                <a:cxn ang="0">
                  <a:pos x="50" y="1045"/>
                </a:cxn>
                <a:cxn ang="0">
                  <a:pos x="8" y="1063"/>
                </a:cxn>
                <a:cxn ang="0">
                  <a:pos x="23" y="1130"/>
                </a:cxn>
                <a:cxn ang="0">
                  <a:pos x="110" y="1185"/>
                </a:cxn>
                <a:cxn ang="0">
                  <a:pos x="115" y="1093"/>
                </a:cxn>
                <a:cxn ang="0">
                  <a:pos x="193" y="1133"/>
                </a:cxn>
                <a:cxn ang="0">
                  <a:pos x="238" y="1098"/>
                </a:cxn>
                <a:cxn ang="0">
                  <a:pos x="278" y="1253"/>
                </a:cxn>
                <a:cxn ang="0">
                  <a:pos x="343" y="1303"/>
                </a:cxn>
                <a:cxn ang="0">
                  <a:pos x="398" y="1268"/>
                </a:cxn>
                <a:cxn ang="0">
                  <a:pos x="490" y="1168"/>
                </a:cxn>
                <a:cxn ang="0">
                  <a:pos x="530" y="1060"/>
                </a:cxn>
                <a:cxn ang="0">
                  <a:pos x="593" y="1028"/>
                </a:cxn>
                <a:cxn ang="0">
                  <a:pos x="655" y="888"/>
                </a:cxn>
                <a:cxn ang="0">
                  <a:pos x="518" y="863"/>
                </a:cxn>
                <a:cxn ang="0">
                  <a:pos x="395" y="840"/>
                </a:cxn>
                <a:cxn ang="0">
                  <a:pos x="333" y="788"/>
                </a:cxn>
                <a:cxn ang="0">
                  <a:pos x="523" y="683"/>
                </a:cxn>
                <a:cxn ang="0">
                  <a:pos x="730" y="738"/>
                </a:cxn>
                <a:cxn ang="0">
                  <a:pos x="790" y="810"/>
                </a:cxn>
                <a:cxn ang="0">
                  <a:pos x="883" y="868"/>
                </a:cxn>
                <a:cxn ang="0">
                  <a:pos x="848" y="788"/>
                </a:cxn>
                <a:cxn ang="0">
                  <a:pos x="983" y="783"/>
                </a:cxn>
                <a:cxn ang="0">
                  <a:pos x="878" y="713"/>
                </a:cxn>
                <a:cxn ang="0">
                  <a:pos x="930" y="553"/>
                </a:cxn>
                <a:cxn ang="0">
                  <a:pos x="1018" y="523"/>
                </a:cxn>
                <a:cxn ang="0">
                  <a:pos x="1110" y="478"/>
                </a:cxn>
                <a:cxn ang="0">
                  <a:pos x="1200" y="395"/>
                </a:cxn>
                <a:cxn ang="0">
                  <a:pos x="1225" y="365"/>
                </a:cxn>
                <a:cxn ang="0">
                  <a:pos x="1180" y="153"/>
                </a:cxn>
                <a:cxn ang="0">
                  <a:pos x="1043" y="160"/>
                </a:cxn>
                <a:cxn ang="0">
                  <a:pos x="915" y="108"/>
                </a:cxn>
                <a:cxn ang="0">
                  <a:pos x="903" y="43"/>
                </a:cxn>
              </a:cxnLst>
              <a:rect l="0" t="0" r="r" b="b"/>
              <a:pathLst>
                <a:path w="1225" h="1303">
                  <a:moveTo>
                    <a:pt x="903" y="43"/>
                  </a:moveTo>
                  <a:lnTo>
                    <a:pt x="688" y="0"/>
                  </a:lnTo>
                  <a:lnTo>
                    <a:pt x="675" y="5"/>
                  </a:lnTo>
                  <a:lnTo>
                    <a:pt x="560" y="145"/>
                  </a:lnTo>
                  <a:lnTo>
                    <a:pt x="480" y="280"/>
                  </a:lnTo>
                  <a:lnTo>
                    <a:pt x="410" y="395"/>
                  </a:lnTo>
                  <a:lnTo>
                    <a:pt x="343" y="538"/>
                  </a:lnTo>
                  <a:lnTo>
                    <a:pt x="333" y="615"/>
                  </a:lnTo>
                  <a:lnTo>
                    <a:pt x="290" y="603"/>
                  </a:lnTo>
                  <a:lnTo>
                    <a:pt x="228" y="618"/>
                  </a:lnTo>
                  <a:lnTo>
                    <a:pt x="195" y="680"/>
                  </a:lnTo>
                  <a:lnTo>
                    <a:pt x="170" y="738"/>
                  </a:lnTo>
                  <a:lnTo>
                    <a:pt x="120" y="738"/>
                  </a:lnTo>
                  <a:lnTo>
                    <a:pt x="88" y="713"/>
                  </a:lnTo>
                  <a:lnTo>
                    <a:pt x="93" y="705"/>
                  </a:lnTo>
                  <a:lnTo>
                    <a:pt x="90" y="705"/>
                  </a:lnTo>
                  <a:lnTo>
                    <a:pt x="65" y="705"/>
                  </a:lnTo>
                  <a:lnTo>
                    <a:pt x="13" y="705"/>
                  </a:lnTo>
                  <a:lnTo>
                    <a:pt x="23" y="740"/>
                  </a:lnTo>
                  <a:lnTo>
                    <a:pt x="43" y="785"/>
                  </a:lnTo>
                  <a:lnTo>
                    <a:pt x="35" y="828"/>
                  </a:lnTo>
                  <a:lnTo>
                    <a:pt x="105" y="890"/>
                  </a:lnTo>
                  <a:lnTo>
                    <a:pt x="93" y="925"/>
                  </a:lnTo>
                  <a:lnTo>
                    <a:pt x="125" y="1033"/>
                  </a:lnTo>
                  <a:lnTo>
                    <a:pt x="100" y="1053"/>
                  </a:lnTo>
                  <a:lnTo>
                    <a:pt x="48" y="1035"/>
                  </a:lnTo>
                  <a:lnTo>
                    <a:pt x="43" y="1040"/>
                  </a:lnTo>
                  <a:lnTo>
                    <a:pt x="50" y="1045"/>
                  </a:lnTo>
                  <a:lnTo>
                    <a:pt x="50" y="1093"/>
                  </a:lnTo>
                  <a:lnTo>
                    <a:pt x="8" y="1063"/>
                  </a:lnTo>
                  <a:lnTo>
                    <a:pt x="0" y="1080"/>
                  </a:lnTo>
                  <a:lnTo>
                    <a:pt x="23" y="1130"/>
                  </a:lnTo>
                  <a:lnTo>
                    <a:pt x="43" y="1193"/>
                  </a:lnTo>
                  <a:lnTo>
                    <a:pt x="110" y="1185"/>
                  </a:lnTo>
                  <a:lnTo>
                    <a:pt x="75" y="1128"/>
                  </a:lnTo>
                  <a:lnTo>
                    <a:pt x="115" y="1093"/>
                  </a:lnTo>
                  <a:lnTo>
                    <a:pt x="160" y="1133"/>
                  </a:lnTo>
                  <a:lnTo>
                    <a:pt x="193" y="1133"/>
                  </a:lnTo>
                  <a:lnTo>
                    <a:pt x="195" y="1050"/>
                  </a:lnTo>
                  <a:lnTo>
                    <a:pt x="238" y="1098"/>
                  </a:lnTo>
                  <a:lnTo>
                    <a:pt x="238" y="1200"/>
                  </a:lnTo>
                  <a:lnTo>
                    <a:pt x="278" y="1253"/>
                  </a:lnTo>
                  <a:lnTo>
                    <a:pt x="255" y="1293"/>
                  </a:lnTo>
                  <a:lnTo>
                    <a:pt x="343" y="1303"/>
                  </a:lnTo>
                  <a:lnTo>
                    <a:pt x="363" y="1275"/>
                  </a:lnTo>
                  <a:lnTo>
                    <a:pt x="398" y="1268"/>
                  </a:lnTo>
                  <a:lnTo>
                    <a:pt x="410" y="1185"/>
                  </a:lnTo>
                  <a:lnTo>
                    <a:pt x="490" y="1168"/>
                  </a:lnTo>
                  <a:lnTo>
                    <a:pt x="570" y="1105"/>
                  </a:lnTo>
                  <a:lnTo>
                    <a:pt x="530" y="1060"/>
                  </a:lnTo>
                  <a:lnTo>
                    <a:pt x="538" y="1025"/>
                  </a:lnTo>
                  <a:lnTo>
                    <a:pt x="593" y="1028"/>
                  </a:lnTo>
                  <a:lnTo>
                    <a:pt x="645" y="948"/>
                  </a:lnTo>
                  <a:lnTo>
                    <a:pt x="655" y="888"/>
                  </a:lnTo>
                  <a:lnTo>
                    <a:pt x="573" y="898"/>
                  </a:lnTo>
                  <a:lnTo>
                    <a:pt x="518" y="863"/>
                  </a:lnTo>
                  <a:lnTo>
                    <a:pt x="423" y="863"/>
                  </a:lnTo>
                  <a:lnTo>
                    <a:pt x="395" y="840"/>
                  </a:lnTo>
                  <a:lnTo>
                    <a:pt x="318" y="810"/>
                  </a:lnTo>
                  <a:lnTo>
                    <a:pt x="333" y="788"/>
                  </a:lnTo>
                  <a:lnTo>
                    <a:pt x="450" y="760"/>
                  </a:lnTo>
                  <a:lnTo>
                    <a:pt x="523" y="683"/>
                  </a:lnTo>
                  <a:lnTo>
                    <a:pt x="590" y="645"/>
                  </a:lnTo>
                  <a:lnTo>
                    <a:pt x="730" y="738"/>
                  </a:lnTo>
                  <a:lnTo>
                    <a:pt x="730" y="768"/>
                  </a:lnTo>
                  <a:lnTo>
                    <a:pt x="790" y="810"/>
                  </a:lnTo>
                  <a:lnTo>
                    <a:pt x="790" y="863"/>
                  </a:lnTo>
                  <a:lnTo>
                    <a:pt x="883" y="868"/>
                  </a:lnTo>
                  <a:lnTo>
                    <a:pt x="878" y="828"/>
                  </a:lnTo>
                  <a:lnTo>
                    <a:pt x="848" y="788"/>
                  </a:lnTo>
                  <a:lnTo>
                    <a:pt x="905" y="765"/>
                  </a:lnTo>
                  <a:lnTo>
                    <a:pt x="983" y="783"/>
                  </a:lnTo>
                  <a:lnTo>
                    <a:pt x="975" y="720"/>
                  </a:lnTo>
                  <a:lnTo>
                    <a:pt x="878" y="713"/>
                  </a:lnTo>
                  <a:lnTo>
                    <a:pt x="963" y="598"/>
                  </a:lnTo>
                  <a:lnTo>
                    <a:pt x="930" y="553"/>
                  </a:lnTo>
                  <a:lnTo>
                    <a:pt x="993" y="543"/>
                  </a:lnTo>
                  <a:lnTo>
                    <a:pt x="1018" y="523"/>
                  </a:lnTo>
                  <a:lnTo>
                    <a:pt x="1063" y="525"/>
                  </a:lnTo>
                  <a:lnTo>
                    <a:pt x="1110" y="478"/>
                  </a:lnTo>
                  <a:lnTo>
                    <a:pt x="1178" y="475"/>
                  </a:lnTo>
                  <a:lnTo>
                    <a:pt x="1200" y="395"/>
                  </a:lnTo>
                  <a:lnTo>
                    <a:pt x="1193" y="373"/>
                  </a:lnTo>
                  <a:lnTo>
                    <a:pt x="1225" y="365"/>
                  </a:lnTo>
                  <a:lnTo>
                    <a:pt x="1215" y="253"/>
                  </a:lnTo>
                  <a:lnTo>
                    <a:pt x="1180" y="153"/>
                  </a:lnTo>
                  <a:lnTo>
                    <a:pt x="1135" y="160"/>
                  </a:lnTo>
                  <a:lnTo>
                    <a:pt x="1043" y="160"/>
                  </a:lnTo>
                  <a:lnTo>
                    <a:pt x="973" y="118"/>
                  </a:lnTo>
                  <a:lnTo>
                    <a:pt x="915" y="108"/>
                  </a:lnTo>
                  <a:lnTo>
                    <a:pt x="885" y="40"/>
                  </a:lnTo>
                  <a:lnTo>
                    <a:pt x="903"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6" name="Freeform 323"/>
            <p:cNvSpPr>
              <a:spLocks/>
            </p:cNvSpPr>
            <p:nvPr/>
          </p:nvSpPr>
          <p:spPr bwMode="auto">
            <a:xfrm>
              <a:off x="4134847" y="1535910"/>
              <a:ext cx="680568" cy="524089"/>
            </a:xfrm>
            <a:custGeom>
              <a:avLst/>
              <a:gdLst/>
              <a:ahLst/>
              <a:cxnLst>
                <a:cxn ang="0">
                  <a:pos x="583" y="0"/>
                </a:cxn>
                <a:cxn ang="0">
                  <a:pos x="498" y="40"/>
                </a:cxn>
                <a:cxn ang="0">
                  <a:pos x="465" y="85"/>
                </a:cxn>
                <a:cxn ang="0">
                  <a:pos x="468" y="163"/>
                </a:cxn>
                <a:cxn ang="0">
                  <a:pos x="433" y="183"/>
                </a:cxn>
                <a:cxn ang="0">
                  <a:pos x="408" y="175"/>
                </a:cxn>
                <a:cxn ang="0">
                  <a:pos x="380" y="208"/>
                </a:cxn>
                <a:cxn ang="0">
                  <a:pos x="345" y="208"/>
                </a:cxn>
                <a:cxn ang="0">
                  <a:pos x="273" y="240"/>
                </a:cxn>
                <a:cxn ang="0">
                  <a:pos x="175" y="240"/>
                </a:cxn>
                <a:cxn ang="0">
                  <a:pos x="120" y="240"/>
                </a:cxn>
                <a:cxn ang="0">
                  <a:pos x="88" y="195"/>
                </a:cxn>
                <a:cxn ang="0">
                  <a:pos x="18" y="195"/>
                </a:cxn>
                <a:cxn ang="0">
                  <a:pos x="0" y="193"/>
                </a:cxn>
                <a:cxn ang="0">
                  <a:pos x="30" y="260"/>
                </a:cxn>
                <a:cxn ang="0">
                  <a:pos x="88" y="270"/>
                </a:cxn>
                <a:cxn ang="0">
                  <a:pos x="158" y="313"/>
                </a:cxn>
                <a:cxn ang="0">
                  <a:pos x="250" y="313"/>
                </a:cxn>
                <a:cxn ang="0">
                  <a:pos x="295" y="305"/>
                </a:cxn>
                <a:cxn ang="0">
                  <a:pos x="330" y="405"/>
                </a:cxn>
                <a:cxn ang="0">
                  <a:pos x="340" y="518"/>
                </a:cxn>
                <a:cxn ang="0">
                  <a:pos x="348" y="513"/>
                </a:cxn>
                <a:cxn ang="0">
                  <a:pos x="383" y="528"/>
                </a:cxn>
                <a:cxn ang="0">
                  <a:pos x="575" y="520"/>
                </a:cxn>
                <a:cxn ang="0">
                  <a:pos x="600" y="470"/>
                </a:cxn>
                <a:cxn ang="0">
                  <a:pos x="635" y="448"/>
                </a:cxn>
                <a:cxn ang="0">
                  <a:pos x="635" y="413"/>
                </a:cxn>
                <a:cxn ang="0">
                  <a:pos x="595" y="398"/>
                </a:cxn>
                <a:cxn ang="0">
                  <a:pos x="600" y="360"/>
                </a:cxn>
                <a:cxn ang="0">
                  <a:pos x="645" y="368"/>
                </a:cxn>
                <a:cxn ang="0">
                  <a:pos x="685" y="340"/>
                </a:cxn>
                <a:cxn ang="0">
                  <a:pos x="640" y="300"/>
                </a:cxn>
                <a:cxn ang="0">
                  <a:pos x="610" y="295"/>
                </a:cxn>
                <a:cxn ang="0">
                  <a:pos x="645" y="218"/>
                </a:cxn>
                <a:cxn ang="0">
                  <a:pos x="588" y="138"/>
                </a:cxn>
                <a:cxn ang="0">
                  <a:pos x="550" y="138"/>
                </a:cxn>
                <a:cxn ang="0">
                  <a:pos x="510" y="118"/>
                </a:cxn>
                <a:cxn ang="0">
                  <a:pos x="533" y="58"/>
                </a:cxn>
                <a:cxn ang="0">
                  <a:pos x="583" y="0"/>
                </a:cxn>
              </a:cxnLst>
              <a:rect l="0" t="0" r="r" b="b"/>
              <a:pathLst>
                <a:path w="685" h="528">
                  <a:moveTo>
                    <a:pt x="583" y="0"/>
                  </a:moveTo>
                  <a:lnTo>
                    <a:pt x="498" y="40"/>
                  </a:lnTo>
                  <a:lnTo>
                    <a:pt x="465" y="85"/>
                  </a:lnTo>
                  <a:lnTo>
                    <a:pt x="468" y="163"/>
                  </a:lnTo>
                  <a:lnTo>
                    <a:pt x="433" y="183"/>
                  </a:lnTo>
                  <a:lnTo>
                    <a:pt x="408" y="175"/>
                  </a:lnTo>
                  <a:lnTo>
                    <a:pt x="380" y="208"/>
                  </a:lnTo>
                  <a:lnTo>
                    <a:pt x="345" y="208"/>
                  </a:lnTo>
                  <a:lnTo>
                    <a:pt x="273" y="240"/>
                  </a:lnTo>
                  <a:lnTo>
                    <a:pt x="175" y="240"/>
                  </a:lnTo>
                  <a:lnTo>
                    <a:pt x="120" y="240"/>
                  </a:lnTo>
                  <a:lnTo>
                    <a:pt x="88" y="195"/>
                  </a:lnTo>
                  <a:lnTo>
                    <a:pt x="18" y="195"/>
                  </a:lnTo>
                  <a:lnTo>
                    <a:pt x="0" y="193"/>
                  </a:lnTo>
                  <a:lnTo>
                    <a:pt x="30" y="260"/>
                  </a:lnTo>
                  <a:lnTo>
                    <a:pt x="88" y="270"/>
                  </a:lnTo>
                  <a:lnTo>
                    <a:pt x="158" y="313"/>
                  </a:lnTo>
                  <a:lnTo>
                    <a:pt x="250" y="313"/>
                  </a:lnTo>
                  <a:lnTo>
                    <a:pt x="295" y="305"/>
                  </a:lnTo>
                  <a:lnTo>
                    <a:pt x="330" y="405"/>
                  </a:lnTo>
                  <a:lnTo>
                    <a:pt x="340" y="518"/>
                  </a:lnTo>
                  <a:lnTo>
                    <a:pt x="348" y="513"/>
                  </a:lnTo>
                  <a:lnTo>
                    <a:pt x="383" y="528"/>
                  </a:lnTo>
                  <a:lnTo>
                    <a:pt x="575" y="520"/>
                  </a:lnTo>
                  <a:lnTo>
                    <a:pt x="600" y="470"/>
                  </a:lnTo>
                  <a:lnTo>
                    <a:pt x="635" y="448"/>
                  </a:lnTo>
                  <a:lnTo>
                    <a:pt x="635" y="413"/>
                  </a:lnTo>
                  <a:lnTo>
                    <a:pt x="595" y="398"/>
                  </a:lnTo>
                  <a:lnTo>
                    <a:pt x="600" y="360"/>
                  </a:lnTo>
                  <a:lnTo>
                    <a:pt x="645" y="368"/>
                  </a:lnTo>
                  <a:lnTo>
                    <a:pt x="685" y="340"/>
                  </a:lnTo>
                  <a:lnTo>
                    <a:pt x="640" y="300"/>
                  </a:lnTo>
                  <a:lnTo>
                    <a:pt x="610" y="295"/>
                  </a:lnTo>
                  <a:lnTo>
                    <a:pt x="645" y="218"/>
                  </a:lnTo>
                  <a:lnTo>
                    <a:pt x="588" y="138"/>
                  </a:lnTo>
                  <a:lnTo>
                    <a:pt x="550" y="138"/>
                  </a:lnTo>
                  <a:lnTo>
                    <a:pt x="510" y="118"/>
                  </a:lnTo>
                  <a:lnTo>
                    <a:pt x="533" y="58"/>
                  </a:lnTo>
                  <a:lnTo>
                    <a:pt x="58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8192" name="Group 320"/>
            <p:cNvGrpSpPr>
              <a:grpSpLocks/>
            </p:cNvGrpSpPr>
            <p:nvPr/>
          </p:nvGrpSpPr>
          <p:grpSpPr bwMode="auto">
            <a:xfrm>
              <a:off x="2753841" y="1441527"/>
              <a:ext cx="2061577" cy="1294077"/>
              <a:chOff x="3267" y="2311"/>
              <a:chExt cx="2076" cy="1302"/>
            </a:xfrm>
            <a:grpFill/>
          </p:grpSpPr>
          <p:sp>
            <p:nvSpPr>
              <p:cNvPr id="551"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2"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98" name="Freeform 319"/>
            <p:cNvSpPr>
              <a:spLocks/>
            </p:cNvSpPr>
            <p:nvPr/>
          </p:nvSpPr>
          <p:spPr bwMode="auto">
            <a:xfrm>
              <a:off x="2753839" y="1441525"/>
              <a:ext cx="1308977" cy="1291591"/>
            </a:xfrm>
            <a:custGeom>
              <a:avLst/>
              <a:gdLst/>
              <a:ahLst/>
              <a:cxnLst>
                <a:cxn ang="0">
                  <a:pos x="1148" y="240"/>
                </a:cxn>
                <a:cxn ang="0">
                  <a:pos x="943" y="28"/>
                </a:cxn>
                <a:cxn ang="0">
                  <a:pos x="680" y="8"/>
                </a:cxn>
                <a:cxn ang="0">
                  <a:pos x="675" y="13"/>
                </a:cxn>
                <a:cxn ang="0">
                  <a:pos x="608" y="98"/>
                </a:cxn>
                <a:cxn ang="0">
                  <a:pos x="500" y="255"/>
                </a:cxn>
                <a:cxn ang="0">
                  <a:pos x="368" y="288"/>
                </a:cxn>
                <a:cxn ang="0">
                  <a:pos x="250" y="366"/>
                </a:cxn>
                <a:cxn ang="0">
                  <a:pos x="208" y="413"/>
                </a:cxn>
                <a:cxn ang="0">
                  <a:pos x="253" y="531"/>
                </a:cxn>
                <a:cxn ang="0">
                  <a:pos x="218" y="686"/>
                </a:cxn>
                <a:cxn ang="0">
                  <a:pos x="175" y="814"/>
                </a:cxn>
                <a:cxn ang="0">
                  <a:pos x="125" y="806"/>
                </a:cxn>
                <a:cxn ang="0">
                  <a:pos x="35" y="861"/>
                </a:cxn>
                <a:cxn ang="0">
                  <a:pos x="250" y="966"/>
                </a:cxn>
                <a:cxn ang="0">
                  <a:pos x="330" y="1047"/>
                </a:cxn>
                <a:cxn ang="0">
                  <a:pos x="440" y="1124"/>
                </a:cxn>
                <a:cxn ang="0">
                  <a:pos x="555" y="1294"/>
                </a:cxn>
                <a:cxn ang="0">
                  <a:pos x="553" y="1284"/>
                </a:cxn>
                <a:cxn ang="0">
                  <a:pos x="630" y="1282"/>
                </a:cxn>
                <a:cxn ang="0">
                  <a:pos x="610" y="1139"/>
                </a:cxn>
                <a:cxn ang="0">
                  <a:pos x="548" y="1034"/>
                </a:cxn>
                <a:cxn ang="0">
                  <a:pos x="518" y="954"/>
                </a:cxn>
                <a:cxn ang="0">
                  <a:pos x="595" y="954"/>
                </a:cxn>
                <a:cxn ang="0">
                  <a:pos x="685" y="899"/>
                </a:cxn>
                <a:cxn ang="0">
                  <a:pos x="555" y="851"/>
                </a:cxn>
                <a:cxn ang="0">
                  <a:pos x="665" y="839"/>
                </a:cxn>
                <a:cxn ang="0">
                  <a:pos x="745" y="839"/>
                </a:cxn>
                <a:cxn ang="0">
                  <a:pos x="848" y="776"/>
                </a:cxn>
                <a:cxn ang="0">
                  <a:pos x="915" y="643"/>
                </a:cxn>
                <a:cxn ang="0">
                  <a:pos x="1065" y="393"/>
                </a:cxn>
                <a:cxn ang="0">
                  <a:pos x="1193" y="248"/>
                </a:cxn>
              </a:cxnLst>
              <a:rect l="0" t="0" r="r" b="b"/>
              <a:pathLst>
                <a:path w="1318" h="1302">
                  <a:moveTo>
                    <a:pt x="1318" y="275"/>
                  </a:moveTo>
                  <a:lnTo>
                    <a:pt x="1148" y="240"/>
                  </a:lnTo>
                  <a:lnTo>
                    <a:pt x="1148" y="208"/>
                  </a:lnTo>
                  <a:lnTo>
                    <a:pt x="943" y="28"/>
                  </a:lnTo>
                  <a:lnTo>
                    <a:pt x="880" y="0"/>
                  </a:lnTo>
                  <a:lnTo>
                    <a:pt x="680" y="8"/>
                  </a:lnTo>
                  <a:lnTo>
                    <a:pt x="675" y="8"/>
                  </a:lnTo>
                  <a:lnTo>
                    <a:pt x="675" y="13"/>
                  </a:lnTo>
                  <a:lnTo>
                    <a:pt x="663" y="40"/>
                  </a:lnTo>
                  <a:lnTo>
                    <a:pt x="608" y="98"/>
                  </a:lnTo>
                  <a:lnTo>
                    <a:pt x="500" y="205"/>
                  </a:lnTo>
                  <a:lnTo>
                    <a:pt x="500" y="255"/>
                  </a:lnTo>
                  <a:lnTo>
                    <a:pt x="435" y="255"/>
                  </a:lnTo>
                  <a:lnTo>
                    <a:pt x="368" y="288"/>
                  </a:lnTo>
                  <a:lnTo>
                    <a:pt x="353" y="336"/>
                  </a:lnTo>
                  <a:lnTo>
                    <a:pt x="250" y="366"/>
                  </a:lnTo>
                  <a:lnTo>
                    <a:pt x="210" y="408"/>
                  </a:lnTo>
                  <a:lnTo>
                    <a:pt x="208" y="413"/>
                  </a:lnTo>
                  <a:lnTo>
                    <a:pt x="210" y="416"/>
                  </a:lnTo>
                  <a:lnTo>
                    <a:pt x="253" y="531"/>
                  </a:lnTo>
                  <a:lnTo>
                    <a:pt x="195" y="643"/>
                  </a:lnTo>
                  <a:lnTo>
                    <a:pt x="218" y="686"/>
                  </a:lnTo>
                  <a:lnTo>
                    <a:pt x="163" y="751"/>
                  </a:lnTo>
                  <a:lnTo>
                    <a:pt x="175" y="814"/>
                  </a:lnTo>
                  <a:lnTo>
                    <a:pt x="153" y="821"/>
                  </a:lnTo>
                  <a:lnTo>
                    <a:pt x="125" y="806"/>
                  </a:lnTo>
                  <a:lnTo>
                    <a:pt x="0" y="826"/>
                  </a:lnTo>
                  <a:lnTo>
                    <a:pt x="35" y="861"/>
                  </a:lnTo>
                  <a:lnTo>
                    <a:pt x="193" y="899"/>
                  </a:lnTo>
                  <a:lnTo>
                    <a:pt x="250" y="966"/>
                  </a:lnTo>
                  <a:lnTo>
                    <a:pt x="285" y="1042"/>
                  </a:lnTo>
                  <a:lnTo>
                    <a:pt x="330" y="1047"/>
                  </a:lnTo>
                  <a:lnTo>
                    <a:pt x="395" y="1124"/>
                  </a:lnTo>
                  <a:lnTo>
                    <a:pt x="440" y="1124"/>
                  </a:lnTo>
                  <a:lnTo>
                    <a:pt x="470" y="1222"/>
                  </a:lnTo>
                  <a:lnTo>
                    <a:pt x="555" y="1294"/>
                  </a:lnTo>
                  <a:lnTo>
                    <a:pt x="548" y="1289"/>
                  </a:lnTo>
                  <a:lnTo>
                    <a:pt x="553" y="1284"/>
                  </a:lnTo>
                  <a:lnTo>
                    <a:pt x="605" y="1302"/>
                  </a:lnTo>
                  <a:lnTo>
                    <a:pt x="630" y="1282"/>
                  </a:lnTo>
                  <a:lnTo>
                    <a:pt x="598" y="1174"/>
                  </a:lnTo>
                  <a:lnTo>
                    <a:pt x="610" y="1139"/>
                  </a:lnTo>
                  <a:lnTo>
                    <a:pt x="540" y="1077"/>
                  </a:lnTo>
                  <a:lnTo>
                    <a:pt x="548" y="1034"/>
                  </a:lnTo>
                  <a:lnTo>
                    <a:pt x="528" y="989"/>
                  </a:lnTo>
                  <a:lnTo>
                    <a:pt x="518" y="954"/>
                  </a:lnTo>
                  <a:lnTo>
                    <a:pt x="570" y="954"/>
                  </a:lnTo>
                  <a:lnTo>
                    <a:pt x="595" y="954"/>
                  </a:lnTo>
                  <a:lnTo>
                    <a:pt x="598" y="954"/>
                  </a:lnTo>
                  <a:lnTo>
                    <a:pt x="685" y="899"/>
                  </a:lnTo>
                  <a:lnTo>
                    <a:pt x="595" y="886"/>
                  </a:lnTo>
                  <a:lnTo>
                    <a:pt x="555" y="851"/>
                  </a:lnTo>
                  <a:lnTo>
                    <a:pt x="625" y="826"/>
                  </a:lnTo>
                  <a:lnTo>
                    <a:pt x="665" y="839"/>
                  </a:lnTo>
                  <a:lnTo>
                    <a:pt x="708" y="849"/>
                  </a:lnTo>
                  <a:lnTo>
                    <a:pt x="745" y="839"/>
                  </a:lnTo>
                  <a:lnTo>
                    <a:pt x="758" y="801"/>
                  </a:lnTo>
                  <a:lnTo>
                    <a:pt x="848" y="776"/>
                  </a:lnTo>
                  <a:lnTo>
                    <a:pt x="848" y="786"/>
                  </a:lnTo>
                  <a:lnTo>
                    <a:pt x="915" y="643"/>
                  </a:lnTo>
                  <a:lnTo>
                    <a:pt x="985" y="528"/>
                  </a:lnTo>
                  <a:lnTo>
                    <a:pt x="1065" y="393"/>
                  </a:lnTo>
                  <a:lnTo>
                    <a:pt x="1180" y="253"/>
                  </a:lnTo>
                  <a:lnTo>
                    <a:pt x="1193" y="248"/>
                  </a:lnTo>
                  <a:lnTo>
                    <a:pt x="1318" y="27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9" name="Freeform 318"/>
            <p:cNvSpPr>
              <a:spLocks/>
            </p:cNvSpPr>
            <p:nvPr/>
          </p:nvSpPr>
          <p:spPr bwMode="auto">
            <a:xfrm>
              <a:off x="2537747" y="1409236"/>
              <a:ext cx="886725" cy="635860"/>
            </a:xfrm>
            <a:custGeom>
              <a:avLst/>
              <a:gdLst/>
              <a:ahLst/>
              <a:cxnLst>
                <a:cxn ang="0">
                  <a:pos x="893" y="40"/>
                </a:cxn>
                <a:cxn ang="0">
                  <a:pos x="790" y="40"/>
                </a:cxn>
                <a:cxn ang="0">
                  <a:pos x="685" y="0"/>
                </a:cxn>
                <a:cxn ang="0">
                  <a:pos x="650" y="23"/>
                </a:cxn>
                <a:cxn ang="0">
                  <a:pos x="553" y="23"/>
                </a:cxn>
                <a:cxn ang="0">
                  <a:pos x="468" y="78"/>
                </a:cxn>
                <a:cxn ang="0">
                  <a:pos x="553" y="63"/>
                </a:cxn>
                <a:cxn ang="0">
                  <a:pos x="618" y="80"/>
                </a:cxn>
                <a:cxn ang="0">
                  <a:pos x="658" y="50"/>
                </a:cxn>
                <a:cxn ang="0">
                  <a:pos x="758" y="78"/>
                </a:cxn>
                <a:cxn ang="0">
                  <a:pos x="723" y="118"/>
                </a:cxn>
                <a:cxn ang="0">
                  <a:pos x="570" y="115"/>
                </a:cxn>
                <a:cxn ang="0">
                  <a:pos x="413" y="150"/>
                </a:cxn>
                <a:cxn ang="0">
                  <a:pos x="355" y="128"/>
                </a:cxn>
                <a:cxn ang="0">
                  <a:pos x="253" y="165"/>
                </a:cxn>
                <a:cxn ang="0">
                  <a:pos x="208" y="240"/>
                </a:cxn>
                <a:cxn ang="0">
                  <a:pos x="83" y="293"/>
                </a:cxn>
                <a:cxn ang="0">
                  <a:pos x="83" y="353"/>
                </a:cxn>
                <a:cxn ang="0">
                  <a:pos x="10" y="413"/>
                </a:cxn>
                <a:cxn ang="0">
                  <a:pos x="0" y="428"/>
                </a:cxn>
                <a:cxn ang="0">
                  <a:pos x="63" y="478"/>
                </a:cxn>
                <a:cxn ang="0">
                  <a:pos x="63" y="515"/>
                </a:cxn>
                <a:cxn ang="0">
                  <a:pos x="113" y="548"/>
                </a:cxn>
                <a:cxn ang="0">
                  <a:pos x="118" y="630"/>
                </a:cxn>
                <a:cxn ang="0">
                  <a:pos x="153" y="640"/>
                </a:cxn>
                <a:cxn ang="0">
                  <a:pos x="193" y="575"/>
                </a:cxn>
                <a:cxn ang="0">
                  <a:pos x="150" y="495"/>
                </a:cxn>
                <a:cxn ang="0">
                  <a:pos x="170" y="398"/>
                </a:cxn>
                <a:cxn ang="0">
                  <a:pos x="363" y="393"/>
                </a:cxn>
                <a:cxn ang="0">
                  <a:pos x="390" y="433"/>
                </a:cxn>
                <a:cxn ang="0">
                  <a:pos x="428" y="448"/>
                </a:cxn>
                <a:cxn ang="0">
                  <a:pos x="425" y="445"/>
                </a:cxn>
                <a:cxn ang="0">
                  <a:pos x="428" y="440"/>
                </a:cxn>
                <a:cxn ang="0">
                  <a:pos x="468" y="398"/>
                </a:cxn>
                <a:cxn ang="0">
                  <a:pos x="570" y="368"/>
                </a:cxn>
                <a:cxn ang="0">
                  <a:pos x="585" y="320"/>
                </a:cxn>
                <a:cxn ang="0">
                  <a:pos x="653" y="288"/>
                </a:cxn>
                <a:cxn ang="0">
                  <a:pos x="718" y="288"/>
                </a:cxn>
                <a:cxn ang="0">
                  <a:pos x="718" y="238"/>
                </a:cxn>
                <a:cxn ang="0">
                  <a:pos x="825" y="130"/>
                </a:cxn>
                <a:cxn ang="0">
                  <a:pos x="880" y="73"/>
                </a:cxn>
                <a:cxn ang="0">
                  <a:pos x="893" y="45"/>
                </a:cxn>
                <a:cxn ang="0">
                  <a:pos x="893" y="40"/>
                </a:cxn>
              </a:cxnLst>
              <a:rect l="0" t="0" r="r" b="b"/>
              <a:pathLst>
                <a:path w="893" h="640">
                  <a:moveTo>
                    <a:pt x="893" y="40"/>
                  </a:moveTo>
                  <a:lnTo>
                    <a:pt x="790" y="40"/>
                  </a:lnTo>
                  <a:lnTo>
                    <a:pt x="685" y="0"/>
                  </a:lnTo>
                  <a:lnTo>
                    <a:pt x="650" y="23"/>
                  </a:lnTo>
                  <a:lnTo>
                    <a:pt x="553" y="23"/>
                  </a:lnTo>
                  <a:lnTo>
                    <a:pt x="468" y="78"/>
                  </a:lnTo>
                  <a:lnTo>
                    <a:pt x="553" y="63"/>
                  </a:lnTo>
                  <a:lnTo>
                    <a:pt x="618" y="80"/>
                  </a:lnTo>
                  <a:lnTo>
                    <a:pt x="658" y="50"/>
                  </a:lnTo>
                  <a:lnTo>
                    <a:pt x="758" y="78"/>
                  </a:lnTo>
                  <a:lnTo>
                    <a:pt x="723" y="118"/>
                  </a:lnTo>
                  <a:lnTo>
                    <a:pt x="570" y="115"/>
                  </a:lnTo>
                  <a:lnTo>
                    <a:pt x="413" y="150"/>
                  </a:lnTo>
                  <a:lnTo>
                    <a:pt x="355" y="128"/>
                  </a:lnTo>
                  <a:lnTo>
                    <a:pt x="253" y="165"/>
                  </a:lnTo>
                  <a:lnTo>
                    <a:pt x="208" y="240"/>
                  </a:lnTo>
                  <a:lnTo>
                    <a:pt x="83" y="293"/>
                  </a:lnTo>
                  <a:lnTo>
                    <a:pt x="83" y="353"/>
                  </a:lnTo>
                  <a:lnTo>
                    <a:pt x="10" y="413"/>
                  </a:lnTo>
                  <a:lnTo>
                    <a:pt x="0" y="428"/>
                  </a:lnTo>
                  <a:lnTo>
                    <a:pt x="63" y="478"/>
                  </a:lnTo>
                  <a:lnTo>
                    <a:pt x="63" y="515"/>
                  </a:lnTo>
                  <a:lnTo>
                    <a:pt x="113" y="548"/>
                  </a:lnTo>
                  <a:lnTo>
                    <a:pt x="118" y="630"/>
                  </a:lnTo>
                  <a:lnTo>
                    <a:pt x="153" y="640"/>
                  </a:lnTo>
                  <a:lnTo>
                    <a:pt x="193" y="575"/>
                  </a:lnTo>
                  <a:lnTo>
                    <a:pt x="150" y="495"/>
                  </a:lnTo>
                  <a:lnTo>
                    <a:pt x="170" y="398"/>
                  </a:lnTo>
                  <a:lnTo>
                    <a:pt x="363" y="393"/>
                  </a:lnTo>
                  <a:lnTo>
                    <a:pt x="390" y="433"/>
                  </a:lnTo>
                  <a:lnTo>
                    <a:pt x="428" y="448"/>
                  </a:lnTo>
                  <a:lnTo>
                    <a:pt x="425" y="445"/>
                  </a:lnTo>
                  <a:lnTo>
                    <a:pt x="428" y="440"/>
                  </a:lnTo>
                  <a:lnTo>
                    <a:pt x="468" y="398"/>
                  </a:lnTo>
                  <a:lnTo>
                    <a:pt x="570" y="368"/>
                  </a:lnTo>
                  <a:lnTo>
                    <a:pt x="585" y="320"/>
                  </a:lnTo>
                  <a:lnTo>
                    <a:pt x="653" y="288"/>
                  </a:lnTo>
                  <a:lnTo>
                    <a:pt x="718" y="288"/>
                  </a:lnTo>
                  <a:lnTo>
                    <a:pt x="718" y="238"/>
                  </a:lnTo>
                  <a:lnTo>
                    <a:pt x="825" y="130"/>
                  </a:lnTo>
                  <a:lnTo>
                    <a:pt x="880" y="73"/>
                  </a:lnTo>
                  <a:lnTo>
                    <a:pt x="893" y="45"/>
                  </a:lnTo>
                  <a:lnTo>
                    <a:pt x="893" y="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0" name="Freeform 317"/>
            <p:cNvSpPr>
              <a:spLocks/>
            </p:cNvSpPr>
            <p:nvPr/>
          </p:nvSpPr>
          <p:spPr bwMode="auto">
            <a:xfrm>
              <a:off x="2570036" y="1983000"/>
              <a:ext cx="86935" cy="49677"/>
            </a:xfrm>
            <a:custGeom>
              <a:avLst/>
              <a:gdLst/>
              <a:ahLst/>
              <a:cxnLst>
                <a:cxn ang="0">
                  <a:pos x="0" y="26"/>
                </a:cxn>
                <a:cxn ang="0">
                  <a:pos x="87" y="51"/>
                </a:cxn>
                <a:cxn ang="0">
                  <a:pos x="83" y="3"/>
                </a:cxn>
                <a:cxn ang="0">
                  <a:pos x="0" y="0"/>
                </a:cxn>
                <a:cxn ang="0">
                  <a:pos x="0" y="26"/>
                </a:cxn>
              </a:cxnLst>
              <a:rect l="0" t="0" r="r" b="b"/>
              <a:pathLst>
                <a:path w="87" h="51">
                  <a:moveTo>
                    <a:pt x="0" y="26"/>
                  </a:moveTo>
                  <a:lnTo>
                    <a:pt x="87" y="51"/>
                  </a:lnTo>
                  <a:lnTo>
                    <a:pt x="83" y="3"/>
                  </a:lnTo>
                  <a:lnTo>
                    <a:pt x="0" y="0"/>
                  </a:lnTo>
                  <a:lnTo>
                    <a:pt x="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1" name="Freeform 316"/>
            <p:cNvSpPr>
              <a:spLocks/>
            </p:cNvSpPr>
            <p:nvPr/>
          </p:nvSpPr>
          <p:spPr bwMode="auto">
            <a:xfrm>
              <a:off x="2570036" y="1983000"/>
              <a:ext cx="84450" cy="52161"/>
            </a:xfrm>
            <a:custGeom>
              <a:avLst/>
              <a:gdLst/>
              <a:ahLst/>
              <a:cxnLst>
                <a:cxn ang="0">
                  <a:pos x="0" y="27"/>
                </a:cxn>
                <a:cxn ang="0">
                  <a:pos x="87" y="51"/>
                </a:cxn>
                <a:cxn ang="0">
                  <a:pos x="84" y="5"/>
                </a:cxn>
                <a:cxn ang="0">
                  <a:pos x="0" y="0"/>
                </a:cxn>
                <a:cxn ang="0">
                  <a:pos x="0" y="27"/>
                </a:cxn>
              </a:cxnLst>
              <a:rect l="0" t="0" r="r" b="b"/>
              <a:pathLst>
                <a:path w="87" h="51">
                  <a:moveTo>
                    <a:pt x="0" y="27"/>
                  </a:moveTo>
                  <a:lnTo>
                    <a:pt x="87" y="51"/>
                  </a:lnTo>
                  <a:lnTo>
                    <a:pt x="84" y="5"/>
                  </a:lnTo>
                  <a:lnTo>
                    <a:pt x="0" y="0"/>
                  </a:lnTo>
                  <a:lnTo>
                    <a:pt x="0" y="2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2" name="Freeform 315"/>
            <p:cNvSpPr>
              <a:spLocks/>
            </p:cNvSpPr>
            <p:nvPr/>
          </p:nvSpPr>
          <p:spPr bwMode="auto">
            <a:xfrm>
              <a:off x="2483103" y="1819067"/>
              <a:ext cx="168900" cy="168900"/>
            </a:xfrm>
            <a:custGeom>
              <a:avLst/>
              <a:gdLst/>
              <a:ahLst/>
              <a:cxnLst>
                <a:cxn ang="0">
                  <a:pos x="64" y="0"/>
                </a:cxn>
                <a:cxn ang="0">
                  <a:pos x="45" y="44"/>
                </a:cxn>
                <a:cxn ang="0">
                  <a:pos x="0" y="67"/>
                </a:cxn>
                <a:cxn ang="0">
                  <a:pos x="0" y="76"/>
                </a:cxn>
                <a:cxn ang="0">
                  <a:pos x="89" y="166"/>
                </a:cxn>
                <a:cxn ang="0">
                  <a:pos x="169" y="169"/>
                </a:cxn>
                <a:cxn ang="0">
                  <a:pos x="166" y="134"/>
                </a:cxn>
                <a:cxn ang="0">
                  <a:pos x="118" y="102"/>
                </a:cxn>
                <a:cxn ang="0">
                  <a:pos x="118" y="64"/>
                </a:cxn>
                <a:cxn ang="0">
                  <a:pos x="54" y="16"/>
                </a:cxn>
                <a:cxn ang="0">
                  <a:pos x="64" y="0"/>
                </a:cxn>
              </a:cxnLst>
              <a:rect l="0" t="0" r="r" b="b"/>
              <a:pathLst>
                <a:path w="169" h="169">
                  <a:moveTo>
                    <a:pt x="64" y="0"/>
                  </a:moveTo>
                  <a:lnTo>
                    <a:pt x="45" y="44"/>
                  </a:lnTo>
                  <a:lnTo>
                    <a:pt x="0" y="67"/>
                  </a:lnTo>
                  <a:lnTo>
                    <a:pt x="0" y="76"/>
                  </a:lnTo>
                  <a:lnTo>
                    <a:pt x="89" y="166"/>
                  </a:lnTo>
                  <a:lnTo>
                    <a:pt x="169" y="169"/>
                  </a:lnTo>
                  <a:lnTo>
                    <a:pt x="166" y="134"/>
                  </a:lnTo>
                  <a:lnTo>
                    <a:pt x="118" y="102"/>
                  </a:lnTo>
                  <a:lnTo>
                    <a:pt x="118" y="64"/>
                  </a:lnTo>
                  <a:lnTo>
                    <a:pt x="54" y="16"/>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3" name="Freeform 314"/>
            <p:cNvSpPr>
              <a:spLocks/>
            </p:cNvSpPr>
            <p:nvPr/>
          </p:nvSpPr>
          <p:spPr bwMode="auto">
            <a:xfrm>
              <a:off x="2483103" y="1819067"/>
              <a:ext cx="168900" cy="168900"/>
            </a:xfrm>
            <a:custGeom>
              <a:avLst/>
              <a:gdLst/>
              <a:ahLst/>
              <a:cxnLst>
                <a:cxn ang="0">
                  <a:pos x="65" y="0"/>
                </a:cxn>
                <a:cxn ang="0">
                  <a:pos x="45" y="45"/>
                </a:cxn>
                <a:cxn ang="0">
                  <a:pos x="0" y="67"/>
                </a:cxn>
                <a:cxn ang="0">
                  <a:pos x="0" y="75"/>
                </a:cxn>
                <a:cxn ang="0">
                  <a:pos x="89" y="164"/>
                </a:cxn>
                <a:cxn ang="0">
                  <a:pos x="169" y="169"/>
                </a:cxn>
                <a:cxn ang="0">
                  <a:pos x="167" y="134"/>
                </a:cxn>
                <a:cxn ang="0">
                  <a:pos x="117" y="102"/>
                </a:cxn>
                <a:cxn ang="0">
                  <a:pos x="117" y="65"/>
                </a:cxn>
                <a:cxn ang="0">
                  <a:pos x="55" y="15"/>
                </a:cxn>
                <a:cxn ang="0">
                  <a:pos x="65" y="0"/>
                </a:cxn>
              </a:cxnLst>
              <a:rect l="0" t="0" r="r" b="b"/>
              <a:pathLst>
                <a:path w="169" h="169">
                  <a:moveTo>
                    <a:pt x="65" y="0"/>
                  </a:moveTo>
                  <a:lnTo>
                    <a:pt x="45" y="45"/>
                  </a:lnTo>
                  <a:lnTo>
                    <a:pt x="0" y="67"/>
                  </a:lnTo>
                  <a:lnTo>
                    <a:pt x="0" y="75"/>
                  </a:lnTo>
                  <a:lnTo>
                    <a:pt x="89" y="164"/>
                  </a:lnTo>
                  <a:lnTo>
                    <a:pt x="169" y="169"/>
                  </a:lnTo>
                  <a:lnTo>
                    <a:pt x="167" y="134"/>
                  </a:lnTo>
                  <a:lnTo>
                    <a:pt x="117" y="102"/>
                  </a:lnTo>
                  <a:lnTo>
                    <a:pt x="117" y="65"/>
                  </a:lnTo>
                  <a:lnTo>
                    <a:pt x="55" y="15"/>
                  </a:lnTo>
                  <a:lnTo>
                    <a:pt x="6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4" name="Freeform 313"/>
            <p:cNvSpPr>
              <a:spLocks/>
            </p:cNvSpPr>
            <p:nvPr/>
          </p:nvSpPr>
          <p:spPr bwMode="auto">
            <a:xfrm>
              <a:off x="2450812" y="1886131"/>
              <a:ext cx="64579" cy="72030"/>
            </a:xfrm>
            <a:custGeom>
              <a:avLst/>
              <a:gdLst/>
              <a:ahLst/>
              <a:cxnLst>
                <a:cxn ang="0">
                  <a:pos x="32" y="0"/>
                </a:cxn>
                <a:cxn ang="0">
                  <a:pos x="3" y="16"/>
                </a:cxn>
                <a:cxn ang="0">
                  <a:pos x="0" y="61"/>
                </a:cxn>
                <a:cxn ang="0">
                  <a:pos x="0" y="64"/>
                </a:cxn>
                <a:cxn ang="0">
                  <a:pos x="45" y="73"/>
                </a:cxn>
                <a:cxn ang="0">
                  <a:pos x="64" y="38"/>
                </a:cxn>
                <a:cxn ang="0">
                  <a:pos x="32" y="9"/>
                </a:cxn>
                <a:cxn ang="0">
                  <a:pos x="32" y="0"/>
                </a:cxn>
              </a:cxnLst>
              <a:rect l="0" t="0" r="r" b="b"/>
              <a:pathLst>
                <a:path w="64" h="73">
                  <a:moveTo>
                    <a:pt x="32" y="0"/>
                  </a:moveTo>
                  <a:lnTo>
                    <a:pt x="3" y="16"/>
                  </a:lnTo>
                  <a:lnTo>
                    <a:pt x="0" y="61"/>
                  </a:lnTo>
                  <a:lnTo>
                    <a:pt x="0" y="64"/>
                  </a:lnTo>
                  <a:lnTo>
                    <a:pt x="45" y="73"/>
                  </a:lnTo>
                  <a:lnTo>
                    <a:pt x="64" y="38"/>
                  </a:lnTo>
                  <a:lnTo>
                    <a:pt x="32" y="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5" name="Freeform 312"/>
            <p:cNvSpPr>
              <a:spLocks/>
            </p:cNvSpPr>
            <p:nvPr/>
          </p:nvSpPr>
          <p:spPr bwMode="auto">
            <a:xfrm>
              <a:off x="2450812" y="1886131"/>
              <a:ext cx="64579" cy="72030"/>
            </a:xfrm>
            <a:custGeom>
              <a:avLst/>
              <a:gdLst/>
              <a:ahLst/>
              <a:cxnLst>
                <a:cxn ang="0">
                  <a:pos x="32" y="0"/>
                </a:cxn>
                <a:cxn ang="0">
                  <a:pos x="5" y="15"/>
                </a:cxn>
                <a:cxn ang="0">
                  <a:pos x="0" y="60"/>
                </a:cxn>
                <a:cxn ang="0">
                  <a:pos x="0" y="63"/>
                </a:cxn>
                <a:cxn ang="0">
                  <a:pos x="44" y="73"/>
                </a:cxn>
                <a:cxn ang="0">
                  <a:pos x="64" y="38"/>
                </a:cxn>
                <a:cxn ang="0">
                  <a:pos x="32" y="8"/>
                </a:cxn>
                <a:cxn ang="0">
                  <a:pos x="32" y="0"/>
                </a:cxn>
              </a:cxnLst>
              <a:rect l="0" t="0" r="r" b="b"/>
              <a:pathLst>
                <a:path w="64" h="73">
                  <a:moveTo>
                    <a:pt x="32" y="0"/>
                  </a:moveTo>
                  <a:lnTo>
                    <a:pt x="5" y="15"/>
                  </a:lnTo>
                  <a:lnTo>
                    <a:pt x="0" y="60"/>
                  </a:lnTo>
                  <a:lnTo>
                    <a:pt x="0" y="63"/>
                  </a:lnTo>
                  <a:lnTo>
                    <a:pt x="44" y="73"/>
                  </a:lnTo>
                  <a:lnTo>
                    <a:pt x="64" y="38"/>
                  </a:lnTo>
                  <a:lnTo>
                    <a:pt x="32" y="8"/>
                  </a:lnTo>
                  <a:lnTo>
                    <a:pt x="3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6" name="Freeform 311"/>
            <p:cNvSpPr>
              <a:spLocks/>
            </p:cNvSpPr>
            <p:nvPr/>
          </p:nvSpPr>
          <p:spPr bwMode="auto">
            <a:xfrm>
              <a:off x="2433426" y="1923388"/>
              <a:ext cx="163933" cy="183803"/>
            </a:xfrm>
            <a:custGeom>
              <a:avLst/>
              <a:gdLst/>
              <a:ahLst/>
              <a:cxnLst>
                <a:cxn ang="0">
                  <a:pos x="19" y="7"/>
                </a:cxn>
                <a:cxn ang="0">
                  <a:pos x="19" y="32"/>
                </a:cxn>
                <a:cxn ang="0">
                  <a:pos x="0" y="42"/>
                </a:cxn>
                <a:cxn ang="0">
                  <a:pos x="38" y="115"/>
                </a:cxn>
                <a:cxn ang="0">
                  <a:pos x="60" y="186"/>
                </a:cxn>
                <a:cxn ang="0">
                  <a:pos x="115" y="83"/>
                </a:cxn>
                <a:cxn ang="0">
                  <a:pos x="137" y="87"/>
                </a:cxn>
                <a:cxn ang="0">
                  <a:pos x="137" y="61"/>
                </a:cxn>
                <a:cxn ang="0">
                  <a:pos x="166" y="61"/>
                </a:cxn>
                <a:cxn ang="0">
                  <a:pos x="140" y="61"/>
                </a:cxn>
                <a:cxn ang="0">
                  <a:pos x="83" y="0"/>
                </a:cxn>
                <a:cxn ang="0">
                  <a:pos x="64" y="35"/>
                </a:cxn>
                <a:cxn ang="0">
                  <a:pos x="19" y="26"/>
                </a:cxn>
                <a:cxn ang="0">
                  <a:pos x="19" y="23"/>
                </a:cxn>
                <a:cxn ang="0">
                  <a:pos x="19" y="7"/>
                </a:cxn>
              </a:cxnLst>
              <a:rect l="0" t="0" r="r" b="b"/>
              <a:pathLst>
                <a:path w="166" h="186">
                  <a:moveTo>
                    <a:pt x="19" y="7"/>
                  </a:moveTo>
                  <a:lnTo>
                    <a:pt x="19" y="32"/>
                  </a:lnTo>
                  <a:lnTo>
                    <a:pt x="0" y="42"/>
                  </a:lnTo>
                  <a:lnTo>
                    <a:pt x="38" y="115"/>
                  </a:lnTo>
                  <a:lnTo>
                    <a:pt x="60" y="186"/>
                  </a:lnTo>
                  <a:lnTo>
                    <a:pt x="115" y="83"/>
                  </a:lnTo>
                  <a:lnTo>
                    <a:pt x="137" y="87"/>
                  </a:lnTo>
                  <a:lnTo>
                    <a:pt x="137" y="61"/>
                  </a:lnTo>
                  <a:lnTo>
                    <a:pt x="166" y="61"/>
                  </a:lnTo>
                  <a:lnTo>
                    <a:pt x="140" y="61"/>
                  </a:lnTo>
                  <a:lnTo>
                    <a:pt x="83" y="0"/>
                  </a:lnTo>
                  <a:lnTo>
                    <a:pt x="64" y="35"/>
                  </a:lnTo>
                  <a:lnTo>
                    <a:pt x="19" y="26"/>
                  </a:lnTo>
                  <a:lnTo>
                    <a:pt x="19" y="23"/>
                  </a:lnTo>
                  <a:lnTo>
                    <a:pt x="1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7" name="Freeform 310"/>
            <p:cNvSpPr>
              <a:spLocks/>
            </p:cNvSpPr>
            <p:nvPr/>
          </p:nvSpPr>
          <p:spPr bwMode="auto">
            <a:xfrm>
              <a:off x="2433426" y="1923388"/>
              <a:ext cx="163933" cy="183803"/>
            </a:xfrm>
            <a:custGeom>
              <a:avLst/>
              <a:gdLst/>
              <a:ahLst/>
              <a:cxnLst>
                <a:cxn ang="0">
                  <a:pos x="18" y="8"/>
                </a:cxn>
                <a:cxn ang="0">
                  <a:pos x="18" y="33"/>
                </a:cxn>
                <a:cxn ang="0">
                  <a:pos x="0" y="43"/>
                </a:cxn>
                <a:cxn ang="0">
                  <a:pos x="38" y="116"/>
                </a:cxn>
                <a:cxn ang="0">
                  <a:pos x="60" y="186"/>
                </a:cxn>
                <a:cxn ang="0">
                  <a:pos x="116" y="83"/>
                </a:cxn>
                <a:cxn ang="0">
                  <a:pos x="138" y="88"/>
                </a:cxn>
                <a:cxn ang="0">
                  <a:pos x="138" y="60"/>
                </a:cxn>
                <a:cxn ang="0">
                  <a:pos x="166" y="60"/>
                </a:cxn>
                <a:cxn ang="0">
                  <a:pos x="141" y="60"/>
                </a:cxn>
                <a:cxn ang="0">
                  <a:pos x="83" y="0"/>
                </a:cxn>
                <a:cxn ang="0">
                  <a:pos x="63" y="35"/>
                </a:cxn>
                <a:cxn ang="0">
                  <a:pos x="18" y="25"/>
                </a:cxn>
                <a:cxn ang="0">
                  <a:pos x="18" y="23"/>
                </a:cxn>
                <a:cxn ang="0">
                  <a:pos x="18" y="8"/>
                </a:cxn>
              </a:cxnLst>
              <a:rect l="0" t="0" r="r" b="b"/>
              <a:pathLst>
                <a:path w="166" h="186">
                  <a:moveTo>
                    <a:pt x="18" y="8"/>
                  </a:moveTo>
                  <a:lnTo>
                    <a:pt x="18" y="33"/>
                  </a:lnTo>
                  <a:lnTo>
                    <a:pt x="0" y="43"/>
                  </a:lnTo>
                  <a:lnTo>
                    <a:pt x="38" y="116"/>
                  </a:lnTo>
                  <a:lnTo>
                    <a:pt x="60" y="186"/>
                  </a:lnTo>
                  <a:lnTo>
                    <a:pt x="116" y="83"/>
                  </a:lnTo>
                  <a:lnTo>
                    <a:pt x="138" y="88"/>
                  </a:lnTo>
                  <a:lnTo>
                    <a:pt x="138" y="60"/>
                  </a:lnTo>
                  <a:lnTo>
                    <a:pt x="166" y="60"/>
                  </a:lnTo>
                  <a:lnTo>
                    <a:pt x="141" y="60"/>
                  </a:lnTo>
                  <a:lnTo>
                    <a:pt x="83" y="0"/>
                  </a:lnTo>
                  <a:lnTo>
                    <a:pt x="63" y="35"/>
                  </a:lnTo>
                  <a:lnTo>
                    <a:pt x="18" y="25"/>
                  </a:lnTo>
                  <a:lnTo>
                    <a:pt x="18" y="23"/>
                  </a:lnTo>
                  <a:lnTo>
                    <a:pt x="18" y="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8" name="Freeform 309"/>
            <p:cNvSpPr>
              <a:spLocks/>
            </p:cNvSpPr>
            <p:nvPr/>
          </p:nvSpPr>
          <p:spPr bwMode="auto">
            <a:xfrm>
              <a:off x="2381265" y="1955678"/>
              <a:ext cx="109288" cy="156480"/>
            </a:xfrm>
            <a:custGeom>
              <a:avLst/>
              <a:gdLst/>
              <a:ahLst/>
              <a:cxnLst>
                <a:cxn ang="0">
                  <a:pos x="70" y="0"/>
                </a:cxn>
                <a:cxn ang="0">
                  <a:pos x="19" y="29"/>
                </a:cxn>
                <a:cxn ang="0">
                  <a:pos x="12" y="39"/>
                </a:cxn>
                <a:cxn ang="0">
                  <a:pos x="0" y="122"/>
                </a:cxn>
                <a:cxn ang="0">
                  <a:pos x="3" y="122"/>
                </a:cxn>
                <a:cxn ang="0">
                  <a:pos x="83" y="157"/>
                </a:cxn>
                <a:cxn ang="0">
                  <a:pos x="111" y="154"/>
                </a:cxn>
                <a:cxn ang="0">
                  <a:pos x="89" y="83"/>
                </a:cxn>
                <a:cxn ang="0">
                  <a:pos x="51" y="10"/>
                </a:cxn>
                <a:cxn ang="0">
                  <a:pos x="70" y="0"/>
                </a:cxn>
              </a:cxnLst>
              <a:rect l="0" t="0" r="r" b="b"/>
              <a:pathLst>
                <a:path w="111" h="157">
                  <a:moveTo>
                    <a:pt x="70" y="0"/>
                  </a:moveTo>
                  <a:lnTo>
                    <a:pt x="19" y="29"/>
                  </a:lnTo>
                  <a:lnTo>
                    <a:pt x="12" y="39"/>
                  </a:lnTo>
                  <a:lnTo>
                    <a:pt x="0" y="122"/>
                  </a:lnTo>
                  <a:lnTo>
                    <a:pt x="3" y="122"/>
                  </a:lnTo>
                  <a:lnTo>
                    <a:pt x="83" y="157"/>
                  </a:lnTo>
                  <a:lnTo>
                    <a:pt x="111" y="154"/>
                  </a:lnTo>
                  <a:lnTo>
                    <a:pt x="89" y="83"/>
                  </a:lnTo>
                  <a:lnTo>
                    <a:pt x="51" y="10"/>
                  </a:lnTo>
                  <a:lnTo>
                    <a:pt x="7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9" name="Freeform 308"/>
            <p:cNvSpPr>
              <a:spLocks/>
            </p:cNvSpPr>
            <p:nvPr/>
          </p:nvSpPr>
          <p:spPr bwMode="auto">
            <a:xfrm>
              <a:off x="2381265" y="1955678"/>
              <a:ext cx="111773" cy="156480"/>
            </a:xfrm>
            <a:custGeom>
              <a:avLst/>
              <a:gdLst/>
              <a:ahLst/>
              <a:cxnLst>
                <a:cxn ang="0">
                  <a:pos x="69" y="0"/>
                </a:cxn>
                <a:cxn ang="0">
                  <a:pos x="20" y="27"/>
                </a:cxn>
                <a:cxn ang="0">
                  <a:pos x="12" y="37"/>
                </a:cxn>
                <a:cxn ang="0">
                  <a:pos x="0" y="122"/>
                </a:cxn>
                <a:cxn ang="0">
                  <a:pos x="5" y="122"/>
                </a:cxn>
                <a:cxn ang="0">
                  <a:pos x="84" y="157"/>
                </a:cxn>
                <a:cxn ang="0">
                  <a:pos x="111" y="152"/>
                </a:cxn>
                <a:cxn ang="0">
                  <a:pos x="89" y="82"/>
                </a:cxn>
                <a:cxn ang="0">
                  <a:pos x="52" y="10"/>
                </a:cxn>
                <a:cxn ang="0">
                  <a:pos x="69" y="0"/>
                </a:cxn>
              </a:cxnLst>
              <a:rect l="0" t="0" r="r" b="b"/>
              <a:pathLst>
                <a:path w="111" h="157">
                  <a:moveTo>
                    <a:pt x="69" y="0"/>
                  </a:moveTo>
                  <a:lnTo>
                    <a:pt x="20" y="27"/>
                  </a:lnTo>
                  <a:lnTo>
                    <a:pt x="12" y="37"/>
                  </a:lnTo>
                  <a:lnTo>
                    <a:pt x="0" y="122"/>
                  </a:lnTo>
                  <a:lnTo>
                    <a:pt x="5" y="122"/>
                  </a:lnTo>
                  <a:lnTo>
                    <a:pt x="84" y="157"/>
                  </a:lnTo>
                  <a:lnTo>
                    <a:pt x="111" y="152"/>
                  </a:lnTo>
                  <a:lnTo>
                    <a:pt x="89" y="82"/>
                  </a:lnTo>
                  <a:lnTo>
                    <a:pt x="52" y="10"/>
                  </a:lnTo>
                  <a:lnTo>
                    <a:pt x="69"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0" name="Freeform 307"/>
            <p:cNvSpPr>
              <a:spLocks/>
            </p:cNvSpPr>
            <p:nvPr/>
          </p:nvSpPr>
          <p:spPr bwMode="auto">
            <a:xfrm>
              <a:off x="2262042" y="1983000"/>
              <a:ext cx="139094" cy="116741"/>
            </a:xfrm>
            <a:custGeom>
              <a:avLst/>
              <a:gdLst/>
              <a:ahLst/>
              <a:cxnLst>
                <a:cxn ang="0">
                  <a:pos x="141" y="0"/>
                </a:cxn>
                <a:cxn ang="0">
                  <a:pos x="134" y="3"/>
                </a:cxn>
                <a:cxn ang="0">
                  <a:pos x="61" y="19"/>
                </a:cxn>
                <a:cxn ang="0">
                  <a:pos x="61" y="42"/>
                </a:cxn>
                <a:cxn ang="0">
                  <a:pos x="0" y="86"/>
                </a:cxn>
                <a:cxn ang="0">
                  <a:pos x="35" y="118"/>
                </a:cxn>
                <a:cxn ang="0">
                  <a:pos x="125" y="93"/>
                </a:cxn>
                <a:cxn ang="0">
                  <a:pos x="122" y="93"/>
                </a:cxn>
                <a:cxn ang="0">
                  <a:pos x="134" y="10"/>
                </a:cxn>
                <a:cxn ang="0">
                  <a:pos x="141" y="0"/>
                </a:cxn>
              </a:cxnLst>
              <a:rect l="0" t="0" r="r" b="b"/>
              <a:pathLst>
                <a:path w="141" h="118">
                  <a:moveTo>
                    <a:pt x="141" y="0"/>
                  </a:moveTo>
                  <a:lnTo>
                    <a:pt x="134" y="3"/>
                  </a:lnTo>
                  <a:lnTo>
                    <a:pt x="61" y="19"/>
                  </a:lnTo>
                  <a:lnTo>
                    <a:pt x="61" y="42"/>
                  </a:lnTo>
                  <a:lnTo>
                    <a:pt x="0" y="86"/>
                  </a:lnTo>
                  <a:lnTo>
                    <a:pt x="35" y="118"/>
                  </a:lnTo>
                  <a:lnTo>
                    <a:pt x="125" y="93"/>
                  </a:lnTo>
                  <a:lnTo>
                    <a:pt x="122" y="93"/>
                  </a:lnTo>
                  <a:lnTo>
                    <a:pt x="134" y="10"/>
                  </a:lnTo>
                  <a:lnTo>
                    <a:pt x="1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1" name="Freeform 306"/>
            <p:cNvSpPr>
              <a:spLocks/>
            </p:cNvSpPr>
            <p:nvPr/>
          </p:nvSpPr>
          <p:spPr bwMode="auto">
            <a:xfrm>
              <a:off x="2262042" y="1983000"/>
              <a:ext cx="139094" cy="119224"/>
            </a:xfrm>
            <a:custGeom>
              <a:avLst/>
              <a:gdLst/>
              <a:ahLst/>
              <a:cxnLst>
                <a:cxn ang="0">
                  <a:pos x="141" y="0"/>
                </a:cxn>
                <a:cxn ang="0">
                  <a:pos x="133" y="5"/>
                </a:cxn>
                <a:cxn ang="0">
                  <a:pos x="60" y="20"/>
                </a:cxn>
                <a:cxn ang="0">
                  <a:pos x="60" y="42"/>
                </a:cxn>
                <a:cxn ang="0">
                  <a:pos x="0" y="86"/>
                </a:cxn>
                <a:cxn ang="0">
                  <a:pos x="35" y="118"/>
                </a:cxn>
                <a:cxn ang="0">
                  <a:pos x="126" y="93"/>
                </a:cxn>
                <a:cxn ang="0">
                  <a:pos x="121" y="93"/>
                </a:cxn>
                <a:cxn ang="0">
                  <a:pos x="133" y="10"/>
                </a:cxn>
                <a:cxn ang="0">
                  <a:pos x="141" y="0"/>
                </a:cxn>
              </a:cxnLst>
              <a:rect l="0" t="0" r="r" b="b"/>
              <a:pathLst>
                <a:path w="141" h="118">
                  <a:moveTo>
                    <a:pt x="141" y="0"/>
                  </a:moveTo>
                  <a:lnTo>
                    <a:pt x="133" y="5"/>
                  </a:lnTo>
                  <a:lnTo>
                    <a:pt x="60" y="20"/>
                  </a:lnTo>
                  <a:lnTo>
                    <a:pt x="60" y="42"/>
                  </a:lnTo>
                  <a:lnTo>
                    <a:pt x="0" y="86"/>
                  </a:lnTo>
                  <a:lnTo>
                    <a:pt x="35" y="118"/>
                  </a:lnTo>
                  <a:lnTo>
                    <a:pt x="126" y="93"/>
                  </a:lnTo>
                  <a:lnTo>
                    <a:pt x="121" y="93"/>
                  </a:lnTo>
                  <a:lnTo>
                    <a:pt x="133" y="10"/>
                  </a:lnTo>
                  <a:lnTo>
                    <a:pt x="141"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2" name="Freeform 305"/>
            <p:cNvSpPr>
              <a:spLocks/>
            </p:cNvSpPr>
            <p:nvPr/>
          </p:nvSpPr>
          <p:spPr bwMode="auto">
            <a:xfrm>
              <a:off x="2187527" y="2069934"/>
              <a:ext cx="121708" cy="166416"/>
            </a:xfrm>
            <a:custGeom>
              <a:avLst/>
              <a:gdLst/>
              <a:ahLst/>
              <a:cxnLst>
                <a:cxn ang="0">
                  <a:pos x="32" y="26"/>
                </a:cxn>
                <a:cxn ang="0">
                  <a:pos x="20" y="106"/>
                </a:cxn>
                <a:cxn ang="0">
                  <a:pos x="0" y="128"/>
                </a:cxn>
                <a:cxn ang="0">
                  <a:pos x="10" y="144"/>
                </a:cxn>
                <a:cxn ang="0">
                  <a:pos x="26" y="160"/>
                </a:cxn>
                <a:cxn ang="0">
                  <a:pos x="55" y="167"/>
                </a:cxn>
                <a:cxn ang="0">
                  <a:pos x="103" y="138"/>
                </a:cxn>
                <a:cxn ang="0">
                  <a:pos x="122" y="93"/>
                </a:cxn>
                <a:cxn ang="0">
                  <a:pos x="106" y="68"/>
                </a:cxn>
                <a:cxn ang="0">
                  <a:pos x="106" y="36"/>
                </a:cxn>
                <a:cxn ang="0">
                  <a:pos x="109" y="32"/>
                </a:cxn>
                <a:cxn ang="0">
                  <a:pos x="74" y="0"/>
                </a:cxn>
                <a:cxn ang="0">
                  <a:pos x="32" y="26"/>
                </a:cxn>
              </a:cxnLst>
              <a:rect l="0" t="0" r="r" b="b"/>
              <a:pathLst>
                <a:path w="122" h="167">
                  <a:moveTo>
                    <a:pt x="32" y="26"/>
                  </a:moveTo>
                  <a:lnTo>
                    <a:pt x="20" y="106"/>
                  </a:lnTo>
                  <a:lnTo>
                    <a:pt x="0" y="128"/>
                  </a:lnTo>
                  <a:lnTo>
                    <a:pt x="10" y="144"/>
                  </a:lnTo>
                  <a:lnTo>
                    <a:pt x="26" y="160"/>
                  </a:lnTo>
                  <a:lnTo>
                    <a:pt x="55" y="167"/>
                  </a:lnTo>
                  <a:lnTo>
                    <a:pt x="103" y="138"/>
                  </a:lnTo>
                  <a:lnTo>
                    <a:pt x="122" y="93"/>
                  </a:lnTo>
                  <a:lnTo>
                    <a:pt x="106" y="68"/>
                  </a:lnTo>
                  <a:lnTo>
                    <a:pt x="106" y="36"/>
                  </a:lnTo>
                  <a:lnTo>
                    <a:pt x="109" y="32"/>
                  </a:lnTo>
                  <a:lnTo>
                    <a:pt x="74" y="0"/>
                  </a:lnTo>
                  <a:lnTo>
                    <a:pt x="3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3" name="Freeform 304"/>
            <p:cNvSpPr>
              <a:spLocks/>
            </p:cNvSpPr>
            <p:nvPr/>
          </p:nvSpPr>
          <p:spPr bwMode="auto">
            <a:xfrm>
              <a:off x="2187527" y="2069934"/>
              <a:ext cx="121708" cy="166416"/>
            </a:xfrm>
            <a:custGeom>
              <a:avLst/>
              <a:gdLst/>
              <a:ahLst/>
              <a:cxnLst>
                <a:cxn ang="0">
                  <a:pos x="32" y="25"/>
                </a:cxn>
                <a:cxn ang="0">
                  <a:pos x="20" y="105"/>
                </a:cxn>
                <a:cxn ang="0">
                  <a:pos x="0" y="127"/>
                </a:cxn>
                <a:cxn ang="0">
                  <a:pos x="10" y="142"/>
                </a:cxn>
                <a:cxn ang="0">
                  <a:pos x="25" y="160"/>
                </a:cxn>
                <a:cxn ang="0">
                  <a:pos x="55" y="167"/>
                </a:cxn>
                <a:cxn ang="0">
                  <a:pos x="102" y="137"/>
                </a:cxn>
                <a:cxn ang="0">
                  <a:pos x="122" y="92"/>
                </a:cxn>
                <a:cxn ang="0">
                  <a:pos x="105" y="67"/>
                </a:cxn>
                <a:cxn ang="0">
                  <a:pos x="105" y="35"/>
                </a:cxn>
                <a:cxn ang="0">
                  <a:pos x="110" y="32"/>
                </a:cxn>
                <a:cxn ang="0">
                  <a:pos x="75" y="0"/>
                </a:cxn>
                <a:cxn ang="0">
                  <a:pos x="32" y="25"/>
                </a:cxn>
              </a:cxnLst>
              <a:rect l="0" t="0" r="r" b="b"/>
              <a:pathLst>
                <a:path w="122" h="167">
                  <a:moveTo>
                    <a:pt x="32" y="25"/>
                  </a:moveTo>
                  <a:lnTo>
                    <a:pt x="20" y="105"/>
                  </a:lnTo>
                  <a:lnTo>
                    <a:pt x="0" y="127"/>
                  </a:lnTo>
                  <a:lnTo>
                    <a:pt x="10" y="142"/>
                  </a:lnTo>
                  <a:lnTo>
                    <a:pt x="25" y="160"/>
                  </a:lnTo>
                  <a:lnTo>
                    <a:pt x="55" y="167"/>
                  </a:lnTo>
                  <a:lnTo>
                    <a:pt x="102" y="137"/>
                  </a:lnTo>
                  <a:lnTo>
                    <a:pt x="122" y="92"/>
                  </a:lnTo>
                  <a:lnTo>
                    <a:pt x="105" y="67"/>
                  </a:lnTo>
                  <a:lnTo>
                    <a:pt x="105" y="35"/>
                  </a:lnTo>
                  <a:lnTo>
                    <a:pt x="110" y="32"/>
                  </a:lnTo>
                  <a:lnTo>
                    <a:pt x="75" y="0"/>
                  </a:lnTo>
                  <a:lnTo>
                    <a:pt x="32"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4" name="Freeform 303"/>
            <p:cNvSpPr>
              <a:spLocks/>
            </p:cNvSpPr>
            <p:nvPr/>
          </p:nvSpPr>
          <p:spPr bwMode="auto">
            <a:xfrm>
              <a:off x="1807502" y="2136997"/>
              <a:ext cx="489313" cy="362639"/>
            </a:xfrm>
            <a:custGeom>
              <a:avLst/>
              <a:gdLst/>
              <a:ahLst/>
              <a:cxnLst>
                <a:cxn ang="0">
                  <a:pos x="403" y="38"/>
                </a:cxn>
                <a:cxn ang="0">
                  <a:pos x="383" y="60"/>
                </a:cxn>
                <a:cxn ang="0">
                  <a:pos x="300" y="60"/>
                </a:cxn>
                <a:cxn ang="0">
                  <a:pos x="243" y="19"/>
                </a:cxn>
                <a:cxn ang="0">
                  <a:pos x="201" y="0"/>
                </a:cxn>
                <a:cxn ang="0">
                  <a:pos x="175" y="44"/>
                </a:cxn>
                <a:cxn ang="0">
                  <a:pos x="137" y="99"/>
                </a:cxn>
                <a:cxn ang="0">
                  <a:pos x="137" y="150"/>
                </a:cxn>
                <a:cxn ang="0">
                  <a:pos x="60" y="166"/>
                </a:cxn>
                <a:cxn ang="0">
                  <a:pos x="60" y="211"/>
                </a:cxn>
                <a:cxn ang="0">
                  <a:pos x="38" y="233"/>
                </a:cxn>
                <a:cxn ang="0">
                  <a:pos x="3" y="233"/>
                </a:cxn>
                <a:cxn ang="0">
                  <a:pos x="0" y="278"/>
                </a:cxn>
                <a:cxn ang="0">
                  <a:pos x="131" y="284"/>
                </a:cxn>
                <a:cxn ang="0">
                  <a:pos x="150" y="355"/>
                </a:cxn>
                <a:cxn ang="0">
                  <a:pos x="278" y="364"/>
                </a:cxn>
                <a:cxn ang="0">
                  <a:pos x="348" y="288"/>
                </a:cxn>
                <a:cxn ang="0">
                  <a:pos x="422" y="284"/>
                </a:cxn>
                <a:cxn ang="0">
                  <a:pos x="457" y="316"/>
                </a:cxn>
                <a:cxn ang="0">
                  <a:pos x="460" y="316"/>
                </a:cxn>
                <a:cxn ang="0">
                  <a:pos x="492" y="294"/>
                </a:cxn>
                <a:cxn ang="0">
                  <a:pos x="489" y="179"/>
                </a:cxn>
                <a:cxn ang="0">
                  <a:pos x="441" y="179"/>
                </a:cxn>
                <a:cxn ang="0">
                  <a:pos x="438" y="99"/>
                </a:cxn>
                <a:cxn ang="0">
                  <a:pos x="409" y="92"/>
                </a:cxn>
                <a:cxn ang="0">
                  <a:pos x="393" y="76"/>
                </a:cxn>
                <a:cxn ang="0">
                  <a:pos x="383" y="60"/>
                </a:cxn>
                <a:cxn ang="0">
                  <a:pos x="403" y="38"/>
                </a:cxn>
              </a:cxnLst>
              <a:rect l="0" t="0" r="r" b="b"/>
              <a:pathLst>
                <a:path w="492" h="364">
                  <a:moveTo>
                    <a:pt x="403" y="38"/>
                  </a:moveTo>
                  <a:lnTo>
                    <a:pt x="383" y="60"/>
                  </a:lnTo>
                  <a:lnTo>
                    <a:pt x="300" y="60"/>
                  </a:lnTo>
                  <a:lnTo>
                    <a:pt x="243" y="19"/>
                  </a:lnTo>
                  <a:lnTo>
                    <a:pt x="201" y="0"/>
                  </a:lnTo>
                  <a:lnTo>
                    <a:pt x="175" y="44"/>
                  </a:lnTo>
                  <a:lnTo>
                    <a:pt x="137" y="99"/>
                  </a:lnTo>
                  <a:lnTo>
                    <a:pt x="137" y="150"/>
                  </a:lnTo>
                  <a:lnTo>
                    <a:pt x="60" y="166"/>
                  </a:lnTo>
                  <a:lnTo>
                    <a:pt x="60" y="211"/>
                  </a:lnTo>
                  <a:lnTo>
                    <a:pt x="38" y="233"/>
                  </a:lnTo>
                  <a:lnTo>
                    <a:pt x="3" y="233"/>
                  </a:lnTo>
                  <a:lnTo>
                    <a:pt x="0" y="278"/>
                  </a:lnTo>
                  <a:lnTo>
                    <a:pt x="131" y="284"/>
                  </a:lnTo>
                  <a:lnTo>
                    <a:pt x="150" y="355"/>
                  </a:lnTo>
                  <a:lnTo>
                    <a:pt x="278" y="364"/>
                  </a:lnTo>
                  <a:lnTo>
                    <a:pt x="348" y="288"/>
                  </a:lnTo>
                  <a:lnTo>
                    <a:pt x="422" y="284"/>
                  </a:lnTo>
                  <a:lnTo>
                    <a:pt x="457" y="316"/>
                  </a:lnTo>
                  <a:lnTo>
                    <a:pt x="460" y="316"/>
                  </a:lnTo>
                  <a:lnTo>
                    <a:pt x="492" y="294"/>
                  </a:lnTo>
                  <a:lnTo>
                    <a:pt x="489" y="179"/>
                  </a:lnTo>
                  <a:lnTo>
                    <a:pt x="441" y="179"/>
                  </a:lnTo>
                  <a:lnTo>
                    <a:pt x="438" y="99"/>
                  </a:lnTo>
                  <a:lnTo>
                    <a:pt x="409" y="92"/>
                  </a:lnTo>
                  <a:lnTo>
                    <a:pt x="393" y="76"/>
                  </a:lnTo>
                  <a:lnTo>
                    <a:pt x="383" y="60"/>
                  </a:lnTo>
                  <a:lnTo>
                    <a:pt x="40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5" name="Freeform 302"/>
            <p:cNvSpPr>
              <a:spLocks/>
            </p:cNvSpPr>
            <p:nvPr/>
          </p:nvSpPr>
          <p:spPr bwMode="auto">
            <a:xfrm>
              <a:off x="1807502" y="2136997"/>
              <a:ext cx="489313" cy="362639"/>
            </a:xfrm>
            <a:custGeom>
              <a:avLst/>
              <a:gdLst/>
              <a:ahLst/>
              <a:cxnLst>
                <a:cxn ang="0">
                  <a:pos x="402" y="37"/>
                </a:cxn>
                <a:cxn ang="0">
                  <a:pos x="382" y="60"/>
                </a:cxn>
                <a:cxn ang="0">
                  <a:pos x="300" y="60"/>
                </a:cxn>
                <a:cxn ang="0">
                  <a:pos x="242" y="20"/>
                </a:cxn>
                <a:cxn ang="0">
                  <a:pos x="200" y="0"/>
                </a:cxn>
                <a:cxn ang="0">
                  <a:pos x="175" y="45"/>
                </a:cxn>
                <a:cxn ang="0">
                  <a:pos x="137" y="100"/>
                </a:cxn>
                <a:cxn ang="0">
                  <a:pos x="137" y="150"/>
                </a:cxn>
                <a:cxn ang="0">
                  <a:pos x="60" y="165"/>
                </a:cxn>
                <a:cxn ang="0">
                  <a:pos x="60" y="209"/>
                </a:cxn>
                <a:cxn ang="0">
                  <a:pos x="37" y="232"/>
                </a:cxn>
                <a:cxn ang="0">
                  <a:pos x="2" y="232"/>
                </a:cxn>
                <a:cxn ang="0">
                  <a:pos x="0" y="277"/>
                </a:cxn>
                <a:cxn ang="0">
                  <a:pos x="130" y="284"/>
                </a:cxn>
                <a:cxn ang="0">
                  <a:pos x="150" y="354"/>
                </a:cxn>
                <a:cxn ang="0">
                  <a:pos x="277" y="364"/>
                </a:cxn>
                <a:cxn ang="0">
                  <a:pos x="347" y="287"/>
                </a:cxn>
                <a:cxn ang="0">
                  <a:pos x="422" y="284"/>
                </a:cxn>
                <a:cxn ang="0">
                  <a:pos x="457" y="314"/>
                </a:cxn>
                <a:cxn ang="0">
                  <a:pos x="460" y="314"/>
                </a:cxn>
                <a:cxn ang="0">
                  <a:pos x="492" y="294"/>
                </a:cxn>
                <a:cxn ang="0">
                  <a:pos x="487" y="180"/>
                </a:cxn>
                <a:cxn ang="0">
                  <a:pos x="440" y="180"/>
                </a:cxn>
                <a:cxn ang="0">
                  <a:pos x="437" y="100"/>
                </a:cxn>
                <a:cxn ang="0">
                  <a:pos x="407" y="92"/>
                </a:cxn>
                <a:cxn ang="0">
                  <a:pos x="392" y="75"/>
                </a:cxn>
                <a:cxn ang="0">
                  <a:pos x="382" y="60"/>
                </a:cxn>
                <a:cxn ang="0">
                  <a:pos x="402" y="37"/>
                </a:cxn>
              </a:cxnLst>
              <a:rect l="0" t="0" r="r" b="b"/>
              <a:pathLst>
                <a:path w="492" h="364">
                  <a:moveTo>
                    <a:pt x="402" y="37"/>
                  </a:moveTo>
                  <a:lnTo>
                    <a:pt x="382" y="60"/>
                  </a:lnTo>
                  <a:lnTo>
                    <a:pt x="300" y="60"/>
                  </a:lnTo>
                  <a:lnTo>
                    <a:pt x="242" y="20"/>
                  </a:lnTo>
                  <a:lnTo>
                    <a:pt x="200" y="0"/>
                  </a:lnTo>
                  <a:lnTo>
                    <a:pt x="175" y="45"/>
                  </a:lnTo>
                  <a:lnTo>
                    <a:pt x="137" y="100"/>
                  </a:lnTo>
                  <a:lnTo>
                    <a:pt x="137" y="150"/>
                  </a:lnTo>
                  <a:lnTo>
                    <a:pt x="60" y="165"/>
                  </a:lnTo>
                  <a:lnTo>
                    <a:pt x="60" y="209"/>
                  </a:lnTo>
                  <a:lnTo>
                    <a:pt x="37" y="232"/>
                  </a:lnTo>
                  <a:lnTo>
                    <a:pt x="2" y="232"/>
                  </a:lnTo>
                  <a:lnTo>
                    <a:pt x="0" y="277"/>
                  </a:lnTo>
                  <a:lnTo>
                    <a:pt x="130" y="284"/>
                  </a:lnTo>
                  <a:lnTo>
                    <a:pt x="150" y="354"/>
                  </a:lnTo>
                  <a:lnTo>
                    <a:pt x="277" y="364"/>
                  </a:lnTo>
                  <a:lnTo>
                    <a:pt x="347" y="287"/>
                  </a:lnTo>
                  <a:lnTo>
                    <a:pt x="422" y="284"/>
                  </a:lnTo>
                  <a:lnTo>
                    <a:pt x="457" y="314"/>
                  </a:lnTo>
                  <a:lnTo>
                    <a:pt x="460" y="314"/>
                  </a:lnTo>
                  <a:lnTo>
                    <a:pt x="492" y="294"/>
                  </a:lnTo>
                  <a:lnTo>
                    <a:pt x="487" y="180"/>
                  </a:lnTo>
                  <a:lnTo>
                    <a:pt x="440" y="180"/>
                  </a:lnTo>
                  <a:lnTo>
                    <a:pt x="437" y="100"/>
                  </a:lnTo>
                  <a:lnTo>
                    <a:pt x="407" y="92"/>
                  </a:lnTo>
                  <a:lnTo>
                    <a:pt x="392" y="75"/>
                  </a:lnTo>
                  <a:lnTo>
                    <a:pt x="382" y="60"/>
                  </a:lnTo>
                  <a:lnTo>
                    <a:pt x="402" y="3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6" name="Freeform 301"/>
            <p:cNvSpPr>
              <a:spLocks/>
            </p:cNvSpPr>
            <p:nvPr/>
          </p:nvSpPr>
          <p:spPr bwMode="auto">
            <a:xfrm>
              <a:off x="1844759" y="2045096"/>
              <a:ext cx="161449" cy="191254"/>
            </a:xfrm>
            <a:custGeom>
              <a:avLst/>
              <a:gdLst/>
              <a:ahLst/>
              <a:cxnLst>
                <a:cxn ang="0">
                  <a:pos x="163" y="93"/>
                </a:cxn>
                <a:cxn ang="0">
                  <a:pos x="157" y="86"/>
                </a:cxn>
                <a:cxn ang="0">
                  <a:pos x="112" y="13"/>
                </a:cxn>
                <a:cxn ang="0">
                  <a:pos x="32" y="6"/>
                </a:cxn>
                <a:cxn ang="0">
                  <a:pos x="26" y="0"/>
                </a:cxn>
                <a:cxn ang="0">
                  <a:pos x="26" y="6"/>
                </a:cxn>
                <a:cxn ang="0">
                  <a:pos x="0" y="70"/>
                </a:cxn>
                <a:cxn ang="0">
                  <a:pos x="38" y="109"/>
                </a:cxn>
                <a:cxn ang="0">
                  <a:pos x="48" y="157"/>
                </a:cxn>
                <a:cxn ang="0">
                  <a:pos x="99" y="192"/>
                </a:cxn>
                <a:cxn ang="0">
                  <a:pos x="137" y="137"/>
                </a:cxn>
                <a:cxn ang="0">
                  <a:pos x="163" y="93"/>
                </a:cxn>
              </a:cxnLst>
              <a:rect l="0" t="0" r="r" b="b"/>
              <a:pathLst>
                <a:path w="163" h="192">
                  <a:moveTo>
                    <a:pt x="163" y="93"/>
                  </a:moveTo>
                  <a:lnTo>
                    <a:pt x="157" y="86"/>
                  </a:lnTo>
                  <a:lnTo>
                    <a:pt x="112" y="13"/>
                  </a:lnTo>
                  <a:lnTo>
                    <a:pt x="32" y="6"/>
                  </a:lnTo>
                  <a:lnTo>
                    <a:pt x="26" y="0"/>
                  </a:lnTo>
                  <a:lnTo>
                    <a:pt x="26" y="6"/>
                  </a:lnTo>
                  <a:lnTo>
                    <a:pt x="0" y="70"/>
                  </a:lnTo>
                  <a:lnTo>
                    <a:pt x="38" y="109"/>
                  </a:lnTo>
                  <a:lnTo>
                    <a:pt x="48" y="157"/>
                  </a:lnTo>
                  <a:lnTo>
                    <a:pt x="99" y="192"/>
                  </a:lnTo>
                  <a:lnTo>
                    <a:pt x="137" y="137"/>
                  </a:lnTo>
                  <a:lnTo>
                    <a:pt x="163" y="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 name="Freeform 300"/>
            <p:cNvSpPr>
              <a:spLocks/>
            </p:cNvSpPr>
            <p:nvPr/>
          </p:nvSpPr>
          <p:spPr bwMode="auto">
            <a:xfrm>
              <a:off x="1844759" y="2045096"/>
              <a:ext cx="161449" cy="191254"/>
            </a:xfrm>
            <a:custGeom>
              <a:avLst/>
              <a:gdLst/>
              <a:ahLst/>
              <a:cxnLst>
                <a:cxn ang="0">
                  <a:pos x="163" y="92"/>
                </a:cxn>
                <a:cxn ang="0">
                  <a:pos x="158" y="85"/>
                </a:cxn>
                <a:cxn ang="0">
                  <a:pos x="113" y="12"/>
                </a:cxn>
                <a:cxn ang="0">
                  <a:pos x="33" y="5"/>
                </a:cxn>
                <a:cxn ang="0">
                  <a:pos x="25" y="0"/>
                </a:cxn>
                <a:cxn ang="0">
                  <a:pos x="25" y="5"/>
                </a:cxn>
                <a:cxn ang="0">
                  <a:pos x="0" y="70"/>
                </a:cxn>
                <a:cxn ang="0">
                  <a:pos x="38" y="107"/>
                </a:cxn>
                <a:cxn ang="0">
                  <a:pos x="48" y="157"/>
                </a:cxn>
                <a:cxn ang="0">
                  <a:pos x="100" y="192"/>
                </a:cxn>
                <a:cxn ang="0">
                  <a:pos x="138" y="137"/>
                </a:cxn>
                <a:cxn ang="0">
                  <a:pos x="163" y="92"/>
                </a:cxn>
              </a:cxnLst>
              <a:rect l="0" t="0" r="r" b="b"/>
              <a:pathLst>
                <a:path w="163" h="192">
                  <a:moveTo>
                    <a:pt x="163" y="92"/>
                  </a:moveTo>
                  <a:lnTo>
                    <a:pt x="158" y="85"/>
                  </a:lnTo>
                  <a:lnTo>
                    <a:pt x="113" y="12"/>
                  </a:lnTo>
                  <a:lnTo>
                    <a:pt x="33" y="5"/>
                  </a:lnTo>
                  <a:lnTo>
                    <a:pt x="25" y="0"/>
                  </a:lnTo>
                  <a:lnTo>
                    <a:pt x="25" y="5"/>
                  </a:lnTo>
                  <a:lnTo>
                    <a:pt x="0" y="70"/>
                  </a:lnTo>
                  <a:lnTo>
                    <a:pt x="38" y="107"/>
                  </a:lnTo>
                  <a:lnTo>
                    <a:pt x="48" y="157"/>
                  </a:lnTo>
                  <a:lnTo>
                    <a:pt x="100" y="192"/>
                  </a:lnTo>
                  <a:lnTo>
                    <a:pt x="138" y="137"/>
                  </a:lnTo>
                  <a:lnTo>
                    <a:pt x="163" y="9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 name="Freeform 299"/>
            <p:cNvSpPr>
              <a:spLocks/>
            </p:cNvSpPr>
            <p:nvPr/>
          </p:nvSpPr>
          <p:spPr bwMode="auto">
            <a:xfrm>
              <a:off x="2465715" y="2380412"/>
              <a:ext cx="96870" cy="119224"/>
            </a:xfrm>
            <a:custGeom>
              <a:avLst/>
              <a:gdLst/>
              <a:ahLst/>
              <a:cxnLst>
                <a:cxn ang="0">
                  <a:pos x="38" y="0"/>
                </a:cxn>
                <a:cxn ang="0">
                  <a:pos x="66" y="27"/>
                </a:cxn>
                <a:cxn ang="0">
                  <a:pos x="99" y="32"/>
                </a:cxn>
                <a:cxn ang="0">
                  <a:pos x="89" y="118"/>
                </a:cxn>
                <a:cxn ang="0">
                  <a:pos x="86" y="118"/>
                </a:cxn>
                <a:cxn ang="0">
                  <a:pos x="66" y="98"/>
                </a:cxn>
                <a:cxn ang="0">
                  <a:pos x="5" y="106"/>
                </a:cxn>
                <a:cxn ang="0">
                  <a:pos x="0" y="84"/>
                </a:cxn>
                <a:cxn ang="0">
                  <a:pos x="0" y="76"/>
                </a:cxn>
                <a:cxn ang="0">
                  <a:pos x="3" y="69"/>
                </a:cxn>
                <a:cxn ang="0">
                  <a:pos x="10" y="54"/>
                </a:cxn>
                <a:cxn ang="0">
                  <a:pos x="18" y="39"/>
                </a:cxn>
                <a:cxn ang="0">
                  <a:pos x="20" y="27"/>
                </a:cxn>
                <a:cxn ang="0">
                  <a:pos x="30" y="15"/>
                </a:cxn>
                <a:cxn ang="0">
                  <a:pos x="36" y="5"/>
                </a:cxn>
                <a:cxn ang="0">
                  <a:pos x="38" y="0"/>
                </a:cxn>
              </a:cxnLst>
              <a:rect l="0" t="0" r="r" b="b"/>
              <a:pathLst>
                <a:path w="99" h="118">
                  <a:moveTo>
                    <a:pt x="38" y="0"/>
                  </a:moveTo>
                  <a:lnTo>
                    <a:pt x="66" y="27"/>
                  </a:lnTo>
                  <a:lnTo>
                    <a:pt x="99" y="32"/>
                  </a:lnTo>
                  <a:lnTo>
                    <a:pt x="89" y="118"/>
                  </a:lnTo>
                  <a:lnTo>
                    <a:pt x="86" y="118"/>
                  </a:lnTo>
                  <a:lnTo>
                    <a:pt x="66" y="98"/>
                  </a:lnTo>
                  <a:lnTo>
                    <a:pt x="5" y="106"/>
                  </a:lnTo>
                  <a:lnTo>
                    <a:pt x="0" y="84"/>
                  </a:lnTo>
                  <a:lnTo>
                    <a:pt x="0" y="76"/>
                  </a:lnTo>
                  <a:lnTo>
                    <a:pt x="3" y="69"/>
                  </a:lnTo>
                  <a:lnTo>
                    <a:pt x="10" y="54"/>
                  </a:lnTo>
                  <a:lnTo>
                    <a:pt x="18" y="39"/>
                  </a:lnTo>
                  <a:lnTo>
                    <a:pt x="20" y="27"/>
                  </a:lnTo>
                  <a:lnTo>
                    <a:pt x="30" y="15"/>
                  </a:lnTo>
                  <a:lnTo>
                    <a:pt x="36" y="5"/>
                  </a:lnTo>
                  <a:lnTo>
                    <a:pt x="3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 name="Freeform 298"/>
            <p:cNvSpPr>
              <a:spLocks/>
            </p:cNvSpPr>
            <p:nvPr/>
          </p:nvSpPr>
          <p:spPr bwMode="auto">
            <a:xfrm>
              <a:off x="2470683" y="2479765"/>
              <a:ext cx="81967" cy="86935"/>
            </a:xfrm>
            <a:custGeom>
              <a:avLst/>
              <a:gdLst/>
              <a:ahLst/>
              <a:cxnLst>
                <a:cxn ang="0">
                  <a:pos x="83" y="2"/>
                </a:cxn>
                <a:cxn ang="0">
                  <a:pos x="80" y="25"/>
                </a:cxn>
                <a:cxn ang="0">
                  <a:pos x="45" y="47"/>
                </a:cxn>
                <a:cxn ang="0">
                  <a:pos x="35" y="87"/>
                </a:cxn>
                <a:cxn ang="0">
                  <a:pos x="5" y="77"/>
                </a:cxn>
                <a:cxn ang="0">
                  <a:pos x="5" y="20"/>
                </a:cxn>
                <a:cxn ang="0">
                  <a:pos x="0" y="7"/>
                </a:cxn>
                <a:cxn ang="0">
                  <a:pos x="60" y="0"/>
                </a:cxn>
                <a:cxn ang="0">
                  <a:pos x="80" y="20"/>
                </a:cxn>
                <a:cxn ang="0">
                  <a:pos x="83" y="20"/>
                </a:cxn>
                <a:cxn ang="0">
                  <a:pos x="83" y="2"/>
                </a:cxn>
              </a:cxnLst>
              <a:rect l="0" t="0" r="r" b="b"/>
              <a:pathLst>
                <a:path w="83" h="87">
                  <a:moveTo>
                    <a:pt x="83" y="2"/>
                  </a:moveTo>
                  <a:lnTo>
                    <a:pt x="80" y="25"/>
                  </a:lnTo>
                  <a:lnTo>
                    <a:pt x="45" y="47"/>
                  </a:lnTo>
                  <a:lnTo>
                    <a:pt x="35" y="87"/>
                  </a:lnTo>
                  <a:lnTo>
                    <a:pt x="5" y="77"/>
                  </a:lnTo>
                  <a:lnTo>
                    <a:pt x="5" y="20"/>
                  </a:lnTo>
                  <a:lnTo>
                    <a:pt x="0" y="7"/>
                  </a:lnTo>
                  <a:lnTo>
                    <a:pt x="60" y="0"/>
                  </a:lnTo>
                  <a:lnTo>
                    <a:pt x="80" y="20"/>
                  </a:lnTo>
                  <a:lnTo>
                    <a:pt x="83" y="20"/>
                  </a:lnTo>
                  <a:lnTo>
                    <a:pt x="83" y="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 name="Freeform 297"/>
            <p:cNvSpPr>
              <a:spLocks/>
            </p:cNvSpPr>
            <p:nvPr/>
          </p:nvSpPr>
          <p:spPr bwMode="auto">
            <a:xfrm>
              <a:off x="1921758" y="2420153"/>
              <a:ext cx="372574" cy="337801"/>
            </a:xfrm>
            <a:custGeom>
              <a:avLst/>
              <a:gdLst/>
              <a:ahLst/>
              <a:cxnLst>
                <a:cxn ang="0">
                  <a:pos x="204" y="340"/>
                </a:cxn>
                <a:cxn ang="0">
                  <a:pos x="208" y="324"/>
                </a:cxn>
                <a:cxn ang="0">
                  <a:pos x="275" y="308"/>
                </a:cxn>
                <a:cxn ang="0">
                  <a:pos x="275" y="176"/>
                </a:cxn>
                <a:cxn ang="0">
                  <a:pos x="310" y="122"/>
                </a:cxn>
                <a:cxn ang="0">
                  <a:pos x="374" y="103"/>
                </a:cxn>
                <a:cxn ang="0">
                  <a:pos x="374" y="71"/>
                </a:cxn>
                <a:cxn ang="0">
                  <a:pos x="342" y="36"/>
                </a:cxn>
                <a:cxn ang="0">
                  <a:pos x="345" y="32"/>
                </a:cxn>
                <a:cxn ang="0">
                  <a:pos x="342" y="32"/>
                </a:cxn>
                <a:cxn ang="0">
                  <a:pos x="307" y="0"/>
                </a:cxn>
                <a:cxn ang="0">
                  <a:pos x="233" y="4"/>
                </a:cxn>
                <a:cxn ang="0">
                  <a:pos x="163" y="80"/>
                </a:cxn>
                <a:cxn ang="0">
                  <a:pos x="35" y="71"/>
                </a:cxn>
                <a:cxn ang="0">
                  <a:pos x="32" y="71"/>
                </a:cxn>
                <a:cxn ang="0">
                  <a:pos x="0" y="84"/>
                </a:cxn>
                <a:cxn ang="0">
                  <a:pos x="9" y="202"/>
                </a:cxn>
                <a:cxn ang="0">
                  <a:pos x="57" y="208"/>
                </a:cxn>
                <a:cxn ang="0">
                  <a:pos x="60" y="292"/>
                </a:cxn>
                <a:cxn ang="0">
                  <a:pos x="70" y="308"/>
                </a:cxn>
                <a:cxn ang="0">
                  <a:pos x="118" y="295"/>
                </a:cxn>
                <a:cxn ang="0">
                  <a:pos x="153" y="330"/>
                </a:cxn>
                <a:cxn ang="0">
                  <a:pos x="204" y="340"/>
                </a:cxn>
              </a:cxnLst>
              <a:rect l="0" t="0" r="r" b="b"/>
              <a:pathLst>
                <a:path w="374" h="340">
                  <a:moveTo>
                    <a:pt x="204" y="340"/>
                  </a:moveTo>
                  <a:lnTo>
                    <a:pt x="208" y="324"/>
                  </a:lnTo>
                  <a:lnTo>
                    <a:pt x="275" y="308"/>
                  </a:lnTo>
                  <a:lnTo>
                    <a:pt x="275" y="176"/>
                  </a:lnTo>
                  <a:lnTo>
                    <a:pt x="310" y="122"/>
                  </a:lnTo>
                  <a:lnTo>
                    <a:pt x="374" y="103"/>
                  </a:lnTo>
                  <a:lnTo>
                    <a:pt x="374" y="71"/>
                  </a:lnTo>
                  <a:lnTo>
                    <a:pt x="342" y="36"/>
                  </a:lnTo>
                  <a:lnTo>
                    <a:pt x="345" y="32"/>
                  </a:lnTo>
                  <a:lnTo>
                    <a:pt x="342" y="32"/>
                  </a:lnTo>
                  <a:lnTo>
                    <a:pt x="307" y="0"/>
                  </a:lnTo>
                  <a:lnTo>
                    <a:pt x="233" y="4"/>
                  </a:lnTo>
                  <a:lnTo>
                    <a:pt x="163" y="80"/>
                  </a:lnTo>
                  <a:lnTo>
                    <a:pt x="35" y="71"/>
                  </a:lnTo>
                  <a:lnTo>
                    <a:pt x="32" y="71"/>
                  </a:lnTo>
                  <a:lnTo>
                    <a:pt x="0" y="84"/>
                  </a:lnTo>
                  <a:lnTo>
                    <a:pt x="9" y="202"/>
                  </a:lnTo>
                  <a:lnTo>
                    <a:pt x="57" y="208"/>
                  </a:lnTo>
                  <a:lnTo>
                    <a:pt x="60" y="292"/>
                  </a:lnTo>
                  <a:lnTo>
                    <a:pt x="70" y="308"/>
                  </a:lnTo>
                  <a:lnTo>
                    <a:pt x="118" y="295"/>
                  </a:lnTo>
                  <a:lnTo>
                    <a:pt x="153" y="330"/>
                  </a:lnTo>
                  <a:lnTo>
                    <a:pt x="204" y="3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 name="Freeform 296"/>
            <p:cNvSpPr>
              <a:spLocks/>
            </p:cNvSpPr>
            <p:nvPr/>
          </p:nvSpPr>
          <p:spPr bwMode="auto">
            <a:xfrm>
              <a:off x="1921758" y="2420153"/>
              <a:ext cx="370089" cy="337801"/>
            </a:xfrm>
            <a:custGeom>
              <a:avLst/>
              <a:gdLst/>
              <a:ahLst/>
              <a:cxnLst>
                <a:cxn ang="0">
                  <a:pos x="203" y="340"/>
                </a:cxn>
                <a:cxn ang="0">
                  <a:pos x="208" y="323"/>
                </a:cxn>
                <a:cxn ang="0">
                  <a:pos x="276" y="308"/>
                </a:cxn>
                <a:cxn ang="0">
                  <a:pos x="276" y="175"/>
                </a:cxn>
                <a:cxn ang="0">
                  <a:pos x="311" y="120"/>
                </a:cxn>
                <a:cxn ang="0">
                  <a:pos x="374" y="103"/>
                </a:cxn>
                <a:cxn ang="0">
                  <a:pos x="374" y="70"/>
                </a:cxn>
                <a:cxn ang="0">
                  <a:pos x="344" y="35"/>
                </a:cxn>
                <a:cxn ang="0">
                  <a:pos x="346" y="30"/>
                </a:cxn>
                <a:cxn ang="0">
                  <a:pos x="344" y="30"/>
                </a:cxn>
                <a:cxn ang="0">
                  <a:pos x="309" y="0"/>
                </a:cxn>
                <a:cxn ang="0">
                  <a:pos x="233" y="3"/>
                </a:cxn>
                <a:cxn ang="0">
                  <a:pos x="163" y="80"/>
                </a:cxn>
                <a:cxn ang="0">
                  <a:pos x="35" y="70"/>
                </a:cxn>
                <a:cxn ang="0">
                  <a:pos x="33" y="70"/>
                </a:cxn>
                <a:cxn ang="0">
                  <a:pos x="0" y="83"/>
                </a:cxn>
                <a:cxn ang="0">
                  <a:pos x="8" y="200"/>
                </a:cxn>
                <a:cxn ang="0">
                  <a:pos x="58" y="208"/>
                </a:cxn>
                <a:cxn ang="0">
                  <a:pos x="60" y="290"/>
                </a:cxn>
                <a:cxn ang="0">
                  <a:pos x="70" y="308"/>
                </a:cxn>
                <a:cxn ang="0">
                  <a:pos x="118" y="295"/>
                </a:cxn>
                <a:cxn ang="0">
                  <a:pos x="153" y="330"/>
                </a:cxn>
                <a:cxn ang="0">
                  <a:pos x="203" y="340"/>
                </a:cxn>
              </a:cxnLst>
              <a:rect l="0" t="0" r="r" b="b"/>
              <a:pathLst>
                <a:path w="374" h="340">
                  <a:moveTo>
                    <a:pt x="203" y="340"/>
                  </a:moveTo>
                  <a:lnTo>
                    <a:pt x="208" y="323"/>
                  </a:lnTo>
                  <a:lnTo>
                    <a:pt x="276" y="308"/>
                  </a:lnTo>
                  <a:lnTo>
                    <a:pt x="276" y="175"/>
                  </a:lnTo>
                  <a:lnTo>
                    <a:pt x="311" y="120"/>
                  </a:lnTo>
                  <a:lnTo>
                    <a:pt x="374" y="103"/>
                  </a:lnTo>
                  <a:lnTo>
                    <a:pt x="374" y="70"/>
                  </a:lnTo>
                  <a:lnTo>
                    <a:pt x="344" y="35"/>
                  </a:lnTo>
                  <a:lnTo>
                    <a:pt x="346" y="30"/>
                  </a:lnTo>
                  <a:lnTo>
                    <a:pt x="344" y="30"/>
                  </a:lnTo>
                  <a:lnTo>
                    <a:pt x="309" y="0"/>
                  </a:lnTo>
                  <a:lnTo>
                    <a:pt x="233" y="3"/>
                  </a:lnTo>
                  <a:lnTo>
                    <a:pt x="163" y="80"/>
                  </a:lnTo>
                  <a:lnTo>
                    <a:pt x="35" y="70"/>
                  </a:lnTo>
                  <a:lnTo>
                    <a:pt x="33" y="70"/>
                  </a:lnTo>
                  <a:lnTo>
                    <a:pt x="0" y="83"/>
                  </a:lnTo>
                  <a:lnTo>
                    <a:pt x="8" y="200"/>
                  </a:lnTo>
                  <a:lnTo>
                    <a:pt x="58" y="208"/>
                  </a:lnTo>
                  <a:lnTo>
                    <a:pt x="60" y="290"/>
                  </a:lnTo>
                  <a:lnTo>
                    <a:pt x="70" y="308"/>
                  </a:lnTo>
                  <a:lnTo>
                    <a:pt x="118" y="295"/>
                  </a:lnTo>
                  <a:lnTo>
                    <a:pt x="153" y="330"/>
                  </a:lnTo>
                  <a:lnTo>
                    <a:pt x="203" y="3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 name="Freeform 295"/>
            <p:cNvSpPr>
              <a:spLocks/>
            </p:cNvSpPr>
            <p:nvPr/>
          </p:nvSpPr>
          <p:spPr bwMode="auto">
            <a:xfrm>
              <a:off x="1911823" y="2713245"/>
              <a:ext cx="216092" cy="136611"/>
            </a:xfrm>
            <a:custGeom>
              <a:avLst/>
              <a:gdLst/>
              <a:ahLst/>
              <a:cxnLst>
                <a:cxn ang="0">
                  <a:pos x="118" y="137"/>
                </a:cxn>
                <a:cxn ang="0">
                  <a:pos x="125" y="125"/>
                </a:cxn>
                <a:cxn ang="0">
                  <a:pos x="198" y="86"/>
                </a:cxn>
                <a:cxn ang="0">
                  <a:pos x="218" y="29"/>
                </a:cxn>
                <a:cxn ang="0">
                  <a:pos x="214" y="45"/>
                </a:cxn>
                <a:cxn ang="0">
                  <a:pos x="163" y="35"/>
                </a:cxn>
                <a:cxn ang="0">
                  <a:pos x="128" y="0"/>
                </a:cxn>
                <a:cxn ang="0">
                  <a:pos x="80" y="13"/>
                </a:cxn>
                <a:cxn ang="0">
                  <a:pos x="77" y="32"/>
                </a:cxn>
                <a:cxn ang="0">
                  <a:pos x="19" y="32"/>
                </a:cxn>
                <a:cxn ang="0">
                  <a:pos x="0" y="102"/>
                </a:cxn>
                <a:cxn ang="0">
                  <a:pos x="45" y="109"/>
                </a:cxn>
                <a:cxn ang="0">
                  <a:pos x="118" y="137"/>
                </a:cxn>
              </a:cxnLst>
              <a:rect l="0" t="0" r="r" b="b"/>
              <a:pathLst>
                <a:path w="218" h="137">
                  <a:moveTo>
                    <a:pt x="118" y="137"/>
                  </a:moveTo>
                  <a:lnTo>
                    <a:pt x="125" y="125"/>
                  </a:lnTo>
                  <a:lnTo>
                    <a:pt x="198" y="86"/>
                  </a:lnTo>
                  <a:lnTo>
                    <a:pt x="218" y="29"/>
                  </a:lnTo>
                  <a:lnTo>
                    <a:pt x="214" y="45"/>
                  </a:lnTo>
                  <a:lnTo>
                    <a:pt x="163" y="35"/>
                  </a:lnTo>
                  <a:lnTo>
                    <a:pt x="128" y="0"/>
                  </a:lnTo>
                  <a:lnTo>
                    <a:pt x="80" y="13"/>
                  </a:lnTo>
                  <a:lnTo>
                    <a:pt x="77" y="32"/>
                  </a:lnTo>
                  <a:lnTo>
                    <a:pt x="19" y="32"/>
                  </a:lnTo>
                  <a:lnTo>
                    <a:pt x="0" y="102"/>
                  </a:lnTo>
                  <a:lnTo>
                    <a:pt x="45" y="109"/>
                  </a:lnTo>
                  <a:lnTo>
                    <a:pt x="118"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3" name="Freeform 294"/>
            <p:cNvSpPr>
              <a:spLocks/>
            </p:cNvSpPr>
            <p:nvPr/>
          </p:nvSpPr>
          <p:spPr bwMode="auto">
            <a:xfrm>
              <a:off x="1911823" y="2713245"/>
              <a:ext cx="216092" cy="134127"/>
            </a:xfrm>
            <a:custGeom>
              <a:avLst/>
              <a:gdLst/>
              <a:ahLst/>
              <a:cxnLst>
                <a:cxn ang="0">
                  <a:pos x="118" y="137"/>
                </a:cxn>
                <a:cxn ang="0">
                  <a:pos x="125" y="127"/>
                </a:cxn>
                <a:cxn ang="0">
                  <a:pos x="198" y="86"/>
                </a:cxn>
                <a:cxn ang="0">
                  <a:pos x="218" y="28"/>
                </a:cxn>
                <a:cxn ang="0">
                  <a:pos x="213" y="46"/>
                </a:cxn>
                <a:cxn ang="0">
                  <a:pos x="163" y="36"/>
                </a:cxn>
                <a:cxn ang="0">
                  <a:pos x="128" y="0"/>
                </a:cxn>
                <a:cxn ang="0">
                  <a:pos x="80" y="13"/>
                </a:cxn>
                <a:cxn ang="0">
                  <a:pos x="78" y="30"/>
                </a:cxn>
                <a:cxn ang="0">
                  <a:pos x="18" y="30"/>
                </a:cxn>
                <a:cxn ang="0">
                  <a:pos x="0" y="101"/>
                </a:cxn>
                <a:cxn ang="0">
                  <a:pos x="45" y="109"/>
                </a:cxn>
                <a:cxn ang="0">
                  <a:pos x="118" y="137"/>
                </a:cxn>
              </a:cxnLst>
              <a:rect l="0" t="0" r="r" b="b"/>
              <a:pathLst>
                <a:path w="218" h="137">
                  <a:moveTo>
                    <a:pt x="118" y="137"/>
                  </a:moveTo>
                  <a:lnTo>
                    <a:pt x="125" y="127"/>
                  </a:lnTo>
                  <a:lnTo>
                    <a:pt x="198" y="86"/>
                  </a:lnTo>
                  <a:lnTo>
                    <a:pt x="218" y="28"/>
                  </a:lnTo>
                  <a:lnTo>
                    <a:pt x="213" y="46"/>
                  </a:lnTo>
                  <a:lnTo>
                    <a:pt x="163" y="36"/>
                  </a:lnTo>
                  <a:lnTo>
                    <a:pt x="128" y="0"/>
                  </a:lnTo>
                  <a:lnTo>
                    <a:pt x="80" y="13"/>
                  </a:lnTo>
                  <a:lnTo>
                    <a:pt x="78" y="30"/>
                  </a:lnTo>
                  <a:lnTo>
                    <a:pt x="18" y="30"/>
                  </a:lnTo>
                  <a:lnTo>
                    <a:pt x="0" y="101"/>
                  </a:lnTo>
                  <a:lnTo>
                    <a:pt x="45" y="109"/>
                  </a:lnTo>
                  <a:lnTo>
                    <a:pt x="118" y="13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4" name="Freeform 293"/>
            <p:cNvSpPr>
              <a:spLocks/>
            </p:cNvSpPr>
            <p:nvPr/>
          </p:nvSpPr>
          <p:spPr bwMode="auto">
            <a:xfrm>
              <a:off x="1894435" y="2812598"/>
              <a:ext cx="134127" cy="109288"/>
            </a:xfrm>
            <a:custGeom>
              <a:avLst/>
              <a:gdLst/>
              <a:ahLst/>
              <a:cxnLst>
                <a:cxn ang="0">
                  <a:pos x="90" y="109"/>
                </a:cxn>
                <a:cxn ang="0">
                  <a:pos x="134" y="35"/>
                </a:cxn>
                <a:cxn ang="0">
                  <a:pos x="61" y="7"/>
                </a:cxn>
                <a:cxn ang="0">
                  <a:pos x="19" y="0"/>
                </a:cxn>
                <a:cxn ang="0">
                  <a:pos x="16" y="0"/>
                </a:cxn>
                <a:cxn ang="0">
                  <a:pos x="0" y="71"/>
                </a:cxn>
                <a:cxn ang="0">
                  <a:pos x="58" y="87"/>
                </a:cxn>
                <a:cxn ang="0">
                  <a:pos x="90" y="109"/>
                </a:cxn>
              </a:cxnLst>
              <a:rect l="0" t="0" r="r" b="b"/>
              <a:pathLst>
                <a:path w="134" h="109">
                  <a:moveTo>
                    <a:pt x="90" y="109"/>
                  </a:moveTo>
                  <a:lnTo>
                    <a:pt x="134" y="35"/>
                  </a:lnTo>
                  <a:lnTo>
                    <a:pt x="61" y="7"/>
                  </a:lnTo>
                  <a:lnTo>
                    <a:pt x="19" y="0"/>
                  </a:lnTo>
                  <a:lnTo>
                    <a:pt x="16" y="0"/>
                  </a:lnTo>
                  <a:lnTo>
                    <a:pt x="0" y="71"/>
                  </a:lnTo>
                  <a:lnTo>
                    <a:pt x="58" y="87"/>
                  </a:lnTo>
                  <a:lnTo>
                    <a:pt x="90"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 name="Freeform 292"/>
            <p:cNvSpPr>
              <a:spLocks/>
            </p:cNvSpPr>
            <p:nvPr/>
          </p:nvSpPr>
          <p:spPr bwMode="auto">
            <a:xfrm>
              <a:off x="1894435" y="2812598"/>
              <a:ext cx="134127" cy="109288"/>
            </a:xfrm>
            <a:custGeom>
              <a:avLst/>
              <a:gdLst/>
              <a:ahLst/>
              <a:cxnLst>
                <a:cxn ang="0">
                  <a:pos x="89" y="109"/>
                </a:cxn>
                <a:cxn ang="0">
                  <a:pos x="134" y="35"/>
                </a:cxn>
                <a:cxn ang="0">
                  <a:pos x="62" y="7"/>
                </a:cxn>
                <a:cxn ang="0">
                  <a:pos x="20" y="0"/>
                </a:cxn>
                <a:cxn ang="0">
                  <a:pos x="17" y="0"/>
                </a:cxn>
                <a:cxn ang="0">
                  <a:pos x="0" y="72"/>
                </a:cxn>
                <a:cxn ang="0">
                  <a:pos x="60" y="87"/>
                </a:cxn>
                <a:cxn ang="0">
                  <a:pos x="89" y="109"/>
                </a:cxn>
              </a:cxnLst>
              <a:rect l="0" t="0" r="r" b="b"/>
              <a:pathLst>
                <a:path w="134" h="109">
                  <a:moveTo>
                    <a:pt x="89" y="109"/>
                  </a:moveTo>
                  <a:lnTo>
                    <a:pt x="134" y="35"/>
                  </a:lnTo>
                  <a:lnTo>
                    <a:pt x="62" y="7"/>
                  </a:lnTo>
                  <a:lnTo>
                    <a:pt x="20" y="0"/>
                  </a:lnTo>
                  <a:lnTo>
                    <a:pt x="17" y="0"/>
                  </a:lnTo>
                  <a:lnTo>
                    <a:pt x="0" y="72"/>
                  </a:lnTo>
                  <a:lnTo>
                    <a:pt x="60" y="87"/>
                  </a:lnTo>
                  <a:lnTo>
                    <a:pt x="89" y="10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 name="Freeform 291"/>
            <p:cNvSpPr>
              <a:spLocks/>
            </p:cNvSpPr>
            <p:nvPr/>
          </p:nvSpPr>
          <p:spPr bwMode="auto">
            <a:xfrm>
              <a:off x="1886985" y="2887113"/>
              <a:ext cx="99353" cy="104321"/>
            </a:xfrm>
            <a:custGeom>
              <a:avLst/>
              <a:gdLst/>
              <a:ahLst/>
              <a:cxnLst>
                <a:cxn ang="0">
                  <a:pos x="60" y="105"/>
                </a:cxn>
                <a:cxn ang="0">
                  <a:pos x="99" y="35"/>
                </a:cxn>
                <a:cxn ang="0">
                  <a:pos x="67" y="13"/>
                </a:cxn>
                <a:cxn ang="0">
                  <a:pos x="19" y="0"/>
                </a:cxn>
                <a:cxn ang="0">
                  <a:pos x="16" y="0"/>
                </a:cxn>
                <a:cxn ang="0">
                  <a:pos x="16" y="25"/>
                </a:cxn>
                <a:cxn ang="0">
                  <a:pos x="0" y="41"/>
                </a:cxn>
                <a:cxn ang="0">
                  <a:pos x="60" y="105"/>
                </a:cxn>
              </a:cxnLst>
              <a:rect l="0" t="0" r="r" b="b"/>
              <a:pathLst>
                <a:path w="99" h="105">
                  <a:moveTo>
                    <a:pt x="60" y="105"/>
                  </a:moveTo>
                  <a:lnTo>
                    <a:pt x="99" y="35"/>
                  </a:lnTo>
                  <a:lnTo>
                    <a:pt x="67" y="13"/>
                  </a:lnTo>
                  <a:lnTo>
                    <a:pt x="19" y="0"/>
                  </a:lnTo>
                  <a:lnTo>
                    <a:pt x="16" y="0"/>
                  </a:lnTo>
                  <a:lnTo>
                    <a:pt x="16" y="25"/>
                  </a:lnTo>
                  <a:lnTo>
                    <a:pt x="0" y="41"/>
                  </a:lnTo>
                  <a:lnTo>
                    <a:pt x="60"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 name="Freeform 290"/>
            <p:cNvSpPr>
              <a:spLocks/>
            </p:cNvSpPr>
            <p:nvPr/>
          </p:nvSpPr>
          <p:spPr bwMode="auto">
            <a:xfrm>
              <a:off x="1886985" y="2887113"/>
              <a:ext cx="96868" cy="104321"/>
            </a:xfrm>
            <a:custGeom>
              <a:avLst/>
              <a:gdLst/>
              <a:ahLst/>
              <a:cxnLst>
                <a:cxn ang="0">
                  <a:pos x="61" y="105"/>
                </a:cxn>
                <a:cxn ang="0">
                  <a:pos x="99" y="35"/>
                </a:cxn>
                <a:cxn ang="0">
                  <a:pos x="69" y="13"/>
                </a:cxn>
                <a:cxn ang="0">
                  <a:pos x="18" y="0"/>
                </a:cxn>
                <a:cxn ang="0">
                  <a:pos x="15" y="0"/>
                </a:cxn>
                <a:cxn ang="0">
                  <a:pos x="15" y="25"/>
                </a:cxn>
                <a:cxn ang="0">
                  <a:pos x="0" y="40"/>
                </a:cxn>
                <a:cxn ang="0">
                  <a:pos x="61" y="105"/>
                </a:cxn>
              </a:cxnLst>
              <a:rect l="0" t="0" r="r" b="b"/>
              <a:pathLst>
                <a:path w="99" h="105">
                  <a:moveTo>
                    <a:pt x="61" y="105"/>
                  </a:moveTo>
                  <a:lnTo>
                    <a:pt x="99" y="35"/>
                  </a:lnTo>
                  <a:lnTo>
                    <a:pt x="69" y="13"/>
                  </a:lnTo>
                  <a:lnTo>
                    <a:pt x="18" y="0"/>
                  </a:lnTo>
                  <a:lnTo>
                    <a:pt x="15" y="0"/>
                  </a:lnTo>
                  <a:lnTo>
                    <a:pt x="15" y="25"/>
                  </a:lnTo>
                  <a:lnTo>
                    <a:pt x="0" y="40"/>
                  </a:lnTo>
                  <a:lnTo>
                    <a:pt x="61" y="10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 name="Freeform 289"/>
            <p:cNvSpPr>
              <a:spLocks/>
            </p:cNvSpPr>
            <p:nvPr/>
          </p:nvSpPr>
          <p:spPr bwMode="auto">
            <a:xfrm>
              <a:off x="1318188" y="2022741"/>
              <a:ext cx="625924" cy="372574"/>
            </a:xfrm>
            <a:custGeom>
              <a:avLst/>
              <a:gdLst/>
              <a:ahLst/>
              <a:cxnLst>
                <a:cxn ang="0">
                  <a:pos x="557" y="23"/>
                </a:cxn>
                <a:cxn ang="0">
                  <a:pos x="496" y="0"/>
                </a:cxn>
                <a:cxn ang="0">
                  <a:pos x="323" y="68"/>
                </a:cxn>
                <a:cxn ang="0">
                  <a:pos x="118" y="125"/>
                </a:cxn>
                <a:cxn ang="0">
                  <a:pos x="64" y="192"/>
                </a:cxn>
                <a:cxn ang="0">
                  <a:pos x="0" y="247"/>
                </a:cxn>
                <a:cxn ang="0">
                  <a:pos x="0" y="253"/>
                </a:cxn>
                <a:cxn ang="0">
                  <a:pos x="13" y="327"/>
                </a:cxn>
                <a:cxn ang="0">
                  <a:pos x="67" y="324"/>
                </a:cxn>
                <a:cxn ang="0">
                  <a:pos x="105" y="343"/>
                </a:cxn>
                <a:cxn ang="0">
                  <a:pos x="173" y="362"/>
                </a:cxn>
                <a:cxn ang="0">
                  <a:pos x="237" y="375"/>
                </a:cxn>
                <a:cxn ang="0">
                  <a:pos x="339" y="282"/>
                </a:cxn>
                <a:cxn ang="0">
                  <a:pos x="339" y="272"/>
                </a:cxn>
                <a:cxn ang="0">
                  <a:pos x="406" y="266"/>
                </a:cxn>
                <a:cxn ang="0">
                  <a:pos x="480" y="311"/>
                </a:cxn>
                <a:cxn ang="0">
                  <a:pos x="496" y="349"/>
                </a:cxn>
                <a:cxn ang="0">
                  <a:pos x="531" y="349"/>
                </a:cxn>
                <a:cxn ang="0">
                  <a:pos x="553" y="327"/>
                </a:cxn>
                <a:cxn ang="0">
                  <a:pos x="553" y="282"/>
                </a:cxn>
                <a:cxn ang="0">
                  <a:pos x="630" y="266"/>
                </a:cxn>
                <a:cxn ang="0">
                  <a:pos x="630" y="215"/>
                </a:cxn>
                <a:cxn ang="0">
                  <a:pos x="579" y="180"/>
                </a:cxn>
                <a:cxn ang="0">
                  <a:pos x="569" y="132"/>
                </a:cxn>
                <a:cxn ang="0">
                  <a:pos x="531" y="93"/>
                </a:cxn>
                <a:cxn ang="0">
                  <a:pos x="557" y="29"/>
                </a:cxn>
                <a:cxn ang="0">
                  <a:pos x="557" y="23"/>
                </a:cxn>
              </a:cxnLst>
              <a:rect l="0" t="0" r="r" b="b"/>
              <a:pathLst>
                <a:path w="630" h="375">
                  <a:moveTo>
                    <a:pt x="557" y="23"/>
                  </a:moveTo>
                  <a:lnTo>
                    <a:pt x="496" y="0"/>
                  </a:lnTo>
                  <a:lnTo>
                    <a:pt x="323" y="68"/>
                  </a:lnTo>
                  <a:lnTo>
                    <a:pt x="118" y="125"/>
                  </a:lnTo>
                  <a:lnTo>
                    <a:pt x="64" y="192"/>
                  </a:lnTo>
                  <a:lnTo>
                    <a:pt x="0" y="247"/>
                  </a:lnTo>
                  <a:lnTo>
                    <a:pt x="0" y="253"/>
                  </a:lnTo>
                  <a:lnTo>
                    <a:pt x="13" y="327"/>
                  </a:lnTo>
                  <a:lnTo>
                    <a:pt x="67" y="324"/>
                  </a:lnTo>
                  <a:lnTo>
                    <a:pt x="105" y="343"/>
                  </a:lnTo>
                  <a:lnTo>
                    <a:pt x="173" y="362"/>
                  </a:lnTo>
                  <a:lnTo>
                    <a:pt x="237" y="375"/>
                  </a:lnTo>
                  <a:lnTo>
                    <a:pt x="339" y="282"/>
                  </a:lnTo>
                  <a:lnTo>
                    <a:pt x="339" y="272"/>
                  </a:lnTo>
                  <a:lnTo>
                    <a:pt x="406" y="266"/>
                  </a:lnTo>
                  <a:lnTo>
                    <a:pt x="480" y="311"/>
                  </a:lnTo>
                  <a:lnTo>
                    <a:pt x="496" y="349"/>
                  </a:lnTo>
                  <a:lnTo>
                    <a:pt x="531" y="349"/>
                  </a:lnTo>
                  <a:lnTo>
                    <a:pt x="553" y="327"/>
                  </a:lnTo>
                  <a:lnTo>
                    <a:pt x="553" y="282"/>
                  </a:lnTo>
                  <a:lnTo>
                    <a:pt x="630" y="266"/>
                  </a:lnTo>
                  <a:lnTo>
                    <a:pt x="630" y="215"/>
                  </a:lnTo>
                  <a:lnTo>
                    <a:pt x="579" y="180"/>
                  </a:lnTo>
                  <a:lnTo>
                    <a:pt x="569" y="132"/>
                  </a:lnTo>
                  <a:lnTo>
                    <a:pt x="531" y="93"/>
                  </a:lnTo>
                  <a:lnTo>
                    <a:pt x="557" y="29"/>
                  </a:lnTo>
                  <a:lnTo>
                    <a:pt x="55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 name="Freeform 288"/>
            <p:cNvSpPr>
              <a:spLocks/>
            </p:cNvSpPr>
            <p:nvPr/>
          </p:nvSpPr>
          <p:spPr bwMode="auto">
            <a:xfrm>
              <a:off x="1318188" y="2022741"/>
              <a:ext cx="625924" cy="372574"/>
            </a:xfrm>
            <a:custGeom>
              <a:avLst/>
              <a:gdLst/>
              <a:ahLst/>
              <a:cxnLst>
                <a:cxn ang="0">
                  <a:pos x="555" y="23"/>
                </a:cxn>
                <a:cxn ang="0">
                  <a:pos x="495" y="0"/>
                </a:cxn>
                <a:cxn ang="0">
                  <a:pos x="323" y="68"/>
                </a:cxn>
                <a:cxn ang="0">
                  <a:pos x="118" y="125"/>
                </a:cxn>
                <a:cxn ang="0">
                  <a:pos x="63" y="190"/>
                </a:cxn>
                <a:cxn ang="0">
                  <a:pos x="0" y="245"/>
                </a:cxn>
                <a:cxn ang="0">
                  <a:pos x="0" y="253"/>
                </a:cxn>
                <a:cxn ang="0">
                  <a:pos x="13" y="325"/>
                </a:cxn>
                <a:cxn ang="0">
                  <a:pos x="65" y="323"/>
                </a:cxn>
                <a:cxn ang="0">
                  <a:pos x="105" y="343"/>
                </a:cxn>
                <a:cxn ang="0">
                  <a:pos x="173" y="360"/>
                </a:cxn>
                <a:cxn ang="0">
                  <a:pos x="235" y="375"/>
                </a:cxn>
                <a:cxn ang="0">
                  <a:pos x="338" y="280"/>
                </a:cxn>
                <a:cxn ang="0">
                  <a:pos x="338" y="270"/>
                </a:cxn>
                <a:cxn ang="0">
                  <a:pos x="405" y="265"/>
                </a:cxn>
                <a:cxn ang="0">
                  <a:pos x="480" y="310"/>
                </a:cxn>
                <a:cxn ang="0">
                  <a:pos x="495" y="348"/>
                </a:cxn>
                <a:cxn ang="0">
                  <a:pos x="530" y="348"/>
                </a:cxn>
                <a:cxn ang="0">
                  <a:pos x="553" y="325"/>
                </a:cxn>
                <a:cxn ang="0">
                  <a:pos x="553" y="280"/>
                </a:cxn>
                <a:cxn ang="0">
                  <a:pos x="630" y="265"/>
                </a:cxn>
                <a:cxn ang="0">
                  <a:pos x="630" y="215"/>
                </a:cxn>
                <a:cxn ang="0">
                  <a:pos x="578" y="180"/>
                </a:cxn>
                <a:cxn ang="0">
                  <a:pos x="568" y="130"/>
                </a:cxn>
                <a:cxn ang="0">
                  <a:pos x="530" y="93"/>
                </a:cxn>
                <a:cxn ang="0">
                  <a:pos x="555" y="28"/>
                </a:cxn>
                <a:cxn ang="0">
                  <a:pos x="555" y="23"/>
                </a:cxn>
              </a:cxnLst>
              <a:rect l="0" t="0" r="r" b="b"/>
              <a:pathLst>
                <a:path w="630" h="375">
                  <a:moveTo>
                    <a:pt x="555" y="23"/>
                  </a:moveTo>
                  <a:lnTo>
                    <a:pt x="495" y="0"/>
                  </a:lnTo>
                  <a:lnTo>
                    <a:pt x="323" y="68"/>
                  </a:lnTo>
                  <a:lnTo>
                    <a:pt x="118" y="125"/>
                  </a:lnTo>
                  <a:lnTo>
                    <a:pt x="63" y="190"/>
                  </a:lnTo>
                  <a:lnTo>
                    <a:pt x="0" y="245"/>
                  </a:lnTo>
                  <a:lnTo>
                    <a:pt x="0" y="253"/>
                  </a:lnTo>
                  <a:lnTo>
                    <a:pt x="13" y="325"/>
                  </a:lnTo>
                  <a:lnTo>
                    <a:pt x="65" y="323"/>
                  </a:lnTo>
                  <a:lnTo>
                    <a:pt x="105" y="343"/>
                  </a:lnTo>
                  <a:lnTo>
                    <a:pt x="173" y="360"/>
                  </a:lnTo>
                  <a:lnTo>
                    <a:pt x="235" y="375"/>
                  </a:lnTo>
                  <a:lnTo>
                    <a:pt x="338" y="280"/>
                  </a:lnTo>
                  <a:lnTo>
                    <a:pt x="338" y="270"/>
                  </a:lnTo>
                  <a:lnTo>
                    <a:pt x="405" y="265"/>
                  </a:lnTo>
                  <a:lnTo>
                    <a:pt x="480" y="310"/>
                  </a:lnTo>
                  <a:lnTo>
                    <a:pt x="495" y="348"/>
                  </a:lnTo>
                  <a:lnTo>
                    <a:pt x="530" y="348"/>
                  </a:lnTo>
                  <a:lnTo>
                    <a:pt x="553" y="325"/>
                  </a:lnTo>
                  <a:lnTo>
                    <a:pt x="553" y="280"/>
                  </a:lnTo>
                  <a:lnTo>
                    <a:pt x="630" y="265"/>
                  </a:lnTo>
                  <a:lnTo>
                    <a:pt x="630" y="215"/>
                  </a:lnTo>
                  <a:lnTo>
                    <a:pt x="578" y="180"/>
                  </a:lnTo>
                  <a:lnTo>
                    <a:pt x="568" y="130"/>
                  </a:lnTo>
                  <a:lnTo>
                    <a:pt x="530" y="93"/>
                  </a:lnTo>
                  <a:lnTo>
                    <a:pt x="555" y="28"/>
                  </a:lnTo>
                  <a:lnTo>
                    <a:pt x="555" y="2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 name="Freeform 287"/>
            <p:cNvSpPr>
              <a:spLocks/>
            </p:cNvSpPr>
            <p:nvPr/>
          </p:nvSpPr>
          <p:spPr bwMode="auto">
            <a:xfrm>
              <a:off x="1164190" y="2335703"/>
              <a:ext cx="412315" cy="352704"/>
            </a:xfrm>
            <a:custGeom>
              <a:avLst/>
              <a:gdLst/>
              <a:ahLst/>
              <a:cxnLst>
                <a:cxn ang="0">
                  <a:pos x="164" y="7"/>
                </a:cxn>
                <a:cxn ang="0">
                  <a:pos x="16" y="26"/>
                </a:cxn>
                <a:cxn ang="0">
                  <a:pos x="0" y="61"/>
                </a:cxn>
                <a:cxn ang="0">
                  <a:pos x="29" y="71"/>
                </a:cxn>
                <a:cxn ang="0">
                  <a:pos x="32" y="103"/>
                </a:cxn>
                <a:cxn ang="0">
                  <a:pos x="7" y="170"/>
                </a:cxn>
                <a:cxn ang="0">
                  <a:pos x="0" y="192"/>
                </a:cxn>
                <a:cxn ang="0">
                  <a:pos x="84" y="240"/>
                </a:cxn>
                <a:cxn ang="0">
                  <a:pos x="61" y="323"/>
                </a:cxn>
                <a:cxn ang="0">
                  <a:pos x="128" y="355"/>
                </a:cxn>
                <a:cxn ang="0">
                  <a:pos x="416" y="154"/>
                </a:cxn>
                <a:cxn ang="0">
                  <a:pos x="391" y="58"/>
                </a:cxn>
                <a:cxn ang="0">
                  <a:pos x="327" y="45"/>
                </a:cxn>
                <a:cxn ang="0">
                  <a:pos x="259" y="26"/>
                </a:cxn>
                <a:cxn ang="0">
                  <a:pos x="221" y="7"/>
                </a:cxn>
                <a:cxn ang="0">
                  <a:pos x="167" y="10"/>
                </a:cxn>
                <a:cxn ang="0">
                  <a:pos x="167" y="0"/>
                </a:cxn>
                <a:cxn ang="0">
                  <a:pos x="164" y="7"/>
                </a:cxn>
              </a:cxnLst>
              <a:rect l="0" t="0" r="r" b="b"/>
              <a:pathLst>
                <a:path w="416" h="355">
                  <a:moveTo>
                    <a:pt x="164" y="7"/>
                  </a:moveTo>
                  <a:lnTo>
                    <a:pt x="16" y="26"/>
                  </a:lnTo>
                  <a:lnTo>
                    <a:pt x="0" y="61"/>
                  </a:lnTo>
                  <a:lnTo>
                    <a:pt x="29" y="71"/>
                  </a:lnTo>
                  <a:lnTo>
                    <a:pt x="32" y="103"/>
                  </a:lnTo>
                  <a:lnTo>
                    <a:pt x="7" y="170"/>
                  </a:lnTo>
                  <a:lnTo>
                    <a:pt x="0" y="192"/>
                  </a:lnTo>
                  <a:lnTo>
                    <a:pt x="84" y="240"/>
                  </a:lnTo>
                  <a:lnTo>
                    <a:pt x="61" y="323"/>
                  </a:lnTo>
                  <a:lnTo>
                    <a:pt x="128" y="355"/>
                  </a:lnTo>
                  <a:lnTo>
                    <a:pt x="416" y="154"/>
                  </a:lnTo>
                  <a:lnTo>
                    <a:pt x="391" y="58"/>
                  </a:lnTo>
                  <a:lnTo>
                    <a:pt x="327" y="45"/>
                  </a:lnTo>
                  <a:lnTo>
                    <a:pt x="259" y="26"/>
                  </a:lnTo>
                  <a:lnTo>
                    <a:pt x="221" y="7"/>
                  </a:lnTo>
                  <a:lnTo>
                    <a:pt x="167" y="10"/>
                  </a:lnTo>
                  <a:lnTo>
                    <a:pt x="167" y="0"/>
                  </a:lnTo>
                  <a:lnTo>
                    <a:pt x="164"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 name="Freeform 286"/>
            <p:cNvSpPr>
              <a:spLocks/>
            </p:cNvSpPr>
            <p:nvPr/>
          </p:nvSpPr>
          <p:spPr bwMode="auto">
            <a:xfrm>
              <a:off x="1164190" y="2335703"/>
              <a:ext cx="412315" cy="352704"/>
            </a:xfrm>
            <a:custGeom>
              <a:avLst/>
              <a:gdLst/>
              <a:ahLst/>
              <a:cxnLst>
                <a:cxn ang="0">
                  <a:pos x="165" y="8"/>
                </a:cxn>
                <a:cxn ang="0">
                  <a:pos x="15" y="28"/>
                </a:cxn>
                <a:cxn ang="0">
                  <a:pos x="0" y="63"/>
                </a:cxn>
                <a:cxn ang="0">
                  <a:pos x="30" y="73"/>
                </a:cxn>
                <a:cxn ang="0">
                  <a:pos x="33" y="105"/>
                </a:cxn>
                <a:cxn ang="0">
                  <a:pos x="8" y="170"/>
                </a:cxn>
                <a:cxn ang="0">
                  <a:pos x="0" y="193"/>
                </a:cxn>
                <a:cxn ang="0">
                  <a:pos x="85" y="240"/>
                </a:cxn>
                <a:cxn ang="0">
                  <a:pos x="60" y="325"/>
                </a:cxn>
                <a:cxn ang="0">
                  <a:pos x="128" y="355"/>
                </a:cxn>
                <a:cxn ang="0">
                  <a:pos x="416" y="155"/>
                </a:cxn>
                <a:cxn ang="0">
                  <a:pos x="391" y="60"/>
                </a:cxn>
                <a:cxn ang="0">
                  <a:pos x="328" y="45"/>
                </a:cxn>
                <a:cxn ang="0">
                  <a:pos x="261" y="28"/>
                </a:cxn>
                <a:cxn ang="0">
                  <a:pos x="221" y="8"/>
                </a:cxn>
                <a:cxn ang="0">
                  <a:pos x="168" y="10"/>
                </a:cxn>
                <a:cxn ang="0">
                  <a:pos x="168" y="0"/>
                </a:cxn>
                <a:cxn ang="0">
                  <a:pos x="165" y="8"/>
                </a:cxn>
              </a:cxnLst>
              <a:rect l="0" t="0" r="r" b="b"/>
              <a:pathLst>
                <a:path w="416" h="355">
                  <a:moveTo>
                    <a:pt x="165" y="8"/>
                  </a:moveTo>
                  <a:lnTo>
                    <a:pt x="15" y="28"/>
                  </a:lnTo>
                  <a:lnTo>
                    <a:pt x="0" y="63"/>
                  </a:lnTo>
                  <a:lnTo>
                    <a:pt x="30" y="73"/>
                  </a:lnTo>
                  <a:lnTo>
                    <a:pt x="33" y="105"/>
                  </a:lnTo>
                  <a:lnTo>
                    <a:pt x="8" y="170"/>
                  </a:lnTo>
                  <a:lnTo>
                    <a:pt x="0" y="193"/>
                  </a:lnTo>
                  <a:lnTo>
                    <a:pt x="85" y="240"/>
                  </a:lnTo>
                  <a:lnTo>
                    <a:pt x="60" y="325"/>
                  </a:lnTo>
                  <a:lnTo>
                    <a:pt x="128" y="355"/>
                  </a:lnTo>
                  <a:lnTo>
                    <a:pt x="416" y="155"/>
                  </a:lnTo>
                  <a:lnTo>
                    <a:pt x="391" y="60"/>
                  </a:lnTo>
                  <a:lnTo>
                    <a:pt x="328" y="45"/>
                  </a:lnTo>
                  <a:lnTo>
                    <a:pt x="261" y="28"/>
                  </a:lnTo>
                  <a:lnTo>
                    <a:pt x="221" y="8"/>
                  </a:lnTo>
                  <a:lnTo>
                    <a:pt x="168" y="10"/>
                  </a:lnTo>
                  <a:lnTo>
                    <a:pt x="168" y="0"/>
                  </a:lnTo>
                  <a:lnTo>
                    <a:pt x="165" y="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2" name="Freeform 285"/>
            <p:cNvSpPr>
              <a:spLocks/>
            </p:cNvSpPr>
            <p:nvPr/>
          </p:nvSpPr>
          <p:spPr bwMode="auto">
            <a:xfrm>
              <a:off x="1000258" y="2526959"/>
              <a:ext cx="248383" cy="193739"/>
            </a:xfrm>
            <a:custGeom>
              <a:avLst/>
              <a:gdLst/>
              <a:ahLst/>
              <a:cxnLst>
                <a:cxn ang="0">
                  <a:pos x="166" y="0"/>
                </a:cxn>
                <a:cxn ang="0">
                  <a:pos x="128" y="58"/>
                </a:cxn>
                <a:cxn ang="0">
                  <a:pos x="90" y="93"/>
                </a:cxn>
                <a:cxn ang="0">
                  <a:pos x="19" y="99"/>
                </a:cxn>
                <a:cxn ang="0">
                  <a:pos x="0" y="131"/>
                </a:cxn>
                <a:cxn ang="0">
                  <a:pos x="35" y="195"/>
                </a:cxn>
                <a:cxn ang="0">
                  <a:pos x="61" y="195"/>
                </a:cxn>
                <a:cxn ang="0">
                  <a:pos x="224" y="128"/>
                </a:cxn>
                <a:cxn ang="0">
                  <a:pos x="227" y="122"/>
                </a:cxn>
                <a:cxn ang="0">
                  <a:pos x="250" y="48"/>
                </a:cxn>
                <a:cxn ang="0">
                  <a:pos x="166" y="0"/>
                </a:cxn>
              </a:cxnLst>
              <a:rect l="0" t="0" r="r" b="b"/>
              <a:pathLst>
                <a:path w="250" h="195">
                  <a:moveTo>
                    <a:pt x="166" y="0"/>
                  </a:moveTo>
                  <a:lnTo>
                    <a:pt x="128" y="58"/>
                  </a:lnTo>
                  <a:lnTo>
                    <a:pt x="90" y="93"/>
                  </a:lnTo>
                  <a:lnTo>
                    <a:pt x="19" y="99"/>
                  </a:lnTo>
                  <a:lnTo>
                    <a:pt x="0" y="131"/>
                  </a:lnTo>
                  <a:lnTo>
                    <a:pt x="35" y="195"/>
                  </a:lnTo>
                  <a:lnTo>
                    <a:pt x="61" y="195"/>
                  </a:lnTo>
                  <a:lnTo>
                    <a:pt x="224" y="128"/>
                  </a:lnTo>
                  <a:lnTo>
                    <a:pt x="227" y="122"/>
                  </a:lnTo>
                  <a:lnTo>
                    <a:pt x="250" y="48"/>
                  </a:lnTo>
                  <a:lnTo>
                    <a:pt x="16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3" name="Freeform 284"/>
            <p:cNvSpPr>
              <a:spLocks/>
            </p:cNvSpPr>
            <p:nvPr/>
          </p:nvSpPr>
          <p:spPr bwMode="auto">
            <a:xfrm>
              <a:off x="1000258" y="2526959"/>
              <a:ext cx="248383" cy="193739"/>
            </a:xfrm>
            <a:custGeom>
              <a:avLst/>
              <a:gdLst/>
              <a:ahLst/>
              <a:cxnLst>
                <a:cxn ang="0">
                  <a:pos x="165" y="0"/>
                </a:cxn>
                <a:cxn ang="0">
                  <a:pos x="128" y="58"/>
                </a:cxn>
                <a:cxn ang="0">
                  <a:pos x="90" y="93"/>
                </a:cxn>
                <a:cxn ang="0">
                  <a:pos x="18" y="100"/>
                </a:cxn>
                <a:cxn ang="0">
                  <a:pos x="0" y="133"/>
                </a:cxn>
                <a:cxn ang="0">
                  <a:pos x="35" y="195"/>
                </a:cxn>
                <a:cxn ang="0">
                  <a:pos x="60" y="195"/>
                </a:cxn>
                <a:cxn ang="0">
                  <a:pos x="223" y="128"/>
                </a:cxn>
                <a:cxn ang="0">
                  <a:pos x="225" y="123"/>
                </a:cxn>
                <a:cxn ang="0">
                  <a:pos x="250" y="48"/>
                </a:cxn>
                <a:cxn ang="0">
                  <a:pos x="165" y="0"/>
                </a:cxn>
              </a:cxnLst>
              <a:rect l="0" t="0" r="r" b="b"/>
              <a:pathLst>
                <a:path w="250" h="195">
                  <a:moveTo>
                    <a:pt x="165" y="0"/>
                  </a:moveTo>
                  <a:lnTo>
                    <a:pt x="128" y="58"/>
                  </a:lnTo>
                  <a:lnTo>
                    <a:pt x="90" y="93"/>
                  </a:lnTo>
                  <a:lnTo>
                    <a:pt x="18" y="100"/>
                  </a:lnTo>
                  <a:lnTo>
                    <a:pt x="0" y="133"/>
                  </a:lnTo>
                  <a:lnTo>
                    <a:pt x="35" y="195"/>
                  </a:lnTo>
                  <a:lnTo>
                    <a:pt x="60" y="195"/>
                  </a:lnTo>
                  <a:lnTo>
                    <a:pt x="223" y="128"/>
                  </a:lnTo>
                  <a:lnTo>
                    <a:pt x="225" y="123"/>
                  </a:lnTo>
                  <a:lnTo>
                    <a:pt x="250" y="48"/>
                  </a:lnTo>
                  <a:lnTo>
                    <a:pt x="16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4" name="Freeform 283"/>
            <p:cNvSpPr>
              <a:spLocks/>
            </p:cNvSpPr>
            <p:nvPr/>
          </p:nvSpPr>
          <p:spPr bwMode="auto">
            <a:xfrm>
              <a:off x="140854" y="2159352"/>
              <a:ext cx="1189754" cy="238448"/>
            </a:xfrm>
            <a:custGeom>
              <a:avLst/>
              <a:gdLst/>
              <a:ahLst/>
              <a:cxnLst>
                <a:cxn ang="0">
                  <a:pos x="1184" y="109"/>
                </a:cxn>
                <a:cxn ang="0">
                  <a:pos x="1181" y="115"/>
                </a:cxn>
                <a:cxn ang="0">
                  <a:pos x="1075" y="122"/>
                </a:cxn>
                <a:cxn ang="0">
                  <a:pos x="816" y="64"/>
                </a:cxn>
                <a:cxn ang="0">
                  <a:pos x="714" y="48"/>
                </a:cxn>
                <a:cxn ang="0">
                  <a:pos x="615" y="19"/>
                </a:cxn>
                <a:cxn ang="0">
                  <a:pos x="384" y="32"/>
                </a:cxn>
                <a:cxn ang="0">
                  <a:pos x="183" y="0"/>
                </a:cxn>
                <a:cxn ang="0">
                  <a:pos x="125" y="16"/>
                </a:cxn>
                <a:cxn ang="0">
                  <a:pos x="26" y="67"/>
                </a:cxn>
                <a:cxn ang="0">
                  <a:pos x="0" y="128"/>
                </a:cxn>
                <a:cxn ang="0">
                  <a:pos x="45" y="106"/>
                </a:cxn>
                <a:cxn ang="0">
                  <a:pos x="77" y="106"/>
                </a:cxn>
                <a:cxn ang="0">
                  <a:pos x="77" y="109"/>
                </a:cxn>
                <a:cxn ang="0">
                  <a:pos x="80" y="106"/>
                </a:cxn>
                <a:cxn ang="0">
                  <a:pos x="141" y="70"/>
                </a:cxn>
                <a:cxn ang="0">
                  <a:pos x="413" y="86"/>
                </a:cxn>
                <a:cxn ang="0">
                  <a:pos x="423" y="74"/>
                </a:cxn>
                <a:cxn ang="0">
                  <a:pos x="490" y="83"/>
                </a:cxn>
                <a:cxn ang="0">
                  <a:pos x="679" y="128"/>
                </a:cxn>
                <a:cxn ang="0">
                  <a:pos x="806" y="144"/>
                </a:cxn>
                <a:cxn ang="0">
                  <a:pos x="858" y="157"/>
                </a:cxn>
                <a:cxn ang="0">
                  <a:pos x="973" y="240"/>
                </a:cxn>
                <a:cxn ang="0">
                  <a:pos x="1030" y="240"/>
                </a:cxn>
                <a:cxn ang="0">
                  <a:pos x="1046" y="205"/>
                </a:cxn>
                <a:cxn ang="0">
                  <a:pos x="1194" y="186"/>
                </a:cxn>
                <a:cxn ang="0">
                  <a:pos x="1197" y="179"/>
                </a:cxn>
                <a:cxn ang="0">
                  <a:pos x="1184" y="115"/>
                </a:cxn>
                <a:cxn ang="0">
                  <a:pos x="1184" y="109"/>
                </a:cxn>
              </a:cxnLst>
              <a:rect l="0" t="0" r="r" b="b"/>
              <a:pathLst>
                <a:path w="1197" h="240">
                  <a:moveTo>
                    <a:pt x="1184" y="109"/>
                  </a:moveTo>
                  <a:lnTo>
                    <a:pt x="1181" y="115"/>
                  </a:lnTo>
                  <a:lnTo>
                    <a:pt x="1075" y="122"/>
                  </a:lnTo>
                  <a:lnTo>
                    <a:pt x="816" y="64"/>
                  </a:lnTo>
                  <a:lnTo>
                    <a:pt x="714" y="48"/>
                  </a:lnTo>
                  <a:lnTo>
                    <a:pt x="615" y="19"/>
                  </a:lnTo>
                  <a:lnTo>
                    <a:pt x="384" y="32"/>
                  </a:lnTo>
                  <a:lnTo>
                    <a:pt x="183" y="0"/>
                  </a:lnTo>
                  <a:lnTo>
                    <a:pt x="125" y="16"/>
                  </a:lnTo>
                  <a:lnTo>
                    <a:pt x="26" y="67"/>
                  </a:lnTo>
                  <a:lnTo>
                    <a:pt x="0" y="128"/>
                  </a:lnTo>
                  <a:lnTo>
                    <a:pt x="45" y="106"/>
                  </a:lnTo>
                  <a:lnTo>
                    <a:pt x="77" y="106"/>
                  </a:lnTo>
                  <a:lnTo>
                    <a:pt x="77" y="109"/>
                  </a:lnTo>
                  <a:lnTo>
                    <a:pt x="80" y="106"/>
                  </a:lnTo>
                  <a:lnTo>
                    <a:pt x="141" y="70"/>
                  </a:lnTo>
                  <a:lnTo>
                    <a:pt x="413" y="86"/>
                  </a:lnTo>
                  <a:lnTo>
                    <a:pt x="423" y="74"/>
                  </a:lnTo>
                  <a:lnTo>
                    <a:pt x="490" y="83"/>
                  </a:lnTo>
                  <a:lnTo>
                    <a:pt x="679" y="128"/>
                  </a:lnTo>
                  <a:lnTo>
                    <a:pt x="806" y="144"/>
                  </a:lnTo>
                  <a:lnTo>
                    <a:pt x="858" y="157"/>
                  </a:lnTo>
                  <a:lnTo>
                    <a:pt x="973" y="240"/>
                  </a:lnTo>
                  <a:lnTo>
                    <a:pt x="1030" y="240"/>
                  </a:lnTo>
                  <a:lnTo>
                    <a:pt x="1046" y="205"/>
                  </a:lnTo>
                  <a:lnTo>
                    <a:pt x="1194" y="186"/>
                  </a:lnTo>
                  <a:lnTo>
                    <a:pt x="1197" y="179"/>
                  </a:lnTo>
                  <a:lnTo>
                    <a:pt x="1184" y="115"/>
                  </a:lnTo>
                  <a:lnTo>
                    <a:pt x="1184"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5" name="Freeform 282"/>
            <p:cNvSpPr>
              <a:spLocks/>
            </p:cNvSpPr>
            <p:nvPr/>
          </p:nvSpPr>
          <p:spPr bwMode="auto">
            <a:xfrm>
              <a:off x="140854" y="2159352"/>
              <a:ext cx="1189754" cy="238448"/>
            </a:xfrm>
            <a:custGeom>
              <a:avLst/>
              <a:gdLst/>
              <a:ahLst/>
              <a:cxnLst>
                <a:cxn ang="0">
                  <a:pos x="1185" y="108"/>
                </a:cxn>
                <a:cxn ang="0">
                  <a:pos x="1180" y="115"/>
                </a:cxn>
                <a:cxn ang="0">
                  <a:pos x="1075" y="123"/>
                </a:cxn>
                <a:cxn ang="0">
                  <a:pos x="815" y="63"/>
                </a:cxn>
                <a:cxn ang="0">
                  <a:pos x="715" y="48"/>
                </a:cxn>
                <a:cxn ang="0">
                  <a:pos x="615" y="18"/>
                </a:cxn>
                <a:cxn ang="0">
                  <a:pos x="385" y="33"/>
                </a:cxn>
                <a:cxn ang="0">
                  <a:pos x="182" y="0"/>
                </a:cxn>
                <a:cxn ang="0">
                  <a:pos x="125" y="15"/>
                </a:cxn>
                <a:cxn ang="0">
                  <a:pos x="25" y="68"/>
                </a:cxn>
                <a:cxn ang="0">
                  <a:pos x="0" y="128"/>
                </a:cxn>
                <a:cxn ang="0">
                  <a:pos x="45" y="105"/>
                </a:cxn>
                <a:cxn ang="0">
                  <a:pos x="77" y="105"/>
                </a:cxn>
                <a:cxn ang="0">
                  <a:pos x="77" y="108"/>
                </a:cxn>
                <a:cxn ang="0">
                  <a:pos x="80" y="105"/>
                </a:cxn>
                <a:cxn ang="0">
                  <a:pos x="140" y="70"/>
                </a:cxn>
                <a:cxn ang="0">
                  <a:pos x="412" y="85"/>
                </a:cxn>
                <a:cxn ang="0">
                  <a:pos x="422" y="73"/>
                </a:cxn>
                <a:cxn ang="0">
                  <a:pos x="490" y="83"/>
                </a:cxn>
                <a:cxn ang="0">
                  <a:pos x="680" y="128"/>
                </a:cxn>
                <a:cxn ang="0">
                  <a:pos x="805" y="143"/>
                </a:cxn>
                <a:cxn ang="0">
                  <a:pos x="857" y="158"/>
                </a:cxn>
                <a:cxn ang="0">
                  <a:pos x="972" y="240"/>
                </a:cxn>
                <a:cxn ang="0">
                  <a:pos x="1030" y="240"/>
                </a:cxn>
                <a:cxn ang="0">
                  <a:pos x="1045" y="205"/>
                </a:cxn>
                <a:cxn ang="0">
                  <a:pos x="1195" y="185"/>
                </a:cxn>
                <a:cxn ang="0">
                  <a:pos x="1197" y="178"/>
                </a:cxn>
                <a:cxn ang="0">
                  <a:pos x="1185" y="115"/>
                </a:cxn>
                <a:cxn ang="0">
                  <a:pos x="1185" y="108"/>
                </a:cxn>
              </a:cxnLst>
              <a:rect l="0" t="0" r="r" b="b"/>
              <a:pathLst>
                <a:path w="1197" h="240">
                  <a:moveTo>
                    <a:pt x="1185" y="108"/>
                  </a:moveTo>
                  <a:lnTo>
                    <a:pt x="1180" y="115"/>
                  </a:lnTo>
                  <a:lnTo>
                    <a:pt x="1075" y="123"/>
                  </a:lnTo>
                  <a:lnTo>
                    <a:pt x="815" y="63"/>
                  </a:lnTo>
                  <a:lnTo>
                    <a:pt x="715" y="48"/>
                  </a:lnTo>
                  <a:lnTo>
                    <a:pt x="615" y="18"/>
                  </a:lnTo>
                  <a:lnTo>
                    <a:pt x="385" y="33"/>
                  </a:lnTo>
                  <a:lnTo>
                    <a:pt x="182" y="0"/>
                  </a:lnTo>
                  <a:lnTo>
                    <a:pt x="125" y="15"/>
                  </a:lnTo>
                  <a:lnTo>
                    <a:pt x="25" y="68"/>
                  </a:lnTo>
                  <a:lnTo>
                    <a:pt x="0" y="128"/>
                  </a:lnTo>
                  <a:lnTo>
                    <a:pt x="45" y="105"/>
                  </a:lnTo>
                  <a:lnTo>
                    <a:pt x="77" y="105"/>
                  </a:lnTo>
                  <a:lnTo>
                    <a:pt x="77" y="108"/>
                  </a:lnTo>
                  <a:lnTo>
                    <a:pt x="80" y="105"/>
                  </a:lnTo>
                  <a:lnTo>
                    <a:pt x="140" y="70"/>
                  </a:lnTo>
                  <a:lnTo>
                    <a:pt x="412" y="85"/>
                  </a:lnTo>
                  <a:lnTo>
                    <a:pt x="422" y="73"/>
                  </a:lnTo>
                  <a:lnTo>
                    <a:pt x="490" y="83"/>
                  </a:lnTo>
                  <a:lnTo>
                    <a:pt x="680" y="128"/>
                  </a:lnTo>
                  <a:lnTo>
                    <a:pt x="805" y="143"/>
                  </a:lnTo>
                  <a:lnTo>
                    <a:pt x="857" y="158"/>
                  </a:lnTo>
                  <a:lnTo>
                    <a:pt x="972" y="240"/>
                  </a:lnTo>
                  <a:lnTo>
                    <a:pt x="1030" y="240"/>
                  </a:lnTo>
                  <a:lnTo>
                    <a:pt x="1045" y="205"/>
                  </a:lnTo>
                  <a:lnTo>
                    <a:pt x="1195" y="185"/>
                  </a:lnTo>
                  <a:lnTo>
                    <a:pt x="1197" y="178"/>
                  </a:lnTo>
                  <a:lnTo>
                    <a:pt x="1185" y="115"/>
                  </a:lnTo>
                  <a:lnTo>
                    <a:pt x="1185" y="10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6" name="Freeform 281"/>
            <p:cNvSpPr>
              <a:spLocks/>
            </p:cNvSpPr>
            <p:nvPr/>
          </p:nvSpPr>
          <p:spPr bwMode="auto">
            <a:xfrm>
              <a:off x="217853" y="2228899"/>
              <a:ext cx="978628" cy="531539"/>
            </a:xfrm>
            <a:custGeom>
              <a:avLst/>
              <a:gdLst/>
              <a:ahLst/>
              <a:cxnLst>
                <a:cxn ang="0">
                  <a:pos x="0" y="36"/>
                </a:cxn>
                <a:cxn ang="0">
                  <a:pos x="154" y="116"/>
                </a:cxn>
                <a:cxn ang="0">
                  <a:pos x="218" y="93"/>
                </a:cxn>
                <a:cxn ang="0">
                  <a:pos x="304" y="151"/>
                </a:cxn>
                <a:cxn ang="0">
                  <a:pos x="349" y="151"/>
                </a:cxn>
                <a:cxn ang="0">
                  <a:pos x="323" y="205"/>
                </a:cxn>
                <a:cxn ang="0">
                  <a:pos x="390" y="224"/>
                </a:cxn>
                <a:cxn ang="0">
                  <a:pos x="406" y="308"/>
                </a:cxn>
                <a:cxn ang="0">
                  <a:pos x="435" y="362"/>
                </a:cxn>
                <a:cxn ang="0">
                  <a:pos x="512" y="381"/>
                </a:cxn>
                <a:cxn ang="0">
                  <a:pos x="515" y="388"/>
                </a:cxn>
                <a:cxn ang="0">
                  <a:pos x="538" y="365"/>
                </a:cxn>
                <a:cxn ang="0">
                  <a:pos x="694" y="400"/>
                </a:cxn>
                <a:cxn ang="0">
                  <a:pos x="701" y="436"/>
                </a:cxn>
                <a:cxn ang="0">
                  <a:pos x="752" y="452"/>
                </a:cxn>
                <a:cxn ang="0">
                  <a:pos x="771" y="535"/>
                </a:cxn>
                <a:cxn ang="0">
                  <a:pos x="797" y="532"/>
                </a:cxn>
                <a:cxn ang="0">
                  <a:pos x="825" y="500"/>
                </a:cxn>
                <a:cxn ang="0">
                  <a:pos x="825" y="496"/>
                </a:cxn>
                <a:cxn ang="0">
                  <a:pos x="822" y="496"/>
                </a:cxn>
                <a:cxn ang="0">
                  <a:pos x="787" y="432"/>
                </a:cxn>
                <a:cxn ang="0">
                  <a:pos x="806" y="400"/>
                </a:cxn>
                <a:cxn ang="0">
                  <a:pos x="877" y="394"/>
                </a:cxn>
                <a:cxn ang="0">
                  <a:pos x="915" y="359"/>
                </a:cxn>
                <a:cxn ang="0">
                  <a:pos x="953" y="301"/>
                </a:cxn>
                <a:cxn ang="0">
                  <a:pos x="960" y="279"/>
                </a:cxn>
                <a:cxn ang="0">
                  <a:pos x="985" y="212"/>
                </a:cxn>
                <a:cxn ang="0">
                  <a:pos x="982" y="180"/>
                </a:cxn>
                <a:cxn ang="0">
                  <a:pos x="953" y="170"/>
                </a:cxn>
                <a:cxn ang="0">
                  <a:pos x="896" y="170"/>
                </a:cxn>
                <a:cxn ang="0">
                  <a:pos x="781" y="87"/>
                </a:cxn>
                <a:cxn ang="0">
                  <a:pos x="729" y="74"/>
                </a:cxn>
                <a:cxn ang="0">
                  <a:pos x="602" y="58"/>
                </a:cxn>
                <a:cxn ang="0">
                  <a:pos x="413" y="13"/>
                </a:cxn>
                <a:cxn ang="0">
                  <a:pos x="346" y="4"/>
                </a:cxn>
                <a:cxn ang="0">
                  <a:pos x="336" y="16"/>
                </a:cxn>
                <a:cxn ang="0">
                  <a:pos x="64" y="0"/>
                </a:cxn>
                <a:cxn ang="0">
                  <a:pos x="3" y="36"/>
                </a:cxn>
                <a:cxn ang="0">
                  <a:pos x="0" y="39"/>
                </a:cxn>
                <a:cxn ang="0">
                  <a:pos x="0" y="36"/>
                </a:cxn>
              </a:cxnLst>
              <a:rect l="0" t="0" r="r" b="b"/>
              <a:pathLst>
                <a:path w="985" h="535">
                  <a:moveTo>
                    <a:pt x="0" y="36"/>
                  </a:moveTo>
                  <a:lnTo>
                    <a:pt x="154" y="116"/>
                  </a:lnTo>
                  <a:lnTo>
                    <a:pt x="218" y="93"/>
                  </a:lnTo>
                  <a:lnTo>
                    <a:pt x="304" y="151"/>
                  </a:lnTo>
                  <a:lnTo>
                    <a:pt x="349" y="151"/>
                  </a:lnTo>
                  <a:lnTo>
                    <a:pt x="323" y="205"/>
                  </a:lnTo>
                  <a:lnTo>
                    <a:pt x="390" y="224"/>
                  </a:lnTo>
                  <a:lnTo>
                    <a:pt x="406" y="308"/>
                  </a:lnTo>
                  <a:lnTo>
                    <a:pt x="435" y="362"/>
                  </a:lnTo>
                  <a:lnTo>
                    <a:pt x="512" y="381"/>
                  </a:lnTo>
                  <a:lnTo>
                    <a:pt x="515" y="388"/>
                  </a:lnTo>
                  <a:lnTo>
                    <a:pt x="538" y="365"/>
                  </a:lnTo>
                  <a:lnTo>
                    <a:pt x="694" y="400"/>
                  </a:lnTo>
                  <a:lnTo>
                    <a:pt x="701" y="436"/>
                  </a:lnTo>
                  <a:lnTo>
                    <a:pt x="752" y="452"/>
                  </a:lnTo>
                  <a:lnTo>
                    <a:pt x="771" y="535"/>
                  </a:lnTo>
                  <a:lnTo>
                    <a:pt x="797" y="532"/>
                  </a:lnTo>
                  <a:lnTo>
                    <a:pt x="825" y="500"/>
                  </a:lnTo>
                  <a:lnTo>
                    <a:pt x="825" y="496"/>
                  </a:lnTo>
                  <a:lnTo>
                    <a:pt x="822" y="496"/>
                  </a:lnTo>
                  <a:lnTo>
                    <a:pt x="787" y="432"/>
                  </a:lnTo>
                  <a:lnTo>
                    <a:pt x="806" y="400"/>
                  </a:lnTo>
                  <a:lnTo>
                    <a:pt x="877" y="394"/>
                  </a:lnTo>
                  <a:lnTo>
                    <a:pt x="915" y="359"/>
                  </a:lnTo>
                  <a:lnTo>
                    <a:pt x="953" y="301"/>
                  </a:lnTo>
                  <a:lnTo>
                    <a:pt x="960" y="279"/>
                  </a:lnTo>
                  <a:lnTo>
                    <a:pt x="985" y="212"/>
                  </a:lnTo>
                  <a:lnTo>
                    <a:pt x="982" y="180"/>
                  </a:lnTo>
                  <a:lnTo>
                    <a:pt x="953" y="170"/>
                  </a:lnTo>
                  <a:lnTo>
                    <a:pt x="896" y="170"/>
                  </a:lnTo>
                  <a:lnTo>
                    <a:pt x="781" y="87"/>
                  </a:lnTo>
                  <a:lnTo>
                    <a:pt x="729" y="74"/>
                  </a:lnTo>
                  <a:lnTo>
                    <a:pt x="602" y="58"/>
                  </a:lnTo>
                  <a:lnTo>
                    <a:pt x="413" y="13"/>
                  </a:lnTo>
                  <a:lnTo>
                    <a:pt x="346" y="4"/>
                  </a:lnTo>
                  <a:lnTo>
                    <a:pt x="336" y="16"/>
                  </a:lnTo>
                  <a:lnTo>
                    <a:pt x="64" y="0"/>
                  </a:lnTo>
                  <a:lnTo>
                    <a:pt x="3" y="36"/>
                  </a:lnTo>
                  <a:lnTo>
                    <a:pt x="0" y="39"/>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7" name="Freeform 280"/>
            <p:cNvSpPr>
              <a:spLocks/>
            </p:cNvSpPr>
            <p:nvPr/>
          </p:nvSpPr>
          <p:spPr bwMode="auto">
            <a:xfrm>
              <a:off x="217853" y="2228899"/>
              <a:ext cx="978628" cy="531539"/>
            </a:xfrm>
            <a:custGeom>
              <a:avLst/>
              <a:gdLst/>
              <a:ahLst/>
              <a:cxnLst>
                <a:cxn ang="0">
                  <a:pos x="0" y="35"/>
                </a:cxn>
                <a:cxn ang="0">
                  <a:pos x="153" y="115"/>
                </a:cxn>
                <a:cxn ang="0">
                  <a:pos x="218" y="93"/>
                </a:cxn>
                <a:cxn ang="0">
                  <a:pos x="303" y="150"/>
                </a:cxn>
                <a:cxn ang="0">
                  <a:pos x="348" y="150"/>
                </a:cxn>
                <a:cxn ang="0">
                  <a:pos x="323" y="205"/>
                </a:cxn>
                <a:cxn ang="0">
                  <a:pos x="390" y="223"/>
                </a:cxn>
                <a:cxn ang="0">
                  <a:pos x="405" y="308"/>
                </a:cxn>
                <a:cxn ang="0">
                  <a:pos x="435" y="363"/>
                </a:cxn>
                <a:cxn ang="0">
                  <a:pos x="513" y="380"/>
                </a:cxn>
                <a:cxn ang="0">
                  <a:pos x="515" y="388"/>
                </a:cxn>
                <a:cxn ang="0">
                  <a:pos x="538" y="365"/>
                </a:cxn>
                <a:cxn ang="0">
                  <a:pos x="693" y="400"/>
                </a:cxn>
                <a:cxn ang="0">
                  <a:pos x="700" y="435"/>
                </a:cxn>
                <a:cxn ang="0">
                  <a:pos x="753" y="453"/>
                </a:cxn>
                <a:cxn ang="0">
                  <a:pos x="770" y="535"/>
                </a:cxn>
                <a:cxn ang="0">
                  <a:pos x="798" y="533"/>
                </a:cxn>
                <a:cxn ang="0">
                  <a:pos x="825" y="500"/>
                </a:cxn>
                <a:cxn ang="0">
                  <a:pos x="825" y="495"/>
                </a:cxn>
                <a:cxn ang="0">
                  <a:pos x="823" y="495"/>
                </a:cxn>
                <a:cxn ang="0">
                  <a:pos x="788" y="433"/>
                </a:cxn>
                <a:cxn ang="0">
                  <a:pos x="805" y="400"/>
                </a:cxn>
                <a:cxn ang="0">
                  <a:pos x="878" y="393"/>
                </a:cxn>
                <a:cxn ang="0">
                  <a:pos x="915" y="358"/>
                </a:cxn>
                <a:cxn ang="0">
                  <a:pos x="953" y="300"/>
                </a:cxn>
                <a:cxn ang="0">
                  <a:pos x="960" y="278"/>
                </a:cxn>
                <a:cxn ang="0">
                  <a:pos x="985" y="213"/>
                </a:cxn>
                <a:cxn ang="0">
                  <a:pos x="983" y="180"/>
                </a:cxn>
                <a:cxn ang="0">
                  <a:pos x="953" y="170"/>
                </a:cxn>
                <a:cxn ang="0">
                  <a:pos x="895" y="170"/>
                </a:cxn>
                <a:cxn ang="0">
                  <a:pos x="780" y="88"/>
                </a:cxn>
                <a:cxn ang="0">
                  <a:pos x="728" y="73"/>
                </a:cxn>
                <a:cxn ang="0">
                  <a:pos x="603" y="58"/>
                </a:cxn>
                <a:cxn ang="0">
                  <a:pos x="413" y="13"/>
                </a:cxn>
                <a:cxn ang="0">
                  <a:pos x="345" y="3"/>
                </a:cxn>
                <a:cxn ang="0">
                  <a:pos x="335" y="15"/>
                </a:cxn>
                <a:cxn ang="0">
                  <a:pos x="63" y="0"/>
                </a:cxn>
                <a:cxn ang="0">
                  <a:pos x="3" y="35"/>
                </a:cxn>
                <a:cxn ang="0">
                  <a:pos x="0" y="38"/>
                </a:cxn>
                <a:cxn ang="0">
                  <a:pos x="0" y="35"/>
                </a:cxn>
              </a:cxnLst>
              <a:rect l="0" t="0" r="r" b="b"/>
              <a:pathLst>
                <a:path w="985" h="535">
                  <a:moveTo>
                    <a:pt x="0" y="35"/>
                  </a:moveTo>
                  <a:lnTo>
                    <a:pt x="153" y="115"/>
                  </a:lnTo>
                  <a:lnTo>
                    <a:pt x="218" y="93"/>
                  </a:lnTo>
                  <a:lnTo>
                    <a:pt x="303" y="150"/>
                  </a:lnTo>
                  <a:lnTo>
                    <a:pt x="348" y="150"/>
                  </a:lnTo>
                  <a:lnTo>
                    <a:pt x="323" y="205"/>
                  </a:lnTo>
                  <a:lnTo>
                    <a:pt x="390" y="223"/>
                  </a:lnTo>
                  <a:lnTo>
                    <a:pt x="405" y="308"/>
                  </a:lnTo>
                  <a:lnTo>
                    <a:pt x="435" y="363"/>
                  </a:lnTo>
                  <a:lnTo>
                    <a:pt x="513" y="380"/>
                  </a:lnTo>
                  <a:lnTo>
                    <a:pt x="515" y="388"/>
                  </a:lnTo>
                  <a:lnTo>
                    <a:pt x="538" y="365"/>
                  </a:lnTo>
                  <a:lnTo>
                    <a:pt x="693" y="400"/>
                  </a:lnTo>
                  <a:lnTo>
                    <a:pt x="700" y="435"/>
                  </a:lnTo>
                  <a:lnTo>
                    <a:pt x="753" y="453"/>
                  </a:lnTo>
                  <a:lnTo>
                    <a:pt x="770" y="535"/>
                  </a:lnTo>
                  <a:lnTo>
                    <a:pt x="798" y="533"/>
                  </a:lnTo>
                  <a:lnTo>
                    <a:pt x="825" y="500"/>
                  </a:lnTo>
                  <a:lnTo>
                    <a:pt x="825" y="495"/>
                  </a:lnTo>
                  <a:lnTo>
                    <a:pt x="823" y="495"/>
                  </a:lnTo>
                  <a:lnTo>
                    <a:pt x="788" y="433"/>
                  </a:lnTo>
                  <a:lnTo>
                    <a:pt x="805" y="400"/>
                  </a:lnTo>
                  <a:lnTo>
                    <a:pt x="878" y="393"/>
                  </a:lnTo>
                  <a:lnTo>
                    <a:pt x="915" y="358"/>
                  </a:lnTo>
                  <a:lnTo>
                    <a:pt x="953" y="300"/>
                  </a:lnTo>
                  <a:lnTo>
                    <a:pt x="960" y="278"/>
                  </a:lnTo>
                  <a:lnTo>
                    <a:pt x="985" y="213"/>
                  </a:lnTo>
                  <a:lnTo>
                    <a:pt x="983" y="180"/>
                  </a:lnTo>
                  <a:lnTo>
                    <a:pt x="953" y="170"/>
                  </a:lnTo>
                  <a:lnTo>
                    <a:pt x="895" y="170"/>
                  </a:lnTo>
                  <a:lnTo>
                    <a:pt x="780" y="88"/>
                  </a:lnTo>
                  <a:lnTo>
                    <a:pt x="728" y="73"/>
                  </a:lnTo>
                  <a:lnTo>
                    <a:pt x="603" y="58"/>
                  </a:lnTo>
                  <a:lnTo>
                    <a:pt x="413" y="13"/>
                  </a:lnTo>
                  <a:lnTo>
                    <a:pt x="345" y="3"/>
                  </a:lnTo>
                  <a:lnTo>
                    <a:pt x="335" y="15"/>
                  </a:lnTo>
                  <a:lnTo>
                    <a:pt x="63" y="0"/>
                  </a:lnTo>
                  <a:lnTo>
                    <a:pt x="3" y="35"/>
                  </a:lnTo>
                  <a:lnTo>
                    <a:pt x="0" y="38"/>
                  </a:lnTo>
                  <a:lnTo>
                    <a:pt x="0" y="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8" name="Freeform 279"/>
            <p:cNvSpPr>
              <a:spLocks/>
            </p:cNvSpPr>
            <p:nvPr/>
          </p:nvSpPr>
          <p:spPr bwMode="auto">
            <a:xfrm>
              <a:off x="729522" y="2591538"/>
              <a:ext cx="183803" cy="134127"/>
            </a:xfrm>
            <a:custGeom>
              <a:avLst/>
              <a:gdLst/>
              <a:ahLst/>
              <a:cxnLst>
                <a:cxn ang="0">
                  <a:pos x="0" y="23"/>
                </a:cxn>
                <a:cxn ang="0">
                  <a:pos x="13" y="122"/>
                </a:cxn>
                <a:cxn ang="0">
                  <a:pos x="58" y="135"/>
                </a:cxn>
                <a:cxn ang="0">
                  <a:pos x="71" y="119"/>
                </a:cxn>
                <a:cxn ang="0">
                  <a:pos x="138" y="106"/>
                </a:cxn>
                <a:cxn ang="0">
                  <a:pos x="179" y="74"/>
                </a:cxn>
                <a:cxn ang="0">
                  <a:pos x="186" y="71"/>
                </a:cxn>
                <a:cxn ang="0">
                  <a:pos x="179" y="35"/>
                </a:cxn>
                <a:cxn ang="0">
                  <a:pos x="23" y="0"/>
                </a:cxn>
                <a:cxn ang="0">
                  <a:pos x="0" y="23"/>
                </a:cxn>
              </a:cxnLst>
              <a:rect l="0" t="0" r="r" b="b"/>
              <a:pathLst>
                <a:path w="186" h="135">
                  <a:moveTo>
                    <a:pt x="0" y="23"/>
                  </a:moveTo>
                  <a:lnTo>
                    <a:pt x="13" y="122"/>
                  </a:lnTo>
                  <a:lnTo>
                    <a:pt x="58" y="135"/>
                  </a:lnTo>
                  <a:lnTo>
                    <a:pt x="71" y="119"/>
                  </a:lnTo>
                  <a:lnTo>
                    <a:pt x="138" y="106"/>
                  </a:lnTo>
                  <a:lnTo>
                    <a:pt x="179" y="74"/>
                  </a:lnTo>
                  <a:lnTo>
                    <a:pt x="186" y="71"/>
                  </a:lnTo>
                  <a:lnTo>
                    <a:pt x="179" y="35"/>
                  </a:lnTo>
                  <a:lnTo>
                    <a:pt x="23" y="0"/>
                  </a:lnTo>
                  <a:lnTo>
                    <a:pt x="0"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9" name="Freeform 278"/>
            <p:cNvSpPr>
              <a:spLocks/>
            </p:cNvSpPr>
            <p:nvPr/>
          </p:nvSpPr>
          <p:spPr bwMode="auto">
            <a:xfrm>
              <a:off x="729522" y="2591538"/>
              <a:ext cx="183803" cy="134127"/>
            </a:xfrm>
            <a:custGeom>
              <a:avLst/>
              <a:gdLst/>
              <a:ahLst/>
              <a:cxnLst>
                <a:cxn ang="0">
                  <a:pos x="0" y="23"/>
                </a:cxn>
                <a:cxn ang="0">
                  <a:pos x="13" y="123"/>
                </a:cxn>
                <a:cxn ang="0">
                  <a:pos x="58" y="135"/>
                </a:cxn>
                <a:cxn ang="0">
                  <a:pos x="70" y="118"/>
                </a:cxn>
                <a:cxn ang="0">
                  <a:pos x="138" y="105"/>
                </a:cxn>
                <a:cxn ang="0">
                  <a:pos x="178" y="73"/>
                </a:cxn>
                <a:cxn ang="0">
                  <a:pos x="186" y="70"/>
                </a:cxn>
                <a:cxn ang="0">
                  <a:pos x="178" y="35"/>
                </a:cxn>
                <a:cxn ang="0">
                  <a:pos x="23" y="0"/>
                </a:cxn>
                <a:cxn ang="0">
                  <a:pos x="0" y="23"/>
                </a:cxn>
              </a:cxnLst>
              <a:rect l="0" t="0" r="r" b="b"/>
              <a:pathLst>
                <a:path w="186" h="135">
                  <a:moveTo>
                    <a:pt x="0" y="23"/>
                  </a:moveTo>
                  <a:lnTo>
                    <a:pt x="13" y="123"/>
                  </a:lnTo>
                  <a:lnTo>
                    <a:pt x="58" y="135"/>
                  </a:lnTo>
                  <a:lnTo>
                    <a:pt x="70" y="118"/>
                  </a:lnTo>
                  <a:lnTo>
                    <a:pt x="138" y="105"/>
                  </a:lnTo>
                  <a:lnTo>
                    <a:pt x="178" y="73"/>
                  </a:lnTo>
                  <a:lnTo>
                    <a:pt x="186" y="70"/>
                  </a:lnTo>
                  <a:lnTo>
                    <a:pt x="178" y="35"/>
                  </a:lnTo>
                  <a:lnTo>
                    <a:pt x="23" y="0"/>
                  </a:lnTo>
                  <a:lnTo>
                    <a:pt x="0" y="2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 name="Freeform 277"/>
            <p:cNvSpPr>
              <a:spLocks/>
            </p:cNvSpPr>
            <p:nvPr/>
          </p:nvSpPr>
          <p:spPr bwMode="auto">
            <a:xfrm>
              <a:off x="786649" y="2286027"/>
              <a:ext cx="1204657" cy="1169884"/>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 name="Freeform 276"/>
            <p:cNvSpPr>
              <a:spLocks/>
            </p:cNvSpPr>
            <p:nvPr/>
          </p:nvSpPr>
          <p:spPr bwMode="auto">
            <a:xfrm>
              <a:off x="786649" y="2286027"/>
              <a:ext cx="1204657" cy="1169884"/>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2" name="Freeform 274"/>
            <p:cNvSpPr>
              <a:spLocks/>
            </p:cNvSpPr>
            <p:nvPr/>
          </p:nvSpPr>
          <p:spPr bwMode="auto">
            <a:xfrm>
              <a:off x="890970" y="2623827"/>
              <a:ext cx="14903" cy="2485"/>
            </a:xfrm>
            <a:custGeom>
              <a:avLst/>
              <a:gdLst/>
              <a:ahLst/>
              <a:cxnLst>
                <a:cxn ang="0">
                  <a:pos x="0" y="0"/>
                </a:cxn>
                <a:cxn ang="0">
                  <a:pos x="16" y="3"/>
                </a:cxn>
                <a:cxn ang="0">
                  <a:pos x="0" y="0"/>
                </a:cxn>
              </a:cxnLst>
              <a:rect l="0" t="0" r="r" b="b"/>
              <a:pathLst>
                <a:path w="16" h="3">
                  <a:moveTo>
                    <a:pt x="0" y="0"/>
                  </a:moveTo>
                  <a:lnTo>
                    <a:pt x="16"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3" name="Freeform 273"/>
            <p:cNvSpPr>
              <a:spLocks/>
            </p:cNvSpPr>
            <p:nvPr/>
          </p:nvSpPr>
          <p:spPr bwMode="auto">
            <a:xfrm>
              <a:off x="3752337" y="4432055"/>
              <a:ext cx="263286" cy="193739"/>
            </a:xfrm>
            <a:custGeom>
              <a:avLst/>
              <a:gdLst/>
              <a:ahLst/>
              <a:cxnLst>
                <a:cxn ang="0">
                  <a:pos x="208" y="0"/>
                </a:cxn>
                <a:cxn ang="0">
                  <a:pos x="0" y="173"/>
                </a:cxn>
                <a:cxn ang="0">
                  <a:pos x="3" y="195"/>
                </a:cxn>
                <a:cxn ang="0">
                  <a:pos x="109" y="195"/>
                </a:cxn>
                <a:cxn ang="0">
                  <a:pos x="135" y="144"/>
                </a:cxn>
                <a:cxn ang="0">
                  <a:pos x="179" y="141"/>
                </a:cxn>
                <a:cxn ang="0">
                  <a:pos x="205" y="83"/>
                </a:cxn>
                <a:cxn ang="0">
                  <a:pos x="266" y="80"/>
                </a:cxn>
                <a:cxn ang="0">
                  <a:pos x="266" y="48"/>
                </a:cxn>
                <a:cxn ang="0">
                  <a:pos x="263" y="38"/>
                </a:cxn>
                <a:cxn ang="0">
                  <a:pos x="208" y="6"/>
                </a:cxn>
                <a:cxn ang="0">
                  <a:pos x="208" y="0"/>
                </a:cxn>
              </a:cxnLst>
              <a:rect l="0" t="0" r="r" b="b"/>
              <a:pathLst>
                <a:path w="266" h="195">
                  <a:moveTo>
                    <a:pt x="208" y="0"/>
                  </a:moveTo>
                  <a:lnTo>
                    <a:pt x="0" y="173"/>
                  </a:lnTo>
                  <a:lnTo>
                    <a:pt x="3" y="195"/>
                  </a:lnTo>
                  <a:lnTo>
                    <a:pt x="109" y="195"/>
                  </a:lnTo>
                  <a:lnTo>
                    <a:pt x="135" y="144"/>
                  </a:lnTo>
                  <a:lnTo>
                    <a:pt x="179" y="141"/>
                  </a:lnTo>
                  <a:lnTo>
                    <a:pt x="205" y="83"/>
                  </a:lnTo>
                  <a:lnTo>
                    <a:pt x="266" y="80"/>
                  </a:lnTo>
                  <a:lnTo>
                    <a:pt x="266" y="48"/>
                  </a:lnTo>
                  <a:lnTo>
                    <a:pt x="263" y="38"/>
                  </a:lnTo>
                  <a:lnTo>
                    <a:pt x="208" y="6"/>
                  </a:lnTo>
                  <a:lnTo>
                    <a:pt x="2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4" name="Freeform 272"/>
            <p:cNvSpPr>
              <a:spLocks/>
            </p:cNvSpPr>
            <p:nvPr/>
          </p:nvSpPr>
          <p:spPr bwMode="auto">
            <a:xfrm>
              <a:off x="3752337" y="4432055"/>
              <a:ext cx="263286" cy="193739"/>
            </a:xfrm>
            <a:custGeom>
              <a:avLst/>
              <a:gdLst/>
              <a:ahLst/>
              <a:cxnLst>
                <a:cxn ang="0">
                  <a:pos x="208" y="0"/>
                </a:cxn>
                <a:cxn ang="0">
                  <a:pos x="0" y="173"/>
                </a:cxn>
                <a:cxn ang="0">
                  <a:pos x="3" y="195"/>
                </a:cxn>
                <a:cxn ang="0">
                  <a:pos x="108" y="195"/>
                </a:cxn>
                <a:cxn ang="0">
                  <a:pos x="136" y="145"/>
                </a:cxn>
                <a:cxn ang="0">
                  <a:pos x="178" y="140"/>
                </a:cxn>
                <a:cxn ang="0">
                  <a:pos x="206" y="83"/>
                </a:cxn>
                <a:cxn ang="0">
                  <a:pos x="266" y="80"/>
                </a:cxn>
                <a:cxn ang="0">
                  <a:pos x="266" y="48"/>
                </a:cxn>
                <a:cxn ang="0">
                  <a:pos x="263" y="38"/>
                </a:cxn>
                <a:cxn ang="0">
                  <a:pos x="208" y="5"/>
                </a:cxn>
                <a:cxn ang="0">
                  <a:pos x="208" y="0"/>
                </a:cxn>
              </a:cxnLst>
              <a:rect l="0" t="0" r="r" b="b"/>
              <a:pathLst>
                <a:path w="266" h="195">
                  <a:moveTo>
                    <a:pt x="208" y="0"/>
                  </a:moveTo>
                  <a:lnTo>
                    <a:pt x="0" y="173"/>
                  </a:lnTo>
                  <a:lnTo>
                    <a:pt x="3" y="195"/>
                  </a:lnTo>
                  <a:lnTo>
                    <a:pt x="108" y="195"/>
                  </a:lnTo>
                  <a:lnTo>
                    <a:pt x="136" y="145"/>
                  </a:lnTo>
                  <a:lnTo>
                    <a:pt x="178" y="140"/>
                  </a:lnTo>
                  <a:lnTo>
                    <a:pt x="206" y="83"/>
                  </a:lnTo>
                  <a:lnTo>
                    <a:pt x="266" y="80"/>
                  </a:lnTo>
                  <a:lnTo>
                    <a:pt x="266" y="48"/>
                  </a:lnTo>
                  <a:lnTo>
                    <a:pt x="263" y="38"/>
                  </a:lnTo>
                  <a:lnTo>
                    <a:pt x="208" y="5"/>
                  </a:lnTo>
                  <a:lnTo>
                    <a:pt x="20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5" name="Freeform 271"/>
            <p:cNvSpPr>
              <a:spLocks/>
            </p:cNvSpPr>
            <p:nvPr/>
          </p:nvSpPr>
          <p:spPr bwMode="auto">
            <a:xfrm>
              <a:off x="4000720" y="4253219"/>
              <a:ext cx="603571" cy="561345"/>
            </a:xfrm>
            <a:custGeom>
              <a:avLst/>
              <a:gdLst/>
              <a:ahLst/>
              <a:cxnLst>
                <a:cxn ang="0">
                  <a:pos x="521" y="22"/>
                </a:cxn>
                <a:cxn ang="0">
                  <a:pos x="502" y="22"/>
                </a:cxn>
                <a:cxn ang="0">
                  <a:pos x="441" y="19"/>
                </a:cxn>
                <a:cxn ang="0">
                  <a:pos x="355" y="0"/>
                </a:cxn>
                <a:cxn ang="0">
                  <a:pos x="268" y="22"/>
                </a:cxn>
                <a:cxn ang="0">
                  <a:pos x="275" y="19"/>
                </a:cxn>
                <a:cxn ang="0">
                  <a:pos x="275" y="80"/>
                </a:cxn>
                <a:cxn ang="0">
                  <a:pos x="214" y="115"/>
                </a:cxn>
                <a:cxn ang="0">
                  <a:pos x="201" y="150"/>
                </a:cxn>
                <a:cxn ang="0">
                  <a:pos x="25" y="198"/>
                </a:cxn>
                <a:cxn ang="0">
                  <a:pos x="19" y="221"/>
                </a:cxn>
                <a:cxn ang="0">
                  <a:pos x="0" y="211"/>
                </a:cxn>
                <a:cxn ang="0">
                  <a:pos x="13" y="217"/>
                </a:cxn>
                <a:cxn ang="0">
                  <a:pos x="16" y="227"/>
                </a:cxn>
                <a:cxn ang="0">
                  <a:pos x="16" y="259"/>
                </a:cxn>
                <a:cxn ang="0">
                  <a:pos x="19" y="259"/>
                </a:cxn>
                <a:cxn ang="0">
                  <a:pos x="336" y="566"/>
                </a:cxn>
                <a:cxn ang="0">
                  <a:pos x="607" y="429"/>
                </a:cxn>
                <a:cxn ang="0">
                  <a:pos x="537" y="374"/>
                </a:cxn>
                <a:cxn ang="0">
                  <a:pos x="531" y="185"/>
                </a:cxn>
                <a:cxn ang="0">
                  <a:pos x="515" y="166"/>
                </a:cxn>
                <a:cxn ang="0">
                  <a:pos x="512" y="70"/>
                </a:cxn>
                <a:cxn ang="0">
                  <a:pos x="521" y="25"/>
                </a:cxn>
                <a:cxn ang="0">
                  <a:pos x="521" y="22"/>
                </a:cxn>
              </a:cxnLst>
              <a:rect l="0" t="0" r="r" b="b"/>
              <a:pathLst>
                <a:path w="607" h="566">
                  <a:moveTo>
                    <a:pt x="521" y="22"/>
                  </a:moveTo>
                  <a:lnTo>
                    <a:pt x="502" y="22"/>
                  </a:lnTo>
                  <a:lnTo>
                    <a:pt x="441" y="19"/>
                  </a:lnTo>
                  <a:lnTo>
                    <a:pt x="355" y="0"/>
                  </a:lnTo>
                  <a:lnTo>
                    <a:pt x="268" y="22"/>
                  </a:lnTo>
                  <a:lnTo>
                    <a:pt x="275" y="19"/>
                  </a:lnTo>
                  <a:lnTo>
                    <a:pt x="275" y="80"/>
                  </a:lnTo>
                  <a:lnTo>
                    <a:pt x="214" y="115"/>
                  </a:lnTo>
                  <a:lnTo>
                    <a:pt x="201" y="150"/>
                  </a:lnTo>
                  <a:lnTo>
                    <a:pt x="25" y="198"/>
                  </a:lnTo>
                  <a:lnTo>
                    <a:pt x="19" y="221"/>
                  </a:lnTo>
                  <a:lnTo>
                    <a:pt x="0" y="211"/>
                  </a:lnTo>
                  <a:lnTo>
                    <a:pt x="13" y="217"/>
                  </a:lnTo>
                  <a:lnTo>
                    <a:pt x="16" y="227"/>
                  </a:lnTo>
                  <a:lnTo>
                    <a:pt x="16" y="259"/>
                  </a:lnTo>
                  <a:lnTo>
                    <a:pt x="19" y="259"/>
                  </a:lnTo>
                  <a:lnTo>
                    <a:pt x="336" y="566"/>
                  </a:lnTo>
                  <a:lnTo>
                    <a:pt x="607" y="429"/>
                  </a:lnTo>
                  <a:lnTo>
                    <a:pt x="537" y="374"/>
                  </a:lnTo>
                  <a:lnTo>
                    <a:pt x="531" y="185"/>
                  </a:lnTo>
                  <a:lnTo>
                    <a:pt x="515" y="166"/>
                  </a:lnTo>
                  <a:lnTo>
                    <a:pt x="512" y="70"/>
                  </a:lnTo>
                  <a:lnTo>
                    <a:pt x="521" y="25"/>
                  </a:lnTo>
                  <a:lnTo>
                    <a:pt x="52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6" name="Freeform 270"/>
            <p:cNvSpPr>
              <a:spLocks/>
            </p:cNvSpPr>
            <p:nvPr/>
          </p:nvSpPr>
          <p:spPr bwMode="auto">
            <a:xfrm>
              <a:off x="4000720" y="4253219"/>
              <a:ext cx="601086" cy="563830"/>
            </a:xfrm>
            <a:custGeom>
              <a:avLst/>
              <a:gdLst/>
              <a:ahLst/>
              <a:cxnLst>
                <a:cxn ang="0">
                  <a:pos x="522" y="22"/>
                </a:cxn>
                <a:cxn ang="0">
                  <a:pos x="502" y="22"/>
                </a:cxn>
                <a:cxn ang="0">
                  <a:pos x="441" y="20"/>
                </a:cxn>
                <a:cxn ang="0">
                  <a:pos x="356" y="0"/>
                </a:cxn>
                <a:cxn ang="0">
                  <a:pos x="268" y="22"/>
                </a:cxn>
                <a:cxn ang="0">
                  <a:pos x="276" y="20"/>
                </a:cxn>
                <a:cxn ang="0">
                  <a:pos x="276" y="80"/>
                </a:cxn>
                <a:cxn ang="0">
                  <a:pos x="213" y="115"/>
                </a:cxn>
                <a:cxn ang="0">
                  <a:pos x="201" y="150"/>
                </a:cxn>
                <a:cxn ang="0">
                  <a:pos x="25" y="199"/>
                </a:cxn>
                <a:cxn ang="0">
                  <a:pos x="18" y="222"/>
                </a:cxn>
                <a:cxn ang="0">
                  <a:pos x="0" y="212"/>
                </a:cxn>
                <a:cxn ang="0">
                  <a:pos x="13" y="217"/>
                </a:cxn>
                <a:cxn ang="0">
                  <a:pos x="15" y="227"/>
                </a:cxn>
                <a:cxn ang="0">
                  <a:pos x="15" y="259"/>
                </a:cxn>
                <a:cxn ang="0">
                  <a:pos x="18" y="259"/>
                </a:cxn>
                <a:cxn ang="0">
                  <a:pos x="336" y="566"/>
                </a:cxn>
                <a:cxn ang="0">
                  <a:pos x="607" y="429"/>
                </a:cxn>
                <a:cxn ang="0">
                  <a:pos x="537" y="374"/>
                </a:cxn>
                <a:cxn ang="0">
                  <a:pos x="532" y="185"/>
                </a:cxn>
                <a:cxn ang="0">
                  <a:pos x="517" y="167"/>
                </a:cxn>
                <a:cxn ang="0">
                  <a:pos x="512" y="70"/>
                </a:cxn>
                <a:cxn ang="0">
                  <a:pos x="522" y="25"/>
                </a:cxn>
                <a:cxn ang="0">
                  <a:pos x="522" y="22"/>
                </a:cxn>
              </a:cxnLst>
              <a:rect l="0" t="0" r="r" b="b"/>
              <a:pathLst>
                <a:path w="607" h="566">
                  <a:moveTo>
                    <a:pt x="522" y="22"/>
                  </a:moveTo>
                  <a:lnTo>
                    <a:pt x="502" y="22"/>
                  </a:lnTo>
                  <a:lnTo>
                    <a:pt x="441" y="20"/>
                  </a:lnTo>
                  <a:lnTo>
                    <a:pt x="356" y="0"/>
                  </a:lnTo>
                  <a:lnTo>
                    <a:pt x="268" y="22"/>
                  </a:lnTo>
                  <a:lnTo>
                    <a:pt x="276" y="20"/>
                  </a:lnTo>
                  <a:lnTo>
                    <a:pt x="276" y="80"/>
                  </a:lnTo>
                  <a:lnTo>
                    <a:pt x="213" y="115"/>
                  </a:lnTo>
                  <a:lnTo>
                    <a:pt x="201" y="150"/>
                  </a:lnTo>
                  <a:lnTo>
                    <a:pt x="25" y="199"/>
                  </a:lnTo>
                  <a:lnTo>
                    <a:pt x="18" y="222"/>
                  </a:lnTo>
                  <a:lnTo>
                    <a:pt x="0" y="212"/>
                  </a:lnTo>
                  <a:lnTo>
                    <a:pt x="13" y="217"/>
                  </a:lnTo>
                  <a:lnTo>
                    <a:pt x="15" y="227"/>
                  </a:lnTo>
                  <a:lnTo>
                    <a:pt x="15" y="259"/>
                  </a:lnTo>
                  <a:lnTo>
                    <a:pt x="18" y="259"/>
                  </a:lnTo>
                  <a:lnTo>
                    <a:pt x="336" y="566"/>
                  </a:lnTo>
                  <a:lnTo>
                    <a:pt x="607" y="429"/>
                  </a:lnTo>
                  <a:lnTo>
                    <a:pt x="537" y="374"/>
                  </a:lnTo>
                  <a:lnTo>
                    <a:pt x="532" y="185"/>
                  </a:lnTo>
                  <a:lnTo>
                    <a:pt x="517" y="167"/>
                  </a:lnTo>
                  <a:lnTo>
                    <a:pt x="512" y="70"/>
                  </a:lnTo>
                  <a:lnTo>
                    <a:pt x="522" y="25"/>
                  </a:lnTo>
                  <a:lnTo>
                    <a:pt x="522" y="2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7" name="Freeform 269"/>
            <p:cNvSpPr>
              <a:spLocks/>
            </p:cNvSpPr>
            <p:nvPr/>
          </p:nvSpPr>
          <p:spPr bwMode="auto">
            <a:xfrm>
              <a:off x="4507421" y="4275574"/>
              <a:ext cx="109288" cy="161448"/>
            </a:xfrm>
            <a:custGeom>
              <a:avLst/>
              <a:gdLst/>
              <a:ahLst/>
              <a:cxnLst>
                <a:cxn ang="0">
                  <a:pos x="92" y="103"/>
                </a:cxn>
                <a:cxn ang="0">
                  <a:pos x="92" y="58"/>
                </a:cxn>
                <a:cxn ang="0">
                  <a:pos x="70" y="42"/>
                </a:cxn>
                <a:cxn ang="0">
                  <a:pos x="105" y="16"/>
                </a:cxn>
                <a:cxn ang="0">
                  <a:pos x="111" y="3"/>
                </a:cxn>
                <a:cxn ang="0">
                  <a:pos x="9" y="0"/>
                </a:cxn>
                <a:cxn ang="0">
                  <a:pos x="9" y="3"/>
                </a:cxn>
                <a:cxn ang="0">
                  <a:pos x="0" y="48"/>
                </a:cxn>
                <a:cxn ang="0">
                  <a:pos x="3" y="144"/>
                </a:cxn>
                <a:cxn ang="0">
                  <a:pos x="19" y="163"/>
                </a:cxn>
                <a:cxn ang="0">
                  <a:pos x="89" y="109"/>
                </a:cxn>
                <a:cxn ang="0">
                  <a:pos x="92" y="103"/>
                </a:cxn>
              </a:cxnLst>
              <a:rect l="0" t="0" r="r" b="b"/>
              <a:pathLst>
                <a:path w="111" h="163">
                  <a:moveTo>
                    <a:pt x="92" y="103"/>
                  </a:moveTo>
                  <a:lnTo>
                    <a:pt x="92" y="58"/>
                  </a:lnTo>
                  <a:lnTo>
                    <a:pt x="70" y="42"/>
                  </a:lnTo>
                  <a:lnTo>
                    <a:pt x="105" y="16"/>
                  </a:lnTo>
                  <a:lnTo>
                    <a:pt x="111" y="3"/>
                  </a:lnTo>
                  <a:lnTo>
                    <a:pt x="9" y="0"/>
                  </a:lnTo>
                  <a:lnTo>
                    <a:pt x="9" y="3"/>
                  </a:lnTo>
                  <a:lnTo>
                    <a:pt x="0" y="48"/>
                  </a:lnTo>
                  <a:lnTo>
                    <a:pt x="3" y="144"/>
                  </a:lnTo>
                  <a:lnTo>
                    <a:pt x="19" y="163"/>
                  </a:lnTo>
                  <a:lnTo>
                    <a:pt x="89" y="109"/>
                  </a:lnTo>
                  <a:lnTo>
                    <a:pt x="9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8" name="Freeform 268"/>
            <p:cNvSpPr>
              <a:spLocks/>
            </p:cNvSpPr>
            <p:nvPr/>
          </p:nvSpPr>
          <p:spPr bwMode="auto">
            <a:xfrm>
              <a:off x="4507421" y="4275574"/>
              <a:ext cx="111773" cy="161448"/>
            </a:xfrm>
            <a:custGeom>
              <a:avLst/>
              <a:gdLst/>
              <a:ahLst/>
              <a:cxnLst>
                <a:cxn ang="0">
                  <a:pos x="91" y="103"/>
                </a:cxn>
                <a:cxn ang="0">
                  <a:pos x="91" y="58"/>
                </a:cxn>
                <a:cxn ang="0">
                  <a:pos x="69" y="43"/>
                </a:cxn>
                <a:cxn ang="0">
                  <a:pos x="104" y="18"/>
                </a:cxn>
                <a:cxn ang="0">
                  <a:pos x="111" y="3"/>
                </a:cxn>
                <a:cxn ang="0">
                  <a:pos x="10" y="0"/>
                </a:cxn>
                <a:cxn ang="0">
                  <a:pos x="10" y="3"/>
                </a:cxn>
                <a:cxn ang="0">
                  <a:pos x="0" y="48"/>
                </a:cxn>
                <a:cxn ang="0">
                  <a:pos x="5" y="145"/>
                </a:cxn>
                <a:cxn ang="0">
                  <a:pos x="20" y="163"/>
                </a:cxn>
                <a:cxn ang="0">
                  <a:pos x="89" y="110"/>
                </a:cxn>
                <a:cxn ang="0">
                  <a:pos x="91" y="103"/>
                </a:cxn>
              </a:cxnLst>
              <a:rect l="0" t="0" r="r" b="b"/>
              <a:pathLst>
                <a:path w="111" h="163">
                  <a:moveTo>
                    <a:pt x="91" y="103"/>
                  </a:moveTo>
                  <a:lnTo>
                    <a:pt x="91" y="58"/>
                  </a:lnTo>
                  <a:lnTo>
                    <a:pt x="69" y="43"/>
                  </a:lnTo>
                  <a:lnTo>
                    <a:pt x="104" y="18"/>
                  </a:lnTo>
                  <a:lnTo>
                    <a:pt x="111" y="3"/>
                  </a:lnTo>
                  <a:lnTo>
                    <a:pt x="10" y="0"/>
                  </a:lnTo>
                  <a:lnTo>
                    <a:pt x="10" y="3"/>
                  </a:lnTo>
                  <a:lnTo>
                    <a:pt x="0" y="48"/>
                  </a:lnTo>
                  <a:lnTo>
                    <a:pt x="5" y="145"/>
                  </a:lnTo>
                  <a:lnTo>
                    <a:pt x="20" y="163"/>
                  </a:lnTo>
                  <a:lnTo>
                    <a:pt x="89" y="110"/>
                  </a:lnTo>
                  <a:lnTo>
                    <a:pt x="91" y="10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9" name="Freeform 267"/>
            <p:cNvSpPr>
              <a:spLocks/>
            </p:cNvSpPr>
            <p:nvPr/>
          </p:nvSpPr>
          <p:spPr bwMode="auto">
            <a:xfrm>
              <a:off x="4527291" y="4377411"/>
              <a:ext cx="454541" cy="429703"/>
            </a:xfrm>
            <a:custGeom>
              <a:avLst/>
              <a:gdLst/>
              <a:ahLst/>
              <a:cxnLst>
                <a:cxn ang="0">
                  <a:pos x="457" y="54"/>
                </a:cxn>
                <a:cxn ang="0">
                  <a:pos x="323" y="22"/>
                </a:cxn>
                <a:cxn ang="0">
                  <a:pos x="275" y="38"/>
                </a:cxn>
                <a:cxn ang="0">
                  <a:pos x="281" y="76"/>
                </a:cxn>
                <a:cxn ang="0">
                  <a:pos x="195" y="67"/>
                </a:cxn>
                <a:cxn ang="0">
                  <a:pos x="169" y="25"/>
                </a:cxn>
                <a:cxn ang="0">
                  <a:pos x="73" y="9"/>
                </a:cxn>
                <a:cxn ang="0">
                  <a:pos x="73" y="0"/>
                </a:cxn>
                <a:cxn ang="0">
                  <a:pos x="70" y="6"/>
                </a:cxn>
                <a:cxn ang="0">
                  <a:pos x="0" y="60"/>
                </a:cxn>
                <a:cxn ang="0">
                  <a:pos x="6" y="249"/>
                </a:cxn>
                <a:cxn ang="0">
                  <a:pos x="70" y="297"/>
                </a:cxn>
                <a:cxn ang="0">
                  <a:pos x="128" y="348"/>
                </a:cxn>
                <a:cxn ang="0">
                  <a:pos x="185" y="310"/>
                </a:cxn>
                <a:cxn ang="0">
                  <a:pos x="387" y="432"/>
                </a:cxn>
                <a:cxn ang="0">
                  <a:pos x="438" y="352"/>
                </a:cxn>
                <a:cxn ang="0">
                  <a:pos x="422" y="102"/>
                </a:cxn>
                <a:cxn ang="0">
                  <a:pos x="457" y="54"/>
                </a:cxn>
              </a:cxnLst>
              <a:rect l="0" t="0" r="r" b="b"/>
              <a:pathLst>
                <a:path w="457" h="432">
                  <a:moveTo>
                    <a:pt x="457" y="54"/>
                  </a:moveTo>
                  <a:lnTo>
                    <a:pt x="323" y="22"/>
                  </a:lnTo>
                  <a:lnTo>
                    <a:pt x="275" y="38"/>
                  </a:lnTo>
                  <a:lnTo>
                    <a:pt x="281" y="76"/>
                  </a:lnTo>
                  <a:lnTo>
                    <a:pt x="195" y="67"/>
                  </a:lnTo>
                  <a:lnTo>
                    <a:pt x="169" y="25"/>
                  </a:lnTo>
                  <a:lnTo>
                    <a:pt x="73" y="9"/>
                  </a:lnTo>
                  <a:lnTo>
                    <a:pt x="73" y="0"/>
                  </a:lnTo>
                  <a:lnTo>
                    <a:pt x="70" y="6"/>
                  </a:lnTo>
                  <a:lnTo>
                    <a:pt x="0" y="60"/>
                  </a:lnTo>
                  <a:lnTo>
                    <a:pt x="6" y="249"/>
                  </a:lnTo>
                  <a:lnTo>
                    <a:pt x="70" y="297"/>
                  </a:lnTo>
                  <a:lnTo>
                    <a:pt x="128" y="348"/>
                  </a:lnTo>
                  <a:lnTo>
                    <a:pt x="185" y="310"/>
                  </a:lnTo>
                  <a:lnTo>
                    <a:pt x="387" y="432"/>
                  </a:lnTo>
                  <a:lnTo>
                    <a:pt x="438" y="352"/>
                  </a:lnTo>
                  <a:lnTo>
                    <a:pt x="422" y="102"/>
                  </a:lnTo>
                  <a:lnTo>
                    <a:pt x="45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0" name="Freeform 266"/>
            <p:cNvSpPr>
              <a:spLocks/>
            </p:cNvSpPr>
            <p:nvPr/>
          </p:nvSpPr>
          <p:spPr bwMode="auto">
            <a:xfrm>
              <a:off x="4527291" y="4377411"/>
              <a:ext cx="454541" cy="429703"/>
            </a:xfrm>
            <a:custGeom>
              <a:avLst/>
              <a:gdLst/>
              <a:ahLst/>
              <a:cxnLst>
                <a:cxn ang="0">
                  <a:pos x="457" y="55"/>
                </a:cxn>
                <a:cxn ang="0">
                  <a:pos x="322" y="22"/>
                </a:cxn>
                <a:cxn ang="0">
                  <a:pos x="275" y="40"/>
                </a:cxn>
                <a:cxn ang="0">
                  <a:pos x="280" y="77"/>
                </a:cxn>
                <a:cxn ang="0">
                  <a:pos x="195" y="67"/>
                </a:cxn>
                <a:cxn ang="0">
                  <a:pos x="170" y="25"/>
                </a:cxn>
                <a:cxn ang="0">
                  <a:pos x="72" y="10"/>
                </a:cxn>
                <a:cxn ang="0">
                  <a:pos x="72" y="0"/>
                </a:cxn>
                <a:cxn ang="0">
                  <a:pos x="70" y="7"/>
                </a:cxn>
                <a:cxn ang="0">
                  <a:pos x="0" y="60"/>
                </a:cxn>
                <a:cxn ang="0">
                  <a:pos x="5" y="250"/>
                </a:cxn>
                <a:cxn ang="0">
                  <a:pos x="70" y="297"/>
                </a:cxn>
                <a:cxn ang="0">
                  <a:pos x="127" y="350"/>
                </a:cxn>
                <a:cxn ang="0">
                  <a:pos x="185" y="310"/>
                </a:cxn>
                <a:cxn ang="0">
                  <a:pos x="387" y="432"/>
                </a:cxn>
                <a:cxn ang="0">
                  <a:pos x="437" y="352"/>
                </a:cxn>
                <a:cxn ang="0">
                  <a:pos x="422" y="102"/>
                </a:cxn>
                <a:cxn ang="0">
                  <a:pos x="457" y="55"/>
                </a:cxn>
              </a:cxnLst>
              <a:rect l="0" t="0" r="r" b="b"/>
              <a:pathLst>
                <a:path w="457" h="432">
                  <a:moveTo>
                    <a:pt x="457" y="55"/>
                  </a:moveTo>
                  <a:lnTo>
                    <a:pt x="322" y="22"/>
                  </a:lnTo>
                  <a:lnTo>
                    <a:pt x="275" y="40"/>
                  </a:lnTo>
                  <a:lnTo>
                    <a:pt x="280" y="77"/>
                  </a:lnTo>
                  <a:lnTo>
                    <a:pt x="195" y="67"/>
                  </a:lnTo>
                  <a:lnTo>
                    <a:pt x="170" y="25"/>
                  </a:lnTo>
                  <a:lnTo>
                    <a:pt x="72" y="10"/>
                  </a:lnTo>
                  <a:lnTo>
                    <a:pt x="72" y="0"/>
                  </a:lnTo>
                  <a:lnTo>
                    <a:pt x="70" y="7"/>
                  </a:lnTo>
                  <a:lnTo>
                    <a:pt x="0" y="60"/>
                  </a:lnTo>
                  <a:lnTo>
                    <a:pt x="5" y="250"/>
                  </a:lnTo>
                  <a:lnTo>
                    <a:pt x="70" y="297"/>
                  </a:lnTo>
                  <a:lnTo>
                    <a:pt x="127" y="350"/>
                  </a:lnTo>
                  <a:lnTo>
                    <a:pt x="185" y="310"/>
                  </a:lnTo>
                  <a:lnTo>
                    <a:pt x="387" y="432"/>
                  </a:lnTo>
                  <a:lnTo>
                    <a:pt x="437" y="352"/>
                  </a:lnTo>
                  <a:lnTo>
                    <a:pt x="422" y="102"/>
                  </a:lnTo>
                  <a:lnTo>
                    <a:pt x="457" y="5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1" name="Freeform 265"/>
            <p:cNvSpPr>
              <a:spLocks/>
            </p:cNvSpPr>
            <p:nvPr/>
          </p:nvSpPr>
          <p:spPr bwMode="auto">
            <a:xfrm>
              <a:off x="4947059" y="4402249"/>
              <a:ext cx="337800" cy="327865"/>
            </a:xfrm>
            <a:custGeom>
              <a:avLst/>
              <a:gdLst/>
              <a:ahLst/>
              <a:cxnLst>
                <a:cxn ang="0">
                  <a:pos x="253" y="0"/>
                </a:cxn>
                <a:cxn ang="0">
                  <a:pos x="166" y="10"/>
                </a:cxn>
                <a:cxn ang="0">
                  <a:pos x="115" y="45"/>
                </a:cxn>
                <a:cxn ang="0">
                  <a:pos x="35" y="29"/>
                </a:cxn>
                <a:cxn ang="0">
                  <a:pos x="0" y="77"/>
                </a:cxn>
                <a:cxn ang="0">
                  <a:pos x="13" y="323"/>
                </a:cxn>
                <a:cxn ang="0">
                  <a:pos x="16" y="330"/>
                </a:cxn>
                <a:cxn ang="0">
                  <a:pos x="93" y="323"/>
                </a:cxn>
                <a:cxn ang="0">
                  <a:pos x="195" y="317"/>
                </a:cxn>
                <a:cxn ang="0">
                  <a:pos x="275" y="323"/>
                </a:cxn>
                <a:cxn ang="0">
                  <a:pos x="339" y="269"/>
                </a:cxn>
                <a:cxn ang="0">
                  <a:pos x="224" y="87"/>
                </a:cxn>
                <a:cxn ang="0">
                  <a:pos x="269" y="122"/>
                </a:cxn>
                <a:cxn ang="0">
                  <a:pos x="285" y="96"/>
                </a:cxn>
                <a:cxn ang="0">
                  <a:pos x="285" y="77"/>
                </a:cxn>
                <a:cxn ang="0">
                  <a:pos x="272" y="42"/>
                </a:cxn>
                <a:cxn ang="0">
                  <a:pos x="253" y="0"/>
                </a:cxn>
              </a:cxnLst>
              <a:rect l="0" t="0" r="r" b="b"/>
              <a:pathLst>
                <a:path w="339" h="330">
                  <a:moveTo>
                    <a:pt x="253" y="0"/>
                  </a:moveTo>
                  <a:lnTo>
                    <a:pt x="166" y="10"/>
                  </a:lnTo>
                  <a:lnTo>
                    <a:pt x="115" y="45"/>
                  </a:lnTo>
                  <a:lnTo>
                    <a:pt x="35" y="29"/>
                  </a:lnTo>
                  <a:lnTo>
                    <a:pt x="0" y="77"/>
                  </a:lnTo>
                  <a:lnTo>
                    <a:pt x="13" y="323"/>
                  </a:lnTo>
                  <a:lnTo>
                    <a:pt x="16" y="330"/>
                  </a:lnTo>
                  <a:lnTo>
                    <a:pt x="93" y="323"/>
                  </a:lnTo>
                  <a:lnTo>
                    <a:pt x="195" y="317"/>
                  </a:lnTo>
                  <a:lnTo>
                    <a:pt x="275" y="323"/>
                  </a:lnTo>
                  <a:lnTo>
                    <a:pt x="339" y="269"/>
                  </a:lnTo>
                  <a:lnTo>
                    <a:pt x="224" y="87"/>
                  </a:lnTo>
                  <a:lnTo>
                    <a:pt x="269" y="122"/>
                  </a:lnTo>
                  <a:lnTo>
                    <a:pt x="285" y="96"/>
                  </a:lnTo>
                  <a:lnTo>
                    <a:pt x="285" y="77"/>
                  </a:lnTo>
                  <a:lnTo>
                    <a:pt x="272" y="42"/>
                  </a:lnTo>
                  <a:lnTo>
                    <a:pt x="25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2" name="Freeform 264"/>
            <p:cNvSpPr>
              <a:spLocks/>
            </p:cNvSpPr>
            <p:nvPr/>
          </p:nvSpPr>
          <p:spPr bwMode="auto">
            <a:xfrm>
              <a:off x="4947059" y="4402249"/>
              <a:ext cx="335316" cy="327865"/>
            </a:xfrm>
            <a:custGeom>
              <a:avLst/>
              <a:gdLst/>
              <a:ahLst/>
              <a:cxnLst>
                <a:cxn ang="0">
                  <a:pos x="254" y="0"/>
                </a:cxn>
                <a:cxn ang="0">
                  <a:pos x="166" y="10"/>
                </a:cxn>
                <a:cxn ang="0">
                  <a:pos x="116" y="45"/>
                </a:cxn>
                <a:cxn ang="0">
                  <a:pos x="35" y="30"/>
                </a:cxn>
                <a:cxn ang="0">
                  <a:pos x="0" y="78"/>
                </a:cxn>
                <a:cxn ang="0">
                  <a:pos x="13" y="325"/>
                </a:cxn>
                <a:cxn ang="0">
                  <a:pos x="15" y="330"/>
                </a:cxn>
                <a:cxn ang="0">
                  <a:pos x="93" y="325"/>
                </a:cxn>
                <a:cxn ang="0">
                  <a:pos x="196" y="318"/>
                </a:cxn>
                <a:cxn ang="0">
                  <a:pos x="276" y="325"/>
                </a:cxn>
                <a:cxn ang="0">
                  <a:pos x="339" y="270"/>
                </a:cxn>
                <a:cxn ang="0">
                  <a:pos x="223" y="88"/>
                </a:cxn>
                <a:cxn ang="0">
                  <a:pos x="269" y="123"/>
                </a:cxn>
                <a:cxn ang="0">
                  <a:pos x="286" y="98"/>
                </a:cxn>
                <a:cxn ang="0">
                  <a:pos x="286" y="78"/>
                </a:cxn>
                <a:cxn ang="0">
                  <a:pos x="274" y="43"/>
                </a:cxn>
                <a:cxn ang="0">
                  <a:pos x="254" y="0"/>
                </a:cxn>
              </a:cxnLst>
              <a:rect l="0" t="0" r="r" b="b"/>
              <a:pathLst>
                <a:path w="339" h="330">
                  <a:moveTo>
                    <a:pt x="254" y="0"/>
                  </a:moveTo>
                  <a:lnTo>
                    <a:pt x="166" y="10"/>
                  </a:lnTo>
                  <a:lnTo>
                    <a:pt x="116" y="45"/>
                  </a:lnTo>
                  <a:lnTo>
                    <a:pt x="35" y="30"/>
                  </a:lnTo>
                  <a:lnTo>
                    <a:pt x="0" y="78"/>
                  </a:lnTo>
                  <a:lnTo>
                    <a:pt x="13" y="325"/>
                  </a:lnTo>
                  <a:lnTo>
                    <a:pt x="15" y="330"/>
                  </a:lnTo>
                  <a:lnTo>
                    <a:pt x="93" y="325"/>
                  </a:lnTo>
                  <a:lnTo>
                    <a:pt x="196" y="318"/>
                  </a:lnTo>
                  <a:lnTo>
                    <a:pt x="276" y="325"/>
                  </a:lnTo>
                  <a:lnTo>
                    <a:pt x="339" y="270"/>
                  </a:lnTo>
                  <a:lnTo>
                    <a:pt x="223" y="88"/>
                  </a:lnTo>
                  <a:lnTo>
                    <a:pt x="269" y="123"/>
                  </a:lnTo>
                  <a:lnTo>
                    <a:pt x="286" y="98"/>
                  </a:lnTo>
                  <a:lnTo>
                    <a:pt x="286" y="78"/>
                  </a:lnTo>
                  <a:lnTo>
                    <a:pt x="274" y="43"/>
                  </a:lnTo>
                  <a:lnTo>
                    <a:pt x="254"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3" name="Freeform 263"/>
            <p:cNvSpPr>
              <a:spLocks/>
            </p:cNvSpPr>
            <p:nvPr/>
          </p:nvSpPr>
          <p:spPr bwMode="auto">
            <a:xfrm>
              <a:off x="3702661" y="4511537"/>
              <a:ext cx="355188" cy="365124"/>
            </a:xfrm>
            <a:custGeom>
              <a:avLst/>
              <a:gdLst/>
              <a:ahLst/>
              <a:cxnLst>
                <a:cxn ang="0">
                  <a:pos x="51" y="115"/>
                </a:cxn>
                <a:cxn ang="0">
                  <a:pos x="51" y="125"/>
                </a:cxn>
                <a:cxn ang="0">
                  <a:pos x="16" y="227"/>
                </a:cxn>
                <a:cxn ang="0">
                  <a:pos x="0" y="272"/>
                </a:cxn>
                <a:cxn ang="0">
                  <a:pos x="141" y="320"/>
                </a:cxn>
                <a:cxn ang="0">
                  <a:pos x="170" y="365"/>
                </a:cxn>
                <a:cxn ang="0">
                  <a:pos x="330" y="368"/>
                </a:cxn>
                <a:cxn ang="0">
                  <a:pos x="358" y="45"/>
                </a:cxn>
                <a:cxn ang="0">
                  <a:pos x="358" y="42"/>
                </a:cxn>
                <a:cxn ang="0">
                  <a:pos x="317" y="0"/>
                </a:cxn>
                <a:cxn ang="0">
                  <a:pos x="314" y="0"/>
                </a:cxn>
                <a:cxn ang="0">
                  <a:pos x="253" y="3"/>
                </a:cxn>
                <a:cxn ang="0">
                  <a:pos x="227" y="61"/>
                </a:cxn>
                <a:cxn ang="0">
                  <a:pos x="183" y="64"/>
                </a:cxn>
                <a:cxn ang="0">
                  <a:pos x="157" y="115"/>
                </a:cxn>
                <a:cxn ang="0">
                  <a:pos x="51" y="115"/>
                </a:cxn>
              </a:cxnLst>
              <a:rect l="0" t="0" r="r" b="b"/>
              <a:pathLst>
                <a:path w="358" h="368">
                  <a:moveTo>
                    <a:pt x="51" y="115"/>
                  </a:moveTo>
                  <a:lnTo>
                    <a:pt x="51" y="125"/>
                  </a:lnTo>
                  <a:lnTo>
                    <a:pt x="16" y="227"/>
                  </a:lnTo>
                  <a:lnTo>
                    <a:pt x="0" y="272"/>
                  </a:lnTo>
                  <a:lnTo>
                    <a:pt x="141" y="320"/>
                  </a:lnTo>
                  <a:lnTo>
                    <a:pt x="170" y="365"/>
                  </a:lnTo>
                  <a:lnTo>
                    <a:pt x="330" y="368"/>
                  </a:lnTo>
                  <a:lnTo>
                    <a:pt x="358" y="45"/>
                  </a:lnTo>
                  <a:lnTo>
                    <a:pt x="358" y="42"/>
                  </a:lnTo>
                  <a:lnTo>
                    <a:pt x="317" y="0"/>
                  </a:lnTo>
                  <a:lnTo>
                    <a:pt x="314" y="0"/>
                  </a:lnTo>
                  <a:lnTo>
                    <a:pt x="253" y="3"/>
                  </a:lnTo>
                  <a:lnTo>
                    <a:pt x="227" y="61"/>
                  </a:lnTo>
                  <a:lnTo>
                    <a:pt x="183" y="64"/>
                  </a:lnTo>
                  <a:lnTo>
                    <a:pt x="157" y="115"/>
                  </a:lnTo>
                  <a:lnTo>
                    <a:pt x="51"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4" name="Freeform 262"/>
            <p:cNvSpPr>
              <a:spLocks/>
            </p:cNvSpPr>
            <p:nvPr/>
          </p:nvSpPr>
          <p:spPr bwMode="auto">
            <a:xfrm>
              <a:off x="3702661" y="4511537"/>
              <a:ext cx="357671" cy="365124"/>
            </a:xfrm>
            <a:custGeom>
              <a:avLst/>
              <a:gdLst/>
              <a:ahLst/>
              <a:cxnLst>
                <a:cxn ang="0">
                  <a:pos x="52" y="115"/>
                </a:cxn>
                <a:cxn ang="0">
                  <a:pos x="52" y="125"/>
                </a:cxn>
                <a:cxn ang="0">
                  <a:pos x="17" y="228"/>
                </a:cxn>
                <a:cxn ang="0">
                  <a:pos x="0" y="273"/>
                </a:cxn>
                <a:cxn ang="0">
                  <a:pos x="142" y="320"/>
                </a:cxn>
                <a:cxn ang="0">
                  <a:pos x="169" y="365"/>
                </a:cxn>
                <a:cxn ang="0">
                  <a:pos x="328" y="368"/>
                </a:cxn>
                <a:cxn ang="0">
                  <a:pos x="358" y="45"/>
                </a:cxn>
                <a:cxn ang="0">
                  <a:pos x="358" y="43"/>
                </a:cxn>
                <a:cxn ang="0">
                  <a:pos x="316" y="0"/>
                </a:cxn>
                <a:cxn ang="0">
                  <a:pos x="313" y="0"/>
                </a:cxn>
                <a:cxn ang="0">
                  <a:pos x="254" y="3"/>
                </a:cxn>
                <a:cxn ang="0">
                  <a:pos x="226" y="60"/>
                </a:cxn>
                <a:cxn ang="0">
                  <a:pos x="184" y="65"/>
                </a:cxn>
                <a:cxn ang="0">
                  <a:pos x="157" y="115"/>
                </a:cxn>
                <a:cxn ang="0">
                  <a:pos x="52" y="115"/>
                </a:cxn>
              </a:cxnLst>
              <a:rect l="0" t="0" r="r" b="b"/>
              <a:pathLst>
                <a:path w="358" h="368">
                  <a:moveTo>
                    <a:pt x="52" y="115"/>
                  </a:moveTo>
                  <a:lnTo>
                    <a:pt x="52" y="125"/>
                  </a:lnTo>
                  <a:lnTo>
                    <a:pt x="17" y="228"/>
                  </a:lnTo>
                  <a:lnTo>
                    <a:pt x="0" y="273"/>
                  </a:lnTo>
                  <a:lnTo>
                    <a:pt x="142" y="320"/>
                  </a:lnTo>
                  <a:lnTo>
                    <a:pt x="169" y="365"/>
                  </a:lnTo>
                  <a:lnTo>
                    <a:pt x="328" y="368"/>
                  </a:lnTo>
                  <a:lnTo>
                    <a:pt x="358" y="45"/>
                  </a:lnTo>
                  <a:lnTo>
                    <a:pt x="358" y="43"/>
                  </a:lnTo>
                  <a:lnTo>
                    <a:pt x="316" y="0"/>
                  </a:lnTo>
                  <a:lnTo>
                    <a:pt x="313" y="0"/>
                  </a:lnTo>
                  <a:lnTo>
                    <a:pt x="254" y="3"/>
                  </a:lnTo>
                  <a:lnTo>
                    <a:pt x="226" y="60"/>
                  </a:lnTo>
                  <a:lnTo>
                    <a:pt x="184" y="65"/>
                  </a:lnTo>
                  <a:lnTo>
                    <a:pt x="157" y="115"/>
                  </a:lnTo>
                  <a:lnTo>
                    <a:pt x="52" y="1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5" name="Freeform 261"/>
            <p:cNvSpPr>
              <a:spLocks/>
            </p:cNvSpPr>
            <p:nvPr/>
          </p:nvSpPr>
          <p:spPr bwMode="auto">
            <a:xfrm>
              <a:off x="3861626" y="4553763"/>
              <a:ext cx="464476" cy="481863"/>
            </a:xfrm>
            <a:custGeom>
              <a:avLst/>
              <a:gdLst/>
              <a:ahLst/>
              <a:cxnLst>
                <a:cxn ang="0">
                  <a:pos x="467" y="262"/>
                </a:cxn>
                <a:cxn ang="0">
                  <a:pos x="458" y="336"/>
                </a:cxn>
                <a:cxn ang="0">
                  <a:pos x="342" y="342"/>
                </a:cxn>
                <a:cxn ang="0">
                  <a:pos x="285" y="377"/>
                </a:cxn>
                <a:cxn ang="0">
                  <a:pos x="208" y="403"/>
                </a:cxn>
                <a:cxn ang="0">
                  <a:pos x="173" y="483"/>
                </a:cxn>
                <a:cxn ang="0">
                  <a:pos x="99" y="486"/>
                </a:cxn>
                <a:cxn ang="0">
                  <a:pos x="61" y="415"/>
                </a:cxn>
                <a:cxn ang="0">
                  <a:pos x="10" y="387"/>
                </a:cxn>
                <a:cxn ang="0">
                  <a:pos x="0" y="323"/>
                </a:cxn>
                <a:cxn ang="0">
                  <a:pos x="0" y="313"/>
                </a:cxn>
                <a:cxn ang="0">
                  <a:pos x="10" y="323"/>
                </a:cxn>
                <a:cxn ang="0">
                  <a:pos x="170" y="326"/>
                </a:cxn>
                <a:cxn ang="0">
                  <a:pos x="198" y="3"/>
                </a:cxn>
                <a:cxn ang="0">
                  <a:pos x="198" y="0"/>
                </a:cxn>
                <a:cxn ang="0">
                  <a:pos x="467" y="262"/>
                </a:cxn>
              </a:cxnLst>
              <a:rect l="0" t="0" r="r" b="b"/>
              <a:pathLst>
                <a:path w="467" h="486">
                  <a:moveTo>
                    <a:pt x="467" y="262"/>
                  </a:moveTo>
                  <a:lnTo>
                    <a:pt x="458" y="336"/>
                  </a:lnTo>
                  <a:lnTo>
                    <a:pt x="342" y="342"/>
                  </a:lnTo>
                  <a:lnTo>
                    <a:pt x="285" y="377"/>
                  </a:lnTo>
                  <a:lnTo>
                    <a:pt x="208" y="403"/>
                  </a:lnTo>
                  <a:lnTo>
                    <a:pt x="173" y="483"/>
                  </a:lnTo>
                  <a:lnTo>
                    <a:pt x="99" y="486"/>
                  </a:lnTo>
                  <a:lnTo>
                    <a:pt x="61" y="415"/>
                  </a:lnTo>
                  <a:lnTo>
                    <a:pt x="10" y="387"/>
                  </a:lnTo>
                  <a:lnTo>
                    <a:pt x="0" y="323"/>
                  </a:lnTo>
                  <a:lnTo>
                    <a:pt x="0" y="313"/>
                  </a:lnTo>
                  <a:lnTo>
                    <a:pt x="10" y="323"/>
                  </a:lnTo>
                  <a:lnTo>
                    <a:pt x="170" y="326"/>
                  </a:lnTo>
                  <a:lnTo>
                    <a:pt x="198" y="3"/>
                  </a:lnTo>
                  <a:lnTo>
                    <a:pt x="198" y="0"/>
                  </a:lnTo>
                  <a:lnTo>
                    <a:pt x="467" y="2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6" name="Freeform 260"/>
            <p:cNvSpPr>
              <a:spLocks/>
            </p:cNvSpPr>
            <p:nvPr/>
          </p:nvSpPr>
          <p:spPr bwMode="auto">
            <a:xfrm>
              <a:off x="3861626" y="4553763"/>
              <a:ext cx="464476" cy="481863"/>
            </a:xfrm>
            <a:custGeom>
              <a:avLst/>
              <a:gdLst/>
              <a:ahLst/>
              <a:cxnLst>
                <a:cxn ang="0">
                  <a:pos x="467" y="263"/>
                </a:cxn>
                <a:cxn ang="0">
                  <a:pos x="460" y="336"/>
                </a:cxn>
                <a:cxn ang="0">
                  <a:pos x="342" y="343"/>
                </a:cxn>
                <a:cxn ang="0">
                  <a:pos x="285" y="378"/>
                </a:cxn>
                <a:cxn ang="0">
                  <a:pos x="210" y="403"/>
                </a:cxn>
                <a:cxn ang="0">
                  <a:pos x="175" y="483"/>
                </a:cxn>
                <a:cxn ang="0">
                  <a:pos x="100" y="486"/>
                </a:cxn>
                <a:cxn ang="0">
                  <a:pos x="62" y="416"/>
                </a:cxn>
                <a:cxn ang="0">
                  <a:pos x="10" y="388"/>
                </a:cxn>
                <a:cxn ang="0">
                  <a:pos x="0" y="323"/>
                </a:cxn>
                <a:cxn ang="0">
                  <a:pos x="0" y="313"/>
                </a:cxn>
                <a:cxn ang="0">
                  <a:pos x="10" y="323"/>
                </a:cxn>
                <a:cxn ang="0">
                  <a:pos x="170" y="326"/>
                </a:cxn>
                <a:cxn ang="0">
                  <a:pos x="200" y="3"/>
                </a:cxn>
                <a:cxn ang="0">
                  <a:pos x="200" y="0"/>
                </a:cxn>
                <a:cxn ang="0">
                  <a:pos x="467" y="263"/>
                </a:cxn>
              </a:cxnLst>
              <a:rect l="0" t="0" r="r" b="b"/>
              <a:pathLst>
                <a:path w="467" h="486">
                  <a:moveTo>
                    <a:pt x="467" y="263"/>
                  </a:moveTo>
                  <a:lnTo>
                    <a:pt x="460" y="336"/>
                  </a:lnTo>
                  <a:lnTo>
                    <a:pt x="342" y="343"/>
                  </a:lnTo>
                  <a:lnTo>
                    <a:pt x="285" y="378"/>
                  </a:lnTo>
                  <a:lnTo>
                    <a:pt x="210" y="403"/>
                  </a:lnTo>
                  <a:lnTo>
                    <a:pt x="175" y="483"/>
                  </a:lnTo>
                  <a:lnTo>
                    <a:pt x="100" y="486"/>
                  </a:lnTo>
                  <a:lnTo>
                    <a:pt x="62" y="416"/>
                  </a:lnTo>
                  <a:lnTo>
                    <a:pt x="10" y="388"/>
                  </a:lnTo>
                  <a:lnTo>
                    <a:pt x="0" y="323"/>
                  </a:lnTo>
                  <a:lnTo>
                    <a:pt x="0" y="313"/>
                  </a:lnTo>
                  <a:lnTo>
                    <a:pt x="10" y="323"/>
                  </a:lnTo>
                  <a:lnTo>
                    <a:pt x="170" y="326"/>
                  </a:lnTo>
                  <a:lnTo>
                    <a:pt x="200" y="3"/>
                  </a:lnTo>
                  <a:lnTo>
                    <a:pt x="200" y="0"/>
                  </a:lnTo>
                  <a:lnTo>
                    <a:pt x="467" y="26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7" name="Freeform 259"/>
            <p:cNvSpPr>
              <a:spLocks/>
            </p:cNvSpPr>
            <p:nvPr/>
          </p:nvSpPr>
          <p:spPr bwMode="auto">
            <a:xfrm>
              <a:off x="3697693" y="4841887"/>
              <a:ext cx="59612" cy="37257"/>
            </a:xfrm>
            <a:custGeom>
              <a:avLst/>
              <a:gdLst/>
              <a:ahLst/>
              <a:cxnLst>
                <a:cxn ang="0">
                  <a:pos x="0" y="0"/>
                </a:cxn>
                <a:cxn ang="0">
                  <a:pos x="0" y="35"/>
                </a:cxn>
                <a:cxn ang="0">
                  <a:pos x="57" y="38"/>
                </a:cxn>
                <a:cxn ang="0">
                  <a:pos x="61" y="9"/>
                </a:cxn>
                <a:cxn ang="0">
                  <a:pos x="0" y="0"/>
                </a:cxn>
              </a:cxnLst>
              <a:rect l="0" t="0" r="r" b="b"/>
              <a:pathLst>
                <a:path w="61" h="38">
                  <a:moveTo>
                    <a:pt x="0" y="0"/>
                  </a:moveTo>
                  <a:lnTo>
                    <a:pt x="0" y="35"/>
                  </a:lnTo>
                  <a:lnTo>
                    <a:pt x="57" y="38"/>
                  </a:lnTo>
                  <a:lnTo>
                    <a:pt x="61" y="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8" name="Freeform 258"/>
            <p:cNvSpPr>
              <a:spLocks/>
            </p:cNvSpPr>
            <p:nvPr/>
          </p:nvSpPr>
          <p:spPr bwMode="auto">
            <a:xfrm>
              <a:off x="3697693" y="4841887"/>
              <a:ext cx="59612" cy="37257"/>
            </a:xfrm>
            <a:custGeom>
              <a:avLst/>
              <a:gdLst/>
              <a:ahLst/>
              <a:cxnLst>
                <a:cxn ang="0">
                  <a:pos x="0" y="0"/>
                </a:cxn>
                <a:cxn ang="0">
                  <a:pos x="0" y="35"/>
                </a:cxn>
                <a:cxn ang="0">
                  <a:pos x="58" y="38"/>
                </a:cxn>
                <a:cxn ang="0">
                  <a:pos x="61" y="10"/>
                </a:cxn>
                <a:cxn ang="0">
                  <a:pos x="0" y="0"/>
                </a:cxn>
              </a:cxnLst>
              <a:rect l="0" t="0" r="r" b="b"/>
              <a:pathLst>
                <a:path w="61" h="38">
                  <a:moveTo>
                    <a:pt x="0" y="0"/>
                  </a:moveTo>
                  <a:lnTo>
                    <a:pt x="0" y="35"/>
                  </a:lnTo>
                  <a:lnTo>
                    <a:pt x="58" y="38"/>
                  </a:lnTo>
                  <a:lnTo>
                    <a:pt x="61" y="10"/>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9" name="Freeform 257"/>
            <p:cNvSpPr>
              <a:spLocks/>
            </p:cNvSpPr>
            <p:nvPr/>
          </p:nvSpPr>
          <p:spPr bwMode="auto">
            <a:xfrm>
              <a:off x="3697693" y="4782275"/>
              <a:ext cx="173868" cy="151513"/>
            </a:xfrm>
            <a:custGeom>
              <a:avLst/>
              <a:gdLst/>
              <a:ahLst/>
              <a:cxnLst>
                <a:cxn ang="0">
                  <a:pos x="6" y="0"/>
                </a:cxn>
                <a:cxn ang="0">
                  <a:pos x="0" y="19"/>
                </a:cxn>
                <a:cxn ang="0">
                  <a:pos x="0" y="61"/>
                </a:cxn>
                <a:cxn ang="0">
                  <a:pos x="61" y="70"/>
                </a:cxn>
                <a:cxn ang="0">
                  <a:pos x="57" y="99"/>
                </a:cxn>
                <a:cxn ang="0">
                  <a:pos x="0" y="96"/>
                </a:cxn>
                <a:cxn ang="0">
                  <a:pos x="0" y="131"/>
                </a:cxn>
                <a:cxn ang="0">
                  <a:pos x="176" y="153"/>
                </a:cxn>
                <a:cxn ang="0">
                  <a:pos x="166" y="93"/>
                </a:cxn>
                <a:cxn ang="0">
                  <a:pos x="166" y="83"/>
                </a:cxn>
                <a:cxn ang="0">
                  <a:pos x="176" y="93"/>
                </a:cxn>
                <a:cxn ang="0">
                  <a:pos x="147" y="48"/>
                </a:cxn>
                <a:cxn ang="0">
                  <a:pos x="6" y="0"/>
                </a:cxn>
              </a:cxnLst>
              <a:rect l="0" t="0" r="r" b="b"/>
              <a:pathLst>
                <a:path w="176" h="153">
                  <a:moveTo>
                    <a:pt x="6" y="0"/>
                  </a:moveTo>
                  <a:lnTo>
                    <a:pt x="0" y="19"/>
                  </a:lnTo>
                  <a:lnTo>
                    <a:pt x="0" y="61"/>
                  </a:lnTo>
                  <a:lnTo>
                    <a:pt x="61" y="70"/>
                  </a:lnTo>
                  <a:lnTo>
                    <a:pt x="57" y="99"/>
                  </a:lnTo>
                  <a:lnTo>
                    <a:pt x="0" y="96"/>
                  </a:lnTo>
                  <a:lnTo>
                    <a:pt x="0" y="131"/>
                  </a:lnTo>
                  <a:lnTo>
                    <a:pt x="176" y="153"/>
                  </a:lnTo>
                  <a:lnTo>
                    <a:pt x="166" y="93"/>
                  </a:lnTo>
                  <a:lnTo>
                    <a:pt x="166" y="83"/>
                  </a:lnTo>
                  <a:lnTo>
                    <a:pt x="176" y="93"/>
                  </a:lnTo>
                  <a:lnTo>
                    <a:pt x="147" y="48"/>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 name="Freeform 256"/>
            <p:cNvSpPr>
              <a:spLocks/>
            </p:cNvSpPr>
            <p:nvPr/>
          </p:nvSpPr>
          <p:spPr bwMode="auto">
            <a:xfrm>
              <a:off x="3697693" y="4782275"/>
              <a:ext cx="173868" cy="151513"/>
            </a:xfrm>
            <a:custGeom>
              <a:avLst/>
              <a:gdLst/>
              <a:ahLst/>
              <a:cxnLst>
                <a:cxn ang="0">
                  <a:pos x="5" y="0"/>
                </a:cxn>
                <a:cxn ang="0">
                  <a:pos x="0" y="18"/>
                </a:cxn>
                <a:cxn ang="0">
                  <a:pos x="0" y="60"/>
                </a:cxn>
                <a:cxn ang="0">
                  <a:pos x="60" y="70"/>
                </a:cxn>
                <a:cxn ang="0">
                  <a:pos x="58" y="98"/>
                </a:cxn>
                <a:cxn ang="0">
                  <a:pos x="0" y="95"/>
                </a:cxn>
                <a:cxn ang="0">
                  <a:pos x="0" y="130"/>
                </a:cxn>
                <a:cxn ang="0">
                  <a:pos x="176" y="153"/>
                </a:cxn>
                <a:cxn ang="0">
                  <a:pos x="166" y="93"/>
                </a:cxn>
                <a:cxn ang="0">
                  <a:pos x="166" y="83"/>
                </a:cxn>
                <a:cxn ang="0">
                  <a:pos x="176" y="93"/>
                </a:cxn>
                <a:cxn ang="0">
                  <a:pos x="148" y="48"/>
                </a:cxn>
                <a:cxn ang="0">
                  <a:pos x="5" y="0"/>
                </a:cxn>
              </a:cxnLst>
              <a:rect l="0" t="0" r="r" b="b"/>
              <a:pathLst>
                <a:path w="176" h="153">
                  <a:moveTo>
                    <a:pt x="5" y="0"/>
                  </a:moveTo>
                  <a:lnTo>
                    <a:pt x="0" y="18"/>
                  </a:lnTo>
                  <a:lnTo>
                    <a:pt x="0" y="60"/>
                  </a:lnTo>
                  <a:lnTo>
                    <a:pt x="60" y="70"/>
                  </a:lnTo>
                  <a:lnTo>
                    <a:pt x="58" y="98"/>
                  </a:lnTo>
                  <a:lnTo>
                    <a:pt x="0" y="95"/>
                  </a:lnTo>
                  <a:lnTo>
                    <a:pt x="0" y="130"/>
                  </a:lnTo>
                  <a:lnTo>
                    <a:pt x="176" y="153"/>
                  </a:lnTo>
                  <a:lnTo>
                    <a:pt x="166" y="93"/>
                  </a:lnTo>
                  <a:lnTo>
                    <a:pt x="166" y="83"/>
                  </a:lnTo>
                  <a:lnTo>
                    <a:pt x="176" y="93"/>
                  </a:lnTo>
                  <a:lnTo>
                    <a:pt x="148" y="48"/>
                  </a:lnTo>
                  <a:lnTo>
                    <a:pt x="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1" name="Freeform 255"/>
            <p:cNvSpPr>
              <a:spLocks/>
            </p:cNvSpPr>
            <p:nvPr/>
          </p:nvSpPr>
          <p:spPr bwMode="auto">
            <a:xfrm>
              <a:off x="3697693" y="4911435"/>
              <a:ext cx="69547" cy="76998"/>
            </a:xfrm>
            <a:custGeom>
              <a:avLst/>
              <a:gdLst/>
              <a:ahLst/>
              <a:cxnLst>
                <a:cxn ang="0">
                  <a:pos x="0" y="0"/>
                </a:cxn>
                <a:cxn ang="0">
                  <a:pos x="0" y="22"/>
                </a:cxn>
                <a:cxn ang="0">
                  <a:pos x="25" y="48"/>
                </a:cxn>
                <a:cxn ang="0">
                  <a:pos x="41" y="77"/>
                </a:cxn>
                <a:cxn ang="0">
                  <a:pos x="70" y="13"/>
                </a:cxn>
                <a:cxn ang="0">
                  <a:pos x="0" y="0"/>
                </a:cxn>
              </a:cxnLst>
              <a:rect l="0" t="0" r="r" b="b"/>
              <a:pathLst>
                <a:path w="70" h="77">
                  <a:moveTo>
                    <a:pt x="0" y="0"/>
                  </a:moveTo>
                  <a:lnTo>
                    <a:pt x="0" y="22"/>
                  </a:lnTo>
                  <a:lnTo>
                    <a:pt x="25" y="48"/>
                  </a:lnTo>
                  <a:lnTo>
                    <a:pt x="41" y="77"/>
                  </a:lnTo>
                  <a:lnTo>
                    <a:pt x="70" y="13"/>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2" name="Freeform 254"/>
            <p:cNvSpPr>
              <a:spLocks/>
            </p:cNvSpPr>
            <p:nvPr/>
          </p:nvSpPr>
          <p:spPr bwMode="auto">
            <a:xfrm>
              <a:off x="3697693" y="4911435"/>
              <a:ext cx="69547" cy="76998"/>
            </a:xfrm>
            <a:custGeom>
              <a:avLst/>
              <a:gdLst/>
              <a:ahLst/>
              <a:cxnLst>
                <a:cxn ang="0">
                  <a:pos x="0" y="0"/>
                </a:cxn>
                <a:cxn ang="0">
                  <a:pos x="0" y="22"/>
                </a:cxn>
                <a:cxn ang="0">
                  <a:pos x="25" y="47"/>
                </a:cxn>
                <a:cxn ang="0">
                  <a:pos x="40" y="77"/>
                </a:cxn>
                <a:cxn ang="0">
                  <a:pos x="70" y="12"/>
                </a:cxn>
                <a:cxn ang="0">
                  <a:pos x="0" y="0"/>
                </a:cxn>
              </a:cxnLst>
              <a:rect l="0" t="0" r="r" b="b"/>
              <a:pathLst>
                <a:path w="70" h="77">
                  <a:moveTo>
                    <a:pt x="0" y="0"/>
                  </a:moveTo>
                  <a:lnTo>
                    <a:pt x="0" y="22"/>
                  </a:lnTo>
                  <a:lnTo>
                    <a:pt x="25" y="47"/>
                  </a:lnTo>
                  <a:lnTo>
                    <a:pt x="40" y="77"/>
                  </a:lnTo>
                  <a:lnTo>
                    <a:pt x="70" y="12"/>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3" name="Freeform 253"/>
            <p:cNvSpPr>
              <a:spLocks/>
            </p:cNvSpPr>
            <p:nvPr/>
          </p:nvSpPr>
          <p:spPr bwMode="auto">
            <a:xfrm>
              <a:off x="3727499" y="4918885"/>
              <a:ext cx="243415" cy="191256"/>
            </a:xfrm>
            <a:custGeom>
              <a:avLst/>
              <a:gdLst/>
              <a:ahLst/>
              <a:cxnLst>
                <a:cxn ang="0">
                  <a:pos x="0" y="48"/>
                </a:cxn>
                <a:cxn ang="0">
                  <a:pos x="44" y="141"/>
                </a:cxn>
                <a:cxn ang="0">
                  <a:pos x="48" y="141"/>
                </a:cxn>
                <a:cxn ang="0">
                  <a:pos x="83" y="119"/>
                </a:cxn>
                <a:cxn ang="0">
                  <a:pos x="121" y="128"/>
                </a:cxn>
                <a:cxn ang="0">
                  <a:pos x="131" y="164"/>
                </a:cxn>
                <a:cxn ang="0">
                  <a:pos x="198" y="192"/>
                </a:cxn>
                <a:cxn ang="0">
                  <a:pos x="240" y="122"/>
                </a:cxn>
                <a:cxn ang="0">
                  <a:pos x="246" y="119"/>
                </a:cxn>
                <a:cxn ang="0">
                  <a:pos x="236" y="119"/>
                </a:cxn>
                <a:cxn ang="0">
                  <a:pos x="198" y="48"/>
                </a:cxn>
                <a:cxn ang="0">
                  <a:pos x="147" y="20"/>
                </a:cxn>
                <a:cxn ang="0">
                  <a:pos x="147" y="0"/>
                </a:cxn>
                <a:cxn ang="0">
                  <a:pos x="147" y="16"/>
                </a:cxn>
                <a:cxn ang="0">
                  <a:pos x="41" y="7"/>
                </a:cxn>
                <a:cxn ang="0">
                  <a:pos x="12" y="71"/>
                </a:cxn>
                <a:cxn ang="0">
                  <a:pos x="0" y="48"/>
                </a:cxn>
              </a:cxnLst>
              <a:rect l="0" t="0" r="r" b="b"/>
              <a:pathLst>
                <a:path w="246" h="192">
                  <a:moveTo>
                    <a:pt x="0" y="48"/>
                  </a:moveTo>
                  <a:lnTo>
                    <a:pt x="44" y="141"/>
                  </a:lnTo>
                  <a:lnTo>
                    <a:pt x="48" y="141"/>
                  </a:lnTo>
                  <a:lnTo>
                    <a:pt x="83" y="119"/>
                  </a:lnTo>
                  <a:lnTo>
                    <a:pt x="121" y="128"/>
                  </a:lnTo>
                  <a:lnTo>
                    <a:pt x="131" y="164"/>
                  </a:lnTo>
                  <a:lnTo>
                    <a:pt x="198" y="192"/>
                  </a:lnTo>
                  <a:lnTo>
                    <a:pt x="240" y="122"/>
                  </a:lnTo>
                  <a:lnTo>
                    <a:pt x="246" y="119"/>
                  </a:lnTo>
                  <a:lnTo>
                    <a:pt x="236" y="119"/>
                  </a:lnTo>
                  <a:lnTo>
                    <a:pt x="198" y="48"/>
                  </a:lnTo>
                  <a:lnTo>
                    <a:pt x="147" y="20"/>
                  </a:lnTo>
                  <a:lnTo>
                    <a:pt x="147" y="0"/>
                  </a:lnTo>
                  <a:lnTo>
                    <a:pt x="147" y="16"/>
                  </a:lnTo>
                  <a:lnTo>
                    <a:pt x="41" y="7"/>
                  </a:lnTo>
                  <a:lnTo>
                    <a:pt x="12" y="71"/>
                  </a:lnTo>
                  <a:lnTo>
                    <a:pt x="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4" name="Freeform 252"/>
            <p:cNvSpPr>
              <a:spLocks/>
            </p:cNvSpPr>
            <p:nvPr/>
          </p:nvSpPr>
          <p:spPr bwMode="auto">
            <a:xfrm>
              <a:off x="3727499" y="4918885"/>
              <a:ext cx="243415" cy="188771"/>
            </a:xfrm>
            <a:custGeom>
              <a:avLst/>
              <a:gdLst/>
              <a:ahLst/>
              <a:cxnLst>
                <a:cxn ang="0">
                  <a:pos x="0" y="48"/>
                </a:cxn>
                <a:cxn ang="0">
                  <a:pos x="43" y="141"/>
                </a:cxn>
                <a:cxn ang="0">
                  <a:pos x="48" y="141"/>
                </a:cxn>
                <a:cxn ang="0">
                  <a:pos x="83" y="119"/>
                </a:cxn>
                <a:cxn ang="0">
                  <a:pos x="120" y="129"/>
                </a:cxn>
                <a:cxn ang="0">
                  <a:pos x="131" y="164"/>
                </a:cxn>
                <a:cxn ang="0">
                  <a:pos x="198" y="192"/>
                </a:cxn>
                <a:cxn ang="0">
                  <a:pos x="241" y="121"/>
                </a:cxn>
                <a:cxn ang="0">
                  <a:pos x="246" y="119"/>
                </a:cxn>
                <a:cxn ang="0">
                  <a:pos x="236" y="119"/>
                </a:cxn>
                <a:cxn ang="0">
                  <a:pos x="198" y="48"/>
                </a:cxn>
                <a:cxn ang="0">
                  <a:pos x="146" y="20"/>
                </a:cxn>
                <a:cxn ang="0">
                  <a:pos x="146" y="0"/>
                </a:cxn>
                <a:cxn ang="0">
                  <a:pos x="146" y="15"/>
                </a:cxn>
                <a:cxn ang="0">
                  <a:pos x="40" y="5"/>
                </a:cxn>
                <a:cxn ang="0">
                  <a:pos x="10" y="71"/>
                </a:cxn>
                <a:cxn ang="0">
                  <a:pos x="0" y="48"/>
                </a:cxn>
              </a:cxnLst>
              <a:rect l="0" t="0" r="r" b="b"/>
              <a:pathLst>
                <a:path w="246" h="192">
                  <a:moveTo>
                    <a:pt x="0" y="48"/>
                  </a:moveTo>
                  <a:lnTo>
                    <a:pt x="43" y="141"/>
                  </a:lnTo>
                  <a:lnTo>
                    <a:pt x="48" y="141"/>
                  </a:lnTo>
                  <a:lnTo>
                    <a:pt x="83" y="119"/>
                  </a:lnTo>
                  <a:lnTo>
                    <a:pt x="120" y="129"/>
                  </a:lnTo>
                  <a:lnTo>
                    <a:pt x="131" y="164"/>
                  </a:lnTo>
                  <a:lnTo>
                    <a:pt x="198" y="192"/>
                  </a:lnTo>
                  <a:lnTo>
                    <a:pt x="241" y="121"/>
                  </a:lnTo>
                  <a:lnTo>
                    <a:pt x="246" y="119"/>
                  </a:lnTo>
                  <a:lnTo>
                    <a:pt x="236" y="119"/>
                  </a:lnTo>
                  <a:lnTo>
                    <a:pt x="198" y="48"/>
                  </a:lnTo>
                  <a:lnTo>
                    <a:pt x="146" y="20"/>
                  </a:lnTo>
                  <a:lnTo>
                    <a:pt x="146" y="0"/>
                  </a:lnTo>
                  <a:lnTo>
                    <a:pt x="146" y="15"/>
                  </a:lnTo>
                  <a:lnTo>
                    <a:pt x="40" y="5"/>
                  </a:lnTo>
                  <a:lnTo>
                    <a:pt x="10" y="71"/>
                  </a:lnTo>
                  <a:lnTo>
                    <a:pt x="0" y="4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5" name="Freeform 251"/>
            <p:cNvSpPr>
              <a:spLocks/>
            </p:cNvSpPr>
            <p:nvPr/>
          </p:nvSpPr>
          <p:spPr bwMode="auto">
            <a:xfrm>
              <a:off x="3769725" y="5035626"/>
              <a:ext cx="89418" cy="69547"/>
            </a:xfrm>
            <a:custGeom>
              <a:avLst/>
              <a:gdLst/>
              <a:ahLst/>
              <a:cxnLst>
                <a:cxn ang="0">
                  <a:pos x="0" y="22"/>
                </a:cxn>
                <a:cxn ang="0">
                  <a:pos x="4" y="29"/>
                </a:cxn>
                <a:cxn ang="0">
                  <a:pos x="48" y="64"/>
                </a:cxn>
                <a:cxn ang="0">
                  <a:pos x="52" y="70"/>
                </a:cxn>
                <a:cxn ang="0">
                  <a:pos x="90" y="48"/>
                </a:cxn>
                <a:cxn ang="0">
                  <a:pos x="90" y="45"/>
                </a:cxn>
                <a:cxn ang="0">
                  <a:pos x="87" y="45"/>
                </a:cxn>
                <a:cxn ang="0">
                  <a:pos x="77" y="9"/>
                </a:cxn>
                <a:cxn ang="0">
                  <a:pos x="39" y="0"/>
                </a:cxn>
                <a:cxn ang="0">
                  <a:pos x="4" y="22"/>
                </a:cxn>
                <a:cxn ang="0">
                  <a:pos x="0" y="22"/>
                </a:cxn>
              </a:cxnLst>
              <a:rect l="0" t="0" r="r" b="b"/>
              <a:pathLst>
                <a:path w="90" h="70">
                  <a:moveTo>
                    <a:pt x="0" y="22"/>
                  </a:moveTo>
                  <a:lnTo>
                    <a:pt x="4" y="29"/>
                  </a:lnTo>
                  <a:lnTo>
                    <a:pt x="48" y="64"/>
                  </a:lnTo>
                  <a:lnTo>
                    <a:pt x="52" y="70"/>
                  </a:lnTo>
                  <a:lnTo>
                    <a:pt x="90" y="48"/>
                  </a:lnTo>
                  <a:lnTo>
                    <a:pt x="90" y="45"/>
                  </a:lnTo>
                  <a:lnTo>
                    <a:pt x="87" y="45"/>
                  </a:lnTo>
                  <a:lnTo>
                    <a:pt x="77" y="9"/>
                  </a:lnTo>
                  <a:lnTo>
                    <a:pt x="39" y="0"/>
                  </a:lnTo>
                  <a:lnTo>
                    <a:pt x="4" y="22"/>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6" name="Freeform 250"/>
            <p:cNvSpPr>
              <a:spLocks/>
            </p:cNvSpPr>
            <p:nvPr/>
          </p:nvSpPr>
          <p:spPr bwMode="auto">
            <a:xfrm>
              <a:off x="3769725" y="5035626"/>
              <a:ext cx="89418" cy="69547"/>
            </a:xfrm>
            <a:custGeom>
              <a:avLst/>
              <a:gdLst/>
              <a:ahLst/>
              <a:cxnLst>
                <a:cxn ang="0">
                  <a:pos x="0" y="23"/>
                </a:cxn>
                <a:cxn ang="0">
                  <a:pos x="5" y="30"/>
                </a:cxn>
                <a:cxn ang="0">
                  <a:pos x="48" y="65"/>
                </a:cxn>
                <a:cxn ang="0">
                  <a:pos x="53" y="70"/>
                </a:cxn>
                <a:cxn ang="0">
                  <a:pos x="90" y="48"/>
                </a:cxn>
                <a:cxn ang="0">
                  <a:pos x="90" y="45"/>
                </a:cxn>
                <a:cxn ang="0">
                  <a:pos x="88" y="45"/>
                </a:cxn>
                <a:cxn ang="0">
                  <a:pos x="78" y="10"/>
                </a:cxn>
                <a:cxn ang="0">
                  <a:pos x="40" y="0"/>
                </a:cxn>
                <a:cxn ang="0">
                  <a:pos x="5" y="23"/>
                </a:cxn>
                <a:cxn ang="0">
                  <a:pos x="0" y="23"/>
                </a:cxn>
              </a:cxnLst>
              <a:rect l="0" t="0" r="r" b="b"/>
              <a:pathLst>
                <a:path w="90" h="70">
                  <a:moveTo>
                    <a:pt x="0" y="23"/>
                  </a:moveTo>
                  <a:lnTo>
                    <a:pt x="5" y="30"/>
                  </a:lnTo>
                  <a:lnTo>
                    <a:pt x="48" y="65"/>
                  </a:lnTo>
                  <a:lnTo>
                    <a:pt x="53" y="70"/>
                  </a:lnTo>
                  <a:lnTo>
                    <a:pt x="90" y="48"/>
                  </a:lnTo>
                  <a:lnTo>
                    <a:pt x="90" y="45"/>
                  </a:lnTo>
                  <a:lnTo>
                    <a:pt x="88" y="45"/>
                  </a:lnTo>
                  <a:lnTo>
                    <a:pt x="78" y="10"/>
                  </a:lnTo>
                  <a:lnTo>
                    <a:pt x="40" y="0"/>
                  </a:lnTo>
                  <a:lnTo>
                    <a:pt x="5" y="23"/>
                  </a:lnTo>
                  <a:lnTo>
                    <a:pt x="0" y="2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7" name="Freeform 249"/>
            <p:cNvSpPr>
              <a:spLocks/>
            </p:cNvSpPr>
            <p:nvPr/>
          </p:nvSpPr>
          <p:spPr bwMode="auto">
            <a:xfrm>
              <a:off x="3821884" y="5080335"/>
              <a:ext cx="116741" cy="129159"/>
            </a:xfrm>
            <a:custGeom>
              <a:avLst/>
              <a:gdLst/>
              <a:ahLst/>
              <a:cxnLst>
                <a:cxn ang="0">
                  <a:pos x="0" y="25"/>
                </a:cxn>
                <a:cxn ang="0">
                  <a:pos x="3" y="44"/>
                </a:cxn>
                <a:cxn ang="0">
                  <a:pos x="118" y="131"/>
                </a:cxn>
                <a:cxn ang="0">
                  <a:pos x="102" y="28"/>
                </a:cxn>
                <a:cxn ang="0">
                  <a:pos x="102" y="25"/>
                </a:cxn>
                <a:cxn ang="0">
                  <a:pos x="102" y="28"/>
                </a:cxn>
                <a:cxn ang="0">
                  <a:pos x="38" y="0"/>
                </a:cxn>
                <a:cxn ang="0">
                  <a:pos x="38" y="3"/>
                </a:cxn>
                <a:cxn ang="0">
                  <a:pos x="0" y="25"/>
                </a:cxn>
              </a:cxnLst>
              <a:rect l="0" t="0" r="r" b="b"/>
              <a:pathLst>
                <a:path w="118" h="131">
                  <a:moveTo>
                    <a:pt x="0" y="25"/>
                  </a:moveTo>
                  <a:lnTo>
                    <a:pt x="3" y="44"/>
                  </a:lnTo>
                  <a:lnTo>
                    <a:pt x="118" y="131"/>
                  </a:lnTo>
                  <a:lnTo>
                    <a:pt x="102" y="28"/>
                  </a:lnTo>
                  <a:lnTo>
                    <a:pt x="102" y="25"/>
                  </a:lnTo>
                  <a:lnTo>
                    <a:pt x="102" y="28"/>
                  </a:lnTo>
                  <a:lnTo>
                    <a:pt x="38" y="0"/>
                  </a:lnTo>
                  <a:lnTo>
                    <a:pt x="38" y="3"/>
                  </a:lnTo>
                  <a:lnTo>
                    <a:pt x="0"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8" name="Freeform 248"/>
            <p:cNvSpPr>
              <a:spLocks/>
            </p:cNvSpPr>
            <p:nvPr/>
          </p:nvSpPr>
          <p:spPr bwMode="auto">
            <a:xfrm>
              <a:off x="3821884" y="5080335"/>
              <a:ext cx="116741" cy="131642"/>
            </a:xfrm>
            <a:custGeom>
              <a:avLst/>
              <a:gdLst/>
              <a:ahLst/>
              <a:cxnLst>
                <a:cxn ang="0">
                  <a:pos x="0" y="25"/>
                </a:cxn>
                <a:cxn ang="0">
                  <a:pos x="3" y="44"/>
                </a:cxn>
                <a:cxn ang="0">
                  <a:pos x="118" y="131"/>
                </a:cxn>
                <a:cxn ang="0">
                  <a:pos x="103" y="27"/>
                </a:cxn>
                <a:cxn ang="0">
                  <a:pos x="103" y="25"/>
                </a:cxn>
                <a:cxn ang="0">
                  <a:pos x="103" y="27"/>
                </a:cxn>
                <a:cxn ang="0">
                  <a:pos x="38" y="0"/>
                </a:cxn>
                <a:cxn ang="0">
                  <a:pos x="38" y="2"/>
                </a:cxn>
                <a:cxn ang="0">
                  <a:pos x="0" y="25"/>
                </a:cxn>
              </a:cxnLst>
              <a:rect l="0" t="0" r="r" b="b"/>
              <a:pathLst>
                <a:path w="118" h="131">
                  <a:moveTo>
                    <a:pt x="0" y="25"/>
                  </a:moveTo>
                  <a:lnTo>
                    <a:pt x="3" y="44"/>
                  </a:lnTo>
                  <a:lnTo>
                    <a:pt x="118" y="131"/>
                  </a:lnTo>
                  <a:lnTo>
                    <a:pt x="103" y="27"/>
                  </a:lnTo>
                  <a:lnTo>
                    <a:pt x="103" y="25"/>
                  </a:lnTo>
                  <a:lnTo>
                    <a:pt x="103" y="27"/>
                  </a:lnTo>
                  <a:lnTo>
                    <a:pt x="38" y="0"/>
                  </a:lnTo>
                  <a:lnTo>
                    <a:pt x="38" y="2"/>
                  </a:lnTo>
                  <a:lnTo>
                    <a:pt x="0" y="2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9" name="Freeform 247"/>
            <p:cNvSpPr>
              <a:spLocks/>
            </p:cNvSpPr>
            <p:nvPr/>
          </p:nvSpPr>
          <p:spPr bwMode="auto">
            <a:xfrm>
              <a:off x="3893916" y="5035626"/>
              <a:ext cx="226027" cy="198706"/>
            </a:xfrm>
            <a:custGeom>
              <a:avLst/>
              <a:gdLst/>
              <a:ahLst/>
              <a:cxnLst>
                <a:cxn ang="0">
                  <a:pos x="0" y="141"/>
                </a:cxn>
                <a:cxn ang="0">
                  <a:pos x="77" y="201"/>
                </a:cxn>
                <a:cxn ang="0">
                  <a:pos x="150" y="173"/>
                </a:cxn>
                <a:cxn ang="0">
                  <a:pos x="205" y="176"/>
                </a:cxn>
                <a:cxn ang="0">
                  <a:pos x="198" y="115"/>
                </a:cxn>
                <a:cxn ang="0">
                  <a:pos x="227" y="99"/>
                </a:cxn>
                <a:cxn ang="0">
                  <a:pos x="227" y="48"/>
                </a:cxn>
                <a:cxn ang="0">
                  <a:pos x="138" y="0"/>
                </a:cxn>
                <a:cxn ang="0">
                  <a:pos x="77" y="0"/>
                </a:cxn>
                <a:cxn ang="0">
                  <a:pos x="71" y="3"/>
                </a:cxn>
                <a:cxn ang="0">
                  <a:pos x="29" y="73"/>
                </a:cxn>
                <a:cxn ang="0">
                  <a:pos x="29" y="70"/>
                </a:cxn>
                <a:cxn ang="0">
                  <a:pos x="29" y="73"/>
                </a:cxn>
                <a:cxn ang="0">
                  <a:pos x="45" y="176"/>
                </a:cxn>
                <a:cxn ang="0">
                  <a:pos x="0" y="141"/>
                </a:cxn>
              </a:cxnLst>
              <a:rect l="0" t="0" r="r" b="b"/>
              <a:pathLst>
                <a:path w="227" h="201">
                  <a:moveTo>
                    <a:pt x="0" y="141"/>
                  </a:moveTo>
                  <a:lnTo>
                    <a:pt x="77" y="201"/>
                  </a:lnTo>
                  <a:lnTo>
                    <a:pt x="150" y="173"/>
                  </a:lnTo>
                  <a:lnTo>
                    <a:pt x="205" y="176"/>
                  </a:lnTo>
                  <a:lnTo>
                    <a:pt x="198" y="115"/>
                  </a:lnTo>
                  <a:lnTo>
                    <a:pt x="227" y="99"/>
                  </a:lnTo>
                  <a:lnTo>
                    <a:pt x="227" y="48"/>
                  </a:lnTo>
                  <a:lnTo>
                    <a:pt x="138" y="0"/>
                  </a:lnTo>
                  <a:lnTo>
                    <a:pt x="77" y="0"/>
                  </a:lnTo>
                  <a:lnTo>
                    <a:pt x="71" y="3"/>
                  </a:lnTo>
                  <a:lnTo>
                    <a:pt x="29" y="73"/>
                  </a:lnTo>
                  <a:lnTo>
                    <a:pt x="29" y="70"/>
                  </a:lnTo>
                  <a:lnTo>
                    <a:pt x="29" y="73"/>
                  </a:lnTo>
                  <a:lnTo>
                    <a:pt x="45" y="176"/>
                  </a:lnTo>
                  <a:lnTo>
                    <a:pt x="0"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0" name="Freeform 246"/>
            <p:cNvSpPr>
              <a:spLocks/>
            </p:cNvSpPr>
            <p:nvPr/>
          </p:nvSpPr>
          <p:spPr bwMode="auto">
            <a:xfrm>
              <a:off x="3893916" y="5035626"/>
              <a:ext cx="226027" cy="201189"/>
            </a:xfrm>
            <a:custGeom>
              <a:avLst/>
              <a:gdLst/>
              <a:ahLst/>
              <a:cxnLst>
                <a:cxn ang="0">
                  <a:pos x="0" y="141"/>
                </a:cxn>
                <a:cxn ang="0">
                  <a:pos x="77" y="201"/>
                </a:cxn>
                <a:cxn ang="0">
                  <a:pos x="150" y="171"/>
                </a:cxn>
                <a:cxn ang="0">
                  <a:pos x="205" y="176"/>
                </a:cxn>
                <a:cxn ang="0">
                  <a:pos x="197" y="114"/>
                </a:cxn>
                <a:cxn ang="0">
                  <a:pos x="227" y="99"/>
                </a:cxn>
                <a:cxn ang="0">
                  <a:pos x="227" y="47"/>
                </a:cxn>
                <a:cxn ang="0">
                  <a:pos x="137" y="0"/>
                </a:cxn>
                <a:cxn ang="0">
                  <a:pos x="77" y="0"/>
                </a:cxn>
                <a:cxn ang="0">
                  <a:pos x="72" y="2"/>
                </a:cxn>
                <a:cxn ang="0">
                  <a:pos x="30" y="72"/>
                </a:cxn>
                <a:cxn ang="0">
                  <a:pos x="30" y="69"/>
                </a:cxn>
                <a:cxn ang="0">
                  <a:pos x="30" y="72"/>
                </a:cxn>
                <a:cxn ang="0">
                  <a:pos x="45" y="176"/>
                </a:cxn>
                <a:cxn ang="0">
                  <a:pos x="0" y="141"/>
                </a:cxn>
              </a:cxnLst>
              <a:rect l="0" t="0" r="r" b="b"/>
              <a:pathLst>
                <a:path w="227" h="201">
                  <a:moveTo>
                    <a:pt x="0" y="141"/>
                  </a:moveTo>
                  <a:lnTo>
                    <a:pt x="77" y="201"/>
                  </a:lnTo>
                  <a:lnTo>
                    <a:pt x="150" y="171"/>
                  </a:lnTo>
                  <a:lnTo>
                    <a:pt x="205" y="176"/>
                  </a:lnTo>
                  <a:lnTo>
                    <a:pt x="197" y="114"/>
                  </a:lnTo>
                  <a:lnTo>
                    <a:pt x="227" y="99"/>
                  </a:lnTo>
                  <a:lnTo>
                    <a:pt x="227" y="47"/>
                  </a:lnTo>
                  <a:lnTo>
                    <a:pt x="137" y="0"/>
                  </a:lnTo>
                  <a:lnTo>
                    <a:pt x="77" y="0"/>
                  </a:lnTo>
                  <a:lnTo>
                    <a:pt x="72" y="2"/>
                  </a:lnTo>
                  <a:lnTo>
                    <a:pt x="30" y="72"/>
                  </a:lnTo>
                  <a:lnTo>
                    <a:pt x="30" y="69"/>
                  </a:lnTo>
                  <a:lnTo>
                    <a:pt x="30" y="72"/>
                  </a:lnTo>
                  <a:lnTo>
                    <a:pt x="45" y="176"/>
                  </a:lnTo>
                  <a:lnTo>
                    <a:pt x="0" y="141"/>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 name="Freeform 245"/>
            <p:cNvSpPr>
              <a:spLocks/>
            </p:cNvSpPr>
            <p:nvPr/>
          </p:nvSpPr>
          <p:spPr bwMode="auto">
            <a:xfrm>
              <a:off x="4030526" y="4894047"/>
              <a:ext cx="250867" cy="191256"/>
            </a:xfrm>
            <a:custGeom>
              <a:avLst/>
              <a:gdLst/>
              <a:ahLst/>
              <a:cxnLst>
                <a:cxn ang="0">
                  <a:pos x="89" y="189"/>
                </a:cxn>
                <a:cxn ang="0">
                  <a:pos x="96" y="147"/>
                </a:cxn>
                <a:cxn ang="0">
                  <a:pos x="156" y="153"/>
                </a:cxn>
                <a:cxn ang="0">
                  <a:pos x="201" y="157"/>
                </a:cxn>
                <a:cxn ang="0">
                  <a:pos x="252" y="112"/>
                </a:cxn>
                <a:cxn ang="0">
                  <a:pos x="204" y="61"/>
                </a:cxn>
                <a:cxn ang="0">
                  <a:pos x="204" y="0"/>
                </a:cxn>
                <a:cxn ang="0">
                  <a:pos x="172" y="0"/>
                </a:cxn>
                <a:cxn ang="0">
                  <a:pos x="115" y="35"/>
                </a:cxn>
                <a:cxn ang="0">
                  <a:pos x="38" y="61"/>
                </a:cxn>
                <a:cxn ang="0">
                  <a:pos x="3" y="141"/>
                </a:cxn>
                <a:cxn ang="0">
                  <a:pos x="0" y="144"/>
                </a:cxn>
                <a:cxn ang="0">
                  <a:pos x="86" y="192"/>
                </a:cxn>
                <a:cxn ang="0">
                  <a:pos x="89" y="189"/>
                </a:cxn>
              </a:cxnLst>
              <a:rect l="0" t="0" r="r" b="b"/>
              <a:pathLst>
                <a:path w="252" h="192">
                  <a:moveTo>
                    <a:pt x="89" y="189"/>
                  </a:moveTo>
                  <a:lnTo>
                    <a:pt x="96" y="147"/>
                  </a:lnTo>
                  <a:lnTo>
                    <a:pt x="156" y="153"/>
                  </a:lnTo>
                  <a:lnTo>
                    <a:pt x="201" y="157"/>
                  </a:lnTo>
                  <a:lnTo>
                    <a:pt x="252" y="112"/>
                  </a:lnTo>
                  <a:lnTo>
                    <a:pt x="204" y="61"/>
                  </a:lnTo>
                  <a:lnTo>
                    <a:pt x="204" y="0"/>
                  </a:lnTo>
                  <a:lnTo>
                    <a:pt x="172" y="0"/>
                  </a:lnTo>
                  <a:lnTo>
                    <a:pt x="115" y="35"/>
                  </a:lnTo>
                  <a:lnTo>
                    <a:pt x="38" y="61"/>
                  </a:lnTo>
                  <a:lnTo>
                    <a:pt x="3" y="141"/>
                  </a:lnTo>
                  <a:lnTo>
                    <a:pt x="0" y="144"/>
                  </a:lnTo>
                  <a:lnTo>
                    <a:pt x="86" y="192"/>
                  </a:lnTo>
                  <a:lnTo>
                    <a:pt x="89"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2" name="Freeform 244"/>
            <p:cNvSpPr>
              <a:spLocks/>
            </p:cNvSpPr>
            <p:nvPr/>
          </p:nvSpPr>
          <p:spPr bwMode="auto">
            <a:xfrm>
              <a:off x="4030526" y="4894047"/>
              <a:ext cx="250867" cy="188771"/>
            </a:xfrm>
            <a:custGeom>
              <a:avLst/>
              <a:gdLst/>
              <a:ahLst/>
              <a:cxnLst>
                <a:cxn ang="0">
                  <a:pos x="90" y="189"/>
                </a:cxn>
                <a:cxn ang="0">
                  <a:pos x="97" y="147"/>
                </a:cxn>
                <a:cxn ang="0">
                  <a:pos x="157" y="154"/>
                </a:cxn>
                <a:cxn ang="0">
                  <a:pos x="202" y="157"/>
                </a:cxn>
                <a:cxn ang="0">
                  <a:pos x="252" y="111"/>
                </a:cxn>
                <a:cxn ang="0">
                  <a:pos x="205" y="61"/>
                </a:cxn>
                <a:cxn ang="0">
                  <a:pos x="205" y="0"/>
                </a:cxn>
                <a:cxn ang="0">
                  <a:pos x="172" y="0"/>
                </a:cxn>
                <a:cxn ang="0">
                  <a:pos x="115" y="35"/>
                </a:cxn>
                <a:cxn ang="0">
                  <a:pos x="40" y="61"/>
                </a:cxn>
                <a:cxn ang="0">
                  <a:pos x="5" y="141"/>
                </a:cxn>
                <a:cxn ang="0">
                  <a:pos x="0" y="144"/>
                </a:cxn>
                <a:cxn ang="0">
                  <a:pos x="87" y="192"/>
                </a:cxn>
                <a:cxn ang="0">
                  <a:pos x="90" y="189"/>
                </a:cxn>
              </a:cxnLst>
              <a:rect l="0" t="0" r="r" b="b"/>
              <a:pathLst>
                <a:path w="252" h="192">
                  <a:moveTo>
                    <a:pt x="90" y="189"/>
                  </a:moveTo>
                  <a:lnTo>
                    <a:pt x="97" y="147"/>
                  </a:lnTo>
                  <a:lnTo>
                    <a:pt x="157" y="154"/>
                  </a:lnTo>
                  <a:lnTo>
                    <a:pt x="202" y="157"/>
                  </a:lnTo>
                  <a:lnTo>
                    <a:pt x="252" y="111"/>
                  </a:lnTo>
                  <a:lnTo>
                    <a:pt x="205" y="61"/>
                  </a:lnTo>
                  <a:lnTo>
                    <a:pt x="205" y="0"/>
                  </a:lnTo>
                  <a:lnTo>
                    <a:pt x="172" y="0"/>
                  </a:lnTo>
                  <a:lnTo>
                    <a:pt x="115" y="35"/>
                  </a:lnTo>
                  <a:lnTo>
                    <a:pt x="40" y="61"/>
                  </a:lnTo>
                  <a:lnTo>
                    <a:pt x="5" y="141"/>
                  </a:lnTo>
                  <a:lnTo>
                    <a:pt x="0" y="144"/>
                  </a:lnTo>
                  <a:lnTo>
                    <a:pt x="87" y="192"/>
                  </a:lnTo>
                  <a:lnTo>
                    <a:pt x="90" y="18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3" name="Freeform 243"/>
            <p:cNvSpPr>
              <a:spLocks/>
            </p:cNvSpPr>
            <p:nvPr/>
          </p:nvSpPr>
          <p:spPr bwMode="auto">
            <a:xfrm>
              <a:off x="4082687" y="5038109"/>
              <a:ext cx="136610" cy="173868"/>
            </a:xfrm>
            <a:custGeom>
              <a:avLst/>
              <a:gdLst/>
              <a:ahLst/>
              <a:cxnLst>
                <a:cxn ang="0">
                  <a:pos x="16" y="173"/>
                </a:cxn>
                <a:cxn ang="0">
                  <a:pos x="22" y="176"/>
                </a:cxn>
                <a:cxn ang="0">
                  <a:pos x="121" y="163"/>
                </a:cxn>
                <a:cxn ang="0">
                  <a:pos x="137" y="157"/>
                </a:cxn>
                <a:cxn ang="0">
                  <a:pos x="102" y="6"/>
                </a:cxn>
                <a:cxn ang="0">
                  <a:pos x="45" y="0"/>
                </a:cxn>
                <a:cxn ang="0">
                  <a:pos x="38" y="42"/>
                </a:cxn>
                <a:cxn ang="0">
                  <a:pos x="35" y="45"/>
                </a:cxn>
                <a:cxn ang="0">
                  <a:pos x="0" y="26"/>
                </a:cxn>
                <a:cxn ang="0">
                  <a:pos x="38" y="45"/>
                </a:cxn>
                <a:cxn ang="0">
                  <a:pos x="38" y="96"/>
                </a:cxn>
                <a:cxn ang="0">
                  <a:pos x="9" y="112"/>
                </a:cxn>
                <a:cxn ang="0">
                  <a:pos x="16" y="173"/>
                </a:cxn>
              </a:cxnLst>
              <a:rect l="0" t="0" r="r" b="b"/>
              <a:pathLst>
                <a:path w="137" h="176">
                  <a:moveTo>
                    <a:pt x="16" y="173"/>
                  </a:moveTo>
                  <a:lnTo>
                    <a:pt x="22" y="176"/>
                  </a:lnTo>
                  <a:lnTo>
                    <a:pt x="121" y="163"/>
                  </a:lnTo>
                  <a:lnTo>
                    <a:pt x="137" y="157"/>
                  </a:lnTo>
                  <a:lnTo>
                    <a:pt x="102" y="6"/>
                  </a:lnTo>
                  <a:lnTo>
                    <a:pt x="45" y="0"/>
                  </a:lnTo>
                  <a:lnTo>
                    <a:pt x="38" y="42"/>
                  </a:lnTo>
                  <a:lnTo>
                    <a:pt x="35" y="45"/>
                  </a:lnTo>
                  <a:lnTo>
                    <a:pt x="0" y="26"/>
                  </a:lnTo>
                  <a:lnTo>
                    <a:pt x="38" y="45"/>
                  </a:lnTo>
                  <a:lnTo>
                    <a:pt x="38" y="96"/>
                  </a:lnTo>
                  <a:lnTo>
                    <a:pt x="9" y="112"/>
                  </a:lnTo>
                  <a:lnTo>
                    <a:pt x="16"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4" name="Freeform 242"/>
            <p:cNvSpPr>
              <a:spLocks/>
            </p:cNvSpPr>
            <p:nvPr/>
          </p:nvSpPr>
          <p:spPr bwMode="auto">
            <a:xfrm>
              <a:off x="4082687" y="5038109"/>
              <a:ext cx="136610" cy="176353"/>
            </a:xfrm>
            <a:custGeom>
              <a:avLst/>
              <a:gdLst/>
              <a:ahLst/>
              <a:cxnLst>
                <a:cxn ang="0">
                  <a:pos x="15" y="174"/>
                </a:cxn>
                <a:cxn ang="0">
                  <a:pos x="22" y="176"/>
                </a:cxn>
                <a:cxn ang="0">
                  <a:pos x="120" y="164"/>
                </a:cxn>
                <a:cxn ang="0">
                  <a:pos x="137" y="156"/>
                </a:cxn>
                <a:cxn ang="0">
                  <a:pos x="102" y="7"/>
                </a:cxn>
                <a:cxn ang="0">
                  <a:pos x="45" y="0"/>
                </a:cxn>
                <a:cxn ang="0">
                  <a:pos x="37" y="42"/>
                </a:cxn>
                <a:cxn ang="0">
                  <a:pos x="35" y="45"/>
                </a:cxn>
                <a:cxn ang="0">
                  <a:pos x="0" y="27"/>
                </a:cxn>
                <a:cxn ang="0">
                  <a:pos x="37" y="45"/>
                </a:cxn>
                <a:cxn ang="0">
                  <a:pos x="37" y="97"/>
                </a:cxn>
                <a:cxn ang="0">
                  <a:pos x="7" y="112"/>
                </a:cxn>
                <a:cxn ang="0">
                  <a:pos x="15" y="174"/>
                </a:cxn>
              </a:cxnLst>
              <a:rect l="0" t="0" r="r" b="b"/>
              <a:pathLst>
                <a:path w="137" h="176">
                  <a:moveTo>
                    <a:pt x="15" y="174"/>
                  </a:moveTo>
                  <a:lnTo>
                    <a:pt x="22" y="176"/>
                  </a:lnTo>
                  <a:lnTo>
                    <a:pt x="120" y="164"/>
                  </a:lnTo>
                  <a:lnTo>
                    <a:pt x="137" y="156"/>
                  </a:lnTo>
                  <a:lnTo>
                    <a:pt x="102" y="7"/>
                  </a:lnTo>
                  <a:lnTo>
                    <a:pt x="45" y="0"/>
                  </a:lnTo>
                  <a:lnTo>
                    <a:pt x="37" y="42"/>
                  </a:lnTo>
                  <a:lnTo>
                    <a:pt x="35" y="45"/>
                  </a:lnTo>
                  <a:lnTo>
                    <a:pt x="0" y="27"/>
                  </a:lnTo>
                  <a:lnTo>
                    <a:pt x="37" y="45"/>
                  </a:lnTo>
                  <a:lnTo>
                    <a:pt x="37" y="97"/>
                  </a:lnTo>
                  <a:lnTo>
                    <a:pt x="7" y="112"/>
                  </a:lnTo>
                  <a:lnTo>
                    <a:pt x="15" y="17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5" name="Freeform 241"/>
            <p:cNvSpPr>
              <a:spLocks/>
            </p:cNvSpPr>
            <p:nvPr/>
          </p:nvSpPr>
          <p:spPr bwMode="auto">
            <a:xfrm>
              <a:off x="4162169" y="5045561"/>
              <a:ext cx="104321" cy="156480"/>
            </a:xfrm>
            <a:custGeom>
              <a:avLst/>
              <a:gdLst/>
              <a:ahLst/>
              <a:cxnLst>
                <a:cxn ang="0">
                  <a:pos x="41" y="157"/>
                </a:cxn>
                <a:cxn ang="0">
                  <a:pos x="105" y="148"/>
                </a:cxn>
                <a:cxn ang="0">
                  <a:pos x="105" y="144"/>
                </a:cxn>
                <a:cxn ang="0">
                  <a:pos x="73" y="0"/>
                </a:cxn>
                <a:cxn ang="0">
                  <a:pos x="70" y="4"/>
                </a:cxn>
                <a:cxn ang="0">
                  <a:pos x="25" y="0"/>
                </a:cxn>
                <a:cxn ang="0">
                  <a:pos x="0" y="0"/>
                </a:cxn>
                <a:cxn ang="0">
                  <a:pos x="22" y="0"/>
                </a:cxn>
                <a:cxn ang="0">
                  <a:pos x="57" y="151"/>
                </a:cxn>
                <a:cxn ang="0">
                  <a:pos x="41" y="157"/>
                </a:cxn>
              </a:cxnLst>
              <a:rect l="0" t="0" r="r" b="b"/>
              <a:pathLst>
                <a:path w="105" h="157">
                  <a:moveTo>
                    <a:pt x="41" y="157"/>
                  </a:moveTo>
                  <a:lnTo>
                    <a:pt x="105" y="148"/>
                  </a:lnTo>
                  <a:lnTo>
                    <a:pt x="105" y="144"/>
                  </a:lnTo>
                  <a:lnTo>
                    <a:pt x="73" y="0"/>
                  </a:lnTo>
                  <a:lnTo>
                    <a:pt x="70" y="4"/>
                  </a:lnTo>
                  <a:lnTo>
                    <a:pt x="25" y="0"/>
                  </a:lnTo>
                  <a:lnTo>
                    <a:pt x="0" y="0"/>
                  </a:lnTo>
                  <a:lnTo>
                    <a:pt x="22" y="0"/>
                  </a:lnTo>
                  <a:lnTo>
                    <a:pt x="57" y="151"/>
                  </a:lnTo>
                  <a:lnTo>
                    <a:pt x="41"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6" name="Freeform 240"/>
            <p:cNvSpPr>
              <a:spLocks/>
            </p:cNvSpPr>
            <p:nvPr/>
          </p:nvSpPr>
          <p:spPr bwMode="auto">
            <a:xfrm>
              <a:off x="4162169" y="5045561"/>
              <a:ext cx="104321" cy="156480"/>
            </a:xfrm>
            <a:custGeom>
              <a:avLst/>
              <a:gdLst/>
              <a:ahLst/>
              <a:cxnLst>
                <a:cxn ang="0">
                  <a:pos x="40" y="157"/>
                </a:cxn>
                <a:cxn ang="0">
                  <a:pos x="105" y="147"/>
                </a:cxn>
                <a:cxn ang="0">
                  <a:pos x="105" y="142"/>
                </a:cxn>
                <a:cxn ang="0">
                  <a:pos x="73" y="0"/>
                </a:cxn>
                <a:cxn ang="0">
                  <a:pos x="70" y="2"/>
                </a:cxn>
                <a:cxn ang="0">
                  <a:pos x="25" y="0"/>
                </a:cxn>
                <a:cxn ang="0">
                  <a:pos x="0" y="0"/>
                </a:cxn>
                <a:cxn ang="0">
                  <a:pos x="23" y="0"/>
                </a:cxn>
                <a:cxn ang="0">
                  <a:pos x="58" y="150"/>
                </a:cxn>
                <a:cxn ang="0">
                  <a:pos x="40" y="157"/>
                </a:cxn>
              </a:cxnLst>
              <a:rect l="0" t="0" r="r" b="b"/>
              <a:pathLst>
                <a:path w="105" h="157">
                  <a:moveTo>
                    <a:pt x="40" y="157"/>
                  </a:moveTo>
                  <a:lnTo>
                    <a:pt x="105" y="147"/>
                  </a:lnTo>
                  <a:lnTo>
                    <a:pt x="105" y="142"/>
                  </a:lnTo>
                  <a:lnTo>
                    <a:pt x="73" y="0"/>
                  </a:lnTo>
                  <a:lnTo>
                    <a:pt x="70" y="2"/>
                  </a:lnTo>
                  <a:lnTo>
                    <a:pt x="25" y="0"/>
                  </a:lnTo>
                  <a:lnTo>
                    <a:pt x="0" y="0"/>
                  </a:lnTo>
                  <a:lnTo>
                    <a:pt x="23" y="0"/>
                  </a:lnTo>
                  <a:lnTo>
                    <a:pt x="58" y="150"/>
                  </a:lnTo>
                  <a:lnTo>
                    <a:pt x="40" y="1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7" name="Freeform 239"/>
            <p:cNvSpPr>
              <a:spLocks/>
            </p:cNvSpPr>
            <p:nvPr/>
          </p:nvSpPr>
          <p:spPr bwMode="auto">
            <a:xfrm>
              <a:off x="4234200" y="5003335"/>
              <a:ext cx="86935" cy="188771"/>
            </a:xfrm>
            <a:custGeom>
              <a:avLst/>
              <a:gdLst/>
              <a:ahLst/>
              <a:cxnLst>
                <a:cxn ang="0">
                  <a:pos x="32" y="189"/>
                </a:cxn>
                <a:cxn ang="0">
                  <a:pos x="58" y="185"/>
                </a:cxn>
                <a:cxn ang="0">
                  <a:pos x="64" y="176"/>
                </a:cxn>
                <a:cxn ang="0">
                  <a:pos x="58" y="115"/>
                </a:cxn>
                <a:cxn ang="0">
                  <a:pos x="87" y="83"/>
                </a:cxn>
                <a:cxn ang="0">
                  <a:pos x="87" y="9"/>
                </a:cxn>
                <a:cxn ang="0">
                  <a:pos x="48" y="0"/>
                </a:cxn>
                <a:cxn ang="0">
                  <a:pos x="42" y="0"/>
                </a:cxn>
                <a:cxn ang="0">
                  <a:pos x="0" y="41"/>
                </a:cxn>
                <a:cxn ang="0">
                  <a:pos x="32" y="185"/>
                </a:cxn>
                <a:cxn ang="0">
                  <a:pos x="32" y="189"/>
                </a:cxn>
              </a:cxnLst>
              <a:rect l="0" t="0" r="r" b="b"/>
              <a:pathLst>
                <a:path w="87" h="189">
                  <a:moveTo>
                    <a:pt x="32" y="189"/>
                  </a:moveTo>
                  <a:lnTo>
                    <a:pt x="58" y="185"/>
                  </a:lnTo>
                  <a:lnTo>
                    <a:pt x="64" y="176"/>
                  </a:lnTo>
                  <a:lnTo>
                    <a:pt x="58" y="115"/>
                  </a:lnTo>
                  <a:lnTo>
                    <a:pt x="87" y="83"/>
                  </a:lnTo>
                  <a:lnTo>
                    <a:pt x="87" y="9"/>
                  </a:lnTo>
                  <a:lnTo>
                    <a:pt x="48" y="0"/>
                  </a:lnTo>
                  <a:lnTo>
                    <a:pt x="42" y="0"/>
                  </a:lnTo>
                  <a:lnTo>
                    <a:pt x="0" y="41"/>
                  </a:lnTo>
                  <a:lnTo>
                    <a:pt x="32" y="185"/>
                  </a:lnTo>
                  <a:lnTo>
                    <a:pt x="32"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8" name="Freeform 238"/>
            <p:cNvSpPr>
              <a:spLocks/>
            </p:cNvSpPr>
            <p:nvPr/>
          </p:nvSpPr>
          <p:spPr bwMode="auto">
            <a:xfrm>
              <a:off x="4234200" y="5003335"/>
              <a:ext cx="86935" cy="188771"/>
            </a:xfrm>
            <a:custGeom>
              <a:avLst/>
              <a:gdLst/>
              <a:ahLst/>
              <a:cxnLst>
                <a:cxn ang="0">
                  <a:pos x="32" y="189"/>
                </a:cxn>
                <a:cxn ang="0">
                  <a:pos x="57" y="184"/>
                </a:cxn>
                <a:cxn ang="0">
                  <a:pos x="65" y="177"/>
                </a:cxn>
                <a:cxn ang="0">
                  <a:pos x="57" y="114"/>
                </a:cxn>
                <a:cxn ang="0">
                  <a:pos x="87" y="85"/>
                </a:cxn>
                <a:cxn ang="0">
                  <a:pos x="87" y="10"/>
                </a:cxn>
                <a:cxn ang="0">
                  <a:pos x="47" y="0"/>
                </a:cxn>
                <a:cxn ang="0">
                  <a:pos x="42" y="0"/>
                </a:cxn>
                <a:cxn ang="0">
                  <a:pos x="0" y="42"/>
                </a:cxn>
                <a:cxn ang="0">
                  <a:pos x="32" y="184"/>
                </a:cxn>
                <a:cxn ang="0">
                  <a:pos x="32" y="189"/>
                </a:cxn>
              </a:cxnLst>
              <a:rect l="0" t="0" r="r" b="b"/>
              <a:pathLst>
                <a:path w="87" h="189">
                  <a:moveTo>
                    <a:pt x="32" y="189"/>
                  </a:moveTo>
                  <a:lnTo>
                    <a:pt x="57" y="184"/>
                  </a:lnTo>
                  <a:lnTo>
                    <a:pt x="65" y="177"/>
                  </a:lnTo>
                  <a:lnTo>
                    <a:pt x="57" y="114"/>
                  </a:lnTo>
                  <a:lnTo>
                    <a:pt x="87" y="85"/>
                  </a:lnTo>
                  <a:lnTo>
                    <a:pt x="87" y="10"/>
                  </a:lnTo>
                  <a:lnTo>
                    <a:pt x="47" y="0"/>
                  </a:lnTo>
                  <a:lnTo>
                    <a:pt x="42" y="0"/>
                  </a:lnTo>
                  <a:lnTo>
                    <a:pt x="0" y="42"/>
                  </a:lnTo>
                  <a:lnTo>
                    <a:pt x="32" y="184"/>
                  </a:lnTo>
                  <a:lnTo>
                    <a:pt x="32" y="18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9" name="Freeform 237"/>
            <p:cNvSpPr>
              <a:spLocks/>
            </p:cNvSpPr>
            <p:nvPr/>
          </p:nvSpPr>
          <p:spPr bwMode="auto">
            <a:xfrm>
              <a:off x="4234200" y="4680438"/>
              <a:ext cx="444606" cy="340285"/>
            </a:xfrm>
            <a:custGeom>
              <a:avLst/>
              <a:gdLst/>
              <a:ahLst/>
              <a:cxnLst>
                <a:cxn ang="0">
                  <a:pos x="429" y="51"/>
                </a:cxn>
                <a:cxn ang="0">
                  <a:pos x="448" y="172"/>
                </a:cxn>
                <a:cxn ang="0">
                  <a:pos x="397" y="223"/>
                </a:cxn>
                <a:cxn ang="0">
                  <a:pos x="371" y="316"/>
                </a:cxn>
                <a:cxn ang="0">
                  <a:pos x="327" y="307"/>
                </a:cxn>
                <a:cxn ang="0">
                  <a:pos x="276" y="329"/>
                </a:cxn>
                <a:cxn ang="0">
                  <a:pos x="208" y="310"/>
                </a:cxn>
                <a:cxn ang="0">
                  <a:pos x="122" y="310"/>
                </a:cxn>
                <a:cxn ang="0">
                  <a:pos x="87" y="329"/>
                </a:cxn>
                <a:cxn ang="0">
                  <a:pos x="84" y="335"/>
                </a:cxn>
                <a:cxn ang="0">
                  <a:pos x="48" y="326"/>
                </a:cxn>
                <a:cxn ang="0">
                  <a:pos x="42" y="326"/>
                </a:cxn>
                <a:cxn ang="0">
                  <a:pos x="29" y="342"/>
                </a:cxn>
                <a:cxn ang="0">
                  <a:pos x="48" y="326"/>
                </a:cxn>
                <a:cxn ang="0">
                  <a:pos x="0" y="275"/>
                </a:cxn>
                <a:cxn ang="0">
                  <a:pos x="0" y="214"/>
                </a:cxn>
                <a:cxn ang="0">
                  <a:pos x="84" y="208"/>
                </a:cxn>
                <a:cxn ang="0">
                  <a:pos x="93" y="134"/>
                </a:cxn>
                <a:cxn ang="0">
                  <a:pos x="36" y="76"/>
                </a:cxn>
                <a:cxn ang="0">
                  <a:pos x="100" y="137"/>
                </a:cxn>
                <a:cxn ang="0">
                  <a:pos x="371" y="0"/>
                </a:cxn>
                <a:cxn ang="0">
                  <a:pos x="423" y="44"/>
                </a:cxn>
                <a:cxn ang="0">
                  <a:pos x="429" y="51"/>
                </a:cxn>
              </a:cxnLst>
              <a:rect l="0" t="0" r="r" b="b"/>
              <a:pathLst>
                <a:path w="448" h="342">
                  <a:moveTo>
                    <a:pt x="429" y="51"/>
                  </a:moveTo>
                  <a:lnTo>
                    <a:pt x="448" y="172"/>
                  </a:lnTo>
                  <a:lnTo>
                    <a:pt x="397" y="223"/>
                  </a:lnTo>
                  <a:lnTo>
                    <a:pt x="371" y="316"/>
                  </a:lnTo>
                  <a:lnTo>
                    <a:pt x="327" y="307"/>
                  </a:lnTo>
                  <a:lnTo>
                    <a:pt x="276" y="329"/>
                  </a:lnTo>
                  <a:lnTo>
                    <a:pt x="208" y="310"/>
                  </a:lnTo>
                  <a:lnTo>
                    <a:pt x="122" y="310"/>
                  </a:lnTo>
                  <a:lnTo>
                    <a:pt x="87" y="329"/>
                  </a:lnTo>
                  <a:lnTo>
                    <a:pt x="84" y="335"/>
                  </a:lnTo>
                  <a:lnTo>
                    <a:pt x="48" y="326"/>
                  </a:lnTo>
                  <a:lnTo>
                    <a:pt x="42" y="326"/>
                  </a:lnTo>
                  <a:lnTo>
                    <a:pt x="29" y="342"/>
                  </a:lnTo>
                  <a:lnTo>
                    <a:pt x="48" y="326"/>
                  </a:lnTo>
                  <a:lnTo>
                    <a:pt x="0" y="275"/>
                  </a:lnTo>
                  <a:lnTo>
                    <a:pt x="0" y="214"/>
                  </a:lnTo>
                  <a:lnTo>
                    <a:pt x="84" y="208"/>
                  </a:lnTo>
                  <a:lnTo>
                    <a:pt x="93" y="134"/>
                  </a:lnTo>
                  <a:lnTo>
                    <a:pt x="36" y="76"/>
                  </a:lnTo>
                  <a:lnTo>
                    <a:pt x="100" y="137"/>
                  </a:lnTo>
                  <a:lnTo>
                    <a:pt x="371" y="0"/>
                  </a:lnTo>
                  <a:lnTo>
                    <a:pt x="423" y="44"/>
                  </a:lnTo>
                  <a:lnTo>
                    <a:pt x="429"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0" name="Freeform 236"/>
            <p:cNvSpPr>
              <a:spLocks/>
            </p:cNvSpPr>
            <p:nvPr/>
          </p:nvSpPr>
          <p:spPr bwMode="auto">
            <a:xfrm>
              <a:off x="4234200" y="4680438"/>
              <a:ext cx="444606" cy="340285"/>
            </a:xfrm>
            <a:custGeom>
              <a:avLst/>
              <a:gdLst/>
              <a:ahLst/>
              <a:cxnLst>
                <a:cxn ang="0">
                  <a:pos x="430" y="50"/>
                </a:cxn>
                <a:cxn ang="0">
                  <a:pos x="448" y="172"/>
                </a:cxn>
                <a:cxn ang="0">
                  <a:pos x="398" y="222"/>
                </a:cxn>
                <a:cxn ang="0">
                  <a:pos x="370" y="315"/>
                </a:cxn>
                <a:cxn ang="0">
                  <a:pos x="328" y="307"/>
                </a:cxn>
                <a:cxn ang="0">
                  <a:pos x="275" y="330"/>
                </a:cxn>
                <a:cxn ang="0">
                  <a:pos x="208" y="310"/>
                </a:cxn>
                <a:cxn ang="0">
                  <a:pos x="123" y="310"/>
                </a:cxn>
                <a:cxn ang="0">
                  <a:pos x="88" y="330"/>
                </a:cxn>
                <a:cxn ang="0">
                  <a:pos x="85" y="335"/>
                </a:cxn>
                <a:cxn ang="0">
                  <a:pos x="48" y="325"/>
                </a:cxn>
                <a:cxn ang="0">
                  <a:pos x="43" y="325"/>
                </a:cxn>
                <a:cxn ang="0">
                  <a:pos x="30" y="342"/>
                </a:cxn>
                <a:cxn ang="0">
                  <a:pos x="48" y="325"/>
                </a:cxn>
                <a:cxn ang="0">
                  <a:pos x="0" y="275"/>
                </a:cxn>
                <a:cxn ang="0">
                  <a:pos x="0" y="215"/>
                </a:cxn>
                <a:cxn ang="0">
                  <a:pos x="85" y="207"/>
                </a:cxn>
                <a:cxn ang="0">
                  <a:pos x="93" y="135"/>
                </a:cxn>
                <a:cxn ang="0">
                  <a:pos x="35" y="75"/>
                </a:cxn>
                <a:cxn ang="0">
                  <a:pos x="100" y="137"/>
                </a:cxn>
                <a:cxn ang="0">
                  <a:pos x="370" y="0"/>
                </a:cxn>
                <a:cxn ang="0">
                  <a:pos x="423" y="45"/>
                </a:cxn>
                <a:cxn ang="0">
                  <a:pos x="430" y="50"/>
                </a:cxn>
              </a:cxnLst>
              <a:rect l="0" t="0" r="r" b="b"/>
              <a:pathLst>
                <a:path w="448" h="342">
                  <a:moveTo>
                    <a:pt x="430" y="50"/>
                  </a:moveTo>
                  <a:lnTo>
                    <a:pt x="448" y="172"/>
                  </a:lnTo>
                  <a:lnTo>
                    <a:pt x="398" y="222"/>
                  </a:lnTo>
                  <a:lnTo>
                    <a:pt x="370" y="315"/>
                  </a:lnTo>
                  <a:lnTo>
                    <a:pt x="328" y="307"/>
                  </a:lnTo>
                  <a:lnTo>
                    <a:pt x="275" y="330"/>
                  </a:lnTo>
                  <a:lnTo>
                    <a:pt x="208" y="310"/>
                  </a:lnTo>
                  <a:lnTo>
                    <a:pt x="123" y="310"/>
                  </a:lnTo>
                  <a:lnTo>
                    <a:pt x="88" y="330"/>
                  </a:lnTo>
                  <a:lnTo>
                    <a:pt x="85" y="335"/>
                  </a:lnTo>
                  <a:lnTo>
                    <a:pt x="48" y="325"/>
                  </a:lnTo>
                  <a:lnTo>
                    <a:pt x="43" y="325"/>
                  </a:lnTo>
                  <a:lnTo>
                    <a:pt x="30" y="342"/>
                  </a:lnTo>
                  <a:lnTo>
                    <a:pt x="48" y="325"/>
                  </a:lnTo>
                  <a:lnTo>
                    <a:pt x="0" y="275"/>
                  </a:lnTo>
                  <a:lnTo>
                    <a:pt x="0" y="215"/>
                  </a:lnTo>
                  <a:lnTo>
                    <a:pt x="85" y="207"/>
                  </a:lnTo>
                  <a:lnTo>
                    <a:pt x="93" y="135"/>
                  </a:lnTo>
                  <a:lnTo>
                    <a:pt x="35" y="75"/>
                  </a:lnTo>
                  <a:lnTo>
                    <a:pt x="100" y="137"/>
                  </a:lnTo>
                  <a:lnTo>
                    <a:pt x="370" y="0"/>
                  </a:lnTo>
                  <a:lnTo>
                    <a:pt x="423" y="45"/>
                  </a:lnTo>
                  <a:lnTo>
                    <a:pt x="430" y="5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 name="Freeform 235"/>
            <p:cNvSpPr>
              <a:spLocks/>
            </p:cNvSpPr>
            <p:nvPr/>
          </p:nvSpPr>
          <p:spPr bwMode="auto">
            <a:xfrm>
              <a:off x="4286361" y="4985949"/>
              <a:ext cx="345251" cy="260801"/>
            </a:xfrm>
            <a:custGeom>
              <a:avLst/>
              <a:gdLst/>
              <a:ahLst/>
              <a:cxnLst>
                <a:cxn ang="0">
                  <a:pos x="0" y="204"/>
                </a:cxn>
                <a:cxn ang="0">
                  <a:pos x="35" y="195"/>
                </a:cxn>
                <a:cxn ang="0">
                  <a:pos x="54" y="252"/>
                </a:cxn>
                <a:cxn ang="0">
                  <a:pos x="128" y="246"/>
                </a:cxn>
                <a:cxn ang="0">
                  <a:pos x="169" y="262"/>
                </a:cxn>
                <a:cxn ang="0">
                  <a:pos x="198" y="195"/>
                </a:cxn>
                <a:cxn ang="0">
                  <a:pos x="256" y="208"/>
                </a:cxn>
                <a:cxn ang="0">
                  <a:pos x="348" y="28"/>
                </a:cxn>
                <a:cxn ang="0">
                  <a:pos x="326" y="3"/>
                </a:cxn>
                <a:cxn ang="0">
                  <a:pos x="319" y="9"/>
                </a:cxn>
                <a:cxn ang="0">
                  <a:pos x="275" y="0"/>
                </a:cxn>
                <a:cxn ang="0">
                  <a:pos x="224" y="22"/>
                </a:cxn>
                <a:cxn ang="0">
                  <a:pos x="156" y="3"/>
                </a:cxn>
                <a:cxn ang="0">
                  <a:pos x="70" y="3"/>
                </a:cxn>
                <a:cxn ang="0">
                  <a:pos x="35" y="22"/>
                </a:cxn>
                <a:cxn ang="0">
                  <a:pos x="32" y="28"/>
                </a:cxn>
                <a:cxn ang="0">
                  <a:pos x="16" y="22"/>
                </a:cxn>
                <a:cxn ang="0">
                  <a:pos x="35" y="28"/>
                </a:cxn>
                <a:cxn ang="0">
                  <a:pos x="35" y="102"/>
                </a:cxn>
                <a:cxn ang="0">
                  <a:pos x="6" y="134"/>
                </a:cxn>
                <a:cxn ang="0">
                  <a:pos x="12" y="195"/>
                </a:cxn>
                <a:cxn ang="0">
                  <a:pos x="6" y="204"/>
                </a:cxn>
                <a:cxn ang="0">
                  <a:pos x="0" y="204"/>
                </a:cxn>
              </a:cxnLst>
              <a:rect l="0" t="0" r="r" b="b"/>
              <a:pathLst>
                <a:path w="348" h="262">
                  <a:moveTo>
                    <a:pt x="0" y="204"/>
                  </a:moveTo>
                  <a:lnTo>
                    <a:pt x="35" y="195"/>
                  </a:lnTo>
                  <a:lnTo>
                    <a:pt x="54" y="252"/>
                  </a:lnTo>
                  <a:lnTo>
                    <a:pt x="128" y="246"/>
                  </a:lnTo>
                  <a:lnTo>
                    <a:pt x="169" y="262"/>
                  </a:lnTo>
                  <a:lnTo>
                    <a:pt x="198" y="195"/>
                  </a:lnTo>
                  <a:lnTo>
                    <a:pt x="256" y="208"/>
                  </a:lnTo>
                  <a:lnTo>
                    <a:pt x="348" y="28"/>
                  </a:lnTo>
                  <a:lnTo>
                    <a:pt x="326" y="3"/>
                  </a:lnTo>
                  <a:lnTo>
                    <a:pt x="319" y="9"/>
                  </a:lnTo>
                  <a:lnTo>
                    <a:pt x="275" y="0"/>
                  </a:lnTo>
                  <a:lnTo>
                    <a:pt x="224" y="22"/>
                  </a:lnTo>
                  <a:lnTo>
                    <a:pt x="156" y="3"/>
                  </a:lnTo>
                  <a:lnTo>
                    <a:pt x="70" y="3"/>
                  </a:lnTo>
                  <a:lnTo>
                    <a:pt x="35" y="22"/>
                  </a:lnTo>
                  <a:lnTo>
                    <a:pt x="32" y="28"/>
                  </a:lnTo>
                  <a:lnTo>
                    <a:pt x="16" y="22"/>
                  </a:lnTo>
                  <a:lnTo>
                    <a:pt x="35" y="28"/>
                  </a:lnTo>
                  <a:lnTo>
                    <a:pt x="35" y="102"/>
                  </a:lnTo>
                  <a:lnTo>
                    <a:pt x="6" y="134"/>
                  </a:lnTo>
                  <a:lnTo>
                    <a:pt x="12" y="195"/>
                  </a:lnTo>
                  <a:lnTo>
                    <a:pt x="6" y="204"/>
                  </a:lnTo>
                  <a:lnTo>
                    <a:pt x="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2" name="Freeform 234"/>
            <p:cNvSpPr>
              <a:spLocks/>
            </p:cNvSpPr>
            <p:nvPr/>
          </p:nvSpPr>
          <p:spPr bwMode="auto">
            <a:xfrm>
              <a:off x="4286361" y="4985949"/>
              <a:ext cx="345251" cy="260801"/>
            </a:xfrm>
            <a:custGeom>
              <a:avLst/>
              <a:gdLst/>
              <a:ahLst/>
              <a:cxnLst>
                <a:cxn ang="0">
                  <a:pos x="0" y="202"/>
                </a:cxn>
                <a:cxn ang="0">
                  <a:pos x="35" y="195"/>
                </a:cxn>
                <a:cxn ang="0">
                  <a:pos x="53" y="252"/>
                </a:cxn>
                <a:cxn ang="0">
                  <a:pos x="128" y="245"/>
                </a:cxn>
                <a:cxn ang="0">
                  <a:pos x="168" y="262"/>
                </a:cxn>
                <a:cxn ang="0">
                  <a:pos x="198" y="195"/>
                </a:cxn>
                <a:cxn ang="0">
                  <a:pos x="255" y="207"/>
                </a:cxn>
                <a:cxn ang="0">
                  <a:pos x="348" y="27"/>
                </a:cxn>
                <a:cxn ang="0">
                  <a:pos x="325" y="2"/>
                </a:cxn>
                <a:cxn ang="0">
                  <a:pos x="318" y="7"/>
                </a:cxn>
                <a:cxn ang="0">
                  <a:pos x="275" y="0"/>
                </a:cxn>
                <a:cxn ang="0">
                  <a:pos x="223" y="22"/>
                </a:cxn>
                <a:cxn ang="0">
                  <a:pos x="155" y="2"/>
                </a:cxn>
                <a:cxn ang="0">
                  <a:pos x="70" y="2"/>
                </a:cxn>
                <a:cxn ang="0">
                  <a:pos x="35" y="22"/>
                </a:cxn>
                <a:cxn ang="0">
                  <a:pos x="33" y="27"/>
                </a:cxn>
                <a:cxn ang="0">
                  <a:pos x="15" y="22"/>
                </a:cxn>
                <a:cxn ang="0">
                  <a:pos x="35" y="27"/>
                </a:cxn>
                <a:cxn ang="0">
                  <a:pos x="35" y="102"/>
                </a:cxn>
                <a:cxn ang="0">
                  <a:pos x="5" y="132"/>
                </a:cxn>
                <a:cxn ang="0">
                  <a:pos x="13" y="195"/>
                </a:cxn>
                <a:cxn ang="0">
                  <a:pos x="5" y="202"/>
                </a:cxn>
                <a:cxn ang="0">
                  <a:pos x="0" y="202"/>
                </a:cxn>
              </a:cxnLst>
              <a:rect l="0" t="0" r="r" b="b"/>
              <a:pathLst>
                <a:path w="348" h="262">
                  <a:moveTo>
                    <a:pt x="0" y="202"/>
                  </a:moveTo>
                  <a:lnTo>
                    <a:pt x="35" y="195"/>
                  </a:lnTo>
                  <a:lnTo>
                    <a:pt x="53" y="252"/>
                  </a:lnTo>
                  <a:lnTo>
                    <a:pt x="128" y="245"/>
                  </a:lnTo>
                  <a:lnTo>
                    <a:pt x="168" y="262"/>
                  </a:lnTo>
                  <a:lnTo>
                    <a:pt x="198" y="195"/>
                  </a:lnTo>
                  <a:lnTo>
                    <a:pt x="255" y="207"/>
                  </a:lnTo>
                  <a:lnTo>
                    <a:pt x="348" y="27"/>
                  </a:lnTo>
                  <a:lnTo>
                    <a:pt x="325" y="2"/>
                  </a:lnTo>
                  <a:lnTo>
                    <a:pt x="318" y="7"/>
                  </a:lnTo>
                  <a:lnTo>
                    <a:pt x="275" y="0"/>
                  </a:lnTo>
                  <a:lnTo>
                    <a:pt x="223" y="22"/>
                  </a:lnTo>
                  <a:lnTo>
                    <a:pt x="155" y="2"/>
                  </a:lnTo>
                  <a:lnTo>
                    <a:pt x="70" y="2"/>
                  </a:lnTo>
                  <a:lnTo>
                    <a:pt x="35" y="22"/>
                  </a:lnTo>
                  <a:lnTo>
                    <a:pt x="33" y="27"/>
                  </a:lnTo>
                  <a:lnTo>
                    <a:pt x="15" y="22"/>
                  </a:lnTo>
                  <a:lnTo>
                    <a:pt x="35" y="27"/>
                  </a:lnTo>
                  <a:lnTo>
                    <a:pt x="35" y="102"/>
                  </a:lnTo>
                  <a:lnTo>
                    <a:pt x="5" y="132"/>
                  </a:lnTo>
                  <a:lnTo>
                    <a:pt x="13" y="195"/>
                  </a:lnTo>
                  <a:lnTo>
                    <a:pt x="5" y="202"/>
                  </a:lnTo>
                  <a:lnTo>
                    <a:pt x="0" y="202"/>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3" name="Freeform 233"/>
            <p:cNvSpPr>
              <a:spLocks/>
            </p:cNvSpPr>
            <p:nvPr/>
          </p:nvSpPr>
          <p:spPr bwMode="auto">
            <a:xfrm>
              <a:off x="4601806" y="4685405"/>
              <a:ext cx="322897" cy="469444"/>
            </a:xfrm>
            <a:custGeom>
              <a:avLst/>
              <a:gdLst/>
              <a:ahLst/>
              <a:cxnLst>
                <a:cxn ang="0">
                  <a:pos x="29" y="329"/>
                </a:cxn>
                <a:cxn ang="0">
                  <a:pos x="74" y="374"/>
                </a:cxn>
                <a:cxn ang="0">
                  <a:pos x="48" y="438"/>
                </a:cxn>
                <a:cxn ang="0">
                  <a:pos x="68" y="473"/>
                </a:cxn>
                <a:cxn ang="0">
                  <a:pos x="138" y="473"/>
                </a:cxn>
                <a:cxn ang="0">
                  <a:pos x="144" y="451"/>
                </a:cxn>
                <a:cxn ang="0">
                  <a:pos x="173" y="448"/>
                </a:cxn>
                <a:cxn ang="0">
                  <a:pos x="282" y="400"/>
                </a:cxn>
                <a:cxn ang="0">
                  <a:pos x="272" y="288"/>
                </a:cxn>
                <a:cxn ang="0">
                  <a:pos x="324" y="233"/>
                </a:cxn>
                <a:cxn ang="0">
                  <a:pos x="311" y="122"/>
                </a:cxn>
                <a:cxn ang="0">
                  <a:pos x="109" y="0"/>
                </a:cxn>
                <a:cxn ang="0">
                  <a:pos x="52" y="38"/>
                </a:cxn>
                <a:cxn ang="0">
                  <a:pos x="58" y="45"/>
                </a:cxn>
                <a:cxn ang="0">
                  <a:pos x="77" y="166"/>
                </a:cxn>
                <a:cxn ang="0">
                  <a:pos x="26" y="217"/>
                </a:cxn>
                <a:cxn ang="0">
                  <a:pos x="0" y="310"/>
                </a:cxn>
                <a:cxn ang="0">
                  <a:pos x="7" y="304"/>
                </a:cxn>
                <a:cxn ang="0">
                  <a:pos x="29" y="329"/>
                </a:cxn>
              </a:cxnLst>
              <a:rect l="0" t="0" r="r" b="b"/>
              <a:pathLst>
                <a:path w="324" h="473">
                  <a:moveTo>
                    <a:pt x="29" y="329"/>
                  </a:moveTo>
                  <a:lnTo>
                    <a:pt x="74" y="374"/>
                  </a:lnTo>
                  <a:lnTo>
                    <a:pt x="48" y="438"/>
                  </a:lnTo>
                  <a:lnTo>
                    <a:pt x="68" y="473"/>
                  </a:lnTo>
                  <a:lnTo>
                    <a:pt x="138" y="473"/>
                  </a:lnTo>
                  <a:lnTo>
                    <a:pt x="144" y="451"/>
                  </a:lnTo>
                  <a:lnTo>
                    <a:pt x="173" y="448"/>
                  </a:lnTo>
                  <a:lnTo>
                    <a:pt x="282" y="400"/>
                  </a:lnTo>
                  <a:lnTo>
                    <a:pt x="272" y="288"/>
                  </a:lnTo>
                  <a:lnTo>
                    <a:pt x="324" y="233"/>
                  </a:lnTo>
                  <a:lnTo>
                    <a:pt x="311" y="122"/>
                  </a:lnTo>
                  <a:lnTo>
                    <a:pt x="109" y="0"/>
                  </a:lnTo>
                  <a:lnTo>
                    <a:pt x="52" y="38"/>
                  </a:lnTo>
                  <a:lnTo>
                    <a:pt x="58" y="45"/>
                  </a:lnTo>
                  <a:lnTo>
                    <a:pt x="77" y="166"/>
                  </a:lnTo>
                  <a:lnTo>
                    <a:pt x="26" y="217"/>
                  </a:lnTo>
                  <a:lnTo>
                    <a:pt x="0" y="310"/>
                  </a:lnTo>
                  <a:lnTo>
                    <a:pt x="7" y="304"/>
                  </a:lnTo>
                  <a:lnTo>
                    <a:pt x="29" y="3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4" name="Freeform 232"/>
            <p:cNvSpPr>
              <a:spLocks/>
            </p:cNvSpPr>
            <p:nvPr/>
          </p:nvSpPr>
          <p:spPr bwMode="auto">
            <a:xfrm>
              <a:off x="4601806" y="4685405"/>
              <a:ext cx="322897" cy="471927"/>
            </a:xfrm>
            <a:custGeom>
              <a:avLst/>
              <a:gdLst/>
              <a:ahLst/>
              <a:cxnLst>
                <a:cxn ang="0">
                  <a:pos x="30" y="329"/>
                </a:cxn>
                <a:cxn ang="0">
                  <a:pos x="75" y="373"/>
                </a:cxn>
                <a:cxn ang="0">
                  <a:pos x="50" y="438"/>
                </a:cxn>
                <a:cxn ang="0">
                  <a:pos x="70" y="473"/>
                </a:cxn>
                <a:cxn ang="0">
                  <a:pos x="140" y="473"/>
                </a:cxn>
                <a:cxn ang="0">
                  <a:pos x="145" y="451"/>
                </a:cxn>
                <a:cxn ang="0">
                  <a:pos x="174" y="448"/>
                </a:cxn>
                <a:cxn ang="0">
                  <a:pos x="282" y="398"/>
                </a:cxn>
                <a:cxn ang="0">
                  <a:pos x="272" y="289"/>
                </a:cxn>
                <a:cxn ang="0">
                  <a:pos x="324" y="234"/>
                </a:cxn>
                <a:cxn ang="0">
                  <a:pos x="312" y="122"/>
                </a:cxn>
                <a:cxn ang="0">
                  <a:pos x="110" y="0"/>
                </a:cxn>
                <a:cxn ang="0">
                  <a:pos x="52" y="40"/>
                </a:cxn>
                <a:cxn ang="0">
                  <a:pos x="60" y="45"/>
                </a:cxn>
                <a:cxn ang="0">
                  <a:pos x="77" y="167"/>
                </a:cxn>
                <a:cxn ang="0">
                  <a:pos x="27" y="217"/>
                </a:cxn>
                <a:cxn ang="0">
                  <a:pos x="0" y="309"/>
                </a:cxn>
                <a:cxn ang="0">
                  <a:pos x="7" y="304"/>
                </a:cxn>
                <a:cxn ang="0">
                  <a:pos x="30" y="329"/>
                </a:cxn>
              </a:cxnLst>
              <a:rect l="0" t="0" r="r" b="b"/>
              <a:pathLst>
                <a:path w="324" h="473">
                  <a:moveTo>
                    <a:pt x="30" y="329"/>
                  </a:moveTo>
                  <a:lnTo>
                    <a:pt x="75" y="373"/>
                  </a:lnTo>
                  <a:lnTo>
                    <a:pt x="50" y="438"/>
                  </a:lnTo>
                  <a:lnTo>
                    <a:pt x="70" y="473"/>
                  </a:lnTo>
                  <a:lnTo>
                    <a:pt x="140" y="473"/>
                  </a:lnTo>
                  <a:lnTo>
                    <a:pt x="145" y="451"/>
                  </a:lnTo>
                  <a:lnTo>
                    <a:pt x="174" y="448"/>
                  </a:lnTo>
                  <a:lnTo>
                    <a:pt x="282" y="398"/>
                  </a:lnTo>
                  <a:lnTo>
                    <a:pt x="272" y="289"/>
                  </a:lnTo>
                  <a:lnTo>
                    <a:pt x="324" y="234"/>
                  </a:lnTo>
                  <a:lnTo>
                    <a:pt x="312" y="122"/>
                  </a:lnTo>
                  <a:lnTo>
                    <a:pt x="110" y="0"/>
                  </a:lnTo>
                  <a:lnTo>
                    <a:pt x="52" y="40"/>
                  </a:lnTo>
                  <a:lnTo>
                    <a:pt x="60" y="45"/>
                  </a:lnTo>
                  <a:lnTo>
                    <a:pt x="77" y="167"/>
                  </a:lnTo>
                  <a:lnTo>
                    <a:pt x="27" y="217"/>
                  </a:lnTo>
                  <a:lnTo>
                    <a:pt x="0" y="309"/>
                  </a:lnTo>
                  <a:lnTo>
                    <a:pt x="7" y="304"/>
                  </a:lnTo>
                  <a:lnTo>
                    <a:pt x="30" y="32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5" name="Freeform 231"/>
            <p:cNvSpPr>
              <a:spLocks/>
            </p:cNvSpPr>
            <p:nvPr/>
          </p:nvSpPr>
          <p:spPr bwMode="auto">
            <a:xfrm>
              <a:off x="5332051" y="4826984"/>
              <a:ext cx="161449" cy="178836"/>
            </a:xfrm>
            <a:custGeom>
              <a:avLst/>
              <a:gdLst/>
              <a:ahLst/>
              <a:cxnLst>
                <a:cxn ang="0">
                  <a:pos x="163" y="153"/>
                </a:cxn>
                <a:cxn ang="0">
                  <a:pos x="147" y="140"/>
                </a:cxn>
                <a:cxn ang="0">
                  <a:pos x="96" y="54"/>
                </a:cxn>
                <a:cxn ang="0">
                  <a:pos x="74" y="54"/>
                </a:cxn>
                <a:cxn ang="0">
                  <a:pos x="42" y="0"/>
                </a:cxn>
                <a:cxn ang="0">
                  <a:pos x="0" y="48"/>
                </a:cxn>
                <a:cxn ang="0">
                  <a:pos x="3" y="89"/>
                </a:cxn>
                <a:cxn ang="0">
                  <a:pos x="77" y="99"/>
                </a:cxn>
                <a:cxn ang="0">
                  <a:pos x="160" y="179"/>
                </a:cxn>
                <a:cxn ang="0">
                  <a:pos x="163" y="153"/>
                </a:cxn>
              </a:cxnLst>
              <a:rect l="0" t="0" r="r" b="b"/>
              <a:pathLst>
                <a:path w="163" h="179">
                  <a:moveTo>
                    <a:pt x="163" y="153"/>
                  </a:moveTo>
                  <a:lnTo>
                    <a:pt x="147" y="140"/>
                  </a:lnTo>
                  <a:lnTo>
                    <a:pt x="96" y="54"/>
                  </a:lnTo>
                  <a:lnTo>
                    <a:pt x="74" y="54"/>
                  </a:lnTo>
                  <a:lnTo>
                    <a:pt x="42" y="0"/>
                  </a:lnTo>
                  <a:lnTo>
                    <a:pt x="0" y="48"/>
                  </a:lnTo>
                  <a:lnTo>
                    <a:pt x="3" y="89"/>
                  </a:lnTo>
                  <a:lnTo>
                    <a:pt x="77" y="99"/>
                  </a:lnTo>
                  <a:lnTo>
                    <a:pt x="160" y="179"/>
                  </a:lnTo>
                  <a:lnTo>
                    <a:pt x="163" y="1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6" name="Freeform 230"/>
            <p:cNvSpPr>
              <a:spLocks/>
            </p:cNvSpPr>
            <p:nvPr/>
          </p:nvSpPr>
          <p:spPr bwMode="auto">
            <a:xfrm>
              <a:off x="5332051" y="4826984"/>
              <a:ext cx="161449" cy="176351"/>
            </a:xfrm>
            <a:custGeom>
              <a:avLst/>
              <a:gdLst/>
              <a:ahLst/>
              <a:cxnLst>
                <a:cxn ang="0">
                  <a:pos x="163" y="154"/>
                </a:cxn>
                <a:cxn ang="0">
                  <a:pos x="145" y="141"/>
                </a:cxn>
                <a:cxn ang="0">
                  <a:pos x="95" y="53"/>
                </a:cxn>
                <a:cxn ang="0">
                  <a:pos x="73" y="53"/>
                </a:cxn>
                <a:cxn ang="0">
                  <a:pos x="40" y="0"/>
                </a:cxn>
                <a:cxn ang="0">
                  <a:pos x="0" y="48"/>
                </a:cxn>
                <a:cxn ang="0">
                  <a:pos x="3" y="88"/>
                </a:cxn>
                <a:cxn ang="0">
                  <a:pos x="75" y="98"/>
                </a:cxn>
                <a:cxn ang="0">
                  <a:pos x="160" y="179"/>
                </a:cxn>
                <a:cxn ang="0">
                  <a:pos x="163" y="154"/>
                </a:cxn>
              </a:cxnLst>
              <a:rect l="0" t="0" r="r" b="b"/>
              <a:pathLst>
                <a:path w="163" h="179">
                  <a:moveTo>
                    <a:pt x="163" y="154"/>
                  </a:moveTo>
                  <a:lnTo>
                    <a:pt x="145" y="141"/>
                  </a:lnTo>
                  <a:lnTo>
                    <a:pt x="95" y="53"/>
                  </a:lnTo>
                  <a:lnTo>
                    <a:pt x="73" y="53"/>
                  </a:lnTo>
                  <a:lnTo>
                    <a:pt x="40" y="0"/>
                  </a:lnTo>
                  <a:lnTo>
                    <a:pt x="0" y="48"/>
                  </a:lnTo>
                  <a:lnTo>
                    <a:pt x="3" y="88"/>
                  </a:lnTo>
                  <a:lnTo>
                    <a:pt x="75" y="98"/>
                  </a:lnTo>
                  <a:lnTo>
                    <a:pt x="160" y="179"/>
                  </a:lnTo>
                  <a:lnTo>
                    <a:pt x="163" y="1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7" name="Freeform 229"/>
            <p:cNvSpPr>
              <a:spLocks/>
            </p:cNvSpPr>
            <p:nvPr/>
          </p:nvSpPr>
          <p:spPr bwMode="auto">
            <a:xfrm>
              <a:off x="5476113" y="4978497"/>
              <a:ext cx="67064" cy="59612"/>
            </a:xfrm>
            <a:custGeom>
              <a:avLst/>
              <a:gdLst/>
              <a:ahLst/>
              <a:cxnLst>
                <a:cxn ang="0">
                  <a:pos x="67" y="42"/>
                </a:cxn>
                <a:cxn ang="0">
                  <a:pos x="16" y="0"/>
                </a:cxn>
                <a:cxn ang="0">
                  <a:pos x="13" y="26"/>
                </a:cxn>
                <a:cxn ang="0">
                  <a:pos x="0" y="16"/>
                </a:cxn>
                <a:cxn ang="0">
                  <a:pos x="10" y="26"/>
                </a:cxn>
                <a:cxn ang="0">
                  <a:pos x="7" y="45"/>
                </a:cxn>
                <a:cxn ang="0">
                  <a:pos x="35" y="61"/>
                </a:cxn>
                <a:cxn ang="0">
                  <a:pos x="61" y="58"/>
                </a:cxn>
                <a:cxn ang="0">
                  <a:pos x="67" y="42"/>
                </a:cxn>
              </a:cxnLst>
              <a:rect l="0" t="0" r="r" b="b"/>
              <a:pathLst>
                <a:path w="67" h="61">
                  <a:moveTo>
                    <a:pt x="67" y="42"/>
                  </a:moveTo>
                  <a:lnTo>
                    <a:pt x="16" y="0"/>
                  </a:lnTo>
                  <a:lnTo>
                    <a:pt x="13" y="26"/>
                  </a:lnTo>
                  <a:lnTo>
                    <a:pt x="0" y="16"/>
                  </a:lnTo>
                  <a:lnTo>
                    <a:pt x="10" y="26"/>
                  </a:lnTo>
                  <a:lnTo>
                    <a:pt x="7" y="45"/>
                  </a:lnTo>
                  <a:lnTo>
                    <a:pt x="35" y="61"/>
                  </a:lnTo>
                  <a:lnTo>
                    <a:pt x="61" y="58"/>
                  </a:lnTo>
                  <a:lnTo>
                    <a:pt x="67"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8" name="Freeform 228"/>
            <p:cNvSpPr>
              <a:spLocks/>
            </p:cNvSpPr>
            <p:nvPr/>
          </p:nvSpPr>
          <p:spPr bwMode="auto">
            <a:xfrm>
              <a:off x="5476113" y="4978497"/>
              <a:ext cx="67064" cy="59612"/>
            </a:xfrm>
            <a:custGeom>
              <a:avLst/>
              <a:gdLst/>
              <a:ahLst/>
              <a:cxnLst>
                <a:cxn ang="0">
                  <a:pos x="67" y="43"/>
                </a:cxn>
                <a:cxn ang="0">
                  <a:pos x="17" y="0"/>
                </a:cxn>
                <a:cxn ang="0">
                  <a:pos x="15" y="25"/>
                </a:cxn>
                <a:cxn ang="0">
                  <a:pos x="0" y="15"/>
                </a:cxn>
                <a:cxn ang="0">
                  <a:pos x="10" y="25"/>
                </a:cxn>
                <a:cxn ang="0">
                  <a:pos x="7" y="46"/>
                </a:cxn>
                <a:cxn ang="0">
                  <a:pos x="35" y="61"/>
                </a:cxn>
                <a:cxn ang="0">
                  <a:pos x="62" y="58"/>
                </a:cxn>
                <a:cxn ang="0">
                  <a:pos x="67" y="43"/>
                </a:cxn>
              </a:cxnLst>
              <a:rect l="0" t="0" r="r" b="b"/>
              <a:pathLst>
                <a:path w="67" h="61">
                  <a:moveTo>
                    <a:pt x="67" y="43"/>
                  </a:moveTo>
                  <a:lnTo>
                    <a:pt x="17" y="0"/>
                  </a:lnTo>
                  <a:lnTo>
                    <a:pt x="15" y="25"/>
                  </a:lnTo>
                  <a:lnTo>
                    <a:pt x="0" y="15"/>
                  </a:lnTo>
                  <a:lnTo>
                    <a:pt x="10" y="25"/>
                  </a:lnTo>
                  <a:lnTo>
                    <a:pt x="7" y="46"/>
                  </a:lnTo>
                  <a:lnTo>
                    <a:pt x="35" y="61"/>
                  </a:lnTo>
                  <a:lnTo>
                    <a:pt x="62" y="58"/>
                  </a:lnTo>
                  <a:lnTo>
                    <a:pt x="67"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9" name="Freeform 227"/>
            <p:cNvSpPr>
              <a:spLocks/>
            </p:cNvSpPr>
            <p:nvPr/>
          </p:nvSpPr>
          <p:spPr bwMode="auto">
            <a:xfrm>
              <a:off x="5225247" y="4894047"/>
              <a:ext cx="387477" cy="394930"/>
            </a:xfrm>
            <a:custGeom>
              <a:avLst/>
              <a:gdLst/>
              <a:ahLst/>
              <a:cxnLst>
                <a:cxn ang="0">
                  <a:pos x="282" y="147"/>
                </a:cxn>
                <a:cxn ang="0">
                  <a:pos x="282" y="189"/>
                </a:cxn>
                <a:cxn ang="0">
                  <a:pos x="391" y="217"/>
                </a:cxn>
                <a:cxn ang="0">
                  <a:pos x="381" y="310"/>
                </a:cxn>
                <a:cxn ang="0">
                  <a:pos x="295" y="381"/>
                </a:cxn>
                <a:cxn ang="0">
                  <a:pos x="218" y="384"/>
                </a:cxn>
                <a:cxn ang="0">
                  <a:pos x="116" y="397"/>
                </a:cxn>
                <a:cxn ang="0">
                  <a:pos x="116" y="352"/>
                </a:cxn>
                <a:cxn ang="0">
                  <a:pos x="87" y="365"/>
                </a:cxn>
                <a:cxn ang="0">
                  <a:pos x="80" y="365"/>
                </a:cxn>
                <a:cxn ang="0">
                  <a:pos x="90" y="361"/>
                </a:cxn>
                <a:cxn ang="0">
                  <a:pos x="0" y="249"/>
                </a:cxn>
                <a:cxn ang="0">
                  <a:pos x="109" y="57"/>
                </a:cxn>
                <a:cxn ang="0">
                  <a:pos x="109" y="0"/>
                </a:cxn>
                <a:cxn ang="0">
                  <a:pos x="109" y="22"/>
                </a:cxn>
                <a:cxn ang="0">
                  <a:pos x="183" y="32"/>
                </a:cxn>
                <a:cxn ang="0">
                  <a:pos x="266" y="112"/>
                </a:cxn>
                <a:cxn ang="0">
                  <a:pos x="253" y="102"/>
                </a:cxn>
                <a:cxn ang="0">
                  <a:pos x="263" y="112"/>
                </a:cxn>
                <a:cxn ang="0">
                  <a:pos x="260" y="131"/>
                </a:cxn>
                <a:cxn ang="0">
                  <a:pos x="282" y="144"/>
                </a:cxn>
                <a:cxn ang="0">
                  <a:pos x="282" y="147"/>
                </a:cxn>
              </a:cxnLst>
              <a:rect l="0" t="0" r="r" b="b"/>
              <a:pathLst>
                <a:path w="391" h="397">
                  <a:moveTo>
                    <a:pt x="282" y="147"/>
                  </a:moveTo>
                  <a:lnTo>
                    <a:pt x="282" y="189"/>
                  </a:lnTo>
                  <a:lnTo>
                    <a:pt x="391" y="217"/>
                  </a:lnTo>
                  <a:lnTo>
                    <a:pt x="381" y="310"/>
                  </a:lnTo>
                  <a:lnTo>
                    <a:pt x="295" y="381"/>
                  </a:lnTo>
                  <a:lnTo>
                    <a:pt x="218" y="384"/>
                  </a:lnTo>
                  <a:lnTo>
                    <a:pt x="116" y="397"/>
                  </a:lnTo>
                  <a:lnTo>
                    <a:pt x="116" y="352"/>
                  </a:lnTo>
                  <a:lnTo>
                    <a:pt x="87" y="365"/>
                  </a:lnTo>
                  <a:lnTo>
                    <a:pt x="80" y="365"/>
                  </a:lnTo>
                  <a:lnTo>
                    <a:pt x="90" y="361"/>
                  </a:lnTo>
                  <a:lnTo>
                    <a:pt x="0" y="249"/>
                  </a:lnTo>
                  <a:lnTo>
                    <a:pt x="109" y="57"/>
                  </a:lnTo>
                  <a:lnTo>
                    <a:pt x="109" y="0"/>
                  </a:lnTo>
                  <a:lnTo>
                    <a:pt x="109" y="22"/>
                  </a:lnTo>
                  <a:lnTo>
                    <a:pt x="183" y="32"/>
                  </a:lnTo>
                  <a:lnTo>
                    <a:pt x="266" y="112"/>
                  </a:lnTo>
                  <a:lnTo>
                    <a:pt x="253" y="102"/>
                  </a:lnTo>
                  <a:lnTo>
                    <a:pt x="263" y="112"/>
                  </a:lnTo>
                  <a:lnTo>
                    <a:pt x="260" y="131"/>
                  </a:lnTo>
                  <a:lnTo>
                    <a:pt x="282" y="144"/>
                  </a:lnTo>
                  <a:lnTo>
                    <a:pt x="282" y="1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0" name="Freeform 226"/>
            <p:cNvSpPr>
              <a:spLocks/>
            </p:cNvSpPr>
            <p:nvPr/>
          </p:nvSpPr>
          <p:spPr bwMode="auto">
            <a:xfrm>
              <a:off x="5225247" y="4894047"/>
              <a:ext cx="389960" cy="392445"/>
            </a:xfrm>
            <a:custGeom>
              <a:avLst/>
              <a:gdLst/>
              <a:ahLst/>
              <a:cxnLst>
                <a:cxn ang="0">
                  <a:pos x="281" y="146"/>
                </a:cxn>
                <a:cxn ang="0">
                  <a:pos x="281" y="188"/>
                </a:cxn>
                <a:cxn ang="0">
                  <a:pos x="391" y="216"/>
                </a:cxn>
                <a:cxn ang="0">
                  <a:pos x="381" y="312"/>
                </a:cxn>
                <a:cxn ang="0">
                  <a:pos x="294" y="382"/>
                </a:cxn>
                <a:cxn ang="0">
                  <a:pos x="217" y="384"/>
                </a:cxn>
                <a:cxn ang="0">
                  <a:pos x="117" y="397"/>
                </a:cxn>
                <a:cxn ang="0">
                  <a:pos x="117" y="352"/>
                </a:cxn>
                <a:cxn ang="0">
                  <a:pos x="87" y="367"/>
                </a:cxn>
                <a:cxn ang="0">
                  <a:pos x="80" y="367"/>
                </a:cxn>
                <a:cxn ang="0">
                  <a:pos x="90" y="362"/>
                </a:cxn>
                <a:cxn ang="0">
                  <a:pos x="0" y="249"/>
                </a:cxn>
                <a:cxn ang="0">
                  <a:pos x="110" y="55"/>
                </a:cxn>
                <a:cxn ang="0">
                  <a:pos x="110" y="0"/>
                </a:cxn>
                <a:cxn ang="0">
                  <a:pos x="110" y="20"/>
                </a:cxn>
                <a:cxn ang="0">
                  <a:pos x="182" y="30"/>
                </a:cxn>
                <a:cxn ang="0">
                  <a:pos x="266" y="111"/>
                </a:cxn>
                <a:cxn ang="0">
                  <a:pos x="252" y="101"/>
                </a:cxn>
                <a:cxn ang="0">
                  <a:pos x="261" y="111"/>
                </a:cxn>
                <a:cxn ang="0">
                  <a:pos x="259" y="131"/>
                </a:cxn>
                <a:cxn ang="0">
                  <a:pos x="281" y="143"/>
                </a:cxn>
                <a:cxn ang="0">
                  <a:pos x="281" y="146"/>
                </a:cxn>
              </a:cxnLst>
              <a:rect l="0" t="0" r="r" b="b"/>
              <a:pathLst>
                <a:path w="391" h="397">
                  <a:moveTo>
                    <a:pt x="281" y="146"/>
                  </a:moveTo>
                  <a:lnTo>
                    <a:pt x="281" y="188"/>
                  </a:lnTo>
                  <a:lnTo>
                    <a:pt x="391" y="216"/>
                  </a:lnTo>
                  <a:lnTo>
                    <a:pt x="381" y="312"/>
                  </a:lnTo>
                  <a:lnTo>
                    <a:pt x="294" y="382"/>
                  </a:lnTo>
                  <a:lnTo>
                    <a:pt x="217" y="384"/>
                  </a:lnTo>
                  <a:lnTo>
                    <a:pt x="117" y="397"/>
                  </a:lnTo>
                  <a:lnTo>
                    <a:pt x="117" y="352"/>
                  </a:lnTo>
                  <a:lnTo>
                    <a:pt x="87" y="367"/>
                  </a:lnTo>
                  <a:lnTo>
                    <a:pt x="80" y="367"/>
                  </a:lnTo>
                  <a:lnTo>
                    <a:pt x="90" y="362"/>
                  </a:lnTo>
                  <a:lnTo>
                    <a:pt x="0" y="249"/>
                  </a:lnTo>
                  <a:lnTo>
                    <a:pt x="110" y="55"/>
                  </a:lnTo>
                  <a:lnTo>
                    <a:pt x="110" y="0"/>
                  </a:lnTo>
                  <a:lnTo>
                    <a:pt x="110" y="20"/>
                  </a:lnTo>
                  <a:lnTo>
                    <a:pt x="182" y="30"/>
                  </a:lnTo>
                  <a:lnTo>
                    <a:pt x="266" y="111"/>
                  </a:lnTo>
                  <a:lnTo>
                    <a:pt x="252" y="101"/>
                  </a:lnTo>
                  <a:lnTo>
                    <a:pt x="261" y="111"/>
                  </a:lnTo>
                  <a:lnTo>
                    <a:pt x="259" y="131"/>
                  </a:lnTo>
                  <a:lnTo>
                    <a:pt x="281" y="143"/>
                  </a:lnTo>
                  <a:lnTo>
                    <a:pt x="281" y="14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 name="Freeform 225"/>
            <p:cNvSpPr>
              <a:spLocks/>
            </p:cNvSpPr>
            <p:nvPr/>
          </p:nvSpPr>
          <p:spPr bwMode="auto">
            <a:xfrm>
              <a:off x="5461210" y="4980982"/>
              <a:ext cx="317930" cy="466960"/>
            </a:xfrm>
            <a:custGeom>
              <a:avLst/>
              <a:gdLst/>
              <a:ahLst/>
              <a:cxnLst>
                <a:cxn ang="0">
                  <a:pos x="23" y="471"/>
                </a:cxn>
                <a:cxn ang="0">
                  <a:pos x="23" y="468"/>
                </a:cxn>
                <a:cxn ang="0">
                  <a:pos x="67" y="455"/>
                </a:cxn>
                <a:cxn ang="0">
                  <a:pos x="208" y="292"/>
                </a:cxn>
                <a:cxn ang="0">
                  <a:pos x="237" y="266"/>
                </a:cxn>
                <a:cxn ang="0">
                  <a:pos x="320" y="26"/>
                </a:cxn>
                <a:cxn ang="0">
                  <a:pos x="288" y="0"/>
                </a:cxn>
                <a:cxn ang="0">
                  <a:pos x="237" y="36"/>
                </a:cxn>
                <a:cxn ang="0">
                  <a:pos x="109" y="55"/>
                </a:cxn>
                <a:cxn ang="0">
                  <a:pos x="67" y="23"/>
                </a:cxn>
                <a:cxn ang="0">
                  <a:pos x="83" y="39"/>
                </a:cxn>
                <a:cxn ang="0">
                  <a:pos x="77" y="55"/>
                </a:cxn>
                <a:cxn ang="0">
                  <a:pos x="51" y="58"/>
                </a:cxn>
                <a:cxn ang="0">
                  <a:pos x="29" y="48"/>
                </a:cxn>
                <a:cxn ang="0">
                  <a:pos x="45" y="55"/>
                </a:cxn>
                <a:cxn ang="0">
                  <a:pos x="45" y="58"/>
                </a:cxn>
                <a:cxn ang="0">
                  <a:pos x="45" y="100"/>
                </a:cxn>
                <a:cxn ang="0">
                  <a:pos x="154" y="128"/>
                </a:cxn>
                <a:cxn ang="0">
                  <a:pos x="144" y="221"/>
                </a:cxn>
                <a:cxn ang="0">
                  <a:pos x="58" y="292"/>
                </a:cxn>
                <a:cxn ang="0">
                  <a:pos x="26" y="292"/>
                </a:cxn>
                <a:cxn ang="0">
                  <a:pos x="0" y="330"/>
                </a:cxn>
                <a:cxn ang="0">
                  <a:pos x="0" y="442"/>
                </a:cxn>
                <a:cxn ang="0">
                  <a:pos x="23" y="471"/>
                </a:cxn>
              </a:cxnLst>
              <a:rect l="0" t="0" r="r" b="b"/>
              <a:pathLst>
                <a:path w="320" h="471">
                  <a:moveTo>
                    <a:pt x="23" y="471"/>
                  </a:moveTo>
                  <a:lnTo>
                    <a:pt x="23" y="468"/>
                  </a:lnTo>
                  <a:lnTo>
                    <a:pt x="67" y="455"/>
                  </a:lnTo>
                  <a:lnTo>
                    <a:pt x="208" y="292"/>
                  </a:lnTo>
                  <a:lnTo>
                    <a:pt x="237" y="266"/>
                  </a:lnTo>
                  <a:lnTo>
                    <a:pt x="320" y="26"/>
                  </a:lnTo>
                  <a:lnTo>
                    <a:pt x="288" y="0"/>
                  </a:lnTo>
                  <a:lnTo>
                    <a:pt x="237" y="36"/>
                  </a:lnTo>
                  <a:lnTo>
                    <a:pt x="109" y="55"/>
                  </a:lnTo>
                  <a:lnTo>
                    <a:pt x="67" y="23"/>
                  </a:lnTo>
                  <a:lnTo>
                    <a:pt x="83" y="39"/>
                  </a:lnTo>
                  <a:lnTo>
                    <a:pt x="77" y="55"/>
                  </a:lnTo>
                  <a:lnTo>
                    <a:pt x="51" y="58"/>
                  </a:lnTo>
                  <a:lnTo>
                    <a:pt x="29" y="48"/>
                  </a:lnTo>
                  <a:lnTo>
                    <a:pt x="45" y="55"/>
                  </a:lnTo>
                  <a:lnTo>
                    <a:pt x="45" y="58"/>
                  </a:lnTo>
                  <a:lnTo>
                    <a:pt x="45" y="100"/>
                  </a:lnTo>
                  <a:lnTo>
                    <a:pt x="154" y="128"/>
                  </a:lnTo>
                  <a:lnTo>
                    <a:pt x="144" y="221"/>
                  </a:lnTo>
                  <a:lnTo>
                    <a:pt x="58" y="292"/>
                  </a:lnTo>
                  <a:lnTo>
                    <a:pt x="26" y="292"/>
                  </a:lnTo>
                  <a:lnTo>
                    <a:pt x="0" y="330"/>
                  </a:lnTo>
                  <a:lnTo>
                    <a:pt x="0" y="442"/>
                  </a:lnTo>
                  <a:lnTo>
                    <a:pt x="23" y="4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2" name="Freeform 224"/>
            <p:cNvSpPr>
              <a:spLocks/>
            </p:cNvSpPr>
            <p:nvPr/>
          </p:nvSpPr>
          <p:spPr bwMode="auto">
            <a:xfrm>
              <a:off x="5461210" y="4980982"/>
              <a:ext cx="317930" cy="469443"/>
            </a:xfrm>
            <a:custGeom>
              <a:avLst/>
              <a:gdLst/>
              <a:ahLst/>
              <a:cxnLst>
                <a:cxn ang="0">
                  <a:pos x="23" y="471"/>
                </a:cxn>
                <a:cxn ang="0">
                  <a:pos x="23" y="466"/>
                </a:cxn>
                <a:cxn ang="0">
                  <a:pos x="68" y="454"/>
                </a:cxn>
                <a:cxn ang="0">
                  <a:pos x="208" y="292"/>
                </a:cxn>
                <a:cxn ang="0">
                  <a:pos x="238" y="267"/>
                </a:cxn>
                <a:cxn ang="0">
                  <a:pos x="320" y="27"/>
                </a:cxn>
                <a:cxn ang="0">
                  <a:pos x="288" y="0"/>
                </a:cxn>
                <a:cxn ang="0">
                  <a:pos x="238" y="37"/>
                </a:cxn>
                <a:cxn ang="0">
                  <a:pos x="110" y="55"/>
                </a:cxn>
                <a:cxn ang="0">
                  <a:pos x="68" y="22"/>
                </a:cxn>
                <a:cxn ang="0">
                  <a:pos x="83" y="40"/>
                </a:cxn>
                <a:cxn ang="0">
                  <a:pos x="78" y="55"/>
                </a:cxn>
                <a:cxn ang="0">
                  <a:pos x="50" y="57"/>
                </a:cxn>
                <a:cxn ang="0">
                  <a:pos x="30" y="47"/>
                </a:cxn>
                <a:cxn ang="0">
                  <a:pos x="45" y="55"/>
                </a:cxn>
                <a:cxn ang="0">
                  <a:pos x="45" y="57"/>
                </a:cxn>
                <a:cxn ang="0">
                  <a:pos x="45" y="100"/>
                </a:cxn>
                <a:cxn ang="0">
                  <a:pos x="155" y="127"/>
                </a:cxn>
                <a:cxn ang="0">
                  <a:pos x="145" y="222"/>
                </a:cxn>
                <a:cxn ang="0">
                  <a:pos x="58" y="292"/>
                </a:cxn>
                <a:cxn ang="0">
                  <a:pos x="25" y="292"/>
                </a:cxn>
                <a:cxn ang="0">
                  <a:pos x="0" y="329"/>
                </a:cxn>
                <a:cxn ang="0">
                  <a:pos x="0" y="441"/>
                </a:cxn>
                <a:cxn ang="0">
                  <a:pos x="23" y="471"/>
                </a:cxn>
              </a:cxnLst>
              <a:rect l="0" t="0" r="r" b="b"/>
              <a:pathLst>
                <a:path w="320" h="471">
                  <a:moveTo>
                    <a:pt x="23" y="471"/>
                  </a:moveTo>
                  <a:lnTo>
                    <a:pt x="23" y="466"/>
                  </a:lnTo>
                  <a:lnTo>
                    <a:pt x="68" y="454"/>
                  </a:lnTo>
                  <a:lnTo>
                    <a:pt x="208" y="292"/>
                  </a:lnTo>
                  <a:lnTo>
                    <a:pt x="238" y="267"/>
                  </a:lnTo>
                  <a:lnTo>
                    <a:pt x="320" y="27"/>
                  </a:lnTo>
                  <a:lnTo>
                    <a:pt x="288" y="0"/>
                  </a:lnTo>
                  <a:lnTo>
                    <a:pt x="238" y="37"/>
                  </a:lnTo>
                  <a:lnTo>
                    <a:pt x="110" y="55"/>
                  </a:lnTo>
                  <a:lnTo>
                    <a:pt x="68" y="22"/>
                  </a:lnTo>
                  <a:lnTo>
                    <a:pt x="83" y="40"/>
                  </a:lnTo>
                  <a:lnTo>
                    <a:pt x="78" y="55"/>
                  </a:lnTo>
                  <a:lnTo>
                    <a:pt x="50" y="57"/>
                  </a:lnTo>
                  <a:lnTo>
                    <a:pt x="30" y="47"/>
                  </a:lnTo>
                  <a:lnTo>
                    <a:pt x="45" y="55"/>
                  </a:lnTo>
                  <a:lnTo>
                    <a:pt x="45" y="57"/>
                  </a:lnTo>
                  <a:lnTo>
                    <a:pt x="45" y="100"/>
                  </a:lnTo>
                  <a:lnTo>
                    <a:pt x="155" y="127"/>
                  </a:lnTo>
                  <a:lnTo>
                    <a:pt x="145" y="222"/>
                  </a:lnTo>
                  <a:lnTo>
                    <a:pt x="58" y="292"/>
                  </a:lnTo>
                  <a:lnTo>
                    <a:pt x="25" y="292"/>
                  </a:lnTo>
                  <a:lnTo>
                    <a:pt x="0" y="329"/>
                  </a:lnTo>
                  <a:lnTo>
                    <a:pt x="0" y="441"/>
                  </a:lnTo>
                  <a:lnTo>
                    <a:pt x="23" y="471"/>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3" name="Freeform 223"/>
            <p:cNvSpPr>
              <a:spLocks/>
            </p:cNvSpPr>
            <p:nvPr/>
          </p:nvSpPr>
          <p:spPr bwMode="auto">
            <a:xfrm>
              <a:off x="5225247" y="5241783"/>
              <a:ext cx="260801" cy="303027"/>
            </a:xfrm>
            <a:custGeom>
              <a:avLst/>
              <a:gdLst/>
              <a:ahLst/>
              <a:cxnLst>
                <a:cxn ang="0">
                  <a:pos x="192" y="304"/>
                </a:cxn>
                <a:cxn ang="0">
                  <a:pos x="192" y="294"/>
                </a:cxn>
                <a:cxn ang="0">
                  <a:pos x="260" y="205"/>
                </a:cxn>
                <a:cxn ang="0">
                  <a:pos x="260" y="208"/>
                </a:cxn>
                <a:cxn ang="0">
                  <a:pos x="237" y="179"/>
                </a:cxn>
                <a:cxn ang="0">
                  <a:pos x="237" y="67"/>
                </a:cxn>
                <a:cxn ang="0">
                  <a:pos x="263" y="29"/>
                </a:cxn>
                <a:cxn ang="0">
                  <a:pos x="218" y="32"/>
                </a:cxn>
                <a:cxn ang="0">
                  <a:pos x="116" y="45"/>
                </a:cxn>
                <a:cxn ang="0">
                  <a:pos x="116" y="0"/>
                </a:cxn>
                <a:cxn ang="0">
                  <a:pos x="87" y="13"/>
                </a:cxn>
                <a:cxn ang="0">
                  <a:pos x="80" y="13"/>
                </a:cxn>
                <a:cxn ang="0">
                  <a:pos x="29" y="48"/>
                </a:cxn>
                <a:cxn ang="0">
                  <a:pos x="29" y="51"/>
                </a:cxn>
                <a:cxn ang="0">
                  <a:pos x="29" y="54"/>
                </a:cxn>
                <a:cxn ang="0">
                  <a:pos x="58" y="109"/>
                </a:cxn>
                <a:cxn ang="0">
                  <a:pos x="0" y="169"/>
                </a:cxn>
                <a:cxn ang="0">
                  <a:pos x="58" y="221"/>
                </a:cxn>
                <a:cxn ang="0">
                  <a:pos x="87" y="230"/>
                </a:cxn>
                <a:cxn ang="0">
                  <a:pos x="186" y="304"/>
                </a:cxn>
                <a:cxn ang="0">
                  <a:pos x="192" y="304"/>
                </a:cxn>
              </a:cxnLst>
              <a:rect l="0" t="0" r="r" b="b"/>
              <a:pathLst>
                <a:path w="263" h="304">
                  <a:moveTo>
                    <a:pt x="192" y="304"/>
                  </a:moveTo>
                  <a:lnTo>
                    <a:pt x="192" y="294"/>
                  </a:lnTo>
                  <a:lnTo>
                    <a:pt x="260" y="205"/>
                  </a:lnTo>
                  <a:lnTo>
                    <a:pt x="260" y="208"/>
                  </a:lnTo>
                  <a:lnTo>
                    <a:pt x="237" y="179"/>
                  </a:lnTo>
                  <a:lnTo>
                    <a:pt x="237" y="67"/>
                  </a:lnTo>
                  <a:lnTo>
                    <a:pt x="263" y="29"/>
                  </a:lnTo>
                  <a:lnTo>
                    <a:pt x="218" y="32"/>
                  </a:lnTo>
                  <a:lnTo>
                    <a:pt x="116" y="45"/>
                  </a:lnTo>
                  <a:lnTo>
                    <a:pt x="116" y="0"/>
                  </a:lnTo>
                  <a:lnTo>
                    <a:pt x="87" y="13"/>
                  </a:lnTo>
                  <a:lnTo>
                    <a:pt x="80" y="13"/>
                  </a:lnTo>
                  <a:lnTo>
                    <a:pt x="29" y="48"/>
                  </a:lnTo>
                  <a:lnTo>
                    <a:pt x="29" y="51"/>
                  </a:lnTo>
                  <a:lnTo>
                    <a:pt x="29" y="54"/>
                  </a:lnTo>
                  <a:lnTo>
                    <a:pt x="58" y="109"/>
                  </a:lnTo>
                  <a:lnTo>
                    <a:pt x="0" y="169"/>
                  </a:lnTo>
                  <a:lnTo>
                    <a:pt x="58" y="221"/>
                  </a:lnTo>
                  <a:lnTo>
                    <a:pt x="87" y="230"/>
                  </a:lnTo>
                  <a:lnTo>
                    <a:pt x="186" y="304"/>
                  </a:lnTo>
                  <a:lnTo>
                    <a:pt x="192"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4" name="Freeform 222"/>
            <p:cNvSpPr>
              <a:spLocks/>
            </p:cNvSpPr>
            <p:nvPr/>
          </p:nvSpPr>
          <p:spPr bwMode="auto">
            <a:xfrm>
              <a:off x="5225247" y="5241783"/>
              <a:ext cx="260801" cy="303027"/>
            </a:xfrm>
            <a:custGeom>
              <a:avLst/>
              <a:gdLst/>
              <a:ahLst/>
              <a:cxnLst>
                <a:cxn ang="0">
                  <a:pos x="193" y="304"/>
                </a:cxn>
                <a:cxn ang="0">
                  <a:pos x="193" y="294"/>
                </a:cxn>
                <a:cxn ang="0">
                  <a:pos x="260" y="204"/>
                </a:cxn>
                <a:cxn ang="0">
                  <a:pos x="260" y="209"/>
                </a:cxn>
                <a:cxn ang="0">
                  <a:pos x="238" y="179"/>
                </a:cxn>
                <a:cxn ang="0">
                  <a:pos x="238" y="67"/>
                </a:cxn>
                <a:cxn ang="0">
                  <a:pos x="263" y="30"/>
                </a:cxn>
                <a:cxn ang="0">
                  <a:pos x="218" y="32"/>
                </a:cxn>
                <a:cxn ang="0">
                  <a:pos x="118" y="45"/>
                </a:cxn>
                <a:cxn ang="0">
                  <a:pos x="118" y="0"/>
                </a:cxn>
                <a:cxn ang="0">
                  <a:pos x="88" y="15"/>
                </a:cxn>
                <a:cxn ang="0">
                  <a:pos x="80" y="15"/>
                </a:cxn>
                <a:cxn ang="0">
                  <a:pos x="30" y="50"/>
                </a:cxn>
                <a:cxn ang="0">
                  <a:pos x="30" y="52"/>
                </a:cxn>
                <a:cxn ang="0">
                  <a:pos x="30" y="55"/>
                </a:cxn>
                <a:cxn ang="0">
                  <a:pos x="58" y="110"/>
                </a:cxn>
                <a:cxn ang="0">
                  <a:pos x="0" y="169"/>
                </a:cxn>
                <a:cxn ang="0">
                  <a:pos x="58" y="222"/>
                </a:cxn>
                <a:cxn ang="0">
                  <a:pos x="88" y="229"/>
                </a:cxn>
                <a:cxn ang="0">
                  <a:pos x="188" y="304"/>
                </a:cxn>
                <a:cxn ang="0">
                  <a:pos x="193" y="304"/>
                </a:cxn>
              </a:cxnLst>
              <a:rect l="0" t="0" r="r" b="b"/>
              <a:pathLst>
                <a:path w="263" h="304">
                  <a:moveTo>
                    <a:pt x="193" y="304"/>
                  </a:moveTo>
                  <a:lnTo>
                    <a:pt x="193" y="294"/>
                  </a:lnTo>
                  <a:lnTo>
                    <a:pt x="260" y="204"/>
                  </a:lnTo>
                  <a:lnTo>
                    <a:pt x="260" y="209"/>
                  </a:lnTo>
                  <a:lnTo>
                    <a:pt x="238" y="179"/>
                  </a:lnTo>
                  <a:lnTo>
                    <a:pt x="238" y="67"/>
                  </a:lnTo>
                  <a:lnTo>
                    <a:pt x="263" y="30"/>
                  </a:lnTo>
                  <a:lnTo>
                    <a:pt x="218" y="32"/>
                  </a:lnTo>
                  <a:lnTo>
                    <a:pt x="118" y="45"/>
                  </a:lnTo>
                  <a:lnTo>
                    <a:pt x="118" y="0"/>
                  </a:lnTo>
                  <a:lnTo>
                    <a:pt x="88" y="15"/>
                  </a:lnTo>
                  <a:lnTo>
                    <a:pt x="80" y="15"/>
                  </a:lnTo>
                  <a:lnTo>
                    <a:pt x="30" y="50"/>
                  </a:lnTo>
                  <a:lnTo>
                    <a:pt x="30" y="52"/>
                  </a:lnTo>
                  <a:lnTo>
                    <a:pt x="30" y="55"/>
                  </a:lnTo>
                  <a:lnTo>
                    <a:pt x="58" y="110"/>
                  </a:lnTo>
                  <a:lnTo>
                    <a:pt x="0" y="169"/>
                  </a:lnTo>
                  <a:lnTo>
                    <a:pt x="58" y="222"/>
                  </a:lnTo>
                  <a:lnTo>
                    <a:pt x="88" y="229"/>
                  </a:lnTo>
                  <a:lnTo>
                    <a:pt x="188" y="304"/>
                  </a:lnTo>
                  <a:lnTo>
                    <a:pt x="193" y="30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5" name="Freeform 221"/>
            <p:cNvSpPr>
              <a:spLocks/>
            </p:cNvSpPr>
            <p:nvPr/>
          </p:nvSpPr>
          <p:spPr bwMode="auto">
            <a:xfrm>
              <a:off x="5108506" y="5291460"/>
              <a:ext cx="173868" cy="139094"/>
            </a:xfrm>
            <a:custGeom>
              <a:avLst/>
              <a:gdLst/>
              <a:ahLst/>
              <a:cxnLst>
                <a:cxn ang="0">
                  <a:pos x="35" y="0"/>
                </a:cxn>
                <a:cxn ang="0">
                  <a:pos x="42" y="73"/>
                </a:cxn>
                <a:cxn ang="0">
                  <a:pos x="16" y="102"/>
                </a:cxn>
                <a:cxn ang="0">
                  <a:pos x="0" y="141"/>
                </a:cxn>
                <a:cxn ang="0">
                  <a:pos x="118" y="125"/>
                </a:cxn>
                <a:cxn ang="0">
                  <a:pos x="122" y="125"/>
                </a:cxn>
                <a:cxn ang="0">
                  <a:pos x="118" y="121"/>
                </a:cxn>
                <a:cxn ang="0">
                  <a:pos x="176" y="61"/>
                </a:cxn>
                <a:cxn ang="0">
                  <a:pos x="147" y="6"/>
                </a:cxn>
                <a:cxn ang="0">
                  <a:pos x="147" y="3"/>
                </a:cxn>
                <a:cxn ang="0">
                  <a:pos x="147" y="0"/>
                </a:cxn>
                <a:cxn ang="0">
                  <a:pos x="35" y="3"/>
                </a:cxn>
                <a:cxn ang="0">
                  <a:pos x="35" y="0"/>
                </a:cxn>
              </a:cxnLst>
              <a:rect l="0" t="0" r="r" b="b"/>
              <a:pathLst>
                <a:path w="176" h="141">
                  <a:moveTo>
                    <a:pt x="35" y="0"/>
                  </a:moveTo>
                  <a:lnTo>
                    <a:pt x="42" y="73"/>
                  </a:lnTo>
                  <a:lnTo>
                    <a:pt x="16" y="102"/>
                  </a:lnTo>
                  <a:lnTo>
                    <a:pt x="0" y="141"/>
                  </a:lnTo>
                  <a:lnTo>
                    <a:pt x="118" y="125"/>
                  </a:lnTo>
                  <a:lnTo>
                    <a:pt x="122" y="125"/>
                  </a:lnTo>
                  <a:lnTo>
                    <a:pt x="118" y="121"/>
                  </a:lnTo>
                  <a:lnTo>
                    <a:pt x="176" y="61"/>
                  </a:lnTo>
                  <a:lnTo>
                    <a:pt x="147" y="6"/>
                  </a:lnTo>
                  <a:lnTo>
                    <a:pt x="147" y="3"/>
                  </a:lnTo>
                  <a:lnTo>
                    <a:pt x="147" y="0"/>
                  </a:lnTo>
                  <a:lnTo>
                    <a:pt x="35" y="3"/>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6" name="Freeform 220"/>
            <p:cNvSpPr>
              <a:spLocks/>
            </p:cNvSpPr>
            <p:nvPr/>
          </p:nvSpPr>
          <p:spPr bwMode="auto">
            <a:xfrm>
              <a:off x="5108506" y="5291460"/>
              <a:ext cx="173868" cy="139094"/>
            </a:xfrm>
            <a:custGeom>
              <a:avLst/>
              <a:gdLst/>
              <a:ahLst/>
              <a:cxnLst>
                <a:cxn ang="0">
                  <a:pos x="35" y="0"/>
                </a:cxn>
                <a:cxn ang="0">
                  <a:pos x="43" y="73"/>
                </a:cxn>
                <a:cxn ang="0">
                  <a:pos x="15" y="101"/>
                </a:cxn>
                <a:cxn ang="0">
                  <a:pos x="0" y="141"/>
                </a:cxn>
                <a:cxn ang="0">
                  <a:pos x="118" y="126"/>
                </a:cxn>
                <a:cxn ang="0">
                  <a:pos x="123" y="126"/>
                </a:cxn>
                <a:cxn ang="0">
                  <a:pos x="118" y="121"/>
                </a:cxn>
                <a:cxn ang="0">
                  <a:pos x="176" y="60"/>
                </a:cxn>
                <a:cxn ang="0">
                  <a:pos x="148" y="5"/>
                </a:cxn>
                <a:cxn ang="0">
                  <a:pos x="148" y="3"/>
                </a:cxn>
                <a:cxn ang="0">
                  <a:pos x="148" y="0"/>
                </a:cxn>
                <a:cxn ang="0">
                  <a:pos x="35" y="3"/>
                </a:cxn>
                <a:cxn ang="0">
                  <a:pos x="35" y="0"/>
                </a:cxn>
              </a:cxnLst>
              <a:rect l="0" t="0" r="r" b="b"/>
              <a:pathLst>
                <a:path w="176" h="141">
                  <a:moveTo>
                    <a:pt x="35" y="0"/>
                  </a:moveTo>
                  <a:lnTo>
                    <a:pt x="43" y="73"/>
                  </a:lnTo>
                  <a:lnTo>
                    <a:pt x="15" y="101"/>
                  </a:lnTo>
                  <a:lnTo>
                    <a:pt x="0" y="141"/>
                  </a:lnTo>
                  <a:lnTo>
                    <a:pt x="118" y="126"/>
                  </a:lnTo>
                  <a:lnTo>
                    <a:pt x="123" y="126"/>
                  </a:lnTo>
                  <a:lnTo>
                    <a:pt x="118" y="121"/>
                  </a:lnTo>
                  <a:lnTo>
                    <a:pt x="176" y="60"/>
                  </a:lnTo>
                  <a:lnTo>
                    <a:pt x="148" y="5"/>
                  </a:lnTo>
                  <a:lnTo>
                    <a:pt x="148" y="3"/>
                  </a:lnTo>
                  <a:lnTo>
                    <a:pt x="148" y="0"/>
                  </a:lnTo>
                  <a:lnTo>
                    <a:pt x="35" y="3"/>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7" name="Freeform 219"/>
            <p:cNvSpPr>
              <a:spLocks/>
            </p:cNvSpPr>
            <p:nvPr/>
          </p:nvSpPr>
          <p:spPr bwMode="auto">
            <a:xfrm>
              <a:off x="5106023" y="5425586"/>
              <a:ext cx="47192" cy="74515"/>
            </a:xfrm>
            <a:custGeom>
              <a:avLst/>
              <a:gdLst/>
              <a:ahLst/>
              <a:cxnLst>
                <a:cxn ang="0">
                  <a:pos x="3" y="7"/>
                </a:cxn>
                <a:cxn ang="0">
                  <a:pos x="0" y="55"/>
                </a:cxn>
                <a:cxn ang="0">
                  <a:pos x="3" y="74"/>
                </a:cxn>
                <a:cxn ang="0">
                  <a:pos x="48" y="71"/>
                </a:cxn>
                <a:cxn ang="0">
                  <a:pos x="48" y="0"/>
                </a:cxn>
                <a:cxn ang="0">
                  <a:pos x="3" y="4"/>
                </a:cxn>
                <a:cxn ang="0">
                  <a:pos x="3" y="7"/>
                </a:cxn>
              </a:cxnLst>
              <a:rect l="0" t="0" r="r" b="b"/>
              <a:pathLst>
                <a:path w="48" h="74">
                  <a:moveTo>
                    <a:pt x="3" y="7"/>
                  </a:moveTo>
                  <a:lnTo>
                    <a:pt x="0" y="55"/>
                  </a:lnTo>
                  <a:lnTo>
                    <a:pt x="3" y="74"/>
                  </a:lnTo>
                  <a:lnTo>
                    <a:pt x="48" y="71"/>
                  </a:lnTo>
                  <a:lnTo>
                    <a:pt x="48" y="0"/>
                  </a:lnTo>
                  <a:lnTo>
                    <a:pt x="3" y="4"/>
                  </a:ln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8" name="Freeform 218"/>
            <p:cNvSpPr>
              <a:spLocks/>
            </p:cNvSpPr>
            <p:nvPr/>
          </p:nvSpPr>
          <p:spPr bwMode="auto">
            <a:xfrm>
              <a:off x="5106023" y="5425586"/>
              <a:ext cx="47192" cy="74515"/>
            </a:xfrm>
            <a:custGeom>
              <a:avLst/>
              <a:gdLst/>
              <a:ahLst/>
              <a:cxnLst>
                <a:cxn ang="0">
                  <a:pos x="3" y="7"/>
                </a:cxn>
                <a:cxn ang="0">
                  <a:pos x="0" y="54"/>
                </a:cxn>
                <a:cxn ang="0">
                  <a:pos x="3" y="74"/>
                </a:cxn>
                <a:cxn ang="0">
                  <a:pos x="48" y="72"/>
                </a:cxn>
                <a:cxn ang="0">
                  <a:pos x="48" y="0"/>
                </a:cxn>
                <a:cxn ang="0">
                  <a:pos x="3" y="5"/>
                </a:cxn>
                <a:cxn ang="0">
                  <a:pos x="3" y="7"/>
                </a:cxn>
              </a:cxnLst>
              <a:rect l="0" t="0" r="r" b="b"/>
              <a:pathLst>
                <a:path w="48" h="74">
                  <a:moveTo>
                    <a:pt x="3" y="7"/>
                  </a:moveTo>
                  <a:lnTo>
                    <a:pt x="0" y="54"/>
                  </a:lnTo>
                  <a:lnTo>
                    <a:pt x="3" y="74"/>
                  </a:lnTo>
                  <a:lnTo>
                    <a:pt x="48" y="72"/>
                  </a:lnTo>
                  <a:lnTo>
                    <a:pt x="48" y="0"/>
                  </a:lnTo>
                  <a:lnTo>
                    <a:pt x="3" y="5"/>
                  </a:lnTo>
                  <a:lnTo>
                    <a:pt x="3" y="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9" name="Freeform 217"/>
            <p:cNvSpPr>
              <a:spLocks/>
            </p:cNvSpPr>
            <p:nvPr/>
          </p:nvSpPr>
          <p:spPr bwMode="auto">
            <a:xfrm>
              <a:off x="5110991" y="5497618"/>
              <a:ext cx="54644" cy="37257"/>
            </a:xfrm>
            <a:custGeom>
              <a:avLst/>
              <a:gdLst/>
              <a:ahLst/>
              <a:cxnLst>
                <a:cxn ang="0">
                  <a:pos x="42" y="3"/>
                </a:cxn>
                <a:cxn ang="0">
                  <a:pos x="55" y="38"/>
                </a:cxn>
                <a:cxn ang="0">
                  <a:pos x="13" y="38"/>
                </a:cxn>
                <a:cxn ang="0">
                  <a:pos x="0" y="3"/>
                </a:cxn>
                <a:cxn ang="0">
                  <a:pos x="39" y="0"/>
                </a:cxn>
                <a:cxn ang="0">
                  <a:pos x="42" y="3"/>
                </a:cxn>
              </a:cxnLst>
              <a:rect l="0" t="0" r="r" b="b"/>
              <a:pathLst>
                <a:path w="55" h="38">
                  <a:moveTo>
                    <a:pt x="42" y="3"/>
                  </a:moveTo>
                  <a:lnTo>
                    <a:pt x="55" y="38"/>
                  </a:lnTo>
                  <a:lnTo>
                    <a:pt x="13" y="38"/>
                  </a:lnTo>
                  <a:lnTo>
                    <a:pt x="0" y="3"/>
                  </a:lnTo>
                  <a:lnTo>
                    <a:pt x="39" y="0"/>
                  </a:lnTo>
                  <a:lnTo>
                    <a:pt x="42"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0" name="Freeform 216"/>
            <p:cNvSpPr>
              <a:spLocks/>
            </p:cNvSpPr>
            <p:nvPr/>
          </p:nvSpPr>
          <p:spPr bwMode="auto">
            <a:xfrm>
              <a:off x="5110991" y="5497618"/>
              <a:ext cx="54644" cy="37257"/>
            </a:xfrm>
            <a:custGeom>
              <a:avLst/>
              <a:gdLst/>
              <a:ahLst/>
              <a:cxnLst>
                <a:cxn ang="0">
                  <a:pos x="43" y="3"/>
                </a:cxn>
                <a:cxn ang="0">
                  <a:pos x="55" y="38"/>
                </a:cxn>
                <a:cxn ang="0">
                  <a:pos x="13" y="38"/>
                </a:cxn>
                <a:cxn ang="0">
                  <a:pos x="0" y="3"/>
                </a:cxn>
                <a:cxn ang="0">
                  <a:pos x="40" y="0"/>
                </a:cxn>
                <a:cxn ang="0">
                  <a:pos x="43" y="3"/>
                </a:cxn>
              </a:cxnLst>
              <a:rect l="0" t="0" r="r" b="b"/>
              <a:pathLst>
                <a:path w="55" h="38">
                  <a:moveTo>
                    <a:pt x="43" y="3"/>
                  </a:moveTo>
                  <a:lnTo>
                    <a:pt x="55" y="38"/>
                  </a:lnTo>
                  <a:lnTo>
                    <a:pt x="13" y="38"/>
                  </a:lnTo>
                  <a:lnTo>
                    <a:pt x="0" y="3"/>
                  </a:lnTo>
                  <a:lnTo>
                    <a:pt x="40" y="0"/>
                  </a:lnTo>
                  <a:lnTo>
                    <a:pt x="43" y="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1" name="Freeform 215"/>
            <p:cNvSpPr>
              <a:spLocks/>
            </p:cNvSpPr>
            <p:nvPr/>
          </p:nvSpPr>
          <p:spPr bwMode="auto">
            <a:xfrm>
              <a:off x="5098571" y="5410683"/>
              <a:ext cx="342768" cy="362639"/>
            </a:xfrm>
            <a:custGeom>
              <a:avLst/>
              <a:gdLst/>
              <a:ahLst/>
              <a:cxnLst>
                <a:cxn ang="0">
                  <a:pos x="345" y="304"/>
                </a:cxn>
                <a:cxn ang="0">
                  <a:pos x="319" y="125"/>
                </a:cxn>
                <a:cxn ang="0">
                  <a:pos x="342" y="93"/>
                </a:cxn>
                <a:cxn ang="0">
                  <a:pos x="319" y="125"/>
                </a:cxn>
                <a:cxn ang="0">
                  <a:pos x="319" y="135"/>
                </a:cxn>
                <a:cxn ang="0">
                  <a:pos x="313" y="135"/>
                </a:cxn>
                <a:cxn ang="0">
                  <a:pos x="214" y="61"/>
                </a:cxn>
                <a:cxn ang="0">
                  <a:pos x="185" y="52"/>
                </a:cxn>
                <a:cxn ang="0">
                  <a:pos x="127" y="0"/>
                </a:cxn>
                <a:cxn ang="0">
                  <a:pos x="131" y="4"/>
                </a:cxn>
                <a:cxn ang="0">
                  <a:pos x="127" y="4"/>
                </a:cxn>
                <a:cxn ang="0">
                  <a:pos x="54" y="16"/>
                </a:cxn>
                <a:cxn ang="0">
                  <a:pos x="54" y="87"/>
                </a:cxn>
                <a:cxn ang="0">
                  <a:pos x="44" y="87"/>
                </a:cxn>
                <a:cxn ang="0">
                  <a:pos x="51" y="87"/>
                </a:cxn>
                <a:cxn ang="0">
                  <a:pos x="54" y="90"/>
                </a:cxn>
                <a:cxn ang="0">
                  <a:pos x="67" y="125"/>
                </a:cxn>
                <a:cxn ang="0">
                  <a:pos x="28" y="125"/>
                </a:cxn>
                <a:cxn ang="0">
                  <a:pos x="28" y="128"/>
                </a:cxn>
                <a:cxn ang="0">
                  <a:pos x="0" y="173"/>
                </a:cxn>
                <a:cxn ang="0">
                  <a:pos x="47" y="256"/>
                </a:cxn>
                <a:cxn ang="0">
                  <a:pos x="92" y="260"/>
                </a:cxn>
                <a:cxn ang="0">
                  <a:pos x="121" y="298"/>
                </a:cxn>
                <a:cxn ang="0">
                  <a:pos x="153" y="304"/>
                </a:cxn>
                <a:cxn ang="0">
                  <a:pos x="163" y="346"/>
                </a:cxn>
                <a:cxn ang="0">
                  <a:pos x="214" y="362"/>
                </a:cxn>
                <a:cxn ang="0">
                  <a:pos x="284" y="365"/>
                </a:cxn>
                <a:cxn ang="0">
                  <a:pos x="345" y="304"/>
                </a:cxn>
              </a:cxnLst>
              <a:rect l="0" t="0" r="r" b="b"/>
              <a:pathLst>
                <a:path w="345" h="365">
                  <a:moveTo>
                    <a:pt x="345" y="304"/>
                  </a:moveTo>
                  <a:lnTo>
                    <a:pt x="319" y="125"/>
                  </a:lnTo>
                  <a:lnTo>
                    <a:pt x="342" y="93"/>
                  </a:lnTo>
                  <a:lnTo>
                    <a:pt x="319" y="125"/>
                  </a:lnTo>
                  <a:lnTo>
                    <a:pt x="319" y="135"/>
                  </a:lnTo>
                  <a:lnTo>
                    <a:pt x="313" y="135"/>
                  </a:lnTo>
                  <a:lnTo>
                    <a:pt x="214" y="61"/>
                  </a:lnTo>
                  <a:lnTo>
                    <a:pt x="185" y="52"/>
                  </a:lnTo>
                  <a:lnTo>
                    <a:pt x="127" y="0"/>
                  </a:lnTo>
                  <a:lnTo>
                    <a:pt x="131" y="4"/>
                  </a:lnTo>
                  <a:lnTo>
                    <a:pt x="127" y="4"/>
                  </a:lnTo>
                  <a:lnTo>
                    <a:pt x="54" y="16"/>
                  </a:lnTo>
                  <a:lnTo>
                    <a:pt x="54" y="87"/>
                  </a:lnTo>
                  <a:lnTo>
                    <a:pt x="44" y="87"/>
                  </a:lnTo>
                  <a:lnTo>
                    <a:pt x="51" y="87"/>
                  </a:lnTo>
                  <a:lnTo>
                    <a:pt x="54" y="90"/>
                  </a:lnTo>
                  <a:lnTo>
                    <a:pt x="67" y="125"/>
                  </a:lnTo>
                  <a:lnTo>
                    <a:pt x="28" y="125"/>
                  </a:lnTo>
                  <a:lnTo>
                    <a:pt x="28" y="128"/>
                  </a:lnTo>
                  <a:lnTo>
                    <a:pt x="0" y="173"/>
                  </a:lnTo>
                  <a:lnTo>
                    <a:pt x="47" y="256"/>
                  </a:lnTo>
                  <a:lnTo>
                    <a:pt x="92" y="260"/>
                  </a:lnTo>
                  <a:lnTo>
                    <a:pt x="121" y="298"/>
                  </a:lnTo>
                  <a:lnTo>
                    <a:pt x="153" y="304"/>
                  </a:lnTo>
                  <a:lnTo>
                    <a:pt x="163" y="346"/>
                  </a:lnTo>
                  <a:lnTo>
                    <a:pt x="214" y="362"/>
                  </a:lnTo>
                  <a:lnTo>
                    <a:pt x="284" y="365"/>
                  </a:lnTo>
                  <a:lnTo>
                    <a:pt x="345"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2" name="Freeform 214"/>
            <p:cNvSpPr>
              <a:spLocks/>
            </p:cNvSpPr>
            <p:nvPr/>
          </p:nvSpPr>
          <p:spPr bwMode="auto">
            <a:xfrm>
              <a:off x="5098571" y="5410683"/>
              <a:ext cx="342768" cy="362639"/>
            </a:xfrm>
            <a:custGeom>
              <a:avLst/>
              <a:gdLst/>
              <a:ahLst/>
              <a:cxnLst>
                <a:cxn ang="0">
                  <a:pos x="345" y="305"/>
                </a:cxn>
                <a:cxn ang="0">
                  <a:pos x="320" y="125"/>
                </a:cxn>
                <a:cxn ang="0">
                  <a:pos x="343" y="93"/>
                </a:cxn>
                <a:cxn ang="0">
                  <a:pos x="320" y="125"/>
                </a:cxn>
                <a:cxn ang="0">
                  <a:pos x="320" y="135"/>
                </a:cxn>
                <a:cxn ang="0">
                  <a:pos x="315" y="135"/>
                </a:cxn>
                <a:cxn ang="0">
                  <a:pos x="215" y="60"/>
                </a:cxn>
                <a:cxn ang="0">
                  <a:pos x="185" y="53"/>
                </a:cxn>
                <a:cxn ang="0">
                  <a:pos x="128" y="0"/>
                </a:cxn>
                <a:cxn ang="0">
                  <a:pos x="133" y="5"/>
                </a:cxn>
                <a:cxn ang="0">
                  <a:pos x="128" y="5"/>
                </a:cxn>
                <a:cxn ang="0">
                  <a:pos x="55" y="15"/>
                </a:cxn>
                <a:cxn ang="0">
                  <a:pos x="55" y="88"/>
                </a:cxn>
                <a:cxn ang="0">
                  <a:pos x="45" y="88"/>
                </a:cxn>
                <a:cxn ang="0">
                  <a:pos x="53" y="88"/>
                </a:cxn>
                <a:cxn ang="0">
                  <a:pos x="55" y="90"/>
                </a:cxn>
                <a:cxn ang="0">
                  <a:pos x="68" y="125"/>
                </a:cxn>
                <a:cxn ang="0">
                  <a:pos x="30" y="125"/>
                </a:cxn>
                <a:cxn ang="0">
                  <a:pos x="30" y="128"/>
                </a:cxn>
                <a:cxn ang="0">
                  <a:pos x="0" y="173"/>
                </a:cxn>
                <a:cxn ang="0">
                  <a:pos x="48" y="255"/>
                </a:cxn>
                <a:cxn ang="0">
                  <a:pos x="93" y="260"/>
                </a:cxn>
                <a:cxn ang="0">
                  <a:pos x="123" y="298"/>
                </a:cxn>
                <a:cxn ang="0">
                  <a:pos x="155" y="305"/>
                </a:cxn>
                <a:cxn ang="0">
                  <a:pos x="165" y="345"/>
                </a:cxn>
                <a:cxn ang="0">
                  <a:pos x="215" y="363"/>
                </a:cxn>
                <a:cxn ang="0">
                  <a:pos x="285" y="365"/>
                </a:cxn>
                <a:cxn ang="0">
                  <a:pos x="345" y="305"/>
                </a:cxn>
              </a:cxnLst>
              <a:rect l="0" t="0" r="r" b="b"/>
              <a:pathLst>
                <a:path w="345" h="365">
                  <a:moveTo>
                    <a:pt x="345" y="305"/>
                  </a:moveTo>
                  <a:lnTo>
                    <a:pt x="320" y="125"/>
                  </a:lnTo>
                  <a:lnTo>
                    <a:pt x="343" y="93"/>
                  </a:lnTo>
                  <a:lnTo>
                    <a:pt x="320" y="125"/>
                  </a:lnTo>
                  <a:lnTo>
                    <a:pt x="320" y="135"/>
                  </a:lnTo>
                  <a:lnTo>
                    <a:pt x="315" y="135"/>
                  </a:lnTo>
                  <a:lnTo>
                    <a:pt x="215" y="60"/>
                  </a:lnTo>
                  <a:lnTo>
                    <a:pt x="185" y="53"/>
                  </a:lnTo>
                  <a:lnTo>
                    <a:pt x="128" y="0"/>
                  </a:lnTo>
                  <a:lnTo>
                    <a:pt x="133" y="5"/>
                  </a:lnTo>
                  <a:lnTo>
                    <a:pt x="128" y="5"/>
                  </a:lnTo>
                  <a:lnTo>
                    <a:pt x="55" y="15"/>
                  </a:lnTo>
                  <a:lnTo>
                    <a:pt x="55" y="88"/>
                  </a:lnTo>
                  <a:lnTo>
                    <a:pt x="45" y="88"/>
                  </a:lnTo>
                  <a:lnTo>
                    <a:pt x="53" y="88"/>
                  </a:lnTo>
                  <a:lnTo>
                    <a:pt x="55" y="90"/>
                  </a:lnTo>
                  <a:lnTo>
                    <a:pt x="68" y="125"/>
                  </a:lnTo>
                  <a:lnTo>
                    <a:pt x="30" y="125"/>
                  </a:lnTo>
                  <a:lnTo>
                    <a:pt x="30" y="128"/>
                  </a:lnTo>
                  <a:lnTo>
                    <a:pt x="0" y="173"/>
                  </a:lnTo>
                  <a:lnTo>
                    <a:pt x="48" y="255"/>
                  </a:lnTo>
                  <a:lnTo>
                    <a:pt x="93" y="260"/>
                  </a:lnTo>
                  <a:lnTo>
                    <a:pt x="123" y="298"/>
                  </a:lnTo>
                  <a:lnTo>
                    <a:pt x="155" y="305"/>
                  </a:lnTo>
                  <a:lnTo>
                    <a:pt x="165" y="345"/>
                  </a:lnTo>
                  <a:lnTo>
                    <a:pt x="215" y="363"/>
                  </a:lnTo>
                  <a:lnTo>
                    <a:pt x="285" y="365"/>
                  </a:lnTo>
                  <a:lnTo>
                    <a:pt x="345" y="30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3" name="Freeform 213"/>
            <p:cNvSpPr>
              <a:spLocks/>
            </p:cNvSpPr>
            <p:nvPr/>
          </p:nvSpPr>
          <p:spPr bwMode="auto">
            <a:xfrm>
              <a:off x="5190474" y="5706260"/>
              <a:ext cx="104321" cy="213609"/>
            </a:xfrm>
            <a:custGeom>
              <a:avLst/>
              <a:gdLst/>
              <a:ahLst/>
              <a:cxnLst>
                <a:cxn ang="0">
                  <a:pos x="64" y="45"/>
                </a:cxn>
                <a:cxn ang="0">
                  <a:pos x="64" y="128"/>
                </a:cxn>
                <a:cxn ang="0">
                  <a:pos x="106" y="192"/>
                </a:cxn>
                <a:cxn ang="0">
                  <a:pos x="71" y="214"/>
                </a:cxn>
                <a:cxn ang="0">
                  <a:pos x="0" y="134"/>
                </a:cxn>
                <a:cxn ang="0">
                  <a:pos x="26" y="3"/>
                </a:cxn>
                <a:cxn ang="0">
                  <a:pos x="29" y="0"/>
                </a:cxn>
                <a:cxn ang="0">
                  <a:pos x="61" y="6"/>
                </a:cxn>
                <a:cxn ang="0">
                  <a:pos x="71" y="45"/>
                </a:cxn>
                <a:cxn ang="0">
                  <a:pos x="64" y="45"/>
                </a:cxn>
              </a:cxnLst>
              <a:rect l="0" t="0" r="r" b="b"/>
              <a:pathLst>
                <a:path w="106" h="214">
                  <a:moveTo>
                    <a:pt x="64" y="45"/>
                  </a:moveTo>
                  <a:lnTo>
                    <a:pt x="64" y="128"/>
                  </a:lnTo>
                  <a:lnTo>
                    <a:pt x="106" y="192"/>
                  </a:lnTo>
                  <a:lnTo>
                    <a:pt x="71" y="214"/>
                  </a:lnTo>
                  <a:lnTo>
                    <a:pt x="0" y="134"/>
                  </a:lnTo>
                  <a:lnTo>
                    <a:pt x="26" y="3"/>
                  </a:lnTo>
                  <a:lnTo>
                    <a:pt x="29" y="0"/>
                  </a:lnTo>
                  <a:lnTo>
                    <a:pt x="61" y="6"/>
                  </a:lnTo>
                  <a:lnTo>
                    <a:pt x="71" y="45"/>
                  </a:lnTo>
                  <a:lnTo>
                    <a:pt x="6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4" name="Freeform 212"/>
            <p:cNvSpPr>
              <a:spLocks/>
            </p:cNvSpPr>
            <p:nvPr/>
          </p:nvSpPr>
          <p:spPr bwMode="auto">
            <a:xfrm>
              <a:off x="5190474" y="5706260"/>
              <a:ext cx="106804" cy="213609"/>
            </a:xfrm>
            <a:custGeom>
              <a:avLst/>
              <a:gdLst/>
              <a:ahLst/>
              <a:cxnLst>
                <a:cxn ang="0">
                  <a:pos x="64" y="45"/>
                </a:cxn>
                <a:cxn ang="0">
                  <a:pos x="64" y="127"/>
                </a:cxn>
                <a:cxn ang="0">
                  <a:pos x="106" y="192"/>
                </a:cxn>
                <a:cxn ang="0">
                  <a:pos x="71" y="214"/>
                </a:cxn>
                <a:cxn ang="0">
                  <a:pos x="0" y="134"/>
                </a:cxn>
                <a:cxn ang="0">
                  <a:pos x="27" y="2"/>
                </a:cxn>
                <a:cxn ang="0">
                  <a:pos x="30" y="0"/>
                </a:cxn>
                <a:cxn ang="0">
                  <a:pos x="62" y="7"/>
                </a:cxn>
                <a:cxn ang="0">
                  <a:pos x="71" y="45"/>
                </a:cxn>
                <a:cxn ang="0">
                  <a:pos x="64" y="45"/>
                </a:cxn>
              </a:cxnLst>
              <a:rect l="0" t="0" r="r" b="b"/>
              <a:pathLst>
                <a:path w="106" h="214">
                  <a:moveTo>
                    <a:pt x="64" y="45"/>
                  </a:moveTo>
                  <a:lnTo>
                    <a:pt x="64" y="127"/>
                  </a:lnTo>
                  <a:lnTo>
                    <a:pt x="106" y="192"/>
                  </a:lnTo>
                  <a:lnTo>
                    <a:pt x="71" y="214"/>
                  </a:lnTo>
                  <a:lnTo>
                    <a:pt x="0" y="134"/>
                  </a:lnTo>
                  <a:lnTo>
                    <a:pt x="27" y="2"/>
                  </a:lnTo>
                  <a:lnTo>
                    <a:pt x="30" y="0"/>
                  </a:lnTo>
                  <a:lnTo>
                    <a:pt x="62" y="7"/>
                  </a:lnTo>
                  <a:lnTo>
                    <a:pt x="71" y="45"/>
                  </a:lnTo>
                  <a:lnTo>
                    <a:pt x="64" y="4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5" name="Freeform 211"/>
            <p:cNvSpPr>
              <a:spLocks/>
            </p:cNvSpPr>
            <p:nvPr/>
          </p:nvSpPr>
          <p:spPr bwMode="auto">
            <a:xfrm>
              <a:off x="4626644" y="5072883"/>
              <a:ext cx="365123" cy="233480"/>
            </a:xfrm>
            <a:custGeom>
              <a:avLst/>
              <a:gdLst/>
              <a:ahLst/>
              <a:cxnLst>
                <a:cxn ang="0">
                  <a:pos x="368" y="167"/>
                </a:cxn>
                <a:cxn ang="0">
                  <a:pos x="275" y="205"/>
                </a:cxn>
                <a:cxn ang="0">
                  <a:pos x="198" y="189"/>
                </a:cxn>
                <a:cxn ang="0">
                  <a:pos x="144" y="227"/>
                </a:cxn>
                <a:cxn ang="0">
                  <a:pos x="102" y="208"/>
                </a:cxn>
                <a:cxn ang="0">
                  <a:pos x="51" y="234"/>
                </a:cxn>
                <a:cxn ang="0">
                  <a:pos x="0" y="154"/>
                </a:cxn>
                <a:cxn ang="0">
                  <a:pos x="45" y="83"/>
                </a:cxn>
                <a:cxn ang="0">
                  <a:pos x="115" y="83"/>
                </a:cxn>
                <a:cxn ang="0">
                  <a:pos x="121" y="61"/>
                </a:cxn>
                <a:cxn ang="0">
                  <a:pos x="150" y="58"/>
                </a:cxn>
                <a:cxn ang="0">
                  <a:pos x="259" y="10"/>
                </a:cxn>
                <a:cxn ang="0">
                  <a:pos x="259" y="0"/>
                </a:cxn>
                <a:cxn ang="0">
                  <a:pos x="259" y="10"/>
                </a:cxn>
                <a:cxn ang="0">
                  <a:pos x="278" y="10"/>
                </a:cxn>
                <a:cxn ang="0">
                  <a:pos x="358" y="99"/>
                </a:cxn>
                <a:cxn ang="0">
                  <a:pos x="365" y="167"/>
                </a:cxn>
                <a:cxn ang="0">
                  <a:pos x="368" y="167"/>
                </a:cxn>
              </a:cxnLst>
              <a:rect l="0" t="0" r="r" b="b"/>
              <a:pathLst>
                <a:path w="368" h="234">
                  <a:moveTo>
                    <a:pt x="368" y="167"/>
                  </a:moveTo>
                  <a:lnTo>
                    <a:pt x="275" y="205"/>
                  </a:lnTo>
                  <a:lnTo>
                    <a:pt x="198" y="189"/>
                  </a:lnTo>
                  <a:lnTo>
                    <a:pt x="144" y="227"/>
                  </a:lnTo>
                  <a:lnTo>
                    <a:pt x="102" y="208"/>
                  </a:lnTo>
                  <a:lnTo>
                    <a:pt x="51" y="234"/>
                  </a:lnTo>
                  <a:lnTo>
                    <a:pt x="0" y="154"/>
                  </a:lnTo>
                  <a:lnTo>
                    <a:pt x="45" y="83"/>
                  </a:lnTo>
                  <a:lnTo>
                    <a:pt x="115" y="83"/>
                  </a:lnTo>
                  <a:lnTo>
                    <a:pt x="121" y="61"/>
                  </a:lnTo>
                  <a:lnTo>
                    <a:pt x="150" y="58"/>
                  </a:lnTo>
                  <a:lnTo>
                    <a:pt x="259" y="10"/>
                  </a:lnTo>
                  <a:lnTo>
                    <a:pt x="259" y="0"/>
                  </a:lnTo>
                  <a:lnTo>
                    <a:pt x="259" y="10"/>
                  </a:lnTo>
                  <a:lnTo>
                    <a:pt x="278" y="10"/>
                  </a:lnTo>
                  <a:lnTo>
                    <a:pt x="358" y="99"/>
                  </a:lnTo>
                  <a:lnTo>
                    <a:pt x="365" y="167"/>
                  </a:lnTo>
                  <a:lnTo>
                    <a:pt x="368" y="1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6" name="Freeform 210"/>
            <p:cNvSpPr>
              <a:spLocks/>
            </p:cNvSpPr>
            <p:nvPr/>
          </p:nvSpPr>
          <p:spPr bwMode="auto">
            <a:xfrm>
              <a:off x="4626644" y="5072883"/>
              <a:ext cx="365123" cy="233480"/>
            </a:xfrm>
            <a:custGeom>
              <a:avLst/>
              <a:gdLst/>
              <a:ahLst/>
              <a:cxnLst>
                <a:cxn ang="0">
                  <a:pos x="368" y="167"/>
                </a:cxn>
                <a:cxn ang="0">
                  <a:pos x="275" y="204"/>
                </a:cxn>
                <a:cxn ang="0">
                  <a:pos x="198" y="189"/>
                </a:cxn>
                <a:cxn ang="0">
                  <a:pos x="143" y="227"/>
                </a:cxn>
                <a:cxn ang="0">
                  <a:pos x="100" y="209"/>
                </a:cxn>
                <a:cxn ang="0">
                  <a:pos x="50" y="234"/>
                </a:cxn>
                <a:cxn ang="0">
                  <a:pos x="0" y="154"/>
                </a:cxn>
                <a:cxn ang="0">
                  <a:pos x="45" y="85"/>
                </a:cxn>
                <a:cxn ang="0">
                  <a:pos x="115" y="85"/>
                </a:cxn>
                <a:cxn ang="0">
                  <a:pos x="120" y="62"/>
                </a:cxn>
                <a:cxn ang="0">
                  <a:pos x="150" y="60"/>
                </a:cxn>
                <a:cxn ang="0">
                  <a:pos x="258" y="10"/>
                </a:cxn>
                <a:cxn ang="0">
                  <a:pos x="258" y="0"/>
                </a:cxn>
                <a:cxn ang="0">
                  <a:pos x="258" y="10"/>
                </a:cxn>
                <a:cxn ang="0">
                  <a:pos x="278" y="10"/>
                </a:cxn>
                <a:cxn ang="0">
                  <a:pos x="358" y="100"/>
                </a:cxn>
                <a:cxn ang="0">
                  <a:pos x="365" y="167"/>
                </a:cxn>
                <a:cxn ang="0">
                  <a:pos x="368" y="167"/>
                </a:cxn>
              </a:cxnLst>
              <a:rect l="0" t="0" r="r" b="b"/>
              <a:pathLst>
                <a:path w="368" h="234">
                  <a:moveTo>
                    <a:pt x="368" y="167"/>
                  </a:moveTo>
                  <a:lnTo>
                    <a:pt x="275" y="204"/>
                  </a:lnTo>
                  <a:lnTo>
                    <a:pt x="198" y="189"/>
                  </a:lnTo>
                  <a:lnTo>
                    <a:pt x="143" y="227"/>
                  </a:lnTo>
                  <a:lnTo>
                    <a:pt x="100" y="209"/>
                  </a:lnTo>
                  <a:lnTo>
                    <a:pt x="50" y="234"/>
                  </a:lnTo>
                  <a:lnTo>
                    <a:pt x="0" y="154"/>
                  </a:lnTo>
                  <a:lnTo>
                    <a:pt x="45" y="85"/>
                  </a:lnTo>
                  <a:lnTo>
                    <a:pt x="115" y="85"/>
                  </a:lnTo>
                  <a:lnTo>
                    <a:pt x="120" y="62"/>
                  </a:lnTo>
                  <a:lnTo>
                    <a:pt x="150" y="60"/>
                  </a:lnTo>
                  <a:lnTo>
                    <a:pt x="258" y="10"/>
                  </a:lnTo>
                  <a:lnTo>
                    <a:pt x="258" y="0"/>
                  </a:lnTo>
                  <a:lnTo>
                    <a:pt x="258" y="10"/>
                  </a:lnTo>
                  <a:lnTo>
                    <a:pt x="278" y="10"/>
                  </a:lnTo>
                  <a:lnTo>
                    <a:pt x="358" y="100"/>
                  </a:lnTo>
                  <a:lnTo>
                    <a:pt x="365" y="167"/>
                  </a:lnTo>
                  <a:lnTo>
                    <a:pt x="368" y="16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7" name="Freeform 209"/>
            <p:cNvSpPr>
              <a:spLocks/>
            </p:cNvSpPr>
            <p:nvPr/>
          </p:nvSpPr>
          <p:spPr bwMode="auto">
            <a:xfrm>
              <a:off x="4452776" y="5013271"/>
              <a:ext cx="223544" cy="315447"/>
            </a:xfrm>
            <a:custGeom>
              <a:avLst/>
              <a:gdLst/>
              <a:ahLst/>
              <a:cxnLst>
                <a:cxn ang="0">
                  <a:pos x="0" y="234"/>
                </a:cxn>
                <a:cxn ang="0">
                  <a:pos x="51" y="304"/>
                </a:cxn>
                <a:cxn ang="0">
                  <a:pos x="51" y="311"/>
                </a:cxn>
                <a:cxn ang="0">
                  <a:pos x="202" y="317"/>
                </a:cxn>
                <a:cxn ang="0">
                  <a:pos x="218" y="295"/>
                </a:cxn>
                <a:cxn ang="0">
                  <a:pos x="173" y="215"/>
                </a:cxn>
                <a:cxn ang="0">
                  <a:pos x="218" y="144"/>
                </a:cxn>
                <a:cxn ang="0">
                  <a:pos x="198" y="109"/>
                </a:cxn>
                <a:cxn ang="0">
                  <a:pos x="224" y="45"/>
                </a:cxn>
                <a:cxn ang="0">
                  <a:pos x="179" y="0"/>
                </a:cxn>
                <a:cxn ang="0">
                  <a:pos x="87" y="180"/>
                </a:cxn>
                <a:cxn ang="0">
                  <a:pos x="29" y="167"/>
                </a:cxn>
                <a:cxn ang="0">
                  <a:pos x="0" y="234"/>
                </a:cxn>
              </a:cxnLst>
              <a:rect l="0" t="0" r="r" b="b"/>
              <a:pathLst>
                <a:path w="224" h="317">
                  <a:moveTo>
                    <a:pt x="0" y="234"/>
                  </a:moveTo>
                  <a:lnTo>
                    <a:pt x="51" y="304"/>
                  </a:lnTo>
                  <a:lnTo>
                    <a:pt x="51" y="311"/>
                  </a:lnTo>
                  <a:lnTo>
                    <a:pt x="202" y="317"/>
                  </a:lnTo>
                  <a:lnTo>
                    <a:pt x="218" y="295"/>
                  </a:lnTo>
                  <a:lnTo>
                    <a:pt x="173" y="215"/>
                  </a:lnTo>
                  <a:lnTo>
                    <a:pt x="218" y="144"/>
                  </a:lnTo>
                  <a:lnTo>
                    <a:pt x="198" y="109"/>
                  </a:lnTo>
                  <a:lnTo>
                    <a:pt x="224" y="45"/>
                  </a:lnTo>
                  <a:lnTo>
                    <a:pt x="179" y="0"/>
                  </a:lnTo>
                  <a:lnTo>
                    <a:pt x="87" y="180"/>
                  </a:lnTo>
                  <a:lnTo>
                    <a:pt x="29" y="167"/>
                  </a:lnTo>
                  <a:lnTo>
                    <a:pt x="0"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8" name="Freeform 208"/>
            <p:cNvSpPr>
              <a:spLocks/>
            </p:cNvSpPr>
            <p:nvPr/>
          </p:nvSpPr>
          <p:spPr bwMode="auto">
            <a:xfrm>
              <a:off x="4452776" y="5013271"/>
              <a:ext cx="223544" cy="315447"/>
            </a:xfrm>
            <a:custGeom>
              <a:avLst/>
              <a:gdLst/>
              <a:ahLst/>
              <a:cxnLst>
                <a:cxn ang="0">
                  <a:pos x="0" y="235"/>
                </a:cxn>
                <a:cxn ang="0">
                  <a:pos x="52" y="305"/>
                </a:cxn>
                <a:cxn ang="0">
                  <a:pos x="52" y="310"/>
                </a:cxn>
                <a:cxn ang="0">
                  <a:pos x="202" y="317"/>
                </a:cxn>
                <a:cxn ang="0">
                  <a:pos x="219" y="295"/>
                </a:cxn>
                <a:cxn ang="0">
                  <a:pos x="174" y="215"/>
                </a:cxn>
                <a:cxn ang="0">
                  <a:pos x="219" y="145"/>
                </a:cxn>
                <a:cxn ang="0">
                  <a:pos x="199" y="110"/>
                </a:cxn>
                <a:cxn ang="0">
                  <a:pos x="224" y="45"/>
                </a:cxn>
                <a:cxn ang="0">
                  <a:pos x="179" y="0"/>
                </a:cxn>
                <a:cxn ang="0">
                  <a:pos x="87" y="180"/>
                </a:cxn>
                <a:cxn ang="0">
                  <a:pos x="30" y="167"/>
                </a:cxn>
                <a:cxn ang="0">
                  <a:pos x="0" y="235"/>
                </a:cxn>
              </a:cxnLst>
              <a:rect l="0" t="0" r="r" b="b"/>
              <a:pathLst>
                <a:path w="224" h="317">
                  <a:moveTo>
                    <a:pt x="0" y="235"/>
                  </a:moveTo>
                  <a:lnTo>
                    <a:pt x="52" y="305"/>
                  </a:lnTo>
                  <a:lnTo>
                    <a:pt x="52" y="310"/>
                  </a:lnTo>
                  <a:lnTo>
                    <a:pt x="202" y="317"/>
                  </a:lnTo>
                  <a:lnTo>
                    <a:pt x="219" y="295"/>
                  </a:lnTo>
                  <a:lnTo>
                    <a:pt x="174" y="215"/>
                  </a:lnTo>
                  <a:lnTo>
                    <a:pt x="219" y="145"/>
                  </a:lnTo>
                  <a:lnTo>
                    <a:pt x="199" y="110"/>
                  </a:lnTo>
                  <a:lnTo>
                    <a:pt x="224" y="45"/>
                  </a:lnTo>
                  <a:lnTo>
                    <a:pt x="179" y="0"/>
                  </a:lnTo>
                  <a:lnTo>
                    <a:pt x="87" y="180"/>
                  </a:lnTo>
                  <a:lnTo>
                    <a:pt x="30" y="167"/>
                  </a:lnTo>
                  <a:lnTo>
                    <a:pt x="0" y="23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9" name="Freeform 207"/>
            <p:cNvSpPr>
              <a:spLocks/>
            </p:cNvSpPr>
            <p:nvPr/>
          </p:nvSpPr>
          <p:spPr bwMode="auto">
            <a:xfrm>
              <a:off x="4477615" y="5316298"/>
              <a:ext cx="64579" cy="64580"/>
            </a:xfrm>
            <a:custGeom>
              <a:avLst/>
              <a:gdLst/>
              <a:ahLst/>
              <a:cxnLst>
                <a:cxn ang="0">
                  <a:pos x="28" y="0"/>
                </a:cxn>
                <a:cxn ang="0">
                  <a:pos x="0" y="58"/>
                </a:cxn>
                <a:cxn ang="0">
                  <a:pos x="0" y="64"/>
                </a:cxn>
                <a:cxn ang="0">
                  <a:pos x="64" y="61"/>
                </a:cxn>
                <a:cxn ang="0">
                  <a:pos x="64" y="10"/>
                </a:cxn>
                <a:cxn ang="0">
                  <a:pos x="28" y="7"/>
                </a:cxn>
                <a:cxn ang="0">
                  <a:pos x="28" y="0"/>
                </a:cxn>
              </a:cxnLst>
              <a:rect l="0" t="0" r="r" b="b"/>
              <a:pathLst>
                <a:path w="64" h="64">
                  <a:moveTo>
                    <a:pt x="28" y="0"/>
                  </a:moveTo>
                  <a:lnTo>
                    <a:pt x="0" y="58"/>
                  </a:lnTo>
                  <a:lnTo>
                    <a:pt x="0" y="64"/>
                  </a:lnTo>
                  <a:lnTo>
                    <a:pt x="64" y="61"/>
                  </a:lnTo>
                  <a:lnTo>
                    <a:pt x="64" y="10"/>
                  </a:lnTo>
                  <a:lnTo>
                    <a:pt x="28" y="7"/>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0" name="Freeform 206"/>
            <p:cNvSpPr>
              <a:spLocks/>
            </p:cNvSpPr>
            <p:nvPr/>
          </p:nvSpPr>
          <p:spPr bwMode="auto">
            <a:xfrm>
              <a:off x="4477615" y="5316298"/>
              <a:ext cx="62096" cy="62097"/>
            </a:xfrm>
            <a:custGeom>
              <a:avLst/>
              <a:gdLst/>
              <a:ahLst/>
              <a:cxnLst>
                <a:cxn ang="0">
                  <a:pos x="28" y="0"/>
                </a:cxn>
                <a:cxn ang="0">
                  <a:pos x="0" y="59"/>
                </a:cxn>
                <a:cxn ang="0">
                  <a:pos x="0" y="64"/>
                </a:cxn>
                <a:cxn ang="0">
                  <a:pos x="64" y="61"/>
                </a:cxn>
                <a:cxn ang="0">
                  <a:pos x="64" y="10"/>
                </a:cxn>
                <a:cxn ang="0">
                  <a:pos x="28" y="5"/>
                </a:cxn>
                <a:cxn ang="0">
                  <a:pos x="28" y="0"/>
                </a:cxn>
              </a:cxnLst>
              <a:rect l="0" t="0" r="r" b="b"/>
              <a:pathLst>
                <a:path w="64" h="64">
                  <a:moveTo>
                    <a:pt x="28" y="0"/>
                  </a:moveTo>
                  <a:lnTo>
                    <a:pt x="0" y="59"/>
                  </a:lnTo>
                  <a:lnTo>
                    <a:pt x="0" y="64"/>
                  </a:lnTo>
                  <a:lnTo>
                    <a:pt x="64" y="61"/>
                  </a:lnTo>
                  <a:lnTo>
                    <a:pt x="64" y="10"/>
                  </a:lnTo>
                  <a:lnTo>
                    <a:pt x="28" y="5"/>
                  </a:lnTo>
                  <a:lnTo>
                    <a:pt x="28"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1" name="Freeform 205"/>
            <p:cNvSpPr>
              <a:spLocks/>
            </p:cNvSpPr>
            <p:nvPr/>
          </p:nvSpPr>
          <p:spPr bwMode="auto">
            <a:xfrm>
              <a:off x="4460229" y="5326233"/>
              <a:ext cx="158965" cy="173868"/>
            </a:xfrm>
            <a:custGeom>
              <a:avLst/>
              <a:gdLst/>
              <a:ahLst/>
              <a:cxnLst>
                <a:cxn ang="0">
                  <a:pos x="16" y="48"/>
                </a:cxn>
                <a:cxn ang="0">
                  <a:pos x="0" y="77"/>
                </a:cxn>
                <a:cxn ang="0">
                  <a:pos x="0" y="118"/>
                </a:cxn>
                <a:cxn ang="0">
                  <a:pos x="54" y="176"/>
                </a:cxn>
                <a:cxn ang="0">
                  <a:pos x="57" y="176"/>
                </a:cxn>
                <a:cxn ang="0">
                  <a:pos x="86" y="157"/>
                </a:cxn>
                <a:cxn ang="0">
                  <a:pos x="83" y="125"/>
                </a:cxn>
                <a:cxn ang="0">
                  <a:pos x="118" y="118"/>
                </a:cxn>
                <a:cxn ang="0">
                  <a:pos x="140" y="138"/>
                </a:cxn>
                <a:cxn ang="0">
                  <a:pos x="159" y="128"/>
                </a:cxn>
                <a:cxn ang="0">
                  <a:pos x="150" y="6"/>
                </a:cxn>
                <a:cxn ang="0">
                  <a:pos x="137" y="0"/>
                </a:cxn>
                <a:cxn ang="0">
                  <a:pos x="80" y="0"/>
                </a:cxn>
                <a:cxn ang="0">
                  <a:pos x="80" y="51"/>
                </a:cxn>
                <a:cxn ang="0">
                  <a:pos x="16" y="54"/>
                </a:cxn>
                <a:cxn ang="0">
                  <a:pos x="16" y="48"/>
                </a:cxn>
              </a:cxnLst>
              <a:rect l="0" t="0" r="r" b="b"/>
              <a:pathLst>
                <a:path w="159" h="176">
                  <a:moveTo>
                    <a:pt x="16" y="48"/>
                  </a:moveTo>
                  <a:lnTo>
                    <a:pt x="0" y="77"/>
                  </a:lnTo>
                  <a:lnTo>
                    <a:pt x="0" y="118"/>
                  </a:lnTo>
                  <a:lnTo>
                    <a:pt x="54" y="176"/>
                  </a:lnTo>
                  <a:lnTo>
                    <a:pt x="57" y="176"/>
                  </a:lnTo>
                  <a:lnTo>
                    <a:pt x="86" y="157"/>
                  </a:lnTo>
                  <a:lnTo>
                    <a:pt x="83" y="125"/>
                  </a:lnTo>
                  <a:lnTo>
                    <a:pt x="118" y="118"/>
                  </a:lnTo>
                  <a:lnTo>
                    <a:pt x="140" y="138"/>
                  </a:lnTo>
                  <a:lnTo>
                    <a:pt x="159" y="128"/>
                  </a:lnTo>
                  <a:lnTo>
                    <a:pt x="150" y="6"/>
                  </a:lnTo>
                  <a:lnTo>
                    <a:pt x="137" y="0"/>
                  </a:lnTo>
                  <a:lnTo>
                    <a:pt x="80" y="0"/>
                  </a:lnTo>
                  <a:lnTo>
                    <a:pt x="80" y="51"/>
                  </a:lnTo>
                  <a:lnTo>
                    <a:pt x="16" y="54"/>
                  </a:lnTo>
                  <a:lnTo>
                    <a:pt x="1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2" name="Freeform 204"/>
            <p:cNvSpPr>
              <a:spLocks/>
            </p:cNvSpPr>
            <p:nvPr/>
          </p:nvSpPr>
          <p:spPr bwMode="auto">
            <a:xfrm>
              <a:off x="4460229" y="5326233"/>
              <a:ext cx="158965" cy="173868"/>
            </a:xfrm>
            <a:custGeom>
              <a:avLst/>
              <a:gdLst/>
              <a:ahLst/>
              <a:cxnLst>
                <a:cxn ang="0">
                  <a:pos x="17" y="48"/>
                </a:cxn>
                <a:cxn ang="0">
                  <a:pos x="0" y="75"/>
                </a:cxn>
                <a:cxn ang="0">
                  <a:pos x="0" y="118"/>
                </a:cxn>
                <a:cxn ang="0">
                  <a:pos x="55" y="176"/>
                </a:cxn>
                <a:cxn ang="0">
                  <a:pos x="57" y="176"/>
                </a:cxn>
                <a:cxn ang="0">
                  <a:pos x="87" y="156"/>
                </a:cxn>
                <a:cxn ang="0">
                  <a:pos x="82" y="126"/>
                </a:cxn>
                <a:cxn ang="0">
                  <a:pos x="117" y="118"/>
                </a:cxn>
                <a:cxn ang="0">
                  <a:pos x="139" y="138"/>
                </a:cxn>
                <a:cxn ang="0">
                  <a:pos x="159" y="128"/>
                </a:cxn>
                <a:cxn ang="0">
                  <a:pos x="149" y="5"/>
                </a:cxn>
                <a:cxn ang="0">
                  <a:pos x="137" y="0"/>
                </a:cxn>
                <a:cxn ang="0">
                  <a:pos x="80" y="0"/>
                </a:cxn>
                <a:cxn ang="0">
                  <a:pos x="80" y="50"/>
                </a:cxn>
                <a:cxn ang="0">
                  <a:pos x="17" y="53"/>
                </a:cxn>
                <a:cxn ang="0">
                  <a:pos x="17" y="48"/>
                </a:cxn>
              </a:cxnLst>
              <a:rect l="0" t="0" r="r" b="b"/>
              <a:pathLst>
                <a:path w="159" h="176">
                  <a:moveTo>
                    <a:pt x="17" y="48"/>
                  </a:moveTo>
                  <a:lnTo>
                    <a:pt x="0" y="75"/>
                  </a:lnTo>
                  <a:lnTo>
                    <a:pt x="0" y="118"/>
                  </a:lnTo>
                  <a:lnTo>
                    <a:pt x="55" y="176"/>
                  </a:lnTo>
                  <a:lnTo>
                    <a:pt x="57" y="176"/>
                  </a:lnTo>
                  <a:lnTo>
                    <a:pt x="87" y="156"/>
                  </a:lnTo>
                  <a:lnTo>
                    <a:pt x="82" y="126"/>
                  </a:lnTo>
                  <a:lnTo>
                    <a:pt x="117" y="118"/>
                  </a:lnTo>
                  <a:lnTo>
                    <a:pt x="139" y="138"/>
                  </a:lnTo>
                  <a:lnTo>
                    <a:pt x="159" y="128"/>
                  </a:lnTo>
                  <a:lnTo>
                    <a:pt x="149" y="5"/>
                  </a:lnTo>
                  <a:lnTo>
                    <a:pt x="137" y="0"/>
                  </a:lnTo>
                  <a:lnTo>
                    <a:pt x="80" y="0"/>
                  </a:lnTo>
                  <a:lnTo>
                    <a:pt x="80" y="50"/>
                  </a:lnTo>
                  <a:lnTo>
                    <a:pt x="17" y="53"/>
                  </a:lnTo>
                  <a:lnTo>
                    <a:pt x="17" y="48"/>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3" name="Freeform 203"/>
            <p:cNvSpPr>
              <a:spLocks/>
            </p:cNvSpPr>
            <p:nvPr/>
          </p:nvSpPr>
          <p:spPr bwMode="auto">
            <a:xfrm>
              <a:off x="4504937" y="5259171"/>
              <a:ext cx="268253" cy="305510"/>
            </a:xfrm>
            <a:custGeom>
              <a:avLst/>
              <a:gdLst/>
              <a:ahLst/>
              <a:cxnLst>
                <a:cxn ang="0">
                  <a:pos x="0" y="230"/>
                </a:cxn>
                <a:cxn ang="0">
                  <a:pos x="71" y="307"/>
                </a:cxn>
                <a:cxn ang="0">
                  <a:pos x="106" y="272"/>
                </a:cxn>
                <a:cxn ang="0">
                  <a:pos x="202" y="237"/>
                </a:cxn>
                <a:cxn ang="0">
                  <a:pos x="199" y="163"/>
                </a:cxn>
                <a:cxn ang="0">
                  <a:pos x="243" y="141"/>
                </a:cxn>
                <a:cxn ang="0">
                  <a:pos x="237" y="67"/>
                </a:cxn>
                <a:cxn ang="0">
                  <a:pos x="269" y="38"/>
                </a:cxn>
                <a:cxn ang="0">
                  <a:pos x="266" y="41"/>
                </a:cxn>
                <a:cxn ang="0">
                  <a:pos x="224" y="22"/>
                </a:cxn>
                <a:cxn ang="0">
                  <a:pos x="173" y="48"/>
                </a:cxn>
                <a:cxn ang="0">
                  <a:pos x="141" y="0"/>
                </a:cxn>
                <a:cxn ang="0">
                  <a:pos x="167" y="48"/>
                </a:cxn>
                <a:cxn ang="0">
                  <a:pos x="151" y="70"/>
                </a:cxn>
                <a:cxn ang="0">
                  <a:pos x="77" y="67"/>
                </a:cxn>
                <a:cxn ang="0">
                  <a:pos x="93" y="67"/>
                </a:cxn>
                <a:cxn ang="0">
                  <a:pos x="106" y="73"/>
                </a:cxn>
                <a:cxn ang="0">
                  <a:pos x="115" y="195"/>
                </a:cxn>
                <a:cxn ang="0">
                  <a:pos x="96" y="205"/>
                </a:cxn>
                <a:cxn ang="0">
                  <a:pos x="74" y="185"/>
                </a:cxn>
                <a:cxn ang="0">
                  <a:pos x="39" y="192"/>
                </a:cxn>
                <a:cxn ang="0">
                  <a:pos x="42" y="224"/>
                </a:cxn>
                <a:cxn ang="0">
                  <a:pos x="13" y="243"/>
                </a:cxn>
                <a:cxn ang="0">
                  <a:pos x="10" y="243"/>
                </a:cxn>
                <a:cxn ang="0">
                  <a:pos x="0" y="230"/>
                </a:cxn>
              </a:cxnLst>
              <a:rect l="0" t="0" r="r" b="b"/>
              <a:pathLst>
                <a:path w="269" h="307">
                  <a:moveTo>
                    <a:pt x="0" y="230"/>
                  </a:moveTo>
                  <a:lnTo>
                    <a:pt x="71" y="307"/>
                  </a:lnTo>
                  <a:lnTo>
                    <a:pt x="106" y="272"/>
                  </a:lnTo>
                  <a:lnTo>
                    <a:pt x="202" y="237"/>
                  </a:lnTo>
                  <a:lnTo>
                    <a:pt x="199" y="163"/>
                  </a:lnTo>
                  <a:lnTo>
                    <a:pt x="243" y="141"/>
                  </a:lnTo>
                  <a:lnTo>
                    <a:pt x="237" y="67"/>
                  </a:lnTo>
                  <a:lnTo>
                    <a:pt x="269" y="38"/>
                  </a:lnTo>
                  <a:lnTo>
                    <a:pt x="266" y="41"/>
                  </a:lnTo>
                  <a:lnTo>
                    <a:pt x="224" y="22"/>
                  </a:lnTo>
                  <a:lnTo>
                    <a:pt x="173" y="48"/>
                  </a:lnTo>
                  <a:lnTo>
                    <a:pt x="141" y="0"/>
                  </a:lnTo>
                  <a:lnTo>
                    <a:pt x="167" y="48"/>
                  </a:lnTo>
                  <a:lnTo>
                    <a:pt x="151" y="70"/>
                  </a:lnTo>
                  <a:lnTo>
                    <a:pt x="77" y="67"/>
                  </a:lnTo>
                  <a:lnTo>
                    <a:pt x="93" y="67"/>
                  </a:lnTo>
                  <a:lnTo>
                    <a:pt x="106" y="73"/>
                  </a:lnTo>
                  <a:lnTo>
                    <a:pt x="115" y="195"/>
                  </a:lnTo>
                  <a:lnTo>
                    <a:pt x="96" y="205"/>
                  </a:lnTo>
                  <a:lnTo>
                    <a:pt x="74" y="185"/>
                  </a:lnTo>
                  <a:lnTo>
                    <a:pt x="39" y="192"/>
                  </a:lnTo>
                  <a:lnTo>
                    <a:pt x="42" y="224"/>
                  </a:lnTo>
                  <a:lnTo>
                    <a:pt x="13" y="243"/>
                  </a:lnTo>
                  <a:lnTo>
                    <a:pt x="10" y="243"/>
                  </a:lnTo>
                  <a:lnTo>
                    <a:pt x="0"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4" name="Freeform 202"/>
            <p:cNvSpPr>
              <a:spLocks/>
            </p:cNvSpPr>
            <p:nvPr/>
          </p:nvSpPr>
          <p:spPr bwMode="auto">
            <a:xfrm>
              <a:off x="4504937" y="5259171"/>
              <a:ext cx="265769" cy="305510"/>
            </a:xfrm>
            <a:custGeom>
              <a:avLst/>
              <a:gdLst/>
              <a:ahLst/>
              <a:cxnLst>
                <a:cxn ang="0">
                  <a:pos x="0" y="230"/>
                </a:cxn>
                <a:cxn ang="0">
                  <a:pos x="70" y="307"/>
                </a:cxn>
                <a:cxn ang="0">
                  <a:pos x="106" y="272"/>
                </a:cxn>
                <a:cxn ang="0">
                  <a:pos x="204" y="237"/>
                </a:cxn>
                <a:cxn ang="0">
                  <a:pos x="199" y="162"/>
                </a:cxn>
                <a:cxn ang="0">
                  <a:pos x="244" y="140"/>
                </a:cxn>
                <a:cxn ang="0">
                  <a:pos x="239" y="67"/>
                </a:cxn>
                <a:cxn ang="0">
                  <a:pos x="269" y="37"/>
                </a:cxn>
                <a:cxn ang="0">
                  <a:pos x="266" y="40"/>
                </a:cxn>
                <a:cxn ang="0">
                  <a:pos x="224" y="22"/>
                </a:cxn>
                <a:cxn ang="0">
                  <a:pos x="173" y="47"/>
                </a:cxn>
                <a:cxn ang="0">
                  <a:pos x="141" y="0"/>
                </a:cxn>
                <a:cxn ang="0">
                  <a:pos x="168" y="47"/>
                </a:cxn>
                <a:cxn ang="0">
                  <a:pos x="151" y="70"/>
                </a:cxn>
                <a:cxn ang="0">
                  <a:pos x="78" y="67"/>
                </a:cxn>
                <a:cxn ang="0">
                  <a:pos x="93" y="67"/>
                </a:cxn>
                <a:cxn ang="0">
                  <a:pos x="106" y="72"/>
                </a:cxn>
                <a:cxn ang="0">
                  <a:pos x="116" y="195"/>
                </a:cxn>
                <a:cxn ang="0">
                  <a:pos x="96" y="205"/>
                </a:cxn>
                <a:cxn ang="0">
                  <a:pos x="73" y="185"/>
                </a:cxn>
                <a:cxn ang="0">
                  <a:pos x="38" y="192"/>
                </a:cxn>
                <a:cxn ang="0">
                  <a:pos x="43" y="222"/>
                </a:cxn>
                <a:cxn ang="0">
                  <a:pos x="13" y="242"/>
                </a:cxn>
                <a:cxn ang="0">
                  <a:pos x="10" y="242"/>
                </a:cxn>
                <a:cxn ang="0">
                  <a:pos x="0" y="230"/>
                </a:cxn>
              </a:cxnLst>
              <a:rect l="0" t="0" r="r" b="b"/>
              <a:pathLst>
                <a:path w="269" h="307">
                  <a:moveTo>
                    <a:pt x="0" y="230"/>
                  </a:moveTo>
                  <a:lnTo>
                    <a:pt x="70" y="307"/>
                  </a:lnTo>
                  <a:lnTo>
                    <a:pt x="106" y="272"/>
                  </a:lnTo>
                  <a:lnTo>
                    <a:pt x="204" y="237"/>
                  </a:lnTo>
                  <a:lnTo>
                    <a:pt x="199" y="162"/>
                  </a:lnTo>
                  <a:lnTo>
                    <a:pt x="244" y="140"/>
                  </a:lnTo>
                  <a:lnTo>
                    <a:pt x="239" y="67"/>
                  </a:lnTo>
                  <a:lnTo>
                    <a:pt x="269" y="37"/>
                  </a:lnTo>
                  <a:lnTo>
                    <a:pt x="266" y="40"/>
                  </a:lnTo>
                  <a:lnTo>
                    <a:pt x="224" y="22"/>
                  </a:lnTo>
                  <a:lnTo>
                    <a:pt x="173" y="47"/>
                  </a:lnTo>
                  <a:lnTo>
                    <a:pt x="141" y="0"/>
                  </a:lnTo>
                  <a:lnTo>
                    <a:pt x="168" y="47"/>
                  </a:lnTo>
                  <a:lnTo>
                    <a:pt x="151" y="70"/>
                  </a:lnTo>
                  <a:lnTo>
                    <a:pt x="78" y="67"/>
                  </a:lnTo>
                  <a:lnTo>
                    <a:pt x="93" y="67"/>
                  </a:lnTo>
                  <a:lnTo>
                    <a:pt x="106" y="72"/>
                  </a:lnTo>
                  <a:lnTo>
                    <a:pt x="116" y="195"/>
                  </a:lnTo>
                  <a:lnTo>
                    <a:pt x="96" y="205"/>
                  </a:lnTo>
                  <a:lnTo>
                    <a:pt x="73" y="185"/>
                  </a:lnTo>
                  <a:lnTo>
                    <a:pt x="38" y="192"/>
                  </a:lnTo>
                  <a:lnTo>
                    <a:pt x="43" y="222"/>
                  </a:lnTo>
                  <a:lnTo>
                    <a:pt x="13" y="242"/>
                  </a:lnTo>
                  <a:lnTo>
                    <a:pt x="10" y="242"/>
                  </a:lnTo>
                  <a:lnTo>
                    <a:pt x="0" y="23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 name="Freeform 201"/>
            <p:cNvSpPr>
              <a:spLocks/>
            </p:cNvSpPr>
            <p:nvPr/>
          </p:nvSpPr>
          <p:spPr bwMode="auto">
            <a:xfrm>
              <a:off x="4867576" y="5626777"/>
              <a:ext cx="352703" cy="307995"/>
            </a:xfrm>
            <a:custGeom>
              <a:avLst/>
              <a:gdLst/>
              <a:ahLst/>
              <a:cxnLst>
                <a:cxn ang="0">
                  <a:pos x="326" y="214"/>
                </a:cxn>
                <a:cxn ang="0">
                  <a:pos x="278" y="230"/>
                </a:cxn>
                <a:cxn ang="0">
                  <a:pos x="265" y="269"/>
                </a:cxn>
                <a:cxn ang="0">
                  <a:pos x="182" y="310"/>
                </a:cxn>
                <a:cxn ang="0">
                  <a:pos x="0" y="304"/>
                </a:cxn>
                <a:cxn ang="0">
                  <a:pos x="0" y="198"/>
                </a:cxn>
                <a:cxn ang="0">
                  <a:pos x="32" y="154"/>
                </a:cxn>
                <a:cxn ang="0">
                  <a:pos x="80" y="118"/>
                </a:cxn>
                <a:cxn ang="0">
                  <a:pos x="154" y="179"/>
                </a:cxn>
                <a:cxn ang="0">
                  <a:pos x="189" y="163"/>
                </a:cxn>
                <a:cxn ang="0">
                  <a:pos x="243" y="198"/>
                </a:cxn>
                <a:cxn ang="0">
                  <a:pos x="262" y="173"/>
                </a:cxn>
                <a:cxn ang="0">
                  <a:pos x="218" y="125"/>
                </a:cxn>
                <a:cxn ang="0">
                  <a:pos x="227" y="38"/>
                </a:cxn>
                <a:cxn ang="0">
                  <a:pos x="278" y="32"/>
                </a:cxn>
                <a:cxn ang="0">
                  <a:pos x="281" y="32"/>
                </a:cxn>
                <a:cxn ang="0">
                  <a:pos x="262" y="0"/>
                </a:cxn>
                <a:cxn ang="0">
                  <a:pos x="281" y="38"/>
                </a:cxn>
                <a:cxn ang="0">
                  <a:pos x="326" y="42"/>
                </a:cxn>
                <a:cxn ang="0">
                  <a:pos x="355" y="80"/>
                </a:cxn>
                <a:cxn ang="0">
                  <a:pos x="352" y="83"/>
                </a:cxn>
                <a:cxn ang="0">
                  <a:pos x="326" y="214"/>
                </a:cxn>
              </a:cxnLst>
              <a:rect l="0" t="0" r="r" b="b"/>
              <a:pathLst>
                <a:path w="355" h="310">
                  <a:moveTo>
                    <a:pt x="326" y="214"/>
                  </a:moveTo>
                  <a:lnTo>
                    <a:pt x="278" y="230"/>
                  </a:lnTo>
                  <a:lnTo>
                    <a:pt x="265" y="269"/>
                  </a:lnTo>
                  <a:lnTo>
                    <a:pt x="182" y="310"/>
                  </a:lnTo>
                  <a:lnTo>
                    <a:pt x="0" y="304"/>
                  </a:lnTo>
                  <a:lnTo>
                    <a:pt x="0" y="198"/>
                  </a:lnTo>
                  <a:lnTo>
                    <a:pt x="32" y="154"/>
                  </a:lnTo>
                  <a:lnTo>
                    <a:pt x="80" y="118"/>
                  </a:lnTo>
                  <a:lnTo>
                    <a:pt x="154" y="179"/>
                  </a:lnTo>
                  <a:lnTo>
                    <a:pt x="189" y="163"/>
                  </a:lnTo>
                  <a:lnTo>
                    <a:pt x="243" y="198"/>
                  </a:lnTo>
                  <a:lnTo>
                    <a:pt x="262" y="173"/>
                  </a:lnTo>
                  <a:lnTo>
                    <a:pt x="218" y="125"/>
                  </a:lnTo>
                  <a:lnTo>
                    <a:pt x="227" y="38"/>
                  </a:lnTo>
                  <a:lnTo>
                    <a:pt x="278" y="32"/>
                  </a:lnTo>
                  <a:lnTo>
                    <a:pt x="281" y="32"/>
                  </a:lnTo>
                  <a:lnTo>
                    <a:pt x="262" y="0"/>
                  </a:lnTo>
                  <a:lnTo>
                    <a:pt x="281" y="38"/>
                  </a:lnTo>
                  <a:lnTo>
                    <a:pt x="326" y="42"/>
                  </a:lnTo>
                  <a:lnTo>
                    <a:pt x="355" y="80"/>
                  </a:lnTo>
                  <a:lnTo>
                    <a:pt x="352" y="83"/>
                  </a:lnTo>
                  <a:lnTo>
                    <a:pt x="326"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6" name="Freeform 200"/>
            <p:cNvSpPr>
              <a:spLocks/>
            </p:cNvSpPr>
            <p:nvPr/>
          </p:nvSpPr>
          <p:spPr bwMode="auto">
            <a:xfrm>
              <a:off x="4867576" y="5626777"/>
              <a:ext cx="352703" cy="307995"/>
            </a:xfrm>
            <a:custGeom>
              <a:avLst/>
              <a:gdLst/>
              <a:ahLst/>
              <a:cxnLst>
                <a:cxn ang="0">
                  <a:pos x="325" y="215"/>
                </a:cxn>
                <a:cxn ang="0">
                  <a:pos x="278" y="230"/>
                </a:cxn>
                <a:cxn ang="0">
                  <a:pos x="265" y="270"/>
                </a:cxn>
                <a:cxn ang="0">
                  <a:pos x="183" y="310"/>
                </a:cxn>
                <a:cxn ang="0">
                  <a:pos x="0" y="305"/>
                </a:cxn>
                <a:cxn ang="0">
                  <a:pos x="0" y="198"/>
                </a:cxn>
                <a:cxn ang="0">
                  <a:pos x="33" y="155"/>
                </a:cxn>
                <a:cxn ang="0">
                  <a:pos x="80" y="118"/>
                </a:cxn>
                <a:cxn ang="0">
                  <a:pos x="153" y="180"/>
                </a:cxn>
                <a:cxn ang="0">
                  <a:pos x="188" y="163"/>
                </a:cxn>
                <a:cxn ang="0">
                  <a:pos x="243" y="198"/>
                </a:cxn>
                <a:cxn ang="0">
                  <a:pos x="263" y="173"/>
                </a:cxn>
                <a:cxn ang="0">
                  <a:pos x="218" y="125"/>
                </a:cxn>
                <a:cxn ang="0">
                  <a:pos x="228" y="38"/>
                </a:cxn>
                <a:cxn ang="0">
                  <a:pos x="278" y="33"/>
                </a:cxn>
                <a:cxn ang="0">
                  <a:pos x="280" y="33"/>
                </a:cxn>
                <a:cxn ang="0">
                  <a:pos x="263" y="0"/>
                </a:cxn>
                <a:cxn ang="0">
                  <a:pos x="280" y="38"/>
                </a:cxn>
                <a:cxn ang="0">
                  <a:pos x="325" y="43"/>
                </a:cxn>
                <a:cxn ang="0">
                  <a:pos x="355" y="80"/>
                </a:cxn>
                <a:cxn ang="0">
                  <a:pos x="353" y="83"/>
                </a:cxn>
                <a:cxn ang="0">
                  <a:pos x="325" y="215"/>
                </a:cxn>
              </a:cxnLst>
              <a:rect l="0" t="0" r="r" b="b"/>
              <a:pathLst>
                <a:path w="355" h="310">
                  <a:moveTo>
                    <a:pt x="325" y="215"/>
                  </a:moveTo>
                  <a:lnTo>
                    <a:pt x="278" y="230"/>
                  </a:lnTo>
                  <a:lnTo>
                    <a:pt x="265" y="270"/>
                  </a:lnTo>
                  <a:lnTo>
                    <a:pt x="183" y="310"/>
                  </a:lnTo>
                  <a:lnTo>
                    <a:pt x="0" y="305"/>
                  </a:lnTo>
                  <a:lnTo>
                    <a:pt x="0" y="198"/>
                  </a:lnTo>
                  <a:lnTo>
                    <a:pt x="33" y="155"/>
                  </a:lnTo>
                  <a:lnTo>
                    <a:pt x="80" y="118"/>
                  </a:lnTo>
                  <a:lnTo>
                    <a:pt x="153" y="180"/>
                  </a:lnTo>
                  <a:lnTo>
                    <a:pt x="188" y="163"/>
                  </a:lnTo>
                  <a:lnTo>
                    <a:pt x="243" y="198"/>
                  </a:lnTo>
                  <a:lnTo>
                    <a:pt x="263" y="173"/>
                  </a:lnTo>
                  <a:lnTo>
                    <a:pt x="218" y="125"/>
                  </a:lnTo>
                  <a:lnTo>
                    <a:pt x="228" y="38"/>
                  </a:lnTo>
                  <a:lnTo>
                    <a:pt x="278" y="33"/>
                  </a:lnTo>
                  <a:lnTo>
                    <a:pt x="280" y="33"/>
                  </a:lnTo>
                  <a:lnTo>
                    <a:pt x="263" y="0"/>
                  </a:lnTo>
                  <a:lnTo>
                    <a:pt x="280" y="38"/>
                  </a:lnTo>
                  <a:lnTo>
                    <a:pt x="325" y="43"/>
                  </a:lnTo>
                  <a:lnTo>
                    <a:pt x="355" y="80"/>
                  </a:lnTo>
                  <a:lnTo>
                    <a:pt x="353" y="83"/>
                  </a:lnTo>
                  <a:lnTo>
                    <a:pt x="325" y="2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7" name="Freeform 199"/>
            <p:cNvSpPr>
              <a:spLocks/>
            </p:cNvSpPr>
            <p:nvPr/>
          </p:nvSpPr>
          <p:spPr bwMode="auto">
            <a:xfrm>
              <a:off x="4539711" y="5582068"/>
              <a:ext cx="357671" cy="362639"/>
            </a:xfrm>
            <a:custGeom>
              <a:avLst/>
              <a:gdLst/>
              <a:ahLst/>
              <a:cxnLst>
                <a:cxn ang="0">
                  <a:pos x="35" y="0"/>
                </a:cxn>
                <a:cxn ang="0">
                  <a:pos x="38" y="19"/>
                </a:cxn>
                <a:cxn ang="0">
                  <a:pos x="38" y="93"/>
                </a:cxn>
                <a:cxn ang="0">
                  <a:pos x="70" y="154"/>
                </a:cxn>
                <a:cxn ang="0">
                  <a:pos x="0" y="339"/>
                </a:cxn>
                <a:cxn ang="0">
                  <a:pos x="16" y="365"/>
                </a:cxn>
                <a:cxn ang="0">
                  <a:pos x="323" y="349"/>
                </a:cxn>
                <a:cxn ang="0">
                  <a:pos x="329" y="349"/>
                </a:cxn>
                <a:cxn ang="0">
                  <a:pos x="329" y="243"/>
                </a:cxn>
                <a:cxn ang="0">
                  <a:pos x="361" y="199"/>
                </a:cxn>
                <a:cxn ang="0">
                  <a:pos x="361" y="173"/>
                </a:cxn>
                <a:cxn ang="0">
                  <a:pos x="310" y="93"/>
                </a:cxn>
                <a:cxn ang="0">
                  <a:pos x="297" y="39"/>
                </a:cxn>
                <a:cxn ang="0">
                  <a:pos x="163" y="42"/>
                </a:cxn>
                <a:cxn ang="0">
                  <a:pos x="147" y="0"/>
                </a:cxn>
                <a:cxn ang="0">
                  <a:pos x="38" y="7"/>
                </a:cxn>
                <a:cxn ang="0">
                  <a:pos x="35" y="7"/>
                </a:cxn>
                <a:cxn ang="0">
                  <a:pos x="35" y="0"/>
                </a:cxn>
              </a:cxnLst>
              <a:rect l="0" t="0" r="r" b="b"/>
              <a:pathLst>
                <a:path w="361" h="365">
                  <a:moveTo>
                    <a:pt x="35" y="0"/>
                  </a:moveTo>
                  <a:lnTo>
                    <a:pt x="38" y="19"/>
                  </a:lnTo>
                  <a:lnTo>
                    <a:pt x="38" y="93"/>
                  </a:lnTo>
                  <a:lnTo>
                    <a:pt x="70" y="154"/>
                  </a:lnTo>
                  <a:lnTo>
                    <a:pt x="0" y="339"/>
                  </a:lnTo>
                  <a:lnTo>
                    <a:pt x="16" y="365"/>
                  </a:lnTo>
                  <a:lnTo>
                    <a:pt x="323" y="349"/>
                  </a:lnTo>
                  <a:lnTo>
                    <a:pt x="329" y="349"/>
                  </a:lnTo>
                  <a:lnTo>
                    <a:pt x="329" y="243"/>
                  </a:lnTo>
                  <a:lnTo>
                    <a:pt x="361" y="199"/>
                  </a:lnTo>
                  <a:lnTo>
                    <a:pt x="361" y="173"/>
                  </a:lnTo>
                  <a:lnTo>
                    <a:pt x="310" y="93"/>
                  </a:lnTo>
                  <a:lnTo>
                    <a:pt x="297" y="39"/>
                  </a:lnTo>
                  <a:lnTo>
                    <a:pt x="163" y="42"/>
                  </a:lnTo>
                  <a:lnTo>
                    <a:pt x="147" y="0"/>
                  </a:lnTo>
                  <a:lnTo>
                    <a:pt x="38" y="7"/>
                  </a:lnTo>
                  <a:lnTo>
                    <a:pt x="35" y="7"/>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8" name="Freeform 198"/>
            <p:cNvSpPr>
              <a:spLocks/>
            </p:cNvSpPr>
            <p:nvPr/>
          </p:nvSpPr>
          <p:spPr bwMode="auto">
            <a:xfrm>
              <a:off x="4539711" y="5582068"/>
              <a:ext cx="360154" cy="362639"/>
            </a:xfrm>
            <a:custGeom>
              <a:avLst/>
              <a:gdLst/>
              <a:ahLst/>
              <a:cxnLst>
                <a:cxn ang="0">
                  <a:pos x="35" y="0"/>
                </a:cxn>
                <a:cxn ang="0">
                  <a:pos x="37" y="20"/>
                </a:cxn>
                <a:cxn ang="0">
                  <a:pos x="37" y="93"/>
                </a:cxn>
                <a:cxn ang="0">
                  <a:pos x="70" y="155"/>
                </a:cxn>
                <a:cxn ang="0">
                  <a:pos x="0" y="340"/>
                </a:cxn>
                <a:cxn ang="0">
                  <a:pos x="17" y="365"/>
                </a:cxn>
                <a:cxn ang="0">
                  <a:pos x="321" y="350"/>
                </a:cxn>
                <a:cxn ang="0">
                  <a:pos x="329" y="350"/>
                </a:cxn>
                <a:cxn ang="0">
                  <a:pos x="329" y="243"/>
                </a:cxn>
                <a:cxn ang="0">
                  <a:pos x="361" y="200"/>
                </a:cxn>
                <a:cxn ang="0">
                  <a:pos x="361" y="173"/>
                </a:cxn>
                <a:cxn ang="0">
                  <a:pos x="309" y="93"/>
                </a:cxn>
                <a:cxn ang="0">
                  <a:pos x="296" y="40"/>
                </a:cxn>
                <a:cxn ang="0">
                  <a:pos x="162" y="43"/>
                </a:cxn>
                <a:cxn ang="0">
                  <a:pos x="147" y="0"/>
                </a:cxn>
                <a:cxn ang="0">
                  <a:pos x="37" y="8"/>
                </a:cxn>
                <a:cxn ang="0">
                  <a:pos x="35" y="8"/>
                </a:cxn>
                <a:cxn ang="0">
                  <a:pos x="35" y="0"/>
                </a:cxn>
              </a:cxnLst>
              <a:rect l="0" t="0" r="r" b="b"/>
              <a:pathLst>
                <a:path w="361" h="365">
                  <a:moveTo>
                    <a:pt x="35" y="0"/>
                  </a:moveTo>
                  <a:lnTo>
                    <a:pt x="37" y="20"/>
                  </a:lnTo>
                  <a:lnTo>
                    <a:pt x="37" y="93"/>
                  </a:lnTo>
                  <a:lnTo>
                    <a:pt x="70" y="155"/>
                  </a:lnTo>
                  <a:lnTo>
                    <a:pt x="0" y="340"/>
                  </a:lnTo>
                  <a:lnTo>
                    <a:pt x="17" y="365"/>
                  </a:lnTo>
                  <a:lnTo>
                    <a:pt x="321" y="350"/>
                  </a:lnTo>
                  <a:lnTo>
                    <a:pt x="329" y="350"/>
                  </a:lnTo>
                  <a:lnTo>
                    <a:pt x="329" y="243"/>
                  </a:lnTo>
                  <a:lnTo>
                    <a:pt x="361" y="200"/>
                  </a:lnTo>
                  <a:lnTo>
                    <a:pt x="361" y="173"/>
                  </a:lnTo>
                  <a:lnTo>
                    <a:pt x="309" y="93"/>
                  </a:lnTo>
                  <a:lnTo>
                    <a:pt x="296" y="40"/>
                  </a:lnTo>
                  <a:lnTo>
                    <a:pt x="162" y="43"/>
                  </a:lnTo>
                  <a:lnTo>
                    <a:pt x="147" y="0"/>
                  </a:lnTo>
                  <a:lnTo>
                    <a:pt x="37" y="8"/>
                  </a:lnTo>
                  <a:lnTo>
                    <a:pt x="35" y="8"/>
                  </a:lnTo>
                  <a:lnTo>
                    <a:pt x="3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9" name="Freeform 197"/>
            <p:cNvSpPr>
              <a:spLocks/>
            </p:cNvSpPr>
            <p:nvPr/>
          </p:nvSpPr>
          <p:spPr bwMode="auto">
            <a:xfrm>
              <a:off x="4947059" y="5892546"/>
              <a:ext cx="263286" cy="228512"/>
            </a:xfrm>
            <a:custGeom>
              <a:avLst/>
              <a:gdLst/>
              <a:ahLst/>
              <a:cxnLst>
                <a:cxn ang="0">
                  <a:pos x="0" y="44"/>
                </a:cxn>
                <a:cxn ang="0">
                  <a:pos x="0" y="76"/>
                </a:cxn>
                <a:cxn ang="0">
                  <a:pos x="131" y="214"/>
                </a:cxn>
                <a:cxn ang="0">
                  <a:pos x="208" y="230"/>
                </a:cxn>
                <a:cxn ang="0">
                  <a:pos x="265" y="144"/>
                </a:cxn>
                <a:cxn ang="0">
                  <a:pos x="240" y="105"/>
                </a:cxn>
                <a:cxn ang="0">
                  <a:pos x="240" y="28"/>
                </a:cxn>
                <a:cxn ang="0">
                  <a:pos x="185" y="0"/>
                </a:cxn>
                <a:cxn ang="0">
                  <a:pos x="185" y="3"/>
                </a:cxn>
                <a:cxn ang="0">
                  <a:pos x="102" y="44"/>
                </a:cxn>
                <a:cxn ang="0">
                  <a:pos x="6" y="41"/>
                </a:cxn>
                <a:cxn ang="0">
                  <a:pos x="0" y="44"/>
                </a:cxn>
              </a:cxnLst>
              <a:rect l="0" t="0" r="r" b="b"/>
              <a:pathLst>
                <a:path w="265" h="230">
                  <a:moveTo>
                    <a:pt x="0" y="44"/>
                  </a:moveTo>
                  <a:lnTo>
                    <a:pt x="0" y="76"/>
                  </a:lnTo>
                  <a:lnTo>
                    <a:pt x="131" y="214"/>
                  </a:lnTo>
                  <a:lnTo>
                    <a:pt x="208" y="230"/>
                  </a:lnTo>
                  <a:lnTo>
                    <a:pt x="265" y="144"/>
                  </a:lnTo>
                  <a:lnTo>
                    <a:pt x="240" y="105"/>
                  </a:lnTo>
                  <a:lnTo>
                    <a:pt x="240" y="28"/>
                  </a:lnTo>
                  <a:lnTo>
                    <a:pt x="185" y="0"/>
                  </a:lnTo>
                  <a:lnTo>
                    <a:pt x="185" y="3"/>
                  </a:lnTo>
                  <a:lnTo>
                    <a:pt x="102" y="44"/>
                  </a:lnTo>
                  <a:lnTo>
                    <a:pt x="6" y="41"/>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0" name="Freeform 196"/>
            <p:cNvSpPr>
              <a:spLocks/>
            </p:cNvSpPr>
            <p:nvPr/>
          </p:nvSpPr>
          <p:spPr bwMode="auto">
            <a:xfrm>
              <a:off x="4947059" y="5892546"/>
              <a:ext cx="263286" cy="228512"/>
            </a:xfrm>
            <a:custGeom>
              <a:avLst/>
              <a:gdLst/>
              <a:ahLst/>
              <a:cxnLst>
                <a:cxn ang="0">
                  <a:pos x="0" y="43"/>
                </a:cxn>
                <a:cxn ang="0">
                  <a:pos x="0" y="75"/>
                </a:cxn>
                <a:cxn ang="0">
                  <a:pos x="130" y="213"/>
                </a:cxn>
                <a:cxn ang="0">
                  <a:pos x="208" y="230"/>
                </a:cxn>
                <a:cxn ang="0">
                  <a:pos x="265" y="143"/>
                </a:cxn>
                <a:cxn ang="0">
                  <a:pos x="240" y="105"/>
                </a:cxn>
                <a:cxn ang="0">
                  <a:pos x="240" y="28"/>
                </a:cxn>
                <a:cxn ang="0">
                  <a:pos x="185" y="0"/>
                </a:cxn>
                <a:cxn ang="0">
                  <a:pos x="185" y="3"/>
                </a:cxn>
                <a:cxn ang="0">
                  <a:pos x="103" y="43"/>
                </a:cxn>
                <a:cxn ang="0">
                  <a:pos x="5" y="40"/>
                </a:cxn>
                <a:cxn ang="0">
                  <a:pos x="0" y="43"/>
                </a:cxn>
              </a:cxnLst>
              <a:rect l="0" t="0" r="r" b="b"/>
              <a:pathLst>
                <a:path w="265" h="230">
                  <a:moveTo>
                    <a:pt x="0" y="43"/>
                  </a:moveTo>
                  <a:lnTo>
                    <a:pt x="0" y="75"/>
                  </a:lnTo>
                  <a:lnTo>
                    <a:pt x="130" y="213"/>
                  </a:lnTo>
                  <a:lnTo>
                    <a:pt x="208" y="230"/>
                  </a:lnTo>
                  <a:lnTo>
                    <a:pt x="265" y="143"/>
                  </a:lnTo>
                  <a:lnTo>
                    <a:pt x="240" y="105"/>
                  </a:lnTo>
                  <a:lnTo>
                    <a:pt x="240" y="28"/>
                  </a:lnTo>
                  <a:lnTo>
                    <a:pt x="185" y="0"/>
                  </a:lnTo>
                  <a:lnTo>
                    <a:pt x="185" y="3"/>
                  </a:lnTo>
                  <a:lnTo>
                    <a:pt x="103" y="43"/>
                  </a:lnTo>
                  <a:lnTo>
                    <a:pt x="5" y="40"/>
                  </a:lnTo>
                  <a:lnTo>
                    <a:pt x="0" y="4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1" name="Freeform 195"/>
            <p:cNvSpPr>
              <a:spLocks/>
            </p:cNvSpPr>
            <p:nvPr/>
          </p:nvSpPr>
          <p:spPr bwMode="auto">
            <a:xfrm>
              <a:off x="4790577" y="5964578"/>
              <a:ext cx="283156" cy="273221"/>
            </a:xfrm>
            <a:custGeom>
              <a:avLst/>
              <a:gdLst/>
              <a:ahLst/>
              <a:cxnLst>
                <a:cxn ang="0">
                  <a:pos x="285" y="141"/>
                </a:cxn>
                <a:cxn ang="0">
                  <a:pos x="189" y="224"/>
                </a:cxn>
                <a:cxn ang="0">
                  <a:pos x="115" y="240"/>
                </a:cxn>
                <a:cxn ang="0">
                  <a:pos x="71" y="272"/>
                </a:cxn>
                <a:cxn ang="0">
                  <a:pos x="0" y="275"/>
                </a:cxn>
                <a:cxn ang="0">
                  <a:pos x="23" y="71"/>
                </a:cxn>
                <a:cxn ang="0">
                  <a:pos x="154" y="0"/>
                </a:cxn>
                <a:cxn ang="0">
                  <a:pos x="157" y="0"/>
                </a:cxn>
                <a:cxn ang="0">
                  <a:pos x="157" y="3"/>
                </a:cxn>
                <a:cxn ang="0">
                  <a:pos x="285" y="138"/>
                </a:cxn>
                <a:cxn ang="0">
                  <a:pos x="285" y="141"/>
                </a:cxn>
              </a:cxnLst>
              <a:rect l="0" t="0" r="r" b="b"/>
              <a:pathLst>
                <a:path w="285" h="275">
                  <a:moveTo>
                    <a:pt x="285" y="141"/>
                  </a:moveTo>
                  <a:lnTo>
                    <a:pt x="189" y="224"/>
                  </a:lnTo>
                  <a:lnTo>
                    <a:pt x="115" y="240"/>
                  </a:lnTo>
                  <a:lnTo>
                    <a:pt x="71" y="272"/>
                  </a:lnTo>
                  <a:lnTo>
                    <a:pt x="0" y="275"/>
                  </a:lnTo>
                  <a:lnTo>
                    <a:pt x="23" y="71"/>
                  </a:lnTo>
                  <a:lnTo>
                    <a:pt x="154" y="0"/>
                  </a:lnTo>
                  <a:lnTo>
                    <a:pt x="157" y="0"/>
                  </a:lnTo>
                  <a:lnTo>
                    <a:pt x="157" y="3"/>
                  </a:lnTo>
                  <a:lnTo>
                    <a:pt x="285" y="138"/>
                  </a:lnTo>
                  <a:lnTo>
                    <a:pt x="285"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2" name="Freeform 194"/>
            <p:cNvSpPr>
              <a:spLocks/>
            </p:cNvSpPr>
            <p:nvPr/>
          </p:nvSpPr>
          <p:spPr bwMode="auto">
            <a:xfrm>
              <a:off x="4790577" y="5964578"/>
              <a:ext cx="283156" cy="273221"/>
            </a:xfrm>
            <a:custGeom>
              <a:avLst/>
              <a:gdLst/>
              <a:ahLst/>
              <a:cxnLst>
                <a:cxn ang="0">
                  <a:pos x="285" y="140"/>
                </a:cxn>
                <a:cxn ang="0">
                  <a:pos x="190" y="223"/>
                </a:cxn>
                <a:cxn ang="0">
                  <a:pos x="115" y="240"/>
                </a:cxn>
                <a:cxn ang="0">
                  <a:pos x="70" y="273"/>
                </a:cxn>
                <a:cxn ang="0">
                  <a:pos x="0" y="275"/>
                </a:cxn>
                <a:cxn ang="0">
                  <a:pos x="23" y="70"/>
                </a:cxn>
                <a:cxn ang="0">
                  <a:pos x="155" y="0"/>
                </a:cxn>
                <a:cxn ang="0">
                  <a:pos x="158" y="0"/>
                </a:cxn>
                <a:cxn ang="0">
                  <a:pos x="158" y="3"/>
                </a:cxn>
                <a:cxn ang="0">
                  <a:pos x="285" y="138"/>
                </a:cxn>
                <a:cxn ang="0">
                  <a:pos x="285" y="140"/>
                </a:cxn>
              </a:cxnLst>
              <a:rect l="0" t="0" r="r" b="b"/>
              <a:pathLst>
                <a:path w="285" h="275">
                  <a:moveTo>
                    <a:pt x="285" y="140"/>
                  </a:moveTo>
                  <a:lnTo>
                    <a:pt x="190" y="223"/>
                  </a:lnTo>
                  <a:lnTo>
                    <a:pt x="115" y="240"/>
                  </a:lnTo>
                  <a:lnTo>
                    <a:pt x="70" y="273"/>
                  </a:lnTo>
                  <a:lnTo>
                    <a:pt x="0" y="275"/>
                  </a:lnTo>
                  <a:lnTo>
                    <a:pt x="23" y="70"/>
                  </a:lnTo>
                  <a:lnTo>
                    <a:pt x="155" y="0"/>
                  </a:lnTo>
                  <a:lnTo>
                    <a:pt x="158" y="0"/>
                  </a:lnTo>
                  <a:lnTo>
                    <a:pt x="158" y="3"/>
                  </a:lnTo>
                  <a:lnTo>
                    <a:pt x="285" y="138"/>
                  </a:lnTo>
                  <a:lnTo>
                    <a:pt x="285" y="14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3" name="Freeform 193"/>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4" name="Freeform 192"/>
            <p:cNvSpPr>
              <a:spLocks/>
            </p:cNvSpPr>
            <p:nvPr/>
          </p:nvSpPr>
          <p:spPr bwMode="auto">
            <a:xfrm>
              <a:off x="5140797" y="6237799"/>
              <a:ext cx="42224" cy="42224"/>
            </a:xfrm>
            <a:custGeom>
              <a:avLst/>
              <a:gdLst/>
              <a:ahLst/>
              <a:cxnLst>
                <a:cxn ang="0">
                  <a:pos x="22" y="0"/>
                </a:cxn>
                <a:cxn ang="0">
                  <a:pos x="0" y="10"/>
                </a:cxn>
                <a:cxn ang="0">
                  <a:pos x="13" y="39"/>
                </a:cxn>
                <a:cxn ang="0">
                  <a:pos x="35" y="42"/>
                </a:cxn>
                <a:cxn ang="0">
                  <a:pos x="42" y="26"/>
                </a:cxn>
                <a:cxn ang="0">
                  <a:pos x="22" y="0"/>
                </a:cxn>
              </a:cxnLst>
              <a:rect l="0" t="0" r="r" b="b"/>
              <a:pathLst>
                <a:path w="42" h="42">
                  <a:moveTo>
                    <a:pt x="22" y="0"/>
                  </a:moveTo>
                  <a:lnTo>
                    <a:pt x="0" y="10"/>
                  </a:lnTo>
                  <a:lnTo>
                    <a:pt x="13" y="39"/>
                  </a:lnTo>
                  <a:lnTo>
                    <a:pt x="35" y="42"/>
                  </a:lnTo>
                  <a:lnTo>
                    <a:pt x="42" y="26"/>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5" name="Freeform 191"/>
            <p:cNvSpPr>
              <a:spLocks/>
            </p:cNvSpPr>
            <p:nvPr/>
          </p:nvSpPr>
          <p:spPr bwMode="auto">
            <a:xfrm>
              <a:off x="5140797" y="6237799"/>
              <a:ext cx="42224" cy="42224"/>
            </a:xfrm>
            <a:custGeom>
              <a:avLst/>
              <a:gdLst/>
              <a:ahLst/>
              <a:cxnLst>
                <a:cxn ang="0">
                  <a:pos x="22" y="0"/>
                </a:cxn>
                <a:cxn ang="0">
                  <a:pos x="0" y="10"/>
                </a:cxn>
                <a:cxn ang="0">
                  <a:pos x="12" y="37"/>
                </a:cxn>
                <a:cxn ang="0">
                  <a:pos x="35" y="42"/>
                </a:cxn>
                <a:cxn ang="0">
                  <a:pos x="42" y="25"/>
                </a:cxn>
                <a:cxn ang="0">
                  <a:pos x="22" y="0"/>
                </a:cxn>
              </a:cxnLst>
              <a:rect l="0" t="0" r="r" b="b"/>
              <a:pathLst>
                <a:path w="42" h="42">
                  <a:moveTo>
                    <a:pt x="22" y="0"/>
                  </a:moveTo>
                  <a:lnTo>
                    <a:pt x="0" y="10"/>
                  </a:lnTo>
                  <a:lnTo>
                    <a:pt x="12" y="37"/>
                  </a:lnTo>
                  <a:lnTo>
                    <a:pt x="35" y="42"/>
                  </a:lnTo>
                  <a:lnTo>
                    <a:pt x="42" y="25"/>
                  </a:lnTo>
                  <a:lnTo>
                    <a:pt x="22"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6" name="Freeform 190"/>
            <p:cNvSpPr>
              <a:spLocks/>
            </p:cNvSpPr>
            <p:nvPr/>
          </p:nvSpPr>
          <p:spPr bwMode="auto">
            <a:xfrm>
              <a:off x="5024056" y="6319765"/>
              <a:ext cx="39741" cy="54644"/>
            </a:xfrm>
            <a:custGeom>
              <a:avLst/>
              <a:gdLst/>
              <a:ahLst/>
              <a:cxnLst>
                <a:cxn ang="0">
                  <a:pos x="3" y="54"/>
                </a:cxn>
                <a:cxn ang="0">
                  <a:pos x="0" y="19"/>
                </a:cxn>
                <a:cxn ang="0">
                  <a:pos x="9" y="0"/>
                </a:cxn>
                <a:cxn ang="0">
                  <a:pos x="32" y="0"/>
                </a:cxn>
                <a:cxn ang="0">
                  <a:pos x="41" y="38"/>
                </a:cxn>
                <a:cxn ang="0">
                  <a:pos x="3" y="54"/>
                </a:cxn>
              </a:cxnLst>
              <a:rect l="0" t="0" r="r" b="b"/>
              <a:pathLst>
                <a:path w="41" h="54">
                  <a:moveTo>
                    <a:pt x="3" y="54"/>
                  </a:moveTo>
                  <a:lnTo>
                    <a:pt x="0" y="19"/>
                  </a:lnTo>
                  <a:lnTo>
                    <a:pt x="9" y="0"/>
                  </a:lnTo>
                  <a:lnTo>
                    <a:pt x="32" y="0"/>
                  </a:lnTo>
                  <a:lnTo>
                    <a:pt x="41" y="38"/>
                  </a:lnTo>
                  <a:lnTo>
                    <a:pt x="3"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7" name="Freeform 189"/>
            <p:cNvSpPr>
              <a:spLocks/>
            </p:cNvSpPr>
            <p:nvPr/>
          </p:nvSpPr>
          <p:spPr bwMode="auto">
            <a:xfrm>
              <a:off x="5024056" y="6319765"/>
              <a:ext cx="39741" cy="54644"/>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8" name="Freeform 188"/>
            <p:cNvSpPr>
              <a:spLocks/>
            </p:cNvSpPr>
            <p:nvPr/>
          </p:nvSpPr>
          <p:spPr bwMode="auto">
            <a:xfrm>
              <a:off x="5168118" y="6275056"/>
              <a:ext cx="7452" cy="4968"/>
            </a:xfrm>
            <a:custGeom>
              <a:avLst/>
              <a:gdLst/>
              <a:ahLst/>
              <a:cxnLst>
                <a:cxn ang="0">
                  <a:pos x="0" y="0"/>
                </a:cxn>
                <a:cxn ang="0">
                  <a:pos x="6" y="3"/>
                </a:cxn>
                <a:cxn ang="0">
                  <a:pos x="0" y="0"/>
                </a:cxn>
              </a:cxnLst>
              <a:rect l="0" t="0" r="r" b="b"/>
              <a:pathLst>
                <a:path w="6" h="3">
                  <a:moveTo>
                    <a:pt x="0" y="0"/>
                  </a:moveTo>
                  <a:lnTo>
                    <a:pt x="6" y="3"/>
                  </a:lnTo>
                  <a:lnTo>
                    <a:pt x="0"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9" name="Freeform 187"/>
            <p:cNvSpPr>
              <a:spLocks/>
            </p:cNvSpPr>
            <p:nvPr/>
          </p:nvSpPr>
          <p:spPr bwMode="auto">
            <a:xfrm>
              <a:off x="4557097" y="5929804"/>
              <a:ext cx="422250" cy="392445"/>
            </a:xfrm>
            <a:custGeom>
              <a:avLst/>
              <a:gdLst/>
              <a:ahLst/>
              <a:cxnLst>
                <a:cxn ang="0">
                  <a:pos x="0" y="16"/>
                </a:cxn>
                <a:cxn ang="0">
                  <a:pos x="73" y="134"/>
                </a:cxn>
                <a:cxn ang="0">
                  <a:pos x="60" y="256"/>
                </a:cxn>
                <a:cxn ang="0">
                  <a:pos x="131" y="394"/>
                </a:cxn>
                <a:cxn ang="0">
                  <a:pos x="127" y="384"/>
                </a:cxn>
                <a:cxn ang="0">
                  <a:pos x="217" y="371"/>
                </a:cxn>
                <a:cxn ang="0">
                  <a:pos x="243" y="358"/>
                </a:cxn>
                <a:cxn ang="0">
                  <a:pos x="243" y="310"/>
                </a:cxn>
                <a:cxn ang="0">
                  <a:pos x="262" y="310"/>
                </a:cxn>
                <a:cxn ang="0">
                  <a:pos x="236" y="310"/>
                </a:cxn>
                <a:cxn ang="0">
                  <a:pos x="259" y="106"/>
                </a:cxn>
                <a:cxn ang="0">
                  <a:pos x="390" y="35"/>
                </a:cxn>
                <a:cxn ang="0">
                  <a:pos x="393" y="35"/>
                </a:cxn>
                <a:cxn ang="0">
                  <a:pos x="393" y="6"/>
                </a:cxn>
                <a:cxn ang="0">
                  <a:pos x="399" y="3"/>
                </a:cxn>
                <a:cxn ang="0">
                  <a:pos x="425" y="3"/>
                </a:cxn>
                <a:cxn ang="0">
                  <a:pos x="313" y="0"/>
                </a:cxn>
                <a:cxn ang="0">
                  <a:pos x="307" y="0"/>
                </a:cxn>
                <a:cxn ang="0">
                  <a:pos x="0" y="16"/>
                </a:cxn>
              </a:cxnLst>
              <a:rect l="0" t="0" r="r" b="b"/>
              <a:pathLst>
                <a:path w="425" h="394">
                  <a:moveTo>
                    <a:pt x="0" y="16"/>
                  </a:moveTo>
                  <a:lnTo>
                    <a:pt x="73" y="134"/>
                  </a:lnTo>
                  <a:lnTo>
                    <a:pt x="60" y="256"/>
                  </a:lnTo>
                  <a:lnTo>
                    <a:pt x="131" y="394"/>
                  </a:lnTo>
                  <a:lnTo>
                    <a:pt x="127" y="384"/>
                  </a:lnTo>
                  <a:lnTo>
                    <a:pt x="217" y="371"/>
                  </a:lnTo>
                  <a:lnTo>
                    <a:pt x="243" y="358"/>
                  </a:lnTo>
                  <a:lnTo>
                    <a:pt x="243" y="310"/>
                  </a:lnTo>
                  <a:lnTo>
                    <a:pt x="262" y="310"/>
                  </a:lnTo>
                  <a:lnTo>
                    <a:pt x="236" y="310"/>
                  </a:lnTo>
                  <a:lnTo>
                    <a:pt x="259" y="106"/>
                  </a:lnTo>
                  <a:lnTo>
                    <a:pt x="390" y="35"/>
                  </a:lnTo>
                  <a:lnTo>
                    <a:pt x="393" y="35"/>
                  </a:lnTo>
                  <a:lnTo>
                    <a:pt x="393" y="6"/>
                  </a:lnTo>
                  <a:lnTo>
                    <a:pt x="399" y="3"/>
                  </a:lnTo>
                  <a:lnTo>
                    <a:pt x="425" y="3"/>
                  </a:lnTo>
                  <a:lnTo>
                    <a:pt x="313" y="0"/>
                  </a:lnTo>
                  <a:lnTo>
                    <a:pt x="307" y="0"/>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0" name="Freeform 186"/>
            <p:cNvSpPr>
              <a:spLocks/>
            </p:cNvSpPr>
            <p:nvPr/>
          </p:nvSpPr>
          <p:spPr bwMode="auto">
            <a:xfrm>
              <a:off x="4557097" y="5929804"/>
              <a:ext cx="422250" cy="389960"/>
            </a:xfrm>
            <a:custGeom>
              <a:avLst/>
              <a:gdLst/>
              <a:ahLst/>
              <a:cxnLst>
                <a:cxn ang="0">
                  <a:pos x="0" y="15"/>
                </a:cxn>
                <a:cxn ang="0">
                  <a:pos x="73" y="133"/>
                </a:cxn>
                <a:cxn ang="0">
                  <a:pos x="60" y="256"/>
                </a:cxn>
                <a:cxn ang="0">
                  <a:pos x="130" y="394"/>
                </a:cxn>
                <a:cxn ang="0">
                  <a:pos x="125" y="384"/>
                </a:cxn>
                <a:cxn ang="0">
                  <a:pos x="215" y="371"/>
                </a:cxn>
                <a:cxn ang="0">
                  <a:pos x="243" y="359"/>
                </a:cxn>
                <a:cxn ang="0">
                  <a:pos x="243" y="311"/>
                </a:cxn>
                <a:cxn ang="0">
                  <a:pos x="260" y="311"/>
                </a:cxn>
                <a:cxn ang="0">
                  <a:pos x="235" y="311"/>
                </a:cxn>
                <a:cxn ang="0">
                  <a:pos x="258" y="105"/>
                </a:cxn>
                <a:cxn ang="0">
                  <a:pos x="390" y="35"/>
                </a:cxn>
                <a:cxn ang="0">
                  <a:pos x="393" y="35"/>
                </a:cxn>
                <a:cxn ang="0">
                  <a:pos x="393" y="5"/>
                </a:cxn>
                <a:cxn ang="0">
                  <a:pos x="398" y="3"/>
                </a:cxn>
                <a:cxn ang="0">
                  <a:pos x="425" y="3"/>
                </a:cxn>
                <a:cxn ang="0">
                  <a:pos x="313" y="0"/>
                </a:cxn>
                <a:cxn ang="0">
                  <a:pos x="305" y="0"/>
                </a:cxn>
                <a:cxn ang="0">
                  <a:pos x="0" y="15"/>
                </a:cxn>
              </a:cxnLst>
              <a:rect l="0" t="0" r="r" b="b"/>
              <a:pathLst>
                <a:path w="425" h="394">
                  <a:moveTo>
                    <a:pt x="0" y="15"/>
                  </a:moveTo>
                  <a:lnTo>
                    <a:pt x="73" y="133"/>
                  </a:lnTo>
                  <a:lnTo>
                    <a:pt x="60" y="256"/>
                  </a:lnTo>
                  <a:lnTo>
                    <a:pt x="130" y="394"/>
                  </a:lnTo>
                  <a:lnTo>
                    <a:pt x="125" y="384"/>
                  </a:lnTo>
                  <a:lnTo>
                    <a:pt x="215" y="371"/>
                  </a:lnTo>
                  <a:lnTo>
                    <a:pt x="243" y="359"/>
                  </a:lnTo>
                  <a:lnTo>
                    <a:pt x="243" y="311"/>
                  </a:lnTo>
                  <a:lnTo>
                    <a:pt x="260" y="311"/>
                  </a:lnTo>
                  <a:lnTo>
                    <a:pt x="235" y="311"/>
                  </a:lnTo>
                  <a:lnTo>
                    <a:pt x="258" y="105"/>
                  </a:lnTo>
                  <a:lnTo>
                    <a:pt x="390" y="35"/>
                  </a:lnTo>
                  <a:lnTo>
                    <a:pt x="393" y="35"/>
                  </a:lnTo>
                  <a:lnTo>
                    <a:pt x="393" y="5"/>
                  </a:lnTo>
                  <a:lnTo>
                    <a:pt x="398" y="3"/>
                  </a:lnTo>
                  <a:lnTo>
                    <a:pt x="425" y="3"/>
                  </a:lnTo>
                  <a:lnTo>
                    <a:pt x="313" y="0"/>
                  </a:lnTo>
                  <a:lnTo>
                    <a:pt x="305" y="0"/>
                  </a:lnTo>
                  <a:lnTo>
                    <a:pt x="0" y="15"/>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1" name="Freeform 185"/>
            <p:cNvSpPr>
              <a:spLocks/>
            </p:cNvSpPr>
            <p:nvPr/>
          </p:nvSpPr>
          <p:spPr bwMode="auto">
            <a:xfrm>
              <a:off x="4591871" y="3639714"/>
              <a:ext cx="59612" cy="74515"/>
            </a:xfrm>
            <a:custGeom>
              <a:avLst/>
              <a:gdLst/>
              <a:ahLst/>
              <a:cxnLst>
                <a:cxn ang="0">
                  <a:pos x="44" y="64"/>
                </a:cxn>
                <a:cxn ang="0">
                  <a:pos x="60" y="0"/>
                </a:cxn>
                <a:cxn ang="0">
                  <a:pos x="22" y="16"/>
                </a:cxn>
                <a:cxn ang="0">
                  <a:pos x="0" y="74"/>
                </a:cxn>
                <a:cxn ang="0">
                  <a:pos x="6" y="55"/>
                </a:cxn>
                <a:cxn ang="0">
                  <a:pos x="44" y="64"/>
                </a:cxn>
              </a:cxnLst>
              <a:rect l="0" t="0" r="r" b="b"/>
              <a:pathLst>
                <a:path w="60" h="74">
                  <a:moveTo>
                    <a:pt x="44" y="64"/>
                  </a:moveTo>
                  <a:lnTo>
                    <a:pt x="60" y="0"/>
                  </a:lnTo>
                  <a:lnTo>
                    <a:pt x="22" y="16"/>
                  </a:lnTo>
                  <a:lnTo>
                    <a:pt x="0" y="74"/>
                  </a:lnTo>
                  <a:lnTo>
                    <a:pt x="6" y="55"/>
                  </a:lnTo>
                  <a:lnTo>
                    <a:pt x="4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 name="Freeform 184"/>
            <p:cNvSpPr>
              <a:spLocks/>
            </p:cNvSpPr>
            <p:nvPr/>
          </p:nvSpPr>
          <p:spPr bwMode="auto">
            <a:xfrm>
              <a:off x="4591871" y="3639714"/>
              <a:ext cx="59612" cy="74515"/>
            </a:xfrm>
            <a:custGeom>
              <a:avLst/>
              <a:gdLst/>
              <a:ahLst/>
              <a:cxnLst>
                <a:cxn ang="0">
                  <a:pos x="43" y="64"/>
                </a:cxn>
                <a:cxn ang="0">
                  <a:pos x="60" y="0"/>
                </a:cxn>
                <a:cxn ang="0">
                  <a:pos x="20" y="17"/>
                </a:cxn>
                <a:cxn ang="0">
                  <a:pos x="0" y="74"/>
                </a:cxn>
                <a:cxn ang="0">
                  <a:pos x="5" y="54"/>
                </a:cxn>
                <a:cxn ang="0">
                  <a:pos x="43" y="64"/>
                </a:cxn>
              </a:cxnLst>
              <a:rect l="0" t="0" r="r" b="b"/>
              <a:pathLst>
                <a:path w="60" h="74">
                  <a:moveTo>
                    <a:pt x="43" y="64"/>
                  </a:moveTo>
                  <a:lnTo>
                    <a:pt x="60" y="0"/>
                  </a:lnTo>
                  <a:lnTo>
                    <a:pt x="20" y="17"/>
                  </a:lnTo>
                  <a:lnTo>
                    <a:pt x="0" y="74"/>
                  </a:lnTo>
                  <a:lnTo>
                    <a:pt x="5" y="54"/>
                  </a:lnTo>
                  <a:lnTo>
                    <a:pt x="43" y="64"/>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3" name="Line 183"/>
            <p:cNvSpPr>
              <a:spLocks noChangeShapeType="1"/>
            </p:cNvSpPr>
            <p:nvPr/>
          </p:nvSpPr>
          <p:spPr bwMode="auto">
            <a:xfrm flipH="1">
              <a:off x="6109489" y="4240801"/>
              <a:ext cx="17386" cy="12418"/>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4" name="Freeform 148"/>
            <p:cNvSpPr>
              <a:spLocks/>
            </p:cNvSpPr>
            <p:nvPr/>
          </p:nvSpPr>
          <p:spPr bwMode="auto">
            <a:xfrm>
              <a:off x="4105041" y="4037127"/>
              <a:ext cx="101838" cy="149030"/>
            </a:xfrm>
            <a:custGeom>
              <a:avLst/>
              <a:gdLst/>
              <a:ahLst/>
              <a:cxnLst>
                <a:cxn ang="0">
                  <a:pos x="45" y="0"/>
                </a:cxn>
                <a:cxn ang="0">
                  <a:pos x="35" y="19"/>
                </a:cxn>
                <a:cxn ang="0">
                  <a:pos x="29" y="80"/>
                </a:cxn>
                <a:cxn ang="0">
                  <a:pos x="0" y="138"/>
                </a:cxn>
                <a:cxn ang="0">
                  <a:pos x="35" y="141"/>
                </a:cxn>
                <a:cxn ang="0">
                  <a:pos x="42" y="151"/>
                </a:cxn>
                <a:cxn ang="0">
                  <a:pos x="103" y="23"/>
                </a:cxn>
                <a:cxn ang="0">
                  <a:pos x="45" y="0"/>
                </a:cxn>
              </a:cxnLst>
              <a:rect l="0" t="0" r="r" b="b"/>
              <a:pathLst>
                <a:path w="103" h="151">
                  <a:moveTo>
                    <a:pt x="45" y="0"/>
                  </a:moveTo>
                  <a:lnTo>
                    <a:pt x="35" y="19"/>
                  </a:lnTo>
                  <a:lnTo>
                    <a:pt x="29" y="80"/>
                  </a:lnTo>
                  <a:lnTo>
                    <a:pt x="0" y="138"/>
                  </a:lnTo>
                  <a:lnTo>
                    <a:pt x="35" y="141"/>
                  </a:lnTo>
                  <a:lnTo>
                    <a:pt x="42" y="151"/>
                  </a:lnTo>
                  <a:lnTo>
                    <a:pt x="103" y="2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5" name="Freeform 147"/>
            <p:cNvSpPr>
              <a:spLocks/>
            </p:cNvSpPr>
            <p:nvPr/>
          </p:nvSpPr>
          <p:spPr bwMode="auto">
            <a:xfrm>
              <a:off x="4105041" y="4037127"/>
              <a:ext cx="101838" cy="151513"/>
            </a:xfrm>
            <a:custGeom>
              <a:avLst/>
              <a:gdLst/>
              <a:ahLst/>
              <a:cxnLst>
                <a:cxn ang="0">
                  <a:pos x="45" y="0"/>
                </a:cxn>
                <a:cxn ang="0">
                  <a:pos x="35" y="20"/>
                </a:cxn>
                <a:cxn ang="0">
                  <a:pos x="28" y="79"/>
                </a:cxn>
                <a:cxn ang="0">
                  <a:pos x="0" y="136"/>
                </a:cxn>
                <a:cxn ang="0">
                  <a:pos x="35" y="141"/>
                </a:cxn>
                <a:cxn ang="0">
                  <a:pos x="40" y="151"/>
                </a:cxn>
                <a:cxn ang="0">
                  <a:pos x="103" y="22"/>
                </a:cxn>
                <a:cxn ang="0">
                  <a:pos x="45" y="0"/>
                </a:cxn>
              </a:cxnLst>
              <a:rect l="0" t="0" r="r" b="b"/>
              <a:pathLst>
                <a:path w="103" h="151">
                  <a:moveTo>
                    <a:pt x="45" y="0"/>
                  </a:moveTo>
                  <a:lnTo>
                    <a:pt x="35" y="20"/>
                  </a:lnTo>
                  <a:lnTo>
                    <a:pt x="28" y="79"/>
                  </a:lnTo>
                  <a:lnTo>
                    <a:pt x="0" y="136"/>
                  </a:lnTo>
                  <a:lnTo>
                    <a:pt x="35" y="141"/>
                  </a:lnTo>
                  <a:lnTo>
                    <a:pt x="40" y="151"/>
                  </a:lnTo>
                  <a:lnTo>
                    <a:pt x="103" y="22"/>
                  </a:lnTo>
                  <a:lnTo>
                    <a:pt x="45"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6" name="Freeform 146"/>
            <p:cNvSpPr>
              <a:spLocks/>
            </p:cNvSpPr>
            <p:nvPr/>
          </p:nvSpPr>
          <p:spPr bwMode="auto">
            <a:xfrm>
              <a:off x="4822867" y="4146415"/>
              <a:ext cx="153997" cy="146545"/>
            </a:xfrm>
            <a:custGeom>
              <a:avLst/>
              <a:gdLst/>
              <a:ahLst/>
              <a:cxnLst>
                <a:cxn ang="0">
                  <a:pos x="0" y="58"/>
                </a:cxn>
                <a:cxn ang="0">
                  <a:pos x="10" y="83"/>
                </a:cxn>
                <a:cxn ang="0">
                  <a:pos x="55" y="102"/>
                </a:cxn>
                <a:cxn ang="0">
                  <a:pos x="61" y="147"/>
                </a:cxn>
                <a:cxn ang="0">
                  <a:pos x="90" y="144"/>
                </a:cxn>
                <a:cxn ang="0">
                  <a:pos x="115" y="122"/>
                </a:cxn>
                <a:cxn ang="0">
                  <a:pos x="106" y="77"/>
                </a:cxn>
                <a:cxn ang="0">
                  <a:pos x="154" y="32"/>
                </a:cxn>
                <a:cxn ang="0">
                  <a:pos x="87" y="6"/>
                </a:cxn>
                <a:cxn ang="0">
                  <a:pos x="80" y="0"/>
                </a:cxn>
                <a:cxn ang="0">
                  <a:pos x="80" y="13"/>
                </a:cxn>
                <a:cxn ang="0">
                  <a:pos x="77" y="13"/>
                </a:cxn>
                <a:cxn ang="0">
                  <a:pos x="80" y="10"/>
                </a:cxn>
                <a:cxn ang="0">
                  <a:pos x="26" y="45"/>
                </a:cxn>
                <a:cxn ang="0">
                  <a:pos x="29" y="48"/>
                </a:cxn>
                <a:cxn ang="0">
                  <a:pos x="0" y="58"/>
                </a:cxn>
              </a:cxnLst>
              <a:rect l="0" t="0" r="r" b="b"/>
              <a:pathLst>
                <a:path w="154" h="147">
                  <a:moveTo>
                    <a:pt x="0" y="58"/>
                  </a:moveTo>
                  <a:lnTo>
                    <a:pt x="10" y="83"/>
                  </a:lnTo>
                  <a:lnTo>
                    <a:pt x="55" y="102"/>
                  </a:lnTo>
                  <a:lnTo>
                    <a:pt x="61" y="147"/>
                  </a:lnTo>
                  <a:lnTo>
                    <a:pt x="90" y="144"/>
                  </a:lnTo>
                  <a:lnTo>
                    <a:pt x="115" y="122"/>
                  </a:lnTo>
                  <a:lnTo>
                    <a:pt x="106" y="77"/>
                  </a:lnTo>
                  <a:lnTo>
                    <a:pt x="154" y="32"/>
                  </a:lnTo>
                  <a:lnTo>
                    <a:pt x="87" y="6"/>
                  </a:lnTo>
                  <a:lnTo>
                    <a:pt x="80" y="0"/>
                  </a:lnTo>
                  <a:lnTo>
                    <a:pt x="80" y="13"/>
                  </a:lnTo>
                  <a:lnTo>
                    <a:pt x="77" y="13"/>
                  </a:lnTo>
                  <a:lnTo>
                    <a:pt x="80" y="10"/>
                  </a:lnTo>
                  <a:lnTo>
                    <a:pt x="26" y="45"/>
                  </a:lnTo>
                  <a:lnTo>
                    <a:pt x="29" y="48"/>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7" name="Freeform 145"/>
            <p:cNvSpPr>
              <a:spLocks/>
            </p:cNvSpPr>
            <p:nvPr/>
          </p:nvSpPr>
          <p:spPr bwMode="auto">
            <a:xfrm>
              <a:off x="4822867" y="4146415"/>
              <a:ext cx="151513" cy="146545"/>
            </a:xfrm>
            <a:custGeom>
              <a:avLst/>
              <a:gdLst/>
              <a:ahLst/>
              <a:cxnLst>
                <a:cxn ang="0">
                  <a:pos x="0" y="57"/>
                </a:cxn>
                <a:cxn ang="0">
                  <a:pos x="10" y="82"/>
                </a:cxn>
                <a:cxn ang="0">
                  <a:pos x="56" y="102"/>
                </a:cxn>
                <a:cxn ang="0">
                  <a:pos x="61" y="147"/>
                </a:cxn>
                <a:cxn ang="0">
                  <a:pos x="91" y="142"/>
                </a:cxn>
                <a:cxn ang="0">
                  <a:pos x="116" y="122"/>
                </a:cxn>
                <a:cxn ang="0">
                  <a:pos x="106" y="77"/>
                </a:cxn>
                <a:cxn ang="0">
                  <a:pos x="154" y="32"/>
                </a:cxn>
                <a:cxn ang="0">
                  <a:pos x="88" y="5"/>
                </a:cxn>
                <a:cxn ang="0">
                  <a:pos x="81" y="0"/>
                </a:cxn>
                <a:cxn ang="0">
                  <a:pos x="81" y="12"/>
                </a:cxn>
                <a:cxn ang="0">
                  <a:pos x="78" y="12"/>
                </a:cxn>
                <a:cxn ang="0">
                  <a:pos x="81" y="10"/>
                </a:cxn>
                <a:cxn ang="0">
                  <a:pos x="25" y="45"/>
                </a:cxn>
                <a:cxn ang="0">
                  <a:pos x="28" y="47"/>
                </a:cxn>
                <a:cxn ang="0">
                  <a:pos x="0" y="57"/>
                </a:cxn>
              </a:cxnLst>
              <a:rect l="0" t="0" r="r" b="b"/>
              <a:pathLst>
                <a:path w="154" h="147">
                  <a:moveTo>
                    <a:pt x="0" y="57"/>
                  </a:moveTo>
                  <a:lnTo>
                    <a:pt x="10" y="82"/>
                  </a:lnTo>
                  <a:lnTo>
                    <a:pt x="56" y="102"/>
                  </a:lnTo>
                  <a:lnTo>
                    <a:pt x="61" y="147"/>
                  </a:lnTo>
                  <a:lnTo>
                    <a:pt x="91" y="142"/>
                  </a:lnTo>
                  <a:lnTo>
                    <a:pt x="116" y="122"/>
                  </a:lnTo>
                  <a:lnTo>
                    <a:pt x="106" y="77"/>
                  </a:lnTo>
                  <a:lnTo>
                    <a:pt x="154" y="32"/>
                  </a:lnTo>
                  <a:lnTo>
                    <a:pt x="88" y="5"/>
                  </a:lnTo>
                  <a:lnTo>
                    <a:pt x="81" y="0"/>
                  </a:lnTo>
                  <a:lnTo>
                    <a:pt x="81" y="12"/>
                  </a:lnTo>
                  <a:lnTo>
                    <a:pt x="78" y="12"/>
                  </a:lnTo>
                  <a:lnTo>
                    <a:pt x="81" y="10"/>
                  </a:lnTo>
                  <a:lnTo>
                    <a:pt x="25" y="45"/>
                  </a:lnTo>
                  <a:lnTo>
                    <a:pt x="28" y="47"/>
                  </a:lnTo>
                  <a:lnTo>
                    <a:pt x="0" y="57"/>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8" name="Line 144"/>
            <p:cNvSpPr>
              <a:spLocks noChangeShapeType="1"/>
            </p:cNvSpPr>
            <p:nvPr/>
          </p:nvSpPr>
          <p:spPr bwMode="auto">
            <a:xfrm flipV="1">
              <a:off x="2699195" y="2355574"/>
              <a:ext cx="4968" cy="12420"/>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9" name="Freeform 143"/>
            <p:cNvSpPr>
              <a:spLocks/>
            </p:cNvSpPr>
            <p:nvPr/>
          </p:nvSpPr>
          <p:spPr bwMode="auto">
            <a:xfrm>
              <a:off x="2704163" y="2333220"/>
              <a:ext cx="2485" cy="12418"/>
            </a:xfrm>
            <a:custGeom>
              <a:avLst/>
              <a:gdLst/>
              <a:ahLst/>
              <a:cxnLst>
                <a:cxn ang="0">
                  <a:pos x="0" y="13"/>
                </a:cxn>
                <a:cxn ang="0">
                  <a:pos x="3" y="10"/>
                </a:cxn>
                <a:cxn ang="0">
                  <a:pos x="3" y="0"/>
                </a:cxn>
              </a:cxnLst>
              <a:rect l="0" t="0" r="r" b="b"/>
              <a:pathLst>
                <a:path w="3" h="13">
                  <a:moveTo>
                    <a:pt x="0" y="13"/>
                  </a:moveTo>
                  <a:lnTo>
                    <a:pt x="3" y="10"/>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0" name="Line 142"/>
            <p:cNvSpPr>
              <a:spLocks noChangeShapeType="1"/>
            </p:cNvSpPr>
            <p:nvPr/>
          </p:nvSpPr>
          <p:spPr bwMode="auto">
            <a:xfrm flipV="1">
              <a:off x="2709130" y="2310865"/>
              <a:ext cx="0" cy="12420"/>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1" name="Line 141"/>
            <p:cNvSpPr>
              <a:spLocks noChangeShapeType="1"/>
            </p:cNvSpPr>
            <p:nvPr/>
          </p:nvSpPr>
          <p:spPr bwMode="auto">
            <a:xfrm flipV="1">
              <a:off x="2711615" y="2286027"/>
              <a:ext cx="2483" cy="14903"/>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2" name="Line 140"/>
            <p:cNvSpPr>
              <a:spLocks noChangeShapeType="1"/>
            </p:cNvSpPr>
            <p:nvPr/>
          </p:nvSpPr>
          <p:spPr bwMode="auto">
            <a:xfrm flipV="1">
              <a:off x="2714098" y="2263673"/>
              <a:ext cx="4968" cy="17386"/>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3" name="Line 139"/>
            <p:cNvSpPr>
              <a:spLocks noChangeShapeType="1"/>
            </p:cNvSpPr>
            <p:nvPr/>
          </p:nvSpPr>
          <p:spPr bwMode="auto">
            <a:xfrm flipV="1">
              <a:off x="2721550" y="2241318"/>
              <a:ext cx="2483" cy="14903"/>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4" name="Line 138"/>
            <p:cNvSpPr>
              <a:spLocks noChangeShapeType="1"/>
            </p:cNvSpPr>
            <p:nvPr/>
          </p:nvSpPr>
          <p:spPr bwMode="auto">
            <a:xfrm flipV="1">
              <a:off x="2724033" y="2218964"/>
              <a:ext cx="4968" cy="17386"/>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5" name="Line 137"/>
            <p:cNvSpPr>
              <a:spLocks noChangeShapeType="1"/>
            </p:cNvSpPr>
            <p:nvPr/>
          </p:nvSpPr>
          <p:spPr bwMode="auto">
            <a:xfrm flipV="1">
              <a:off x="2731486" y="2196609"/>
              <a:ext cx="2483" cy="14903"/>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6" name="Freeform 136"/>
            <p:cNvSpPr>
              <a:spLocks/>
            </p:cNvSpPr>
            <p:nvPr/>
          </p:nvSpPr>
          <p:spPr bwMode="auto">
            <a:xfrm>
              <a:off x="2733969" y="2174255"/>
              <a:ext cx="4968" cy="17386"/>
            </a:xfrm>
            <a:custGeom>
              <a:avLst/>
              <a:gdLst/>
              <a:ahLst/>
              <a:cxnLst>
                <a:cxn ang="0">
                  <a:pos x="0" y="16"/>
                </a:cxn>
                <a:cxn ang="0">
                  <a:pos x="3" y="9"/>
                </a:cxn>
                <a:cxn ang="0">
                  <a:pos x="3" y="0"/>
                </a:cxn>
              </a:cxnLst>
              <a:rect l="0" t="0" r="r" b="b"/>
              <a:pathLst>
                <a:path w="3" h="16">
                  <a:moveTo>
                    <a:pt x="0" y="16"/>
                  </a:moveTo>
                  <a:lnTo>
                    <a:pt x="3" y="9"/>
                  </a:lnTo>
                  <a:lnTo>
                    <a:pt x="3" y="0"/>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7" name="Line 135"/>
            <p:cNvSpPr>
              <a:spLocks noChangeShapeType="1"/>
            </p:cNvSpPr>
            <p:nvPr/>
          </p:nvSpPr>
          <p:spPr bwMode="auto">
            <a:xfrm flipV="1">
              <a:off x="2741421" y="2151900"/>
              <a:ext cx="2483" cy="17388"/>
            </a:xfrm>
            <a:prstGeom prst="line">
              <a:avLst/>
            </a:pr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8193" name="Group 9"/>
            <p:cNvGrpSpPr>
              <a:grpSpLocks/>
            </p:cNvGrpSpPr>
            <p:nvPr/>
          </p:nvGrpSpPr>
          <p:grpSpPr bwMode="auto">
            <a:xfrm>
              <a:off x="4246644" y="3525458"/>
              <a:ext cx="193739" cy="280672"/>
              <a:chOff x="4770" y="4410"/>
              <a:chExt cx="195" cy="282"/>
            </a:xfrm>
            <a:grpFill/>
          </p:grpSpPr>
          <p:sp>
            <p:nvSpPr>
              <p:cNvPr id="549"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0"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43" name="Freeform 387"/>
            <p:cNvSpPr>
              <a:spLocks/>
            </p:cNvSpPr>
            <p:nvPr/>
          </p:nvSpPr>
          <p:spPr bwMode="auto">
            <a:xfrm>
              <a:off x="6360355" y="2174255"/>
              <a:ext cx="111773" cy="81966"/>
            </a:xfrm>
            <a:custGeom>
              <a:avLst/>
              <a:gdLst/>
              <a:ahLst/>
              <a:cxnLst>
                <a:cxn ang="0">
                  <a:pos x="5" y="83"/>
                </a:cxn>
                <a:cxn ang="0">
                  <a:pos x="7" y="78"/>
                </a:cxn>
                <a:cxn ang="0">
                  <a:pos x="112" y="63"/>
                </a:cxn>
                <a:cxn ang="0">
                  <a:pos x="80" y="8"/>
                </a:cxn>
                <a:cxn ang="0">
                  <a:pos x="5" y="0"/>
                </a:cxn>
                <a:cxn ang="0">
                  <a:pos x="0" y="0"/>
                </a:cxn>
                <a:cxn ang="0">
                  <a:pos x="5" y="83"/>
                </a:cxn>
              </a:cxnLst>
              <a:rect l="0" t="0" r="r" b="b"/>
              <a:pathLst>
                <a:path w="112" h="83">
                  <a:moveTo>
                    <a:pt x="5" y="83"/>
                  </a:moveTo>
                  <a:lnTo>
                    <a:pt x="7" y="78"/>
                  </a:lnTo>
                  <a:lnTo>
                    <a:pt x="112" y="63"/>
                  </a:lnTo>
                  <a:lnTo>
                    <a:pt x="80" y="8"/>
                  </a:lnTo>
                  <a:lnTo>
                    <a:pt x="5" y="0"/>
                  </a:lnTo>
                  <a:lnTo>
                    <a:pt x="0" y="0"/>
                  </a:lnTo>
                  <a:lnTo>
                    <a:pt x="5" y="83"/>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623" name="Rectangle 622"/>
          <p:cNvSpPr/>
          <p:nvPr/>
        </p:nvSpPr>
        <p:spPr>
          <a:xfrm>
            <a:off x="6858016" y="5000636"/>
            <a:ext cx="207170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cap="small" dirty="0" smtClean="0">
                <a:solidFill>
                  <a:schemeClr val="tx1"/>
                </a:solidFill>
                <a:latin typeface="Tw Cen MT" pitchFamily="34" charset="0"/>
              </a:rPr>
              <a:t>Assemblage (étape finale de la fabrication)</a:t>
            </a:r>
            <a:endParaRPr lang="fr-FR" sz="1400" b="1" cap="small" dirty="0">
              <a:solidFill>
                <a:schemeClr val="tx1"/>
              </a:solidFill>
              <a:latin typeface="Tw Cen MT" pitchFamily="34" charset="0"/>
            </a:endParaRPr>
          </a:p>
        </p:txBody>
      </p:sp>
      <p:sp>
        <p:nvSpPr>
          <p:cNvPr id="624" name="Rectangle 623"/>
          <p:cNvSpPr/>
          <p:nvPr/>
        </p:nvSpPr>
        <p:spPr>
          <a:xfrm>
            <a:off x="6858016" y="5786454"/>
            <a:ext cx="157163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cap="small" dirty="0" smtClean="0">
                <a:solidFill>
                  <a:schemeClr val="tx1"/>
                </a:solidFill>
                <a:latin typeface="Tw Cen MT" pitchFamily="34" charset="0"/>
              </a:rPr>
              <a:t>Commercialisation et diffusion</a:t>
            </a:r>
            <a:endParaRPr lang="fr-FR" sz="1400" b="1" cap="small" dirty="0">
              <a:solidFill>
                <a:schemeClr val="tx1"/>
              </a:solidFill>
              <a:latin typeface="Tw Cen MT" pitchFamily="34" charset="0"/>
            </a:endParaRPr>
          </a:p>
        </p:txBody>
      </p:sp>
      <p:sp>
        <p:nvSpPr>
          <p:cNvPr id="601" name="Rectangle 600"/>
          <p:cNvSpPr/>
          <p:nvPr/>
        </p:nvSpPr>
        <p:spPr>
          <a:xfrm>
            <a:off x="71406" y="4714884"/>
            <a:ext cx="3571868" cy="56198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300" b="1" u="sng" cap="small" dirty="0" smtClean="0">
                <a:latin typeface="Tw Cen MT" pitchFamily="34" charset="0"/>
              </a:rPr>
              <a:t>Légende provisoire</a:t>
            </a:r>
          </a:p>
          <a:p>
            <a:pPr algn="r"/>
            <a:endParaRPr lang="fr-FR" sz="1000" b="1" dirty="0" smtClean="0">
              <a:latin typeface="Tw Cen MT" pitchFamily="34" charset="0"/>
            </a:endParaRPr>
          </a:p>
          <a:p>
            <a:pPr algn="r"/>
            <a:r>
              <a:rPr lang="fr-FR" sz="1300" b="1" dirty="0" smtClean="0">
                <a:latin typeface="Tw Cen MT" pitchFamily="34" charset="0"/>
              </a:rPr>
              <a:t>Technopole : assemblage de l’</a:t>
            </a:r>
            <a:r>
              <a:rPr lang="fr-FR" sz="1300" b="1" dirty="0" err="1" smtClean="0">
                <a:latin typeface="Tw Cen MT" pitchFamily="34" charset="0"/>
              </a:rPr>
              <a:t>IPhone</a:t>
            </a:r>
            <a:endParaRPr lang="fr-FR" sz="1300" b="1" dirty="0" smtClean="0">
              <a:latin typeface="Tw Cen MT" pitchFamily="34" charset="0"/>
            </a:endParaRPr>
          </a:p>
        </p:txBody>
      </p:sp>
      <p:sp>
        <p:nvSpPr>
          <p:cNvPr id="609" name="Losange 608"/>
          <p:cNvSpPr/>
          <p:nvPr/>
        </p:nvSpPr>
        <p:spPr>
          <a:xfrm>
            <a:off x="357158" y="5000636"/>
            <a:ext cx="252000" cy="252000"/>
          </a:xfrm>
          <a:prstGeom prst="diamond">
            <a:avLst/>
          </a:prstGeom>
          <a:solidFill>
            <a:schemeClr val="accent6">
              <a:lumMod val="75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nvGrpSpPr>
          <p:cNvPr id="610" name="Groupe 609"/>
          <p:cNvGrpSpPr/>
          <p:nvPr/>
        </p:nvGrpSpPr>
        <p:grpSpPr>
          <a:xfrm>
            <a:off x="259200" y="1065600"/>
            <a:ext cx="8635026" cy="5624471"/>
            <a:chOff x="84627" y="566437"/>
            <a:chExt cx="8635026" cy="5624471"/>
          </a:xfrm>
        </p:grpSpPr>
        <p:sp>
          <p:nvSpPr>
            <p:cNvPr id="611" name="Freeform 714"/>
            <p:cNvSpPr>
              <a:spLocks/>
            </p:cNvSpPr>
            <p:nvPr/>
          </p:nvSpPr>
          <p:spPr bwMode="auto">
            <a:xfrm>
              <a:off x="4678035" y="1468681"/>
              <a:ext cx="1292350" cy="2248333"/>
            </a:xfrm>
            <a:custGeom>
              <a:avLst/>
              <a:gdLst/>
              <a:ahLst/>
              <a:cxnLst>
                <a:cxn ang="0">
                  <a:pos x="58" y="1872"/>
                </a:cxn>
                <a:cxn ang="0">
                  <a:pos x="80" y="1929"/>
                </a:cxn>
                <a:cxn ang="0">
                  <a:pos x="80" y="1997"/>
                </a:cxn>
                <a:cxn ang="0">
                  <a:pos x="176" y="2099"/>
                </a:cxn>
                <a:cxn ang="0">
                  <a:pos x="342" y="2243"/>
                </a:cxn>
                <a:cxn ang="0">
                  <a:pos x="400" y="2317"/>
                </a:cxn>
                <a:cxn ang="0">
                  <a:pos x="624" y="2285"/>
                </a:cxn>
                <a:cxn ang="0">
                  <a:pos x="627" y="2285"/>
                </a:cxn>
                <a:cxn ang="0">
                  <a:pos x="634" y="2115"/>
                </a:cxn>
                <a:cxn ang="0">
                  <a:pos x="560" y="2032"/>
                </a:cxn>
                <a:cxn ang="0">
                  <a:pos x="694" y="1779"/>
                </a:cxn>
                <a:cxn ang="0">
                  <a:pos x="1037" y="1475"/>
                </a:cxn>
                <a:cxn ang="0">
                  <a:pos x="1094" y="1161"/>
                </a:cxn>
                <a:cxn ang="0">
                  <a:pos x="1120" y="870"/>
                </a:cxn>
                <a:cxn ang="0">
                  <a:pos x="1113" y="813"/>
                </a:cxn>
                <a:cxn ang="0">
                  <a:pos x="1101" y="611"/>
                </a:cxn>
                <a:cxn ang="0">
                  <a:pos x="1165" y="422"/>
                </a:cxn>
                <a:cxn ang="0">
                  <a:pos x="1318" y="451"/>
                </a:cxn>
                <a:cxn ang="0">
                  <a:pos x="1334" y="416"/>
                </a:cxn>
                <a:cxn ang="0">
                  <a:pos x="1181" y="317"/>
                </a:cxn>
                <a:cxn ang="0">
                  <a:pos x="931" y="393"/>
                </a:cxn>
                <a:cxn ang="0">
                  <a:pos x="698" y="352"/>
                </a:cxn>
                <a:cxn ang="0">
                  <a:pos x="589" y="205"/>
                </a:cxn>
                <a:cxn ang="0">
                  <a:pos x="480" y="198"/>
                </a:cxn>
                <a:cxn ang="0">
                  <a:pos x="576" y="144"/>
                </a:cxn>
                <a:cxn ang="0">
                  <a:pos x="454" y="109"/>
                </a:cxn>
                <a:cxn ang="0">
                  <a:pos x="326" y="89"/>
                </a:cxn>
                <a:cxn ang="0">
                  <a:pos x="205" y="176"/>
                </a:cxn>
                <a:cxn ang="0">
                  <a:pos x="7" y="163"/>
                </a:cxn>
                <a:cxn ang="0">
                  <a:pos x="135" y="294"/>
                </a:cxn>
                <a:cxn ang="0">
                  <a:pos x="301" y="470"/>
                </a:cxn>
                <a:cxn ang="0">
                  <a:pos x="381" y="608"/>
                </a:cxn>
                <a:cxn ang="0">
                  <a:pos x="397" y="729"/>
                </a:cxn>
                <a:cxn ang="0">
                  <a:pos x="323" y="896"/>
                </a:cxn>
                <a:cxn ang="0">
                  <a:pos x="365" y="1129"/>
                </a:cxn>
                <a:cxn ang="0">
                  <a:pos x="387" y="1248"/>
                </a:cxn>
                <a:cxn ang="0">
                  <a:pos x="496" y="1350"/>
                </a:cxn>
                <a:cxn ang="0">
                  <a:pos x="352" y="1331"/>
                </a:cxn>
                <a:cxn ang="0">
                  <a:pos x="333" y="1440"/>
                </a:cxn>
                <a:cxn ang="0">
                  <a:pos x="294" y="1504"/>
                </a:cxn>
                <a:cxn ang="0">
                  <a:pos x="221" y="1529"/>
                </a:cxn>
                <a:cxn ang="0">
                  <a:pos x="186" y="1712"/>
                </a:cxn>
                <a:cxn ang="0">
                  <a:pos x="106" y="1645"/>
                </a:cxn>
                <a:cxn ang="0">
                  <a:pos x="195" y="1565"/>
                </a:cxn>
                <a:cxn ang="0">
                  <a:pos x="64" y="1533"/>
                </a:cxn>
                <a:cxn ang="0">
                  <a:pos x="58" y="1574"/>
                </a:cxn>
                <a:cxn ang="0">
                  <a:pos x="99" y="1705"/>
                </a:cxn>
              </a:cxnLst>
              <a:rect l="0" t="0" r="r" b="b"/>
              <a:pathLst>
                <a:path w="1334" h="2317">
                  <a:moveTo>
                    <a:pt x="74" y="1824"/>
                  </a:moveTo>
                  <a:lnTo>
                    <a:pt x="74" y="1856"/>
                  </a:lnTo>
                  <a:lnTo>
                    <a:pt x="58" y="1872"/>
                  </a:lnTo>
                  <a:lnTo>
                    <a:pt x="58" y="1869"/>
                  </a:lnTo>
                  <a:lnTo>
                    <a:pt x="67" y="1869"/>
                  </a:lnTo>
                  <a:lnTo>
                    <a:pt x="80" y="1929"/>
                  </a:lnTo>
                  <a:lnTo>
                    <a:pt x="80" y="1981"/>
                  </a:lnTo>
                  <a:lnTo>
                    <a:pt x="74" y="2029"/>
                  </a:lnTo>
                  <a:lnTo>
                    <a:pt x="80" y="1997"/>
                  </a:lnTo>
                  <a:lnTo>
                    <a:pt x="80" y="1993"/>
                  </a:lnTo>
                  <a:lnTo>
                    <a:pt x="170" y="2035"/>
                  </a:lnTo>
                  <a:lnTo>
                    <a:pt x="176" y="2099"/>
                  </a:lnTo>
                  <a:lnTo>
                    <a:pt x="243" y="2096"/>
                  </a:lnTo>
                  <a:lnTo>
                    <a:pt x="323" y="2157"/>
                  </a:lnTo>
                  <a:lnTo>
                    <a:pt x="342" y="2243"/>
                  </a:lnTo>
                  <a:lnTo>
                    <a:pt x="323" y="2310"/>
                  </a:lnTo>
                  <a:lnTo>
                    <a:pt x="403" y="2317"/>
                  </a:lnTo>
                  <a:lnTo>
                    <a:pt x="400" y="2317"/>
                  </a:lnTo>
                  <a:lnTo>
                    <a:pt x="426" y="2275"/>
                  </a:lnTo>
                  <a:lnTo>
                    <a:pt x="611" y="2259"/>
                  </a:lnTo>
                  <a:lnTo>
                    <a:pt x="624" y="2285"/>
                  </a:lnTo>
                  <a:lnTo>
                    <a:pt x="627" y="2285"/>
                  </a:lnTo>
                  <a:lnTo>
                    <a:pt x="627" y="2278"/>
                  </a:lnTo>
                  <a:lnTo>
                    <a:pt x="627" y="2285"/>
                  </a:lnTo>
                  <a:lnTo>
                    <a:pt x="691" y="2240"/>
                  </a:lnTo>
                  <a:lnTo>
                    <a:pt x="656" y="2147"/>
                  </a:lnTo>
                  <a:lnTo>
                    <a:pt x="634" y="2115"/>
                  </a:lnTo>
                  <a:lnTo>
                    <a:pt x="653" y="2051"/>
                  </a:lnTo>
                  <a:lnTo>
                    <a:pt x="653" y="2048"/>
                  </a:lnTo>
                  <a:lnTo>
                    <a:pt x="560" y="2032"/>
                  </a:lnTo>
                  <a:lnTo>
                    <a:pt x="605" y="1904"/>
                  </a:lnTo>
                  <a:lnTo>
                    <a:pt x="720" y="1827"/>
                  </a:lnTo>
                  <a:lnTo>
                    <a:pt x="694" y="1779"/>
                  </a:lnTo>
                  <a:lnTo>
                    <a:pt x="762" y="1625"/>
                  </a:lnTo>
                  <a:lnTo>
                    <a:pt x="918" y="1549"/>
                  </a:lnTo>
                  <a:lnTo>
                    <a:pt x="1037" y="1475"/>
                  </a:lnTo>
                  <a:lnTo>
                    <a:pt x="1014" y="1251"/>
                  </a:lnTo>
                  <a:lnTo>
                    <a:pt x="1056" y="1168"/>
                  </a:lnTo>
                  <a:lnTo>
                    <a:pt x="1094" y="1161"/>
                  </a:lnTo>
                  <a:lnTo>
                    <a:pt x="1161" y="992"/>
                  </a:lnTo>
                  <a:lnTo>
                    <a:pt x="1123" y="953"/>
                  </a:lnTo>
                  <a:lnTo>
                    <a:pt x="1120" y="870"/>
                  </a:lnTo>
                  <a:lnTo>
                    <a:pt x="1123" y="870"/>
                  </a:lnTo>
                  <a:lnTo>
                    <a:pt x="1123" y="873"/>
                  </a:lnTo>
                  <a:lnTo>
                    <a:pt x="1113" y="813"/>
                  </a:lnTo>
                  <a:lnTo>
                    <a:pt x="1008" y="752"/>
                  </a:lnTo>
                  <a:lnTo>
                    <a:pt x="1005" y="701"/>
                  </a:lnTo>
                  <a:lnTo>
                    <a:pt x="1101" y="611"/>
                  </a:lnTo>
                  <a:lnTo>
                    <a:pt x="1126" y="557"/>
                  </a:lnTo>
                  <a:lnTo>
                    <a:pt x="1120" y="451"/>
                  </a:lnTo>
                  <a:lnTo>
                    <a:pt x="1165" y="422"/>
                  </a:lnTo>
                  <a:lnTo>
                    <a:pt x="1267" y="467"/>
                  </a:lnTo>
                  <a:lnTo>
                    <a:pt x="1302" y="470"/>
                  </a:lnTo>
                  <a:lnTo>
                    <a:pt x="1318" y="451"/>
                  </a:lnTo>
                  <a:lnTo>
                    <a:pt x="1321" y="416"/>
                  </a:lnTo>
                  <a:lnTo>
                    <a:pt x="1328" y="413"/>
                  </a:lnTo>
                  <a:lnTo>
                    <a:pt x="1334" y="416"/>
                  </a:lnTo>
                  <a:lnTo>
                    <a:pt x="1296" y="406"/>
                  </a:lnTo>
                  <a:lnTo>
                    <a:pt x="1283" y="352"/>
                  </a:lnTo>
                  <a:lnTo>
                    <a:pt x="1181" y="317"/>
                  </a:lnTo>
                  <a:lnTo>
                    <a:pt x="1059" y="285"/>
                  </a:lnTo>
                  <a:lnTo>
                    <a:pt x="896" y="342"/>
                  </a:lnTo>
                  <a:lnTo>
                    <a:pt x="931" y="393"/>
                  </a:lnTo>
                  <a:lnTo>
                    <a:pt x="867" y="400"/>
                  </a:lnTo>
                  <a:lnTo>
                    <a:pt x="774" y="381"/>
                  </a:lnTo>
                  <a:lnTo>
                    <a:pt x="698" y="352"/>
                  </a:lnTo>
                  <a:lnTo>
                    <a:pt x="659" y="297"/>
                  </a:lnTo>
                  <a:lnTo>
                    <a:pt x="678" y="262"/>
                  </a:lnTo>
                  <a:lnTo>
                    <a:pt x="589" y="205"/>
                  </a:lnTo>
                  <a:lnTo>
                    <a:pt x="566" y="224"/>
                  </a:lnTo>
                  <a:lnTo>
                    <a:pt x="480" y="230"/>
                  </a:lnTo>
                  <a:lnTo>
                    <a:pt x="480" y="198"/>
                  </a:lnTo>
                  <a:lnTo>
                    <a:pt x="413" y="198"/>
                  </a:lnTo>
                  <a:lnTo>
                    <a:pt x="438" y="160"/>
                  </a:lnTo>
                  <a:lnTo>
                    <a:pt x="576" y="144"/>
                  </a:lnTo>
                  <a:lnTo>
                    <a:pt x="694" y="0"/>
                  </a:lnTo>
                  <a:lnTo>
                    <a:pt x="525" y="38"/>
                  </a:lnTo>
                  <a:lnTo>
                    <a:pt x="454" y="109"/>
                  </a:lnTo>
                  <a:lnTo>
                    <a:pt x="400" y="118"/>
                  </a:lnTo>
                  <a:lnTo>
                    <a:pt x="358" y="128"/>
                  </a:lnTo>
                  <a:lnTo>
                    <a:pt x="326" y="89"/>
                  </a:lnTo>
                  <a:lnTo>
                    <a:pt x="247" y="121"/>
                  </a:lnTo>
                  <a:lnTo>
                    <a:pt x="151" y="128"/>
                  </a:lnTo>
                  <a:lnTo>
                    <a:pt x="205" y="176"/>
                  </a:lnTo>
                  <a:lnTo>
                    <a:pt x="125" y="169"/>
                  </a:lnTo>
                  <a:lnTo>
                    <a:pt x="83" y="134"/>
                  </a:lnTo>
                  <a:lnTo>
                    <a:pt x="7" y="163"/>
                  </a:lnTo>
                  <a:lnTo>
                    <a:pt x="0" y="208"/>
                  </a:lnTo>
                  <a:lnTo>
                    <a:pt x="48" y="224"/>
                  </a:lnTo>
                  <a:lnTo>
                    <a:pt x="135" y="294"/>
                  </a:lnTo>
                  <a:lnTo>
                    <a:pt x="205" y="384"/>
                  </a:lnTo>
                  <a:lnTo>
                    <a:pt x="243" y="384"/>
                  </a:lnTo>
                  <a:lnTo>
                    <a:pt x="301" y="470"/>
                  </a:lnTo>
                  <a:lnTo>
                    <a:pt x="333" y="505"/>
                  </a:lnTo>
                  <a:lnTo>
                    <a:pt x="342" y="566"/>
                  </a:lnTo>
                  <a:lnTo>
                    <a:pt x="381" y="608"/>
                  </a:lnTo>
                  <a:lnTo>
                    <a:pt x="419" y="605"/>
                  </a:lnTo>
                  <a:lnTo>
                    <a:pt x="432" y="665"/>
                  </a:lnTo>
                  <a:lnTo>
                    <a:pt x="397" y="729"/>
                  </a:lnTo>
                  <a:lnTo>
                    <a:pt x="403" y="896"/>
                  </a:lnTo>
                  <a:lnTo>
                    <a:pt x="352" y="861"/>
                  </a:lnTo>
                  <a:lnTo>
                    <a:pt x="323" y="896"/>
                  </a:lnTo>
                  <a:lnTo>
                    <a:pt x="317" y="985"/>
                  </a:lnTo>
                  <a:lnTo>
                    <a:pt x="352" y="1062"/>
                  </a:lnTo>
                  <a:lnTo>
                    <a:pt x="365" y="1129"/>
                  </a:lnTo>
                  <a:lnTo>
                    <a:pt x="419" y="1158"/>
                  </a:lnTo>
                  <a:lnTo>
                    <a:pt x="368" y="1216"/>
                  </a:lnTo>
                  <a:lnTo>
                    <a:pt x="387" y="1248"/>
                  </a:lnTo>
                  <a:lnTo>
                    <a:pt x="534" y="1280"/>
                  </a:lnTo>
                  <a:lnTo>
                    <a:pt x="486" y="1296"/>
                  </a:lnTo>
                  <a:lnTo>
                    <a:pt x="496" y="1350"/>
                  </a:lnTo>
                  <a:lnTo>
                    <a:pt x="451" y="1299"/>
                  </a:lnTo>
                  <a:lnTo>
                    <a:pt x="352" y="1277"/>
                  </a:lnTo>
                  <a:lnTo>
                    <a:pt x="352" y="1331"/>
                  </a:lnTo>
                  <a:lnTo>
                    <a:pt x="381" y="1366"/>
                  </a:lnTo>
                  <a:lnTo>
                    <a:pt x="330" y="1392"/>
                  </a:lnTo>
                  <a:lnTo>
                    <a:pt x="333" y="1440"/>
                  </a:lnTo>
                  <a:lnTo>
                    <a:pt x="365" y="1440"/>
                  </a:lnTo>
                  <a:lnTo>
                    <a:pt x="326" y="1507"/>
                  </a:lnTo>
                  <a:lnTo>
                    <a:pt x="294" y="1504"/>
                  </a:lnTo>
                  <a:lnTo>
                    <a:pt x="291" y="1558"/>
                  </a:lnTo>
                  <a:lnTo>
                    <a:pt x="272" y="1526"/>
                  </a:lnTo>
                  <a:lnTo>
                    <a:pt x="221" y="1529"/>
                  </a:lnTo>
                  <a:lnTo>
                    <a:pt x="253" y="1584"/>
                  </a:lnTo>
                  <a:lnTo>
                    <a:pt x="243" y="1641"/>
                  </a:lnTo>
                  <a:lnTo>
                    <a:pt x="186" y="1712"/>
                  </a:lnTo>
                  <a:lnTo>
                    <a:pt x="160" y="1670"/>
                  </a:lnTo>
                  <a:lnTo>
                    <a:pt x="106" y="1661"/>
                  </a:lnTo>
                  <a:lnTo>
                    <a:pt x="106" y="1645"/>
                  </a:lnTo>
                  <a:lnTo>
                    <a:pt x="195" y="1648"/>
                  </a:lnTo>
                  <a:lnTo>
                    <a:pt x="208" y="1606"/>
                  </a:lnTo>
                  <a:lnTo>
                    <a:pt x="195" y="1565"/>
                  </a:lnTo>
                  <a:lnTo>
                    <a:pt x="138" y="1568"/>
                  </a:lnTo>
                  <a:lnTo>
                    <a:pt x="64" y="1529"/>
                  </a:lnTo>
                  <a:lnTo>
                    <a:pt x="64" y="1533"/>
                  </a:lnTo>
                  <a:lnTo>
                    <a:pt x="64" y="1574"/>
                  </a:lnTo>
                  <a:lnTo>
                    <a:pt x="55" y="1574"/>
                  </a:lnTo>
                  <a:lnTo>
                    <a:pt x="58" y="1574"/>
                  </a:lnTo>
                  <a:lnTo>
                    <a:pt x="58" y="1577"/>
                  </a:lnTo>
                  <a:lnTo>
                    <a:pt x="67" y="1696"/>
                  </a:lnTo>
                  <a:lnTo>
                    <a:pt x="99" y="1705"/>
                  </a:lnTo>
                  <a:lnTo>
                    <a:pt x="80" y="1821"/>
                  </a:lnTo>
                  <a:lnTo>
                    <a:pt x="74" y="182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2" name="Freeform 713"/>
            <p:cNvSpPr>
              <a:spLocks/>
            </p:cNvSpPr>
            <p:nvPr/>
          </p:nvSpPr>
          <p:spPr bwMode="auto">
            <a:xfrm>
              <a:off x="4678035" y="1468681"/>
              <a:ext cx="1289930" cy="2248333"/>
            </a:xfrm>
            <a:custGeom>
              <a:avLst/>
              <a:gdLst/>
              <a:ahLst/>
              <a:cxnLst>
                <a:cxn ang="0">
                  <a:pos x="58" y="1872"/>
                </a:cxn>
                <a:cxn ang="0">
                  <a:pos x="80" y="1930"/>
                </a:cxn>
                <a:cxn ang="0">
                  <a:pos x="80" y="1997"/>
                </a:cxn>
                <a:cxn ang="0">
                  <a:pos x="175" y="2100"/>
                </a:cxn>
                <a:cxn ang="0">
                  <a:pos x="340" y="2245"/>
                </a:cxn>
                <a:cxn ang="0">
                  <a:pos x="400" y="2317"/>
                </a:cxn>
                <a:cxn ang="0">
                  <a:pos x="623" y="2285"/>
                </a:cxn>
                <a:cxn ang="0">
                  <a:pos x="626" y="2285"/>
                </a:cxn>
                <a:cxn ang="0">
                  <a:pos x="633" y="2115"/>
                </a:cxn>
                <a:cxn ang="0">
                  <a:pos x="561" y="2032"/>
                </a:cxn>
                <a:cxn ang="0">
                  <a:pos x="693" y="1780"/>
                </a:cxn>
                <a:cxn ang="0">
                  <a:pos x="1036" y="1475"/>
                </a:cxn>
                <a:cxn ang="0">
                  <a:pos x="1094" y="1162"/>
                </a:cxn>
                <a:cxn ang="0">
                  <a:pos x="1121" y="870"/>
                </a:cxn>
                <a:cxn ang="0">
                  <a:pos x="1114" y="815"/>
                </a:cxn>
                <a:cxn ang="0">
                  <a:pos x="1101" y="612"/>
                </a:cxn>
                <a:cxn ang="0">
                  <a:pos x="1166" y="422"/>
                </a:cxn>
                <a:cxn ang="0">
                  <a:pos x="1319" y="452"/>
                </a:cxn>
                <a:cxn ang="0">
                  <a:pos x="1334" y="417"/>
                </a:cxn>
                <a:cxn ang="0">
                  <a:pos x="1181" y="317"/>
                </a:cxn>
                <a:cxn ang="0">
                  <a:pos x="931" y="395"/>
                </a:cxn>
                <a:cxn ang="0">
                  <a:pos x="698" y="352"/>
                </a:cxn>
                <a:cxn ang="0">
                  <a:pos x="588" y="205"/>
                </a:cxn>
                <a:cxn ang="0">
                  <a:pos x="481" y="200"/>
                </a:cxn>
                <a:cxn ang="0">
                  <a:pos x="576" y="145"/>
                </a:cxn>
                <a:cxn ang="0">
                  <a:pos x="453" y="110"/>
                </a:cxn>
                <a:cxn ang="0">
                  <a:pos x="325" y="90"/>
                </a:cxn>
                <a:cxn ang="0">
                  <a:pos x="205" y="177"/>
                </a:cxn>
                <a:cxn ang="0">
                  <a:pos x="5" y="165"/>
                </a:cxn>
                <a:cxn ang="0">
                  <a:pos x="135" y="295"/>
                </a:cxn>
                <a:cxn ang="0">
                  <a:pos x="300" y="470"/>
                </a:cxn>
                <a:cxn ang="0">
                  <a:pos x="380" y="610"/>
                </a:cxn>
                <a:cxn ang="0">
                  <a:pos x="395" y="730"/>
                </a:cxn>
                <a:cxn ang="0">
                  <a:pos x="323" y="897"/>
                </a:cxn>
                <a:cxn ang="0">
                  <a:pos x="365" y="1130"/>
                </a:cxn>
                <a:cxn ang="0">
                  <a:pos x="385" y="1250"/>
                </a:cxn>
                <a:cxn ang="0">
                  <a:pos x="496" y="1350"/>
                </a:cxn>
                <a:cxn ang="0">
                  <a:pos x="350" y="1332"/>
                </a:cxn>
                <a:cxn ang="0">
                  <a:pos x="333" y="1440"/>
                </a:cxn>
                <a:cxn ang="0">
                  <a:pos x="293" y="1505"/>
                </a:cxn>
                <a:cxn ang="0">
                  <a:pos x="220" y="1530"/>
                </a:cxn>
                <a:cxn ang="0">
                  <a:pos x="185" y="1712"/>
                </a:cxn>
                <a:cxn ang="0">
                  <a:pos x="105" y="1645"/>
                </a:cxn>
                <a:cxn ang="0">
                  <a:pos x="195" y="1565"/>
                </a:cxn>
                <a:cxn ang="0">
                  <a:pos x="63" y="1535"/>
                </a:cxn>
                <a:cxn ang="0">
                  <a:pos x="58" y="1575"/>
                </a:cxn>
                <a:cxn ang="0">
                  <a:pos x="98" y="1705"/>
                </a:cxn>
              </a:cxnLst>
              <a:rect l="0" t="0" r="r" b="b"/>
              <a:pathLst>
                <a:path w="1334" h="2317">
                  <a:moveTo>
                    <a:pt x="73" y="1825"/>
                  </a:moveTo>
                  <a:lnTo>
                    <a:pt x="73" y="1857"/>
                  </a:lnTo>
                  <a:lnTo>
                    <a:pt x="58" y="1872"/>
                  </a:lnTo>
                  <a:lnTo>
                    <a:pt x="58" y="1870"/>
                  </a:lnTo>
                  <a:lnTo>
                    <a:pt x="65" y="1870"/>
                  </a:lnTo>
                  <a:lnTo>
                    <a:pt x="80" y="1930"/>
                  </a:lnTo>
                  <a:lnTo>
                    <a:pt x="80" y="1982"/>
                  </a:lnTo>
                  <a:lnTo>
                    <a:pt x="73" y="2030"/>
                  </a:lnTo>
                  <a:lnTo>
                    <a:pt x="80" y="1997"/>
                  </a:lnTo>
                  <a:lnTo>
                    <a:pt x="80" y="1995"/>
                  </a:lnTo>
                  <a:lnTo>
                    <a:pt x="170" y="2035"/>
                  </a:lnTo>
                  <a:lnTo>
                    <a:pt x="175" y="2100"/>
                  </a:lnTo>
                  <a:lnTo>
                    <a:pt x="243" y="2097"/>
                  </a:lnTo>
                  <a:lnTo>
                    <a:pt x="323" y="2157"/>
                  </a:lnTo>
                  <a:lnTo>
                    <a:pt x="340" y="2245"/>
                  </a:lnTo>
                  <a:lnTo>
                    <a:pt x="323" y="2310"/>
                  </a:lnTo>
                  <a:lnTo>
                    <a:pt x="403" y="2317"/>
                  </a:lnTo>
                  <a:lnTo>
                    <a:pt x="400" y="2317"/>
                  </a:lnTo>
                  <a:lnTo>
                    <a:pt x="425" y="2275"/>
                  </a:lnTo>
                  <a:lnTo>
                    <a:pt x="611" y="2260"/>
                  </a:lnTo>
                  <a:lnTo>
                    <a:pt x="623" y="2285"/>
                  </a:lnTo>
                  <a:lnTo>
                    <a:pt x="626" y="2285"/>
                  </a:lnTo>
                  <a:lnTo>
                    <a:pt x="626" y="2280"/>
                  </a:lnTo>
                  <a:lnTo>
                    <a:pt x="626" y="2285"/>
                  </a:lnTo>
                  <a:lnTo>
                    <a:pt x="691" y="2240"/>
                  </a:lnTo>
                  <a:lnTo>
                    <a:pt x="656" y="2147"/>
                  </a:lnTo>
                  <a:lnTo>
                    <a:pt x="633" y="2115"/>
                  </a:lnTo>
                  <a:lnTo>
                    <a:pt x="653" y="2052"/>
                  </a:lnTo>
                  <a:lnTo>
                    <a:pt x="653" y="2050"/>
                  </a:lnTo>
                  <a:lnTo>
                    <a:pt x="561" y="2032"/>
                  </a:lnTo>
                  <a:lnTo>
                    <a:pt x="606" y="1905"/>
                  </a:lnTo>
                  <a:lnTo>
                    <a:pt x="721" y="1827"/>
                  </a:lnTo>
                  <a:lnTo>
                    <a:pt x="693" y="1780"/>
                  </a:lnTo>
                  <a:lnTo>
                    <a:pt x="761" y="1625"/>
                  </a:lnTo>
                  <a:lnTo>
                    <a:pt x="919" y="1550"/>
                  </a:lnTo>
                  <a:lnTo>
                    <a:pt x="1036" y="1475"/>
                  </a:lnTo>
                  <a:lnTo>
                    <a:pt x="1014" y="1252"/>
                  </a:lnTo>
                  <a:lnTo>
                    <a:pt x="1056" y="1170"/>
                  </a:lnTo>
                  <a:lnTo>
                    <a:pt x="1094" y="1162"/>
                  </a:lnTo>
                  <a:lnTo>
                    <a:pt x="1161" y="992"/>
                  </a:lnTo>
                  <a:lnTo>
                    <a:pt x="1124" y="955"/>
                  </a:lnTo>
                  <a:lnTo>
                    <a:pt x="1121" y="870"/>
                  </a:lnTo>
                  <a:lnTo>
                    <a:pt x="1124" y="870"/>
                  </a:lnTo>
                  <a:lnTo>
                    <a:pt x="1124" y="875"/>
                  </a:lnTo>
                  <a:lnTo>
                    <a:pt x="1114" y="815"/>
                  </a:lnTo>
                  <a:lnTo>
                    <a:pt x="1009" y="752"/>
                  </a:lnTo>
                  <a:lnTo>
                    <a:pt x="1006" y="702"/>
                  </a:lnTo>
                  <a:lnTo>
                    <a:pt x="1101" y="612"/>
                  </a:lnTo>
                  <a:lnTo>
                    <a:pt x="1126" y="557"/>
                  </a:lnTo>
                  <a:lnTo>
                    <a:pt x="1121" y="452"/>
                  </a:lnTo>
                  <a:lnTo>
                    <a:pt x="1166" y="422"/>
                  </a:lnTo>
                  <a:lnTo>
                    <a:pt x="1266" y="467"/>
                  </a:lnTo>
                  <a:lnTo>
                    <a:pt x="1301" y="470"/>
                  </a:lnTo>
                  <a:lnTo>
                    <a:pt x="1319" y="452"/>
                  </a:lnTo>
                  <a:lnTo>
                    <a:pt x="1321" y="417"/>
                  </a:lnTo>
                  <a:lnTo>
                    <a:pt x="1329" y="415"/>
                  </a:lnTo>
                  <a:lnTo>
                    <a:pt x="1334" y="417"/>
                  </a:lnTo>
                  <a:lnTo>
                    <a:pt x="1296" y="407"/>
                  </a:lnTo>
                  <a:lnTo>
                    <a:pt x="1284" y="352"/>
                  </a:lnTo>
                  <a:lnTo>
                    <a:pt x="1181" y="317"/>
                  </a:lnTo>
                  <a:lnTo>
                    <a:pt x="1059" y="285"/>
                  </a:lnTo>
                  <a:lnTo>
                    <a:pt x="896" y="342"/>
                  </a:lnTo>
                  <a:lnTo>
                    <a:pt x="931" y="395"/>
                  </a:lnTo>
                  <a:lnTo>
                    <a:pt x="866" y="400"/>
                  </a:lnTo>
                  <a:lnTo>
                    <a:pt x="773" y="382"/>
                  </a:lnTo>
                  <a:lnTo>
                    <a:pt x="698" y="352"/>
                  </a:lnTo>
                  <a:lnTo>
                    <a:pt x="658" y="297"/>
                  </a:lnTo>
                  <a:lnTo>
                    <a:pt x="678" y="262"/>
                  </a:lnTo>
                  <a:lnTo>
                    <a:pt x="588" y="205"/>
                  </a:lnTo>
                  <a:lnTo>
                    <a:pt x="566" y="225"/>
                  </a:lnTo>
                  <a:lnTo>
                    <a:pt x="481" y="230"/>
                  </a:lnTo>
                  <a:lnTo>
                    <a:pt x="481" y="200"/>
                  </a:lnTo>
                  <a:lnTo>
                    <a:pt x="413" y="200"/>
                  </a:lnTo>
                  <a:lnTo>
                    <a:pt x="438" y="160"/>
                  </a:lnTo>
                  <a:lnTo>
                    <a:pt x="576" y="145"/>
                  </a:lnTo>
                  <a:lnTo>
                    <a:pt x="693" y="0"/>
                  </a:lnTo>
                  <a:lnTo>
                    <a:pt x="526" y="40"/>
                  </a:lnTo>
                  <a:lnTo>
                    <a:pt x="453" y="110"/>
                  </a:lnTo>
                  <a:lnTo>
                    <a:pt x="400" y="120"/>
                  </a:lnTo>
                  <a:lnTo>
                    <a:pt x="358" y="130"/>
                  </a:lnTo>
                  <a:lnTo>
                    <a:pt x="325" y="90"/>
                  </a:lnTo>
                  <a:lnTo>
                    <a:pt x="245" y="122"/>
                  </a:lnTo>
                  <a:lnTo>
                    <a:pt x="150" y="130"/>
                  </a:lnTo>
                  <a:lnTo>
                    <a:pt x="205" y="177"/>
                  </a:lnTo>
                  <a:lnTo>
                    <a:pt x="125" y="170"/>
                  </a:lnTo>
                  <a:lnTo>
                    <a:pt x="83" y="135"/>
                  </a:lnTo>
                  <a:lnTo>
                    <a:pt x="5" y="165"/>
                  </a:lnTo>
                  <a:lnTo>
                    <a:pt x="0" y="210"/>
                  </a:lnTo>
                  <a:lnTo>
                    <a:pt x="48" y="225"/>
                  </a:lnTo>
                  <a:lnTo>
                    <a:pt x="135" y="295"/>
                  </a:lnTo>
                  <a:lnTo>
                    <a:pt x="205" y="385"/>
                  </a:lnTo>
                  <a:lnTo>
                    <a:pt x="243" y="385"/>
                  </a:lnTo>
                  <a:lnTo>
                    <a:pt x="300" y="470"/>
                  </a:lnTo>
                  <a:lnTo>
                    <a:pt x="333" y="505"/>
                  </a:lnTo>
                  <a:lnTo>
                    <a:pt x="340" y="567"/>
                  </a:lnTo>
                  <a:lnTo>
                    <a:pt x="380" y="610"/>
                  </a:lnTo>
                  <a:lnTo>
                    <a:pt x="418" y="605"/>
                  </a:lnTo>
                  <a:lnTo>
                    <a:pt x="430" y="665"/>
                  </a:lnTo>
                  <a:lnTo>
                    <a:pt x="395" y="730"/>
                  </a:lnTo>
                  <a:lnTo>
                    <a:pt x="403" y="897"/>
                  </a:lnTo>
                  <a:lnTo>
                    <a:pt x="350" y="862"/>
                  </a:lnTo>
                  <a:lnTo>
                    <a:pt x="323" y="897"/>
                  </a:lnTo>
                  <a:lnTo>
                    <a:pt x="315" y="985"/>
                  </a:lnTo>
                  <a:lnTo>
                    <a:pt x="350" y="1062"/>
                  </a:lnTo>
                  <a:lnTo>
                    <a:pt x="365" y="1130"/>
                  </a:lnTo>
                  <a:lnTo>
                    <a:pt x="418" y="1160"/>
                  </a:lnTo>
                  <a:lnTo>
                    <a:pt x="368" y="1217"/>
                  </a:lnTo>
                  <a:lnTo>
                    <a:pt x="385" y="1250"/>
                  </a:lnTo>
                  <a:lnTo>
                    <a:pt x="533" y="1280"/>
                  </a:lnTo>
                  <a:lnTo>
                    <a:pt x="486" y="1297"/>
                  </a:lnTo>
                  <a:lnTo>
                    <a:pt x="496" y="1350"/>
                  </a:lnTo>
                  <a:lnTo>
                    <a:pt x="451" y="1300"/>
                  </a:lnTo>
                  <a:lnTo>
                    <a:pt x="350" y="1277"/>
                  </a:lnTo>
                  <a:lnTo>
                    <a:pt x="350" y="1332"/>
                  </a:lnTo>
                  <a:lnTo>
                    <a:pt x="380" y="1367"/>
                  </a:lnTo>
                  <a:lnTo>
                    <a:pt x="330" y="1392"/>
                  </a:lnTo>
                  <a:lnTo>
                    <a:pt x="333" y="1440"/>
                  </a:lnTo>
                  <a:lnTo>
                    <a:pt x="365" y="1440"/>
                  </a:lnTo>
                  <a:lnTo>
                    <a:pt x="325" y="1507"/>
                  </a:lnTo>
                  <a:lnTo>
                    <a:pt x="293" y="1505"/>
                  </a:lnTo>
                  <a:lnTo>
                    <a:pt x="290" y="1560"/>
                  </a:lnTo>
                  <a:lnTo>
                    <a:pt x="270" y="1527"/>
                  </a:lnTo>
                  <a:lnTo>
                    <a:pt x="220" y="1530"/>
                  </a:lnTo>
                  <a:lnTo>
                    <a:pt x="253" y="1585"/>
                  </a:lnTo>
                  <a:lnTo>
                    <a:pt x="243" y="1642"/>
                  </a:lnTo>
                  <a:lnTo>
                    <a:pt x="185" y="1712"/>
                  </a:lnTo>
                  <a:lnTo>
                    <a:pt x="160" y="1670"/>
                  </a:lnTo>
                  <a:lnTo>
                    <a:pt x="105" y="1662"/>
                  </a:lnTo>
                  <a:lnTo>
                    <a:pt x="105" y="1645"/>
                  </a:lnTo>
                  <a:lnTo>
                    <a:pt x="195" y="1650"/>
                  </a:lnTo>
                  <a:lnTo>
                    <a:pt x="208" y="1607"/>
                  </a:lnTo>
                  <a:lnTo>
                    <a:pt x="195" y="1565"/>
                  </a:lnTo>
                  <a:lnTo>
                    <a:pt x="138" y="1570"/>
                  </a:lnTo>
                  <a:lnTo>
                    <a:pt x="63" y="1530"/>
                  </a:lnTo>
                  <a:lnTo>
                    <a:pt x="63" y="1535"/>
                  </a:lnTo>
                  <a:lnTo>
                    <a:pt x="63" y="1575"/>
                  </a:lnTo>
                  <a:lnTo>
                    <a:pt x="55" y="1575"/>
                  </a:lnTo>
                  <a:lnTo>
                    <a:pt x="58" y="1575"/>
                  </a:lnTo>
                  <a:lnTo>
                    <a:pt x="58" y="1577"/>
                  </a:lnTo>
                  <a:lnTo>
                    <a:pt x="65" y="1697"/>
                  </a:lnTo>
                  <a:lnTo>
                    <a:pt x="98" y="1705"/>
                  </a:lnTo>
                  <a:lnTo>
                    <a:pt x="80" y="1822"/>
                  </a:lnTo>
                  <a:lnTo>
                    <a:pt x="73" y="182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 name="Freeform 712"/>
            <p:cNvSpPr>
              <a:spLocks/>
            </p:cNvSpPr>
            <p:nvPr/>
          </p:nvSpPr>
          <p:spPr bwMode="auto">
            <a:xfrm>
              <a:off x="4508625" y="5756763"/>
              <a:ext cx="517908" cy="434145"/>
            </a:xfrm>
            <a:custGeom>
              <a:avLst/>
              <a:gdLst/>
              <a:ahLst/>
              <a:cxnLst>
                <a:cxn ang="0">
                  <a:pos x="0" y="211"/>
                </a:cxn>
                <a:cxn ang="0">
                  <a:pos x="4" y="221"/>
                </a:cxn>
                <a:cxn ang="0">
                  <a:pos x="52" y="307"/>
                </a:cxn>
                <a:cxn ang="0">
                  <a:pos x="52" y="365"/>
                </a:cxn>
                <a:cxn ang="0">
                  <a:pos x="109" y="448"/>
                </a:cxn>
                <a:cxn ang="0">
                  <a:pos x="160" y="406"/>
                </a:cxn>
                <a:cxn ang="0">
                  <a:pos x="324" y="400"/>
                </a:cxn>
                <a:cxn ang="0">
                  <a:pos x="535" y="176"/>
                </a:cxn>
                <a:cxn ang="0">
                  <a:pos x="503" y="169"/>
                </a:cxn>
                <a:cxn ang="0">
                  <a:pos x="496" y="179"/>
                </a:cxn>
                <a:cxn ang="0">
                  <a:pos x="474" y="176"/>
                </a:cxn>
                <a:cxn ang="0">
                  <a:pos x="461" y="147"/>
                </a:cxn>
                <a:cxn ang="0">
                  <a:pos x="483" y="137"/>
                </a:cxn>
                <a:cxn ang="0">
                  <a:pos x="471" y="19"/>
                </a:cxn>
                <a:cxn ang="0">
                  <a:pos x="397" y="3"/>
                </a:cxn>
                <a:cxn ang="0">
                  <a:pos x="394" y="0"/>
                </a:cxn>
                <a:cxn ang="0">
                  <a:pos x="394" y="3"/>
                </a:cxn>
                <a:cxn ang="0">
                  <a:pos x="298" y="86"/>
                </a:cxn>
                <a:cxn ang="0">
                  <a:pos x="224" y="102"/>
                </a:cxn>
                <a:cxn ang="0">
                  <a:pos x="180" y="134"/>
                </a:cxn>
                <a:cxn ang="0">
                  <a:pos x="116" y="137"/>
                </a:cxn>
                <a:cxn ang="0">
                  <a:pos x="116" y="185"/>
                </a:cxn>
                <a:cxn ang="0">
                  <a:pos x="90" y="198"/>
                </a:cxn>
                <a:cxn ang="0">
                  <a:pos x="0" y="211"/>
                </a:cxn>
              </a:cxnLst>
              <a:rect l="0" t="0" r="r" b="b"/>
              <a:pathLst>
                <a:path w="535" h="448">
                  <a:moveTo>
                    <a:pt x="0" y="211"/>
                  </a:moveTo>
                  <a:lnTo>
                    <a:pt x="4" y="221"/>
                  </a:lnTo>
                  <a:lnTo>
                    <a:pt x="52" y="307"/>
                  </a:lnTo>
                  <a:lnTo>
                    <a:pt x="52" y="365"/>
                  </a:lnTo>
                  <a:lnTo>
                    <a:pt x="109" y="448"/>
                  </a:lnTo>
                  <a:lnTo>
                    <a:pt x="160" y="406"/>
                  </a:lnTo>
                  <a:lnTo>
                    <a:pt x="324" y="400"/>
                  </a:lnTo>
                  <a:lnTo>
                    <a:pt x="535" y="176"/>
                  </a:lnTo>
                  <a:lnTo>
                    <a:pt x="503" y="169"/>
                  </a:lnTo>
                  <a:lnTo>
                    <a:pt x="496" y="179"/>
                  </a:lnTo>
                  <a:lnTo>
                    <a:pt x="474" y="176"/>
                  </a:lnTo>
                  <a:lnTo>
                    <a:pt x="461" y="147"/>
                  </a:lnTo>
                  <a:lnTo>
                    <a:pt x="483" y="137"/>
                  </a:lnTo>
                  <a:lnTo>
                    <a:pt x="471" y="19"/>
                  </a:lnTo>
                  <a:lnTo>
                    <a:pt x="397" y="3"/>
                  </a:lnTo>
                  <a:lnTo>
                    <a:pt x="394" y="0"/>
                  </a:lnTo>
                  <a:lnTo>
                    <a:pt x="394" y="3"/>
                  </a:lnTo>
                  <a:lnTo>
                    <a:pt x="298" y="86"/>
                  </a:lnTo>
                  <a:lnTo>
                    <a:pt x="224" y="102"/>
                  </a:lnTo>
                  <a:lnTo>
                    <a:pt x="180" y="134"/>
                  </a:lnTo>
                  <a:lnTo>
                    <a:pt x="116" y="137"/>
                  </a:lnTo>
                  <a:lnTo>
                    <a:pt x="116" y="185"/>
                  </a:lnTo>
                  <a:lnTo>
                    <a:pt x="90" y="198"/>
                  </a:lnTo>
                  <a:lnTo>
                    <a:pt x="0" y="211"/>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8" name="Freeform 711"/>
            <p:cNvSpPr>
              <a:spLocks/>
            </p:cNvSpPr>
            <p:nvPr/>
          </p:nvSpPr>
          <p:spPr bwMode="auto">
            <a:xfrm>
              <a:off x="4508625" y="5756763"/>
              <a:ext cx="517908" cy="434145"/>
            </a:xfrm>
            <a:custGeom>
              <a:avLst/>
              <a:gdLst/>
              <a:ahLst/>
              <a:cxnLst>
                <a:cxn ang="0">
                  <a:pos x="0" y="210"/>
                </a:cxn>
                <a:cxn ang="0">
                  <a:pos x="5" y="220"/>
                </a:cxn>
                <a:cxn ang="0">
                  <a:pos x="53" y="308"/>
                </a:cxn>
                <a:cxn ang="0">
                  <a:pos x="53" y="365"/>
                </a:cxn>
                <a:cxn ang="0">
                  <a:pos x="110" y="448"/>
                </a:cxn>
                <a:cxn ang="0">
                  <a:pos x="160" y="405"/>
                </a:cxn>
                <a:cxn ang="0">
                  <a:pos x="325" y="400"/>
                </a:cxn>
                <a:cxn ang="0">
                  <a:pos x="535" y="175"/>
                </a:cxn>
                <a:cxn ang="0">
                  <a:pos x="505" y="170"/>
                </a:cxn>
                <a:cxn ang="0">
                  <a:pos x="498" y="180"/>
                </a:cxn>
                <a:cxn ang="0">
                  <a:pos x="475" y="175"/>
                </a:cxn>
                <a:cxn ang="0">
                  <a:pos x="463" y="148"/>
                </a:cxn>
                <a:cxn ang="0">
                  <a:pos x="485" y="138"/>
                </a:cxn>
                <a:cxn ang="0">
                  <a:pos x="473" y="20"/>
                </a:cxn>
                <a:cxn ang="0">
                  <a:pos x="398" y="3"/>
                </a:cxn>
                <a:cxn ang="0">
                  <a:pos x="395" y="0"/>
                </a:cxn>
                <a:cxn ang="0">
                  <a:pos x="395" y="3"/>
                </a:cxn>
                <a:cxn ang="0">
                  <a:pos x="300" y="85"/>
                </a:cxn>
                <a:cxn ang="0">
                  <a:pos x="225" y="103"/>
                </a:cxn>
                <a:cxn ang="0">
                  <a:pos x="180" y="135"/>
                </a:cxn>
                <a:cxn ang="0">
                  <a:pos x="118" y="138"/>
                </a:cxn>
                <a:cxn ang="0">
                  <a:pos x="118" y="185"/>
                </a:cxn>
                <a:cxn ang="0">
                  <a:pos x="90" y="198"/>
                </a:cxn>
                <a:cxn ang="0">
                  <a:pos x="0" y="210"/>
                </a:cxn>
              </a:cxnLst>
              <a:rect l="0" t="0" r="r" b="b"/>
              <a:pathLst>
                <a:path w="535" h="448">
                  <a:moveTo>
                    <a:pt x="0" y="210"/>
                  </a:moveTo>
                  <a:lnTo>
                    <a:pt x="5" y="220"/>
                  </a:lnTo>
                  <a:lnTo>
                    <a:pt x="53" y="308"/>
                  </a:lnTo>
                  <a:lnTo>
                    <a:pt x="53" y="365"/>
                  </a:lnTo>
                  <a:lnTo>
                    <a:pt x="110" y="448"/>
                  </a:lnTo>
                  <a:lnTo>
                    <a:pt x="160" y="405"/>
                  </a:lnTo>
                  <a:lnTo>
                    <a:pt x="325" y="400"/>
                  </a:lnTo>
                  <a:lnTo>
                    <a:pt x="535" y="175"/>
                  </a:lnTo>
                  <a:lnTo>
                    <a:pt x="505" y="170"/>
                  </a:lnTo>
                  <a:lnTo>
                    <a:pt x="498" y="180"/>
                  </a:lnTo>
                  <a:lnTo>
                    <a:pt x="475" y="175"/>
                  </a:lnTo>
                  <a:lnTo>
                    <a:pt x="463" y="148"/>
                  </a:lnTo>
                  <a:lnTo>
                    <a:pt x="485" y="138"/>
                  </a:lnTo>
                  <a:lnTo>
                    <a:pt x="473" y="20"/>
                  </a:lnTo>
                  <a:lnTo>
                    <a:pt x="398" y="3"/>
                  </a:lnTo>
                  <a:lnTo>
                    <a:pt x="395" y="0"/>
                  </a:lnTo>
                  <a:lnTo>
                    <a:pt x="395" y="3"/>
                  </a:lnTo>
                  <a:lnTo>
                    <a:pt x="300" y="85"/>
                  </a:lnTo>
                  <a:lnTo>
                    <a:pt x="225" y="103"/>
                  </a:lnTo>
                  <a:lnTo>
                    <a:pt x="180" y="135"/>
                  </a:lnTo>
                  <a:lnTo>
                    <a:pt x="118" y="138"/>
                  </a:lnTo>
                  <a:lnTo>
                    <a:pt x="118" y="185"/>
                  </a:lnTo>
                  <a:lnTo>
                    <a:pt x="90" y="198"/>
                  </a:lnTo>
                  <a:lnTo>
                    <a:pt x="0" y="21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9" name="Freeform 710"/>
            <p:cNvSpPr>
              <a:spLocks/>
            </p:cNvSpPr>
            <p:nvPr/>
          </p:nvSpPr>
          <p:spPr bwMode="auto">
            <a:xfrm>
              <a:off x="4946670" y="5366277"/>
              <a:ext cx="329137" cy="565114"/>
            </a:xfrm>
            <a:custGeom>
              <a:avLst/>
              <a:gdLst/>
              <a:ahLst/>
              <a:cxnLst>
                <a:cxn ang="0">
                  <a:pos x="84" y="579"/>
                </a:cxn>
                <a:cxn ang="0">
                  <a:pos x="84" y="544"/>
                </a:cxn>
                <a:cxn ang="0">
                  <a:pos x="157" y="512"/>
                </a:cxn>
                <a:cxn ang="0">
                  <a:pos x="154" y="316"/>
                </a:cxn>
                <a:cxn ang="0">
                  <a:pos x="269" y="246"/>
                </a:cxn>
                <a:cxn ang="0">
                  <a:pos x="340" y="166"/>
                </a:cxn>
                <a:cxn ang="0">
                  <a:pos x="314" y="0"/>
                </a:cxn>
                <a:cxn ang="0">
                  <a:pos x="314" y="12"/>
                </a:cxn>
                <a:cxn ang="0">
                  <a:pos x="253" y="73"/>
                </a:cxn>
                <a:cxn ang="0">
                  <a:pos x="183" y="70"/>
                </a:cxn>
                <a:cxn ang="0">
                  <a:pos x="132" y="54"/>
                </a:cxn>
                <a:cxn ang="0">
                  <a:pos x="132" y="51"/>
                </a:cxn>
                <a:cxn ang="0">
                  <a:pos x="125" y="51"/>
                </a:cxn>
                <a:cxn ang="0">
                  <a:pos x="125" y="134"/>
                </a:cxn>
                <a:cxn ang="0">
                  <a:pos x="167" y="198"/>
                </a:cxn>
                <a:cxn ang="0">
                  <a:pos x="132" y="220"/>
                </a:cxn>
                <a:cxn ang="0">
                  <a:pos x="61" y="140"/>
                </a:cxn>
                <a:cxn ang="0">
                  <a:pos x="87" y="9"/>
                </a:cxn>
                <a:cxn ang="0">
                  <a:pos x="61" y="140"/>
                </a:cxn>
                <a:cxn ang="0">
                  <a:pos x="13" y="156"/>
                </a:cxn>
                <a:cxn ang="0">
                  <a:pos x="0" y="195"/>
                </a:cxn>
                <a:cxn ang="0">
                  <a:pos x="0" y="192"/>
                </a:cxn>
                <a:cxn ang="0">
                  <a:pos x="55" y="220"/>
                </a:cxn>
                <a:cxn ang="0">
                  <a:pos x="55" y="297"/>
                </a:cxn>
                <a:cxn ang="0">
                  <a:pos x="80" y="336"/>
                </a:cxn>
                <a:cxn ang="0">
                  <a:pos x="23" y="422"/>
                </a:cxn>
                <a:cxn ang="0">
                  <a:pos x="20" y="422"/>
                </a:cxn>
                <a:cxn ang="0">
                  <a:pos x="32" y="540"/>
                </a:cxn>
                <a:cxn ang="0">
                  <a:pos x="52" y="566"/>
                </a:cxn>
                <a:cxn ang="0">
                  <a:pos x="45" y="582"/>
                </a:cxn>
                <a:cxn ang="0">
                  <a:pos x="52" y="572"/>
                </a:cxn>
                <a:cxn ang="0">
                  <a:pos x="84" y="579"/>
                </a:cxn>
              </a:cxnLst>
              <a:rect l="0" t="0" r="r" b="b"/>
              <a:pathLst>
                <a:path w="340" h="582">
                  <a:moveTo>
                    <a:pt x="84" y="579"/>
                  </a:moveTo>
                  <a:lnTo>
                    <a:pt x="84" y="544"/>
                  </a:lnTo>
                  <a:lnTo>
                    <a:pt x="157" y="512"/>
                  </a:lnTo>
                  <a:lnTo>
                    <a:pt x="154" y="316"/>
                  </a:lnTo>
                  <a:lnTo>
                    <a:pt x="269" y="246"/>
                  </a:lnTo>
                  <a:lnTo>
                    <a:pt x="340" y="166"/>
                  </a:lnTo>
                  <a:lnTo>
                    <a:pt x="314" y="0"/>
                  </a:lnTo>
                  <a:lnTo>
                    <a:pt x="314" y="12"/>
                  </a:lnTo>
                  <a:lnTo>
                    <a:pt x="253" y="73"/>
                  </a:lnTo>
                  <a:lnTo>
                    <a:pt x="183" y="70"/>
                  </a:lnTo>
                  <a:lnTo>
                    <a:pt x="132" y="54"/>
                  </a:lnTo>
                  <a:lnTo>
                    <a:pt x="132" y="51"/>
                  </a:lnTo>
                  <a:lnTo>
                    <a:pt x="125" y="51"/>
                  </a:lnTo>
                  <a:lnTo>
                    <a:pt x="125" y="134"/>
                  </a:lnTo>
                  <a:lnTo>
                    <a:pt x="167" y="198"/>
                  </a:lnTo>
                  <a:lnTo>
                    <a:pt x="132" y="220"/>
                  </a:lnTo>
                  <a:lnTo>
                    <a:pt x="61" y="140"/>
                  </a:lnTo>
                  <a:lnTo>
                    <a:pt x="87" y="9"/>
                  </a:lnTo>
                  <a:lnTo>
                    <a:pt x="61" y="140"/>
                  </a:lnTo>
                  <a:lnTo>
                    <a:pt x="13" y="156"/>
                  </a:lnTo>
                  <a:lnTo>
                    <a:pt x="0" y="195"/>
                  </a:lnTo>
                  <a:lnTo>
                    <a:pt x="0" y="192"/>
                  </a:lnTo>
                  <a:lnTo>
                    <a:pt x="55" y="220"/>
                  </a:lnTo>
                  <a:lnTo>
                    <a:pt x="55" y="297"/>
                  </a:lnTo>
                  <a:lnTo>
                    <a:pt x="80" y="336"/>
                  </a:lnTo>
                  <a:lnTo>
                    <a:pt x="23" y="422"/>
                  </a:lnTo>
                  <a:lnTo>
                    <a:pt x="20" y="422"/>
                  </a:lnTo>
                  <a:lnTo>
                    <a:pt x="32" y="540"/>
                  </a:lnTo>
                  <a:lnTo>
                    <a:pt x="52" y="566"/>
                  </a:lnTo>
                  <a:lnTo>
                    <a:pt x="45" y="582"/>
                  </a:lnTo>
                  <a:lnTo>
                    <a:pt x="52" y="572"/>
                  </a:lnTo>
                  <a:lnTo>
                    <a:pt x="84" y="57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0" name="Freeform 709"/>
            <p:cNvSpPr>
              <a:spLocks/>
            </p:cNvSpPr>
            <p:nvPr/>
          </p:nvSpPr>
          <p:spPr bwMode="auto">
            <a:xfrm>
              <a:off x="4946670" y="5366277"/>
              <a:ext cx="329137" cy="565114"/>
            </a:xfrm>
            <a:custGeom>
              <a:avLst/>
              <a:gdLst/>
              <a:ahLst/>
              <a:cxnLst>
                <a:cxn ang="0">
                  <a:pos x="83" y="577"/>
                </a:cxn>
                <a:cxn ang="0">
                  <a:pos x="83" y="542"/>
                </a:cxn>
                <a:cxn ang="0">
                  <a:pos x="158" y="512"/>
                </a:cxn>
                <a:cxn ang="0">
                  <a:pos x="153" y="315"/>
                </a:cxn>
                <a:cxn ang="0">
                  <a:pos x="268" y="245"/>
                </a:cxn>
                <a:cxn ang="0">
                  <a:pos x="340" y="165"/>
                </a:cxn>
                <a:cxn ang="0">
                  <a:pos x="313" y="0"/>
                </a:cxn>
                <a:cxn ang="0">
                  <a:pos x="313" y="12"/>
                </a:cxn>
                <a:cxn ang="0">
                  <a:pos x="253" y="72"/>
                </a:cxn>
                <a:cxn ang="0">
                  <a:pos x="183" y="70"/>
                </a:cxn>
                <a:cxn ang="0">
                  <a:pos x="133" y="52"/>
                </a:cxn>
                <a:cxn ang="0">
                  <a:pos x="133" y="50"/>
                </a:cxn>
                <a:cxn ang="0">
                  <a:pos x="125" y="50"/>
                </a:cxn>
                <a:cxn ang="0">
                  <a:pos x="125" y="132"/>
                </a:cxn>
                <a:cxn ang="0">
                  <a:pos x="168" y="197"/>
                </a:cxn>
                <a:cxn ang="0">
                  <a:pos x="133" y="220"/>
                </a:cxn>
                <a:cxn ang="0">
                  <a:pos x="60" y="140"/>
                </a:cxn>
                <a:cxn ang="0">
                  <a:pos x="88" y="7"/>
                </a:cxn>
                <a:cxn ang="0">
                  <a:pos x="60" y="140"/>
                </a:cxn>
                <a:cxn ang="0">
                  <a:pos x="13" y="155"/>
                </a:cxn>
                <a:cxn ang="0">
                  <a:pos x="0" y="195"/>
                </a:cxn>
                <a:cxn ang="0">
                  <a:pos x="0" y="192"/>
                </a:cxn>
                <a:cxn ang="0">
                  <a:pos x="55" y="220"/>
                </a:cxn>
                <a:cxn ang="0">
                  <a:pos x="55" y="297"/>
                </a:cxn>
                <a:cxn ang="0">
                  <a:pos x="80" y="335"/>
                </a:cxn>
                <a:cxn ang="0">
                  <a:pos x="23" y="422"/>
                </a:cxn>
                <a:cxn ang="0">
                  <a:pos x="20" y="422"/>
                </a:cxn>
                <a:cxn ang="0">
                  <a:pos x="33" y="540"/>
                </a:cxn>
                <a:cxn ang="0">
                  <a:pos x="53" y="565"/>
                </a:cxn>
                <a:cxn ang="0">
                  <a:pos x="45" y="582"/>
                </a:cxn>
                <a:cxn ang="0">
                  <a:pos x="53" y="572"/>
                </a:cxn>
                <a:cxn ang="0">
                  <a:pos x="83" y="577"/>
                </a:cxn>
              </a:cxnLst>
              <a:rect l="0" t="0" r="r" b="b"/>
              <a:pathLst>
                <a:path w="340" h="582">
                  <a:moveTo>
                    <a:pt x="83" y="577"/>
                  </a:moveTo>
                  <a:lnTo>
                    <a:pt x="83" y="542"/>
                  </a:lnTo>
                  <a:lnTo>
                    <a:pt x="158" y="512"/>
                  </a:lnTo>
                  <a:lnTo>
                    <a:pt x="153" y="315"/>
                  </a:lnTo>
                  <a:lnTo>
                    <a:pt x="268" y="245"/>
                  </a:lnTo>
                  <a:lnTo>
                    <a:pt x="340" y="165"/>
                  </a:lnTo>
                  <a:lnTo>
                    <a:pt x="313" y="0"/>
                  </a:lnTo>
                  <a:lnTo>
                    <a:pt x="313" y="12"/>
                  </a:lnTo>
                  <a:lnTo>
                    <a:pt x="253" y="72"/>
                  </a:lnTo>
                  <a:lnTo>
                    <a:pt x="183" y="70"/>
                  </a:lnTo>
                  <a:lnTo>
                    <a:pt x="133" y="52"/>
                  </a:lnTo>
                  <a:lnTo>
                    <a:pt x="133" y="50"/>
                  </a:lnTo>
                  <a:lnTo>
                    <a:pt x="125" y="50"/>
                  </a:lnTo>
                  <a:lnTo>
                    <a:pt x="125" y="132"/>
                  </a:lnTo>
                  <a:lnTo>
                    <a:pt x="168" y="197"/>
                  </a:lnTo>
                  <a:lnTo>
                    <a:pt x="133" y="220"/>
                  </a:lnTo>
                  <a:lnTo>
                    <a:pt x="60" y="140"/>
                  </a:lnTo>
                  <a:lnTo>
                    <a:pt x="88" y="7"/>
                  </a:lnTo>
                  <a:lnTo>
                    <a:pt x="60" y="140"/>
                  </a:lnTo>
                  <a:lnTo>
                    <a:pt x="13" y="155"/>
                  </a:lnTo>
                  <a:lnTo>
                    <a:pt x="0" y="195"/>
                  </a:lnTo>
                  <a:lnTo>
                    <a:pt x="0" y="192"/>
                  </a:lnTo>
                  <a:lnTo>
                    <a:pt x="55" y="220"/>
                  </a:lnTo>
                  <a:lnTo>
                    <a:pt x="55" y="297"/>
                  </a:lnTo>
                  <a:lnTo>
                    <a:pt x="80" y="335"/>
                  </a:lnTo>
                  <a:lnTo>
                    <a:pt x="23" y="422"/>
                  </a:lnTo>
                  <a:lnTo>
                    <a:pt x="20" y="422"/>
                  </a:lnTo>
                  <a:lnTo>
                    <a:pt x="33" y="540"/>
                  </a:lnTo>
                  <a:lnTo>
                    <a:pt x="53" y="565"/>
                  </a:lnTo>
                  <a:lnTo>
                    <a:pt x="45" y="582"/>
                  </a:lnTo>
                  <a:lnTo>
                    <a:pt x="53" y="572"/>
                  </a:lnTo>
                  <a:lnTo>
                    <a:pt x="83" y="57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1" name="Freeform 708"/>
            <p:cNvSpPr>
              <a:spLocks/>
            </p:cNvSpPr>
            <p:nvPr/>
          </p:nvSpPr>
          <p:spPr bwMode="auto">
            <a:xfrm>
              <a:off x="4404561" y="4915155"/>
              <a:ext cx="561471" cy="569965"/>
            </a:xfrm>
            <a:custGeom>
              <a:avLst/>
              <a:gdLst/>
              <a:ahLst/>
              <a:cxnLst>
                <a:cxn ang="0">
                  <a:pos x="0" y="326"/>
                </a:cxn>
                <a:cxn ang="0">
                  <a:pos x="0" y="352"/>
                </a:cxn>
                <a:cxn ang="0">
                  <a:pos x="3" y="352"/>
                </a:cxn>
                <a:cxn ang="0">
                  <a:pos x="112" y="345"/>
                </a:cxn>
                <a:cxn ang="0">
                  <a:pos x="128" y="387"/>
                </a:cxn>
                <a:cxn ang="0">
                  <a:pos x="262" y="384"/>
                </a:cxn>
                <a:cxn ang="0">
                  <a:pos x="275" y="438"/>
                </a:cxn>
                <a:cxn ang="0">
                  <a:pos x="326" y="518"/>
                </a:cxn>
                <a:cxn ang="0">
                  <a:pos x="326" y="544"/>
                </a:cxn>
                <a:cxn ang="0">
                  <a:pos x="374" y="508"/>
                </a:cxn>
                <a:cxn ang="0">
                  <a:pos x="448" y="569"/>
                </a:cxn>
                <a:cxn ang="0">
                  <a:pos x="483" y="553"/>
                </a:cxn>
                <a:cxn ang="0">
                  <a:pos x="537" y="588"/>
                </a:cxn>
                <a:cxn ang="0">
                  <a:pos x="556" y="563"/>
                </a:cxn>
                <a:cxn ang="0">
                  <a:pos x="512" y="515"/>
                </a:cxn>
                <a:cxn ang="0">
                  <a:pos x="521" y="428"/>
                </a:cxn>
                <a:cxn ang="0">
                  <a:pos x="572" y="422"/>
                </a:cxn>
                <a:cxn ang="0">
                  <a:pos x="575" y="422"/>
                </a:cxn>
                <a:cxn ang="0">
                  <a:pos x="528" y="345"/>
                </a:cxn>
                <a:cxn ang="0">
                  <a:pos x="556" y="300"/>
                </a:cxn>
                <a:cxn ang="0">
                  <a:pos x="556" y="297"/>
                </a:cxn>
                <a:cxn ang="0">
                  <a:pos x="553" y="297"/>
                </a:cxn>
                <a:cxn ang="0">
                  <a:pos x="540" y="262"/>
                </a:cxn>
                <a:cxn ang="0">
                  <a:pos x="537" y="262"/>
                </a:cxn>
                <a:cxn ang="0">
                  <a:pos x="534" y="243"/>
                </a:cxn>
                <a:cxn ang="0">
                  <a:pos x="537" y="195"/>
                </a:cxn>
                <a:cxn ang="0">
                  <a:pos x="537" y="192"/>
                </a:cxn>
                <a:cxn ang="0">
                  <a:pos x="553" y="153"/>
                </a:cxn>
                <a:cxn ang="0">
                  <a:pos x="579" y="124"/>
                </a:cxn>
                <a:cxn ang="0">
                  <a:pos x="572" y="51"/>
                </a:cxn>
                <a:cxn ang="0">
                  <a:pos x="419" y="0"/>
                </a:cxn>
                <a:cxn ang="0">
                  <a:pos x="326" y="38"/>
                </a:cxn>
                <a:cxn ang="0">
                  <a:pos x="249" y="22"/>
                </a:cxn>
                <a:cxn ang="0">
                  <a:pos x="195" y="60"/>
                </a:cxn>
                <a:cxn ang="0">
                  <a:pos x="198" y="57"/>
                </a:cxn>
                <a:cxn ang="0">
                  <a:pos x="166" y="86"/>
                </a:cxn>
                <a:cxn ang="0">
                  <a:pos x="172" y="160"/>
                </a:cxn>
                <a:cxn ang="0">
                  <a:pos x="128" y="182"/>
                </a:cxn>
                <a:cxn ang="0">
                  <a:pos x="131" y="256"/>
                </a:cxn>
                <a:cxn ang="0">
                  <a:pos x="35" y="291"/>
                </a:cxn>
                <a:cxn ang="0">
                  <a:pos x="0" y="326"/>
                </a:cxn>
              </a:cxnLst>
              <a:rect l="0" t="0" r="r" b="b"/>
              <a:pathLst>
                <a:path w="579" h="588">
                  <a:moveTo>
                    <a:pt x="0" y="326"/>
                  </a:moveTo>
                  <a:lnTo>
                    <a:pt x="0" y="352"/>
                  </a:lnTo>
                  <a:lnTo>
                    <a:pt x="3" y="352"/>
                  </a:lnTo>
                  <a:lnTo>
                    <a:pt x="112" y="345"/>
                  </a:lnTo>
                  <a:lnTo>
                    <a:pt x="128" y="387"/>
                  </a:lnTo>
                  <a:lnTo>
                    <a:pt x="262" y="384"/>
                  </a:lnTo>
                  <a:lnTo>
                    <a:pt x="275" y="438"/>
                  </a:lnTo>
                  <a:lnTo>
                    <a:pt x="326" y="518"/>
                  </a:lnTo>
                  <a:lnTo>
                    <a:pt x="326" y="544"/>
                  </a:lnTo>
                  <a:lnTo>
                    <a:pt x="374" y="508"/>
                  </a:lnTo>
                  <a:lnTo>
                    <a:pt x="448" y="569"/>
                  </a:lnTo>
                  <a:lnTo>
                    <a:pt x="483" y="553"/>
                  </a:lnTo>
                  <a:lnTo>
                    <a:pt x="537" y="588"/>
                  </a:lnTo>
                  <a:lnTo>
                    <a:pt x="556" y="563"/>
                  </a:lnTo>
                  <a:lnTo>
                    <a:pt x="512" y="515"/>
                  </a:lnTo>
                  <a:lnTo>
                    <a:pt x="521" y="428"/>
                  </a:lnTo>
                  <a:lnTo>
                    <a:pt x="572" y="422"/>
                  </a:lnTo>
                  <a:lnTo>
                    <a:pt x="575" y="422"/>
                  </a:lnTo>
                  <a:lnTo>
                    <a:pt x="528" y="345"/>
                  </a:lnTo>
                  <a:lnTo>
                    <a:pt x="556" y="300"/>
                  </a:lnTo>
                  <a:lnTo>
                    <a:pt x="556" y="297"/>
                  </a:lnTo>
                  <a:lnTo>
                    <a:pt x="553" y="297"/>
                  </a:lnTo>
                  <a:lnTo>
                    <a:pt x="540" y="262"/>
                  </a:lnTo>
                  <a:lnTo>
                    <a:pt x="537" y="262"/>
                  </a:lnTo>
                  <a:lnTo>
                    <a:pt x="534" y="243"/>
                  </a:lnTo>
                  <a:lnTo>
                    <a:pt x="537" y="195"/>
                  </a:lnTo>
                  <a:lnTo>
                    <a:pt x="537" y="192"/>
                  </a:lnTo>
                  <a:lnTo>
                    <a:pt x="553" y="153"/>
                  </a:lnTo>
                  <a:lnTo>
                    <a:pt x="579" y="124"/>
                  </a:lnTo>
                  <a:lnTo>
                    <a:pt x="572" y="51"/>
                  </a:lnTo>
                  <a:lnTo>
                    <a:pt x="419" y="0"/>
                  </a:lnTo>
                  <a:lnTo>
                    <a:pt x="326" y="38"/>
                  </a:lnTo>
                  <a:lnTo>
                    <a:pt x="249" y="22"/>
                  </a:lnTo>
                  <a:lnTo>
                    <a:pt x="195" y="60"/>
                  </a:lnTo>
                  <a:lnTo>
                    <a:pt x="198" y="57"/>
                  </a:lnTo>
                  <a:lnTo>
                    <a:pt x="166" y="86"/>
                  </a:lnTo>
                  <a:lnTo>
                    <a:pt x="172" y="160"/>
                  </a:lnTo>
                  <a:lnTo>
                    <a:pt x="128" y="182"/>
                  </a:lnTo>
                  <a:lnTo>
                    <a:pt x="131" y="256"/>
                  </a:lnTo>
                  <a:lnTo>
                    <a:pt x="35" y="291"/>
                  </a:lnTo>
                  <a:lnTo>
                    <a:pt x="0" y="326"/>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2" name="Freeform 707"/>
            <p:cNvSpPr>
              <a:spLocks/>
            </p:cNvSpPr>
            <p:nvPr/>
          </p:nvSpPr>
          <p:spPr bwMode="auto">
            <a:xfrm>
              <a:off x="4404561" y="4915155"/>
              <a:ext cx="561471" cy="569965"/>
            </a:xfrm>
            <a:custGeom>
              <a:avLst/>
              <a:gdLst/>
              <a:ahLst/>
              <a:cxnLst>
                <a:cxn ang="0">
                  <a:pos x="0" y="328"/>
                </a:cxn>
                <a:cxn ang="0">
                  <a:pos x="0" y="353"/>
                </a:cxn>
                <a:cxn ang="0">
                  <a:pos x="2" y="353"/>
                </a:cxn>
                <a:cxn ang="0">
                  <a:pos x="112" y="345"/>
                </a:cxn>
                <a:cxn ang="0">
                  <a:pos x="127" y="388"/>
                </a:cxn>
                <a:cxn ang="0">
                  <a:pos x="262" y="385"/>
                </a:cxn>
                <a:cxn ang="0">
                  <a:pos x="275" y="438"/>
                </a:cxn>
                <a:cxn ang="0">
                  <a:pos x="327" y="518"/>
                </a:cxn>
                <a:cxn ang="0">
                  <a:pos x="327" y="545"/>
                </a:cxn>
                <a:cxn ang="0">
                  <a:pos x="374" y="508"/>
                </a:cxn>
                <a:cxn ang="0">
                  <a:pos x="447" y="570"/>
                </a:cxn>
                <a:cxn ang="0">
                  <a:pos x="482" y="553"/>
                </a:cxn>
                <a:cxn ang="0">
                  <a:pos x="537" y="588"/>
                </a:cxn>
                <a:cxn ang="0">
                  <a:pos x="557" y="563"/>
                </a:cxn>
                <a:cxn ang="0">
                  <a:pos x="512" y="515"/>
                </a:cxn>
                <a:cxn ang="0">
                  <a:pos x="522" y="428"/>
                </a:cxn>
                <a:cxn ang="0">
                  <a:pos x="572" y="423"/>
                </a:cxn>
                <a:cxn ang="0">
                  <a:pos x="574" y="423"/>
                </a:cxn>
                <a:cxn ang="0">
                  <a:pos x="527" y="345"/>
                </a:cxn>
                <a:cxn ang="0">
                  <a:pos x="557" y="300"/>
                </a:cxn>
                <a:cxn ang="0">
                  <a:pos x="557" y="298"/>
                </a:cxn>
                <a:cxn ang="0">
                  <a:pos x="552" y="298"/>
                </a:cxn>
                <a:cxn ang="0">
                  <a:pos x="539" y="263"/>
                </a:cxn>
                <a:cxn ang="0">
                  <a:pos x="537" y="263"/>
                </a:cxn>
                <a:cxn ang="0">
                  <a:pos x="534" y="243"/>
                </a:cxn>
                <a:cxn ang="0">
                  <a:pos x="537" y="195"/>
                </a:cxn>
                <a:cxn ang="0">
                  <a:pos x="537" y="193"/>
                </a:cxn>
                <a:cxn ang="0">
                  <a:pos x="552" y="153"/>
                </a:cxn>
                <a:cxn ang="0">
                  <a:pos x="579" y="125"/>
                </a:cxn>
                <a:cxn ang="0">
                  <a:pos x="572" y="53"/>
                </a:cxn>
                <a:cxn ang="0">
                  <a:pos x="419" y="0"/>
                </a:cxn>
                <a:cxn ang="0">
                  <a:pos x="327" y="38"/>
                </a:cxn>
                <a:cxn ang="0">
                  <a:pos x="250" y="23"/>
                </a:cxn>
                <a:cxn ang="0">
                  <a:pos x="195" y="60"/>
                </a:cxn>
                <a:cxn ang="0">
                  <a:pos x="197" y="58"/>
                </a:cxn>
                <a:cxn ang="0">
                  <a:pos x="167" y="88"/>
                </a:cxn>
                <a:cxn ang="0">
                  <a:pos x="172" y="160"/>
                </a:cxn>
                <a:cxn ang="0">
                  <a:pos x="127" y="183"/>
                </a:cxn>
                <a:cxn ang="0">
                  <a:pos x="132" y="258"/>
                </a:cxn>
                <a:cxn ang="0">
                  <a:pos x="35" y="293"/>
                </a:cxn>
                <a:cxn ang="0">
                  <a:pos x="0" y="328"/>
                </a:cxn>
              </a:cxnLst>
              <a:rect l="0" t="0" r="r" b="b"/>
              <a:pathLst>
                <a:path w="579" h="588">
                  <a:moveTo>
                    <a:pt x="0" y="328"/>
                  </a:moveTo>
                  <a:lnTo>
                    <a:pt x="0" y="353"/>
                  </a:lnTo>
                  <a:lnTo>
                    <a:pt x="2" y="353"/>
                  </a:lnTo>
                  <a:lnTo>
                    <a:pt x="112" y="345"/>
                  </a:lnTo>
                  <a:lnTo>
                    <a:pt x="127" y="388"/>
                  </a:lnTo>
                  <a:lnTo>
                    <a:pt x="262" y="385"/>
                  </a:lnTo>
                  <a:lnTo>
                    <a:pt x="275" y="438"/>
                  </a:lnTo>
                  <a:lnTo>
                    <a:pt x="327" y="518"/>
                  </a:lnTo>
                  <a:lnTo>
                    <a:pt x="327" y="545"/>
                  </a:lnTo>
                  <a:lnTo>
                    <a:pt x="374" y="508"/>
                  </a:lnTo>
                  <a:lnTo>
                    <a:pt x="447" y="570"/>
                  </a:lnTo>
                  <a:lnTo>
                    <a:pt x="482" y="553"/>
                  </a:lnTo>
                  <a:lnTo>
                    <a:pt x="537" y="588"/>
                  </a:lnTo>
                  <a:lnTo>
                    <a:pt x="557" y="563"/>
                  </a:lnTo>
                  <a:lnTo>
                    <a:pt x="512" y="515"/>
                  </a:lnTo>
                  <a:lnTo>
                    <a:pt x="522" y="428"/>
                  </a:lnTo>
                  <a:lnTo>
                    <a:pt x="572" y="423"/>
                  </a:lnTo>
                  <a:lnTo>
                    <a:pt x="574" y="423"/>
                  </a:lnTo>
                  <a:lnTo>
                    <a:pt x="527" y="345"/>
                  </a:lnTo>
                  <a:lnTo>
                    <a:pt x="557" y="300"/>
                  </a:lnTo>
                  <a:lnTo>
                    <a:pt x="557" y="298"/>
                  </a:lnTo>
                  <a:lnTo>
                    <a:pt x="552" y="298"/>
                  </a:lnTo>
                  <a:lnTo>
                    <a:pt x="539" y="263"/>
                  </a:lnTo>
                  <a:lnTo>
                    <a:pt x="537" y="263"/>
                  </a:lnTo>
                  <a:lnTo>
                    <a:pt x="534" y="243"/>
                  </a:lnTo>
                  <a:lnTo>
                    <a:pt x="537" y="195"/>
                  </a:lnTo>
                  <a:lnTo>
                    <a:pt x="537" y="193"/>
                  </a:lnTo>
                  <a:lnTo>
                    <a:pt x="552" y="153"/>
                  </a:lnTo>
                  <a:lnTo>
                    <a:pt x="579" y="125"/>
                  </a:lnTo>
                  <a:lnTo>
                    <a:pt x="572" y="53"/>
                  </a:lnTo>
                  <a:lnTo>
                    <a:pt x="419" y="0"/>
                  </a:lnTo>
                  <a:lnTo>
                    <a:pt x="327" y="38"/>
                  </a:lnTo>
                  <a:lnTo>
                    <a:pt x="250" y="23"/>
                  </a:lnTo>
                  <a:lnTo>
                    <a:pt x="195" y="60"/>
                  </a:lnTo>
                  <a:lnTo>
                    <a:pt x="197" y="58"/>
                  </a:lnTo>
                  <a:lnTo>
                    <a:pt x="167" y="88"/>
                  </a:lnTo>
                  <a:lnTo>
                    <a:pt x="172" y="160"/>
                  </a:lnTo>
                  <a:lnTo>
                    <a:pt x="127" y="183"/>
                  </a:lnTo>
                  <a:lnTo>
                    <a:pt x="132" y="258"/>
                  </a:lnTo>
                  <a:lnTo>
                    <a:pt x="35" y="293"/>
                  </a:lnTo>
                  <a:lnTo>
                    <a:pt x="0" y="32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3" name="Freeform 706"/>
            <p:cNvSpPr>
              <a:spLocks/>
            </p:cNvSpPr>
            <p:nvPr/>
          </p:nvSpPr>
          <p:spPr bwMode="auto">
            <a:xfrm>
              <a:off x="4694977" y="4359740"/>
              <a:ext cx="486445" cy="608773"/>
            </a:xfrm>
            <a:custGeom>
              <a:avLst/>
              <a:gdLst/>
              <a:ahLst/>
              <a:cxnLst>
                <a:cxn ang="0">
                  <a:pos x="503" y="157"/>
                </a:cxn>
                <a:cxn ang="0">
                  <a:pos x="448" y="58"/>
                </a:cxn>
                <a:cxn ang="0">
                  <a:pos x="413" y="0"/>
                </a:cxn>
                <a:cxn ang="0">
                  <a:pos x="349" y="54"/>
                </a:cxn>
                <a:cxn ang="0">
                  <a:pos x="269" y="48"/>
                </a:cxn>
                <a:cxn ang="0">
                  <a:pos x="167" y="54"/>
                </a:cxn>
                <a:cxn ang="0">
                  <a:pos x="90" y="61"/>
                </a:cxn>
                <a:cxn ang="0">
                  <a:pos x="87" y="54"/>
                </a:cxn>
                <a:cxn ang="0">
                  <a:pos x="87" y="42"/>
                </a:cxn>
                <a:cxn ang="0">
                  <a:pos x="87" y="54"/>
                </a:cxn>
                <a:cxn ang="0">
                  <a:pos x="90" y="58"/>
                </a:cxn>
                <a:cxn ang="0">
                  <a:pos x="39" y="138"/>
                </a:cxn>
                <a:cxn ang="0">
                  <a:pos x="52" y="249"/>
                </a:cxn>
                <a:cxn ang="0">
                  <a:pos x="0" y="304"/>
                </a:cxn>
                <a:cxn ang="0">
                  <a:pos x="10" y="416"/>
                </a:cxn>
                <a:cxn ang="0">
                  <a:pos x="29" y="416"/>
                </a:cxn>
                <a:cxn ang="0">
                  <a:pos x="109" y="505"/>
                </a:cxn>
                <a:cxn ang="0">
                  <a:pos x="116" y="573"/>
                </a:cxn>
                <a:cxn ang="0">
                  <a:pos x="272" y="627"/>
                </a:cxn>
                <a:cxn ang="0">
                  <a:pos x="384" y="624"/>
                </a:cxn>
                <a:cxn ang="0">
                  <a:pos x="445" y="585"/>
                </a:cxn>
                <a:cxn ang="0">
                  <a:pos x="355" y="473"/>
                </a:cxn>
                <a:cxn ang="0">
                  <a:pos x="464" y="281"/>
                </a:cxn>
                <a:cxn ang="0">
                  <a:pos x="461" y="205"/>
                </a:cxn>
                <a:cxn ang="0">
                  <a:pos x="503" y="157"/>
                </a:cxn>
              </a:cxnLst>
              <a:rect l="0" t="0" r="r" b="b"/>
              <a:pathLst>
                <a:path w="503" h="627">
                  <a:moveTo>
                    <a:pt x="503" y="157"/>
                  </a:moveTo>
                  <a:lnTo>
                    <a:pt x="448" y="58"/>
                  </a:lnTo>
                  <a:lnTo>
                    <a:pt x="413" y="0"/>
                  </a:lnTo>
                  <a:lnTo>
                    <a:pt x="349" y="54"/>
                  </a:lnTo>
                  <a:lnTo>
                    <a:pt x="269" y="48"/>
                  </a:lnTo>
                  <a:lnTo>
                    <a:pt x="167" y="54"/>
                  </a:lnTo>
                  <a:lnTo>
                    <a:pt x="90" y="61"/>
                  </a:lnTo>
                  <a:lnTo>
                    <a:pt x="87" y="54"/>
                  </a:lnTo>
                  <a:lnTo>
                    <a:pt x="87" y="42"/>
                  </a:lnTo>
                  <a:lnTo>
                    <a:pt x="87" y="54"/>
                  </a:lnTo>
                  <a:lnTo>
                    <a:pt x="90" y="58"/>
                  </a:lnTo>
                  <a:lnTo>
                    <a:pt x="39" y="138"/>
                  </a:lnTo>
                  <a:lnTo>
                    <a:pt x="52" y="249"/>
                  </a:lnTo>
                  <a:lnTo>
                    <a:pt x="0" y="304"/>
                  </a:lnTo>
                  <a:lnTo>
                    <a:pt x="10" y="416"/>
                  </a:lnTo>
                  <a:lnTo>
                    <a:pt x="29" y="416"/>
                  </a:lnTo>
                  <a:lnTo>
                    <a:pt x="109" y="505"/>
                  </a:lnTo>
                  <a:lnTo>
                    <a:pt x="116" y="573"/>
                  </a:lnTo>
                  <a:lnTo>
                    <a:pt x="272" y="627"/>
                  </a:lnTo>
                  <a:lnTo>
                    <a:pt x="384" y="624"/>
                  </a:lnTo>
                  <a:lnTo>
                    <a:pt x="445" y="585"/>
                  </a:lnTo>
                  <a:lnTo>
                    <a:pt x="355" y="473"/>
                  </a:lnTo>
                  <a:lnTo>
                    <a:pt x="464" y="281"/>
                  </a:lnTo>
                  <a:lnTo>
                    <a:pt x="461" y="205"/>
                  </a:lnTo>
                  <a:lnTo>
                    <a:pt x="503" y="157"/>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4" name="Freeform 705"/>
            <p:cNvSpPr>
              <a:spLocks/>
            </p:cNvSpPr>
            <p:nvPr/>
          </p:nvSpPr>
          <p:spPr bwMode="auto">
            <a:xfrm>
              <a:off x="4694977" y="4359740"/>
              <a:ext cx="486445" cy="608773"/>
            </a:xfrm>
            <a:custGeom>
              <a:avLst/>
              <a:gdLst/>
              <a:ahLst/>
              <a:cxnLst>
                <a:cxn ang="0">
                  <a:pos x="503" y="157"/>
                </a:cxn>
                <a:cxn ang="0">
                  <a:pos x="448" y="57"/>
                </a:cxn>
                <a:cxn ang="0">
                  <a:pos x="413" y="0"/>
                </a:cxn>
                <a:cxn ang="0">
                  <a:pos x="350" y="55"/>
                </a:cxn>
                <a:cxn ang="0">
                  <a:pos x="270" y="47"/>
                </a:cxn>
                <a:cxn ang="0">
                  <a:pos x="168" y="55"/>
                </a:cxn>
                <a:cxn ang="0">
                  <a:pos x="90" y="60"/>
                </a:cxn>
                <a:cxn ang="0">
                  <a:pos x="88" y="55"/>
                </a:cxn>
                <a:cxn ang="0">
                  <a:pos x="88" y="42"/>
                </a:cxn>
                <a:cxn ang="0">
                  <a:pos x="88" y="55"/>
                </a:cxn>
                <a:cxn ang="0">
                  <a:pos x="90" y="57"/>
                </a:cxn>
                <a:cxn ang="0">
                  <a:pos x="40" y="137"/>
                </a:cxn>
                <a:cxn ang="0">
                  <a:pos x="53" y="250"/>
                </a:cxn>
                <a:cxn ang="0">
                  <a:pos x="0" y="305"/>
                </a:cxn>
                <a:cxn ang="0">
                  <a:pos x="10" y="415"/>
                </a:cxn>
                <a:cxn ang="0">
                  <a:pos x="30" y="415"/>
                </a:cxn>
                <a:cxn ang="0">
                  <a:pos x="110" y="505"/>
                </a:cxn>
                <a:cxn ang="0">
                  <a:pos x="118" y="572"/>
                </a:cxn>
                <a:cxn ang="0">
                  <a:pos x="273" y="627"/>
                </a:cxn>
                <a:cxn ang="0">
                  <a:pos x="385" y="625"/>
                </a:cxn>
                <a:cxn ang="0">
                  <a:pos x="445" y="585"/>
                </a:cxn>
                <a:cxn ang="0">
                  <a:pos x="355" y="472"/>
                </a:cxn>
                <a:cxn ang="0">
                  <a:pos x="465" y="280"/>
                </a:cxn>
                <a:cxn ang="0">
                  <a:pos x="463" y="205"/>
                </a:cxn>
                <a:cxn ang="0">
                  <a:pos x="503" y="157"/>
                </a:cxn>
              </a:cxnLst>
              <a:rect l="0" t="0" r="r" b="b"/>
              <a:pathLst>
                <a:path w="503" h="627">
                  <a:moveTo>
                    <a:pt x="503" y="157"/>
                  </a:moveTo>
                  <a:lnTo>
                    <a:pt x="448" y="57"/>
                  </a:lnTo>
                  <a:lnTo>
                    <a:pt x="413" y="0"/>
                  </a:lnTo>
                  <a:lnTo>
                    <a:pt x="350" y="55"/>
                  </a:lnTo>
                  <a:lnTo>
                    <a:pt x="270" y="47"/>
                  </a:lnTo>
                  <a:lnTo>
                    <a:pt x="168" y="55"/>
                  </a:lnTo>
                  <a:lnTo>
                    <a:pt x="90" y="60"/>
                  </a:lnTo>
                  <a:lnTo>
                    <a:pt x="88" y="55"/>
                  </a:lnTo>
                  <a:lnTo>
                    <a:pt x="88" y="42"/>
                  </a:lnTo>
                  <a:lnTo>
                    <a:pt x="88" y="55"/>
                  </a:lnTo>
                  <a:lnTo>
                    <a:pt x="90" y="57"/>
                  </a:lnTo>
                  <a:lnTo>
                    <a:pt x="40" y="137"/>
                  </a:lnTo>
                  <a:lnTo>
                    <a:pt x="53" y="250"/>
                  </a:lnTo>
                  <a:lnTo>
                    <a:pt x="0" y="305"/>
                  </a:lnTo>
                  <a:lnTo>
                    <a:pt x="10" y="415"/>
                  </a:lnTo>
                  <a:lnTo>
                    <a:pt x="30" y="415"/>
                  </a:lnTo>
                  <a:lnTo>
                    <a:pt x="110" y="505"/>
                  </a:lnTo>
                  <a:lnTo>
                    <a:pt x="118" y="572"/>
                  </a:lnTo>
                  <a:lnTo>
                    <a:pt x="273" y="627"/>
                  </a:lnTo>
                  <a:lnTo>
                    <a:pt x="385" y="625"/>
                  </a:lnTo>
                  <a:lnTo>
                    <a:pt x="445" y="585"/>
                  </a:lnTo>
                  <a:lnTo>
                    <a:pt x="355" y="472"/>
                  </a:lnTo>
                  <a:lnTo>
                    <a:pt x="465" y="280"/>
                  </a:lnTo>
                  <a:lnTo>
                    <a:pt x="463" y="205"/>
                  </a:lnTo>
                  <a:lnTo>
                    <a:pt x="503" y="15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5" name="Freeform 704"/>
            <p:cNvSpPr>
              <a:spLocks/>
            </p:cNvSpPr>
            <p:nvPr/>
          </p:nvSpPr>
          <p:spPr bwMode="auto">
            <a:xfrm>
              <a:off x="5220144" y="2897234"/>
              <a:ext cx="508228" cy="713064"/>
            </a:xfrm>
            <a:custGeom>
              <a:avLst/>
              <a:gdLst/>
              <a:ahLst/>
              <a:cxnLst>
                <a:cxn ang="0">
                  <a:pos x="93" y="576"/>
                </a:cxn>
                <a:cxn ang="0">
                  <a:pos x="0" y="560"/>
                </a:cxn>
                <a:cxn ang="0">
                  <a:pos x="45" y="432"/>
                </a:cxn>
                <a:cxn ang="0">
                  <a:pos x="160" y="355"/>
                </a:cxn>
                <a:cxn ang="0">
                  <a:pos x="134" y="307"/>
                </a:cxn>
                <a:cxn ang="0">
                  <a:pos x="202" y="153"/>
                </a:cxn>
                <a:cxn ang="0">
                  <a:pos x="358" y="77"/>
                </a:cxn>
                <a:cxn ang="0">
                  <a:pos x="480" y="0"/>
                </a:cxn>
                <a:cxn ang="0">
                  <a:pos x="483" y="77"/>
                </a:cxn>
                <a:cxn ang="0">
                  <a:pos x="525" y="134"/>
                </a:cxn>
                <a:cxn ang="0">
                  <a:pos x="509" y="157"/>
                </a:cxn>
                <a:cxn ang="0">
                  <a:pos x="509" y="291"/>
                </a:cxn>
                <a:cxn ang="0">
                  <a:pos x="422" y="416"/>
                </a:cxn>
                <a:cxn ang="0">
                  <a:pos x="429" y="525"/>
                </a:cxn>
                <a:cxn ang="0">
                  <a:pos x="464" y="502"/>
                </a:cxn>
                <a:cxn ang="0">
                  <a:pos x="425" y="525"/>
                </a:cxn>
                <a:cxn ang="0">
                  <a:pos x="281" y="537"/>
                </a:cxn>
                <a:cxn ang="0">
                  <a:pos x="272" y="592"/>
                </a:cxn>
                <a:cxn ang="0">
                  <a:pos x="326" y="662"/>
                </a:cxn>
                <a:cxn ang="0">
                  <a:pos x="393" y="643"/>
                </a:cxn>
                <a:cxn ang="0">
                  <a:pos x="326" y="662"/>
                </a:cxn>
                <a:cxn ang="0">
                  <a:pos x="256" y="729"/>
                </a:cxn>
                <a:cxn ang="0">
                  <a:pos x="253" y="736"/>
                </a:cxn>
                <a:cxn ang="0">
                  <a:pos x="163" y="643"/>
                </a:cxn>
                <a:cxn ang="0">
                  <a:pos x="202" y="585"/>
                </a:cxn>
                <a:cxn ang="0">
                  <a:pos x="160" y="515"/>
                </a:cxn>
                <a:cxn ang="0">
                  <a:pos x="96" y="576"/>
                </a:cxn>
                <a:cxn ang="0">
                  <a:pos x="93" y="579"/>
                </a:cxn>
                <a:cxn ang="0">
                  <a:pos x="93" y="576"/>
                </a:cxn>
              </a:cxnLst>
              <a:rect l="0" t="0" r="r" b="b"/>
              <a:pathLst>
                <a:path w="525" h="736">
                  <a:moveTo>
                    <a:pt x="93" y="576"/>
                  </a:moveTo>
                  <a:lnTo>
                    <a:pt x="0" y="560"/>
                  </a:lnTo>
                  <a:lnTo>
                    <a:pt x="45" y="432"/>
                  </a:lnTo>
                  <a:lnTo>
                    <a:pt x="160" y="355"/>
                  </a:lnTo>
                  <a:lnTo>
                    <a:pt x="134" y="307"/>
                  </a:lnTo>
                  <a:lnTo>
                    <a:pt x="202" y="153"/>
                  </a:lnTo>
                  <a:lnTo>
                    <a:pt x="358" y="77"/>
                  </a:lnTo>
                  <a:lnTo>
                    <a:pt x="480" y="0"/>
                  </a:lnTo>
                  <a:lnTo>
                    <a:pt x="483" y="77"/>
                  </a:lnTo>
                  <a:lnTo>
                    <a:pt x="525" y="134"/>
                  </a:lnTo>
                  <a:lnTo>
                    <a:pt x="509" y="157"/>
                  </a:lnTo>
                  <a:lnTo>
                    <a:pt x="509" y="291"/>
                  </a:lnTo>
                  <a:lnTo>
                    <a:pt x="422" y="416"/>
                  </a:lnTo>
                  <a:lnTo>
                    <a:pt x="429" y="525"/>
                  </a:lnTo>
                  <a:lnTo>
                    <a:pt x="464" y="502"/>
                  </a:lnTo>
                  <a:lnTo>
                    <a:pt x="425" y="525"/>
                  </a:lnTo>
                  <a:lnTo>
                    <a:pt x="281" y="537"/>
                  </a:lnTo>
                  <a:lnTo>
                    <a:pt x="272" y="592"/>
                  </a:lnTo>
                  <a:lnTo>
                    <a:pt x="326" y="662"/>
                  </a:lnTo>
                  <a:lnTo>
                    <a:pt x="393" y="643"/>
                  </a:lnTo>
                  <a:lnTo>
                    <a:pt x="326" y="662"/>
                  </a:lnTo>
                  <a:lnTo>
                    <a:pt x="256" y="729"/>
                  </a:lnTo>
                  <a:lnTo>
                    <a:pt x="253" y="736"/>
                  </a:lnTo>
                  <a:lnTo>
                    <a:pt x="163" y="643"/>
                  </a:lnTo>
                  <a:lnTo>
                    <a:pt x="202" y="585"/>
                  </a:lnTo>
                  <a:lnTo>
                    <a:pt x="160" y="515"/>
                  </a:lnTo>
                  <a:lnTo>
                    <a:pt x="96" y="576"/>
                  </a:lnTo>
                  <a:lnTo>
                    <a:pt x="93" y="579"/>
                  </a:lnTo>
                  <a:lnTo>
                    <a:pt x="93" y="576"/>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6" name="Freeform 703"/>
            <p:cNvSpPr>
              <a:spLocks/>
            </p:cNvSpPr>
            <p:nvPr/>
          </p:nvSpPr>
          <p:spPr bwMode="auto">
            <a:xfrm>
              <a:off x="5220144" y="2897234"/>
              <a:ext cx="508228" cy="715488"/>
            </a:xfrm>
            <a:custGeom>
              <a:avLst/>
              <a:gdLst/>
              <a:ahLst/>
              <a:cxnLst>
                <a:cxn ang="0">
                  <a:pos x="93" y="576"/>
                </a:cxn>
                <a:cxn ang="0">
                  <a:pos x="0" y="559"/>
                </a:cxn>
                <a:cxn ang="0">
                  <a:pos x="45" y="432"/>
                </a:cxn>
                <a:cxn ang="0">
                  <a:pos x="160" y="354"/>
                </a:cxn>
                <a:cxn ang="0">
                  <a:pos x="133" y="307"/>
                </a:cxn>
                <a:cxn ang="0">
                  <a:pos x="200" y="152"/>
                </a:cxn>
                <a:cxn ang="0">
                  <a:pos x="358" y="77"/>
                </a:cxn>
                <a:cxn ang="0">
                  <a:pos x="480" y="0"/>
                </a:cxn>
                <a:cxn ang="0">
                  <a:pos x="483" y="77"/>
                </a:cxn>
                <a:cxn ang="0">
                  <a:pos x="525" y="135"/>
                </a:cxn>
                <a:cxn ang="0">
                  <a:pos x="508" y="157"/>
                </a:cxn>
                <a:cxn ang="0">
                  <a:pos x="508" y="292"/>
                </a:cxn>
                <a:cxn ang="0">
                  <a:pos x="420" y="417"/>
                </a:cxn>
                <a:cxn ang="0">
                  <a:pos x="428" y="524"/>
                </a:cxn>
                <a:cxn ang="0">
                  <a:pos x="463" y="501"/>
                </a:cxn>
                <a:cxn ang="0">
                  <a:pos x="425" y="524"/>
                </a:cxn>
                <a:cxn ang="0">
                  <a:pos x="280" y="536"/>
                </a:cxn>
                <a:cxn ang="0">
                  <a:pos x="270" y="591"/>
                </a:cxn>
                <a:cxn ang="0">
                  <a:pos x="325" y="661"/>
                </a:cxn>
                <a:cxn ang="0">
                  <a:pos x="393" y="641"/>
                </a:cxn>
                <a:cxn ang="0">
                  <a:pos x="325" y="661"/>
                </a:cxn>
                <a:cxn ang="0">
                  <a:pos x="255" y="729"/>
                </a:cxn>
                <a:cxn ang="0">
                  <a:pos x="253" y="736"/>
                </a:cxn>
                <a:cxn ang="0">
                  <a:pos x="163" y="641"/>
                </a:cxn>
                <a:cxn ang="0">
                  <a:pos x="200" y="584"/>
                </a:cxn>
                <a:cxn ang="0">
                  <a:pos x="160" y="514"/>
                </a:cxn>
                <a:cxn ang="0">
                  <a:pos x="95" y="576"/>
                </a:cxn>
                <a:cxn ang="0">
                  <a:pos x="93" y="579"/>
                </a:cxn>
                <a:cxn ang="0">
                  <a:pos x="93" y="576"/>
                </a:cxn>
              </a:cxnLst>
              <a:rect l="0" t="0" r="r" b="b"/>
              <a:pathLst>
                <a:path w="525" h="736">
                  <a:moveTo>
                    <a:pt x="93" y="576"/>
                  </a:moveTo>
                  <a:lnTo>
                    <a:pt x="0" y="559"/>
                  </a:lnTo>
                  <a:lnTo>
                    <a:pt x="45" y="432"/>
                  </a:lnTo>
                  <a:lnTo>
                    <a:pt x="160" y="354"/>
                  </a:lnTo>
                  <a:lnTo>
                    <a:pt x="133" y="307"/>
                  </a:lnTo>
                  <a:lnTo>
                    <a:pt x="200" y="152"/>
                  </a:lnTo>
                  <a:lnTo>
                    <a:pt x="358" y="77"/>
                  </a:lnTo>
                  <a:lnTo>
                    <a:pt x="480" y="0"/>
                  </a:lnTo>
                  <a:lnTo>
                    <a:pt x="483" y="77"/>
                  </a:lnTo>
                  <a:lnTo>
                    <a:pt x="525" y="135"/>
                  </a:lnTo>
                  <a:lnTo>
                    <a:pt x="508" y="157"/>
                  </a:lnTo>
                  <a:lnTo>
                    <a:pt x="508" y="292"/>
                  </a:lnTo>
                  <a:lnTo>
                    <a:pt x="420" y="417"/>
                  </a:lnTo>
                  <a:lnTo>
                    <a:pt x="428" y="524"/>
                  </a:lnTo>
                  <a:lnTo>
                    <a:pt x="463" y="501"/>
                  </a:lnTo>
                  <a:lnTo>
                    <a:pt x="425" y="524"/>
                  </a:lnTo>
                  <a:lnTo>
                    <a:pt x="280" y="536"/>
                  </a:lnTo>
                  <a:lnTo>
                    <a:pt x="270" y="591"/>
                  </a:lnTo>
                  <a:lnTo>
                    <a:pt x="325" y="661"/>
                  </a:lnTo>
                  <a:lnTo>
                    <a:pt x="393" y="641"/>
                  </a:lnTo>
                  <a:lnTo>
                    <a:pt x="325" y="661"/>
                  </a:lnTo>
                  <a:lnTo>
                    <a:pt x="255" y="729"/>
                  </a:lnTo>
                  <a:lnTo>
                    <a:pt x="253" y="736"/>
                  </a:lnTo>
                  <a:lnTo>
                    <a:pt x="163" y="641"/>
                  </a:lnTo>
                  <a:lnTo>
                    <a:pt x="200" y="584"/>
                  </a:lnTo>
                  <a:lnTo>
                    <a:pt x="160" y="514"/>
                  </a:lnTo>
                  <a:lnTo>
                    <a:pt x="95" y="576"/>
                  </a:lnTo>
                  <a:lnTo>
                    <a:pt x="93" y="579"/>
                  </a:lnTo>
                  <a:lnTo>
                    <a:pt x="93" y="576"/>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702"/>
            <p:cNvSpPr>
              <a:spLocks/>
            </p:cNvSpPr>
            <p:nvPr/>
          </p:nvSpPr>
          <p:spPr bwMode="auto">
            <a:xfrm>
              <a:off x="4537667" y="3726716"/>
              <a:ext cx="140368" cy="99440"/>
            </a:xfrm>
            <a:custGeom>
              <a:avLst/>
              <a:gdLst/>
              <a:ahLst/>
              <a:cxnLst>
                <a:cxn ang="0">
                  <a:pos x="0" y="35"/>
                </a:cxn>
                <a:cxn ang="0">
                  <a:pos x="77" y="103"/>
                </a:cxn>
                <a:cxn ang="0">
                  <a:pos x="77" y="103"/>
                </a:cxn>
                <a:cxn ang="0">
                  <a:pos x="80" y="99"/>
                </a:cxn>
                <a:cxn ang="0">
                  <a:pos x="87" y="48"/>
                </a:cxn>
                <a:cxn ang="0">
                  <a:pos x="131" y="51"/>
                </a:cxn>
                <a:cxn ang="0">
                  <a:pos x="138" y="48"/>
                </a:cxn>
                <a:cxn ang="0">
                  <a:pos x="144" y="13"/>
                </a:cxn>
                <a:cxn ang="0">
                  <a:pos x="141" y="10"/>
                </a:cxn>
                <a:cxn ang="0">
                  <a:pos x="93" y="0"/>
                </a:cxn>
                <a:cxn ang="0">
                  <a:pos x="87" y="0"/>
                </a:cxn>
                <a:cxn ang="0">
                  <a:pos x="90" y="0"/>
                </a:cxn>
                <a:cxn ang="0">
                  <a:pos x="64" y="26"/>
                </a:cxn>
                <a:cxn ang="0">
                  <a:pos x="0" y="32"/>
                </a:cxn>
                <a:cxn ang="0">
                  <a:pos x="0" y="35"/>
                </a:cxn>
              </a:cxnLst>
              <a:rect l="0" t="0" r="r" b="b"/>
              <a:pathLst>
                <a:path w="144" h="103">
                  <a:moveTo>
                    <a:pt x="0" y="35"/>
                  </a:moveTo>
                  <a:lnTo>
                    <a:pt x="77" y="103"/>
                  </a:lnTo>
                  <a:lnTo>
                    <a:pt x="80" y="99"/>
                  </a:lnTo>
                  <a:lnTo>
                    <a:pt x="87" y="48"/>
                  </a:lnTo>
                  <a:lnTo>
                    <a:pt x="131" y="51"/>
                  </a:lnTo>
                  <a:lnTo>
                    <a:pt x="138" y="48"/>
                  </a:lnTo>
                  <a:lnTo>
                    <a:pt x="144" y="13"/>
                  </a:lnTo>
                  <a:lnTo>
                    <a:pt x="141" y="10"/>
                  </a:lnTo>
                  <a:lnTo>
                    <a:pt x="93" y="0"/>
                  </a:lnTo>
                  <a:lnTo>
                    <a:pt x="87" y="0"/>
                  </a:lnTo>
                  <a:lnTo>
                    <a:pt x="90" y="0"/>
                  </a:lnTo>
                  <a:lnTo>
                    <a:pt x="64" y="26"/>
                  </a:lnTo>
                  <a:lnTo>
                    <a:pt x="0" y="32"/>
                  </a:lnTo>
                  <a:lnTo>
                    <a:pt x="0" y="3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8" name="Freeform 701"/>
            <p:cNvSpPr>
              <a:spLocks/>
            </p:cNvSpPr>
            <p:nvPr/>
          </p:nvSpPr>
          <p:spPr bwMode="auto">
            <a:xfrm>
              <a:off x="4537667" y="3726716"/>
              <a:ext cx="140368" cy="99440"/>
            </a:xfrm>
            <a:custGeom>
              <a:avLst/>
              <a:gdLst/>
              <a:ahLst/>
              <a:cxnLst>
                <a:cxn ang="0">
                  <a:pos x="0" y="35"/>
                </a:cxn>
                <a:cxn ang="0">
                  <a:pos x="77" y="103"/>
                </a:cxn>
                <a:cxn ang="0">
                  <a:pos x="79" y="98"/>
                </a:cxn>
                <a:cxn ang="0">
                  <a:pos x="87" y="48"/>
                </a:cxn>
                <a:cxn ang="0">
                  <a:pos x="129" y="50"/>
                </a:cxn>
                <a:cxn ang="0">
                  <a:pos x="137" y="48"/>
                </a:cxn>
                <a:cxn ang="0">
                  <a:pos x="144" y="13"/>
                </a:cxn>
                <a:cxn ang="0">
                  <a:pos x="139" y="10"/>
                </a:cxn>
                <a:cxn ang="0">
                  <a:pos x="92" y="0"/>
                </a:cxn>
                <a:cxn ang="0">
                  <a:pos x="87" y="0"/>
                </a:cxn>
                <a:cxn ang="0">
                  <a:pos x="89" y="0"/>
                </a:cxn>
                <a:cxn ang="0">
                  <a:pos x="65" y="25"/>
                </a:cxn>
                <a:cxn ang="0">
                  <a:pos x="0" y="33"/>
                </a:cxn>
                <a:cxn ang="0">
                  <a:pos x="0" y="35"/>
                </a:cxn>
              </a:cxnLst>
              <a:rect l="0" t="0" r="r" b="b"/>
              <a:pathLst>
                <a:path w="144" h="103">
                  <a:moveTo>
                    <a:pt x="0" y="35"/>
                  </a:moveTo>
                  <a:lnTo>
                    <a:pt x="77" y="103"/>
                  </a:lnTo>
                  <a:lnTo>
                    <a:pt x="79" y="98"/>
                  </a:lnTo>
                  <a:lnTo>
                    <a:pt x="87" y="48"/>
                  </a:lnTo>
                  <a:lnTo>
                    <a:pt x="129" y="50"/>
                  </a:lnTo>
                  <a:lnTo>
                    <a:pt x="137" y="48"/>
                  </a:lnTo>
                  <a:lnTo>
                    <a:pt x="144" y="13"/>
                  </a:lnTo>
                  <a:lnTo>
                    <a:pt x="139" y="10"/>
                  </a:lnTo>
                  <a:lnTo>
                    <a:pt x="92" y="0"/>
                  </a:lnTo>
                  <a:lnTo>
                    <a:pt x="87" y="0"/>
                  </a:lnTo>
                  <a:lnTo>
                    <a:pt x="89" y="0"/>
                  </a:lnTo>
                  <a:lnTo>
                    <a:pt x="65" y="25"/>
                  </a:lnTo>
                  <a:lnTo>
                    <a:pt x="0" y="33"/>
                  </a:lnTo>
                  <a:lnTo>
                    <a:pt x="0" y="3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9" name="Freeform 700"/>
            <p:cNvSpPr>
              <a:spLocks/>
            </p:cNvSpPr>
            <p:nvPr/>
          </p:nvSpPr>
          <p:spPr bwMode="auto">
            <a:xfrm>
              <a:off x="4135926" y="3506005"/>
              <a:ext cx="242013" cy="308025"/>
            </a:xfrm>
            <a:custGeom>
              <a:avLst/>
              <a:gdLst/>
              <a:ahLst/>
              <a:cxnLst>
                <a:cxn ang="0">
                  <a:pos x="167" y="0"/>
                </a:cxn>
                <a:cxn ang="0">
                  <a:pos x="148" y="3"/>
                </a:cxn>
                <a:cxn ang="0">
                  <a:pos x="132" y="32"/>
                </a:cxn>
                <a:cxn ang="0">
                  <a:pos x="90" y="48"/>
                </a:cxn>
                <a:cxn ang="0">
                  <a:pos x="71" y="16"/>
                </a:cxn>
                <a:cxn ang="0">
                  <a:pos x="58" y="54"/>
                </a:cxn>
                <a:cxn ang="0">
                  <a:pos x="0" y="58"/>
                </a:cxn>
                <a:cxn ang="0">
                  <a:pos x="7" y="83"/>
                </a:cxn>
                <a:cxn ang="0">
                  <a:pos x="52" y="102"/>
                </a:cxn>
                <a:cxn ang="0">
                  <a:pos x="42" y="166"/>
                </a:cxn>
                <a:cxn ang="0">
                  <a:pos x="7" y="221"/>
                </a:cxn>
                <a:cxn ang="0">
                  <a:pos x="10" y="221"/>
                </a:cxn>
                <a:cxn ang="0">
                  <a:pos x="10" y="243"/>
                </a:cxn>
                <a:cxn ang="0">
                  <a:pos x="112" y="294"/>
                </a:cxn>
                <a:cxn ang="0">
                  <a:pos x="106" y="317"/>
                </a:cxn>
                <a:cxn ang="0">
                  <a:pos x="122" y="275"/>
                </a:cxn>
                <a:cxn ang="0">
                  <a:pos x="215" y="288"/>
                </a:cxn>
                <a:cxn ang="0">
                  <a:pos x="228" y="272"/>
                </a:cxn>
                <a:cxn ang="0">
                  <a:pos x="212" y="253"/>
                </a:cxn>
                <a:cxn ang="0">
                  <a:pos x="237" y="208"/>
                </a:cxn>
                <a:cxn ang="0">
                  <a:pos x="215" y="170"/>
                </a:cxn>
                <a:cxn ang="0">
                  <a:pos x="250" y="141"/>
                </a:cxn>
                <a:cxn ang="0">
                  <a:pos x="247" y="102"/>
                </a:cxn>
                <a:cxn ang="0">
                  <a:pos x="218" y="80"/>
                </a:cxn>
                <a:cxn ang="0">
                  <a:pos x="176" y="32"/>
                </a:cxn>
                <a:cxn ang="0">
                  <a:pos x="173" y="3"/>
                </a:cxn>
                <a:cxn ang="0">
                  <a:pos x="167" y="0"/>
                </a:cxn>
              </a:cxnLst>
              <a:rect l="0" t="0" r="r" b="b"/>
              <a:pathLst>
                <a:path w="250" h="317">
                  <a:moveTo>
                    <a:pt x="167" y="0"/>
                  </a:moveTo>
                  <a:lnTo>
                    <a:pt x="148" y="3"/>
                  </a:lnTo>
                  <a:lnTo>
                    <a:pt x="132" y="32"/>
                  </a:lnTo>
                  <a:lnTo>
                    <a:pt x="90" y="48"/>
                  </a:lnTo>
                  <a:lnTo>
                    <a:pt x="71" y="16"/>
                  </a:lnTo>
                  <a:lnTo>
                    <a:pt x="58" y="54"/>
                  </a:lnTo>
                  <a:lnTo>
                    <a:pt x="0" y="58"/>
                  </a:lnTo>
                  <a:lnTo>
                    <a:pt x="7" y="83"/>
                  </a:lnTo>
                  <a:lnTo>
                    <a:pt x="52" y="102"/>
                  </a:lnTo>
                  <a:lnTo>
                    <a:pt x="42" y="166"/>
                  </a:lnTo>
                  <a:lnTo>
                    <a:pt x="7" y="221"/>
                  </a:lnTo>
                  <a:lnTo>
                    <a:pt x="10" y="221"/>
                  </a:lnTo>
                  <a:lnTo>
                    <a:pt x="10" y="243"/>
                  </a:lnTo>
                  <a:lnTo>
                    <a:pt x="112" y="294"/>
                  </a:lnTo>
                  <a:lnTo>
                    <a:pt x="106" y="317"/>
                  </a:lnTo>
                  <a:lnTo>
                    <a:pt x="122" y="275"/>
                  </a:lnTo>
                  <a:lnTo>
                    <a:pt x="215" y="288"/>
                  </a:lnTo>
                  <a:lnTo>
                    <a:pt x="228" y="272"/>
                  </a:lnTo>
                  <a:lnTo>
                    <a:pt x="212" y="253"/>
                  </a:lnTo>
                  <a:lnTo>
                    <a:pt x="237" y="208"/>
                  </a:lnTo>
                  <a:lnTo>
                    <a:pt x="215" y="170"/>
                  </a:lnTo>
                  <a:lnTo>
                    <a:pt x="250" y="141"/>
                  </a:lnTo>
                  <a:lnTo>
                    <a:pt x="247" y="102"/>
                  </a:lnTo>
                  <a:lnTo>
                    <a:pt x="218" y="80"/>
                  </a:lnTo>
                  <a:lnTo>
                    <a:pt x="176" y="32"/>
                  </a:lnTo>
                  <a:lnTo>
                    <a:pt x="173" y="3"/>
                  </a:lnTo>
                  <a:lnTo>
                    <a:pt x="167"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0" name="Freeform 699"/>
            <p:cNvSpPr>
              <a:spLocks/>
            </p:cNvSpPr>
            <p:nvPr/>
          </p:nvSpPr>
          <p:spPr bwMode="auto">
            <a:xfrm>
              <a:off x="4135926" y="3506005"/>
              <a:ext cx="242013" cy="308025"/>
            </a:xfrm>
            <a:custGeom>
              <a:avLst/>
              <a:gdLst/>
              <a:ahLst/>
              <a:cxnLst>
                <a:cxn ang="0">
                  <a:pos x="165" y="0"/>
                </a:cxn>
                <a:cxn ang="0">
                  <a:pos x="148" y="2"/>
                </a:cxn>
                <a:cxn ang="0">
                  <a:pos x="130" y="32"/>
                </a:cxn>
                <a:cxn ang="0">
                  <a:pos x="90" y="47"/>
                </a:cxn>
                <a:cxn ang="0">
                  <a:pos x="70" y="15"/>
                </a:cxn>
                <a:cxn ang="0">
                  <a:pos x="58" y="55"/>
                </a:cxn>
                <a:cxn ang="0">
                  <a:pos x="0" y="57"/>
                </a:cxn>
                <a:cxn ang="0">
                  <a:pos x="5" y="82"/>
                </a:cxn>
                <a:cxn ang="0">
                  <a:pos x="50" y="102"/>
                </a:cxn>
                <a:cxn ang="0">
                  <a:pos x="40" y="165"/>
                </a:cxn>
                <a:cxn ang="0">
                  <a:pos x="5" y="220"/>
                </a:cxn>
                <a:cxn ang="0">
                  <a:pos x="10" y="220"/>
                </a:cxn>
                <a:cxn ang="0">
                  <a:pos x="10" y="242"/>
                </a:cxn>
                <a:cxn ang="0">
                  <a:pos x="110" y="295"/>
                </a:cxn>
                <a:cxn ang="0">
                  <a:pos x="105" y="317"/>
                </a:cxn>
                <a:cxn ang="0">
                  <a:pos x="120" y="275"/>
                </a:cxn>
                <a:cxn ang="0">
                  <a:pos x="215" y="287"/>
                </a:cxn>
                <a:cxn ang="0">
                  <a:pos x="228" y="272"/>
                </a:cxn>
                <a:cxn ang="0">
                  <a:pos x="210" y="252"/>
                </a:cxn>
                <a:cxn ang="0">
                  <a:pos x="235" y="207"/>
                </a:cxn>
                <a:cxn ang="0">
                  <a:pos x="215" y="170"/>
                </a:cxn>
                <a:cxn ang="0">
                  <a:pos x="250" y="140"/>
                </a:cxn>
                <a:cxn ang="0">
                  <a:pos x="245" y="102"/>
                </a:cxn>
                <a:cxn ang="0">
                  <a:pos x="218" y="80"/>
                </a:cxn>
                <a:cxn ang="0">
                  <a:pos x="175" y="32"/>
                </a:cxn>
                <a:cxn ang="0">
                  <a:pos x="173" y="2"/>
                </a:cxn>
                <a:cxn ang="0">
                  <a:pos x="165" y="0"/>
                </a:cxn>
              </a:cxnLst>
              <a:rect l="0" t="0" r="r" b="b"/>
              <a:pathLst>
                <a:path w="250" h="317">
                  <a:moveTo>
                    <a:pt x="165" y="0"/>
                  </a:moveTo>
                  <a:lnTo>
                    <a:pt x="148" y="2"/>
                  </a:lnTo>
                  <a:lnTo>
                    <a:pt x="130" y="32"/>
                  </a:lnTo>
                  <a:lnTo>
                    <a:pt x="90" y="47"/>
                  </a:lnTo>
                  <a:lnTo>
                    <a:pt x="70" y="15"/>
                  </a:lnTo>
                  <a:lnTo>
                    <a:pt x="58" y="55"/>
                  </a:lnTo>
                  <a:lnTo>
                    <a:pt x="0" y="57"/>
                  </a:lnTo>
                  <a:lnTo>
                    <a:pt x="5" y="82"/>
                  </a:lnTo>
                  <a:lnTo>
                    <a:pt x="50" y="102"/>
                  </a:lnTo>
                  <a:lnTo>
                    <a:pt x="40" y="165"/>
                  </a:lnTo>
                  <a:lnTo>
                    <a:pt x="5" y="220"/>
                  </a:lnTo>
                  <a:lnTo>
                    <a:pt x="10" y="220"/>
                  </a:lnTo>
                  <a:lnTo>
                    <a:pt x="10" y="242"/>
                  </a:lnTo>
                  <a:lnTo>
                    <a:pt x="110" y="295"/>
                  </a:lnTo>
                  <a:lnTo>
                    <a:pt x="105" y="317"/>
                  </a:lnTo>
                  <a:lnTo>
                    <a:pt x="120" y="275"/>
                  </a:lnTo>
                  <a:lnTo>
                    <a:pt x="215" y="287"/>
                  </a:lnTo>
                  <a:lnTo>
                    <a:pt x="228" y="272"/>
                  </a:lnTo>
                  <a:lnTo>
                    <a:pt x="210" y="252"/>
                  </a:lnTo>
                  <a:lnTo>
                    <a:pt x="235" y="207"/>
                  </a:lnTo>
                  <a:lnTo>
                    <a:pt x="215" y="170"/>
                  </a:lnTo>
                  <a:lnTo>
                    <a:pt x="250" y="140"/>
                  </a:lnTo>
                  <a:lnTo>
                    <a:pt x="245" y="102"/>
                  </a:lnTo>
                  <a:lnTo>
                    <a:pt x="218" y="80"/>
                  </a:lnTo>
                  <a:lnTo>
                    <a:pt x="175" y="32"/>
                  </a:lnTo>
                  <a:lnTo>
                    <a:pt x="173" y="2"/>
                  </a:lnTo>
                  <a:lnTo>
                    <a:pt x="16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1" name="Freeform 698"/>
            <p:cNvSpPr>
              <a:spLocks/>
            </p:cNvSpPr>
            <p:nvPr/>
          </p:nvSpPr>
          <p:spPr bwMode="auto">
            <a:xfrm>
              <a:off x="4290814" y="3501154"/>
              <a:ext cx="89545" cy="89740"/>
            </a:xfrm>
            <a:custGeom>
              <a:avLst/>
              <a:gdLst/>
              <a:ahLst/>
              <a:cxnLst>
                <a:cxn ang="0">
                  <a:pos x="48" y="0"/>
                </a:cxn>
                <a:cxn ang="0">
                  <a:pos x="36" y="3"/>
                </a:cxn>
                <a:cxn ang="0">
                  <a:pos x="0" y="6"/>
                </a:cxn>
                <a:cxn ang="0">
                  <a:pos x="7" y="6"/>
                </a:cxn>
                <a:cxn ang="0">
                  <a:pos x="13" y="9"/>
                </a:cxn>
                <a:cxn ang="0">
                  <a:pos x="16" y="38"/>
                </a:cxn>
                <a:cxn ang="0">
                  <a:pos x="58" y="86"/>
                </a:cxn>
                <a:cxn ang="0">
                  <a:pos x="68" y="92"/>
                </a:cxn>
                <a:cxn ang="0">
                  <a:pos x="93" y="70"/>
                </a:cxn>
                <a:cxn ang="0">
                  <a:pos x="93" y="64"/>
                </a:cxn>
                <a:cxn ang="0">
                  <a:pos x="84" y="38"/>
                </a:cxn>
                <a:cxn ang="0">
                  <a:pos x="42" y="0"/>
                </a:cxn>
                <a:cxn ang="0">
                  <a:pos x="48" y="0"/>
                </a:cxn>
              </a:cxnLst>
              <a:rect l="0" t="0" r="r" b="b"/>
              <a:pathLst>
                <a:path w="93" h="92">
                  <a:moveTo>
                    <a:pt x="48" y="0"/>
                  </a:moveTo>
                  <a:lnTo>
                    <a:pt x="36" y="3"/>
                  </a:lnTo>
                  <a:lnTo>
                    <a:pt x="0" y="6"/>
                  </a:lnTo>
                  <a:lnTo>
                    <a:pt x="7" y="6"/>
                  </a:lnTo>
                  <a:lnTo>
                    <a:pt x="13" y="9"/>
                  </a:lnTo>
                  <a:lnTo>
                    <a:pt x="16" y="38"/>
                  </a:lnTo>
                  <a:lnTo>
                    <a:pt x="58" y="86"/>
                  </a:lnTo>
                  <a:lnTo>
                    <a:pt x="68" y="92"/>
                  </a:lnTo>
                  <a:lnTo>
                    <a:pt x="93" y="70"/>
                  </a:lnTo>
                  <a:lnTo>
                    <a:pt x="93" y="64"/>
                  </a:lnTo>
                  <a:lnTo>
                    <a:pt x="84" y="38"/>
                  </a:lnTo>
                  <a:lnTo>
                    <a:pt x="42" y="0"/>
                  </a:lnTo>
                  <a:lnTo>
                    <a:pt x="48"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2" name="Freeform 697"/>
            <p:cNvSpPr>
              <a:spLocks/>
            </p:cNvSpPr>
            <p:nvPr/>
          </p:nvSpPr>
          <p:spPr bwMode="auto">
            <a:xfrm>
              <a:off x="4290814" y="3501154"/>
              <a:ext cx="89545" cy="87314"/>
            </a:xfrm>
            <a:custGeom>
              <a:avLst/>
              <a:gdLst/>
              <a:ahLst/>
              <a:cxnLst>
                <a:cxn ang="0">
                  <a:pos x="48" y="0"/>
                </a:cxn>
                <a:cxn ang="0">
                  <a:pos x="35" y="3"/>
                </a:cxn>
                <a:cxn ang="0">
                  <a:pos x="0" y="5"/>
                </a:cxn>
                <a:cxn ang="0">
                  <a:pos x="5" y="5"/>
                </a:cxn>
                <a:cxn ang="0">
                  <a:pos x="13" y="8"/>
                </a:cxn>
                <a:cxn ang="0">
                  <a:pos x="15" y="38"/>
                </a:cxn>
                <a:cxn ang="0">
                  <a:pos x="58" y="87"/>
                </a:cxn>
                <a:cxn ang="0">
                  <a:pos x="68" y="92"/>
                </a:cxn>
                <a:cxn ang="0">
                  <a:pos x="93" y="72"/>
                </a:cxn>
                <a:cxn ang="0">
                  <a:pos x="93" y="64"/>
                </a:cxn>
                <a:cxn ang="0">
                  <a:pos x="83" y="38"/>
                </a:cxn>
                <a:cxn ang="0">
                  <a:pos x="40" y="0"/>
                </a:cxn>
                <a:cxn ang="0">
                  <a:pos x="48" y="0"/>
                </a:cxn>
              </a:cxnLst>
              <a:rect l="0" t="0" r="r" b="b"/>
              <a:pathLst>
                <a:path w="93" h="92">
                  <a:moveTo>
                    <a:pt x="48" y="0"/>
                  </a:moveTo>
                  <a:lnTo>
                    <a:pt x="35" y="3"/>
                  </a:lnTo>
                  <a:lnTo>
                    <a:pt x="0" y="5"/>
                  </a:lnTo>
                  <a:lnTo>
                    <a:pt x="5" y="5"/>
                  </a:lnTo>
                  <a:lnTo>
                    <a:pt x="13" y="8"/>
                  </a:lnTo>
                  <a:lnTo>
                    <a:pt x="15" y="38"/>
                  </a:lnTo>
                  <a:lnTo>
                    <a:pt x="58" y="87"/>
                  </a:lnTo>
                  <a:lnTo>
                    <a:pt x="68" y="92"/>
                  </a:lnTo>
                  <a:lnTo>
                    <a:pt x="93" y="72"/>
                  </a:lnTo>
                  <a:lnTo>
                    <a:pt x="93" y="64"/>
                  </a:lnTo>
                  <a:lnTo>
                    <a:pt x="83" y="38"/>
                  </a:lnTo>
                  <a:lnTo>
                    <a:pt x="40" y="0"/>
                  </a:lnTo>
                  <a:lnTo>
                    <a:pt x="4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3" name="Freeform 696"/>
            <p:cNvSpPr>
              <a:spLocks/>
            </p:cNvSpPr>
            <p:nvPr/>
          </p:nvSpPr>
          <p:spPr bwMode="auto">
            <a:xfrm>
              <a:off x="3985878" y="3704887"/>
              <a:ext cx="256534" cy="235263"/>
            </a:xfrm>
            <a:custGeom>
              <a:avLst/>
              <a:gdLst/>
              <a:ahLst/>
              <a:cxnLst>
                <a:cxn ang="0">
                  <a:pos x="160" y="16"/>
                </a:cxn>
                <a:cxn ang="0">
                  <a:pos x="96" y="16"/>
                </a:cxn>
                <a:cxn ang="0">
                  <a:pos x="16" y="0"/>
                </a:cxn>
                <a:cxn ang="0">
                  <a:pos x="3" y="38"/>
                </a:cxn>
                <a:cxn ang="0">
                  <a:pos x="61" y="61"/>
                </a:cxn>
                <a:cxn ang="0">
                  <a:pos x="0" y="189"/>
                </a:cxn>
                <a:cxn ang="0">
                  <a:pos x="38" y="243"/>
                </a:cxn>
                <a:cxn ang="0">
                  <a:pos x="109" y="224"/>
                </a:cxn>
                <a:cxn ang="0">
                  <a:pos x="141" y="233"/>
                </a:cxn>
                <a:cxn ang="0">
                  <a:pos x="211" y="208"/>
                </a:cxn>
                <a:cxn ang="0">
                  <a:pos x="211" y="147"/>
                </a:cxn>
                <a:cxn ang="0">
                  <a:pos x="259" y="112"/>
                </a:cxn>
                <a:cxn ang="0">
                  <a:pos x="265" y="89"/>
                </a:cxn>
                <a:cxn ang="0">
                  <a:pos x="163" y="38"/>
                </a:cxn>
                <a:cxn ang="0">
                  <a:pos x="163" y="16"/>
                </a:cxn>
                <a:cxn ang="0">
                  <a:pos x="160" y="16"/>
                </a:cxn>
              </a:cxnLst>
              <a:rect l="0" t="0" r="r" b="b"/>
              <a:pathLst>
                <a:path w="265" h="243">
                  <a:moveTo>
                    <a:pt x="160" y="16"/>
                  </a:moveTo>
                  <a:lnTo>
                    <a:pt x="96" y="16"/>
                  </a:lnTo>
                  <a:lnTo>
                    <a:pt x="16" y="0"/>
                  </a:lnTo>
                  <a:lnTo>
                    <a:pt x="3" y="38"/>
                  </a:lnTo>
                  <a:lnTo>
                    <a:pt x="61" y="61"/>
                  </a:lnTo>
                  <a:lnTo>
                    <a:pt x="0" y="189"/>
                  </a:lnTo>
                  <a:lnTo>
                    <a:pt x="38" y="243"/>
                  </a:lnTo>
                  <a:lnTo>
                    <a:pt x="109" y="224"/>
                  </a:lnTo>
                  <a:lnTo>
                    <a:pt x="141" y="233"/>
                  </a:lnTo>
                  <a:lnTo>
                    <a:pt x="211" y="208"/>
                  </a:lnTo>
                  <a:lnTo>
                    <a:pt x="211" y="147"/>
                  </a:lnTo>
                  <a:lnTo>
                    <a:pt x="259" y="112"/>
                  </a:lnTo>
                  <a:lnTo>
                    <a:pt x="265" y="89"/>
                  </a:lnTo>
                  <a:lnTo>
                    <a:pt x="163" y="38"/>
                  </a:lnTo>
                  <a:lnTo>
                    <a:pt x="163" y="16"/>
                  </a:lnTo>
                  <a:lnTo>
                    <a:pt x="160" y="1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Freeform 695"/>
            <p:cNvSpPr>
              <a:spLocks/>
            </p:cNvSpPr>
            <p:nvPr/>
          </p:nvSpPr>
          <p:spPr bwMode="auto">
            <a:xfrm>
              <a:off x="3985878" y="3704887"/>
              <a:ext cx="256534" cy="235263"/>
            </a:xfrm>
            <a:custGeom>
              <a:avLst/>
              <a:gdLst/>
              <a:ahLst/>
              <a:cxnLst>
                <a:cxn ang="0">
                  <a:pos x="160" y="15"/>
                </a:cxn>
                <a:cxn ang="0">
                  <a:pos x="98" y="15"/>
                </a:cxn>
                <a:cxn ang="0">
                  <a:pos x="18" y="0"/>
                </a:cxn>
                <a:cxn ang="0">
                  <a:pos x="5" y="38"/>
                </a:cxn>
                <a:cxn ang="0">
                  <a:pos x="63" y="60"/>
                </a:cxn>
                <a:cxn ang="0">
                  <a:pos x="0" y="190"/>
                </a:cxn>
                <a:cxn ang="0">
                  <a:pos x="40" y="243"/>
                </a:cxn>
                <a:cxn ang="0">
                  <a:pos x="110" y="225"/>
                </a:cxn>
                <a:cxn ang="0">
                  <a:pos x="143" y="233"/>
                </a:cxn>
                <a:cxn ang="0">
                  <a:pos x="213" y="208"/>
                </a:cxn>
                <a:cxn ang="0">
                  <a:pos x="213" y="148"/>
                </a:cxn>
                <a:cxn ang="0">
                  <a:pos x="260" y="113"/>
                </a:cxn>
                <a:cxn ang="0">
                  <a:pos x="265" y="90"/>
                </a:cxn>
                <a:cxn ang="0">
                  <a:pos x="165" y="38"/>
                </a:cxn>
                <a:cxn ang="0">
                  <a:pos x="165" y="15"/>
                </a:cxn>
                <a:cxn ang="0">
                  <a:pos x="160" y="15"/>
                </a:cxn>
              </a:cxnLst>
              <a:rect l="0" t="0" r="r" b="b"/>
              <a:pathLst>
                <a:path w="265" h="243">
                  <a:moveTo>
                    <a:pt x="160" y="15"/>
                  </a:moveTo>
                  <a:lnTo>
                    <a:pt x="98" y="15"/>
                  </a:lnTo>
                  <a:lnTo>
                    <a:pt x="18" y="0"/>
                  </a:lnTo>
                  <a:lnTo>
                    <a:pt x="5" y="38"/>
                  </a:lnTo>
                  <a:lnTo>
                    <a:pt x="63" y="60"/>
                  </a:lnTo>
                  <a:lnTo>
                    <a:pt x="0" y="190"/>
                  </a:lnTo>
                  <a:lnTo>
                    <a:pt x="40" y="243"/>
                  </a:lnTo>
                  <a:lnTo>
                    <a:pt x="110" y="225"/>
                  </a:lnTo>
                  <a:lnTo>
                    <a:pt x="143" y="233"/>
                  </a:lnTo>
                  <a:lnTo>
                    <a:pt x="213" y="208"/>
                  </a:lnTo>
                  <a:lnTo>
                    <a:pt x="213" y="148"/>
                  </a:lnTo>
                  <a:lnTo>
                    <a:pt x="260" y="113"/>
                  </a:lnTo>
                  <a:lnTo>
                    <a:pt x="265" y="90"/>
                  </a:lnTo>
                  <a:lnTo>
                    <a:pt x="165" y="38"/>
                  </a:lnTo>
                  <a:lnTo>
                    <a:pt x="165" y="15"/>
                  </a:lnTo>
                  <a:lnTo>
                    <a:pt x="160" y="1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 name="Freeform 694"/>
            <p:cNvSpPr>
              <a:spLocks/>
            </p:cNvSpPr>
            <p:nvPr/>
          </p:nvSpPr>
          <p:spPr bwMode="auto">
            <a:xfrm>
              <a:off x="84627" y="1175210"/>
              <a:ext cx="4554686" cy="1998518"/>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rgbClr val="C00000"/>
            </a:solidFill>
            <a:ln w="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6" name="Freeform 693"/>
            <p:cNvSpPr>
              <a:spLocks/>
            </p:cNvSpPr>
            <p:nvPr/>
          </p:nvSpPr>
          <p:spPr bwMode="auto">
            <a:xfrm>
              <a:off x="84627" y="1175210"/>
              <a:ext cx="4554686" cy="1998518"/>
            </a:xfrm>
            <a:custGeom>
              <a:avLst/>
              <a:gdLst/>
              <a:ahLst/>
              <a:cxnLst>
                <a:cxn ang="0">
                  <a:pos x="4488" y="290"/>
                </a:cxn>
                <a:cxn ang="0">
                  <a:pos x="4366" y="335"/>
                </a:cxn>
                <a:cxn ang="0">
                  <a:pos x="4108" y="323"/>
                </a:cxn>
                <a:cxn ang="0">
                  <a:pos x="3573" y="60"/>
                </a:cxn>
                <a:cxn ang="0">
                  <a:pos x="3098" y="0"/>
                </a:cxn>
                <a:cxn ang="0">
                  <a:pos x="2966" y="63"/>
                </a:cxn>
                <a:cxn ang="0">
                  <a:pos x="3136" y="118"/>
                </a:cxn>
                <a:cxn ang="0">
                  <a:pos x="2666" y="165"/>
                </a:cxn>
                <a:cxn ang="0">
                  <a:pos x="2423" y="413"/>
                </a:cxn>
                <a:cxn ang="0">
                  <a:pos x="2268" y="583"/>
                </a:cxn>
                <a:cxn ang="0">
                  <a:pos x="2080" y="770"/>
                </a:cxn>
                <a:cxn ang="0">
                  <a:pos x="1873" y="725"/>
                </a:cxn>
                <a:cxn ang="0">
                  <a:pos x="1508" y="685"/>
                </a:cxn>
                <a:cxn ang="0">
                  <a:pos x="1075" y="878"/>
                </a:cxn>
                <a:cxn ang="0">
                  <a:pos x="385" y="788"/>
                </a:cxn>
                <a:cxn ang="0">
                  <a:pos x="0" y="883"/>
                </a:cxn>
                <a:cxn ang="0">
                  <a:pos x="295" y="918"/>
                </a:cxn>
                <a:cxn ang="0">
                  <a:pos x="468" y="1048"/>
                </a:cxn>
                <a:cxn ang="0">
                  <a:pos x="605" y="1313"/>
                </a:cxn>
                <a:cxn ang="0">
                  <a:pos x="823" y="1481"/>
                </a:cxn>
                <a:cxn ang="0">
                  <a:pos x="1005" y="1833"/>
                </a:cxn>
                <a:cxn ang="0">
                  <a:pos x="1393" y="2061"/>
                </a:cxn>
                <a:cxn ang="0">
                  <a:pos x="1625" y="1726"/>
                </a:cxn>
                <a:cxn ang="0">
                  <a:pos x="1980" y="1398"/>
                </a:cxn>
                <a:cxn ang="0">
                  <a:pos x="2103" y="1138"/>
                </a:cxn>
                <a:cxn ang="0">
                  <a:pos x="2170" y="1028"/>
                </a:cxn>
                <a:cxn ang="0">
                  <a:pos x="2163" y="803"/>
                </a:cxn>
                <a:cxn ang="0">
                  <a:pos x="2260" y="673"/>
                </a:cxn>
                <a:cxn ang="0">
                  <a:pos x="2566" y="640"/>
                </a:cxn>
                <a:cxn ang="0">
                  <a:pos x="2776" y="393"/>
                </a:cxn>
                <a:cxn ang="0">
                  <a:pos x="2826" y="675"/>
                </a:cxn>
                <a:cxn ang="0">
                  <a:pos x="2783" y="853"/>
                </a:cxn>
                <a:cxn ang="0">
                  <a:pos x="2823" y="930"/>
                </a:cxn>
                <a:cxn ang="0">
                  <a:pos x="3026" y="1156"/>
                </a:cxn>
                <a:cxn ang="0">
                  <a:pos x="3186" y="1373"/>
                </a:cxn>
                <a:cxn ang="0">
                  <a:pos x="3178" y="1473"/>
                </a:cxn>
                <a:cxn ang="0">
                  <a:pos x="3296" y="1413"/>
                </a:cxn>
                <a:cxn ang="0">
                  <a:pos x="3373" y="1481"/>
                </a:cxn>
                <a:cxn ang="0">
                  <a:pos x="3498" y="1556"/>
                </a:cxn>
                <a:cxn ang="0">
                  <a:pos x="3706" y="1386"/>
                </a:cxn>
                <a:cxn ang="0">
                  <a:pos x="3781" y="1228"/>
                </a:cxn>
                <a:cxn ang="0">
                  <a:pos x="3558" y="1143"/>
                </a:cxn>
                <a:cxn ang="0">
                  <a:pos x="3586" y="1041"/>
                </a:cxn>
                <a:cxn ang="0">
                  <a:pos x="3866" y="1048"/>
                </a:cxn>
                <a:cxn ang="0">
                  <a:pos x="4013" y="1108"/>
                </a:cxn>
                <a:cxn ang="0">
                  <a:pos x="4111" y="1000"/>
                </a:cxn>
                <a:cxn ang="0">
                  <a:pos x="4128" y="823"/>
                </a:cxn>
                <a:cxn ang="0">
                  <a:pos x="4313" y="755"/>
                </a:cxn>
                <a:cxn ang="0">
                  <a:pos x="4403" y="655"/>
                </a:cxn>
                <a:cxn ang="0">
                  <a:pos x="4656" y="540"/>
                </a:cxn>
                <a:cxn ang="0">
                  <a:pos x="4706" y="468"/>
                </a:cxn>
                <a:cxn ang="0">
                  <a:pos x="4608" y="265"/>
                </a:cxn>
                <a:cxn ang="0">
                  <a:pos x="4603" y="128"/>
                </a:cxn>
              </a:cxnLst>
              <a:rect l="0" t="0" r="r" b="b"/>
              <a:pathLst>
                <a:path w="4706" h="2061">
                  <a:moveTo>
                    <a:pt x="4603" y="128"/>
                  </a:moveTo>
                  <a:lnTo>
                    <a:pt x="4518" y="168"/>
                  </a:lnTo>
                  <a:lnTo>
                    <a:pt x="4486" y="213"/>
                  </a:lnTo>
                  <a:lnTo>
                    <a:pt x="4488" y="290"/>
                  </a:lnTo>
                  <a:lnTo>
                    <a:pt x="4453" y="310"/>
                  </a:lnTo>
                  <a:lnTo>
                    <a:pt x="4428" y="303"/>
                  </a:lnTo>
                  <a:lnTo>
                    <a:pt x="4401" y="335"/>
                  </a:lnTo>
                  <a:lnTo>
                    <a:pt x="4366" y="335"/>
                  </a:lnTo>
                  <a:lnTo>
                    <a:pt x="4293" y="368"/>
                  </a:lnTo>
                  <a:lnTo>
                    <a:pt x="4196" y="368"/>
                  </a:lnTo>
                  <a:lnTo>
                    <a:pt x="4141" y="368"/>
                  </a:lnTo>
                  <a:lnTo>
                    <a:pt x="4108" y="323"/>
                  </a:lnTo>
                  <a:lnTo>
                    <a:pt x="4038" y="323"/>
                  </a:lnTo>
                  <a:lnTo>
                    <a:pt x="3778" y="273"/>
                  </a:lnTo>
                  <a:lnTo>
                    <a:pt x="3778" y="240"/>
                  </a:lnTo>
                  <a:lnTo>
                    <a:pt x="3573" y="60"/>
                  </a:lnTo>
                  <a:lnTo>
                    <a:pt x="3511" y="33"/>
                  </a:lnTo>
                  <a:lnTo>
                    <a:pt x="3311" y="40"/>
                  </a:lnTo>
                  <a:lnTo>
                    <a:pt x="3203" y="40"/>
                  </a:lnTo>
                  <a:lnTo>
                    <a:pt x="3098" y="0"/>
                  </a:lnTo>
                  <a:lnTo>
                    <a:pt x="3063" y="23"/>
                  </a:lnTo>
                  <a:lnTo>
                    <a:pt x="2966" y="23"/>
                  </a:lnTo>
                  <a:lnTo>
                    <a:pt x="2881" y="78"/>
                  </a:lnTo>
                  <a:lnTo>
                    <a:pt x="2966" y="63"/>
                  </a:lnTo>
                  <a:lnTo>
                    <a:pt x="3031" y="80"/>
                  </a:lnTo>
                  <a:lnTo>
                    <a:pt x="3071" y="50"/>
                  </a:lnTo>
                  <a:lnTo>
                    <a:pt x="3171" y="78"/>
                  </a:lnTo>
                  <a:lnTo>
                    <a:pt x="3136" y="118"/>
                  </a:lnTo>
                  <a:lnTo>
                    <a:pt x="2983" y="115"/>
                  </a:lnTo>
                  <a:lnTo>
                    <a:pt x="2826" y="150"/>
                  </a:lnTo>
                  <a:lnTo>
                    <a:pt x="2768" y="128"/>
                  </a:lnTo>
                  <a:lnTo>
                    <a:pt x="2666" y="165"/>
                  </a:lnTo>
                  <a:lnTo>
                    <a:pt x="2621" y="240"/>
                  </a:lnTo>
                  <a:lnTo>
                    <a:pt x="2496" y="293"/>
                  </a:lnTo>
                  <a:lnTo>
                    <a:pt x="2496" y="353"/>
                  </a:lnTo>
                  <a:lnTo>
                    <a:pt x="2423" y="413"/>
                  </a:lnTo>
                  <a:lnTo>
                    <a:pt x="2403" y="458"/>
                  </a:lnTo>
                  <a:lnTo>
                    <a:pt x="2330" y="495"/>
                  </a:lnTo>
                  <a:lnTo>
                    <a:pt x="2325" y="550"/>
                  </a:lnTo>
                  <a:lnTo>
                    <a:pt x="2268" y="583"/>
                  </a:lnTo>
                  <a:lnTo>
                    <a:pt x="2195" y="598"/>
                  </a:lnTo>
                  <a:lnTo>
                    <a:pt x="2195" y="620"/>
                  </a:lnTo>
                  <a:lnTo>
                    <a:pt x="2093" y="690"/>
                  </a:lnTo>
                  <a:lnTo>
                    <a:pt x="2080" y="770"/>
                  </a:lnTo>
                  <a:lnTo>
                    <a:pt x="2060" y="793"/>
                  </a:lnTo>
                  <a:lnTo>
                    <a:pt x="1978" y="793"/>
                  </a:lnTo>
                  <a:lnTo>
                    <a:pt x="1920" y="753"/>
                  </a:lnTo>
                  <a:lnTo>
                    <a:pt x="1873" y="725"/>
                  </a:lnTo>
                  <a:lnTo>
                    <a:pt x="1828" y="653"/>
                  </a:lnTo>
                  <a:lnTo>
                    <a:pt x="1748" y="645"/>
                  </a:lnTo>
                  <a:lnTo>
                    <a:pt x="1680" y="618"/>
                  </a:lnTo>
                  <a:lnTo>
                    <a:pt x="1508" y="685"/>
                  </a:lnTo>
                  <a:lnTo>
                    <a:pt x="1303" y="743"/>
                  </a:lnTo>
                  <a:lnTo>
                    <a:pt x="1248" y="808"/>
                  </a:lnTo>
                  <a:lnTo>
                    <a:pt x="1180" y="870"/>
                  </a:lnTo>
                  <a:lnTo>
                    <a:pt x="1075" y="878"/>
                  </a:lnTo>
                  <a:lnTo>
                    <a:pt x="815" y="818"/>
                  </a:lnTo>
                  <a:lnTo>
                    <a:pt x="715" y="803"/>
                  </a:lnTo>
                  <a:lnTo>
                    <a:pt x="615" y="773"/>
                  </a:lnTo>
                  <a:lnTo>
                    <a:pt x="385" y="788"/>
                  </a:lnTo>
                  <a:lnTo>
                    <a:pt x="183" y="755"/>
                  </a:lnTo>
                  <a:lnTo>
                    <a:pt x="125" y="770"/>
                  </a:lnTo>
                  <a:lnTo>
                    <a:pt x="25" y="823"/>
                  </a:lnTo>
                  <a:lnTo>
                    <a:pt x="0" y="883"/>
                  </a:lnTo>
                  <a:lnTo>
                    <a:pt x="45" y="860"/>
                  </a:lnTo>
                  <a:lnTo>
                    <a:pt x="78" y="860"/>
                  </a:lnTo>
                  <a:lnTo>
                    <a:pt x="230" y="940"/>
                  </a:lnTo>
                  <a:lnTo>
                    <a:pt x="295" y="918"/>
                  </a:lnTo>
                  <a:lnTo>
                    <a:pt x="380" y="975"/>
                  </a:lnTo>
                  <a:lnTo>
                    <a:pt x="425" y="975"/>
                  </a:lnTo>
                  <a:lnTo>
                    <a:pt x="400" y="1031"/>
                  </a:lnTo>
                  <a:lnTo>
                    <a:pt x="468" y="1048"/>
                  </a:lnTo>
                  <a:lnTo>
                    <a:pt x="483" y="1133"/>
                  </a:lnTo>
                  <a:lnTo>
                    <a:pt x="513" y="1188"/>
                  </a:lnTo>
                  <a:lnTo>
                    <a:pt x="590" y="1206"/>
                  </a:lnTo>
                  <a:lnTo>
                    <a:pt x="605" y="1313"/>
                  </a:lnTo>
                  <a:lnTo>
                    <a:pt x="650" y="1326"/>
                  </a:lnTo>
                  <a:lnTo>
                    <a:pt x="655" y="1361"/>
                  </a:lnTo>
                  <a:lnTo>
                    <a:pt x="780" y="1481"/>
                  </a:lnTo>
                  <a:lnTo>
                    <a:pt x="823" y="1481"/>
                  </a:lnTo>
                  <a:lnTo>
                    <a:pt x="838" y="1566"/>
                  </a:lnTo>
                  <a:lnTo>
                    <a:pt x="870" y="1641"/>
                  </a:lnTo>
                  <a:lnTo>
                    <a:pt x="883" y="1713"/>
                  </a:lnTo>
                  <a:lnTo>
                    <a:pt x="1005" y="1833"/>
                  </a:lnTo>
                  <a:lnTo>
                    <a:pt x="1123" y="1848"/>
                  </a:lnTo>
                  <a:lnTo>
                    <a:pt x="1175" y="1921"/>
                  </a:lnTo>
                  <a:lnTo>
                    <a:pt x="1250" y="2018"/>
                  </a:lnTo>
                  <a:lnTo>
                    <a:pt x="1393" y="2061"/>
                  </a:lnTo>
                  <a:lnTo>
                    <a:pt x="1478" y="1956"/>
                  </a:lnTo>
                  <a:lnTo>
                    <a:pt x="1530" y="1863"/>
                  </a:lnTo>
                  <a:lnTo>
                    <a:pt x="1543" y="1801"/>
                  </a:lnTo>
                  <a:lnTo>
                    <a:pt x="1625" y="1726"/>
                  </a:lnTo>
                  <a:lnTo>
                    <a:pt x="1670" y="1626"/>
                  </a:lnTo>
                  <a:lnTo>
                    <a:pt x="1808" y="1608"/>
                  </a:lnTo>
                  <a:lnTo>
                    <a:pt x="1908" y="1438"/>
                  </a:lnTo>
                  <a:lnTo>
                    <a:pt x="1980" y="1398"/>
                  </a:lnTo>
                  <a:lnTo>
                    <a:pt x="2000" y="1341"/>
                  </a:lnTo>
                  <a:lnTo>
                    <a:pt x="2068" y="1326"/>
                  </a:lnTo>
                  <a:lnTo>
                    <a:pt x="2068" y="1193"/>
                  </a:lnTo>
                  <a:lnTo>
                    <a:pt x="2103" y="1138"/>
                  </a:lnTo>
                  <a:lnTo>
                    <a:pt x="2165" y="1121"/>
                  </a:lnTo>
                  <a:lnTo>
                    <a:pt x="2165" y="1088"/>
                  </a:lnTo>
                  <a:lnTo>
                    <a:pt x="2135" y="1053"/>
                  </a:lnTo>
                  <a:lnTo>
                    <a:pt x="2170" y="1028"/>
                  </a:lnTo>
                  <a:lnTo>
                    <a:pt x="2165" y="913"/>
                  </a:lnTo>
                  <a:lnTo>
                    <a:pt x="2118" y="913"/>
                  </a:lnTo>
                  <a:lnTo>
                    <a:pt x="2115" y="833"/>
                  </a:lnTo>
                  <a:lnTo>
                    <a:pt x="2163" y="803"/>
                  </a:lnTo>
                  <a:lnTo>
                    <a:pt x="2183" y="758"/>
                  </a:lnTo>
                  <a:lnTo>
                    <a:pt x="2165" y="733"/>
                  </a:lnTo>
                  <a:lnTo>
                    <a:pt x="2165" y="700"/>
                  </a:lnTo>
                  <a:lnTo>
                    <a:pt x="2260" y="673"/>
                  </a:lnTo>
                  <a:lnTo>
                    <a:pt x="2340" y="708"/>
                  </a:lnTo>
                  <a:lnTo>
                    <a:pt x="2368" y="703"/>
                  </a:lnTo>
                  <a:lnTo>
                    <a:pt x="2423" y="600"/>
                  </a:lnTo>
                  <a:lnTo>
                    <a:pt x="2566" y="640"/>
                  </a:lnTo>
                  <a:lnTo>
                    <a:pt x="2606" y="575"/>
                  </a:lnTo>
                  <a:lnTo>
                    <a:pt x="2563" y="495"/>
                  </a:lnTo>
                  <a:lnTo>
                    <a:pt x="2583" y="398"/>
                  </a:lnTo>
                  <a:lnTo>
                    <a:pt x="2776" y="393"/>
                  </a:lnTo>
                  <a:lnTo>
                    <a:pt x="2803" y="433"/>
                  </a:lnTo>
                  <a:lnTo>
                    <a:pt x="2841" y="448"/>
                  </a:lnTo>
                  <a:lnTo>
                    <a:pt x="2883" y="563"/>
                  </a:lnTo>
                  <a:lnTo>
                    <a:pt x="2826" y="675"/>
                  </a:lnTo>
                  <a:lnTo>
                    <a:pt x="2848" y="718"/>
                  </a:lnTo>
                  <a:lnTo>
                    <a:pt x="2793" y="783"/>
                  </a:lnTo>
                  <a:lnTo>
                    <a:pt x="2806" y="845"/>
                  </a:lnTo>
                  <a:lnTo>
                    <a:pt x="2783" y="853"/>
                  </a:lnTo>
                  <a:lnTo>
                    <a:pt x="2756" y="838"/>
                  </a:lnTo>
                  <a:lnTo>
                    <a:pt x="2631" y="858"/>
                  </a:lnTo>
                  <a:lnTo>
                    <a:pt x="2666" y="893"/>
                  </a:lnTo>
                  <a:lnTo>
                    <a:pt x="2823" y="930"/>
                  </a:lnTo>
                  <a:lnTo>
                    <a:pt x="2881" y="998"/>
                  </a:lnTo>
                  <a:lnTo>
                    <a:pt x="2916" y="1073"/>
                  </a:lnTo>
                  <a:lnTo>
                    <a:pt x="2961" y="1078"/>
                  </a:lnTo>
                  <a:lnTo>
                    <a:pt x="3026" y="1156"/>
                  </a:lnTo>
                  <a:lnTo>
                    <a:pt x="3071" y="1156"/>
                  </a:lnTo>
                  <a:lnTo>
                    <a:pt x="3101" y="1253"/>
                  </a:lnTo>
                  <a:lnTo>
                    <a:pt x="3186" y="1326"/>
                  </a:lnTo>
                  <a:lnTo>
                    <a:pt x="3186" y="1373"/>
                  </a:lnTo>
                  <a:lnTo>
                    <a:pt x="3143" y="1343"/>
                  </a:lnTo>
                  <a:lnTo>
                    <a:pt x="3136" y="1361"/>
                  </a:lnTo>
                  <a:lnTo>
                    <a:pt x="3158" y="1411"/>
                  </a:lnTo>
                  <a:lnTo>
                    <a:pt x="3178" y="1473"/>
                  </a:lnTo>
                  <a:lnTo>
                    <a:pt x="3246" y="1466"/>
                  </a:lnTo>
                  <a:lnTo>
                    <a:pt x="3211" y="1408"/>
                  </a:lnTo>
                  <a:lnTo>
                    <a:pt x="3251" y="1373"/>
                  </a:lnTo>
                  <a:lnTo>
                    <a:pt x="3296" y="1413"/>
                  </a:lnTo>
                  <a:lnTo>
                    <a:pt x="3328" y="1413"/>
                  </a:lnTo>
                  <a:lnTo>
                    <a:pt x="3331" y="1331"/>
                  </a:lnTo>
                  <a:lnTo>
                    <a:pt x="3373" y="1378"/>
                  </a:lnTo>
                  <a:lnTo>
                    <a:pt x="3373" y="1481"/>
                  </a:lnTo>
                  <a:lnTo>
                    <a:pt x="3413" y="1533"/>
                  </a:lnTo>
                  <a:lnTo>
                    <a:pt x="3391" y="1573"/>
                  </a:lnTo>
                  <a:lnTo>
                    <a:pt x="3478" y="1583"/>
                  </a:lnTo>
                  <a:lnTo>
                    <a:pt x="3498" y="1556"/>
                  </a:lnTo>
                  <a:lnTo>
                    <a:pt x="3533" y="1548"/>
                  </a:lnTo>
                  <a:lnTo>
                    <a:pt x="3546" y="1466"/>
                  </a:lnTo>
                  <a:lnTo>
                    <a:pt x="3626" y="1448"/>
                  </a:lnTo>
                  <a:lnTo>
                    <a:pt x="3706" y="1386"/>
                  </a:lnTo>
                  <a:lnTo>
                    <a:pt x="3666" y="1341"/>
                  </a:lnTo>
                  <a:lnTo>
                    <a:pt x="3673" y="1306"/>
                  </a:lnTo>
                  <a:lnTo>
                    <a:pt x="3728" y="1308"/>
                  </a:lnTo>
                  <a:lnTo>
                    <a:pt x="3781" y="1228"/>
                  </a:lnTo>
                  <a:lnTo>
                    <a:pt x="3791" y="1168"/>
                  </a:lnTo>
                  <a:lnTo>
                    <a:pt x="3708" y="1178"/>
                  </a:lnTo>
                  <a:lnTo>
                    <a:pt x="3653" y="1143"/>
                  </a:lnTo>
                  <a:lnTo>
                    <a:pt x="3558" y="1143"/>
                  </a:lnTo>
                  <a:lnTo>
                    <a:pt x="3531" y="1121"/>
                  </a:lnTo>
                  <a:lnTo>
                    <a:pt x="3453" y="1091"/>
                  </a:lnTo>
                  <a:lnTo>
                    <a:pt x="3468" y="1068"/>
                  </a:lnTo>
                  <a:lnTo>
                    <a:pt x="3586" y="1041"/>
                  </a:lnTo>
                  <a:lnTo>
                    <a:pt x="3658" y="963"/>
                  </a:lnTo>
                  <a:lnTo>
                    <a:pt x="3726" y="925"/>
                  </a:lnTo>
                  <a:lnTo>
                    <a:pt x="3866" y="1018"/>
                  </a:lnTo>
                  <a:lnTo>
                    <a:pt x="3866" y="1048"/>
                  </a:lnTo>
                  <a:lnTo>
                    <a:pt x="3926" y="1091"/>
                  </a:lnTo>
                  <a:lnTo>
                    <a:pt x="3926" y="1143"/>
                  </a:lnTo>
                  <a:lnTo>
                    <a:pt x="4018" y="1148"/>
                  </a:lnTo>
                  <a:lnTo>
                    <a:pt x="4013" y="1108"/>
                  </a:lnTo>
                  <a:lnTo>
                    <a:pt x="3983" y="1068"/>
                  </a:lnTo>
                  <a:lnTo>
                    <a:pt x="4041" y="1046"/>
                  </a:lnTo>
                  <a:lnTo>
                    <a:pt x="4118" y="1063"/>
                  </a:lnTo>
                  <a:lnTo>
                    <a:pt x="4111" y="1000"/>
                  </a:lnTo>
                  <a:lnTo>
                    <a:pt x="4013" y="993"/>
                  </a:lnTo>
                  <a:lnTo>
                    <a:pt x="4098" y="878"/>
                  </a:lnTo>
                  <a:lnTo>
                    <a:pt x="4066" y="833"/>
                  </a:lnTo>
                  <a:lnTo>
                    <a:pt x="4128" y="823"/>
                  </a:lnTo>
                  <a:lnTo>
                    <a:pt x="4153" y="803"/>
                  </a:lnTo>
                  <a:lnTo>
                    <a:pt x="4198" y="805"/>
                  </a:lnTo>
                  <a:lnTo>
                    <a:pt x="4246" y="758"/>
                  </a:lnTo>
                  <a:lnTo>
                    <a:pt x="4313" y="755"/>
                  </a:lnTo>
                  <a:lnTo>
                    <a:pt x="4336" y="675"/>
                  </a:lnTo>
                  <a:lnTo>
                    <a:pt x="4328" y="653"/>
                  </a:lnTo>
                  <a:lnTo>
                    <a:pt x="4368" y="640"/>
                  </a:lnTo>
                  <a:lnTo>
                    <a:pt x="4403" y="655"/>
                  </a:lnTo>
                  <a:lnTo>
                    <a:pt x="4596" y="648"/>
                  </a:lnTo>
                  <a:lnTo>
                    <a:pt x="4621" y="598"/>
                  </a:lnTo>
                  <a:lnTo>
                    <a:pt x="4656" y="575"/>
                  </a:lnTo>
                  <a:lnTo>
                    <a:pt x="4656" y="540"/>
                  </a:lnTo>
                  <a:lnTo>
                    <a:pt x="4616" y="525"/>
                  </a:lnTo>
                  <a:lnTo>
                    <a:pt x="4621" y="488"/>
                  </a:lnTo>
                  <a:lnTo>
                    <a:pt x="4666" y="495"/>
                  </a:lnTo>
                  <a:lnTo>
                    <a:pt x="4706" y="468"/>
                  </a:lnTo>
                  <a:lnTo>
                    <a:pt x="4661" y="428"/>
                  </a:lnTo>
                  <a:lnTo>
                    <a:pt x="4631" y="423"/>
                  </a:lnTo>
                  <a:lnTo>
                    <a:pt x="4666" y="345"/>
                  </a:lnTo>
                  <a:lnTo>
                    <a:pt x="4608" y="265"/>
                  </a:lnTo>
                  <a:lnTo>
                    <a:pt x="4571" y="265"/>
                  </a:lnTo>
                  <a:lnTo>
                    <a:pt x="4531" y="245"/>
                  </a:lnTo>
                  <a:lnTo>
                    <a:pt x="4553" y="185"/>
                  </a:lnTo>
                  <a:lnTo>
                    <a:pt x="4603" y="12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7" name="Freeform 692"/>
            <p:cNvSpPr>
              <a:spLocks/>
            </p:cNvSpPr>
            <p:nvPr/>
          </p:nvSpPr>
          <p:spPr bwMode="auto">
            <a:xfrm>
              <a:off x="4232731" y="1944057"/>
              <a:ext cx="62923" cy="99442"/>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8" name="Freeform 691"/>
            <p:cNvSpPr>
              <a:spLocks/>
            </p:cNvSpPr>
            <p:nvPr/>
          </p:nvSpPr>
          <p:spPr bwMode="auto">
            <a:xfrm>
              <a:off x="4232731" y="1944057"/>
              <a:ext cx="60504" cy="99442"/>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9" name="Freeform 690"/>
            <p:cNvSpPr>
              <a:spLocks/>
            </p:cNvSpPr>
            <p:nvPr/>
          </p:nvSpPr>
          <p:spPr bwMode="auto">
            <a:xfrm>
              <a:off x="4041542" y="1978011"/>
              <a:ext cx="164569" cy="135821"/>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0" name="Freeform 689"/>
            <p:cNvSpPr>
              <a:spLocks/>
            </p:cNvSpPr>
            <p:nvPr/>
          </p:nvSpPr>
          <p:spPr bwMode="auto">
            <a:xfrm>
              <a:off x="4041542" y="1978011"/>
              <a:ext cx="164569" cy="135821"/>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1" name="Freeform 688"/>
            <p:cNvSpPr>
              <a:spLocks/>
            </p:cNvSpPr>
            <p:nvPr/>
          </p:nvSpPr>
          <p:spPr bwMode="auto">
            <a:xfrm>
              <a:off x="4227891" y="2096857"/>
              <a:ext cx="41143" cy="6791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2" name="Freeform 687"/>
            <p:cNvSpPr>
              <a:spLocks/>
            </p:cNvSpPr>
            <p:nvPr/>
          </p:nvSpPr>
          <p:spPr bwMode="auto">
            <a:xfrm>
              <a:off x="4227891" y="2096857"/>
              <a:ext cx="41143" cy="67911"/>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3" name="Freeform 686"/>
            <p:cNvSpPr>
              <a:spLocks/>
            </p:cNvSpPr>
            <p:nvPr/>
          </p:nvSpPr>
          <p:spPr bwMode="auto">
            <a:xfrm>
              <a:off x="4106884" y="2140514"/>
              <a:ext cx="55664" cy="72762"/>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4" name="Freeform 685"/>
            <p:cNvSpPr>
              <a:spLocks/>
            </p:cNvSpPr>
            <p:nvPr/>
          </p:nvSpPr>
          <p:spPr bwMode="auto">
            <a:xfrm>
              <a:off x="4106884" y="2140514"/>
              <a:ext cx="55664" cy="70335"/>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5" name="Freeform 684"/>
            <p:cNvSpPr>
              <a:spLocks/>
            </p:cNvSpPr>
            <p:nvPr/>
          </p:nvSpPr>
          <p:spPr bwMode="auto">
            <a:xfrm>
              <a:off x="3785007" y="2210849"/>
              <a:ext cx="55662" cy="65486"/>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683"/>
            <p:cNvSpPr>
              <a:spLocks/>
            </p:cNvSpPr>
            <p:nvPr/>
          </p:nvSpPr>
          <p:spPr bwMode="auto">
            <a:xfrm>
              <a:off x="3785007" y="2210849"/>
              <a:ext cx="55662" cy="65486"/>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682"/>
            <p:cNvSpPr>
              <a:spLocks/>
            </p:cNvSpPr>
            <p:nvPr/>
          </p:nvSpPr>
          <p:spPr bwMode="auto">
            <a:xfrm>
              <a:off x="3753545" y="2239954"/>
              <a:ext cx="346080" cy="286196"/>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681"/>
            <p:cNvSpPr>
              <a:spLocks/>
            </p:cNvSpPr>
            <p:nvPr/>
          </p:nvSpPr>
          <p:spPr bwMode="auto">
            <a:xfrm>
              <a:off x="3753545" y="2239954"/>
              <a:ext cx="348499" cy="286196"/>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680"/>
            <p:cNvSpPr>
              <a:spLocks/>
            </p:cNvSpPr>
            <p:nvPr/>
          </p:nvSpPr>
          <p:spPr bwMode="auto">
            <a:xfrm>
              <a:off x="4128666" y="2242380"/>
              <a:ext cx="89544" cy="72762"/>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679"/>
            <p:cNvSpPr>
              <a:spLocks/>
            </p:cNvSpPr>
            <p:nvPr/>
          </p:nvSpPr>
          <p:spPr bwMode="auto">
            <a:xfrm>
              <a:off x="4128666" y="2242380"/>
              <a:ext cx="89544" cy="75186"/>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1" name="Freeform 678"/>
            <p:cNvSpPr>
              <a:spLocks/>
            </p:cNvSpPr>
            <p:nvPr/>
          </p:nvSpPr>
          <p:spPr bwMode="auto">
            <a:xfrm>
              <a:off x="4206110" y="2310291"/>
              <a:ext cx="140368" cy="6306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2" name="Freeform 677"/>
            <p:cNvSpPr>
              <a:spLocks/>
            </p:cNvSpPr>
            <p:nvPr/>
          </p:nvSpPr>
          <p:spPr bwMode="auto">
            <a:xfrm>
              <a:off x="4206110" y="2310291"/>
              <a:ext cx="140368" cy="63060"/>
            </a:xfrm>
            <a:custGeom>
              <a:avLst/>
              <a:gdLst/>
              <a:ahLst/>
              <a:cxnLst>
                <a:cxn ang="0">
                  <a:pos x="0" y="7"/>
                </a:cxn>
                <a:cxn ang="0">
                  <a:pos x="55" y="0"/>
                </a:cxn>
                <a:cxn ang="0">
                  <a:pos x="77" y="12"/>
                </a:cxn>
                <a:cxn ang="0">
                  <a:pos x="144" y="22"/>
                </a:cxn>
                <a:cxn ang="0">
                  <a:pos x="144" y="64"/>
                </a:cxn>
                <a:cxn ang="0">
                  <a:pos x="89" y="42"/>
                </a:cxn>
                <a:cxn ang="0">
                  <a:pos x="37" y="47"/>
                </a:cxn>
                <a:cxn ang="0">
                  <a:pos x="0" y="7"/>
                </a:cxn>
              </a:cxnLst>
              <a:rect l="0" t="0" r="r" b="b"/>
              <a:pathLst>
                <a:path w="144" h="64">
                  <a:moveTo>
                    <a:pt x="0" y="7"/>
                  </a:moveTo>
                  <a:lnTo>
                    <a:pt x="55" y="0"/>
                  </a:lnTo>
                  <a:lnTo>
                    <a:pt x="77" y="12"/>
                  </a:lnTo>
                  <a:lnTo>
                    <a:pt x="144" y="22"/>
                  </a:lnTo>
                  <a:lnTo>
                    <a:pt x="144" y="64"/>
                  </a:lnTo>
                  <a:lnTo>
                    <a:pt x="89" y="42"/>
                  </a:lnTo>
                  <a:lnTo>
                    <a:pt x="37" y="47"/>
                  </a:lnTo>
                  <a:lnTo>
                    <a:pt x="0" y="7"/>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3" name="Freeform 676"/>
            <p:cNvSpPr>
              <a:spLocks/>
            </p:cNvSpPr>
            <p:nvPr/>
          </p:nvSpPr>
          <p:spPr bwMode="auto">
            <a:xfrm>
              <a:off x="3230797" y="2657120"/>
              <a:ext cx="111326" cy="123695"/>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675"/>
            <p:cNvSpPr>
              <a:spLocks/>
            </p:cNvSpPr>
            <p:nvPr/>
          </p:nvSpPr>
          <p:spPr bwMode="auto">
            <a:xfrm>
              <a:off x="3230797" y="2657120"/>
              <a:ext cx="111326" cy="126120"/>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5" name="Freeform 674"/>
            <p:cNvSpPr>
              <a:spLocks/>
            </p:cNvSpPr>
            <p:nvPr/>
          </p:nvSpPr>
          <p:spPr bwMode="auto">
            <a:xfrm>
              <a:off x="2466035" y="1890698"/>
              <a:ext cx="140368" cy="232837"/>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6" name="Freeform 673"/>
            <p:cNvSpPr>
              <a:spLocks/>
            </p:cNvSpPr>
            <p:nvPr/>
          </p:nvSpPr>
          <p:spPr bwMode="auto">
            <a:xfrm>
              <a:off x="2466035" y="1890698"/>
              <a:ext cx="140368" cy="232837"/>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7" name="Freeform 672"/>
            <p:cNvSpPr>
              <a:spLocks/>
            </p:cNvSpPr>
            <p:nvPr/>
          </p:nvSpPr>
          <p:spPr bwMode="auto">
            <a:xfrm>
              <a:off x="2369230" y="2043498"/>
              <a:ext cx="45983" cy="36380"/>
            </a:xfrm>
            <a:custGeom>
              <a:avLst/>
              <a:gdLst/>
              <a:ahLst/>
              <a:cxnLst>
                <a:cxn ang="0">
                  <a:pos x="0" y="0"/>
                </a:cxn>
                <a:cxn ang="0">
                  <a:pos x="48" y="0"/>
                </a:cxn>
                <a:cxn ang="0">
                  <a:pos x="35" y="22"/>
                </a:cxn>
                <a:cxn ang="0">
                  <a:pos x="10" y="38"/>
                </a:cxn>
                <a:cxn ang="0">
                  <a:pos x="0" y="0"/>
                </a:cxn>
              </a:cxnLst>
              <a:rect l="0" t="0" r="r" b="b"/>
              <a:pathLst>
                <a:path w="48" h="38">
                  <a:moveTo>
                    <a:pt x="0" y="0"/>
                  </a:moveTo>
                  <a:lnTo>
                    <a:pt x="48" y="0"/>
                  </a:lnTo>
                  <a:lnTo>
                    <a:pt x="35" y="22"/>
                  </a:lnTo>
                  <a:lnTo>
                    <a:pt x="10" y="38"/>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671"/>
            <p:cNvSpPr>
              <a:spLocks/>
            </p:cNvSpPr>
            <p:nvPr/>
          </p:nvSpPr>
          <p:spPr bwMode="auto">
            <a:xfrm>
              <a:off x="2369230" y="2043498"/>
              <a:ext cx="48403" cy="36380"/>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9" name="Freeform 670"/>
            <p:cNvSpPr>
              <a:spLocks/>
            </p:cNvSpPr>
            <p:nvPr/>
          </p:nvSpPr>
          <p:spPr bwMode="auto">
            <a:xfrm>
              <a:off x="2349869" y="2123535"/>
              <a:ext cx="96805" cy="179478"/>
            </a:xfrm>
            <a:custGeom>
              <a:avLst/>
              <a:gdLst/>
              <a:ahLst/>
              <a:cxnLst>
                <a:cxn ang="0">
                  <a:pos x="38" y="0"/>
                </a:cxn>
                <a:cxn ang="0">
                  <a:pos x="67" y="26"/>
                </a:cxn>
                <a:cxn ang="0">
                  <a:pos x="99" y="32"/>
                </a:cxn>
                <a:cxn ang="0">
                  <a:pos x="86" y="125"/>
                </a:cxn>
                <a:cxn ang="0">
                  <a:pos x="51" y="147"/>
                </a:cxn>
                <a:cxn ang="0">
                  <a:pos x="41" y="186"/>
                </a:cxn>
                <a:cxn ang="0">
                  <a:pos x="12" y="176"/>
                </a:cxn>
                <a:cxn ang="0">
                  <a:pos x="12" y="118"/>
                </a:cxn>
                <a:cxn ang="0">
                  <a:pos x="0" y="83"/>
                </a:cxn>
                <a:cxn ang="0">
                  <a:pos x="0" y="77"/>
                </a:cxn>
                <a:cxn ang="0">
                  <a:pos x="3" y="70"/>
                </a:cxn>
                <a:cxn ang="0">
                  <a:pos x="12" y="54"/>
                </a:cxn>
                <a:cxn ang="0">
                  <a:pos x="19" y="38"/>
                </a:cxn>
                <a:cxn ang="0">
                  <a:pos x="22" y="26"/>
                </a:cxn>
                <a:cxn ang="0">
                  <a:pos x="32" y="13"/>
                </a:cxn>
                <a:cxn ang="0">
                  <a:pos x="35" y="3"/>
                </a:cxn>
                <a:cxn ang="0">
                  <a:pos x="38" y="0"/>
                </a:cxn>
              </a:cxnLst>
              <a:rect l="0" t="0" r="r" b="b"/>
              <a:pathLst>
                <a:path w="99" h="186">
                  <a:moveTo>
                    <a:pt x="38" y="0"/>
                  </a:moveTo>
                  <a:lnTo>
                    <a:pt x="67" y="26"/>
                  </a:lnTo>
                  <a:lnTo>
                    <a:pt x="99" y="32"/>
                  </a:lnTo>
                  <a:lnTo>
                    <a:pt x="86" y="125"/>
                  </a:lnTo>
                  <a:lnTo>
                    <a:pt x="51" y="147"/>
                  </a:lnTo>
                  <a:lnTo>
                    <a:pt x="41" y="186"/>
                  </a:lnTo>
                  <a:lnTo>
                    <a:pt x="12" y="176"/>
                  </a:lnTo>
                  <a:lnTo>
                    <a:pt x="12" y="118"/>
                  </a:lnTo>
                  <a:lnTo>
                    <a:pt x="0" y="83"/>
                  </a:lnTo>
                  <a:lnTo>
                    <a:pt x="0" y="77"/>
                  </a:lnTo>
                  <a:lnTo>
                    <a:pt x="3" y="70"/>
                  </a:lnTo>
                  <a:lnTo>
                    <a:pt x="12" y="54"/>
                  </a:lnTo>
                  <a:lnTo>
                    <a:pt x="19" y="38"/>
                  </a:lnTo>
                  <a:lnTo>
                    <a:pt x="22" y="26"/>
                  </a:lnTo>
                  <a:lnTo>
                    <a:pt x="32" y="13"/>
                  </a:lnTo>
                  <a:lnTo>
                    <a:pt x="35" y="3"/>
                  </a:lnTo>
                  <a:lnTo>
                    <a:pt x="38"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0" name="Freeform 669"/>
            <p:cNvSpPr>
              <a:spLocks/>
            </p:cNvSpPr>
            <p:nvPr/>
          </p:nvSpPr>
          <p:spPr bwMode="auto">
            <a:xfrm>
              <a:off x="2349869" y="2123535"/>
              <a:ext cx="94386" cy="181905"/>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1" name="Freeform 668"/>
            <p:cNvSpPr>
              <a:spLocks/>
            </p:cNvSpPr>
            <p:nvPr/>
          </p:nvSpPr>
          <p:spPr bwMode="auto">
            <a:xfrm>
              <a:off x="2320827" y="2329693"/>
              <a:ext cx="43562" cy="53358"/>
            </a:xfrm>
            <a:custGeom>
              <a:avLst/>
              <a:gdLst/>
              <a:ahLst/>
              <a:cxnLst>
                <a:cxn ang="0">
                  <a:pos x="0" y="0"/>
                </a:cxn>
                <a:cxn ang="0">
                  <a:pos x="45" y="10"/>
                </a:cxn>
                <a:cxn ang="0">
                  <a:pos x="29" y="55"/>
                </a:cxn>
                <a:cxn ang="0">
                  <a:pos x="6" y="55"/>
                </a:cxn>
                <a:cxn ang="0">
                  <a:pos x="0" y="0"/>
                </a:cxn>
              </a:cxnLst>
              <a:rect l="0" t="0" r="r" b="b"/>
              <a:pathLst>
                <a:path w="45" h="55">
                  <a:moveTo>
                    <a:pt x="0" y="0"/>
                  </a:moveTo>
                  <a:lnTo>
                    <a:pt x="45" y="10"/>
                  </a:lnTo>
                  <a:lnTo>
                    <a:pt x="29" y="55"/>
                  </a:lnTo>
                  <a:lnTo>
                    <a:pt x="6" y="55"/>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2" name="Freeform 667"/>
            <p:cNvSpPr>
              <a:spLocks/>
            </p:cNvSpPr>
            <p:nvPr/>
          </p:nvSpPr>
          <p:spPr bwMode="auto">
            <a:xfrm>
              <a:off x="2320827" y="2329693"/>
              <a:ext cx="43562" cy="53358"/>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3" name="Freeform 666"/>
            <p:cNvSpPr>
              <a:spLocks/>
            </p:cNvSpPr>
            <p:nvPr/>
          </p:nvSpPr>
          <p:spPr bwMode="auto">
            <a:xfrm>
              <a:off x="2320827" y="2414582"/>
              <a:ext cx="29042" cy="3153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4" name="Freeform 665"/>
            <p:cNvSpPr>
              <a:spLocks/>
            </p:cNvSpPr>
            <p:nvPr/>
          </p:nvSpPr>
          <p:spPr bwMode="auto">
            <a:xfrm>
              <a:off x="2320827" y="2414582"/>
              <a:ext cx="29042" cy="29105"/>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664"/>
            <p:cNvSpPr>
              <a:spLocks/>
            </p:cNvSpPr>
            <p:nvPr/>
          </p:nvSpPr>
          <p:spPr bwMode="auto">
            <a:xfrm>
              <a:off x="2291786" y="2443686"/>
              <a:ext cx="21782" cy="24254"/>
            </a:xfrm>
            <a:custGeom>
              <a:avLst/>
              <a:gdLst/>
              <a:ahLst/>
              <a:cxnLst>
                <a:cxn ang="0">
                  <a:pos x="13" y="0"/>
                </a:cxn>
                <a:cxn ang="0">
                  <a:pos x="0" y="25"/>
                </a:cxn>
                <a:cxn ang="0">
                  <a:pos x="23" y="25"/>
                </a:cxn>
                <a:cxn ang="0">
                  <a:pos x="13" y="0"/>
                </a:cxn>
              </a:cxnLst>
              <a:rect l="0" t="0" r="r" b="b"/>
              <a:pathLst>
                <a:path w="23" h="25">
                  <a:moveTo>
                    <a:pt x="13" y="0"/>
                  </a:moveTo>
                  <a:lnTo>
                    <a:pt x="0" y="25"/>
                  </a:lnTo>
                  <a:lnTo>
                    <a:pt x="23" y="25"/>
                  </a:lnTo>
                  <a:lnTo>
                    <a:pt x="1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6" name="Freeform 663"/>
            <p:cNvSpPr>
              <a:spLocks/>
            </p:cNvSpPr>
            <p:nvPr/>
          </p:nvSpPr>
          <p:spPr bwMode="auto">
            <a:xfrm>
              <a:off x="2291786" y="2443686"/>
              <a:ext cx="24201" cy="24254"/>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662"/>
            <p:cNvSpPr>
              <a:spLocks/>
            </p:cNvSpPr>
            <p:nvPr/>
          </p:nvSpPr>
          <p:spPr bwMode="auto">
            <a:xfrm>
              <a:off x="2243383" y="2463089"/>
              <a:ext cx="29042" cy="21829"/>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661"/>
            <p:cNvSpPr>
              <a:spLocks/>
            </p:cNvSpPr>
            <p:nvPr/>
          </p:nvSpPr>
          <p:spPr bwMode="auto">
            <a:xfrm>
              <a:off x="2243383" y="2463089"/>
              <a:ext cx="29042" cy="21829"/>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9" name="Freeform 660"/>
            <p:cNvSpPr>
              <a:spLocks/>
            </p:cNvSpPr>
            <p:nvPr/>
          </p:nvSpPr>
          <p:spPr bwMode="auto">
            <a:xfrm>
              <a:off x="2185300" y="2463089"/>
              <a:ext cx="31463" cy="19403"/>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0" name="Freeform 659"/>
            <p:cNvSpPr>
              <a:spLocks/>
            </p:cNvSpPr>
            <p:nvPr/>
          </p:nvSpPr>
          <p:spPr bwMode="auto">
            <a:xfrm>
              <a:off x="2185300" y="2463089"/>
              <a:ext cx="29042" cy="19403"/>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1" name="Freeform 658"/>
            <p:cNvSpPr>
              <a:spLocks/>
            </p:cNvSpPr>
            <p:nvPr/>
          </p:nvSpPr>
          <p:spPr bwMode="auto">
            <a:xfrm>
              <a:off x="2144159" y="2448537"/>
              <a:ext cx="24201" cy="19403"/>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2" name="Freeform 657"/>
            <p:cNvSpPr>
              <a:spLocks/>
            </p:cNvSpPr>
            <p:nvPr/>
          </p:nvSpPr>
          <p:spPr bwMode="auto">
            <a:xfrm>
              <a:off x="2144159" y="2448537"/>
              <a:ext cx="24201" cy="16979"/>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3" name="Freeform 656"/>
            <p:cNvSpPr>
              <a:spLocks/>
            </p:cNvSpPr>
            <p:nvPr/>
          </p:nvSpPr>
          <p:spPr bwMode="auto">
            <a:xfrm>
              <a:off x="3758385" y="2385477"/>
              <a:ext cx="687317" cy="465674"/>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4" name="Freeform 655"/>
            <p:cNvSpPr>
              <a:spLocks/>
            </p:cNvSpPr>
            <p:nvPr/>
          </p:nvSpPr>
          <p:spPr bwMode="auto">
            <a:xfrm>
              <a:off x="3758385" y="2385477"/>
              <a:ext cx="687317" cy="465674"/>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5" name="Freeform 654"/>
            <p:cNvSpPr>
              <a:spLocks/>
            </p:cNvSpPr>
            <p:nvPr/>
          </p:nvSpPr>
          <p:spPr bwMode="auto">
            <a:xfrm>
              <a:off x="4077842" y="2931189"/>
              <a:ext cx="154888" cy="121269"/>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6" name="Freeform 653"/>
            <p:cNvSpPr>
              <a:spLocks/>
            </p:cNvSpPr>
            <p:nvPr/>
          </p:nvSpPr>
          <p:spPr bwMode="auto">
            <a:xfrm>
              <a:off x="4077842" y="2931189"/>
              <a:ext cx="154888" cy="121269"/>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7" name="Freeform 652"/>
            <p:cNvSpPr>
              <a:spLocks/>
            </p:cNvSpPr>
            <p:nvPr/>
          </p:nvSpPr>
          <p:spPr bwMode="auto">
            <a:xfrm>
              <a:off x="4837764" y="2579508"/>
              <a:ext cx="87125" cy="232837"/>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8" name="Freeform 651"/>
            <p:cNvSpPr>
              <a:spLocks/>
            </p:cNvSpPr>
            <p:nvPr/>
          </p:nvSpPr>
          <p:spPr bwMode="auto">
            <a:xfrm>
              <a:off x="4837764" y="2579508"/>
              <a:ext cx="87125" cy="232837"/>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chemeClr val="accent6">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9" name="Freeform 650"/>
            <p:cNvSpPr>
              <a:spLocks/>
            </p:cNvSpPr>
            <p:nvPr/>
          </p:nvSpPr>
          <p:spPr bwMode="auto">
            <a:xfrm>
              <a:off x="4118985" y="3241639"/>
              <a:ext cx="154888" cy="274068"/>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0" name="Freeform 649"/>
            <p:cNvSpPr>
              <a:spLocks/>
            </p:cNvSpPr>
            <p:nvPr/>
          </p:nvSpPr>
          <p:spPr bwMode="auto">
            <a:xfrm>
              <a:off x="4118985" y="3241639"/>
              <a:ext cx="154888" cy="274068"/>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648"/>
            <p:cNvSpPr>
              <a:spLocks/>
            </p:cNvSpPr>
            <p:nvPr/>
          </p:nvSpPr>
          <p:spPr bwMode="auto">
            <a:xfrm>
              <a:off x="4053641" y="3338654"/>
              <a:ext cx="87125" cy="99440"/>
            </a:xfrm>
            <a:custGeom>
              <a:avLst/>
              <a:gdLst/>
              <a:ahLst/>
              <a:cxnLst>
                <a:cxn ang="0">
                  <a:pos x="77" y="0"/>
                </a:cxn>
                <a:cxn ang="0">
                  <a:pos x="90" y="45"/>
                </a:cxn>
                <a:cxn ang="0">
                  <a:pos x="77" y="71"/>
                </a:cxn>
                <a:cxn ang="0">
                  <a:pos x="55" y="103"/>
                </a:cxn>
                <a:cxn ang="0">
                  <a:pos x="3" y="103"/>
                </a:cxn>
                <a:cxn ang="0">
                  <a:pos x="0" y="48"/>
                </a:cxn>
                <a:cxn ang="0">
                  <a:pos x="26" y="13"/>
                </a:cxn>
                <a:cxn ang="0">
                  <a:pos x="77" y="0"/>
                </a:cxn>
              </a:cxnLst>
              <a:rect l="0" t="0" r="r" b="b"/>
              <a:pathLst>
                <a:path w="90" h="103">
                  <a:moveTo>
                    <a:pt x="77" y="0"/>
                  </a:moveTo>
                  <a:lnTo>
                    <a:pt x="90" y="45"/>
                  </a:lnTo>
                  <a:lnTo>
                    <a:pt x="77" y="71"/>
                  </a:lnTo>
                  <a:lnTo>
                    <a:pt x="55" y="103"/>
                  </a:lnTo>
                  <a:lnTo>
                    <a:pt x="3" y="103"/>
                  </a:lnTo>
                  <a:lnTo>
                    <a:pt x="0" y="48"/>
                  </a:lnTo>
                  <a:lnTo>
                    <a:pt x="26" y="13"/>
                  </a:lnTo>
                  <a:lnTo>
                    <a:pt x="77"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2" name="Freeform 647"/>
            <p:cNvSpPr>
              <a:spLocks/>
            </p:cNvSpPr>
            <p:nvPr/>
          </p:nvSpPr>
          <p:spPr bwMode="auto">
            <a:xfrm>
              <a:off x="4053641" y="3338654"/>
              <a:ext cx="87125" cy="99440"/>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3" name="Freeform 646"/>
            <p:cNvSpPr>
              <a:spLocks/>
            </p:cNvSpPr>
            <p:nvPr/>
          </p:nvSpPr>
          <p:spPr bwMode="auto">
            <a:xfrm>
              <a:off x="5435537" y="5339596"/>
              <a:ext cx="191189" cy="497205"/>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645"/>
            <p:cNvSpPr>
              <a:spLocks/>
            </p:cNvSpPr>
            <p:nvPr/>
          </p:nvSpPr>
          <p:spPr bwMode="auto">
            <a:xfrm>
              <a:off x="5435537" y="5339596"/>
              <a:ext cx="191189" cy="497205"/>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5" name="Freeform 644"/>
            <p:cNvSpPr>
              <a:spLocks/>
            </p:cNvSpPr>
            <p:nvPr/>
          </p:nvSpPr>
          <p:spPr bwMode="auto">
            <a:xfrm>
              <a:off x="6631081" y="3814030"/>
              <a:ext cx="108905" cy="7761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6" name="Freeform 643"/>
            <p:cNvSpPr>
              <a:spLocks/>
            </p:cNvSpPr>
            <p:nvPr/>
          </p:nvSpPr>
          <p:spPr bwMode="auto">
            <a:xfrm>
              <a:off x="6631081" y="3814030"/>
              <a:ext cx="108905" cy="7761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7" name="Freeform 642"/>
            <p:cNvSpPr>
              <a:spLocks/>
            </p:cNvSpPr>
            <p:nvPr/>
          </p:nvSpPr>
          <p:spPr bwMode="auto">
            <a:xfrm>
              <a:off x="5529921" y="1653010"/>
              <a:ext cx="237173" cy="116419"/>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8" name="Freeform 641"/>
            <p:cNvSpPr>
              <a:spLocks/>
            </p:cNvSpPr>
            <p:nvPr/>
          </p:nvSpPr>
          <p:spPr bwMode="auto">
            <a:xfrm>
              <a:off x="5529921" y="1653010"/>
              <a:ext cx="237173" cy="116419"/>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640"/>
            <p:cNvSpPr>
              <a:spLocks/>
            </p:cNvSpPr>
            <p:nvPr/>
          </p:nvSpPr>
          <p:spPr bwMode="auto">
            <a:xfrm>
              <a:off x="5786455" y="1585099"/>
              <a:ext cx="123428" cy="87314"/>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0" name="Freeform 639"/>
            <p:cNvSpPr>
              <a:spLocks/>
            </p:cNvSpPr>
            <p:nvPr/>
          </p:nvSpPr>
          <p:spPr bwMode="auto">
            <a:xfrm>
              <a:off x="5786455" y="1585099"/>
              <a:ext cx="123428" cy="87314"/>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1" name="Freeform 638"/>
            <p:cNvSpPr>
              <a:spLocks/>
            </p:cNvSpPr>
            <p:nvPr/>
          </p:nvSpPr>
          <p:spPr bwMode="auto">
            <a:xfrm>
              <a:off x="5909883" y="1555995"/>
              <a:ext cx="297675" cy="252240"/>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2" name="Freeform 637"/>
            <p:cNvSpPr>
              <a:spLocks/>
            </p:cNvSpPr>
            <p:nvPr/>
          </p:nvSpPr>
          <p:spPr bwMode="auto">
            <a:xfrm>
              <a:off x="5909883" y="1555995"/>
              <a:ext cx="297675" cy="252240"/>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3" name="Freeform 636"/>
            <p:cNvSpPr>
              <a:spLocks/>
            </p:cNvSpPr>
            <p:nvPr/>
          </p:nvSpPr>
          <p:spPr bwMode="auto">
            <a:xfrm>
              <a:off x="6200298" y="1701518"/>
              <a:ext cx="41141" cy="65486"/>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4" name="Freeform 635"/>
            <p:cNvSpPr>
              <a:spLocks/>
            </p:cNvSpPr>
            <p:nvPr/>
          </p:nvSpPr>
          <p:spPr bwMode="auto">
            <a:xfrm>
              <a:off x="6200298" y="1701518"/>
              <a:ext cx="41141" cy="65486"/>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5" name="Freeform 634"/>
            <p:cNvSpPr>
              <a:spLocks/>
            </p:cNvSpPr>
            <p:nvPr/>
          </p:nvSpPr>
          <p:spPr bwMode="auto">
            <a:xfrm>
              <a:off x="6234180" y="1793682"/>
              <a:ext cx="45982" cy="43657"/>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6" name="Freeform 633"/>
            <p:cNvSpPr>
              <a:spLocks/>
            </p:cNvSpPr>
            <p:nvPr/>
          </p:nvSpPr>
          <p:spPr bwMode="auto">
            <a:xfrm>
              <a:off x="6234180" y="1793682"/>
              <a:ext cx="45982" cy="41232"/>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7" name="Freeform 632"/>
            <p:cNvSpPr>
              <a:spLocks/>
            </p:cNvSpPr>
            <p:nvPr/>
          </p:nvSpPr>
          <p:spPr bwMode="auto">
            <a:xfrm>
              <a:off x="6597199" y="2264207"/>
              <a:ext cx="91965" cy="53358"/>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8" name="Freeform 631"/>
            <p:cNvSpPr>
              <a:spLocks/>
            </p:cNvSpPr>
            <p:nvPr/>
          </p:nvSpPr>
          <p:spPr bwMode="auto">
            <a:xfrm>
              <a:off x="6597199" y="2264207"/>
              <a:ext cx="91965" cy="53358"/>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9" name="Freeform 630"/>
            <p:cNvSpPr>
              <a:spLocks/>
            </p:cNvSpPr>
            <p:nvPr/>
          </p:nvSpPr>
          <p:spPr bwMode="auto">
            <a:xfrm>
              <a:off x="6827111" y="2278760"/>
              <a:ext cx="212972" cy="87314"/>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0" name="Freeform 629"/>
            <p:cNvSpPr>
              <a:spLocks/>
            </p:cNvSpPr>
            <p:nvPr/>
          </p:nvSpPr>
          <p:spPr bwMode="auto">
            <a:xfrm>
              <a:off x="6827111" y="2278760"/>
              <a:ext cx="212972" cy="87314"/>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1" name="Freeform 628"/>
            <p:cNvSpPr>
              <a:spLocks/>
            </p:cNvSpPr>
            <p:nvPr/>
          </p:nvSpPr>
          <p:spPr bwMode="auto">
            <a:xfrm>
              <a:off x="7049763" y="2196297"/>
              <a:ext cx="38722" cy="65486"/>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2" name="Freeform 627"/>
            <p:cNvSpPr>
              <a:spLocks/>
            </p:cNvSpPr>
            <p:nvPr/>
          </p:nvSpPr>
          <p:spPr bwMode="auto">
            <a:xfrm>
              <a:off x="7049763" y="2196297"/>
              <a:ext cx="36303" cy="65486"/>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3" name="Freeform 626"/>
            <p:cNvSpPr>
              <a:spLocks/>
            </p:cNvSpPr>
            <p:nvPr/>
          </p:nvSpPr>
          <p:spPr bwMode="auto">
            <a:xfrm>
              <a:off x="7093326" y="2239954"/>
              <a:ext cx="33882" cy="33956"/>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625"/>
            <p:cNvSpPr>
              <a:spLocks/>
            </p:cNvSpPr>
            <p:nvPr/>
          </p:nvSpPr>
          <p:spPr bwMode="auto">
            <a:xfrm>
              <a:off x="7093326" y="2239954"/>
              <a:ext cx="33882" cy="33956"/>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5" name="Freeform 624"/>
            <p:cNvSpPr>
              <a:spLocks/>
            </p:cNvSpPr>
            <p:nvPr/>
          </p:nvSpPr>
          <p:spPr bwMode="auto">
            <a:xfrm>
              <a:off x="7093326" y="2298163"/>
              <a:ext cx="67764" cy="3153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6" name="Freeform 623"/>
            <p:cNvSpPr>
              <a:spLocks/>
            </p:cNvSpPr>
            <p:nvPr/>
          </p:nvSpPr>
          <p:spPr bwMode="auto">
            <a:xfrm>
              <a:off x="7093326" y="2298163"/>
              <a:ext cx="67764" cy="3153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 name="Freeform 622"/>
            <p:cNvSpPr>
              <a:spLocks/>
            </p:cNvSpPr>
            <p:nvPr/>
          </p:nvSpPr>
          <p:spPr bwMode="auto">
            <a:xfrm>
              <a:off x="7165930" y="2215700"/>
              <a:ext cx="108907" cy="126120"/>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8" name="Freeform 621"/>
            <p:cNvSpPr>
              <a:spLocks/>
            </p:cNvSpPr>
            <p:nvPr/>
          </p:nvSpPr>
          <p:spPr bwMode="auto">
            <a:xfrm>
              <a:off x="7165930" y="2215700"/>
              <a:ext cx="108907" cy="126120"/>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9" name="Freeform 620"/>
            <p:cNvSpPr>
              <a:spLocks/>
            </p:cNvSpPr>
            <p:nvPr/>
          </p:nvSpPr>
          <p:spPr bwMode="auto">
            <a:xfrm>
              <a:off x="7354700" y="2210849"/>
              <a:ext cx="263795" cy="201308"/>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619"/>
            <p:cNvSpPr>
              <a:spLocks/>
            </p:cNvSpPr>
            <p:nvPr/>
          </p:nvSpPr>
          <p:spPr bwMode="auto">
            <a:xfrm>
              <a:off x="7354700" y="2210849"/>
              <a:ext cx="263795" cy="203733"/>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1" name="Freeform 618"/>
            <p:cNvSpPr>
              <a:spLocks/>
            </p:cNvSpPr>
            <p:nvPr/>
          </p:nvSpPr>
          <p:spPr bwMode="auto">
            <a:xfrm>
              <a:off x="7194970" y="2443686"/>
              <a:ext cx="331559" cy="325002"/>
            </a:xfrm>
            <a:custGeom>
              <a:avLst/>
              <a:gdLst/>
              <a:ahLst/>
              <a:cxnLst>
                <a:cxn ang="0">
                  <a:pos x="67" y="0"/>
                </a:cxn>
                <a:cxn ang="0">
                  <a:pos x="96" y="48"/>
                </a:cxn>
                <a:cxn ang="0">
                  <a:pos x="179" y="32"/>
                </a:cxn>
                <a:cxn ang="0">
                  <a:pos x="217" y="64"/>
                </a:cxn>
                <a:cxn ang="0">
                  <a:pos x="249" y="67"/>
                </a:cxn>
                <a:cxn ang="0">
                  <a:pos x="307" y="105"/>
                </a:cxn>
                <a:cxn ang="0">
                  <a:pos x="342" y="134"/>
                </a:cxn>
                <a:cxn ang="0">
                  <a:pos x="307" y="192"/>
                </a:cxn>
                <a:cxn ang="0">
                  <a:pos x="304" y="300"/>
                </a:cxn>
                <a:cxn ang="0">
                  <a:pos x="208" y="336"/>
                </a:cxn>
                <a:cxn ang="0">
                  <a:pos x="160" y="336"/>
                </a:cxn>
                <a:cxn ang="0">
                  <a:pos x="112" y="313"/>
                </a:cxn>
                <a:cxn ang="0">
                  <a:pos x="115" y="284"/>
                </a:cxn>
                <a:cxn ang="0">
                  <a:pos x="0" y="89"/>
                </a:cxn>
                <a:cxn ang="0">
                  <a:pos x="25" y="16"/>
                </a:cxn>
                <a:cxn ang="0">
                  <a:pos x="67" y="0"/>
                </a:cxn>
              </a:cxnLst>
              <a:rect l="0" t="0" r="r" b="b"/>
              <a:pathLst>
                <a:path w="342" h="336">
                  <a:moveTo>
                    <a:pt x="67" y="0"/>
                  </a:moveTo>
                  <a:lnTo>
                    <a:pt x="96" y="48"/>
                  </a:lnTo>
                  <a:lnTo>
                    <a:pt x="179" y="32"/>
                  </a:lnTo>
                  <a:lnTo>
                    <a:pt x="217" y="64"/>
                  </a:lnTo>
                  <a:lnTo>
                    <a:pt x="249" y="67"/>
                  </a:lnTo>
                  <a:lnTo>
                    <a:pt x="307" y="105"/>
                  </a:lnTo>
                  <a:lnTo>
                    <a:pt x="342" y="134"/>
                  </a:lnTo>
                  <a:lnTo>
                    <a:pt x="307" y="192"/>
                  </a:lnTo>
                  <a:lnTo>
                    <a:pt x="304" y="300"/>
                  </a:lnTo>
                  <a:lnTo>
                    <a:pt x="208" y="336"/>
                  </a:lnTo>
                  <a:lnTo>
                    <a:pt x="160" y="336"/>
                  </a:lnTo>
                  <a:lnTo>
                    <a:pt x="112" y="313"/>
                  </a:lnTo>
                  <a:lnTo>
                    <a:pt x="115" y="284"/>
                  </a:lnTo>
                  <a:lnTo>
                    <a:pt x="0" y="89"/>
                  </a:lnTo>
                  <a:lnTo>
                    <a:pt x="25" y="16"/>
                  </a:lnTo>
                  <a:lnTo>
                    <a:pt x="67"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2" name="Freeform 617"/>
            <p:cNvSpPr>
              <a:spLocks/>
            </p:cNvSpPr>
            <p:nvPr/>
          </p:nvSpPr>
          <p:spPr bwMode="auto">
            <a:xfrm>
              <a:off x="7194970" y="2443686"/>
              <a:ext cx="331559" cy="32742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3" name="Freeform 616"/>
            <p:cNvSpPr>
              <a:spLocks/>
            </p:cNvSpPr>
            <p:nvPr/>
          </p:nvSpPr>
          <p:spPr bwMode="auto">
            <a:xfrm>
              <a:off x="7269996" y="2031371"/>
              <a:ext cx="157308" cy="80038"/>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4" name="Freeform 615"/>
            <p:cNvSpPr>
              <a:spLocks/>
            </p:cNvSpPr>
            <p:nvPr/>
          </p:nvSpPr>
          <p:spPr bwMode="auto">
            <a:xfrm>
              <a:off x="7269996" y="2031371"/>
              <a:ext cx="157308" cy="80038"/>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5" name="Freeform 614"/>
            <p:cNvSpPr>
              <a:spLocks/>
            </p:cNvSpPr>
            <p:nvPr/>
          </p:nvSpPr>
          <p:spPr bwMode="auto">
            <a:xfrm>
              <a:off x="7490227" y="1922229"/>
              <a:ext cx="55664" cy="87314"/>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6" name="Freeform 613"/>
            <p:cNvSpPr>
              <a:spLocks/>
            </p:cNvSpPr>
            <p:nvPr/>
          </p:nvSpPr>
          <p:spPr bwMode="auto">
            <a:xfrm>
              <a:off x="7490227" y="1922229"/>
              <a:ext cx="53243" cy="87314"/>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7" name="Freeform 612"/>
            <p:cNvSpPr>
              <a:spLocks/>
            </p:cNvSpPr>
            <p:nvPr/>
          </p:nvSpPr>
          <p:spPr bwMode="auto">
            <a:xfrm>
              <a:off x="7647536" y="2055624"/>
              <a:ext cx="89544" cy="150374"/>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8" name="Freeform 611"/>
            <p:cNvSpPr>
              <a:spLocks/>
            </p:cNvSpPr>
            <p:nvPr/>
          </p:nvSpPr>
          <p:spPr bwMode="auto">
            <a:xfrm>
              <a:off x="7647536" y="2055624"/>
              <a:ext cx="89544" cy="152800"/>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610"/>
            <p:cNvSpPr>
              <a:spLocks/>
            </p:cNvSpPr>
            <p:nvPr/>
          </p:nvSpPr>
          <p:spPr bwMode="auto">
            <a:xfrm>
              <a:off x="7671737" y="2295738"/>
              <a:ext cx="33882" cy="67911"/>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0" name="Freeform 609"/>
            <p:cNvSpPr>
              <a:spLocks/>
            </p:cNvSpPr>
            <p:nvPr/>
          </p:nvSpPr>
          <p:spPr bwMode="auto">
            <a:xfrm>
              <a:off x="7671737" y="2295738"/>
              <a:ext cx="33882" cy="67911"/>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1" name="Freeform 608"/>
            <p:cNvSpPr>
              <a:spLocks/>
            </p:cNvSpPr>
            <p:nvPr/>
          </p:nvSpPr>
          <p:spPr bwMode="auto">
            <a:xfrm>
              <a:off x="7727399" y="2312715"/>
              <a:ext cx="33882" cy="48508"/>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2" name="Freeform 607"/>
            <p:cNvSpPr>
              <a:spLocks/>
            </p:cNvSpPr>
            <p:nvPr/>
          </p:nvSpPr>
          <p:spPr bwMode="auto">
            <a:xfrm>
              <a:off x="7727399" y="2312715"/>
              <a:ext cx="33882" cy="50934"/>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3" name="Freeform 606"/>
            <p:cNvSpPr>
              <a:spLocks/>
            </p:cNvSpPr>
            <p:nvPr/>
          </p:nvSpPr>
          <p:spPr bwMode="auto">
            <a:xfrm>
              <a:off x="7669316" y="2400029"/>
              <a:ext cx="33882" cy="48508"/>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605"/>
            <p:cNvSpPr>
              <a:spLocks/>
            </p:cNvSpPr>
            <p:nvPr/>
          </p:nvSpPr>
          <p:spPr bwMode="auto">
            <a:xfrm>
              <a:off x="7669316" y="2400029"/>
              <a:ext cx="33882" cy="50934"/>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5" name="Freeform 604"/>
            <p:cNvSpPr>
              <a:spLocks/>
            </p:cNvSpPr>
            <p:nvPr/>
          </p:nvSpPr>
          <p:spPr bwMode="auto">
            <a:xfrm>
              <a:off x="7669316" y="2509172"/>
              <a:ext cx="29042" cy="53358"/>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6" name="Freeform 603"/>
            <p:cNvSpPr>
              <a:spLocks/>
            </p:cNvSpPr>
            <p:nvPr/>
          </p:nvSpPr>
          <p:spPr bwMode="auto">
            <a:xfrm>
              <a:off x="7669316" y="2509172"/>
              <a:ext cx="26622" cy="53358"/>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 name="Freeform 602"/>
            <p:cNvSpPr>
              <a:spLocks/>
            </p:cNvSpPr>
            <p:nvPr/>
          </p:nvSpPr>
          <p:spPr bwMode="auto">
            <a:xfrm>
              <a:off x="7553150" y="2598911"/>
              <a:ext cx="116167" cy="286196"/>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 name="Freeform 601"/>
            <p:cNvSpPr>
              <a:spLocks/>
            </p:cNvSpPr>
            <p:nvPr/>
          </p:nvSpPr>
          <p:spPr bwMode="auto">
            <a:xfrm>
              <a:off x="7553150" y="2598911"/>
              <a:ext cx="118587" cy="286196"/>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600"/>
            <p:cNvSpPr>
              <a:spLocks/>
            </p:cNvSpPr>
            <p:nvPr/>
          </p:nvSpPr>
          <p:spPr bwMode="auto">
            <a:xfrm>
              <a:off x="7110267" y="2870553"/>
              <a:ext cx="416262" cy="288621"/>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0" name="Freeform 599"/>
            <p:cNvSpPr>
              <a:spLocks/>
            </p:cNvSpPr>
            <p:nvPr/>
          </p:nvSpPr>
          <p:spPr bwMode="auto">
            <a:xfrm>
              <a:off x="7110267" y="2870553"/>
              <a:ext cx="416262" cy="288621"/>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1" name="Freeform 598"/>
            <p:cNvSpPr>
              <a:spLocks/>
            </p:cNvSpPr>
            <p:nvPr/>
          </p:nvSpPr>
          <p:spPr bwMode="auto">
            <a:xfrm>
              <a:off x="7395843" y="1347412"/>
              <a:ext cx="258954" cy="591794"/>
            </a:xfrm>
            <a:custGeom>
              <a:avLst/>
              <a:gdLst/>
              <a:ahLst/>
              <a:cxnLst>
                <a:cxn ang="0">
                  <a:pos x="131" y="80"/>
                </a:cxn>
                <a:cxn ang="0">
                  <a:pos x="169" y="90"/>
                </a:cxn>
                <a:cxn ang="0">
                  <a:pos x="246" y="0"/>
                </a:cxn>
                <a:cxn ang="0">
                  <a:pos x="268" y="3"/>
                </a:cxn>
                <a:cxn ang="0">
                  <a:pos x="252" y="42"/>
                </a:cxn>
                <a:cxn ang="0">
                  <a:pos x="252" y="106"/>
                </a:cxn>
                <a:cxn ang="0">
                  <a:pos x="204" y="141"/>
                </a:cxn>
                <a:cxn ang="0">
                  <a:pos x="185" y="202"/>
                </a:cxn>
                <a:cxn ang="0">
                  <a:pos x="240" y="218"/>
                </a:cxn>
                <a:cxn ang="0">
                  <a:pos x="246" y="282"/>
                </a:cxn>
                <a:cxn ang="0">
                  <a:pos x="217" y="323"/>
                </a:cxn>
                <a:cxn ang="0">
                  <a:pos x="224" y="387"/>
                </a:cxn>
                <a:cxn ang="0">
                  <a:pos x="153" y="387"/>
                </a:cxn>
                <a:cxn ang="0">
                  <a:pos x="96" y="509"/>
                </a:cxn>
                <a:cxn ang="0">
                  <a:pos x="108" y="547"/>
                </a:cxn>
                <a:cxn ang="0">
                  <a:pos x="45" y="573"/>
                </a:cxn>
                <a:cxn ang="0">
                  <a:pos x="16" y="611"/>
                </a:cxn>
                <a:cxn ang="0">
                  <a:pos x="0" y="528"/>
                </a:cxn>
                <a:cxn ang="0">
                  <a:pos x="41" y="518"/>
                </a:cxn>
                <a:cxn ang="0">
                  <a:pos x="51" y="458"/>
                </a:cxn>
                <a:cxn ang="0">
                  <a:pos x="32" y="458"/>
                </a:cxn>
                <a:cxn ang="0">
                  <a:pos x="0" y="374"/>
                </a:cxn>
                <a:cxn ang="0">
                  <a:pos x="45" y="320"/>
                </a:cxn>
                <a:cxn ang="0">
                  <a:pos x="38" y="278"/>
                </a:cxn>
                <a:cxn ang="0">
                  <a:pos x="131" y="80"/>
                </a:cxn>
              </a:cxnLst>
              <a:rect l="0" t="0" r="r" b="b"/>
              <a:pathLst>
                <a:path w="268" h="611">
                  <a:moveTo>
                    <a:pt x="131" y="80"/>
                  </a:moveTo>
                  <a:lnTo>
                    <a:pt x="169" y="90"/>
                  </a:lnTo>
                  <a:lnTo>
                    <a:pt x="246" y="0"/>
                  </a:lnTo>
                  <a:lnTo>
                    <a:pt x="268" y="3"/>
                  </a:lnTo>
                  <a:lnTo>
                    <a:pt x="252" y="42"/>
                  </a:lnTo>
                  <a:lnTo>
                    <a:pt x="252" y="106"/>
                  </a:lnTo>
                  <a:lnTo>
                    <a:pt x="204" y="141"/>
                  </a:lnTo>
                  <a:lnTo>
                    <a:pt x="185" y="202"/>
                  </a:lnTo>
                  <a:lnTo>
                    <a:pt x="240" y="218"/>
                  </a:lnTo>
                  <a:lnTo>
                    <a:pt x="246" y="282"/>
                  </a:lnTo>
                  <a:lnTo>
                    <a:pt x="217" y="323"/>
                  </a:lnTo>
                  <a:lnTo>
                    <a:pt x="224" y="387"/>
                  </a:lnTo>
                  <a:lnTo>
                    <a:pt x="153" y="387"/>
                  </a:lnTo>
                  <a:lnTo>
                    <a:pt x="96" y="509"/>
                  </a:lnTo>
                  <a:lnTo>
                    <a:pt x="108" y="547"/>
                  </a:lnTo>
                  <a:lnTo>
                    <a:pt x="45" y="573"/>
                  </a:lnTo>
                  <a:lnTo>
                    <a:pt x="16" y="611"/>
                  </a:lnTo>
                  <a:lnTo>
                    <a:pt x="0" y="528"/>
                  </a:lnTo>
                  <a:lnTo>
                    <a:pt x="41" y="518"/>
                  </a:lnTo>
                  <a:lnTo>
                    <a:pt x="51" y="458"/>
                  </a:lnTo>
                  <a:lnTo>
                    <a:pt x="32" y="458"/>
                  </a:lnTo>
                  <a:lnTo>
                    <a:pt x="0" y="374"/>
                  </a:lnTo>
                  <a:lnTo>
                    <a:pt x="45" y="320"/>
                  </a:lnTo>
                  <a:lnTo>
                    <a:pt x="38" y="278"/>
                  </a:lnTo>
                  <a:lnTo>
                    <a:pt x="131" y="8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2" name="Freeform 597"/>
            <p:cNvSpPr>
              <a:spLocks/>
            </p:cNvSpPr>
            <p:nvPr/>
          </p:nvSpPr>
          <p:spPr bwMode="auto">
            <a:xfrm>
              <a:off x="7395843" y="1347412"/>
              <a:ext cx="258954" cy="594220"/>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3" name="Freeform 596"/>
            <p:cNvSpPr>
              <a:spLocks/>
            </p:cNvSpPr>
            <p:nvPr/>
          </p:nvSpPr>
          <p:spPr bwMode="auto">
            <a:xfrm>
              <a:off x="7473286" y="1298904"/>
              <a:ext cx="48403" cy="99442"/>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4" name="Freeform 595"/>
            <p:cNvSpPr>
              <a:spLocks/>
            </p:cNvSpPr>
            <p:nvPr/>
          </p:nvSpPr>
          <p:spPr bwMode="auto">
            <a:xfrm>
              <a:off x="7473286" y="1298904"/>
              <a:ext cx="50822" cy="99442"/>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5" name="Freeform 594"/>
            <p:cNvSpPr>
              <a:spLocks/>
            </p:cNvSpPr>
            <p:nvPr/>
          </p:nvSpPr>
          <p:spPr bwMode="auto">
            <a:xfrm>
              <a:off x="7516849" y="2043498"/>
              <a:ext cx="38722" cy="36380"/>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6" name="Freeform 593"/>
            <p:cNvSpPr>
              <a:spLocks/>
            </p:cNvSpPr>
            <p:nvPr/>
          </p:nvSpPr>
          <p:spPr bwMode="auto">
            <a:xfrm>
              <a:off x="7516849" y="2043498"/>
              <a:ext cx="36302" cy="36380"/>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7" name="Freeform 592"/>
            <p:cNvSpPr>
              <a:spLocks/>
            </p:cNvSpPr>
            <p:nvPr/>
          </p:nvSpPr>
          <p:spPr bwMode="auto">
            <a:xfrm>
              <a:off x="7470866" y="2130812"/>
              <a:ext cx="21782" cy="29105"/>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8" name="Freeform 591"/>
            <p:cNvSpPr>
              <a:spLocks/>
            </p:cNvSpPr>
            <p:nvPr/>
          </p:nvSpPr>
          <p:spPr bwMode="auto">
            <a:xfrm>
              <a:off x="7470866" y="2130812"/>
              <a:ext cx="21782" cy="26678"/>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9" name="Freeform 590"/>
            <p:cNvSpPr>
              <a:spLocks/>
            </p:cNvSpPr>
            <p:nvPr/>
          </p:nvSpPr>
          <p:spPr bwMode="auto">
            <a:xfrm>
              <a:off x="7584612" y="1019985"/>
              <a:ext cx="29042" cy="63060"/>
            </a:xfrm>
            <a:custGeom>
              <a:avLst/>
              <a:gdLst/>
              <a:ahLst/>
              <a:cxnLst>
                <a:cxn ang="0">
                  <a:pos x="29" y="0"/>
                </a:cxn>
                <a:cxn ang="0">
                  <a:pos x="0" y="26"/>
                </a:cxn>
                <a:cxn ang="0">
                  <a:pos x="0" y="64"/>
                </a:cxn>
                <a:cxn ang="0">
                  <a:pos x="29" y="45"/>
                </a:cxn>
                <a:cxn ang="0">
                  <a:pos x="29" y="0"/>
                </a:cxn>
              </a:cxnLst>
              <a:rect l="0" t="0" r="r" b="b"/>
              <a:pathLst>
                <a:path w="29" h="64">
                  <a:moveTo>
                    <a:pt x="29" y="0"/>
                  </a:moveTo>
                  <a:lnTo>
                    <a:pt x="0" y="26"/>
                  </a:lnTo>
                  <a:lnTo>
                    <a:pt x="0" y="64"/>
                  </a:lnTo>
                  <a:lnTo>
                    <a:pt x="29" y="45"/>
                  </a:lnTo>
                  <a:lnTo>
                    <a:pt x="29"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0" name="Freeform 589"/>
            <p:cNvSpPr>
              <a:spLocks/>
            </p:cNvSpPr>
            <p:nvPr/>
          </p:nvSpPr>
          <p:spPr bwMode="auto">
            <a:xfrm>
              <a:off x="7584612" y="1019985"/>
              <a:ext cx="29042" cy="60634"/>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1" name="Freeform 731"/>
            <p:cNvSpPr>
              <a:spLocks/>
            </p:cNvSpPr>
            <p:nvPr/>
          </p:nvSpPr>
          <p:spPr bwMode="auto">
            <a:xfrm>
              <a:off x="7930691" y="867185"/>
              <a:ext cx="45983" cy="72762"/>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2" name="Freeform 730"/>
            <p:cNvSpPr>
              <a:spLocks/>
            </p:cNvSpPr>
            <p:nvPr/>
          </p:nvSpPr>
          <p:spPr bwMode="auto">
            <a:xfrm>
              <a:off x="7930691" y="867185"/>
              <a:ext cx="48403" cy="72762"/>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3" name="Freeform 588"/>
            <p:cNvSpPr>
              <a:spLocks/>
            </p:cNvSpPr>
            <p:nvPr/>
          </p:nvSpPr>
          <p:spPr bwMode="auto">
            <a:xfrm>
              <a:off x="7674157" y="1235844"/>
              <a:ext cx="832525" cy="1086573"/>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4" name="Freeform 587"/>
            <p:cNvSpPr>
              <a:spLocks/>
            </p:cNvSpPr>
            <p:nvPr/>
          </p:nvSpPr>
          <p:spPr bwMode="auto">
            <a:xfrm>
              <a:off x="7674157" y="1235844"/>
              <a:ext cx="832525" cy="1086573"/>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5" name="Freeform 586"/>
            <p:cNvSpPr>
              <a:spLocks/>
            </p:cNvSpPr>
            <p:nvPr/>
          </p:nvSpPr>
          <p:spPr bwMode="auto">
            <a:xfrm>
              <a:off x="8540564" y="1332859"/>
              <a:ext cx="106485" cy="89740"/>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6" name="Freeform 585"/>
            <p:cNvSpPr>
              <a:spLocks/>
            </p:cNvSpPr>
            <p:nvPr/>
          </p:nvSpPr>
          <p:spPr bwMode="auto">
            <a:xfrm>
              <a:off x="8540564" y="1332859"/>
              <a:ext cx="106485" cy="89740"/>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7" name="Freeform 8"/>
            <p:cNvSpPr>
              <a:spLocks/>
            </p:cNvSpPr>
            <p:nvPr/>
          </p:nvSpPr>
          <p:spPr bwMode="auto">
            <a:xfrm>
              <a:off x="8380835" y="566437"/>
              <a:ext cx="234754" cy="152800"/>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8" name="Freeform 7"/>
            <p:cNvSpPr>
              <a:spLocks/>
            </p:cNvSpPr>
            <p:nvPr/>
          </p:nvSpPr>
          <p:spPr bwMode="auto">
            <a:xfrm>
              <a:off x="8380835" y="566437"/>
              <a:ext cx="234754" cy="152800"/>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9" name="Freeform 6"/>
            <p:cNvSpPr>
              <a:spLocks/>
            </p:cNvSpPr>
            <p:nvPr/>
          </p:nvSpPr>
          <p:spPr bwMode="auto">
            <a:xfrm>
              <a:off x="8581707" y="731363"/>
              <a:ext cx="135527" cy="196457"/>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0" name="Freeform 5"/>
            <p:cNvSpPr>
              <a:spLocks/>
            </p:cNvSpPr>
            <p:nvPr/>
          </p:nvSpPr>
          <p:spPr bwMode="auto">
            <a:xfrm>
              <a:off x="8581707" y="731363"/>
              <a:ext cx="137946" cy="194031"/>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1" name="Freeform 584"/>
            <p:cNvSpPr>
              <a:spLocks/>
            </p:cNvSpPr>
            <p:nvPr/>
          </p:nvSpPr>
          <p:spPr bwMode="auto">
            <a:xfrm>
              <a:off x="5290329" y="3396863"/>
              <a:ext cx="227493" cy="358957"/>
            </a:xfrm>
            <a:custGeom>
              <a:avLst/>
              <a:gdLst/>
              <a:ahLst/>
              <a:cxnLst>
                <a:cxn ang="0">
                  <a:pos x="144" y="368"/>
                </a:cxn>
                <a:cxn ang="0">
                  <a:pos x="172" y="371"/>
                </a:cxn>
                <a:cxn ang="0">
                  <a:pos x="236" y="317"/>
                </a:cxn>
                <a:cxn ang="0">
                  <a:pos x="182" y="230"/>
                </a:cxn>
                <a:cxn ang="0">
                  <a:pos x="89" y="128"/>
                </a:cxn>
                <a:cxn ang="0">
                  <a:pos x="128" y="70"/>
                </a:cxn>
                <a:cxn ang="0">
                  <a:pos x="86" y="0"/>
                </a:cxn>
                <a:cxn ang="0">
                  <a:pos x="22" y="61"/>
                </a:cxn>
                <a:cxn ang="0">
                  <a:pos x="0" y="128"/>
                </a:cxn>
                <a:cxn ang="0">
                  <a:pos x="22" y="160"/>
                </a:cxn>
                <a:cxn ang="0">
                  <a:pos x="57" y="256"/>
                </a:cxn>
                <a:cxn ang="0">
                  <a:pos x="112" y="291"/>
                </a:cxn>
                <a:cxn ang="0">
                  <a:pos x="144" y="368"/>
                </a:cxn>
              </a:cxnLst>
              <a:rect l="0" t="0" r="r" b="b"/>
              <a:pathLst>
                <a:path w="236" h="371">
                  <a:moveTo>
                    <a:pt x="144" y="368"/>
                  </a:moveTo>
                  <a:lnTo>
                    <a:pt x="172" y="371"/>
                  </a:lnTo>
                  <a:lnTo>
                    <a:pt x="236" y="317"/>
                  </a:lnTo>
                  <a:lnTo>
                    <a:pt x="182" y="230"/>
                  </a:lnTo>
                  <a:lnTo>
                    <a:pt x="89" y="128"/>
                  </a:lnTo>
                  <a:lnTo>
                    <a:pt x="128" y="70"/>
                  </a:lnTo>
                  <a:lnTo>
                    <a:pt x="86" y="0"/>
                  </a:lnTo>
                  <a:lnTo>
                    <a:pt x="22" y="61"/>
                  </a:lnTo>
                  <a:lnTo>
                    <a:pt x="0" y="128"/>
                  </a:lnTo>
                  <a:lnTo>
                    <a:pt x="22" y="160"/>
                  </a:lnTo>
                  <a:lnTo>
                    <a:pt x="57" y="256"/>
                  </a:lnTo>
                  <a:lnTo>
                    <a:pt x="112" y="291"/>
                  </a:lnTo>
                  <a:lnTo>
                    <a:pt x="144" y="36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2" name="Freeform 583"/>
            <p:cNvSpPr>
              <a:spLocks/>
            </p:cNvSpPr>
            <p:nvPr/>
          </p:nvSpPr>
          <p:spPr bwMode="auto">
            <a:xfrm>
              <a:off x="5290329" y="3396863"/>
              <a:ext cx="229912" cy="361382"/>
            </a:xfrm>
            <a:custGeom>
              <a:avLst/>
              <a:gdLst/>
              <a:ahLst/>
              <a:cxnLst>
                <a:cxn ang="0">
                  <a:pos x="144" y="366"/>
                </a:cxn>
                <a:cxn ang="0">
                  <a:pos x="171" y="371"/>
                </a:cxn>
                <a:cxn ang="0">
                  <a:pos x="236" y="316"/>
                </a:cxn>
                <a:cxn ang="0">
                  <a:pos x="181" y="229"/>
                </a:cxn>
                <a:cxn ang="0">
                  <a:pos x="89" y="127"/>
                </a:cxn>
                <a:cxn ang="0">
                  <a:pos x="127" y="70"/>
                </a:cxn>
                <a:cxn ang="0">
                  <a:pos x="87" y="0"/>
                </a:cxn>
                <a:cxn ang="0">
                  <a:pos x="22" y="62"/>
                </a:cxn>
                <a:cxn ang="0">
                  <a:pos x="0" y="127"/>
                </a:cxn>
                <a:cxn ang="0">
                  <a:pos x="22" y="159"/>
                </a:cxn>
                <a:cxn ang="0">
                  <a:pos x="57" y="256"/>
                </a:cxn>
                <a:cxn ang="0">
                  <a:pos x="112" y="291"/>
                </a:cxn>
                <a:cxn ang="0">
                  <a:pos x="144" y="366"/>
                </a:cxn>
              </a:cxnLst>
              <a:rect l="0" t="0" r="r" b="b"/>
              <a:pathLst>
                <a:path w="236" h="371">
                  <a:moveTo>
                    <a:pt x="144" y="366"/>
                  </a:moveTo>
                  <a:lnTo>
                    <a:pt x="171" y="371"/>
                  </a:lnTo>
                  <a:lnTo>
                    <a:pt x="236" y="316"/>
                  </a:lnTo>
                  <a:lnTo>
                    <a:pt x="181" y="229"/>
                  </a:lnTo>
                  <a:lnTo>
                    <a:pt x="89" y="127"/>
                  </a:lnTo>
                  <a:lnTo>
                    <a:pt x="127" y="70"/>
                  </a:lnTo>
                  <a:lnTo>
                    <a:pt x="87" y="0"/>
                  </a:lnTo>
                  <a:lnTo>
                    <a:pt x="22" y="62"/>
                  </a:lnTo>
                  <a:lnTo>
                    <a:pt x="0" y="127"/>
                  </a:lnTo>
                  <a:lnTo>
                    <a:pt x="22" y="159"/>
                  </a:lnTo>
                  <a:lnTo>
                    <a:pt x="57" y="256"/>
                  </a:lnTo>
                  <a:lnTo>
                    <a:pt x="112" y="291"/>
                  </a:lnTo>
                  <a:lnTo>
                    <a:pt x="144" y="366"/>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3" name="Freeform 582"/>
            <p:cNvSpPr>
              <a:spLocks/>
            </p:cNvSpPr>
            <p:nvPr/>
          </p:nvSpPr>
          <p:spPr bwMode="auto">
            <a:xfrm>
              <a:off x="3167874" y="1958609"/>
              <a:ext cx="280735" cy="201308"/>
            </a:xfrm>
            <a:custGeom>
              <a:avLst/>
              <a:gdLst/>
              <a:ahLst/>
              <a:cxnLst>
                <a:cxn ang="0">
                  <a:pos x="291" y="0"/>
                </a:cxn>
                <a:cxn ang="0">
                  <a:pos x="282" y="87"/>
                </a:cxn>
                <a:cxn ang="0">
                  <a:pos x="240" y="74"/>
                </a:cxn>
                <a:cxn ang="0">
                  <a:pos x="176" y="90"/>
                </a:cxn>
                <a:cxn ang="0">
                  <a:pos x="144" y="151"/>
                </a:cxn>
                <a:cxn ang="0">
                  <a:pos x="119" y="208"/>
                </a:cxn>
                <a:cxn ang="0">
                  <a:pos x="68" y="208"/>
                </a:cxn>
                <a:cxn ang="0">
                  <a:pos x="36" y="183"/>
                </a:cxn>
                <a:cxn ang="0">
                  <a:pos x="128" y="122"/>
                </a:cxn>
                <a:cxn ang="0">
                  <a:pos x="39" y="109"/>
                </a:cxn>
                <a:cxn ang="0">
                  <a:pos x="0" y="74"/>
                </a:cxn>
                <a:cxn ang="0">
                  <a:pos x="68" y="48"/>
                </a:cxn>
                <a:cxn ang="0">
                  <a:pos x="109" y="61"/>
                </a:cxn>
                <a:cxn ang="0">
                  <a:pos x="151" y="71"/>
                </a:cxn>
                <a:cxn ang="0">
                  <a:pos x="189" y="61"/>
                </a:cxn>
                <a:cxn ang="0">
                  <a:pos x="202" y="23"/>
                </a:cxn>
                <a:cxn ang="0">
                  <a:pos x="291" y="0"/>
                </a:cxn>
              </a:cxnLst>
              <a:rect l="0" t="0" r="r" b="b"/>
              <a:pathLst>
                <a:path w="291" h="208">
                  <a:moveTo>
                    <a:pt x="291" y="0"/>
                  </a:moveTo>
                  <a:lnTo>
                    <a:pt x="282" y="87"/>
                  </a:lnTo>
                  <a:lnTo>
                    <a:pt x="240" y="74"/>
                  </a:lnTo>
                  <a:lnTo>
                    <a:pt x="176" y="90"/>
                  </a:lnTo>
                  <a:lnTo>
                    <a:pt x="144" y="151"/>
                  </a:lnTo>
                  <a:lnTo>
                    <a:pt x="119" y="208"/>
                  </a:lnTo>
                  <a:lnTo>
                    <a:pt x="68" y="208"/>
                  </a:lnTo>
                  <a:lnTo>
                    <a:pt x="36" y="183"/>
                  </a:lnTo>
                  <a:lnTo>
                    <a:pt x="128" y="122"/>
                  </a:lnTo>
                  <a:lnTo>
                    <a:pt x="39" y="109"/>
                  </a:lnTo>
                  <a:lnTo>
                    <a:pt x="0" y="74"/>
                  </a:lnTo>
                  <a:lnTo>
                    <a:pt x="68" y="48"/>
                  </a:lnTo>
                  <a:lnTo>
                    <a:pt x="109" y="61"/>
                  </a:lnTo>
                  <a:lnTo>
                    <a:pt x="151" y="71"/>
                  </a:lnTo>
                  <a:lnTo>
                    <a:pt x="189" y="61"/>
                  </a:lnTo>
                  <a:lnTo>
                    <a:pt x="202" y="23"/>
                  </a:lnTo>
                  <a:lnTo>
                    <a:pt x="29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4" name="Freeform 581"/>
            <p:cNvSpPr>
              <a:spLocks/>
            </p:cNvSpPr>
            <p:nvPr/>
          </p:nvSpPr>
          <p:spPr bwMode="auto">
            <a:xfrm>
              <a:off x="3167874" y="1958609"/>
              <a:ext cx="283156" cy="203733"/>
            </a:xfrm>
            <a:custGeom>
              <a:avLst/>
              <a:gdLst/>
              <a:ahLst/>
              <a:cxnLst>
                <a:cxn ang="0">
                  <a:pos x="291" y="0"/>
                </a:cxn>
                <a:cxn ang="0">
                  <a:pos x="281" y="87"/>
                </a:cxn>
                <a:cxn ang="0">
                  <a:pos x="239" y="74"/>
                </a:cxn>
                <a:cxn ang="0">
                  <a:pos x="177" y="89"/>
                </a:cxn>
                <a:cxn ang="0">
                  <a:pos x="144" y="151"/>
                </a:cxn>
                <a:cxn ang="0">
                  <a:pos x="119" y="208"/>
                </a:cxn>
                <a:cxn ang="0">
                  <a:pos x="70" y="208"/>
                </a:cxn>
                <a:cxn ang="0">
                  <a:pos x="37" y="183"/>
                </a:cxn>
                <a:cxn ang="0">
                  <a:pos x="129" y="121"/>
                </a:cxn>
                <a:cxn ang="0">
                  <a:pos x="40" y="109"/>
                </a:cxn>
                <a:cxn ang="0">
                  <a:pos x="0" y="74"/>
                </a:cxn>
                <a:cxn ang="0">
                  <a:pos x="70" y="50"/>
                </a:cxn>
                <a:cxn ang="0">
                  <a:pos x="109" y="62"/>
                </a:cxn>
                <a:cxn ang="0">
                  <a:pos x="152" y="72"/>
                </a:cxn>
                <a:cxn ang="0">
                  <a:pos x="189" y="62"/>
                </a:cxn>
                <a:cxn ang="0">
                  <a:pos x="201" y="25"/>
                </a:cxn>
                <a:cxn ang="0">
                  <a:pos x="291" y="0"/>
                </a:cxn>
              </a:cxnLst>
              <a:rect l="0" t="0" r="r" b="b"/>
              <a:pathLst>
                <a:path w="291" h="208">
                  <a:moveTo>
                    <a:pt x="291" y="0"/>
                  </a:moveTo>
                  <a:lnTo>
                    <a:pt x="281" y="87"/>
                  </a:lnTo>
                  <a:lnTo>
                    <a:pt x="239" y="74"/>
                  </a:lnTo>
                  <a:lnTo>
                    <a:pt x="177" y="89"/>
                  </a:lnTo>
                  <a:lnTo>
                    <a:pt x="144" y="151"/>
                  </a:lnTo>
                  <a:lnTo>
                    <a:pt x="119" y="208"/>
                  </a:lnTo>
                  <a:lnTo>
                    <a:pt x="70" y="208"/>
                  </a:lnTo>
                  <a:lnTo>
                    <a:pt x="37" y="183"/>
                  </a:lnTo>
                  <a:lnTo>
                    <a:pt x="129" y="121"/>
                  </a:lnTo>
                  <a:lnTo>
                    <a:pt x="40" y="109"/>
                  </a:lnTo>
                  <a:lnTo>
                    <a:pt x="0" y="74"/>
                  </a:lnTo>
                  <a:lnTo>
                    <a:pt x="70" y="50"/>
                  </a:lnTo>
                  <a:lnTo>
                    <a:pt x="109" y="62"/>
                  </a:lnTo>
                  <a:lnTo>
                    <a:pt x="152" y="72"/>
                  </a:lnTo>
                  <a:lnTo>
                    <a:pt x="189" y="62"/>
                  </a:lnTo>
                  <a:lnTo>
                    <a:pt x="201" y="25"/>
                  </a:lnTo>
                  <a:lnTo>
                    <a:pt x="29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5" name="Freeform 580"/>
            <p:cNvSpPr>
              <a:spLocks/>
            </p:cNvSpPr>
            <p:nvPr/>
          </p:nvSpPr>
          <p:spPr bwMode="auto">
            <a:xfrm>
              <a:off x="4339217" y="3690335"/>
              <a:ext cx="275895" cy="271643"/>
            </a:xfrm>
            <a:custGeom>
              <a:avLst/>
              <a:gdLst/>
              <a:ahLst/>
              <a:cxnLst>
                <a:cxn ang="0">
                  <a:pos x="16" y="83"/>
                </a:cxn>
                <a:cxn ang="0">
                  <a:pos x="19" y="83"/>
                </a:cxn>
                <a:cxn ang="0">
                  <a:pos x="73" y="86"/>
                </a:cxn>
                <a:cxn ang="0">
                  <a:pos x="121" y="153"/>
                </a:cxn>
                <a:cxn ang="0">
                  <a:pos x="195" y="214"/>
                </a:cxn>
                <a:cxn ang="0">
                  <a:pos x="207" y="281"/>
                </a:cxn>
                <a:cxn ang="0">
                  <a:pos x="230" y="265"/>
                </a:cxn>
                <a:cxn ang="0">
                  <a:pos x="243" y="230"/>
                </a:cxn>
                <a:cxn ang="0">
                  <a:pos x="255" y="227"/>
                </a:cxn>
                <a:cxn ang="0">
                  <a:pos x="275" y="237"/>
                </a:cxn>
                <a:cxn ang="0">
                  <a:pos x="284" y="227"/>
                </a:cxn>
                <a:cxn ang="0">
                  <a:pos x="249" y="185"/>
                </a:cxn>
                <a:cxn ang="0">
                  <a:pos x="188" y="141"/>
                </a:cxn>
                <a:cxn ang="0">
                  <a:pos x="159" y="99"/>
                </a:cxn>
                <a:cxn ang="0">
                  <a:pos x="195" y="67"/>
                </a:cxn>
                <a:cxn ang="0">
                  <a:pos x="204" y="73"/>
                </a:cxn>
                <a:cxn ang="0">
                  <a:pos x="204" y="70"/>
                </a:cxn>
                <a:cxn ang="0">
                  <a:pos x="204" y="73"/>
                </a:cxn>
                <a:cxn ang="0">
                  <a:pos x="195" y="67"/>
                </a:cxn>
                <a:cxn ang="0">
                  <a:pos x="191" y="35"/>
                </a:cxn>
                <a:cxn ang="0">
                  <a:pos x="211" y="32"/>
                </a:cxn>
                <a:cxn ang="0">
                  <a:pos x="191" y="35"/>
                </a:cxn>
                <a:cxn ang="0">
                  <a:pos x="134" y="3"/>
                </a:cxn>
                <a:cxn ang="0">
                  <a:pos x="89" y="0"/>
                </a:cxn>
                <a:cxn ang="0">
                  <a:pos x="25" y="19"/>
                </a:cxn>
                <a:cxn ang="0">
                  <a:pos x="25" y="16"/>
                </a:cxn>
                <a:cxn ang="0">
                  <a:pos x="25" y="19"/>
                </a:cxn>
                <a:cxn ang="0">
                  <a:pos x="0" y="64"/>
                </a:cxn>
                <a:cxn ang="0">
                  <a:pos x="16" y="83"/>
                </a:cxn>
              </a:cxnLst>
              <a:rect l="0" t="0" r="r" b="b"/>
              <a:pathLst>
                <a:path w="284" h="281">
                  <a:moveTo>
                    <a:pt x="16" y="83"/>
                  </a:moveTo>
                  <a:lnTo>
                    <a:pt x="19" y="83"/>
                  </a:lnTo>
                  <a:lnTo>
                    <a:pt x="73" y="86"/>
                  </a:lnTo>
                  <a:lnTo>
                    <a:pt x="121" y="153"/>
                  </a:lnTo>
                  <a:lnTo>
                    <a:pt x="195" y="214"/>
                  </a:lnTo>
                  <a:lnTo>
                    <a:pt x="207" y="281"/>
                  </a:lnTo>
                  <a:lnTo>
                    <a:pt x="230" y="265"/>
                  </a:lnTo>
                  <a:lnTo>
                    <a:pt x="243" y="230"/>
                  </a:lnTo>
                  <a:lnTo>
                    <a:pt x="255" y="227"/>
                  </a:lnTo>
                  <a:lnTo>
                    <a:pt x="275" y="237"/>
                  </a:lnTo>
                  <a:lnTo>
                    <a:pt x="284" y="227"/>
                  </a:lnTo>
                  <a:lnTo>
                    <a:pt x="249" y="185"/>
                  </a:lnTo>
                  <a:lnTo>
                    <a:pt x="188" y="141"/>
                  </a:lnTo>
                  <a:lnTo>
                    <a:pt x="159" y="99"/>
                  </a:lnTo>
                  <a:lnTo>
                    <a:pt x="195" y="67"/>
                  </a:lnTo>
                  <a:lnTo>
                    <a:pt x="204" y="73"/>
                  </a:lnTo>
                  <a:lnTo>
                    <a:pt x="204" y="70"/>
                  </a:lnTo>
                  <a:lnTo>
                    <a:pt x="204" y="73"/>
                  </a:lnTo>
                  <a:lnTo>
                    <a:pt x="195" y="67"/>
                  </a:lnTo>
                  <a:lnTo>
                    <a:pt x="191" y="35"/>
                  </a:lnTo>
                  <a:lnTo>
                    <a:pt x="211" y="32"/>
                  </a:lnTo>
                  <a:lnTo>
                    <a:pt x="191" y="35"/>
                  </a:lnTo>
                  <a:lnTo>
                    <a:pt x="134" y="3"/>
                  </a:lnTo>
                  <a:lnTo>
                    <a:pt x="89" y="0"/>
                  </a:lnTo>
                  <a:lnTo>
                    <a:pt x="25" y="19"/>
                  </a:lnTo>
                  <a:lnTo>
                    <a:pt x="25" y="16"/>
                  </a:lnTo>
                  <a:lnTo>
                    <a:pt x="25" y="19"/>
                  </a:lnTo>
                  <a:lnTo>
                    <a:pt x="0" y="64"/>
                  </a:lnTo>
                  <a:lnTo>
                    <a:pt x="16" y="8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6" name="Freeform 579"/>
            <p:cNvSpPr>
              <a:spLocks/>
            </p:cNvSpPr>
            <p:nvPr/>
          </p:nvSpPr>
          <p:spPr bwMode="auto">
            <a:xfrm>
              <a:off x="4339217" y="3690335"/>
              <a:ext cx="275895" cy="271643"/>
            </a:xfrm>
            <a:custGeom>
              <a:avLst/>
              <a:gdLst/>
              <a:ahLst/>
              <a:cxnLst>
                <a:cxn ang="0">
                  <a:pos x="17" y="83"/>
                </a:cxn>
                <a:cxn ang="0">
                  <a:pos x="20" y="83"/>
                </a:cxn>
                <a:cxn ang="0">
                  <a:pos x="75" y="85"/>
                </a:cxn>
                <a:cxn ang="0">
                  <a:pos x="122" y="153"/>
                </a:cxn>
                <a:cxn ang="0">
                  <a:pos x="194" y="213"/>
                </a:cxn>
                <a:cxn ang="0">
                  <a:pos x="207" y="281"/>
                </a:cxn>
                <a:cxn ang="0">
                  <a:pos x="229" y="266"/>
                </a:cxn>
                <a:cxn ang="0">
                  <a:pos x="244" y="231"/>
                </a:cxn>
                <a:cxn ang="0">
                  <a:pos x="254" y="226"/>
                </a:cxn>
                <a:cxn ang="0">
                  <a:pos x="274" y="236"/>
                </a:cxn>
                <a:cxn ang="0">
                  <a:pos x="284" y="226"/>
                </a:cxn>
                <a:cxn ang="0">
                  <a:pos x="249" y="186"/>
                </a:cxn>
                <a:cxn ang="0">
                  <a:pos x="189" y="141"/>
                </a:cxn>
                <a:cxn ang="0">
                  <a:pos x="159" y="98"/>
                </a:cxn>
                <a:cxn ang="0">
                  <a:pos x="194" y="65"/>
                </a:cxn>
                <a:cxn ang="0">
                  <a:pos x="204" y="73"/>
                </a:cxn>
                <a:cxn ang="0">
                  <a:pos x="204" y="70"/>
                </a:cxn>
                <a:cxn ang="0">
                  <a:pos x="204" y="73"/>
                </a:cxn>
                <a:cxn ang="0">
                  <a:pos x="194" y="65"/>
                </a:cxn>
                <a:cxn ang="0">
                  <a:pos x="192" y="35"/>
                </a:cxn>
                <a:cxn ang="0">
                  <a:pos x="212" y="30"/>
                </a:cxn>
                <a:cxn ang="0">
                  <a:pos x="192" y="35"/>
                </a:cxn>
                <a:cxn ang="0">
                  <a:pos x="135" y="3"/>
                </a:cxn>
                <a:cxn ang="0">
                  <a:pos x="90" y="0"/>
                </a:cxn>
                <a:cxn ang="0">
                  <a:pos x="25" y="18"/>
                </a:cxn>
                <a:cxn ang="0">
                  <a:pos x="25" y="15"/>
                </a:cxn>
                <a:cxn ang="0">
                  <a:pos x="25" y="18"/>
                </a:cxn>
                <a:cxn ang="0">
                  <a:pos x="0" y="63"/>
                </a:cxn>
                <a:cxn ang="0">
                  <a:pos x="17" y="83"/>
                </a:cxn>
              </a:cxnLst>
              <a:rect l="0" t="0" r="r" b="b"/>
              <a:pathLst>
                <a:path w="284" h="281">
                  <a:moveTo>
                    <a:pt x="17" y="83"/>
                  </a:moveTo>
                  <a:lnTo>
                    <a:pt x="20" y="83"/>
                  </a:lnTo>
                  <a:lnTo>
                    <a:pt x="75" y="85"/>
                  </a:lnTo>
                  <a:lnTo>
                    <a:pt x="122" y="153"/>
                  </a:lnTo>
                  <a:lnTo>
                    <a:pt x="194" y="213"/>
                  </a:lnTo>
                  <a:lnTo>
                    <a:pt x="207" y="281"/>
                  </a:lnTo>
                  <a:lnTo>
                    <a:pt x="229" y="266"/>
                  </a:lnTo>
                  <a:lnTo>
                    <a:pt x="244" y="231"/>
                  </a:lnTo>
                  <a:lnTo>
                    <a:pt x="254" y="226"/>
                  </a:lnTo>
                  <a:lnTo>
                    <a:pt x="274" y="236"/>
                  </a:lnTo>
                  <a:lnTo>
                    <a:pt x="284" y="226"/>
                  </a:lnTo>
                  <a:lnTo>
                    <a:pt x="249" y="186"/>
                  </a:lnTo>
                  <a:lnTo>
                    <a:pt x="189" y="141"/>
                  </a:lnTo>
                  <a:lnTo>
                    <a:pt x="159" y="98"/>
                  </a:lnTo>
                  <a:lnTo>
                    <a:pt x="194" y="65"/>
                  </a:lnTo>
                  <a:lnTo>
                    <a:pt x="204" y="73"/>
                  </a:lnTo>
                  <a:lnTo>
                    <a:pt x="204" y="70"/>
                  </a:lnTo>
                  <a:lnTo>
                    <a:pt x="204" y="73"/>
                  </a:lnTo>
                  <a:lnTo>
                    <a:pt x="194" y="65"/>
                  </a:lnTo>
                  <a:lnTo>
                    <a:pt x="192" y="35"/>
                  </a:lnTo>
                  <a:lnTo>
                    <a:pt x="212" y="30"/>
                  </a:lnTo>
                  <a:lnTo>
                    <a:pt x="192" y="35"/>
                  </a:lnTo>
                  <a:lnTo>
                    <a:pt x="135" y="3"/>
                  </a:lnTo>
                  <a:lnTo>
                    <a:pt x="90" y="0"/>
                  </a:lnTo>
                  <a:lnTo>
                    <a:pt x="25" y="18"/>
                  </a:lnTo>
                  <a:lnTo>
                    <a:pt x="25" y="15"/>
                  </a:lnTo>
                  <a:lnTo>
                    <a:pt x="25" y="18"/>
                  </a:lnTo>
                  <a:lnTo>
                    <a:pt x="0" y="63"/>
                  </a:lnTo>
                  <a:lnTo>
                    <a:pt x="17" y="8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7" name="Freeform 578"/>
            <p:cNvSpPr>
              <a:spLocks/>
            </p:cNvSpPr>
            <p:nvPr/>
          </p:nvSpPr>
          <p:spPr bwMode="auto">
            <a:xfrm>
              <a:off x="4537667" y="3753394"/>
              <a:ext cx="33882" cy="4851"/>
            </a:xfrm>
            <a:custGeom>
              <a:avLst/>
              <a:gdLst/>
              <a:ahLst/>
              <a:cxnLst>
                <a:cxn ang="0">
                  <a:pos x="0" y="3"/>
                </a:cxn>
                <a:cxn ang="0">
                  <a:pos x="15" y="3"/>
                </a:cxn>
                <a:cxn ang="0">
                  <a:pos x="25" y="3"/>
                </a:cxn>
                <a:cxn ang="0">
                  <a:pos x="30" y="0"/>
                </a:cxn>
                <a:cxn ang="0">
                  <a:pos x="35" y="0"/>
                </a:cxn>
                <a:cxn ang="0">
                  <a:pos x="25" y="3"/>
                </a:cxn>
                <a:cxn ang="0">
                  <a:pos x="15" y="3"/>
                </a:cxn>
                <a:cxn ang="0">
                  <a:pos x="0" y="3"/>
                </a:cxn>
              </a:cxnLst>
              <a:rect l="0" t="0" r="r" b="b"/>
              <a:pathLst>
                <a:path w="35" h="3">
                  <a:moveTo>
                    <a:pt x="0" y="3"/>
                  </a:moveTo>
                  <a:lnTo>
                    <a:pt x="15" y="3"/>
                  </a:lnTo>
                  <a:lnTo>
                    <a:pt x="25" y="3"/>
                  </a:lnTo>
                  <a:lnTo>
                    <a:pt x="30" y="0"/>
                  </a:lnTo>
                  <a:lnTo>
                    <a:pt x="35" y="0"/>
                  </a:lnTo>
                  <a:lnTo>
                    <a:pt x="25" y="3"/>
                  </a:lnTo>
                  <a:lnTo>
                    <a:pt x="15" y="3"/>
                  </a:lnTo>
                  <a:lnTo>
                    <a:pt x="0" y="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8" name="Freeform 577"/>
            <p:cNvSpPr>
              <a:spLocks/>
            </p:cNvSpPr>
            <p:nvPr/>
          </p:nvSpPr>
          <p:spPr bwMode="auto">
            <a:xfrm>
              <a:off x="3804369" y="3961977"/>
              <a:ext cx="307356" cy="206158"/>
            </a:xfrm>
            <a:custGeom>
              <a:avLst/>
              <a:gdLst/>
              <a:ahLst/>
              <a:cxnLst>
                <a:cxn ang="0">
                  <a:pos x="317" y="10"/>
                </a:cxn>
                <a:cxn ang="0">
                  <a:pos x="310" y="13"/>
                </a:cxn>
                <a:cxn ang="0">
                  <a:pos x="224" y="0"/>
                </a:cxn>
                <a:cxn ang="0">
                  <a:pos x="93" y="64"/>
                </a:cxn>
                <a:cxn ang="0">
                  <a:pos x="96" y="90"/>
                </a:cxn>
                <a:cxn ang="0">
                  <a:pos x="0" y="170"/>
                </a:cxn>
                <a:cxn ang="0">
                  <a:pos x="0" y="176"/>
                </a:cxn>
                <a:cxn ang="0">
                  <a:pos x="61" y="212"/>
                </a:cxn>
                <a:cxn ang="0">
                  <a:pos x="67" y="189"/>
                </a:cxn>
                <a:cxn ang="0">
                  <a:pos x="243" y="141"/>
                </a:cxn>
                <a:cxn ang="0">
                  <a:pos x="256" y="106"/>
                </a:cxn>
                <a:cxn ang="0">
                  <a:pos x="317" y="71"/>
                </a:cxn>
                <a:cxn ang="0">
                  <a:pos x="317" y="10"/>
                </a:cxn>
              </a:cxnLst>
              <a:rect l="0" t="0" r="r" b="b"/>
              <a:pathLst>
                <a:path w="317" h="212">
                  <a:moveTo>
                    <a:pt x="317" y="10"/>
                  </a:moveTo>
                  <a:lnTo>
                    <a:pt x="310" y="13"/>
                  </a:lnTo>
                  <a:lnTo>
                    <a:pt x="224" y="0"/>
                  </a:lnTo>
                  <a:lnTo>
                    <a:pt x="93" y="64"/>
                  </a:lnTo>
                  <a:lnTo>
                    <a:pt x="96" y="90"/>
                  </a:lnTo>
                  <a:lnTo>
                    <a:pt x="0" y="170"/>
                  </a:lnTo>
                  <a:lnTo>
                    <a:pt x="0" y="176"/>
                  </a:lnTo>
                  <a:lnTo>
                    <a:pt x="61" y="212"/>
                  </a:lnTo>
                  <a:lnTo>
                    <a:pt x="67" y="189"/>
                  </a:lnTo>
                  <a:lnTo>
                    <a:pt x="243" y="141"/>
                  </a:lnTo>
                  <a:lnTo>
                    <a:pt x="256" y="106"/>
                  </a:lnTo>
                  <a:lnTo>
                    <a:pt x="317" y="71"/>
                  </a:lnTo>
                  <a:lnTo>
                    <a:pt x="317" y="1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9" name="Freeform 576"/>
            <p:cNvSpPr>
              <a:spLocks/>
            </p:cNvSpPr>
            <p:nvPr/>
          </p:nvSpPr>
          <p:spPr bwMode="auto">
            <a:xfrm>
              <a:off x="3804369" y="3961977"/>
              <a:ext cx="307356" cy="206158"/>
            </a:xfrm>
            <a:custGeom>
              <a:avLst/>
              <a:gdLst/>
              <a:ahLst/>
              <a:cxnLst>
                <a:cxn ang="0">
                  <a:pos x="317" y="10"/>
                </a:cxn>
                <a:cxn ang="0">
                  <a:pos x="310" y="12"/>
                </a:cxn>
                <a:cxn ang="0">
                  <a:pos x="222" y="0"/>
                </a:cxn>
                <a:cxn ang="0">
                  <a:pos x="92" y="65"/>
                </a:cxn>
                <a:cxn ang="0">
                  <a:pos x="95" y="90"/>
                </a:cxn>
                <a:cxn ang="0">
                  <a:pos x="0" y="170"/>
                </a:cxn>
                <a:cxn ang="0">
                  <a:pos x="0" y="175"/>
                </a:cxn>
                <a:cxn ang="0">
                  <a:pos x="60" y="212"/>
                </a:cxn>
                <a:cxn ang="0">
                  <a:pos x="67" y="190"/>
                </a:cxn>
                <a:cxn ang="0">
                  <a:pos x="242" y="140"/>
                </a:cxn>
                <a:cxn ang="0">
                  <a:pos x="255" y="105"/>
                </a:cxn>
                <a:cxn ang="0">
                  <a:pos x="317" y="70"/>
                </a:cxn>
                <a:cxn ang="0">
                  <a:pos x="317" y="10"/>
                </a:cxn>
              </a:cxnLst>
              <a:rect l="0" t="0" r="r" b="b"/>
              <a:pathLst>
                <a:path w="317" h="212">
                  <a:moveTo>
                    <a:pt x="317" y="10"/>
                  </a:moveTo>
                  <a:lnTo>
                    <a:pt x="310" y="12"/>
                  </a:lnTo>
                  <a:lnTo>
                    <a:pt x="222" y="0"/>
                  </a:lnTo>
                  <a:lnTo>
                    <a:pt x="92" y="65"/>
                  </a:lnTo>
                  <a:lnTo>
                    <a:pt x="95" y="90"/>
                  </a:lnTo>
                  <a:lnTo>
                    <a:pt x="0" y="170"/>
                  </a:lnTo>
                  <a:lnTo>
                    <a:pt x="0" y="175"/>
                  </a:lnTo>
                  <a:lnTo>
                    <a:pt x="60" y="212"/>
                  </a:lnTo>
                  <a:lnTo>
                    <a:pt x="67" y="190"/>
                  </a:lnTo>
                  <a:lnTo>
                    <a:pt x="242" y="140"/>
                  </a:lnTo>
                  <a:lnTo>
                    <a:pt x="255" y="105"/>
                  </a:lnTo>
                  <a:lnTo>
                    <a:pt x="317" y="70"/>
                  </a:lnTo>
                  <a:lnTo>
                    <a:pt x="317" y="1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0" name="Freeform 575"/>
            <p:cNvSpPr>
              <a:spLocks/>
            </p:cNvSpPr>
            <p:nvPr/>
          </p:nvSpPr>
          <p:spPr bwMode="auto">
            <a:xfrm>
              <a:off x="2466035" y="1890698"/>
              <a:ext cx="140368" cy="232837"/>
            </a:xfrm>
            <a:custGeom>
              <a:avLst/>
              <a:gdLst/>
              <a:ahLst/>
              <a:cxnLst>
                <a:cxn ang="0">
                  <a:pos x="109" y="0"/>
                </a:cxn>
                <a:cxn ang="0">
                  <a:pos x="144" y="35"/>
                </a:cxn>
                <a:cxn ang="0">
                  <a:pos x="125" y="93"/>
                </a:cxn>
                <a:cxn ang="0">
                  <a:pos x="122" y="141"/>
                </a:cxn>
                <a:cxn ang="0">
                  <a:pos x="39" y="195"/>
                </a:cxn>
                <a:cxn ang="0">
                  <a:pos x="0" y="240"/>
                </a:cxn>
                <a:cxn ang="0">
                  <a:pos x="0" y="173"/>
                </a:cxn>
                <a:cxn ang="0">
                  <a:pos x="58" y="141"/>
                </a:cxn>
                <a:cxn ang="0">
                  <a:pos x="90" y="64"/>
                </a:cxn>
                <a:cxn ang="0">
                  <a:pos x="109" y="54"/>
                </a:cxn>
                <a:cxn ang="0">
                  <a:pos x="109" y="51"/>
                </a:cxn>
                <a:cxn ang="0">
                  <a:pos x="109" y="45"/>
                </a:cxn>
                <a:cxn ang="0">
                  <a:pos x="109" y="35"/>
                </a:cxn>
                <a:cxn ang="0">
                  <a:pos x="109" y="22"/>
                </a:cxn>
                <a:cxn ang="0">
                  <a:pos x="109" y="16"/>
                </a:cxn>
                <a:cxn ang="0">
                  <a:pos x="109" y="10"/>
                </a:cxn>
                <a:cxn ang="0">
                  <a:pos x="109" y="0"/>
                </a:cxn>
              </a:cxnLst>
              <a:rect l="0" t="0" r="r" b="b"/>
              <a:pathLst>
                <a:path w="144" h="240">
                  <a:moveTo>
                    <a:pt x="109" y="0"/>
                  </a:moveTo>
                  <a:lnTo>
                    <a:pt x="144" y="35"/>
                  </a:lnTo>
                  <a:lnTo>
                    <a:pt x="125" y="93"/>
                  </a:lnTo>
                  <a:lnTo>
                    <a:pt x="122" y="141"/>
                  </a:lnTo>
                  <a:lnTo>
                    <a:pt x="39" y="195"/>
                  </a:lnTo>
                  <a:lnTo>
                    <a:pt x="0" y="240"/>
                  </a:lnTo>
                  <a:lnTo>
                    <a:pt x="0" y="173"/>
                  </a:lnTo>
                  <a:lnTo>
                    <a:pt x="58" y="141"/>
                  </a:lnTo>
                  <a:lnTo>
                    <a:pt x="90" y="64"/>
                  </a:lnTo>
                  <a:lnTo>
                    <a:pt x="109" y="54"/>
                  </a:lnTo>
                  <a:lnTo>
                    <a:pt x="109" y="51"/>
                  </a:lnTo>
                  <a:lnTo>
                    <a:pt x="109" y="45"/>
                  </a:lnTo>
                  <a:lnTo>
                    <a:pt x="109" y="35"/>
                  </a:lnTo>
                  <a:lnTo>
                    <a:pt x="109" y="22"/>
                  </a:lnTo>
                  <a:lnTo>
                    <a:pt x="109" y="16"/>
                  </a:lnTo>
                  <a:lnTo>
                    <a:pt x="109" y="10"/>
                  </a:lnTo>
                  <a:lnTo>
                    <a:pt x="10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1" name="Freeform 574"/>
            <p:cNvSpPr>
              <a:spLocks/>
            </p:cNvSpPr>
            <p:nvPr/>
          </p:nvSpPr>
          <p:spPr bwMode="auto">
            <a:xfrm>
              <a:off x="2466035" y="1890698"/>
              <a:ext cx="140368" cy="232837"/>
            </a:xfrm>
            <a:custGeom>
              <a:avLst/>
              <a:gdLst/>
              <a:ahLst/>
              <a:cxnLst>
                <a:cxn ang="0">
                  <a:pos x="109" y="0"/>
                </a:cxn>
                <a:cxn ang="0">
                  <a:pos x="144" y="35"/>
                </a:cxn>
                <a:cxn ang="0">
                  <a:pos x="124" y="95"/>
                </a:cxn>
                <a:cxn ang="0">
                  <a:pos x="122" y="143"/>
                </a:cxn>
                <a:cxn ang="0">
                  <a:pos x="40" y="195"/>
                </a:cxn>
                <a:cxn ang="0">
                  <a:pos x="0" y="240"/>
                </a:cxn>
                <a:cxn ang="0">
                  <a:pos x="0" y="175"/>
                </a:cxn>
                <a:cxn ang="0">
                  <a:pos x="57" y="143"/>
                </a:cxn>
                <a:cxn ang="0">
                  <a:pos x="89" y="65"/>
                </a:cxn>
                <a:cxn ang="0">
                  <a:pos x="109" y="55"/>
                </a:cxn>
                <a:cxn ang="0">
                  <a:pos x="109" y="53"/>
                </a:cxn>
                <a:cxn ang="0">
                  <a:pos x="109" y="45"/>
                </a:cxn>
                <a:cxn ang="0">
                  <a:pos x="109" y="35"/>
                </a:cxn>
                <a:cxn ang="0">
                  <a:pos x="109" y="23"/>
                </a:cxn>
                <a:cxn ang="0">
                  <a:pos x="109" y="18"/>
                </a:cxn>
                <a:cxn ang="0">
                  <a:pos x="109" y="10"/>
                </a:cxn>
                <a:cxn ang="0">
                  <a:pos x="109" y="0"/>
                </a:cxn>
              </a:cxnLst>
              <a:rect l="0" t="0" r="r" b="b"/>
              <a:pathLst>
                <a:path w="144" h="240">
                  <a:moveTo>
                    <a:pt x="109" y="0"/>
                  </a:moveTo>
                  <a:lnTo>
                    <a:pt x="144" y="35"/>
                  </a:lnTo>
                  <a:lnTo>
                    <a:pt x="124" y="95"/>
                  </a:lnTo>
                  <a:lnTo>
                    <a:pt x="122" y="143"/>
                  </a:lnTo>
                  <a:lnTo>
                    <a:pt x="40" y="195"/>
                  </a:lnTo>
                  <a:lnTo>
                    <a:pt x="0" y="240"/>
                  </a:lnTo>
                  <a:lnTo>
                    <a:pt x="0" y="175"/>
                  </a:lnTo>
                  <a:lnTo>
                    <a:pt x="57" y="143"/>
                  </a:lnTo>
                  <a:lnTo>
                    <a:pt x="89" y="65"/>
                  </a:lnTo>
                  <a:lnTo>
                    <a:pt x="109" y="55"/>
                  </a:lnTo>
                  <a:lnTo>
                    <a:pt x="109" y="53"/>
                  </a:lnTo>
                  <a:lnTo>
                    <a:pt x="109" y="45"/>
                  </a:lnTo>
                  <a:lnTo>
                    <a:pt x="109" y="35"/>
                  </a:lnTo>
                  <a:lnTo>
                    <a:pt x="109" y="23"/>
                  </a:lnTo>
                  <a:lnTo>
                    <a:pt x="109" y="18"/>
                  </a:lnTo>
                  <a:lnTo>
                    <a:pt x="109" y="10"/>
                  </a:lnTo>
                  <a:lnTo>
                    <a:pt x="109"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2" name="Freeform 573"/>
            <p:cNvSpPr>
              <a:spLocks/>
            </p:cNvSpPr>
            <p:nvPr/>
          </p:nvSpPr>
          <p:spPr bwMode="auto">
            <a:xfrm>
              <a:off x="2369230" y="2043498"/>
              <a:ext cx="48403" cy="36380"/>
            </a:xfrm>
            <a:custGeom>
              <a:avLst/>
              <a:gdLst/>
              <a:ahLst/>
              <a:cxnLst>
                <a:cxn ang="0">
                  <a:pos x="0" y="0"/>
                </a:cxn>
                <a:cxn ang="0">
                  <a:pos x="48" y="0"/>
                </a:cxn>
                <a:cxn ang="0">
                  <a:pos x="34" y="23"/>
                </a:cxn>
                <a:cxn ang="0">
                  <a:pos x="10" y="38"/>
                </a:cxn>
                <a:cxn ang="0">
                  <a:pos x="0" y="0"/>
                </a:cxn>
              </a:cxnLst>
              <a:rect l="0" t="0" r="r" b="b"/>
              <a:pathLst>
                <a:path w="48" h="38">
                  <a:moveTo>
                    <a:pt x="0" y="0"/>
                  </a:moveTo>
                  <a:lnTo>
                    <a:pt x="48" y="0"/>
                  </a:lnTo>
                  <a:lnTo>
                    <a:pt x="34" y="23"/>
                  </a:lnTo>
                  <a:lnTo>
                    <a:pt x="10" y="38"/>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3" name="Freeform 572"/>
            <p:cNvSpPr>
              <a:spLocks/>
            </p:cNvSpPr>
            <p:nvPr/>
          </p:nvSpPr>
          <p:spPr bwMode="auto">
            <a:xfrm>
              <a:off x="2349869" y="2123535"/>
              <a:ext cx="94386" cy="181905"/>
            </a:xfrm>
            <a:custGeom>
              <a:avLst/>
              <a:gdLst/>
              <a:ahLst/>
              <a:cxnLst>
                <a:cxn ang="0">
                  <a:pos x="38" y="0"/>
                </a:cxn>
                <a:cxn ang="0">
                  <a:pos x="66" y="27"/>
                </a:cxn>
                <a:cxn ang="0">
                  <a:pos x="99" y="32"/>
                </a:cxn>
                <a:cxn ang="0">
                  <a:pos x="86" y="124"/>
                </a:cxn>
                <a:cxn ang="0">
                  <a:pos x="51" y="146"/>
                </a:cxn>
                <a:cxn ang="0">
                  <a:pos x="41" y="186"/>
                </a:cxn>
                <a:cxn ang="0">
                  <a:pos x="10" y="176"/>
                </a:cxn>
                <a:cxn ang="0">
                  <a:pos x="10" y="119"/>
                </a:cxn>
                <a:cxn ang="0">
                  <a:pos x="0" y="84"/>
                </a:cxn>
                <a:cxn ang="0">
                  <a:pos x="0" y="77"/>
                </a:cxn>
                <a:cxn ang="0">
                  <a:pos x="3" y="69"/>
                </a:cxn>
                <a:cxn ang="0">
                  <a:pos x="10" y="55"/>
                </a:cxn>
                <a:cxn ang="0">
                  <a:pos x="18" y="40"/>
                </a:cxn>
                <a:cxn ang="0">
                  <a:pos x="20" y="27"/>
                </a:cxn>
                <a:cxn ang="0">
                  <a:pos x="30" y="15"/>
                </a:cxn>
                <a:cxn ang="0">
                  <a:pos x="36" y="5"/>
                </a:cxn>
                <a:cxn ang="0">
                  <a:pos x="38" y="0"/>
                </a:cxn>
              </a:cxnLst>
              <a:rect l="0" t="0" r="r" b="b"/>
              <a:pathLst>
                <a:path w="99" h="186">
                  <a:moveTo>
                    <a:pt x="38" y="0"/>
                  </a:moveTo>
                  <a:lnTo>
                    <a:pt x="66" y="27"/>
                  </a:lnTo>
                  <a:lnTo>
                    <a:pt x="99" y="32"/>
                  </a:lnTo>
                  <a:lnTo>
                    <a:pt x="86" y="124"/>
                  </a:lnTo>
                  <a:lnTo>
                    <a:pt x="51" y="146"/>
                  </a:lnTo>
                  <a:lnTo>
                    <a:pt x="41" y="186"/>
                  </a:lnTo>
                  <a:lnTo>
                    <a:pt x="10" y="176"/>
                  </a:lnTo>
                  <a:lnTo>
                    <a:pt x="10" y="119"/>
                  </a:lnTo>
                  <a:lnTo>
                    <a:pt x="0" y="84"/>
                  </a:lnTo>
                  <a:lnTo>
                    <a:pt x="0" y="77"/>
                  </a:lnTo>
                  <a:lnTo>
                    <a:pt x="3" y="69"/>
                  </a:lnTo>
                  <a:lnTo>
                    <a:pt x="10" y="55"/>
                  </a:lnTo>
                  <a:lnTo>
                    <a:pt x="18" y="40"/>
                  </a:lnTo>
                  <a:lnTo>
                    <a:pt x="20" y="27"/>
                  </a:lnTo>
                  <a:lnTo>
                    <a:pt x="30" y="15"/>
                  </a:lnTo>
                  <a:lnTo>
                    <a:pt x="36" y="5"/>
                  </a:lnTo>
                  <a:lnTo>
                    <a:pt x="3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4" name="Freeform 571"/>
            <p:cNvSpPr>
              <a:spLocks/>
            </p:cNvSpPr>
            <p:nvPr/>
          </p:nvSpPr>
          <p:spPr bwMode="auto">
            <a:xfrm>
              <a:off x="2320827" y="2329693"/>
              <a:ext cx="43562" cy="53358"/>
            </a:xfrm>
            <a:custGeom>
              <a:avLst/>
              <a:gdLst/>
              <a:ahLst/>
              <a:cxnLst>
                <a:cxn ang="0">
                  <a:pos x="0" y="0"/>
                </a:cxn>
                <a:cxn ang="0">
                  <a:pos x="45" y="10"/>
                </a:cxn>
                <a:cxn ang="0">
                  <a:pos x="30" y="55"/>
                </a:cxn>
                <a:cxn ang="0">
                  <a:pos x="5" y="55"/>
                </a:cxn>
                <a:cxn ang="0">
                  <a:pos x="0" y="0"/>
                </a:cxn>
              </a:cxnLst>
              <a:rect l="0" t="0" r="r" b="b"/>
              <a:pathLst>
                <a:path w="45" h="55">
                  <a:moveTo>
                    <a:pt x="0" y="0"/>
                  </a:moveTo>
                  <a:lnTo>
                    <a:pt x="45" y="10"/>
                  </a:lnTo>
                  <a:lnTo>
                    <a:pt x="30" y="55"/>
                  </a:lnTo>
                  <a:lnTo>
                    <a:pt x="5" y="55"/>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5" name="Freeform 570"/>
            <p:cNvSpPr>
              <a:spLocks/>
            </p:cNvSpPr>
            <p:nvPr/>
          </p:nvSpPr>
          <p:spPr bwMode="auto">
            <a:xfrm>
              <a:off x="2320827" y="2414582"/>
              <a:ext cx="29042" cy="31531"/>
            </a:xfrm>
            <a:custGeom>
              <a:avLst/>
              <a:gdLst/>
              <a:ahLst/>
              <a:cxnLst>
                <a:cxn ang="0">
                  <a:pos x="0" y="0"/>
                </a:cxn>
                <a:cxn ang="0">
                  <a:pos x="29" y="0"/>
                </a:cxn>
                <a:cxn ang="0">
                  <a:pos x="13" y="32"/>
                </a:cxn>
                <a:cxn ang="0">
                  <a:pos x="0" y="0"/>
                </a:cxn>
              </a:cxnLst>
              <a:rect l="0" t="0" r="r" b="b"/>
              <a:pathLst>
                <a:path w="29" h="32">
                  <a:moveTo>
                    <a:pt x="0" y="0"/>
                  </a:moveTo>
                  <a:lnTo>
                    <a:pt x="29" y="0"/>
                  </a:lnTo>
                  <a:lnTo>
                    <a:pt x="13" y="32"/>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6" name="Freeform 569"/>
            <p:cNvSpPr>
              <a:spLocks/>
            </p:cNvSpPr>
            <p:nvPr/>
          </p:nvSpPr>
          <p:spPr bwMode="auto">
            <a:xfrm>
              <a:off x="2320827" y="2414582"/>
              <a:ext cx="29042" cy="29105"/>
            </a:xfrm>
            <a:custGeom>
              <a:avLst/>
              <a:gdLst/>
              <a:ahLst/>
              <a:cxnLst>
                <a:cxn ang="0">
                  <a:pos x="0" y="0"/>
                </a:cxn>
                <a:cxn ang="0">
                  <a:pos x="29" y="0"/>
                </a:cxn>
                <a:cxn ang="0">
                  <a:pos x="12" y="32"/>
                </a:cxn>
                <a:cxn ang="0">
                  <a:pos x="0" y="0"/>
                </a:cxn>
              </a:cxnLst>
              <a:rect l="0" t="0" r="r" b="b"/>
              <a:pathLst>
                <a:path w="29" h="32">
                  <a:moveTo>
                    <a:pt x="0" y="0"/>
                  </a:moveTo>
                  <a:lnTo>
                    <a:pt x="29" y="0"/>
                  </a:lnTo>
                  <a:lnTo>
                    <a:pt x="12" y="32"/>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7" name="Freeform 568"/>
            <p:cNvSpPr>
              <a:spLocks/>
            </p:cNvSpPr>
            <p:nvPr/>
          </p:nvSpPr>
          <p:spPr bwMode="auto">
            <a:xfrm>
              <a:off x="2291786" y="2443686"/>
              <a:ext cx="24201" cy="24254"/>
            </a:xfrm>
            <a:custGeom>
              <a:avLst/>
              <a:gdLst/>
              <a:ahLst/>
              <a:cxnLst>
                <a:cxn ang="0">
                  <a:pos x="14" y="0"/>
                </a:cxn>
                <a:cxn ang="0">
                  <a:pos x="0" y="25"/>
                </a:cxn>
                <a:cxn ang="0">
                  <a:pos x="23" y="25"/>
                </a:cxn>
                <a:cxn ang="0">
                  <a:pos x="14" y="0"/>
                </a:cxn>
              </a:cxnLst>
              <a:rect l="0" t="0" r="r" b="b"/>
              <a:pathLst>
                <a:path w="23" h="25">
                  <a:moveTo>
                    <a:pt x="14" y="0"/>
                  </a:moveTo>
                  <a:lnTo>
                    <a:pt x="0" y="25"/>
                  </a:lnTo>
                  <a:lnTo>
                    <a:pt x="23" y="25"/>
                  </a:lnTo>
                  <a:lnTo>
                    <a:pt x="14"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8" name="Freeform 567"/>
            <p:cNvSpPr>
              <a:spLocks/>
            </p:cNvSpPr>
            <p:nvPr/>
          </p:nvSpPr>
          <p:spPr bwMode="auto">
            <a:xfrm>
              <a:off x="2243383" y="2463089"/>
              <a:ext cx="29042" cy="21829"/>
            </a:xfrm>
            <a:custGeom>
              <a:avLst/>
              <a:gdLst/>
              <a:ahLst/>
              <a:cxnLst>
                <a:cxn ang="0">
                  <a:pos x="0" y="0"/>
                </a:cxn>
                <a:cxn ang="0">
                  <a:pos x="29" y="0"/>
                </a:cxn>
                <a:cxn ang="0">
                  <a:pos x="10" y="22"/>
                </a:cxn>
                <a:cxn ang="0">
                  <a:pos x="0" y="0"/>
                </a:cxn>
              </a:cxnLst>
              <a:rect l="0" t="0" r="r" b="b"/>
              <a:pathLst>
                <a:path w="29" h="22">
                  <a:moveTo>
                    <a:pt x="0" y="0"/>
                  </a:moveTo>
                  <a:lnTo>
                    <a:pt x="29" y="0"/>
                  </a:lnTo>
                  <a:lnTo>
                    <a:pt x="10" y="22"/>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9" name="Freeform 566"/>
            <p:cNvSpPr>
              <a:spLocks/>
            </p:cNvSpPr>
            <p:nvPr/>
          </p:nvSpPr>
          <p:spPr bwMode="auto">
            <a:xfrm>
              <a:off x="2185300" y="2463089"/>
              <a:ext cx="31463" cy="19403"/>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0" name="Freeform 565"/>
            <p:cNvSpPr>
              <a:spLocks/>
            </p:cNvSpPr>
            <p:nvPr/>
          </p:nvSpPr>
          <p:spPr bwMode="auto">
            <a:xfrm>
              <a:off x="2185300" y="2463089"/>
              <a:ext cx="29042" cy="19403"/>
            </a:xfrm>
            <a:custGeom>
              <a:avLst/>
              <a:gdLst/>
              <a:ahLst/>
              <a:cxnLst>
                <a:cxn ang="0">
                  <a:pos x="0" y="0"/>
                </a:cxn>
                <a:cxn ang="0">
                  <a:pos x="32" y="0"/>
                </a:cxn>
                <a:cxn ang="0">
                  <a:pos x="13" y="19"/>
                </a:cxn>
                <a:cxn ang="0">
                  <a:pos x="0" y="0"/>
                </a:cxn>
              </a:cxnLst>
              <a:rect l="0" t="0" r="r" b="b"/>
              <a:pathLst>
                <a:path w="32" h="19">
                  <a:moveTo>
                    <a:pt x="0" y="0"/>
                  </a:moveTo>
                  <a:lnTo>
                    <a:pt x="32" y="0"/>
                  </a:lnTo>
                  <a:lnTo>
                    <a:pt x="13" y="19"/>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1" name="Freeform 564"/>
            <p:cNvSpPr>
              <a:spLocks/>
            </p:cNvSpPr>
            <p:nvPr/>
          </p:nvSpPr>
          <p:spPr bwMode="auto">
            <a:xfrm>
              <a:off x="2144159" y="2448537"/>
              <a:ext cx="24201" cy="19403"/>
            </a:xfrm>
            <a:custGeom>
              <a:avLst/>
              <a:gdLst/>
              <a:ahLst/>
              <a:cxnLst>
                <a:cxn ang="0">
                  <a:pos x="0" y="0"/>
                </a:cxn>
                <a:cxn ang="0">
                  <a:pos x="25" y="13"/>
                </a:cxn>
                <a:cxn ang="0">
                  <a:pos x="9" y="19"/>
                </a:cxn>
                <a:cxn ang="0">
                  <a:pos x="0" y="0"/>
                </a:cxn>
              </a:cxnLst>
              <a:rect l="0" t="0" r="r" b="b"/>
              <a:pathLst>
                <a:path w="25" h="19">
                  <a:moveTo>
                    <a:pt x="0" y="0"/>
                  </a:moveTo>
                  <a:lnTo>
                    <a:pt x="25" y="13"/>
                  </a:lnTo>
                  <a:lnTo>
                    <a:pt x="9" y="19"/>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2" name="Freeform 563"/>
            <p:cNvSpPr>
              <a:spLocks/>
            </p:cNvSpPr>
            <p:nvPr/>
          </p:nvSpPr>
          <p:spPr bwMode="auto">
            <a:xfrm>
              <a:off x="2144159" y="2448537"/>
              <a:ext cx="24201" cy="16979"/>
            </a:xfrm>
            <a:custGeom>
              <a:avLst/>
              <a:gdLst/>
              <a:ahLst/>
              <a:cxnLst>
                <a:cxn ang="0">
                  <a:pos x="0" y="0"/>
                </a:cxn>
                <a:cxn ang="0">
                  <a:pos x="25" y="14"/>
                </a:cxn>
                <a:cxn ang="0">
                  <a:pos x="10" y="19"/>
                </a:cxn>
                <a:cxn ang="0">
                  <a:pos x="0" y="0"/>
                </a:cxn>
              </a:cxnLst>
              <a:rect l="0" t="0" r="r" b="b"/>
              <a:pathLst>
                <a:path w="25" h="19">
                  <a:moveTo>
                    <a:pt x="0" y="0"/>
                  </a:moveTo>
                  <a:lnTo>
                    <a:pt x="25" y="14"/>
                  </a:lnTo>
                  <a:lnTo>
                    <a:pt x="10" y="19"/>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3" name="Freeform 562"/>
            <p:cNvSpPr>
              <a:spLocks/>
            </p:cNvSpPr>
            <p:nvPr/>
          </p:nvSpPr>
          <p:spPr bwMode="auto">
            <a:xfrm>
              <a:off x="3758385" y="2385477"/>
              <a:ext cx="687317" cy="465674"/>
            </a:xfrm>
            <a:custGeom>
              <a:avLst/>
              <a:gdLst/>
              <a:ahLst/>
              <a:cxnLst>
                <a:cxn ang="0">
                  <a:pos x="0" y="457"/>
                </a:cxn>
                <a:cxn ang="0">
                  <a:pos x="29" y="422"/>
                </a:cxn>
                <a:cxn ang="0">
                  <a:pos x="83" y="291"/>
                </a:cxn>
                <a:cxn ang="0">
                  <a:pos x="141" y="237"/>
                </a:cxn>
                <a:cxn ang="0">
                  <a:pos x="208" y="230"/>
                </a:cxn>
                <a:cxn ang="0">
                  <a:pos x="227" y="205"/>
                </a:cxn>
                <a:cxn ang="0">
                  <a:pos x="275" y="205"/>
                </a:cxn>
                <a:cxn ang="0">
                  <a:pos x="278" y="166"/>
                </a:cxn>
                <a:cxn ang="0">
                  <a:pos x="390" y="115"/>
                </a:cxn>
                <a:cxn ang="0">
                  <a:pos x="390" y="38"/>
                </a:cxn>
                <a:cxn ang="0">
                  <a:pos x="496" y="0"/>
                </a:cxn>
                <a:cxn ang="0">
                  <a:pos x="512" y="32"/>
                </a:cxn>
                <a:cxn ang="0">
                  <a:pos x="602" y="38"/>
                </a:cxn>
                <a:cxn ang="0">
                  <a:pos x="621" y="67"/>
                </a:cxn>
                <a:cxn ang="0">
                  <a:pos x="669" y="61"/>
                </a:cxn>
                <a:cxn ang="0">
                  <a:pos x="694" y="115"/>
                </a:cxn>
                <a:cxn ang="0">
                  <a:pos x="662" y="144"/>
                </a:cxn>
                <a:cxn ang="0">
                  <a:pos x="675" y="185"/>
                </a:cxn>
                <a:cxn ang="0">
                  <a:pos x="710" y="205"/>
                </a:cxn>
                <a:cxn ang="0">
                  <a:pos x="618" y="320"/>
                </a:cxn>
                <a:cxn ang="0">
                  <a:pos x="570" y="320"/>
                </a:cxn>
                <a:cxn ang="0">
                  <a:pos x="570" y="358"/>
                </a:cxn>
                <a:cxn ang="0">
                  <a:pos x="534" y="406"/>
                </a:cxn>
                <a:cxn ang="0">
                  <a:pos x="499" y="368"/>
                </a:cxn>
                <a:cxn ang="0">
                  <a:pos x="490" y="438"/>
                </a:cxn>
                <a:cxn ang="0">
                  <a:pos x="381" y="477"/>
                </a:cxn>
                <a:cxn ang="0">
                  <a:pos x="323" y="448"/>
                </a:cxn>
                <a:cxn ang="0">
                  <a:pos x="259" y="464"/>
                </a:cxn>
                <a:cxn ang="0">
                  <a:pos x="195" y="425"/>
                </a:cxn>
                <a:cxn ang="0">
                  <a:pos x="173" y="445"/>
                </a:cxn>
                <a:cxn ang="0">
                  <a:pos x="96" y="438"/>
                </a:cxn>
                <a:cxn ang="0">
                  <a:pos x="80" y="480"/>
                </a:cxn>
                <a:cxn ang="0">
                  <a:pos x="13" y="477"/>
                </a:cxn>
                <a:cxn ang="0">
                  <a:pos x="0" y="457"/>
                </a:cxn>
              </a:cxnLst>
              <a:rect l="0" t="0" r="r" b="b"/>
              <a:pathLst>
                <a:path w="710" h="480">
                  <a:moveTo>
                    <a:pt x="0" y="457"/>
                  </a:moveTo>
                  <a:lnTo>
                    <a:pt x="29" y="422"/>
                  </a:lnTo>
                  <a:lnTo>
                    <a:pt x="83" y="291"/>
                  </a:lnTo>
                  <a:lnTo>
                    <a:pt x="141" y="237"/>
                  </a:lnTo>
                  <a:lnTo>
                    <a:pt x="208" y="230"/>
                  </a:lnTo>
                  <a:lnTo>
                    <a:pt x="227" y="205"/>
                  </a:lnTo>
                  <a:lnTo>
                    <a:pt x="275" y="205"/>
                  </a:lnTo>
                  <a:lnTo>
                    <a:pt x="278" y="166"/>
                  </a:lnTo>
                  <a:lnTo>
                    <a:pt x="390" y="115"/>
                  </a:lnTo>
                  <a:lnTo>
                    <a:pt x="390" y="38"/>
                  </a:lnTo>
                  <a:lnTo>
                    <a:pt x="496" y="0"/>
                  </a:lnTo>
                  <a:lnTo>
                    <a:pt x="512" y="32"/>
                  </a:lnTo>
                  <a:lnTo>
                    <a:pt x="602" y="38"/>
                  </a:lnTo>
                  <a:lnTo>
                    <a:pt x="621" y="67"/>
                  </a:lnTo>
                  <a:lnTo>
                    <a:pt x="669" y="61"/>
                  </a:lnTo>
                  <a:lnTo>
                    <a:pt x="694" y="115"/>
                  </a:lnTo>
                  <a:lnTo>
                    <a:pt x="662" y="144"/>
                  </a:lnTo>
                  <a:lnTo>
                    <a:pt x="675" y="185"/>
                  </a:lnTo>
                  <a:lnTo>
                    <a:pt x="710" y="205"/>
                  </a:lnTo>
                  <a:lnTo>
                    <a:pt x="618" y="320"/>
                  </a:lnTo>
                  <a:lnTo>
                    <a:pt x="570" y="320"/>
                  </a:lnTo>
                  <a:lnTo>
                    <a:pt x="570" y="358"/>
                  </a:lnTo>
                  <a:lnTo>
                    <a:pt x="534" y="406"/>
                  </a:lnTo>
                  <a:lnTo>
                    <a:pt x="499" y="368"/>
                  </a:lnTo>
                  <a:lnTo>
                    <a:pt x="490" y="438"/>
                  </a:lnTo>
                  <a:lnTo>
                    <a:pt x="381" y="477"/>
                  </a:lnTo>
                  <a:lnTo>
                    <a:pt x="323" y="448"/>
                  </a:lnTo>
                  <a:lnTo>
                    <a:pt x="259" y="464"/>
                  </a:lnTo>
                  <a:lnTo>
                    <a:pt x="195" y="425"/>
                  </a:lnTo>
                  <a:lnTo>
                    <a:pt x="173" y="445"/>
                  </a:lnTo>
                  <a:lnTo>
                    <a:pt x="96" y="438"/>
                  </a:lnTo>
                  <a:lnTo>
                    <a:pt x="80" y="480"/>
                  </a:lnTo>
                  <a:lnTo>
                    <a:pt x="13" y="477"/>
                  </a:lnTo>
                  <a:lnTo>
                    <a:pt x="0" y="45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4" name="Freeform 561"/>
            <p:cNvSpPr>
              <a:spLocks/>
            </p:cNvSpPr>
            <p:nvPr/>
          </p:nvSpPr>
          <p:spPr bwMode="auto">
            <a:xfrm>
              <a:off x="3758385" y="2385477"/>
              <a:ext cx="687317" cy="465674"/>
            </a:xfrm>
            <a:custGeom>
              <a:avLst/>
              <a:gdLst/>
              <a:ahLst/>
              <a:cxnLst>
                <a:cxn ang="0">
                  <a:pos x="0" y="458"/>
                </a:cxn>
                <a:cxn ang="0">
                  <a:pos x="28" y="423"/>
                </a:cxn>
                <a:cxn ang="0">
                  <a:pos x="83" y="290"/>
                </a:cxn>
                <a:cxn ang="0">
                  <a:pos x="140" y="238"/>
                </a:cxn>
                <a:cxn ang="0">
                  <a:pos x="208" y="230"/>
                </a:cxn>
                <a:cxn ang="0">
                  <a:pos x="225" y="205"/>
                </a:cxn>
                <a:cxn ang="0">
                  <a:pos x="275" y="205"/>
                </a:cxn>
                <a:cxn ang="0">
                  <a:pos x="278" y="165"/>
                </a:cxn>
                <a:cxn ang="0">
                  <a:pos x="390" y="115"/>
                </a:cxn>
                <a:cxn ang="0">
                  <a:pos x="390" y="38"/>
                </a:cxn>
                <a:cxn ang="0">
                  <a:pos x="495" y="0"/>
                </a:cxn>
                <a:cxn ang="0">
                  <a:pos x="510" y="33"/>
                </a:cxn>
                <a:cxn ang="0">
                  <a:pos x="600" y="38"/>
                </a:cxn>
                <a:cxn ang="0">
                  <a:pos x="620" y="68"/>
                </a:cxn>
                <a:cxn ang="0">
                  <a:pos x="668" y="60"/>
                </a:cxn>
                <a:cxn ang="0">
                  <a:pos x="693" y="115"/>
                </a:cxn>
                <a:cxn ang="0">
                  <a:pos x="660" y="145"/>
                </a:cxn>
                <a:cxn ang="0">
                  <a:pos x="675" y="185"/>
                </a:cxn>
                <a:cxn ang="0">
                  <a:pos x="710" y="205"/>
                </a:cxn>
                <a:cxn ang="0">
                  <a:pos x="618" y="320"/>
                </a:cxn>
                <a:cxn ang="0">
                  <a:pos x="570" y="320"/>
                </a:cxn>
                <a:cxn ang="0">
                  <a:pos x="570" y="358"/>
                </a:cxn>
                <a:cxn ang="0">
                  <a:pos x="533" y="405"/>
                </a:cxn>
                <a:cxn ang="0">
                  <a:pos x="498" y="368"/>
                </a:cxn>
                <a:cxn ang="0">
                  <a:pos x="490" y="438"/>
                </a:cxn>
                <a:cxn ang="0">
                  <a:pos x="380" y="478"/>
                </a:cxn>
                <a:cxn ang="0">
                  <a:pos x="323" y="448"/>
                </a:cxn>
                <a:cxn ang="0">
                  <a:pos x="258" y="465"/>
                </a:cxn>
                <a:cxn ang="0">
                  <a:pos x="195" y="425"/>
                </a:cxn>
                <a:cxn ang="0">
                  <a:pos x="173" y="445"/>
                </a:cxn>
                <a:cxn ang="0">
                  <a:pos x="95" y="438"/>
                </a:cxn>
                <a:cxn ang="0">
                  <a:pos x="80" y="480"/>
                </a:cxn>
                <a:cxn ang="0">
                  <a:pos x="13" y="478"/>
                </a:cxn>
                <a:cxn ang="0">
                  <a:pos x="0" y="458"/>
                </a:cxn>
              </a:cxnLst>
              <a:rect l="0" t="0" r="r" b="b"/>
              <a:pathLst>
                <a:path w="710" h="480">
                  <a:moveTo>
                    <a:pt x="0" y="458"/>
                  </a:moveTo>
                  <a:lnTo>
                    <a:pt x="28" y="423"/>
                  </a:lnTo>
                  <a:lnTo>
                    <a:pt x="83" y="290"/>
                  </a:lnTo>
                  <a:lnTo>
                    <a:pt x="140" y="238"/>
                  </a:lnTo>
                  <a:lnTo>
                    <a:pt x="208" y="230"/>
                  </a:lnTo>
                  <a:lnTo>
                    <a:pt x="225" y="205"/>
                  </a:lnTo>
                  <a:lnTo>
                    <a:pt x="275" y="205"/>
                  </a:lnTo>
                  <a:lnTo>
                    <a:pt x="278" y="165"/>
                  </a:lnTo>
                  <a:lnTo>
                    <a:pt x="390" y="115"/>
                  </a:lnTo>
                  <a:lnTo>
                    <a:pt x="390" y="38"/>
                  </a:lnTo>
                  <a:lnTo>
                    <a:pt x="495" y="0"/>
                  </a:lnTo>
                  <a:lnTo>
                    <a:pt x="510" y="33"/>
                  </a:lnTo>
                  <a:lnTo>
                    <a:pt x="600" y="38"/>
                  </a:lnTo>
                  <a:lnTo>
                    <a:pt x="620" y="68"/>
                  </a:lnTo>
                  <a:lnTo>
                    <a:pt x="668" y="60"/>
                  </a:lnTo>
                  <a:lnTo>
                    <a:pt x="693" y="115"/>
                  </a:lnTo>
                  <a:lnTo>
                    <a:pt x="660" y="145"/>
                  </a:lnTo>
                  <a:lnTo>
                    <a:pt x="675" y="185"/>
                  </a:lnTo>
                  <a:lnTo>
                    <a:pt x="710" y="205"/>
                  </a:lnTo>
                  <a:lnTo>
                    <a:pt x="618" y="320"/>
                  </a:lnTo>
                  <a:lnTo>
                    <a:pt x="570" y="320"/>
                  </a:lnTo>
                  <a:lnTo>
                    <a:pt x="570" y="358"/>
                  </a:lnTo>
                  <a:lnTo>
                    <a:pt x="533" y="405"/>
                  </a:lnTo>
                  <a:lnTo>
                    <a:pt x="498" y="368"/>
                  </a:lnTo>
                  <a:lnTo>
                    <a:pt x="490" y="438"/>
                  </a:lnTo>
                  <a:lnTo>
                    <a:pt x="380" y="478"/>
                  </a:lnTo>
                  <a:lnTo>
                    <a:pt x="323" y="448"/>
                  </a:lnTo>
                  <a:lnTo>
                    <a:pt x="258" y="465"/>
                  </a:lnTo>
                  <a:lnTo>
                    <a:pt x="195" y="425"/>
                  </a:lnTo>
                  <a:lnTo>
                    <a:pt x="173" y="445"/>
                  </a:lnTo>
                  <a:lnTo>
                    <a:pt x="95" y="438"/>
                  </a:lnTo>
                  <a:lnTo>
                    <a:pt x="80" y="480"/>
                  </a:lnTo>
                  <a:lnTo>
                    <a:pt x="13" y="478"/>
                  </a:lnTo>
                  <a:lnTo>
                    <a:pt x="0" y="45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5" name="Freeform 560"/>
            <p:cNvSpPr>
              <a:spLocks/>
            </p:cNvSpPr>
            <p:nvPr/>
          </p:nvSpPr>
          <p:spPr bwMode="auto">
            <a:xfrm>
              <a:off x="4077842" y="2931189"/>
              <a:ext cx="154888" cy="121269"/>
            </a:xfrm>
            <a:custGeom>
              <a:avLst/>
              <a:gdLst/>
              <a:ahLst/>
              <a:cxnLst>
                <a:cxn ang="0">
                  <a:pos x="83" y="32"/>
                </a:cxn>
                <a:cxn ang="0">
                  <a:pos x="150" y="26"/>
                </a:cxn>
                <a:cxn ang="0">
                  <a:pos x="160" y="70"/>
                </a:cxn>
                <a:cxn ang="0">
                  <a:pos x="150" y="109"/>
                </a:cxn>
                <a:cxn ang="0">
                  <a:pos x="64" y="125"/>
                </a:cxn>
                <a:cxn ang="0">
                  <a:pos x="12" y="102"/>
                </a:cxn>
                <a:cxn ang="0">
                  <a:pos x="0" y="70"/>
                </a:cxn>
                <a:cxn ang="0">
                  <a:pos x="44" y="48"/>
                </a:cxn>
                <a:cxn ang="0">
                  <a:pos x="38" y="6"/>
                </a:cxn>
                <a:cxn ang="0">
                  <a:pos x="60" y="0"/>
                </a:cxn>
                <a:cxn ang="0">
                  <a:pos x="83" y="32"/>
                </a:cxn>
              </a:cxnLst>
              <a:rect l="0" t="0" r="r" b="b"/>
              <a:pathLst>
                <a:path w="160" h="125">
                  <a:moveTo>
                    <a:pt x="83" y="32"/>
                  </a:moveTo>
                  <a:lnTo>
                    <a:pt x="150" y="26"/>
                  </a:lnTo>
                  <a:lnTo>
                    <a:pt x="160" y="70"/>
                  </a:lnTo>
                  <a:lnTo>
                    <a:pt x="150" y="109"/>
                  </a:lnTo>
                  <a:lnTo>
                    <a:pt x="64" y="125"/>
                  </a:lnTo>
                  <a:lnTo>
                    <a:pt x="12" y="102"/>
                  </a:lnTo>
                  <a:lnTo>
                    <a:pt x="0" y="70"/>
                  </a:lnTo>
                  <a:lnTo>
                    <a:pt x="44" y="48"/>
                  </a:lnTo>
                  <a:lnTo>
                    <a:pt x="38" y="6"/>
                  </a:lnTo>
                  <a:lnTo>
                    <a:pt x="60" y="0"/>
                  </a:lnTo>
                  <a:lnTo>
                    <a:pt x="83" y="3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6" name="Freeform 559"/>
            <p:cNvSpPr>
              <a:spLocks/>
            </p:cNvSpPr>
            <p:nvPr/>
          </p:nvSpPr>
          <p:spPr bwMode="auto">
            <a:xfrm>
              <a:off x="4077842" y="2931189"/>
              <a:ext cx="154888" cy="121269"/>
            </a:xfrm>
            <a:custGeom>
              <a:avLst/>
              <a:gdLst/>
              <a:ahLst/>
              <a:cxnLst>
                <a:cxn ang="0">
                  <a:pos x="83" y="33"/>
                </a:cxn>
                <a:cxn ang="0">
                  <a:pos x="150" y="28"/>
                </a:cxn>
                <a:cxn ang="0">
                  <a:pos x="160" y="70"/>
                </a:cxn>
                <a:cxn ang="0">
                  <a:pos x="150" y="110"/>
                </a:cxn>
                <a:cxn ang="0">
                  <a:pos x="63" y="125"/>
                </a:cxn>
                <a:cxn ang="0">
                  <a:pos x="10" y="103"/>
                </a:cxn>
                <a:cxn ang="0">
                  <a:pos x="0" y="70"/>
                </a:cxn>
                <a:cxn ang="0">
                  <a:pos x="43" y="48"/>
                </a:cxn>
                <a:cxn ang="0">
                  <a:pos x="38" y="8"/>
                </a:cxn>
                <a:cxn ang="0">
                  <a:pos x="60" y="0"/>
                </a:cxn>
                <a:cxn ang="0">
                  <a:pos x="83" y="33"/>
                </a:cxn>
              </a:cxnLst>
              <a:rect l="0" t="0" r="r" b="b"/>
              <a:pathLst>
                <a:path w="160" h="125">
                  <a:moveTo>
                    <a:pt x="83" y="33"/>
                  </a:moveTo>
                  <a:lnTo>
                    <a:pt x="150" y="28"/>
                  </a:lnTo>
                  <a:lnTo>
                    <a:pt x="160" y="70"/>
                  </a:lnTo>
                  <a:lnTo>
                    <a:pt x="150" y="110"/>
                  </a:lnTo>
                  <a:lnTo>
                    <a:pt x="63" y="125"/>
                  </a:lnTo>
                  <a:lnTo>
                    <a:pt x="10" y="103"/>
                  </a:lnTo>
                  <a:lnTo>
                    <a:pt x="0" y="70"/>
                  </a:lnTo>
                  <a:lnTo>
                    <a:pt x="43" y="48"/>
                  </a:lnTo>
                  <a:lnTo>
                    <a:pt x="38" y="8"/>
                  </a:lnTo>
                  <a:lnTo>
                    <a:pt x="60" y="0"/>
                  </a:lnTo>
                  <a:lnTo>
                    <a:pt x="83" y="3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7" name="Freeform 558"/>
            <p:cNvSpPr>
              <a:spLocks/>
            </p:cNvSpPr>
            <p:nvPr/>
          </p:nvSpPr>
          <p:spPr bwMode="auto">
            <a:xfrm>
              <a:off x="4837764" y="2579508"/>
              <a:ext cx="87125" cy="232837"/>
            </a:xfrm>
            <a:custGeom>
              <a:avLst/>
              <a:gdLst/>
              <a:ahLst/>
              <a:cxnLst>
                <a:cxn ang="0">
                  <a:pos x="38" y="0"/>
                </a:cxn>
                <a:cxn ang="0">
                  <a:pos x="0" y="90"/>
                </a:cxn>
                <a:cxn ang="0">
                  <a:pos x="6" y="186"/>
                </a:cxn>
                <a:cxn ang="0">
                  <a:pos x="70" y="240"/>
                </a:cxn>
                <a:cxn ang="0">
                  <a:pos x="89" y="224"/>
                </a:cxn>
                <a:cxn ang="0">
                  <a:pos x="54" y="167"/>
                </a:cxn>
                <a:cxn ang="0">
                  <a:pos x="38" y="106"/>
                </a:cxn>
                <a:cxn ang="0">
                  <a:pos x="54" y="29"/>
                </a:cxn>
                <a:cxn ang="0">
                  <a:pos x="38" y="0"/>
                </a:cxn>
              </a:cxnLst>
              <a:rect l="0" t="0" r="r" b="b"/>
              <a:pathLst>
                <a:path w="89" h="240">
                  <a:moveTo>
                    <a:pt x="38" y="0"/>
                  </a:moveTo>
                  <a:lnTo>
                    <a:pt x="0" y="90"/>
                  </a:lnTo>
                  <a:lnTo>
                    <a:pt x="6" y="186"/>
                  </a:lnTo>
                  <a:lnTo>
                    <a:pt x="70" y="240"/>
                  </a:lnTo>
                  <a:lnTo>
                    <a:pt x="89" y="224"/>
                  </a:lnTo>
                  <a:lnTo>
                    <a:pt x="54" y="167"/>
                  </a:lnTo>
                  <a:lnTo>
                    <a:pt x="38" y="106"/>
                  </a:lnTo>
                  <a:lnTo>
                    <a:pt x="54" y="29"/>
                  </a:lnTo>
                  <a:lnTo>
                    <a:pt x="38"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 name="Freeform 557"/>
            <p:cNvSpPr>
              <a:spLocks/>
            </p:cNvSpPr>
            <p:nvPr/>
          </p:nvSpPr>
          <p:spPr bwMode="auto">
            <a:xfrm>
              <a:off x="4837764" y="2579508"/>
              <a:ext cx="87125" cy="232837"/>
            </a:xfrm>
            <a:custGeom>
              <a:avLst/>
              <a:gdLst/>
              <a:ahLst/>
              <a:cxnLst>
                <a:cxn ang="0">
                  <a:pos x="40" y="0"/>
                </a:cxn>
                <a:cxn ang="0">
                  <a:pos x="0" y="90"/>
                </a:cxn>
                <a:cxn ang="0">
                  <a:pos x="7" y="188"/>
                </a:cxn>
                <a:cxn ang="0">
                  <a:pos x="69" y="240"/>
                </a:cxn>
                <a:cxn ang="0">
                  <a:pos x="89" y="225"/>
                </a:cxn>
                <a:cxn ang="0">
                  <a:pos x="54" y="168"/>
                </a:cxn>
                <a:cxn ang="0">
                  <a:pos x="40" y="108"/>
                </a:cxn>
                <a:cxn ang="0">
                  <a:pos x="54" y="30"/>
                </a:cxn>
                <a:cxn ang="0">
                  <a:pos x="40" y="0"/>
                </a:cxn>
              </a:cxnLst>
              <a:rect l="0" t="0" r="r" b="b"/>
              <a:pathLst>
                <a:path w="89" h="240">
                  <a:moveTo>
                    <a:pt x="40" y="0"/>
                  </a:moveTo>
                  <a:lnTo>
                    <a:pt x="0" y="90"/>
                  </a:lnTo>
                  <a:lnTo>
                    <a:pt x="7" y="188"/>
                  </a:lnTo>
                  <a:lnTo>
                    <a:pt x="69" y="240"/>
                  </a:lnTo>
                  <a:lnTo>
                    <a:pt x="89" y="225"/>
                  </a:lnTo>
                  <a:lnTo>
                    <a:pt x="54" y="168"/>
                  </a:lnTo>
                  <a:lnTo>
                    <a:pt x="40" y="108"/>
                  </a:lnTo>
                  <a:lnTo>
                    <a:pt x="54" y="30"/>
                  </a:lnTo>
                  <a:lnTo>
                    <a:pt x="4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9" name="Freeform 556"/>
            <p:cNvSpPr>
              <a:spLocks/>
            </p:cNvSpPr>
            <p:nvPr/>
          </p:nvSpPr>
          <p:spPr bwMode="auto">
            <a:xfrm>
              <a:off x="4053641" y="3338654"/>
              <a:ext cx="87125" cy="99440"/>
            </a:xfrm>
            <a:custGeom>
              <a:avLst/>
              <a:gdLst/>
              <a:ahLst/>
              <a:cxnLst>
                <a:cxn ang="0">
                  <a:pos x="78" y="0"/>
                </a:cxn>
                <a:cxn ang="0">
                  <a:pos x="90" y="45"/>
                </a:cxn>
                <a:cxn ang="0">
                  <a:pos x="78" y="70"/>
                </a:cxn>
                <a:cxn ang="0">
                  <a:pos x="55" y="103"/>
                </a:cxn>
                <a:cxn ang="0">
                  <a:pos x="5" y="103"/>
                </a:cxn>
                <a:cxn ang="0">
                  <a:pos x="0" y="48"/>
                </a:cxn>
                <a:cxn ang="0">
                  <a:pos x="28" y="13"/>
                </a:cxn>
                <a:cxn ang="0">
                  <a:pos x="78" y="0"/>
                </a:cxn>
              </a:cxnLst>
              <a:rect l="0" t="0" r="r" b="b"/>
              <a:pathLst>
                <a:path w="90" h="103">
                  <a:moveTo>
                    <a:pt x="78" y="0"/>
                  </a:moveTo>
                  <a:lnTo>
                    <a:pt x="90" y="45"/>
                  </a:lnTo>
                  <a:lnTo>
                    <a:pt x="78" y="70"/>
                  </a:lnTo>
                  <a:lnTo>
                    <a:pt x="55" y="103"/>
                  </a:lnTo>
                  <a:lnTo>
                    <a:pt x="5" y="103"/>
                  </a:lnTo>
                  <a:lnTo>
                    <a:pt x="0" y="48"/>
                  </a:lnTo>
                  <a:lnTo>
                    <a:pt x="28" y="13"/>
                  </a:lnTo>
                  <a:lnTo>
                    <a:pt x="7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0" name="Freeform 555"/>
            <p:cNvSpPr>
              <a:spLocks/>
            </p:cNvSpPr>
            <p:nvPr/>
          </p:nvSpPr>
          <p:spPr bwMode="auto">
            <a:xfrm>
              <a:off x="5435537" y="5339596"/>
              <a:ext cx="191189" cy="497205"/>
            </a:xfrm>
            <a:custGeom>
              <a:avLst/>
              <a:gdLst/>
              <a:ahLst/>
              <a:cxnLst>
                <a:cxn ang="0">
                  <a:pos x="115" y="0"/>
                </a:cxn>
                <a:cxn ang="0">
                  <a:pos x="93" y="131"/>
                </a:cxn>
                <a:cxn ang="0">
                  <a:pos x="6" y="182"/>
                </a:cxn>
                <a:cxn ang="0">
                  <a:pos x="9" y="269"/>
                </a:cxn>
                <a:cxn ang="0">
                  <a:pos x="0" y="416"/>
                </a:cxn>
                <a:cxn ang="0">
                  <a:pos x="41" y="467"/>
                </a:cxn>
                <a:cxn ang="0">
                  <a:pos x="57" y="506"/>
                </a:cxn>
                <a:cxn ang="0">
                  <a:pos x="96" y="512"/>
                </a:cxn>
                <a:cxn ang="0">
                  <a:pos x="137" y="374"/>
                </a:cxn>
                <a:cxn ang="0">
                  <a:pos x="153" y="122"/>
                </a:cxn>
                <a:cxn ang="0">
                  <a:pos x="198" y="106"/>
                </a:cxn>
                <a:cxn ang="0">
                  <a:pos x="131" y="3"/>
                </a:cxn>
                <a:cxn ang="0">
                  <a:pos x="115" y="0"/>
                </a:cxn>
              </a:cxnLst>
              <a:rect l="0" t="0" r="r" b="b"/>
              <a:pathLst>
                <a:path w="198" h="512">
                  <a:moveTo>
                    <a:pt x="115" y="0"/>
                  </a:moveTo>
                  <a:lnTo>
                    <a:pt x="93" y="131"/>
                  </a:lnTo>
                  <a:lnTo>
                    <a:pt x="6" y="182"/>
                  </a:lnTo>
                  <a:lnTo>
                    <a:pt x="9" y="269"/>
                  </a:lnTo>
                  <a:lnTo>
                    <a:pt x="0" y="416"/>
                  </a:lnTo>
                  <a:lnTo>
                    <a:pt x="41" y="467"/>
                  </a:lnTo>
                  <a:lnTo>
                    <a:pt x="57" y="506"/>
                  </a:lnTo>
                  <a:lnTo>
                    <a:pt x="96" y="512"/>
                  </a:lnTo>
                  <a:lnTo>
                    <a:pt x="137" y="374"/>
                  </a:lnTo>
                  <a:lnTo>
                    <a:pt x="153" y="122"/>
                  </a:lnTo>
                  <a:lnTo>
                    <a:pt x="198" y="106"/>
                  </a:lnTo>
                  <a:lnTo>
                    <a:pt x="131" y="3"/>
                  </a:lnTo>
                  <a:lnTo>
                    <a:pt x="115"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1" name="Freeform 554"/>
            <p:cNvSpPr>
              <a:spLocks/>
            </p:cNvSpPr>
            <p:nvPr/>
          </p:nvSpPr>
          <p:spPr bwMode="auto">
            <a:xfrm>
              <a:off x="5435537" y="5339596"/>
              <a:ext cx="191189" cy="497205"/>
            </a:xfrm>
            <a:custGeom>
              <a:avLst/>
              <a:gdLst/>
              <a:ahLst/>
              <a:cxnLst>
                <a:cxn ang="0">
                  <a:pos x="115" y="0"/>
                </a:cxn>
                <a:cxn ang="0">
                  <a:pos x="93" y="132"/>
                </a:cxn>
                <a:cxn ang="0">
                  <a:pos x="8" y="182"/>
                </a:cxn>
                <a:cxn ang="0">
                  <a:pos x="10" y="270"/>
                </a:cxn>
                <a:cxn ang="0">
                  <a:pos x="0" y="417"/>
                </a:cxn>
                <a:cxn ang="0">
                  <a:pos x="43" y="467"/>
                </a:cxn>
                <a:cxn ang="0">
                  <a:pos x="58" y="507"/>
                </a:cxn>
                <a:cxn ang="0">
                  <a:pos x="98" y="512"/>
                </a:cxn>
                <a:cxn ang="0">
                  <a:pos x="138" y="375"/>
                </a:cxn>
                <a:cxn ang="0">
                  <a:pos x="153" y="122"/>
                </a:cxn>
                <a:cxn ang="0">
                  <a:pos x="198" y="107"/>
                </a:cxn>
                <a:cxn ang="0">
                  <a:pos x="133" y="5"/>
                </a:cxn>
                <a:cxn ang="0">
                  <a:pos x="115" y="0"/>
                </a:cxn>
              </a:cxnLst>
              <a:rect l="0" t="0" r="r" b="b"/>
              <a:pathLst>
                <a:path w="198" h="512">
                  <a:moveTo>
                    <a:pt x="115" y="0"/>
                  </a:moveTo>
                  <a:lnTo>
                    <a:pt x="93" y="132"/>
                  </a:lnTo>
                  <a:lnTo>
                    <a:pt x="8" y="182"/>
                  </a:lnTo>
                  <a:lnTo>
                    <a:pt x="10" y="270"/>
                  </a:lnTo>
                  <a:lnTo>
                    <a:pt x="0" y="417"/>
                  </a:lnTo>
                  <a:lnTo>
                    <a:pt x="43" y="467"/>
                  </a:lnTo>
                  <a:lnTo>
                    <a:pt x="58" y="507"/>
                  </a:lnTo>
                  <a:lnTo>
                    <a:pt x="98" y="512"/>
                  </a:lnTo>
                  <a:lnTo>
                    <a:pt x="138" y="375"/>
                  </a:lnTo>
                  <a:lnTo>
                    <a:pt x="153" y="122"/>
                  </a:lnTo>
                  <a:lnTo>
                    <a:pt x="198" y="107"/>
                  </a:lnTo>
                  <a:lnTo>
                    <a:pt x="133" y="5"/>
                  </a:lnTo>
                  <a:lnTo>
                    <a:pt x="11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2" name="Freeform 553"/>
            <p:cNvSpPr>
              <a:spLocks/>
            </p:cNvSpPr>
            <p:nvPr/>
          </p:nvSpPr>
          <p:spPr bwMode="auto">
            <a:xfrm>
              <a:off x="6631081" y="3814030"/>
              <a:ext cx="108905" cy="77613"/>
            </a:xfrm>
            <a:custGeom>
              <a:avLst/>
              <a:gdLst/>
              <a:ahLst/>
              <a:cxnLst>
                <a:cxn ang="0">
                  <a:pos x="6" y="0"/>
                </a:cxn>
                <a:cxn ang="0">
                  <a:pos x="80" y="0"/>
                </a:cxn>
                <a:cxn ang="0">
                  <a:pos x="112" y="32"/>
                </a:cxn>
                <a:cxn ang="0">
                  <a:pos x="96" y="80"/>
                </a:cxn>
                <a:cxn ang="0">
                  <a:pos x="51" y="67"/>
                </a:cxn>
                <a:cxn ang="0">
                  <a:pos x="0" y="25"/>
                </a:cxn>
                <a:cxn ang="0">
                  <a:pos x="6" y="0"/>
                </a:cxn>
              </a:cxnLst>
              <a:rect l="0" t="0" r="r" b="b"/>
              <a:pathLst>
                <a:path w="112" h="80">
                  <a:moveTo>
                    <a:pt x="6" y="0"/>
                  </a:moveTo>
                  <a:lnTo>
                    <a:pt x="80" y="0"/>
                  </a:lnTo>
                  <a:lnTo>
                    <a:pt x="112" y="32"/>
                  </a:lnTo>
                  <a:lnTo>
                    <a:pt x="96" y="80"/>
                  </a:lnTo>
                  <a:lnTo>
                    <a:pt x="51" y="67"/>
                  </a:lnTo>
                  <a:lnTo>
                    <a:pt x="0" y="25"/>
                  </a:lnTo>
                  <a:lnTo>
                    <a:pt x="6"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3" name="Freeform 552"/>
            <p:cNvSpPr>
              <a:spLocks/>
            </p:cNvSpPr>
            <p:nvPr/>
          </p:nvSpPr>
          <p:spPr bwMode="auto">
            <a:xfrm>
              <a:off x="6631081" y="3814030"/>
              <a:ext cx="108905" cy="77613"/>
            </a:xfrm>
            <a:custGeom>
              <a:avLst/>
              <a:gdLst/>
              <a:ahLst/>
              <a:cxnLst>
                <a:cxn ang="0">
                  <a:pos x="7" y="0"/>
                </a:cxn>
                <a:cxn ang="0">
                  <a:pos x="80" y="0"/>
                </a:cxn>
                <a:cxn ang="0">
                  <a:pos x="112" y="33"/>
                </a:cxn>
                <a:cxn ang="0">
                  <a:pos x="97" y="80"/>
                </a:cxn>
                <a:cxn ang="0">
                  <a:pos x="52" y="68"/>
                </a:cxn>
                <a:cxn ang="0">
                  <a:pos x="0" y="25"/>
                </a:cxn>
                <a:cxn ang="0">
                  <a:pos x="7" y="0"/>
                </a:cxn>
              </a:cxnLst>
              <a:rect l="0" t="0" r="r" b="b"/>
              <a:pathLst>
                <a:path w="112" h="80">
                  <a:moveTo>
                    <a:pt x="7" y="0"/>
                  </a:moveTo>
                  <a:lnTo>
                    <a:pt x="80" y="0"/>
                  </a:lnTo>
                  <a:lnTo>
                    <a:pt x="112" y="33"/>
                  </a:lnTo>
                  <a:lnTo>
                    <a:pt x="97" y="80"/>
                  </a:lnTo>
                  <a:lnTo>
                    <a:pt x="52" y="68"/>
                  </a:lnTo>
                  <a:lnTo>
                    <a:pt x="0" y="25"/>
                  </a:lnTo>
                  <a:lnTo>
                    <a:pt x="7"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4" name="Freeform 551"/>
            <p:cNvSpPr>
              <a:spLocks/>
            </p:cNvSpPr>
            <p:nvPr/>
          </p:nvSpPr>
          <p:spPr bwMode="auto">
            <a:xfrm>
              <a:off x="5529921" y="1653010"/>
              <a:ext cx="237173" cy="116419"/>
            </a:xfrm>
            <a:custGeom>
              <a:avLst/>
              <a:gdLst/>
              <a:ahLst/>
              <a:cxnLst>
                <a:cxn ang="0">
                  <a:pos x="0" y="108"/>
                </a:cxn>
                <a:cxn ang="0">
                  <a:pos x="112" y="16"/>
                </a:cxn>
                <a:cxn ang="0">
                  <a:pos x="147" y="25"/>
                </a:cxn>
                <a:cxn ang="0">
                  <a:pos x="221" y="0"/>
                </a:cxn>
                <a:cxn ang="0">
                  <a:pos x="246" y="35"/>
                </a:cxn>
                <a:cxn ang="0">
                  <a:pos x="147" y="57"/>
                </a:cxn>
                <a:cxn ang="0">
                  <a:pos x="22" y="121"/>
                </a:cxn>
                <a:cxn ang="0">
                  <a:pos x="0" y="108"/>
                </a:cxn>
              </a:cxnLst>
              <a:rect l="0" t="0" r="r" b="b"/>
              <a:pathLst>
                <a:path w="246" h="121">
                  <a:moveTo>
                    <a:pt x="0" y="108"/>
                  </a:moveTo>
                  <a:lnTo>
                    <a:pt x="112" y="16"/>
                  </a:lnTo>
                  <a:lnTo>
                    <a:pt x="147" y="25"/>
                  </a:lnTo>
                  <a:lnTo>
                    <a:pt x="221" y="0"/>
                  </a:lnTo>
                  <a:lnTo>
                    <a:pt x="246" y="35"/>
                  </a:lnTo>
                  <a:lnTo>
                    <a:pt x="147" y="57"/>
                  </a:lnTo>
                  <a:lnTo>
                    <a:pt x="22" y="121"/>
                  </a:lnTo>
                  <a:lnTo>
                    <a:pt x="0" y="10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5" name="Freeform 550"/>
            <p:cNvSpPr>
              <a:spLocks/>
            </p:cNvSpPr>
            <p:nvPr/>
          </p:nvSpPr>
          <p:spPr bwMode="auto">
            <a:xfrm>
              <a:off x="5529921" y="1653010"/>
              <a:ext cx="237173" cy="116419"/>
            </a:xfrm>
            <a:custGeom>
              <a:avLst/>
              <a:gdLst/>
              <a:ahLst/>
              <a:cxnLst>
                <a:cxn ang="0">
                  <a:pos x="0" y="108"/>
                </a:cxn>
                <a:cxn ang="0">
                  <a:pos x="110" y="15"/>
                </a:cxn>
                <a:cxn ang="0">
                  <a:pos x="146" y="25"/>
                </a:cxn>
                <a:cxn ang="0">
                  <a:pos x="221" y="0"/>
                </a:cxn>
                <a:cxn ang="0">
                  <a:pos x="246" y="35"/>
                </a:cxn>
                <a:cxn ang="0">
                  <a:pos x="146" y="58"/>
                </a:cxn>
                <a:cxn ang="0">
                  <a:pos x="20" y="121"/>
                </a:cxn>
                <a:cxn ang="0">
                  <a:pos x="0" y="108"/>
                </a:cxn>
              </a:cxnLst>
              <a:rect l="0" t="0" r="r" b="b"/>
              <a:pathLst>
                <a:path w="246" h="121">
                  <a:moveTo>
                    <a:pt x="0" y="108"/>
                  </a:moveTo>
                  <a:lnTo>
                    <a:pt x="110" y="15"/>
                  </a:lnTo>
                  <a:lnTo>
                    <a:pt x="146" y="25"/>
                  </a:lnTo>
                  <a:lnTo>
                    <a:pt x="221" y="0"/>
                  </a:lnTo>
                  <a:lnTo>
                    <a:pt x="246" y="35"/>
                  </a:lnTo>
                  <a:lnTo>
                    <a:pt x="146" y="58"/>
                  </a:lnTo>
                  <a:lnTo>
                    <a:pt x="20" y="121"/>
                  </a:lnTo>
                  <a:lnTo>
                    <a:pt x="0" y="10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6" name="Freeform 549"/>
            <p:cNvSpPr>
              <a:spLocks/>
            </p:cNvSpPr>
            <p:nvPr/>
          </p:nvSpPr>
          <p:spPr bwMode="auto">
            <a:xfrm>
              <a:off x="5786455" y="1585099"/>
              <a:ext cx="123428" cy="87314"/>
            </a:xfrm>
            <a:custGeom>
              <a:avLst/>
              <a:gdLst/>
              <a:ahLst/>
              <a:cxnLst>
                <a:cxn ang="0">
                  <a:pos x="68" y="19"/>
                </a:cxn>
                <a:cxn ang="0">
                  <a:pos x="71" y="58"/>
                </a:cxn>
                <a:cxn ang="0">
                  <a:pos x="128" y="74"/>
                </a:cxn>
                <a:cxn ang="0">
                  <a:pos x="55" y="90"/>
                </a:cxn>
                <a:cxn ang="0">
                  <a:pos x="26" y="67"/>
                </a:cxn>
                <a:cxn ang="0">
                  <a:pos x="0" y="74"/>
                </a:cxn>
                <a:cxn ang="0">
                  <a:pos x="10" y="42"/>
                </a:cxn>
                <a:cxn ang="0">
                  <a:pos x="10" y="0"/>
                </a:cxn>
                <a:cxn ang="0">
                  <a:pos x="68" y="19"/>
                </a:cxn>
              </a:cxnLst>
              <a:rect l="0" t="0" r="r" b="b"/>
              <a:pathLst>
                <a:path w="128" h="90">
                  <a:moveTo>
                    <a:pt x="68" y="19"/>
                  </a:moveTo>
                  <a:lnTo>
                    <a:pt x="71" y="58"/>
                  </a:lnTo>
                  <a:lnTo>
                    <a:pt x="128" y="74"/>
                  </a:lnTo>
                  <a:lnTo>
                    <a:pt x="55" y="90"/>
                  </a:lnTo>
                  <a:lnTo>
                    <a:pt x="26" y="67"/>
                  </a:lnTo>
                  <a:lnTo>
                    <a:pt x="0" y="74"/>
                  </a:lnTo>
                  <a:lnTo>
                    <a:pt x="10" y="42"/>
                  </a:lnTo>
                  <a:lnTo>
                    <a:pt x="10" y="0"/>
                  </a:lnTo>
                  <a:lnTo>
                    <a:pt x="68" y="1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7" name="Freeform 548"/>
            <p:cNvSpPr>
              <a:spLocks/>
            </p:cNvSpPr>
            <p:nvPr/>
          </p:nvSpPr>
          <p:spPr bwMode="auto">
            <a:xfrm>
              <a:off x="5786455" y="1585099"/>
              <a:ext cx="123428" cy="87314"/>
            </a:xfrm>
            <a:custGeom>
              <a:avLst/>
              <a:gdLst/>
              <a:ahLst/>
              <a:cxnLst>
                <a:cxn ang="0">
                  <a:pos x="68" y="18"/>
                </a:cxn>
                <a:cxn ang="0">
                  <a:pos x="70" y="58"/>
                </a:cxn>
                <a:cxn ang="0">
                  <a:pos x="128" y="73"/>
                </a:cxn>
                <a:cxn ang="0">
                  <a:pos x="55" y="90"/>
                </a:cxn>
                <a:cxn ang="0">
                  <a:pos x="25" y="65"/>
                </a:cxn>
                <a:cxn ang="0">
                  <a:pos x="0" y="73"/>
                </a:cxn>
                <a:cxn ang="0">
                  <a:pos x="10" y="40"/>
                </a:cxn>
                <a:cxn ang="0">
                  <a:pos x="10" y="0"/>
                </a:cxn>
                <a:cxn ang="0">
                  <a:pos x="68" y="18"/>
                </a:cxn>
              </a:cxnLst>
              <a:rect l="0" t="0" r="r" b="b"/>
              <a:pathLst>
                <a:path w="128" h="90">
                  <a:moveTo>
                    <a:pt x="68" y="18"/>
                  </a:moveTo>
                  <a:lnTo>
                    <a:pt x="70" y="58"/>
                  </a:lnTo>
                  <a:lnTo>
                    <a:pt x="128" y="73"/>
                  </a:lnTo>
                  <a:lnTo>
                    <a:pt x="55" y="90"/>
                  </a:lnTo>
                  <a:lnTo>
                    <a:pt x="25" y="65"/>
                  </a:lnTo>
                  <a:lnTo>
                    <a:pt x="0" y="73"/>
                  </a:lnTo>
                  <a:lnTo>
                    <a:pt x="10" y="40"/>
                  </a:lnTo>
                  <a:lnTo>
                    <a:pt x="10" y="0"/>
                  </a:lnTo>
                  <a:lnTo>
                    <a:pt x="68" y="1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8" name="Freeform 547"/>
            <p:cNvSpPr>
              <a:spLocks/>
            </p:cNvSpPr>
            <p:nvPr/>
          </p:nvSpPr>
          <p:spPr bwMode="auto">
            <a:xfrm>
              <a:off x="5909883" y="1555995"/>
              <a:ext cx="297675" cy="252240"/>
            </a:xfrm>
            <a:custGeom>
              <a:avLst/>
              <a:gdLst/>
              <a:ahLst/>
              <a:cxnLst>
                <a:cxn ang="0">
                  <a:pos x="0" y="52"/>
                </a:cxn>
                <a:cxn ang="0">
                  <a:pos x="74" y="16"/>
                </a:cxn>
                <a:cxn ang="0">
                  <a:pos x="115" y="32"/>
                </a:cxn>
                <a:cxn ang="0">
                  <a:pos x="173" y="0"/>
                </a:cxn>
                <a:cxn ang="0">
                  <a:pos x="221" y="23"/>
                </a:cxn>
                <a:cxn ang="0">
                  <a:pos x="218" y="52"/>
                </a:cxn>
                <a:cxn ang="0">
                  <a:pos x="269" y="96"/>
                </a:cxn>
                <a:cxn ang="0">
                  <a:pos x="298" y="125"/>
                </a:cxn>
                <a:cxn ang="0">
                  <a:pos x="263" y="151"/>
                </a:cxn>
                <a:cxn ang="0">
                  <a:pos x="269" y="196"/>
                </a:cxn>
                <a:cxn ang="0">
                  <a:pos x="307" y="231"/>
                </a:cxn>
                <a:cxn ang="0">
                  <a:pos x="298" y="260"/>
                </a:cxn>
                <a:cxn ang="0">
                  <a:pos x="234" y="224"/>
                </a:cxn>
                <a:cxn ang="0">
                  <a:pos x="221" y="160"/>
                </a:cxn>
                <a:cxn ang="0">
                  <a:pos x="167" y="132"/>
                </a:cxn>
                <a:cxn ang="0">
                  <a:pos x="131" y="125"/>
                </a:cxn>
                <a:cxn ang="0">
                  <a:pos x="112" y="87"/>
                </a:cxn>
                <a:cxn ang="0">
                  <a:pos x="26" y="87"/>
                </a:cxn>
                <a:cxn ang="0">
                  <a:pos x="0" y="52"/>
                </a:cxn>
              </a:cxnLst>
              <a:rect l="0" t="0" r="r" b="b"/>
              <a:pathLst>
                <a:path w="307" h="260">
                  <a:moveTo>
                    <a:pt x="0" y="52"/>
                  </a:moveTo>
                  <a:lnTo>
                    <a:pt x="74" y="16"/>
                  </a:lnTo>
                  <a:lnTo>
                    <a:pt x="115" y="32"/>
                  </a:lnTo>
                  <a:lnTo>
                    <a:pt x="173" y="0"/>
                  </a:lnTo>
                  <a:lnTo>
                    <a:pt x="221" y="23"/>
                  </a:lnTo>
                  <a:lnTo>
                    <a:pt x="218" y="52"/>
                  </a:lnTo>
                  <a:lnTo>
                    <a:pt x="269" y="96"/>
                  </a:lnTo>
                  <a:lnTo>
                    <a:pt x="298" y="125"/>
                  </a:lnTo>
                  <a:lnTo>
                    <a:pt x="263" y="151"/>
                  </a:lnTo>
                  <a:lnTo>
                    <a:pt x="269" y="196"/>
                  </a:lnTo>
                  <a:lnTo>
                    <a:pt x="307" y="231"/>
                  </a:lnTo>
                  <a:lnTo>
                    <a:pt x="298" y="260"/>
                  </a:lnTo>
                  <a:lnTo>
                    <a:pt x="234" y="224"/>
                  </a:lnTo>
                  <a:lnTo>
                    <a:pt x="221" y="160"/>
                  </a:lnTo>
                  <a:lnTo>
                    <a:pt x="167" y="132"/>
                  </a:lnTo>
                  <a:lnTo>
                    <a:pt x="131" y="125"/>
                  </a:lnTo>
                  <a:lnTo>
                    <a:pt x="112" y="87"/>
                  </a:lnTo>
                  <a:lnTo>
                    <a:pt x="26" y="87"/>
                  </a:lnTo>
                  <a:lnTo>
                    <a:pt x="0" y="5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9" name="Freeform 546"/>
            <p:cNvSpPr>
              <a:spLocks/>
            </p:cNvSpPr>
            <p:nvPr/>
          </p:nvSpPr>
          <p:spPr bwMode="auto">
            <a:xfrm>
              <a:off x="5909883" y="1555995"/>
              <a:ext cx="297675" cy="252240"/>
            </a:xfrm>
            <a:custGeom>
              <a:avLst/>
              <a:gdLst/>
              <a:ahLst/>
              <a:cxnLst>
                <a:cxn ang="0">
                  <a:pos x="0" y="53"/>
                </a:cxn>
                <a:cxn ang="0">
                  <a:pos x="72" y="15"/>
                </a:cxn>
                <a:cxn ang="0">
                  <a:pos x="115" y="33"/>
                </a:cxn>
                <a:cxn ang="0">
                  <a:pos x="172" y="0"/>
                </a:cxn>
                <a:cxn ang="0">
                  <a:pos x="220" y="23"/>
                </a:cxn>
                <a:cxn ang="0">
                  <a:pos x="217" y="53"/>
                </a:cxn>
                <a:cxn ang="0">
                  <a:pos x="267" y="95"/>
                </a:cxn>
                <a:cxn ang="0">
                  <a:pos x="297" y="125"/>
                </a:cxn>
                <a:cxn ang="0">
                  <a:pos x="262" y="150"/>
                </a:cxn>
                <a:cxn ang="0">
                  <a:pos x="267" y="195"/>
                </a:cxn>
                <a:cxn ang="0">
                  <a:pos x="307" y="230"/>
                </a:cxn>
                <a:cxn ang="0">
                  <a:pos x="297" y="260"/>
                </a:cxn>
                <a:cxn ang="0">
                  <a:pos x="232" y="225"/>
                </a:cxn>
                <a:cxn ang="0">
                  <a:pos x="220" y="160"/>
                </a:cxn>
                <a:cxn ang="0">
                  <a:pos x="167" y="133"/>
                </a:cxn>
                <a:cxn ang="0">
                  <a:pos x="130" y="125"/>
                </a:cxn>
                <a:cxn ang="0">
                  <a:pos x="112" y="88"/>
                </a:cxn>
                <a:cxn ang="0">
                  <a:pos x="25" y="88"/>
                </a:cxn>
                <a:cxn ang="0">
                  <a:pos x="0" y="53"/>
                </a:cxn>
              </a:cxnLst>
              <a:rect l="0" t="0" r="r" b="b"/>
              <a:pathLst>
                <a:path w="307" h="260">
                  <a:moveTo>
                    <a:pt x="0" y="53"/>
                  </a:moveTo>
                  <a:lnTo>
                    <a:pt x="72" y="15"/>
                  </a:lnTo>
                  <a:lnTo>
                    <a:pt x="115" y="33"/>
                  </a:lnTo>
                  <a:lnTo>
                    <a:pt x="172" y="0"/>
                  </a:lnTo>
                  <a:lnTo>
                    <a:pt x="220" y="23"/>
                  </a:lnTo>
                  <a:lnTo>
                    <a:pt x="217" y="53"/>
                  </a:lnTo>
                  <a:lnTo>
                    <a:pt x="267" y="95"/>
                  </a:lnTo>
                  <a:lnTo>
                    <a:pt x="297" y="125"/>
                  </a:lnTo>
                  <a:lnTo>
                    <a:pt x="262" y="150"/>
                  </a:lnTo>
                  <a:lnTo>
                    <a:pt x="267" y="195"/>
                  </a:lnTo>
                  <a:lnTo>
                    <a:pt x="307" y="230"/>
                  </a:lnTo>
                  <a:lnTo>
                    <a:pt x="297" y="260"/>
                  </a:lnTo>
                  <a:lnTo>
                    <a:pt x="232" y="225"/>
                  </a:lnTo>
                  <a:lnTo>
                    <a:pt x="220" y="160"/>
                  </a:lnTo>
                  <a:lnTo>
                    <a:pt x="167" y="133"/>
                  </a:lnTo>
                  <a:lnTo>
                    <a:pt x="130" y="125"/>
                  </a:lnTo>
                  <a:lnTo>
                    <a:pt x="112" y="88"/>
                  </a:lnTo>
                  <a:lnTo>
                    <a:pt x="25" y="88"/>
                  </a:lnTo>
                  <a:lnTo>
                    <a:pt x="0" y="5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0" name="Freeform 545"/>
            <p:cNvSpPr>
              <a:spLocks/>
            </p:cNvSpPr>
            <p:nvPr/>
          </p:nvSpPr>
          <p:spPr bwMode="auto">
            <a:xfrm>
              <a:off x="6200298" y="1701518"/>
              <a:ext cx="41141" cy="65486"/>
            </a:xfrm>
            <a:custGeom>
              <a:avLst/>
              <a:gdLst/>
              <a:ahLst/>
              <a:cxnLst>
                <a:cxn ang="0">
                  <a:pos x="29" y="0"/>
                </a:cxn>
                <a:cxn ang="0">
                  <a:pos x="42" y="54"/>
                </a:cxn>
                <a:cxn ang="0">
                  <a:pos x="19" y="67"/>
                </a:cxn>
                <a:cxn ang="0">
                  <a:pos x="0" y="19"/>
                </a:cxn>
                <a:cxn ang="0">
                  <a:pos x="29" y="0"/>
                </a:cxn>
              </a:cxnLst>
              <a:rect l="0" t="0" r="r" b="b"/>
              <a:pathLst>
                <a:path w="42" h="67">
                  <a:moveTo>
                    <a:pt x="29" y="0"/>
                  </a:moveTo>
                  <a:lnTo>
                    <a:pt x="42" y="54"/>
                  </a:lnTo>
                  <a:lnTo>
                    <a:pt x="19" y="67"/>
                  </a:lnTo>
                  <a:lnTo>
                    <a:pt x="0" y="19"/>
                  </a:lnTo>
                  <a:lnTo>
                    <a:pt x="2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1" name="Freeform 544"/>
            <p:cNvSpPr>
              <a:spLocks/>
            </p:cNvSpPr>
            <p:nvPr/>
          </p:nvSpPr>
          <p:spPr bwMode="auto">
            <a:xfrm>
              <a:off x="6200298" y="1701518"/>
              <a:ext cx="41141" cy="65486"/>
            </a:xfrm>
            <a:custGeom>
              <a:avLst/>
              <a:gdLst/>
              <a:ahLst/>
              <a:cxnLst>
                <a:cxn ang="0">
                  <a:pos x="30" y="0"/>
                </a:cxn>
                <a:cxn ang="0">
                  <a:pos x="42" y="55"/>
                </a:cxn>
                <a:cxn ang="0">
                  <a:pos x="20" y="67"/>
                </a:cxn>
                <a:cxn ang="0">
                  <a:pos x="0" y="20"/>
                </a:cxn>
                <a:cxn ang="0">
                  <a:pos x="30" y="0"/>
                </a:cxn>
              </a:cxnLst>
              <a:rect l="0" t="0" r="r" b="b"/>
              <a:pathLst>
                <a:path w="42" h="67">
                  <a:moveTo>
                    <a:pt x="30" y="0"/>
                  </a:moveTo>
                  <a:lnTo>
                    <a:pt x="42" y="55"/>
                  </a:lnTo>
                  <a:lnTo>
                    <a:pt x="20" y="67"/>
                  </a:lnTo>
                  <a:lnTo>
                    <a:pt x="0" y="20"/>
                  </a:lnTo>
                  <a:lnTo>
                    <a:pt x="3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2" name="Freeform 543"/>
            <p:cNvSpPr>
              <a:spLocks/>
            </p:cNvSpPr>
            <p:nvPr/>
          </p:nvSpPr>
          <p:spPr bwMode="auto">
            <a:xfrm>
              <a:off x="6234180" y="1793682"/>
              <a:ext cx="45982" cy="43657"/>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3" name="Freeform 542"/>
            <p:cNvSpPr>
              <a:spLocks/>
            </p:cNvSpPr>
            <p:nvPr/>
          </p:nvSpPr>
          <p:spPr bwMode="auto">
            <a:xfrm>
              <a:off x="6234180" y="1793682"/>
              <a:ext cx="45982" cy="41232"/>
            </a:xfrm>
            <a:custGeom>
              <a:avLst/>
              <a:gdLst/>
              <a:ahLst/>
              <a:cxnLst>
                <a:cxn ang="0">
                  <a:pos x="0" y="28"/>
                </a:cxn>
                <a:cxn ang="0">
                  <a:pos x="13" y="0"/>
                </a:cxn>
                <a:cxn ang="0">
                  <a:pos x="45" y="0"/>
                </a:cxn>
                <a:cxn ang="0">
                  <a:pos x="48" y="44"/>
                </a:cxn>
                <a:cxn ang="0">
                  <a:pos x="0" y="28"/>
                </a:cxn>
              </a:cxnLst>
              <a:rect l="0" t="0" r="r" b="b"/>
              <a:pathLst>
                <a:path w="48" h="44">
                  <a:moveTo>
                    <a:pt x="0" y="28"/>
                  </a:moveTo>
                  <a:lnTo>
                    <a:pt x="13" y="0"/>
                  </a:lnTo>
                  <a:lnTo>
                    <a:pt x="45" y="0"/>
                  </a:lnTo>
                  <a:lnTo>
                    <a:pt x="48" y="44"/>
                  </a:lnTo>
                  <a:lnTo>
                    <a:pt x="0" y="2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4" name="Freeform 541"/>
            <p:cNvSpPr>
              <a:spLocks/>
            </p:cNvSpPr>
            <p:nvPr/>
          </p:nvSpPr>
          <p:spPr bwMode="auto">
            <a:xfrm>
              <a:off x="6597199" y="2264207"/>
              <a:ext cx="91965" cy="53358"/>
            </a:xfrm>
            <a:custGeom>
              <a:avLst/>
              <a:gdLst/>
              <a:ahLst/>
              <a:cxnLst>
                <a:cxn ang="0">
                  <a:pos x="23" y="0"/>
                </a:cxn>
                <a:cxn ang="0">
                  <a:pos x="96" y="42"/>
                </a:cxn>
                <a:cxn ang="0">
                  <a:pos x="93" y="54"/>
                </a:cxn>
                <a:cxn ang="0">
                  <a:pos x="39" y="54"/>
                </a:cxn>
                <a:cxn ang="0">
                  <a:pos x="0" y="16"/>
                </a:cxn>
                <a:cxn ang="0">
                  <a:pos x="23" y="0"/>
                </a:cxn>
              </a:cxnLst>
              <a:rect l="0" t="0" r="r" b="b"/>
              <a:pathLst>
                <a:path w="96" h="54">
                  <a:moveTo>
                    <a:pt x="23" y="0"/>
                  </a:moveTo>
                  <a:lnTo>
                    <a:pt x="96" y="42"/>
                  </a:lnTo>
                  <a:lnTo>
                    <a:pt x="93" y="54"/>
                  </a:lnTo>
                  <a:lnTo>
                    <a:pt x="39" y="54"/>
                  </a:lnTo>
                  <a:lnTo>
                    <a:pt x="0" y="16"/>
                  </a:lnTo>
                  <a:lnTo>
                    <a:pt x="2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5" name="Freeform 540"/>
            <p:cNvSpPr>
              <a:spLocks/>
            </p:cNvSpPr>
            <p:nvPr/>
          </p:nvSpPr>
          <p:spPr bwMode="auto">
            <a:xfrm>
              <a:off x="6597199" y="2264207"/>
              <a:ext cx="91965" cy="53358"/>
            </a:xfrm>
            <a:custGeom>
              <a:avLst/>
              <a:gdLst/>
              <a:ahLst/>
              <a:cxnLst>
                <a:cxn ang="0">
                  <a:pos x="23" y="0"/>
                </a:cxn>
                <a:cxn ang="0">
                  <a:pos x="96" y="42"/>
                </a:cxn>
                <a:cxn ang="0">
                  <a:pos x="93" y="54"/>
                </a:cxn>
                <a:cxn ang="0">
                  <a:pos x="38" y="54"/>
                </a:cxn>
                <a:cxn ang="0">
                  <a:pos x="0" y="15"/>
                </a:cxn>
                <a:cxn ang="0">
                  <a:pos x="23" y="0"/>
                </a:cxn>
              </a:cxnLst>
              <a:rect l="0" t="0" r="r" b="b"/>
              <a:pathLst>
                <a:path w="96" h="54">
                  <a:moveTo>
                    <a:pt x="23" y="0"/>
                  </a:moveTo>
                  <a:lnTo>
                    <a:pt x="96" y="42"/>
                  </a:lnTo>
                  <a:lnTo>
                    <a:pt x="93" y="54"/>
                  </a:lnTo>
                  <a:lnTo>
                    <a:pt x="38" y="54"/>
                  </a:lnTo>
                  <a:lnTo>
                    <a:pt x="0" y="15"/>
                  </a:lnTo>
                  <a:lnTo>
                    <a:pt x="2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6" name="Freeform 539"/>
            <p:cNvSpPr>
              <a:spLocks/>
            </p:cNvSpPr>
            <p:nvPr/>
          </p:nvSpPr>
          <p:spPr bwMode="auto">
            <a:xfrm>
              <a:off x="6827111" y="2278760"/>
              <a:ext cx="212972" cy="87314"/>
            </a:xfrm>
            <a:custGeom>
              <a:avLst/>
              <a:gdLst/>
              <a:ahLst/>
              <a:cxnLst>
                <a:cxn ang="0">
                  <a:pos x="0" y="38"/>
                </a:cxn>
                <a:cxn ang="0">
                  <a:pos x="77" y="19"/>
                </a:cxn>
                <a:cxn ang="0">
                  <a:pos x="77" y="29"/>
                </a:cxn>
                <a:cxn ang="0">
                  <a:pos x="77" y="32"/>
                </a:cxn>
                <a:cxn ang="0">
                  <a:pos x="77" y="35"/>
                </a:cxn>
                <a:cxn ang="0">
                  <a:pos x="77" y="38"/>
                </a:cxn>
                <a:cxn ang="0">
                  <a:pos x="80" y="38"/>
                </a:cxn>
                <a:cxn ang="0">
                  <a:pos x="135" y="35"/>
                </a:cxn>
                <a:cxn ang="0">
                  <a:pos x="144" y="3"/>
                </a:cxn>
                <a:cxn ang="0">
                  <a:pos x="198" y="0"/>
                </a:cxn>
                <a:cxn ang="0">
                  <a:pos x="221" y="19"/>
                </a:cxn>
                <a:cxn ang="0">
                  <a:pos x="189" y="45"/>
                </a:cxn>
                <a:cxn ang="0">
                  <a:pos x="173" y="86"/>
                </a:cxn>
                <a:cxn ang="0">
                  <a:pos x="80" y="90"/>
                </a:cxn>
                <a:cxn ang="0">
                  <a:pos x="67" y="64"/>
                </a:cxn>
                <a:cxn ang="0">
                  <a:pos x="10" y="67"/>
                </a:cxn>
                <a:cxn ang="0">
                  <a:pos x="10" y="64"/>
                </a:cxn>
                <a:cxn ang="0">
                  <a:pos x="10" y="61"/>
                </a:cxn>
                <a:cxn ang="0">
                  <a:pos x="7" y="54"/>
                </a:cxn>
                <a:cxn ang="0">
                  <a:pos x="7" y="48"/>
                </a:cxn>
                <a:cxn ang="0">
                  <a:pos x="7" y="45"/>
                </a:cxn>
                <a:cxn ang="0">
                  <a:pos x="0" y="45"/>
                </a:cxn>
                <a:cxn ang="0">
                  <a:pos x="0" y="38"/>
                </a:cxn>
              </a:cxnLst>
              <a:rect l="0" t="0" r="r" b="b"/>
              <a:pathLst>
                <a:path w="221" h="90">
                  <a:moveTo>
                    <a:pt x="0" y="38"/>
                  </a:moveTo>
                  <a:lnTo>
                    <a:pt x="77" y="19"/>
                  </a:lnTo>
                  <a:lnTo>
                    <a:pt x="77" y="29"/>
                  </a:lnTo>
                  <a:lnTo>
                    <a:pt x="77" y="32"/>
                  </a:lnTo>
                  <a:lnTo>
                    <a:pt x="77" y="35"/>
                  </a:lnTo>
                  <a:lnTo>
                    <a:pt x="77" y="38"/>
                  </a:lnTo>
                  <a:lnTo>
                    <a:pt x="80" y="38"/>
                  </a:lnTo>
                  <a:lnTo>
                    <a:pt x="135" y="35"/>
                  </a:lnTo>
                  <a:lnTo>
                    <a:pt x="144" y="3"/>
                  </a:lnTo>
                  <a:lnTo>
                    <a:pt x="198" y="0"/>
                  </a:lnTo>
                  <a:lnTo>
                    <a:pt x="221" y="19"/>
                  </a:lnTo>
                  <a:lnTo>
                    <a:pt x="189" y="45"/>
                  </a:lnTo>
                  <a:lnTo>
                    <a:pt x="173" y="86"/>
                  </a:lnTo>
                  <a:lnTo>
                    <a:pt x="80" y="90"/>
                  </a:lnTo>
                  <a:lnTo>
                    <a:pt x="67" y="64"/>
                  </a:lnTo>
                  <a:lnTo>
                    <a:pt x="10" y="67"/>
                  </a:lnTo>
                  <a:lnTo>
                    <a:pt x="10" y="64"/>
                  </a:lnTo>
                  <a:lnTo>
                    <a:pt x="10" y="61"/>
                  </a:lnTo>
                  <a:lnTo>
                    <a:pt x="7" y="54"/>
                  </a:lnTo>
                  <a:lnTo>
                    <a:pt x="7" y="48"/>
                  </a:lnTo>
                  <a:lnTo>
                    <a:pt x="7" y="45"/>
                  </a:lnTo>
                  <a:lnTo>
                    <a:pt x="0" y="45"/>
                  </a:lnTo>
                  <a:lnTo>
                    <a:pt x="0" y="3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7" name="Freeform 538"/>
            <p:cNvSpPr>
              <a:spLocks/>
            </p:cNvSpPr>
            <p:nvPr/>
          </p:nvSpPr>
          <p:spPr bwMode="auto">
            <a:xfrm>
              <a:off x="6827111" y="2278760"/>
              <a:ext cx="212972" cy="87314"/>
            </a:xfrm>
            <a:custGeom>
              <a:avLst/>
              <a:gdLst/>
              <a:ahLst/>
              <a:cxnLst>
                <a:cxn ang="0">
                  <a:pos x="0" y="40"/>
                </a:cxn>
                <a:cxn ang="0">
                  <a:pos x="75" y="20"/>
                </a:cxn>
                <a:cxn ang="0">
                  <a:pos x="75" y="30"/>
                </a:cxn>
                <a:cxn ang="0">
                  <a:pos x="75" y="33"/>
                </a:cxn>
                <a:cxn ang="0">
                  <a:pos x="75" y="35"/>
                </a:cxn>
                <a:cxn ang="0">
                  <a:pos x="75" y="40"/>
                </a:cxn>
                <a:cxn ang="0">
                  <a:pos x="80" y="40"/>
                </a:cxn>
                <a:cxn ang="0">
                  <a:pos x="136" y="35"/>
                </a:cxn>
                <a:cxn ang="0">
                  <a:pos x="143" y="5"/>
                </a:cxn>
                <a:cxn ang="0">
                  <a:pos x="198" y="0"/>
                </a:cxn>
                <a:cxn ang="0">
                  <a:pos x="221" y="20"/>
                </a:cxn>
                <a:cxn ang="0">
                  <a:pos x="188" y="45"/>
                </a:cxn>
                <a:cxn ang="0">
                  <a:pos x="173" y="88"/>
                </a:cxn>
                <a:cxn ang="0">
                  <a:pos x="80" y="90"/>
                </a:cxn>
                <a:cxn ang="0">
                  <a:pos x="65" y="65"/>
                </a:cxn>
                <a:cxn ang="0">
                  <a:pos x="10" y="68"/>
                </a:cxn>
                <a:cxn ang="0">
                  <a:pos x="10" y="65"/>
                </a:cxn>
                <a:cxn ang="0">
                  <a:pos x="10" y="63"/>
                </a:cxn>
                <a:cxn ang="0">
                  <a:pos x="5" y="55"/>
                </a:cxn>
                <a:cxn ang="0">
                  <a:pos x="5" y="50"/>
                </a:cxn>
                <a:cxn ang="0">
                  <a:pos x="5" y="45"/>
                </a:cxn>
                <a:cxn ang="0">
                  <a:pos x="0" y="45"/>
                </a:cxn>
                <a:cxn ang="0">
                  <a:pos x="0" y="40"/>
                </a:cxn>
              </a:cxnLst>
              <a:rect l="0" t="0" r="r" b="b"/>
              <a:pathLst>
                <a:path w="221" h="90">
                  <a:moveTo>
                    <a:pt x="0" y="40"/>
                  </a:moveTo>
                  <a:lnTo>
                    <a:pt x="75" y="20"/>
                  </a:lnTo>
                  <a:lnTo>
                    <a:pt x="75" y="30"/>
                  </a:lnTo>
                  <a:lnTo>
                    <a:pt x="75" y="33"/>
                  </a:lnTo>
                  <a:lnTo>
                    <a:pt x="75" y="35"/>
                  </a:lnTo>
                  <a:lnTo>
                    <a:pt x="75" y="40"/>
                  </a:lnTo>
                  <a:lnTo>
                    <a:pt x="80" y="40"/>
                  </a:lnTo>
                  <a:lnTo>
                    <a:pt x="136" y="35"/>
                  </a:lnTo>
                  <a:lnTo>
                    <a:pt x="143" y="5"/>
                  </a:lnTo>
                  <a:lnTo>
                    <a:pt x="198" y="0"/>
                  </a:lnTo>
                  <a:lnTo>
                    <a:pt x="221" y="20"/>
                  </a:lnTo>
                  <a:lnTo>
                    <a:pt x="188" y="45"/>
                  </a:lnTo>
                  <a:lnTo>
                    <a:pt x="173" y="88"/>
                  </a:lnTo>
                  <a:lnTo>
                    <a:pt x="80" y="90"/>
                  </a:lnTo>
                  <a:lnTo>
                    <a:pt x="65" y="65"/>
                  </a:lnTo>
                  <a:lnTo>
                    <a:pt x="10" y="68"/>
                  </a:lnTo>
                  <a:lnTo>
                    <a:pt x="10" y="65"/>
                  </a:lnTo>
                  <a:lnTo>
                    <a:pt x="10" y="63"/>
                  </a:lnTo>
                  <a:lnTo>
                    <a:pt x="5" y="55"/>
                  </a:lnTo>
                  <a:lnTo>
                    <a:pt x="5" y="50"/>
                  </a:lnTo>
                  <a:lnTo>
                    <a:pt x="5" y="45"/>
                  </a:lnTo>
                  <a:lnTo>
                    <a:pt x="0" y="45"/>
                  </a:lnTo>
                  <a:lnTo>
                    <a:pt x="0" y="4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8" name="Freeform 537"/>
            <p:cNvSpPr>
              <a:spLocks/>
            </p:cNvSpPr>
            <p:nvPr/>
          </p:nvSpPr>
          <p:spPr bwMode="auto">
            <a:xfrm>
              <a:off x="7049763" y="2196297"/>
              <a:ext cx="38722" cy="65486"/>
            </a:xfrm>
            <a:custGeom>
              <a:avLst/>
              <a:gdLst/>
              <a:ahLst/>
              <a:cxnLst>
                <a:cxn ang="0">
                  <a:pos x="36" y="0"/>
                </a:cxn>
                <a:cxn ang="0">
                  <a:pos x="0" y="25"/>
                </a:cxn>
                <a:cxn ang="0">
                  <a:pos x="4" y="67"/>
                </a:cxn>
                <a:cxn ang="0">
                  <a:pos x="39" y="35"/>
                </a:cxn>
                <a:cxn ang="0">
                  <a:pos x="36" y="0"/>
                </a:cxn>
              </a:cxnLst>
              <a:rect l="0" t="0" r="r" b="b"/>
              <a:pathLst>
                <a:path w="39" h="67">
                  <a:moveTo>
                    <a:pt x="36" y="0"/>
                  </a:moveTo>
                  <a:lnTo>
                    <a:pt x="0" y="25"/>
                  </a:lnTo>
                  <a:lnTo>
                    <a:pt x="4" y="67"/>
                  </a:lnTo>
                  <a:lnTo>
                    <a:pt x="39" y="35"/>
                  </a:lnTo>
                  <a:lnTo>
                    <a:pt x="36"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 name="Freeform 536"/>
            <p:cNvSpPr>
              <a:spLocks/>
            </p:cNvSpPr>
            <p:nvPr/>
          </p:nvSpPr>
          <p:spPr bwMode="auto">
            <a:xfrm>
              <a:off x="7049763" y="2196297"/>
              <a:ext cx="36303" cy="65486"/>
            </a:xfrm>
            <a:custGeom>
              <a:avLst/>
              <a:gdLst/>
              <a:ahLst/>
              <a:cxnLst>
                <a:cxn ang="0">
                  <a:pos x="36" y="0"/>
                </a:cxn>
                <a:cxn ang="0">
                  <a:pos x="0" y="25"/>
                </a:cxn>
                <a:cxn ang="0">
                  <a:pos x="3" y="67"/>
                </a:cxn>
                <a:cxn ang="0">
                  <a:pos x="39" y="35"/>
                </a:cxn>
                <a:cxn ang="0">
                  <a:pos x="36" y="0"/>
                </a:cxn>
              </a:cxnLst>
              <a:rect l="0" t="0" r="r" b="b"/>
              <a:pathLst>
                <a:path w="39" h="67">
                  <a:moveTo>
                    <a:pt x="36" y="0"/>
                  </a:moveTo>
                  <a:lnTo>
                    <a:pt x="0" y="25"/>
                  </a:lnTo>
                  <a:lnTo>
                    <a:pt x="3" y="67"/>
                  </a:lnTo>
                  <a:lnTo>
                    <a:pt x="39" y="35"/>
                  </a:lnTo>
                  <a:lnTo>
                    <a:pt x="36"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0" name="Freeform 535"/>
            <p:cNvSpPr>
              <a:spLocks/>
            </p:cNvSpPr>
            <p:nvPr/>
          </p:nvSpPr>
          <p:spPr bwMode="auto">
            <a:xfrm>
              <a:off x="7093326" y="2239954"/>
              <a:ext cx="33882" cy="33956"/>
            </a:xfrm>
            <a:custGeom>
              <a:avLst/>
              <a:gdLst/>
              <a:ahLst/>
              <a:cxnLst>
                <a:cxn ang="0">
                  <a:pos x="35" y="0"/>
                </a:cxn>
                <a:cxn ang="0">
                  <a:pos x="26" y="36"/>
                </a:cxn>
                <a:cxn ang="0">
                  <a:pos x="0" y="36"/>
                </a:cxn>
                <a:cxn ang="0">
                  <a:pos x="0" y="7"/>
                </a:cxn>
                <a:cxn ang="0">
                  <a:pos x="35" y="0"/>
                </a:cxn>
              </a:cxnLst>
              <a:rect l="0" t="0" r="r" b="b"/>
              <a:pathLst>
                <a:path w="35" h="36">
                  <a:moveTo>
                    <a:pt x="35" y="0"/>
                  </a:moveTo>
                  <a:lnTo>
                    <a:pt x="26" y="36"/>
                  </a:lnTo>
                  <a:lnTo>
                    <a:pt x="0" y="36"/>
                  </a:lnTo>
                  <a:lnTo>
                    <a:pt x="0" y="7"/>
                  </a:lnTo>
                  <a:lnTo>
                    <a:pt x="35"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1" name="Freeform 534"/>
            <p:cNvSpPr>
              <a:spLocks/>
            </p:cNvSpPr>
            <p:nvPr/>
          </p:nvSpPr>
          <p:spPr bwMode="auto">
            <a:xfrm>
              <a:off x="7093326" y="2239954"/>
              <a:ext cx="33882" cy="33956"/>
            </a:xfrm>
            <a:custGeom>
              <a:avLst/>
              <a:gdLst/>
              <a:ahLst/>
              <a:cxnLst>
                <a:cxn ang="0">
                  <a:pos x="35" y="0"/>
                </a:cxn>
                <a:cxn ang="0">
                  <a:pos x="25" y="36"/>
                </a:cxn>
                <a:cxn ang="0">
                  <a:pos x="0" y="36"/>
                </a:cxn>
                <a:cxn ang="0">
                  <a:pos x="0" y="5"/>
                </a:cxn>
                <a:cxn ang="0">
                  <a:pos x="35" y="0"/>
                </a:cxn>
              </a:cxnLst>
              <a:rect l="0" t="0" r="r" b="b"/>
              <a:pathLst>
                <a:path w="35" h="36">
                  <a:moveTo>
                    <a:pt x="35" y="0"/>
                  </a:moveTo>
                  <a:lnTo>
                    <a:pt x="25" y="36"/>
                  </a:lnTo>
                  <a:lnTo>
                    <a:pt x="0" y="36"/>
                  </a:lnTo>
                  <a:lnTo>
                    <a:pt x="0" y="5"/>
                  </a:lnTo>
                  <a:lnTo>
                    <a:pt x="3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2" name="Freeform 533"/>
            <p:cNvSpPr>
              <a:spLocks/>
            </p:cNvSpPr>
            <p:nvPr/>
          </p:nvSpPr>
          <p:spPr bwMode="auto">
            <a:xfrm>
              <a:off x="7093326" y="2298163"/>
              <a:ext cx="67764" cy="31531"/>
            </a:xfrm>
            <a:custGeom>
              <a:avLst/>
              <a:gdLst/>
              <a:ahLst/>
              <a:cxnLst>
                <a:cxn ang="0">
                  <a:pos x="0" y="16"/>
                </a:cxn>
                <a:cxn ang="0">
                  <a:pos x="61" y="0"/>
                </a:cxn>
                <a:cxn ang="0">
                  <a:pos x="71" y="32"/>
                </a:cxn>
                <a:cxn ang="0">
                  <a:pos x="35" y="32"/>
                </a:cxn>
                <a:cxn ang="0">
                  <a:pos x="0" y="16"/>
                </a:cxn>
              </a:cxnLst>
              <a:rect l="0" t="0" r="r" b="b"/>
              <a:pathLst>
                <a:path w="71" h="32">
                  <a:moveTo>
                    <a:pt x="0" y="16"/>
                  </a:moveTo>
                  <a:lnTo>
                    <a:pt x="61" y="0"/>
                  </a:lnTo>
                  <a:lnTo>
                    <a:pt x="71" y="32"/>
                  </a:lnTo>
                  <a:lnTo>
                    <a:pt x="35" y="32"/>
                  </a:lnTo>
                  <a:lnTo>
                    <a:pt x="0" y="1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3" name="Freeform 532"/>
            <p:cNvSpPr>
              <a:spLocks/>
            </p:cNvSpPr>
            <p:nvPr/>
          </p:nvSpPr>
          <p:spPr bwMode="auto">
            <a:xfrm>
              <a:off x="7093326" y="2298163"/>
              <a:ext cx="67764" cy="31531"/>
            </a:xfrm>
            <a:custGeom>
              <a:avLst/>
              <a:gdLst/>
              <a:ahLst/>
              <a:cxnLst>
                <a:cxn ang="0">
                  <a:pos x="0" y="15"/>
                </a:cxn>
                <a:cxn ang="0">
                  <a:pos x="61" y="0"/>
                </a:cxn>
                <a:cxn ang="0">
                  <a:pos x="71" y="32"/>
                </a:cxn>
                <a:cxn ang="0">
                  <a:pos x="36" y="32"/>
                </a:cxn>
                <a:cxn ang="0">
                  <a:pos x="0" y="15"/>
                </a:cxn>
              </a:cxnLst>
              <a:rect l="0" t="0" r="r" b="b"/>
              <a:pathLst>
                <a:path w="71" h="32">
                  <a:moveTo>
                    <a:pt x="0" y="15"/>
                  </a:moveTo>
                  <a:lnTo>
                    <a:pt x="61" y="0"/>
                  </a:lnTo>
                  <a:lnTo>
                    <a:pt x="71" y="32"/>
                  </a:lnTo>
                  <a:lnTo>
                    <a:pt x="36" y="32"/>
                  </a:lnTo>
                  <a:lnTo>
                    <a:pt x="0" y="1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4" name="Freeform 531"/>
            <p:cNvSpPr>
              <a:spLocks/>
            </p:cNvSpPr>
            <p:nvPr/>
          </p:nvSpPr>
          <p:spPr bwMode="auto">
            <a:xfrm>
              <a:off x="7165930" y="2215700"/>
              <a:ext cx="108907" cy="126120"/>
            </a:xfrm>
            <a:custGeom>
              <a:avLst/>
              <a:gdLst/>
              <a:ahLst/>
              <a:cxnLst>
                <a:cxn ang="0">
                  <a:pos x="0" y="6"/>
                </a:cxn>
                <a:cxn ang="0">
                  <a:pos x="86" y="0"/>
                </a:cxn>
                <a:cxn ang="0">
                  <a:pos x="112" y="29"/>
                </a:cxn>
                <a:cxn ang="0">
                  <a:pos x="102" y="67"/>
                </a:cxn>
                <a:cxn ang="0">
                  <a:pos x="64" y="70"/>
                </a:cxn>
                <a:cxn ang="0">
                  <a:pos x="70" y="131"/>
                </a:cxn>
                <a:cxn ang="0">
                  <a:pos x="16" y="96"/>
                </a:cxn>
                <a:cxn ang="0">
                  <a:pos x="16" y="41"/>
                </a:cxn>
                <a:cxn ang="0">
                  <a:pos x="0" y="6"/>
                </a:cxn>
              </a:cxnLst>
              <a:rect l="0" t="0" r="r" b="b"/>
              <a:pathLst>
                <a:path w="112" h="131">
                  <a:moveTo>
                    <a:pt x="0" y="6"/>
                  </a:moveTo>
                  <a:lnTo>
                    <a:pt x="86" y="0"/>
                  </a:lnTo>
                  <a:lnTo>
                    <a:pt x="112" y="29"/>
                  </a:lnTo>
                  <a:lnTo>
                    <a:pt x="102" y="67"/>
                  </a:lnTo>
                  <a:lnTo>
                    <a:pt x="64" y="70"/>
                  </a:lnTo>
                  <a:lnTo>
                    <a:pt x="70" y="131"/>
                  </a:lnTo>
                  <a:lnTo>
                    <a:pt x="16" y="96"/>
                  </a:lnTo>
                  <a:lnTo>
                    <a:pt x="16" y="41"/>
                  </a:lnTo>
                  <a:lnTo>
                    <a:pt x="0" y="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5" name="Freeform 530"/>
            <p:cNvSpPr>
              <a:spLocks/>
            </p:cNvSpPr>
            <p:nvPr/>
          </p:nvSpPr>
          <p:spPr bwMode="auto">
            <a:xfrm>
              <a:off x="7165930" y="2215700"/>
              <a:ext cx="108907" cy="126120"/>
            </a:xfrm>
            <a:custGeom>
              <a:avLst/>
              <a:gdLst/>
              <a:ahLst/>
              <a:cxnLst>
                <a:cxn ang="0">
                  <a:pos x="0" y="5"/>
                </a:cxn>
                <a:cxn ang="0">
                  <a:pos x="87" y="0"/>
                </a:cxn>
                <a:cxn ang="0">
                  <a:pos x="112" y="28"/>
                </a:cxn>
                <a:cxn ang="0">
                  <a:pos x="102" y="66"/>
                </a:cxn>
                <a:cxn ang="0">
                  <a:pos x="65" y="71"/>
                </a:cxn>
                <a:cxn ang="0">
                  <a:pos x="70" y="131"/>
                </a:cxn>
                <a:cxn ang="0">
                  <a:pos x="17" y="96"/>
                </a:cxn>
                <a:cxn ang="0">
                  <a:pos x="17" y="40"/>
                </a:cxn>
                <a:cxn ang="0">
                  <a:pos x="0" y="5"/>
                </a:cxn>
              </a:cxnLst>
              <a:rect l="0" t="0" r="r" b="b"/>
              <a:pathLst>
                <a:path w="112" h="131">
                  <a:moveTo>
                    <a:pt x="0" y="5"/>
                  </a:moveTo>
                  <a:lnTo>
                    <a:pt x="87" y="0"/>
                  </a:lnTo>
                  <a:lnTo>
                    <a:pt x="112" y="28"/>
                  </a:lnTo>
                  <a:lnTo>
                    <a:pt x="102" y="66"/>
                  </a:lnTo>
                  <a:lnTo>
                    <a:pt x="65" y="71"/>
                  </a:lnTo>
                  <a:lnTo>
                    <a:pt x="70" y="131"/>
                  </a:lnTo>
                  <a:lnTo>
                    <a:pt x="17" y="96"/>
                  </a:lnTo>
                  <a:lnTo>
                    <a:pt x="17" y="40"/>
                  </a:lnTo>
                  <a:lnTo>
                    <a:pt x="0" y="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6" name="Freeform 529"/>
            <p:cNvSpPr>
              <a:spLocks/>
            </p:cNvSpPr>
            <p:nvPr/>
          </p:nvSpPr>
          <p:spPr bwMode="auto">
            <a:xfrm>
              <a:off x="7194970" y="2443686"/>
              <a:ext cx="331559" cy="327428"/>
            </a:xfrm>
            <a:custGeom>
              <a:avLst/>
              <a:gdLst/>
              <a:ahLst/>
              <a:cxnLst>
                <a:cxn ang="0">
                  <a:pos x="67" y="0"/>
                </a:cxn>
                <a:cxn ang="0">
                  <a:pos x="95" y="50"/>
                </a:cxn>
                <a:cxn ang="0">
                  <a:pos x="180" y="32"/>
                </a:cxn>
                <a:cxn ang="0">
                  <a:pos x="217" y="65"/>
                </a:cxn>
                <a:cxn ang="0">
                  <a:pos x="250" y="67"/>
                </a:cxn>
                <a:cxn ang="0">
                  <a:pos x="307" y="105"/>
                </a:cxn>
                <a:cxn ang="0">
                  <a:pos x="342" y="134"/>
                </a:cxn>
                <a:cxn ang="0">
                  <a:pos x="307" y="192"/>
                </a:cxn>
                <a:cxn ang="0">
                  <a:pos x="305" y="299"/>
                </a:cxn>
                <a:cxn ang="0">
                  <a:pos x="207" y="336"/>
                </a:cxn>
                <a:cxn ang="0">
                  <a:pos x="160" y="336"/>
                </a:cxn>
                <a:cxn ang="0">
                  <a:pos x="112" y="314"/>
                </a:cxn>
                <a:cxn ang="0">
                  <a:pos x="115" y="284"/>
                </a:cxn>
                <a:cxn ang="0">
                  <a:pos x="0" y="90"/>
                </a:cxn>
                <a:cxn ang="0">
                  <a:pos x="25" y="17"/>
                </a:cxn>
                <a:cxn ang="0">
                  <a:pos x="67" y="0"/>
                </a:cxn>
              </a:cxnLst>
              <a:rect l="0" t="0" r="r" b="b"/>
              <a:pathLst>
                <a:path w="342" h="336">
                  <a:moveTo>
                    <a:pt x="67" y="0"/>
                  </a:moveTo>
                  <a:lnTo>
                    <a:pt x="95" y="50"/>
                  </a:lnTo>
                  <a:lnTo>
                    <a:pt x="180" y="32"/>
                  </a:lnTo>
                  <a:lnTo>
                    <a:pt x="217" y="65"/>
                  </a:lnTo>
                  <a:lnTo>
                    <a:pt x="250" y="67"/>
                  </a:lnTo>
                  <a:lnTo>
                    <a:pt x="307" y="105"/>
                  </a:lnTo>
                  <a:lnTo>
                    <a:pt x="342" y="134"/>
                  </a:lnTo>
                  <a:lnTo>
                    <a:pt x="307" y="192"/>
                  </a:lnTo>
                  <a:lnTo>
                    <a:pt x="305" y="299"/>
                  </a:lnTo>
                  <a:lnTo>
                    <a:pt x="207" y="336"/>
                  </a:lnTo>
                  <a:lnTo>
                    <a:pt x="160" y="336"/>
                  </a:lnTo>
                  <a:lnTo>
                    <a:pt x="112" y="314"/>
                  </a:lnTo>
                  <a:lnTo>
                    <a:pt x="115" y="284"/>
                  </a:lnTo>
                  <a:lnTo>
                    <a:pt x="0" y="90"/>
                  </a:lnTo>
                  <a:lnTo>
                    <a:pt x="25" y="17"/>
                  </a:lnTo>
                  <a:lnTo>
                    <a:pt x="67"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7" name="Freeform 528"/>
            <p:cNvSpPr>
              <a:spLocks/>
            </p:cNvSpPr>
            <p:nvPr/>
          </p:nvSpPr>
          <p:spPr bwMode="auto">
            <a:xfrm>
              <a:off x="7395843" y="1347412"/>
              <a:ext cx="258954" cy="594220"/>
            </a:xfrm>
            <a:custGeom>
              <a:avLst/>
              <a:gdLst/>
              <a:ahLst/>
              <a:cxnLst>
                <a:cxn ang="0">
                  <a:pos x="133" y="80"/>
                </a:cxn>
                <a:cxn ang="0">
                  <a:pos x="170" y="90"/>
                </a:cxn>
                <a:cxn ang="0">
                  <a:pos x="248" y="0"/>
                </a:cxn>
                <a:cxn ang="0">
                  <a:pos x="268" y="5"/>
                </a:cxn>
                <a:cxn ang="0">
                  <a:pos x="253" y="42"/>
                </a:cxn>
                <a:cxn ang="0">
                  <a:pos x="253" y="107"/>
                </a:cxn>
                <a:cxn ang="0">
                  <a:pos x="205" y="142"/>
                </a:cxn>
                <a:cxn ang="0">
                  <a:pos x="185" y="202"/>
                </a:cxn>
                <a:cxn ang="0">
                  <a:pos x="240" y="219"/>
                </a:cxn>
                <a:cxn ang="0">
                  <a:pos x="248" y="282"/>
                </a:cxn>
                <a:cxn ang="0">
                  <a:pos x="218" y="324"/>
                </a:cxn>
                <a:cxn ang="0">
                  <a:pos x="225" y="387"/>
                </a:cxn>
                <a:cxn ang="0">
                  <a:pos x="153" y="387"/>
                </a:cxn>
                <a:cxn ang="0">
                  <a:pos x="98" y="509"/>
                </a:cxn>
                <a:cxn ang="0">
                  <a:pos x="108" y="546"/>
                </a:cxn>
                <a:cxn ang="0">
                  <a:pos x="45" y="574"/>
                </a:cxn>
                <a:cxn ang="0">
                  <a:pos x="18" y="611"/>
                </a:cxn>
                <a:cxn ang="0">
                  <a:pos x="0" y="529"/>
                </a:cxn>
                <a:cxn ang="0">
                  <a:pos x="43" y="519"/>
                </a:cxn>
                <a:cxn ang="0">
                  <a:pos x="53" y="459"/>
                </a:cxn>
                <a:cxn ang="0">
                  <a:pos x="33" y="459"/>
                </a:cxn>
                <a:cxn ang="0">
                  <a:pos x="0" y="374"/>
                </a:cxn>
                <a:cxn ang="0">
                  <a:pos x="45" y="319"/>
                </a:cxn>
                <a:cxn ang="0">
                  <a:pos x="38" y="279"/>
                </a:cxn>
                <a:cxn ang="0">
                  <a:pos x="133" y="80"/>
                </a:cxn>
              </a:cxnLst>
              <a:rect l="0" t="0" r="r" b="b"/>
              <a:pathLst>
                <a:path w="268" h="611">
                  <a:moveTo>
                    <a:pt x="133" y="80"/>
                  </a:moveTo>
                  <a:lnTo>
                    <a:pt x="170" y="90"/>
                  </a:lnTo>
                  <a:lnTo>
                    <a:pt x="248" y="0"/>
                  </a:lnTo>
                  <a:lnTo>
                    <a:pt x="268" y="5"/>
                  </a:lnTo>
                  <a:lnTo>
                    <a:pt x="253" y="42"/>
                  </a:lnTo>
                  <a:lnTo>
                    <a:pt x="253" y="107"/>
                  </a:lnTo>
                  <a:lnTo>
                    <a:pt x="205" y="142"/>
                  </a:lnTo>
                  <a:lnTo>
                    <a:pt x="185" y="202"/>
                  </a:lnTo>
                  <a:lnTo>
                    <a:pt x="240" y="219"/>
                  </a:lnTo>
                  <a:lnTo>
                    <a:pt x="248" y="282"/>
                  </a:lnTo>
                  <a:lnTo>
                    <a:pt x="218" y="324"/>
                  </a:lnTo>
                  <a:lnTo>
                    <a:pt x="225" y="387"/>
                  </a:lnTo>
                  <a:lnTo>
                    <a:pt x="153" y="387"/>
                  </a:lnTo>
                  <a:lnTo>
                    <a:pt x="98" y="509"/>
                  </a:lnTo>
                  <a:lnTo>
                    <a:pt x="108" y="546"/>
                  </a:lnTo>
                  <a:lnTo>
                    <a:pt x="45" y="574"/>
                  </a:lnTo>
                  <a:lnTo>
                    <a:pt x="18" y="611"/>
                  </a:lnTo>
                  <a:lnTo>
                    <a:pt x="0" y="529"/>
                  </a:lnTo>
                  <a:lnTo>
                    <a:pt x="43" y="519"/>
                  </a:lnTo>
                  <a:lnTo>
                    <a:pt x="53" y="459"/>
                  </a:lnTo>
                  <a:lnTo>
                    <a:pt x="33" y="459"/>
                  </a:lnTo>
                  <a:lnTo>
                    <a:pt x="0" y="374"/>
                  </a:lnTo>
                  <a:lnTo>
                    <a:pt x="45" y="319"/>
                  </a:lnTo>
                  <a:lnTo>
                    <a:pt x="38" y="279"/>
                  </a:lnTo>
                  <a:lnTo>
                    <a:pt x="133" y="8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8" name="Freeform 527"/>
            <p:cNvSpPr>
              <a:spLocks/>
            </p:cNvSpPr>
            <p:nvPr/>
          </p:nvSpPr>
          <p:spPr bwMode="auto">
            <a:xfrm>
              <a:off x="7473286" y="1298904"/>
              <a:ext cx="48403" cy="99442"/>
            </a:xfrm>
            <a:custGeom>
              <a:avLst/>
              <a:gdLst/>
              <a:ahLst/>
              <a:cxnLst>
                <a:cxn ang="0">
                  <a:pos x="3" y="0"/>
                </a:cxn>
                <a:cxn ang="0">
                  <a:pos x="51" y="86"/>
                </a:cxn>
                <a:cxn ang="0">
                  <a:pos x="0" y="102"/>
                </a:cxn>
                <a:cxn ang="0">
                  <a:pos x="3" y="0"/>
                </a:cxn>
              </a:cxnLst>
              <a:rect l="0" t="0" r="r" b="b"/>
              <a:pathLst>
                <a:path w="51" h="102">
                  <a:moveTo>
                    <a:pt x="3" y="0"/>
                  </a:moveTo>
                  <a:lnTo>
                    <a:pt x="51" y="86"/>
                  </a:lnTo>
                  <a:lnTo>
                    <a:pt x="0" y="102"/>
                  </a:lnTo>
                  <a:lnTo>
                    <a:pt x="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 name="Freeform 526"/>
            <p:cNvSpPr>
              <a:spLocks/>
            </p:cNvSpPr>
            <p:nvPr/>
          </p:nvSpPr>
          <p:spPr bwMode="auto">
            <a:xfrm>
              <a:off x="7473286" y="1298904"/>
              <a:ext cx="50822" cy="99442"/>
            </a:xfrm>
            <a:custGeom>
              <a:avLst/>
              <a:gdLst/>
              <a:ahLst/>
              <a:cxnLst>
                <a:cxn ang="0">
                  <a:pos x="2" y="0"/>
                </a:cxn>
                <a:cxn ang="0">
                  <a:pos x="51" y="85"/>
                </a:cxn>
                <a:cxn ang="0">
                  <a:pos x="0" y="102"/>
                </a:cxn>
                <a:cxn ang="0">
                  <a:pos x="2" y="0"/>
                </a:cxn>
              </a:cxnLst>
              <a:rect l="0" t="0" r="r" b="b"/>
              <a:pathLst>
                <a:path w="51" h="102">
                  <a:moveTo>
                    <a:pt x="2" y="0"/>
                  </a:moveTo>
                  <a:lnTo>
                    <a:pt x="51" y="85"/>
                  </a:lnTo>
                  <a:lnTo>
                    <a:pt x="0" y="102"/>
                  </a:lnTo>
                  <a:lnTo>
                    <a:pt x="2"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0" name="Freeform 525"/>
            <p:cNvSpPr>
              <a:spLocks/>
            </p:cNvSpPr>
            <p:nvPr/>
          </p:nvSpPr>
          <p:spPr bwMode="auto">
            <a:xfrm>
              <a:off x="7584612" y="1019985"/>
              <a:ext cx="29042" cy="60634"/>
            </a:xfrm>
            <a:custGeom>
              <a:avLst/>
              <a:gdLst/>
              <a:ahLst/>
              <a:cxnLst>
                <a:cxn ang="0">
                  <a:pos x="29" y="0"/>
                </a:cxn>
                <a:cxn ang="0">
                  <a:pos x="0" y="26"/>
                </a:cxn>
                <a:cxn ang="0">
                  <a:pos x="0" y="64"/>
                </a:cxn>
                <a:cxn ang="0">
                  <a:pos x="29" y="46"/>
                </a:cxn>
                <a:cxn ang="0">
                  <a:pos x="29" y="0"/>
                </a:cxn>
              </a:cxnLst>
              <a:rect l="0" t="0" r="r" b="b"/>
              <a:pathLst>
                <a:path w="29" h="64">
                  <a:moveTo>
                    <a:pt x="29" y="0"/>
                  </a:moveTo>
                  <a:lnTo>
                    <a:pt x="0" y="26"/>
                  </a:lnTo>
                  <a:lnTo>
                    <a:pt x="0" y="64"/>
                  </a:lnTo>
                  <a:lnTo>
                    <a:pt x="29" y="46"/>
                  </a:lnTo>
                  <a:lnTo>
                    <a:pt x="29"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1" name="Freeform 729"/>
            <p:cNvSpPr>
              <a:spLocks/>
            </p:cNvSpPr>
            <p:nvPr/>
          </p:nvSpPr>
          <p:spPr bwMode="auto">
            <a:xfrm>
              <a:off x="7930691" y="867185"/>
              <a:ext cx="45983" cy="72762"/>
            </a:xfrm>
            <a:custGeom>
              <a:avLst/>
              <a:gdLst/>
              <a:ahLst/>
              <a:cxnLst>
                <a:cxn ang="0">
                  <a:pos x="48" y="0"/>
                </a:cxn>
                <a:cxn ang="0">
                  <a:pos x="0" y="55"/>
                </a:cxn>
                <a:cxn ang="0">
                  <a:pos x="42" y="74"/>
                </a:cxn>
                <a:cxn ang="0">
                  <a:pos x="48" y="0"/>
                </a:cxn>
              </a:cxnLst>
              <a:rect l="0" t="0" r="r" b="b"/>
              <a:pathLst>
                <a:path w="48" h="74">
                  <a:moveTo>
                    <a:pt x="48" y="0"/>
                  </a:moveTo>
                  <a:lnTo>
                    <a:pt x="0" y="55"/>
                  </a:lnTo>
                  <a:lnTo>
                    <a:pt x="42" y="74"/>
                  </a:lnTo>
                  <a:lnTo>
                    <a:pt x="48"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2" name="Freeform 728"/>
            <p:cNvSpPr>
              <a:spLocks/>
            </p:cNvSpPr>
            <p:nvPr/>
          </p:nvSpPr>
          <p:spPr bwMode="auto">
            <a:xfrm>
              <a:off x="7930691" y="867185"/>
              <a:ext cx="48403" cy="72762"/>
            </a:xfrm>
            <a:custGeom>
              <a:avLst/>
              <a:gdLst/>
              <a:ahLst/>
              <a:cxnLst>
                <a:cxn ang="0">
                  <a:pos x="48" y="0"/>
                </a:cxn>
                <a:cxn ang="0">
                  <a:pos x="0" y="54"/>
                </a:cxn>
                <a:cxn ang="0">
                  <a:pos x="41" y="74"/>
                </a:cxn>
                <a:cxn ang="0">
                  <a:pos x="48" y="0"/>
                </a:cxn>
              </a:cxnLst>
              <a:rect l="0" t="0" r="r" b="b"/>
              <a:pathLst>
                <a:path w="48" h="74">
                  <a:moveTo>
                    <a:pt x="48" y="0"/>
                  </a:moveTo>
                  <a:lnTo>
                    <a:pt x="0" y="54"/>
                  </a:lnTo>
                  <a:lnTo>
                    <a:pt x="41" y="74"/>
                  </a:lnTo>
                  <a:lnTo>
                    <a:pt x="48"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3" name="Freeform 524"/>
            <p:cNvSpPr>
              <a:spLocks/>
            </p:cNvSpPr>
            <p:nvPr/>
          </p:nvSpPr>
          <p:spPr bwMode="auto">
            <a:xfrm>
              <a:off x="7674157" y="1235844"/>
              <a:ext cx="832525" cy="1086573"/>
            </a:xfrm>
            <a:custGeom>
              <a:avLst/>
              <a:gdLst/>
              <a:ahLst/>
              <a:cxnLst>
                <a:cxn ang="0">
                  <a:pos x="176" y="384"/>
                </a:cxn>
                <a:cxn ang="0">
                  <a:pos x="131" y="368"/>
                </a:cxn>
                <a:cxn ang="0">
                  <a:pos x="0" y="361"/>
                </a:cxn>
                <a:cxn ang="0">
                  <a:pos x="0" y="339"/>
                </a:cxn>
                <a:cxn ang="0">
                  <a:pos x="80" y="294"/>
                </a:cxn>
                <a:cxn ang="0">
                  <a:pos x="102" y="224"/>
                </a:cxn>
                <a:cxn ang="0">
                  <a:pos x="204" y="192"/>
                </a:cxn>
                <a:cxn ang="0">
                  <a:pos x="278" y="115"/>
                </a:cxn>
                <a:cxn ang="0">
                  <a:pos x="483" y="0"/>
                </a:cxn>
                <a:cxn ang="0">
                  <a:pos x="617" y="13"/>
                </a:cxn>
                <a:cxn ang="0">
                  <a:pos x="643" y="45"/>
                </a:cxn>
                <a:cxn ang="0">
                  <a:pos x="796" y="80"/>
                </a:cxn>
                <a:cxn ang="0">
                  <a:pos x="825" y="137"/>
                </a:cxn>
                <a:cxn ang="0">
                  <a:pos x="847" y="166"/>
                </a:cxn>
                <a:cxn ang="0">
                  <a:pos x="815" y="256"/>
                </a:cxn>
                <a:cxn ang="0">
                  <a:pos x="835" y="307"/>
                </a:cxn>
                <a:cxn ang="0">
                  <a:pos x="748" y="368"/>
                </a:cxn>
                <a:cxn ang="0">
                  <a:pos x="761" y="397"/>
                </a:cxn>
                <a:cxn ang="0">
                  <a:pos x="675" y="409"/>
                </a:cxn>
                <a:cxn ang="0">
                  <a:pos x="742" y="435"/>
                </a:cxn>
                <a:cxn ang="0">
                  <a:pos x="745" y="470"/>
                </a:cxn>
                <a:cxn ang="0">
                  <a:pos x="668" y="534"/>
                </a:cxn>
                <a:cxn ang="0">
                  <a:pos x="694" y="627"/>
                </a:cxn>
                <a:cxn ang="0">
                  <a:pos x="713" y="726"/>
                </a:cxn>
                <a:cxn ang="0">
                  <a:pos x="783" y="768"/>
                </a:cxn>
                <a:cxn ang="0">
                  <a:pos x="799" y="880"/>
                </a:cxn>
                <a:cxn ang="0">
                  <a:pos x="860" y="969"/>
                </a:cxn>
                <a:cxn ang="0">
                  <a:pos x="815" y="989"/>
                </a:cxn>
                <a:cxn ang="0">
                  <a:pos x="726" y="998"/>
                </a:cxn>
                <a:cxn ang="0">
                  <a:pos x="652" y="1040"/>
                </a:cxn>
                <a:cxn ang="0">
                  <a:pos x="617" y="1088"/>
                </a:cxn>
                <a:cxn ang="0">
                  <a:pos x="435" y="1120"/>
                </a:cxn>
                <a:cxn ang="0">
                  <a:pos x="275" y="912"/>
                </a:cxn>
                <a:cxn ang="0">
                  <a:pos x="230" y="896"/>
                </a:cxn>
                <a:cxn ang="0">
                  <a:pos x="236" y="851"/>
                </a:cxn>
                <a:cxn ang="0">
                  <a:pos x="185" y="851"/>
                </a:cxn>
                <a:cxn ang="0">
                  <a:pos x="115" y="784"/>
                </a:cxn>
                <a:cxn ang="0">
                  <a:pos x="134" y="739"/>
                </a:cxn>
                <a:cxn ang="0">
                  <a:pos x="73" y="710"/>
                </a:cxn>
                <a:cxn ang="0">
                  <a:pos x="54" y="653"/>
                </a:cxn>
                <a:cxn ang="0">
                  <a:pos x="22" y="640"/>
                </a:cxn>
                <a:cxn ang="0">
                  <a:pos x="35" y="502"/>
                </a:cxn>
                <a:cxn ang="0">
                  <a:pos x="137" y="499"/>
                </a:cxn>
                <a:cxn ang="0">
                  <a:pos x="153" y="438"/>
                </a:cxn>
                <a:cxn ang="0">
                  <a:pos x="176" y="384"/>
                </a:cxn>
              </a:cxnLst>
              <a:rect l="0" t="0" r="r" b="b"/>
              <a:pathLst>
                <a:path w="860" h="1120">
                  <a:moveTo>
                    <a:pt x="176" y="384"/>
                  </a:moveTo>
                  <a:lnTo>
                    <a:pt x="131" y="368"/>
                  </a:lnTo>
                  <a:lnTo>
                    <a:pt x="0" y="361"/>
                  </a:lnTo>
                  <a:lnTo>
                    <a:pt x="0" y="339"/>
                  </a:lnTo>
                  <a:lnTo>
                    <a:pt x="80" y="294"/>
                  </a:lnTo>
                  <a:lnTo>
                    <a:pt x="102" y="224"/>
                  </a:lnTo>
                  <a:lnTo>
                    <a:pt x="204" y="192"/>
                  </a:lnTo>
                  <a:lnTo>
                    <a:pt x="278" y="115"/>
                  </a:lnTo>
                  <a:lnTo>
                    <a:pt x="483" y="0"/>
                  </a:lnTo>
                  <a:lnTo>
                    <a:pt x="617" y="13"/>
                  </a:lnTo>
                  <a:lnTo>
                    <a:pt x="643" y="45"/>
                  </a:lnTo>
                  <a:lnTo>
                    <a:pt x="796" y="80"/>
                  </a:lnTo>
                  <a:lnTo>
                    <a:pt x="825" y="137"/>
                  </a:lnTo>
                  <a:lnTo>
                    <a:pt x="847" y="166"/>
                  </a:lnTo>
                  <a:lnTo>
                    <a:pt x="815" y="256"/>
                  </a:lnTo>
                  <a:lnTo>
                    <a:pt x="835" y="307"/>
                  </a:lnTo>
                  <a:lnTo>
                    <a:pt x="748" y="368"/>
                  </a:lnTo>
                  <a:lnTo>
                    <a:pt x="761" y="397"/>
                  </a:lnTo>
                  <a:lnTo>
                    <a:pt x="675" y="409"/>
                  </a:lnTo>
                  <a:lnTo>
                    <a:pt x="742" y="435"/>
                  </a:lnTo>
                  <a:lnTo>
                    <a:pt x="745" y="470"/>
                  </a:lnTo>
                  <a:lnTo>
                    <a:pt x="668" y="534"/>
                  </a:lnTo>
                  <a:lnTo>
                    <a:pt x="694" y="627"/>
                  </a:lnTo>
                  <a:lnTo>
                    <a:pt x="713" y="726"/>
                  </a:lnTo>
                  <a:lnTo>
                    <a:pt x="783" y="768"/>
                  </a:lnTo>
                  <a:lnTo>
                    <a:pt x="799" y="880"/>
                  </a:lnTo>
                  <a:lnTo>
                    <a:pt x="860" y="969"/>
                  </a:lnTo>
                  <a:lnTo>
                    <a:pt x="815" y="989"/>
                  </a:lnTo>
                  <a:lnTo>
                    <a:pt x="726" y="998"/>
                  </a:lnTo>
                  <a:lnTo>
                    <a:pt x="652" y="1040"/>
                  </a:lnTo>
                  <a:lnTo>
                    <a:pt x="617" y="1088"/>
                  </a:lnTo>
                  <a:lnTo>
                    <a:pt x="435" y="1120"/>
                  </a:lnTo>
                  <a:lnTo>
                    <a:pt x="275" y="912"/>
                  </a:lnTo>
                  <a:lnTo>
                    <a:pt x="230" y="896"/>
                  </a:lnTo>
                  <a:lnTo>
                    <a:pt x="236" y="851"/>
                  </a:lnTo>
                  <a:lnTo>
                    <a:pt x="185" y="851"/>
                  </a:lnTo>
                  <a:lnTo>
                    <a:pt x="115" y="784"/>
                  </a:lnTo>
                  <a:lnTo>
                    <a:pt x="134" y="739"/>
                  </a:lnTo>
                  <a:lnTo>
                    <a:pt x="73" y="710"/>
                  </a:lnTo>
                  <a:lnTo>
                    <a:pt x="54" y="653"/>
                  </a:lnTo>
                  <a:lnTo>
                    <a:pt x="22" y="640"/>
                  </a:lnTo>
                  <a:lnTo>
                    <a:pt x="35" y="502"/>
                  </a:lnTo>
                  <a:lnTo>
                    <a:pt x="137" y="499"/>
                  </a:lnTo>
                  <a:lnTo>
                    <a:pt x="153" y="438"/>
                  </a:lnTo>
                  <a:lnTo>
                    <a:pt x="176" y="38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4" name="Freeform 523"/>
            <p:cNvSpPr>
              <a:spLocks/>
            </p:cNvSpPr>
            <p:nvPr/>
          </p:nvSpPr>
          <p:spPr bwMode="auto">
            <a:xfrm>
              <a:off x="7674157" y="1235844"/>
              <a:ext cx="832525" cy="1086573"/>
            </a:xfrm>
            <a:custGeom>
              <a:avLst/>
              <a:gdLst/>
              <a:ahLst/>
              <a:cxnLst>
                <a:cxn ang="0">
                  <a:pos x="178" y="385"/>
                </a:cxn>
                <a:cxn ang="0">
                  <a:pos x="133" y="370"/>
                </a:cxn>
                <a:cxn ang="0">
                  <a:pos x="0" y="363"/>
                </a:cxn>
                <a:cxn ang="0">
                  <a:pos x="0" y="340"/>
                </a:cxn>
                <a:cxn ang="0">
                  <a:pos x="80" y="295"/>
                </a:cxn>
                <a:cxn ang="0">
                  <a:pos x="103" y="225"/>
                </a:cxn>
                <a:cxn ang="0">
                  <a:pos x="205" y="193"/>
                </a:cxn>
                <a:cxn ang="0">
                  <a:pos x="280" y="115"/>
                </a:cxn>
                <a:cxn ang="0">
                  <a:pos x="485" y="0"/>
                </a:cxn>
                <a:cxn ang="0">
                  <a:pos x="618" y="15"/>
                </a:cxn>
                <a:cxn ang="0">
                  <a:pos x="645" y="45"/>
                </a:cxn>
                <a:cxn ang="0">
                  <a:pos x="798" y="80"/>
                </a:cxn>
                <a:cxn ang="0">
                  <a:pos x="825" y="138"/>
                </a:cxn>
                <a:cxn ang="0">
                  <a:pos x="848" y="168"/>
                </a:cxn>
                <a:cxn ang="0">
                  <a:pos x="815" y="258"/>
                </a:cxn>
                <a:cxn ang="0">
                  <a:pos x="835" y="308"/>
                </a:cxn>
                <a:cxn ang="0">
                  <a:pos x="750" y="370"/>
                </a:cxn>
                <a:cxn ang="0">
                  <a:pos x="763" y="398"/>
                </a:cxn>
                <a:cxn ang="0">
                  <a:pos x="675" y="410"/>
                </a:cxn>
                <a:cxn ang="0">
                  <a:pos x="743" y="435"/>
                </a:cxn>
                <a:cxn ang="0">
                  <a:pos x="745" y="470"/>
                </a:cxn>
                <a:cxn ang="0">
                  <a:pos x="670" y="535"/>
                </a:cxn>
                <a:cxn ang="0">
                  <a:pos x="695" y="628"/>
                </a:cxn>
                <a:cxn ang="0">
                  <a:pos x="715" y="728"/>
                </a:cxn>
                <a:cxn ang="0">
                  <a:pos x="785" y="770"/>
                </a:cxn>
                <a:cxn ang="0">
                  <a:pos x="800" y="880"/>
                </a:cxn>
                <a:cxn ang="0">
                  <a:pos x="860" y="970"/>
                </a:cxn>
                <a:cxn ang="0">
                  <a:pos x="815" y="990"/>
                </a:cxn>
                <a:cxn ang="0">
                  <a:pos x="728" y="1000"/>
                </a:cxn>
                <a:cxn ang="0">
                  <a:pos x="653" y="1040"/>
                </a:cxn>
                <a:cxn ang="0">
                  <a:pos x="618" y="1090"/>
                </a:cxn>
                <a:cxn ang="0">
                  <a:pos x="435" y="1120"/>
                </a:cxn>
                <a:cxn ang="0">
                  <a:pos x="275" y="913"/>
                </a:cxn>
                <a:cxn ang="0">
                  <a:pos x="230" y="898"/>
                </a:cxn>
                <a:cxn ang="0">
                  <a:pos x="238" y="853"/>
                </a:cxn>
                <a:cxn ang="0">
                  <a:pos x="185" y="853"/>
                </a:cxn>
                <a:cxn ang="0">
                  <a:pos x="115" y="785"/>
                </a:cxn>
                <a:cxn ang="0">
                  <a:pos x="135" y="740"/>
                </a:cxn>
                <a:cxn ang="0">
                  <a:pos x="75" y="710"/>
                </a:cxn>
                <a:cxn ang="0">
                  <a:pos x="55" y="655"/>
                </a:cxn>
                <a:cxn ang="0">
                  <a:pos x="23" y="640"/>
                </a:cxn>
                <a:cxn ang="0">
                  <a:pos x="35" y="503"/>
                </a:cxn>
                <a:cxn ang="0">
                  <a:pos x="138" y="500"/>
                </a:cxn>
                <a:cxn ang="0">
                  <a:pos x="155" y="440"/>
                </a:cxn>
                <a:cxn ang="0">
                  <a:pos x="178" y="385"/>
                </a:cxn>
              </a:cxnLst>
              <a:rect l="0" t="0" r="r" b="b"/>
              <a:pathLst>
                <a:path w="860" h="1120">
                  <a:moveTo>
                    <a:pt x="178" y="385"/>
                  </a:moveTo>
                  <a:lnTo>
                    <a:pt x="133" y="370"/>
                  </a:lnTo>
                  <a:lnTo>
                    <a:pt x="0" y="363"/>
                  </a:lnTo>
                  <a:lnTo>
                    <a:pt x="0" y="340"/>
                  </a:lnTo>
                  <a:lnTo>
                    <a:pt x="80" y="295"/>
                  </a:lnTo>
                  <a:lnTo>
                    <a:pt x="103" y="225"/>
                  </a:lnTo>
                  <a:lnTo>
                    <a:pt x="205" y="193"/>
                  </a:lnTo>
                  <a:lnTo>
                    <a:pt x="280" y="115"/>
                  </a:lnTo>
                  <a:lnTo>
                    <a:pt x="485" y="0"/>
                  </a:lnTo>
                  <a:lnTo>
                    <a:pt x="618" y="15"/>
                  </a:lnTo>
                  <a:lnTo>
                    <a:pt x="645" y="45"/>
                  </a:lnTo>
                  <a:lnTo>
                    <a:pt x="798" y="80"/>
                  </a:lnTo>
                  <a:lnTo>
                    <a:pt x="825" y="138"/>
                  </a:lnTo>
                  <a:lnTo>
                    <a:pt x="848" y="168"/>
                  </a:lnTo>
                  <a:lnTo>
                    <a:pt x="815" y="258"/>
                  </a:lnTo>
                  <a:lnTo>
                    <a:pt x="835" y="308"/>
                  </a:lnTo>
                  <a:lnTo>
                    <a:pt x="750" y="370"/>
                  </a:lnTo>
                  <a:lnTo>
                    <a:pt x="763" y="398"/>
                  </a:lnTo>
                  <a:lnTo>
                    <a:pt x="675" y="410"/>
                  </a:lnTo>
                  <a:lnTo>
                    <a:pt x="743" y="435"/>
                  </a:lnTo>
                  <a:lnTo>
                    <a:pt x="745" y="470"/>
                  </a:lnTo>
                  <a:lnTo>
                    <a:pt x="670" y="535"/>
                  </a:lnTo>
                  <a:lnTo>
                    <a:pt x="695" y="628"/>
                  </a:lnTo>
                  <a:lnTo>
                    <a:pt x="715" y="728"/>
                  </a:lnTo>
                  <a:lnTo>
                    <a:pt x="785" y="770"/>
                  </a:lnTo>
                  <a:lnTo>
                    <a:pt x="800" y="880"/>
                  </a:lnTo>
                  <a:lnTo>
                    <a:pt x="860" y="970"/>
                  </a:lnTo>
                  <a:lnTo>
                    <a:pt x="815" y="990"/>
                  </a:lnTo>
                  <a:lnTo>
                    <a:pt x="728" y="1000"/>
                  </a:lnTo>
                  <a:lnTo>
                    <a:pt x="653" y="1040"/>
                  </a:lnTo>
                  <a:lnTo>
                    <a:pt x="618" y="1090"/>
                  </a:lnTo>
                  <a:lnTo>
                    <a:pt x="435" y="1120"/>
                  </a:lnTo>
                  <a:lnTo>
                    <a:pt x="275" y="913"/>
                  </a:lnTo>
                  <a:lnTo>
                    <a:pt x="230" y="898"/>
                  </a:lnTo>
                  <a:lnTo>
                    <a:pt x="238" y="853"/>
                  </a:lnTo>
                  <a:lnTo>
                    <a:pt x="185" y="853"/>
                  </a:lnTo>
                  <a:lnTo>
                    <a:pt x="115" y="785"/>
                  </a:lnTo>
                  <a:lnTo>
                    <a:pt x="135" y="740"/>
                  </a:lnTo>
                  <a:lnTo>
                    <a:pt x="75" y="710"/>
                  </a:lnTo>
                  <a:lnTo>
                    <a:pt x="55" y="655"/>
                  </a:lnTo>
                  <a:lnTo>
                    <a:pt x="23" y="640"/>
                  </a:lnTo>
                  <a:lnTo>
                    <a:pt x="35" y="503"/>
                  </a:lnTo>
                  <a:lnTo>
                    <a:pt x="138" y="500"/>
                  </a:lnTo>
                  <a:lnTo>
                    <a:pt x="155" y="440"/>
                  </a:lnTo>
                  <a:lnTo>
                    <a:pt x="178" y="38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5" name="Freeform 522"/>
            <p:cNvSpPr>
              <a:spLocks/>
            </p:cNvSpPr>
            <p:nvPr/>
          </p:nvSpPr>
          <p:spPr bwMode="auto">
            <a:xfrm>
              <a:off x="8540564" y="1332859"/>
              <a:ext cx="106485" cy="89740"/>
            </a:xfrm>
            <a:custGeom>
              <a:avLst/>
              <a:gdLst/>
              <a:ahLst/>
              <a:cxnLst>
                <a:cxn ang="0">
                  <a:pos x="109" y="35"/>
                </a:cxn>
                <a:cxn ang="0">
                  <a:pos x="67" y="90"/>
                </a:cxn>
                <a:cxn ang="0">
                  <a:pos x="10" y="93"/>
                </a:cxn>
                <a:cxn ang="0">
                  <a:pos x="16" y="54"/>
                </a:cxn>
                <a:cxn ang="0">
                  <a:pos x="0" y="0"/>
                </a:cxn>
                <a:cxn ang="0">
                  <a:pos x="61" y="16"/>
                </a:cxn>
                <a:cxn ang="0">
                  <a:pos x="109" y="35"/>
                </a:cxn>
              </a:cxnLst>
              <a:rect l="0" t="0" r="r" b="b"/>
              <a:pathLst>
                <a:path w="109" h="93">
                  <a:moveTo>
                    <a:pt x="109" y="35"/>
                  </a:moveTo>
                  <a:lnTo>
                    <a:pt x="67" y="90"/>
                  </a:lnTo>
                  <a:lnTo>
                    <a:pt x="10" y="93"/>
                  </a:lnTo>
                  <a:lnTo>
                    <a:pt x="16" y="54"/>
                  </a:lnTo>
                  <a:lnTo>
                    <a:pt x="0" y="0"/>
                  </a:lnTo>
                  <a:lnTo>
                    <a:pt x="61" y="16"/>
                  </a:lnTo>
                  <a:lnTo>
                    <a:pt x="109" y="3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6" name="Freeform 521"/>
            <p:cNvSpPr>
              <a:spLocks/>
            </p:cNvSpPr>
            <p:nvPr/>
          </p:nvSpPr>
          <p:spPr bwMode="auto">
            <a:xfrm>
              <a:off x="8540564" y="1332859"/>
              <a:ext cx="106485" cy="89740"/>
            </a:xfrm>
            <a:custGeom>
              <a:avLst/>
              <a:gdLst/>
              <a:ahLst/>
              <a:cxnLst>
                <a:cxn ang="0">
                  <a:pos x="109" y="35"/>
                </a:cxn>
                <a:cxn ang="0">
                  <a:pos x="67" y="90"/>
                </a:cxn>
                <a:cxn ang="0">
                  <a:pos x="10" y="93"/>
                </a:cxn>
                <a:cxn ang="0">
                  <a:pos x="17" y="55"/>
                </a:cxn>
                <a:cxn ang="0">
                  <a:pos x="0" y="0"/>
                </a:cxn>
                <a:cxn ang="0">
                  <a:pos x="62" y="15"/>
                </a:cxn>
                <a:cxn ang="0">
                  <a:pos x="109" y="35"/>
                </a:cxn>
              </a:cxnLst>
              <a:rect l="0" t="0" r="r" b="b"/>
              <a:pathLst>
                <a:path w="109" h="93">
                  <a:moveTo>
                    <a:pt x="109" y="35"/>
                  </a:moveTo>
                  <a:lnTo>
                    <a:pt x="67" y="90"/>
                  </a:lnTo>
                  <a:lnTo>
                    <a:pt x="10" y="93"/>
                  </a:lnTo>
                  <a:lnTo>
                    <a:pt x="17" y="55"/>
                  </a:lnTo>
                  <a:lnTo>
                    <a:pt x="0" y="0"/>
                  </a:lnTo>
                  <a:lnTo>
                    <a:pt x="62" y="15"/>
                  </a:lnTo>
                  <a:lnTo>
                    <a:pt x="109" y="3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7" name="Freeform 4"/>
            <p:cNvSpPr>
              <a:spLocks/>
            </p:cNvSpPr>
            <p:nvPr/>
          </p:nvSpPr>
          <p:spPr bwMode="auto">
            <a:xfrm>
              <a:off x="8380835" y="566437"/>
              <a:ext cx="234754" cy="152800"/>
            </a:xfrm>
            <a:custGeom>
              <a:avLst/>
              <a:gdLst/>
              <a:ahLst/>
              <a:cxnLst>
                <a:cxn ang="0">
                  <a:pos x="112" y="0"/>
                </a:cxn>
                <a:cxn ang="0">
                  <a:pos x="166" y="45"/>
                </a:cxn>
                <a:cxn ang="0">
                  <a:pos x="176" y="83"/>
                </a:cxn>
                <a:cxn ang="0">
                  <a:pos x="243" y="121"/>
                </a:cxn>
                <a:cxn ang="0">
                  <a:pos x="138" y="157"/>
                </a:cxn>
                <a:cxn ang="0">
                  <a:pos x="61" y="147"/>
                </a:cxn>
                <a:cxn ang="0">
                  <a:pos x="0" y="150"/>
                </a:cxn>
                <a:cxn ang="0">
                  <a:pos x="122" y="77"/>
                </a:cxn>
                <a:cxn ang="0">
                  <a:pos x="106" y="32"/>
                </a:cxn>
                <a:cxn ang="0">
                  <a:pos x="112" y="0"/>
                </a:cxn>
              </a:cxnLst>
              <a:rect l="0" t="0" r="r" b="b"/>
              <a:pathLst>
                <a:path w="243" h="157">
                  <a:moveTo>
                    <a:pt x="112" y="0"/>
                  </a:moveTo>
                  <a:lnTo>
                    <a:pt x="166" y="45"/>
                  </a:lnTo>
                  <a:lnTo>
                    <a:pt x="176" y="83"/>
                  </a:lnTo>
                  <a:lnTo>
                    <a:pt x="243" y="121"/>
                  </a:lnTo>
                  <a:lnTo>
                    <a:pt x="138" y="157"/>
                  </a:lnTo>
                  <a:lnTo>
                    <a:pt x="61" y="147"/>
                  </a:lnTo>
                  <a:lnTo>
                    <a:pt x="0" y="150"/>
                  </a:lnTo>
                  <a:lnTo>
                    <a:pt x="122" y="77"/>
                  </a:lnTo>
                  <a:lnTo>
                    <a:pt x="106" y="32"/>
                  </a:lnTo>
                  <a:lnTo>
                    <a:pt x="11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8" name="Freeform 3"/>
            <p:cNvSpPr>
              <a:spLocks/>
            </p:cNvSpPr>
            <p:nvPr/>
          </p:nvSpPr>
          <p:spPr bwMode="auto">
            <a:xfrm>
              <a:off x="8380835" y="566437"/>
              <a:ext cx="234754" cy="152800"/>
            </a:xfrm>
            <a:custGeom>
              <a:avLst/>
              <a:gdLst/>
              <a:ahLst/>
              <a:cxnLst>
                <a:cxn ang="0">
                  <a:pos x="113" y="0"/>
                </a:cxn>
                <a:cxn ang="0">
                  <a:pos x="165" y="45"/>
                </a:cxn>
                <a:cxn ang="0">
                  <a:pos x="175" y="82"/>
                </a:cxn>
                <a:cxn ang="0">
                  <a:pos x="243" y="120"/>
                </a:cxn>
                <a:cxn ang="0">
                  <a:pos x="138" y="157"/>
                </a:cxn>
                <a:cxn ang="0">
                  <a:pos x="60" y="147"/>
                </a:cxn>
                <a:cxn ang="0">
                  <a:pos x="0" y="150"/>
                </a:cxn>
                <a:cxn ang="0">
                  <a:pos x="123" y="77"/>
                </a:cxn>
                <a:cxn ang="0">
                  <a:pos x="105" y="32"/>
                </a:cxn>
                <a:cxn ang="0">
                  <a:pos x="113" y="0"/>
                </a:cxn>
              </a:cxnLst>
              <a:rect l="0" t="0" r="r" b="b"/>
              <a:pathLst>
                <a:path w="243" h="157">
                  <a:moveTo>
                    <a:pt x="113" y="0"/>
                  </a:moveTo>
                  <a:lnTo>
                    <a:pt x="165" y="45"/>
                  </a:lnTo>
                  <a:lnTo>
                    <a:pt x="175" y="82"/>
                  </a:lnTo>
                  <a:lnTo>
                    <a:pt x="243" y="120"/>
                  </a:lnTo>
                  <a:lnTo>
                    <a:pt x="138" y="157"/>
                  </a:lnTo>
                  <a:lnTo>
                    <a:pt x="60" y="147"/>
                  </a:lnTo>
                  <a:lnTo>
                    <a:pt x="0" y="150"/>
                  </a:lnTo>
                  <a:lnTo>
                    <a:pt x="123" y="77"/>
                  </a:lnTo>
                  <a:lnTo>
                    <a:pt x="105" y="32"/>
                  </a:lnTo>
                  <a:lnTo>
                    <a:pt x="11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9" name="Freeform 2"/>
            <p:cNvSpPr>
              <a:spLocks/>
            </p:cNvSpPr>
            <p:nvPr/>
          </p:nvSpPr>
          <p:spPr bwMode="auto">
            <a:xfrm>
              <a:off x="8581707" y="731363"/>
              <a:ext cx="135527" cy="196457"/>
            </a:xfrm>
            <a:custGeom>
              <a:avLst/>
              <a:gdLst/>
              <a:ahLst/>
              <a:cxnLst>
                <a:cxn ang="0">
                  <a:pos x="25" y="0"/>
                </a:cxn>
                <a:cxn ang="0">
                  <a:pos x="96" y="39"/>
                </a:cxn>
                <a:cxn ang="0">
                  <a:pos x="102" y="90"/>
                </a:cxn>
                <a:cxn ang="0">
                  <a:pos x="141" y="125"/>
                </a:cxn>
                <a:cxn ang="0">
                  <a:pos x="137" y="202"/>
                </a:cxn>
                <a:cxn ang="0">
                  <a:pos x="80" y="125"/>
                </a:cxn>
                <a:cxn ang="0">
                  <a:pos x="70" y="100"/>
                </a:cxn>
                <a:cxn ang="0">
                  <a:pos x="41" y="74"/>
                </a:cxn>
                <a:cxn ang="0">
                  <a:pos x="0" y="16"/>
                </a:cxn>
                <a:cxn ang="0">
                  <a:pos x="25" y="0"/>
                </a:cxn>
              </a:cxnLst>
              <a:rect l="0" t="0" r="r" b="b"/>
              <a:pathLst>
                <a:path w="141" h="202">
                  <a:moveTo>
                    <a:pt x="25" y="0"/>
                  </a:moveTo>
                  <a:lnTo>
                    <a:pt x="96" y="39"/>
                  </a:lnTo>
                  <a:lnTo>
                    <a:pt x="102" y="90"/>
                  </a:lnTo>
                  <a:lnTo>
                    <a:pt x="141" y="125"/>
                  </a:lnTo>
                  <a:lnTo>
                    <a:pt x="137" y="202"/>
                  </a:lnTo>
                  <a:lnTo>
                    <a:pt x="80" y="125"/>
                  </a:lnTo>
                  <a:lnTo>
                    <a:pt x="70" y="100"/>
                  </a:lnTo>
                  <a:lnTo>
                    <a:pt x="41" y="74"/>
                  </a:lnTo>
                  <a:lnTo>
                    <a:pt x="0" y="16"/>
                  </a:lnTo>
                  <a:lnTo>
                    <a:pt x="25"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0" name="Freeform 1"/>
            <p:cNvSpPr>
              <a:spLocks/>
            </p:cNvSpPr>
            <p:nvPr/>
          </p:nvSpPr>
          <p:spPr bwMode="auto">
            <a:xfrm>
              <a:off x="8581707" y="731363"/>
              <a:ext cx="137946" cy="194031"/>
            </a:xfrm>
            <a:custGeom>
              <a:avLst/>
              <a:gdLst/>
              <a:ahLst/>
              <a:cxnLst>
                <a:cxn ang="0">
                  <a:pos x="25" y="0"/>
                </a:cxn>
                <a:cxn ang="0">
                  <a:pos x="96" y="38"/>
                </a:cxn>
                <a:cxn ang="0">
                  <a:pos x="101" y="91"/>
                </a:cxn>
                <a:cxn ang="0">
                  <a:pos x="141" y="126"/>
                </a:cxn>
                <a:cxn ang="0">
                  <a:pos x="136" y="202"/>
                </a:cxn>
                <a:cxn ang="0">
                  <a:pos x="79" y="126"/>
                </a:cxn>
                <a:cxn ang="0">
                  <a:pos x="69" y="101"/>
                </a:cxn>
                <a:cxn ang="0">
                  <a:pos x="42" y="73"/>
                </a:cxn>
                <a:cxn ang="0">
                  <a:pos x="0" y="15"/>
                </a:cxn>
                <a:cxn ang="0">
                  <a:pos x="25" y="0"/>
                </a:cxn>
              </a:cxnLst>
              <a:rect l="0" t="0" r="r" b="b"/>
              <a:pathLst>
                <a:path w="141" h="202">
                  <a:moveTo>
                    <a:pt x="25" y="0"/>
                  </a:moveTo>
                  <a:lnTo>
                    <a:pt x="96" y="38"/>
                  </a:lnTo>
                  <a:lnTo>
                    <a:pt x="101" y="91"/>
                  </a:lnTo>
                  <a:lnTo>
                    <a:pt x="141" y="126"/>
                  </a:lnTo>
                  <a:lnTo>
                    <a:pt x="136" y="202"/>
                  </a:lnTo>
                  <a:lnTo>
                    <a:pt x="79" y="126"/>
                  </a:lnTo>
                  <a:lnTo>
                    <a:pt x="69" y="101"/>
                  </a:lnTo>
                  <a:lnTo>
                    <a:pt x="42" y="73"/>
                  </a:lnTo>
                  <a:lnTo>
                    <a:pt x="0" y="15"/>
                  </a:lnTo>
                  <a:lnTo>
                    <a:pt x="2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1" name="Freeform 520"/>
            <p:cNvSpPr>
              <a:spLocks/>
            </p:cNvSpPr>
            <p:nvPr/>
          </p:nvSpPr>
          <p:spPr bwMode="auto">
            <a:xfrm>
              <a:off x="4329536" y="3440520"/>
              <a:ext cx="99226" cy="126120"/>
            </a:xfrm>
            <a:custGeom>
              <a:avLst/>
              <a:gdLst/>
              <a:ahLst/>
              <a:cxnLst>
                <a:cxn ang="0">
                  <a:pos x="80" y="0"/>
                </a:cxn>
                <a:cxn ang="0">
                  <a:pos x="58" y="9"/>
                </a:cxn>
                <a:cxn ang="0">
                  <a:pos x="0" y="61"/>
                </a:cxn>
                <a:cxn ang="0">
                  <a:pos x="42" y="99"/>
                </a:cxn>
                <a:cxn ang="0">
                  <a:pos x="51" y="131"/>
                </a:cxn>
                <a:cxn ang="0">
                  <a:pos x="64" y="89"/>
                </a:cxn>
                <a:cxn ang="0">
                  <a:pos x="102" y="38"/>
                </a:cxn>
                <a:cxn ang="0">
                  <a:pos x="83" y="0"/>
                </a:cxn>
                <a:cxn ang="0">
                  <a:pos x="80" y="0"/>
                </a:cxn>
              </a:cxnLst>
              <a:rect l="0" t="0" r="r" b="b"/>
              <a:pathLst>
                <a:path w="102" h="131">
                  <a:moveTo>
                    <a:pt x="80" y="0"/>
                  </a:moveTo>
                  <a:lnTo>
                    <a:pt x="58" y="9"/>
                  </a:lnTo>
                  <a:lnTo>
                    <a:pt x="0" y="61"/>
                  </a:lnTo>
                  <a:lnTo>
                    <a:pt x="42" y="99"/>
                  </a:lnTo>
                  <a:lnTo>
                    <a:pt x="51" y="131"/>
                  </a:lnTo>
                  <a:lnTo>
                    <a:pt x="64" y="89"/>
                  </a:lnTo>
                  <a:lnTo>
                    <a:pt x="102" y="38"/>
                  </a:lnTo>
                  <a:lnTo>
                    <a:pt x="83" y="0"/>
                  </a:lnTo>
                  <a:lnTo>
                    <a:pt x="8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2" name="Freeform 519"/>
            <p:cNvSpPr>
              <a:spLocks/>
            </p:cNvSpPr>
            <p:nvPr/>
          </p:nvSpPr>
          <p:spPr bwMode="auto">
            <a:xfrm>
              <a:off x="4329536" y="3440520"/>
              <a:ext cx="99226" cy="128545"/>
            </a:xfrm>
            <a:custGeom>
              <a:avLst/>
              <a:gdLst/>
              <a:ahLst/>
              <a:cxnLst>
                <a:cxn ang="0">
                  <a:pos x="80" y="0"/>
                </a:cxn>
                <a:cxn ang="0">
                  <a:pos x="60" y="10"/>
                </a:cxn>
                <a:cxn ang="0">
                  <a:pos x="0" y="62"/>
                </a:cxn>
                <a:cxn ang="0">
                  <a:pos x="42" y="99"/>
                </a:cxn>
                <a:cxn ang="0">
                  <a:pos x="52" y="131"/>
                </a:cxn>
                <a:cxn ang="0">
                  <a:pos x="65" y="89"/>
                </a:cxn>
                <a:cxn ang="0">
                  <a:pos x="102" y="37"/>
                </a:cxn>
                <a:cxn ang="0">
                  <a:pos x="85" y="0"/>
                </a:cxn>
                <a:cxn ang="0">
                  <a:pos x="80" y="0"/>
                </a:cxn>
              </a:cxnLst>
              <a:rect l="0" t="0" r="r" b="b"/>
              <a:pathLst>
                <a:path w="102" h="131">
                  <a:moveTo>
                    <a:pt x="80" y="0"/>
                  </a:moveTo>
                  <a:lnTo>
                    <a:pt x="60" y="10"/>
                  </a:lnTo>
                  <a:lnTo>
                    <a:pt x="0" y="62"/>
                  </a:lnTo>
                  <a:lnTo>
                    <a:pt x="42" y="99"/>
                  </a:lnTo>
                  <a:lnTo>
                    <a:pt x="52" y="131"/>
                  </a:lnTo>
                  <a:lnTo>
                    <a:pt x="65" y="89"/>
                  </a:lnTo>
                  <a:lnTo>
                    <a:pt x="102" y="37"/>
                  </a:lnTo>
                  <a:lnTo>
                    <a:pt x="85" y="0"/>
                  </a:lnTo>
                  <a:lnTo>
                    <a:pt x="8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3" name="Freeform 518"/>
            <p:cNvSpPr>
              <a:spLocks/>
            </p:cNvSpPr>
            <p:nvPr/>
          </p:nvSpPr>
          <p:spPr bwMode="auto">
            <a:xfrm>
              <a:off x="4356158" y="3569065"/>
              <a:ext cx="24201" cy="36381"/>
            </a:xfrm>
            <a:custGeom>
              <a:avLst/>
              <a:gdLst/>
              <a:ahLst/>
              <a:cxnLst>
                <a:cxn ang="0">
                  <a:pos x="25" y="0"/>
                </a:cxn>
                <a:cxn ang="0">
                  <a:pos x="0" y="22"/>
                </a:cxn>
                <a:cxn ang="0">
                  <a:pos x="19" y="38"/>
                </a:cxn>
                <a:cxn ang="0">
                  <a:pos x="25" y="0"/>
                </a:cxn>
              </a:cxnLst>
              <a:rect l="0" t="0" r="r" b="b"/>
              <a:pathLst>
                <a:path w="25" h="38">
                  <a:moveTo>
                    <a:pt x="25" y="0"/>
                  </a:moveTo>
                  <a:lnTo>
                    <a:pt x="0" y="22"/>
                  </a:lnTo>
                  <a:lnTo>
                    <a:pt x="19" y="38"/>
                  </a:lnTo>
                  <a:lnTo>
                    <a:pt x="25"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4" name="Freeform 517"/>
            <p:cNvSpPr>
              <a:spLocks/>
            </p:cNvSpPr>
            <p:nvPr/>
          </p:nvSpPr>
          <p:spPr bwMode="auto">
            <a:xfrm>
              <a:off x="4356158" y="3569065"/>
              <a:ext cx="24201" cy="36381"/>
            </a:xfrm>
            <a:custGeom>
              <a:avLst/>
              <a:gdLst/>
              <a:ahLst/>
              <a:cxnLst>
                <a:cxn ang="0">
                  <a:pos x="25" y="0"/>
                </a:cxn>
                <a:cxn ang="0">
                  <a:pos x="0" y="20"/>
                </a:cxn>
                <a:cxn ang="0">
                  <a:pos x="18" y="38"/>
                </a:cxn>
                <a:cxn ang="0">
                  <a:pos x="25" y="0"/>
                </a:cxn>
              </a:cxnLst>
              <a:rect l="0" t="0" r="r" b="b"/>
              <a:pathLst>
                <a:path w="25" h="38">
                  <a:moveTo>
                    <a:pt x="25" y="0"/>
                  </a:moveTo>
                  <a:lnTo>
                    <a:pt x="0" y="20"/>
                  </a:lnTo>
                  <a:lnTo>
                    <a:pt x="18" y="38"/>
                  </a:lnTo>
                  <a:lnTo>
                    <a:pt x="2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5" name="Line 516"/>
            <p:cNvSpPr>
              <a:spLocks noChangeShapeType="1"/>
            </p:cNvSpPr>
            <p:nvPr/>
          </p:nvSpPr>
          <p:spPr bwMode="auto">
            <a:xfrm>
              <a:off x="4336797" y="3493879"/>
              <a:ext cx="0" cy="7276"/>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6" name="Freeform 515"/>
            <p:cNvSpPr>
              <a:spLocks/>
            </p:cNvSpPr>
            <p:nvPr/>
          </p:nvSpPr>
          <p:spPr bwMode="auto">
            <a:xfrm>
              <a:off x="4380359" y="3569065"/>
              <a:ext cx="0" cy="2427"/>
            </a:xfrm>
            <a:custGeom>
              <a:avLst/>
              <a:gdLst/>
              <a:ahLst/>
              <a:cxnLst>
                <a:cxn ang="0">
                  <a:pos x="0" y="0"/>
                </a:cxn>
                <a:cxn ang="0">
                  <a:pos x="0" y="3"/>
                </a:cxn>
                <a:cxn ang="0">
                  <a:pos x="0" y="0"/>
                </a:cxn>
              </a:cxnLst>
              <a:rect l="0" t="0" r="r" b="b"/>
              <a:pathLst>
                <a:path h="3">
                  <a:moveTo>
                    <a:pt x="0" y="0"/>
                  </a:moveTo>
                  <a:lnTo>
                    <a:pt x="0" y="3"/>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7" name="Freeform 514"/>
            <p:cNvSpPr>
              <a:spLocks/>
            </p:cNvSpPr>
            <p:nvPr/>
          </p:nvSpPr>
          <p:spPr bwMode="auto">
            <a:xfrm>
              <a:off x="4373098" y="3406565"/>
              <a:ext cx="198451" cy="254665"/>
            </a:xfrm>
            <a:custGeom>
              <a:avLst/>
              <a:gdLst/>
              <a:ahLst/>
              <a:cxnLst>
                <a:cxn ang="0">
                  <a:pos x="188" y="48"/>
                </a:cxn>
                <a:cxn ang="0">
                  <a:pos x="140" y="60"/>
                </a:cxn>
                <a:cxn ang="0">
                  <a:pos x="89" y="16"/>
                </a:cxn>
                <a:cxn ang="0">
                  <a:pos x="92" y="9"/>
                </a:cxn>
                <a:cxn ang="0">
                  <a:pos x="54" y="0"/>
                </a:cxn>
                <a:cxn ang="0">
                  <a:pos x="41" y="35"/>
                </a:cxn>
                <a:cxn ang="0">
                  <a:pos x="35" y="35"/>
                </a:cxn>
                <a:cxn ang="0">
                  <a:pos x="38" y="35"/>
                </a:cxn>
                <a:cxn ang="0">
                  <a:pos x="57" y="73"/>
                </a:cxn>
                <a:cxn ang="0">
                  <a:pos x="19" y="124"/>
                </a:cxn>
                <a:cxn ang="0">
                  <a:pos x="6" y="166"/>
                </a:cxn>
                <a:cxn ang="0">
                  <a:pos x="6" y="160"/>
                </a:cxn>
                <a:cxn ang="0">
                  <a:pos x="6" y="166"/>
                </a:cxn>
                <a:cxn ang="0">
                  <a:pos x="0" y="204"/>
                </a:cxn>
                <a:cxn ang="0">
                  <a:pos x="3" y="243"/>
                </a:cxn>
                <a:cxn ang="0">
                  <a:pos x="0" y="243"/>
                </a:cxn>
                <a:cxn ang="0">
                  <a:pos x="3" y="246"/>
                </a:cxn>
                <a:cxn ang="0">
                  <a:pos x="57" y="262"/>
                </a:cxn>
                <a:cxn ang="0">
                  <a:pos x="128" y="256"/>
                </a:cxn>
                <a:cxn ang="0">
                  <a:pos x="137" y="240"/>
                </a:cxn>
                <a:cxn ang="0">
                  <a:pos x="137" y="208"/>
                </a:cxn>
                <a:cxn ang="0">
                  <a:pos x="195" y="185"/>
                </a:cxn>
                <a:cxn ang="0">
                  <a:pos x="204" y="118"/>
                </a:cxn>
                <a:cxn ang="0">
                  <a:pos x="192" y="54"/>
                </a:cxn>
                <a:cxn ang="0">
                  <a:pos x="188" y="48"/>
                </a:cxn>
              </a:cxnLst>
              <a:rect l="0" t="0" r="r" b="b"/>
              <a:pathLst>
                <a:path w="204" h="262">
                  <a:moveTo>
                    <a:pt x="188" y="48"/>
                  </a:moveTo>
                  <a:lnTo>
                    <a:pt x="140" y="60"/>
                  </a:lnTo>
                  <a:lnTo>
                    <a:pt x="89" y="16"/>
                  </a:lnTo>
                  <a:lnTo>
                    <a:pt x="92" y="9"/>
                  </a:lnTo>
                  <a:lnTo>
                    <a:pt x="54" y="0"/>
                  </a:lnTo>
                  <a:lnTo>
                    <a:pt x="41" y="35"/>
                  </a:lnTo>
                  <a:lnTo>
                    <a:pt x="35" y="35"/>
                  </a:lnTo>
                  <a:lnTo>
                    <a:pt x="38" y="35"/>
                  </a:lnTo>
                  <a:lnTo>
                    <a:pt x="57" y="73"/>
                  </a:lnTo>
                  <a:lnTo>
                    <a:pt x="19" y="124"/>
                  </a:lnTo>
                  <a:lnTo>
                    <a:pt x="6" y="166"/>
                  </a:lnTo>
                  <a:lnTo>
                    <a:pt x="6" y="160"/>
                  </a:lnTo>
                  <a:lnTo>
                    <a:pt x="6" y="166"/>
                  </a:lnTo>
                  <a:lnTo>
                    <a:pt x="0" y="204"/>
                  </a:lnTo>
                  <a:lnTo>
                    <a:pt x="3" y="243"/>
                  </a:lnTo>
                  <a:lnTo>
                    <a:pt x="0" y="243"/>
                  </a:lnTo>
                  <a:lnTo>
                    <a:pt x="3" y="246"/>
                  </a:lnTo>
                  <a:lnTo>
                    <a:pt x="57" y="262"/>
                  </a:lnTo>
                  <a:lnTo>
                    <a:pt x="128" y="256"/>
                  </a:lnTo>
                  <a:lnTo>
                    <a:pt x="137" y="240"/>
                  </a:lnTo>
                  <a:lnTo>
                    <a:pt x="137" y="208"/>
                  </a:lnTo>
                  <a:lnTo>
                    <a:pt x="195" y="185"/>
                  </a:lnTo>
                  <a:lnTo>
                    <a:pt x="204" y="118"/>
                  </a:lnTo>
                  <a:lnTo>
                    <a:pt x="192" y="54"/>
                  </a:lnTo>
                  <a:lnTo>
                    <a:pt x="188" y="4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8" name="Freeform 513"/>
            <p:cNvSpPr>
              <a:spLocks/>
            </p:cNvSpPr>
            <p:nvPr/>
          </p:nvSpPr>
          <p:spPr bwMode="auto">
            <a:xfrm>
              <a:off x="4373098" y="3406565"/>
              <a:ext cx="198451" cy="254665"/>
            </a:xfrm>
            <a:custGeom>
              <a:avLst/>
              <a:gdLst/>
              <a:ahLst/>
              <a:cxnLst>
                <a:cxn ang="0">
                  <a:pos x="189" y="47"/>
                </a:cxn>
                <a:cxn ang="0">
                  <a:pos x="139" y="60"/>
                </a:cxn>
                <a:cxn ang="0">
                  <a:pos x="90" y="17"/>
                </a:cxn>
                <a:cxn ang="0">
                  <a:pos x="92" y="10"/>
                </a:cxn>
                <a:cxn ang="0">
                  <a:pos x="55" y="0"/>
                </a:cxn>
                <a:cxn ang="0">
                  <a:pos x="42" y="35"/>
                </a:cxn>
                <a:cxn ang="0">
                  <a:pos x="35" y="35"/>
                </a:cxn>
                <a:cxn ang="0">
                  <a:pos x="40" y="35"/>
                </a:cxn>
                <a:cxn ang="0">
                  <a:pos x="57" y="72"/>
                </a:cxn>
                <a:cxn ang="0">
                  <a:pos x="20" y="125"/>
                </a:cxn>
                <a:cxn ang="0">
                  <a:pos x="7" y="167"/>
                </a:cxn>
                <a:cxn ang="0">
                  <a:pos x="7" y="160"/>
                </a:cxn>
                <a:cxn ang="0">
                  <a:pos x="7" y="167"/>
                </a:cxn>
                <a:cxn ang="0">
                  <a:pos x="0" y="205"/>
                </a:cxn>
                <a:cxn ang="0">
                  <a:pos x="5" y="242"/>
                </a:cxn>
                <a:cxn ang="0">
                  <a:pos x="0" y="242"/>
                </a:cxn>
                <a:cxn ang="0">
                  <a:pos x="5" y="247"/>
                </a:cxn>
                <a:cxn ang="0">
                  <a:pos x="57" y="262"/>
                </a:cxn>
                <a:cxn ang="0">
                  <a:pos x="129" y="257"/>
                </a:cxn>
                <a:cxn ang="0">
                  <a:pos x="137" y="240"/>
                </a:cxn>
                <a:cxn ang="0">
                  <a:pos x="137" y="207"/>
                </a:cxn>
                <a:cxn ang="0">
                  <a:pos x="194" y="185"/>
                </a:cxn>
                <a:cxn ang="0">
                  <a:pos x="204" y="117"/>
                </a:cxn>
                <a:cxn ang="0">
                  <a:pos x="192" y="55"/>
                </a:cxn>
                <a:cxn ang="0">
                  <a:pos x="189" y="47"/>
                </a:cxn>
              </a:cxnLst>
              <a:rect l="0" t="0" r="r" b="b"/>
              <a:pathLst>
                <a:path w="204" h="262">
                  <a:moveTo>
                    <a:pt x="189" y="47"/>
                  </a:moveTo>
                  <a:lnTo>
                    <a:pt x="139" y="60"/>
                  </a:lnTo>
                  <a:lnTo>
                    <a:pt x="90" y="17"/>
                  </a:lnTo>
                  <a:lnTo>
                    <a:pt x="92" y="10"/>
                  </a:lnTo>
                  <a:lnTo>
                    <a:pt x="55" y="0"/>
                  </a:lnTo>
                  <a:lnTo>
                    <a:pt x="42" y="35"/>
                  </a:lnTo>
                  <a:lnTo>
                    <a:pt x="35" y="35"/>
                  </a:lnTo>
                  <a:lnTo>
                    <a:pt x="40" y="35"/>
                  </a:lnTo>
                  <a:lnTo>
                    <a:pt x="57" y="72"/>
                  </a:lnTo>
                  <a:lnTo>
                    <a:pt x="20" y="125"/>
                  </a:lnTo>
                  <a:lnTo>
                    <a:pt x="7" y="167"/>
                  </a:lnTo>
                  <a:lnTo>
                    <a:pt x="7" y="160"/>
                  </a:lnTo>
                  <a:lnTo>
                    <a:pt x="7" y="167"/>
                  </a:lnTo>
                  <a:lnTo>
                    <a:pt x="0" y="205"/>
                  </a:lnTo>
                  <a:lnTo>
                    <a:pt x="5" y="242"/>
                  </a:lnTo>
                  <a:lnTo>
                    <a:pt x="0" y="242"/>
                  </a:lnTo>
                  <a:lnTo>
                    <a:pt x="5" y="247"/>
                  </a:lnTo>
                  <a:lnTo>
                    <a:pt x="57" y="262"/>
                  </a:lnTo>
                  <a:lnTo>
                    <a:pt x="129" y="257"/>
                  </a:lnTo>
                  <a:lnTo>
                    <a:pt x="137" y="240"/>
                  </a:lnTo>
                  <a:lnTo>
                    <a:pt x="137" y="207"/>
                  </a:lnTo>
                  <a:lnTo>
                    <a:pt x="194" y="185"/>
                  </a:lnTo>
                  <a:lnTo>
                    <a:pt x="204" y="117"/>
                  </a:lnTo>
                  <a:lnTo>
                    <a:pt x="192" y="55"/>
                  </a:lnTo>
                  <a:lnTo>
                    <a:pt x="189" y="47"/>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9" name="Freeform 512"/>
            <p:cNvSpPr>
              <a:spLocks/>
            </p:cNvSpPr>
            <p:nvPr/>
          </p:nvSpPr>
          <p:spPr bwMode="auto">
            <a:xfrm>
              <a:off x="4380359" y="3569065"/>
              <a:ext cx="0" cy="2427"/>
            </a:xfrm>
            <a:custGeom>
              <a:avLst/>
              <a:gdLst/>
              <a:ahLst/>
              <a:cxnLst>
                <a:cxn ang="0">
                  <a:pos x="0" y="0"/>
                </a:cxn>
                <a:cxn ang="0">
                  <a:pos x="0" y="3"/>
                </a:cxn>
                <a:cxn ang="0">
                  <a:pos x="0" y="0"/>
                </a:cxn>
              </a:cxnLst>
              <a:rect l="0" t="0" r="r" b="b"/>
              <a:pathLst>
                <a:path h="3">
                  <a:moveTo>
                    <a:pt x="0" y="0"/>
                  </a:moveTo>
                  <a:lnTo>
                    <a:pt x="0" y="3"/>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0" name="Freeform 511"/>
            <p:cNvSpPr>
              <a:spLocks/>
            </p:cNvSpPr>
            <p:nvPr/>
          </p:nvSpPr>
          <p:spPr bwMode="auto">
            <a:xfrm>
              <a:off x="4344057" y="3641827"/>
              <a:ext cx="82284" cy="65486"/>
            </a:xfrm>
            <a:custGeom>
              <a:avLst/>
              <a:gdLst/>
              <a:ahLst/>
              <a:cxnLst>
                <a:cxn ang="0">
                  <a:pos x="86" y="25"/>
                </a:cxn>
                <a:cxn ang="0">
                  <a:pos x="86" y="48"/>
                </a:cxn>
                <a:cxn ang="0">
                  <a:pos x="22" y="67"/>
                </a:cxn>
                <a:cxn ang="0">
                  <a:pos x="0" y="29"/>
                </a:cxn>
                <a:cxn ang="0">
                  <a:pos x="35" y="0"/>
                </a:cxn>
                <a:cxn ang="0">
                  <a:pos x="32" y="0"/>
                </a:cxn>
                <a:cxn ang="0">
                  <a:pos x="35" y="3"/>
                </a:cxn>
                <a:cxn ang="0">
                  <a:pos x="83" y="19"/>
                </a:cxn>
                <a:cxn ang="0">
                  <a:pos x="86" y="25"/>
                </a:cxn>
              </a:cxnLst>
              <a:rect l="0" t="0" r="r" b="b"/>
              <a:pathLst>
                <a:path w="86" h="67">
                  <a:moveTo>
                    <a:pt x="86" y="25"/>
                  </a:moveTo>
                  <a:lnTo>
                    <a:pt x="86" y="48"/>
                  </a:lnTo>
                  <a:lnTo>
                    <a:pt x="22" y="67"/>
                  </a:lnTo>
                  <a:lnTo>
                    <a:pt x="0" y="29"/>
                  </a:lnTo>
                  <a:lnTo>
                    <a:pt x="35" y="0"/>
                  </a:lnTo>
                  <a:lnTo>
                    <a:pt x="32" y="0"/>
                  </a:lnTo>
                  <a:lnTo>
                    <a:pt x="35" y="3"/>
                  </a:lnTo>
                  <a:lnTo>
                    <a:pt x="83" y="19"/>
                  </a:lnTo>
                  <a:lnTo>
                    <a:pt x="86" y="2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1" name="Freeform 510"/>
            <p:cNvSpPr>
              <a:spLocks/>
            </p:cNvSpPr>
            <p:nvPr/>
          </p:nvSpPr>
          <p:spPr bwMode="auto">
            <a:xfrm>
              <a:off x="4344057" y="3641827"/>
              <a:ext cx="82284" cy="65486"/>
            </a:xfrm>
            <a:custGeom>
              <a:avLst/>
              <a:gdLst/>
              <a:ahLst/>
              <a:cxnLst>
                <a:cxn ang="0">
                  <a:pos x="86" y="25"/>
                </a:cxn>
                <a:cxn ang="0">
                  <a:pos x="86" y="50"/>
                </a:cxn>
                <a:cxn ang="0">
                  <a:pos x="20" y="67"/>
                </a:cxn>
                <a:cxn ang="0">
                  <a:pos x="0" y="30"/>
                </a:cxn>
                <a:cxn ang="0">
                  <a:pos x="35" y="0"/>
                </a:cxn>
                <a:cxn ang="0">
                  <a:pos x="30" y="0"/>
                </a:cxn>
                <a:cxn ang="0">
                  <a:pos x="35" y="5"/>
                </a:cxn>
                <a:cxn ang="0">
                  <a:pos x="83" y="20"/>
                </a:cxn>
                <a:cxn ang="0">
                  <a:pos x="86" y="25"/>
                </a:cxn>
              </a:cxnLst>
              <a:rect l="0" t="0" r="r" b="b"/>
              <a:pathLst>
                <a:path w="86" h="67">
                  <a:moveTo>
                    <a:pt x="86" y="25"/>
                  </a:moveTo>
                  <a:lnTo>
                    <a:pt x="86" y="50"/>
                  </a:lnTo>
                  <a:lnTo>
                    <a:pt x="20" y="67"/>
                  </a:lnTo>
                  <a:lnTo>
                    <a:pt x="0" y="30"/>
                  </a:lnTo>
                  <a:lnTo>
                    <a:pt x="35" y="0"/>
                  </a:lnTo>
                  <a:lnTo>
                    <a:pt x="30" y="0"/>
                  </a:lnTo>
                  <a:lnTo>
                    <a:pt x="35" y="5"/>
                  </a:lnTo>
                  <a:lnTo>
                    <a:pt x="83" y="20"/>
                  </a:lnTo>
                  <a:lnTo>
                    <a:pt x="86" y="2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2" name="Freeform 509"/>
            <p:cNvSpPr>
              <a:spLocks/>
            </p:cNvSpPr>
            <p:nvPr/>
          </p:nvSpPr>
          <p:spPr bwMode="auto">
            <a:xfrm>
              <a:off x="4421501" y="3636975"/>
              <a:ext cx="176670" cy="87314"/>
            </a:xfrm>
            <a:custGeom>
              <a:avLst/>
              <a:gdLst/>
              <a:ahLst/>
              <a:cxnLst>
                <a:cxn ang="0">
                  <a:pos x="89" y="0"/>
                </a:cxn>
                <a:cxn ang="0">
                  <a:pos x="166" y="7"/>
                </a:cxn>
                <a:cxn ang="0">
                  <a:pos x="182" y="16"/>
                </a:cxn>
                <a:cxn ang="0">
                  <a:pos x="172" y="77"/>
                </a:cxn>
                <a:cxn ang="0">
                  <a:pos x="108" y="90"/>
                </a:cxn>
                <a:cxn ang="0">
                  <a:pos x="51" y="58"/>
                </a:cxn>
                <a:cxn ang="0">
                  <a:pos x="6" y="55"/>
                </a:cxn>
                <a:cxn ang="0">
                  <a:pos x="6" y="32"/>
                </a:cxn>
                <a:cxn ang="0">
                  <a:pos x="3" y="26"/>
                </a:cxn>
                <a:cxn ang="0">
                  <a:pos x="0" y="23"/>
                </a:cxn>
                <a:cxn ang="0">
                  <a:pos x="9" y="26"/>
                </a:cxn>
                <a:cxn ang="0">
                  <a:pos x="80" y="20"/>
                </a:cxn>
                <a:cxn ang="0">
                  <a:pos x="89" y="4"/>
                </a:cxn>
                <a:cxn ang="0">
                  <a:pos x="89" y="0"/>
                </a:cxn>
              </a:cxnLst>
              <a:rect l="0" t="0" r="r" b="b"/>
              <a:pathLst>
                <a:path w="182" h="90">
                  <a:moveTo>
                    <a:pt x="89" y="0"/>
                  </a:moveTo>
                  <a:lnTo>
                    <a:pt x="166" y="7"/>
                  </a:lnTo>
                  <a:lnTo>
                    <a:pt x="182" y="16"/>
                  </a:lnTo>
                  <a:lnTo>
                    <a:pt x="172" y="77"/>
                  </a:lnTo>
                  <a:lnTo>
                    <a:pt x="108" y="90"/>
                  </a:lnTo>
                  <a:lnTo>
                    <a:pt x="51" y="58"/>
                  </a:lnTo>
                  <a:lnTo>
                    <a:pt x="6" y="55"/>
                  </a:lnTo>
                  <a:lnTo>
                    <a:pt x="6" y="32"/>
                  </a:lnTo>
                  <a:lnTo>
                    <a:pt x="3" y="26"/>
                  </a:lnTo>
                  <a:lnTo>
                    <a:pt x="0" y="23"/>
                  </a:lnTo>
                  <a:lnTo>
                    <a:pt x="9" y="26"/>
                  </a:lnTo>
                  <a:lnTo>
                    <a:pt x="80" y="20"/>
                  </a:lnTo>
                  <a:lnTo>
                    <a:pt x="89" y="4"/>
                  </a:lnTo>
                  <a:lnTo>
                    <a:pt x="8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3" name="Freeform 508"/>
            <p:cNvSpPr>
              <a:spLocks/>
            </p:cNvSpPr>
            <p:nvPr/>
          </p:nvSpPr>
          <p:spPr bwMode="auto">
            <a:xfrm>
              <a:off x="4421501" y="3636975"/>
              <a:ext cx="174249" cy="87314"/>
            </a:xfrm>
            <a:custGeom>
              <a:avLst/>
              <a:gdLst/>
              <a:ahLst/>
              <a:cxnLst>
                <a:cxn ang="0">
                  <a:pos x="88" y="0"/>
                </a:cxn>
                <a:cxn ang="0">
                  <a:pos x="167" y="5"/>
                </a:cxn>
                <a:cxn ang="0">
                  <a:pos x="182" y="15"/>
                </a:cxn>
                <a:cxn ang="0">
                  <a:pos x="172" y="75"/>
                </a:cxn>
                <a:cxn ang="0">
                  <a:pos x="109" y="90"/>
                </a:cxn>
                <a:cxn ang="0">
                  <a:pos x="51" y="58"/>
                </a:cxn>
                <a:cxn ang="0">
                  <a:pos x="5" y="55"/>
                </a:cxn>
                <a:cxn ang="0">
                  <a:pos x="5" y="30"/>
                </a:cxn>
                <a:cxn ang="0">
                  <a:pos x="3" y="25"/>
                </a:cxn>
                <a:cxn ang="0">
                  <a:pos x="0" y="23"/>
                </a:cxn>
                <a:cxn ang="0">
                  <a:pos x="8" y="25"/>
                </a:cxn>
                <a:cxn ang="0">
                  <a:pos x="81" y="20"/>
                </a:cxn>
                <a:cxn ang="0">
                  <a:pos x="88" y="3"/>
                </a:cxn>
                <a:cxn ang="0">
                  <a:pos x="88" y="0"/>
                </a:cxn>
              </a:cxnLst>
              <a:rect l="0" t="0" r="r" b="b"/>
              <a:pathLst>
                <a:path w="182" h="90">
                  <a:moveTo>
                    <a:pt x="88" y="0"/>
                  </a:moveTo>
                  <a:lnTo>
                    <a:pt x="167" y="5"/>
                  </a:lnTo>
                  <a:lnTo>
                    <a:pt x="182" y="15"/>
                  </a:lnTo>
                  <a:lnTo>
                    <a:pt x="172" y="75"/>
                  </a:lnTo>
                  <a:lnTo>
                    <a:pt x="109" y="90"/>
                  </a:lnTo>
                  <a:lnTo>
                    <a:pt x="51" y="58"/>
                  </a:lnTo>
                  <a:lnTo>
                    <a:pt x="5" y="55"/>
                  </a:lnTo>
                  <a:lnTo>
                    <a:pt x="5" y="30"/>
                  </a:lnTo>
                  <a:lnTo>
                    <a:pt x="3" y="25"/>
                  </a:lnTo>
                  <a:lnTo>
                    <a:pt x="0" y="23"/>
                  </a:lnTo>
                  <a:lnTo>
                    <a:pt x="8" y="25"/>
                  </a:lnTo>
                  <a:lnTo>
                    <a:pt x="81" y="20"/>
                  </a:lnTo>
                  <a:lnTo>
                    <a:pt x="88" y="3"/>
                  </a:lnTo>
                  <a:lnTo>
                    <a:pt x="8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4" name="Freeform 507"/>
            <p:cNvSpPr>
              <a:spLocks/>
            </p:cNvSpPr>
            <p:nvPr/>
          </p:nvSpPr>
          <p:spPr bwMode="auto">
            <a:xfrm>
              <a:off x="4506206" y="3583617"/>
              <a:ext cx="130687" cy="72762"/>
            </a:xfrm>
            <a:custGeom>
              <a:avLst/>
              <a:gdLst/>
              <a:ahLst/>
              <a:cxnLst>
                <a:cxn ang="0">
                  <a:pos x="58" y="0"/>
                </a:cxn>
                <a:cxn ang="0">
                  <a:pos x="135" y="26"/>
                </a:cxn>
                <a:cxn ang="0">
                  <a:pos x="93" y="70"/>
                </a:cxn>
                <a:cxn ang="0">
                  <a:pos x="90" y="74"/>
                </a:cxn>
                <a:cxn ang="0">
                  <a:pos x="93" y="70"/>
                </a:cxn>
                <a:cxn ang="0">
                  <a:pos x="77" y="61"/>
                </a:cxn>
                <a:cxn ang="0">
                  <a:pos x="0" y="54"/>
                </a:cxn>
                <a:cxn ang="0">
                  <a:pos x="0" y="26"/>
                </a:cxn>
                <a:cxn ang="0">
                  <a:pos x="58" y="3"/>
                </a:cxn>
                <a:cxn ang="0">
                  <a:pos x="58" y="0"/>
                </a:cxn>
              </a:cxnLst>
              <a:rect l="0" t="0" r="r" b="b"/>
              <a:pathLst>
                <a:path w="135" h="74">
                  <a:moveTo>
                    <a:pt x="58" y="0"/>
                  </a:moveTo>
                  <a:lnTo>
                    <a:pt x="135" y="26"/>
                  </a:lnTo>
                  <a:lnTo>
                    <a:pt x="93" y="70"/>
                  </a:lnTo>
                  <a:lnTo>
                    <a:pt x="90" y="74"/>
                  </a:lnTo>
                  <a:lnTo>
                    <a:pt x="93" y="70"/>
                  </a:lnTo>
                  <a:lnTo>
                    <a:pt x="77" y="61"/>
                  </a:lnTo>
                  <a:lnTo>
                    <a:pt x="0" y="54"/>
                  </a:lnTo>
                  <a:lnTo>
                    <a:pt x="0" y="26"/>
                  </a:lnTo>
                  <a:lnTo>
                    <a:pt x="58" y="3"/>
                  </a:lnTo>
                  <a:lnTo>
                    <a:pt x="58"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5" name="Freeform 505"/>
            <p:cNvSpPr>
              <a:spLocks/>
            </p:cNvSpPr>
            <p:nvPr/>
          </p:nvSpPr>
          <p:spPr bwMode="auto">
            <a:xfrm>
              <a:off x="4557028" y="3430819"/>
              <a:ext cx="183930" cy="186754"/>
            </a:xfrm>
            <a:custGeom>
              <a:avLst/>
              <a:gdLst/>
              <a:ahLst/>
              <a:cxnLst>
                <a:cxn ang="0">
                  <a:pos x="103" y="0"/>
                </a:cxn>
                <a:cxn ang="0">
                  <a:pos x="0" y="23"/>
                </a:cxn>
                <a:cxn ang="0">
                  <a:pos x="4" y="29"/>
                </a:cxn>
                <a:cxn ang="0">
                  <a:pos x="16" y="93"/>
                </a:cxn>
                <a:cxn ang="0">
                  <a:pos x="7" y="157"/>
                </a:cxn>
                <a:cxn ang="0">
                  <a:pos x="84" y="183"/>
                </a:cxn>
                <a:cxn ang="0">
                  <a:pos x="84" y="186"/>
                </a:cxn>
                <a:cxn ang="0">
                  <a:pos x="148" y="192"/>
                </a:cxn>
                <a:cxn ang="0">
                  <a:pos x="189" y="151"/>
                </a:cxn>
                <a:cxn ang="0">
                  <a:pos x="157" y="71"/>
                </a:cxn>
                <a:cxn ang="0">
                  <a:pos x="164" y="35"/>
                </a:cxn>
                <a:cxn ang="0">
                  <a:pos x="103" y="0"/>
                </a:cxn>
              </a:cxnLst>
              <a:rect l="0" t="0" r="r" b="b"/>
              <a:pathLst>
                <a:path w="189" h="192">
                  <a:moveTo>
                    <a:pt x="103" y="0"/>
                  </a:moveTo>
                  <a:lnTo>
                    <a:pt x="0" y="23"/>
                  </a:lnTo>
                  <a:lnTo>
                    <a:pt x="4" y="29"/>
                  </a:lnTo>
                  <a:lnTo>
                    <a:pt x="16" y="93"/>
                  </a:lnTo>
                  <a:lnTo>
                    <a:pt x="7" y="157"/>
                  </a:lnTo>
                  <a:lnTo>
                    <a:pt x="84" y="183"/>
                  </a:lnTo>
                  <a:lnTo>
                    <a:pt x="84" y="186"/>
                  </a:lnTo>
                  <a:lnTo>
                    <a:pt x="148" y="192"/>
                  </a:lnTo>
                  <a:lnTo>
                    <a:pt x="189" y="151"/>
                  </a:lnTo>
                  <a:lnTo>
                    <a:pt x="157" y="71"/>
                  </a:lnTo>
                  <a:lnTo>
                    <a:pt x="164" y="35"/>
                  </a:lnTo>
                  <a:lnTo>
                    <a:pt x="10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6" name="Freeform 504"/>
            <p:cNvSpPr>
              <a:spLocks/>
            </p:cNvSpPr>
            <p:nvPr/>
          </p:nvSpPr>
          <p:spPr bwMode="auto">
            <a:xfrm>
              <a:off x="4557028" y="3430819"/>
              <a:ext cx="181511" cy="186754"/>
            </a:xfrm>
            <a:custGeom>
              <a:avLst/>
              <a:gdLst/>
              <a:ahLst/>
              <a:cxnLst>
                <a:cxn ang="0">
                  <a:pos x="103" y="0"/>
                </a:cxn>
                <a:cxn ang="0">
                  <a:pos x="0" y="22"/>
                </a:cxn>
                <a:cxn ang="0">
                  <a:pos x="3" y="30"/>
                </a:cxn>
                <a:cxn ang="0">
                  <a:pos x="15" y="92"/>
                </a:cxn>
                <a:cxn ang="0">
                  <a:pos x="5" y="157"/>
                </a:cxn>
                <a:cxn ang="0">
                  <a:pos x="83" y="182"/>
                </a:cxn>
                <a:cxn ang="0">
                  <a:pos x="83" y="187"/>
                </a:cxn>
                <a:cxn ang="0">
                  <a:pos x="149" y="192"/>
                </a:cxn>
                <a:cxn ang="0">
                  <a:pos x="189" y="152"/>
                </a:cxn>
                <a:cxn ang="0">
                  <a:pos x="156" y="72"/>
                </a:cxn>
                <a:cxn ang="0">
                  <a:pos x="164" y="35"/>
                </a:cxn>
                <a:cxn ang="0">
                  <a:pos x="103" y="0"/>
                </a:cxn>
              </a:cxnLst>
              <a:rect l="0" t="0" r="r" b="b"/>
              <a:pathLst>
                <a:path w="189" h="192">
                  <a:moveTo>
                    <a:pt x="103" y="0"/>
                  </a:moveTo>
                  <a:lnTo>
                    <a:pt x="0" y="22"/>
                  </a:lnTo>
                  <a:lnTo>
                    <a:pt x="3" y="30"/>
                  </a:lnTo>
                  <a:lnTo>
                    <a:pt x="15" y="92"/>
                  </a:lnTo>
                  <a:lnTo>
                    <a:pt x="5" y="157"/>
                  </a:lnTo>
                  <a:lnTo>
                    <a:pt x="83" y="182"/>
                  </a:lnTo>
                  <a:lnTo>
                    <a:pt x="83" y="187"/>
                  </a:lnTo>
                  <a:lnTo>
                    <a:pt x="149" y="192"/>
                  </a:lnTo>
                  <a:lnTo>
                    <a:pt x="189" y="152"/>
                  </a:lnTo>
                  <a:lnTo>
                    <a:pt x="156" y="72"/>
                  </a:lnTo>
                  <a:lnTo>
                    <a:pt x="164" y="35"/>
                  </a:lnTo>
                  <a:lnTo>
                    <a:pt x="10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7" name="Freeform 503"/>
            <p:cNvSpPr>
              <a:spLocks/>
            </p:cNvSpPr>
            <p:nvPr/>
          </p:nvSpPr>
          <p:spPr bwMode="auto">
            <a:xfrm>
              <a:off x="4593331" y="3612722"/>
              <a:ext cx="101646" cy="58209"/>
            </a:xfrm>
            <a:custGeom>
              <a:avLst/>
              <a:gdLst/>
              <a:ahLst/>
              <a:cxnLst>
                <a:cxn ang="0">
                  <a:pos x="105" y="6"/>
                </a:cxn>
                <a:cxn ang="0">
                  <a:pos x="105" y="61"/>
                </a:cxn>
                <a:cxn ang="0">
                  <a:pos x="38" y="61"/>
                </a:cxn>
                <a:cxn ang="0">
                  <a:pos x="0" y="45"/>
                </a:cxn>
                <a:cxn ang="0">
                  <a:pos x="3" y="41"/>
                </a:cxn>
                <a:cxn ang="0">
                  <a:pos x="0" y="45"/>
                </a:cxn>
                <a:cxn ang="0">
                  <a:pos x="3" y="41"/>
                </a:cxn>
                <a:cxn ang="0">
                  <a:pos x="45" y="0"/>
                </a:cxn>
                <a:cxn ang="0">
                  <a:pos x="105" y="6"/>
                </a:cxn>
              </a:cxnLst>
              <a:rect l="0" t="0" r="r" b="b"/>
              <a:pathLst>
                <a:path w="105" h="61">
                  <a:moveTo>
                    <a:pt x="105" y="6"/>
                  </a:moveTo>
                  <a:lnTo>
                    <a:pt x="105" y="61"/>
                  </a:lnTo>
                  <a:lnTo>
                    <a:pt x="38" y="61"/>
                  </a:lnTo>
                  <a:lnTo>
                    <a:pt x="0" y="45"/>
                  </a:lnTo>
                  <a:lnTo>
                    <a:pt x="3" y="41"/>
                  </a:lnTo>
                  <a:lnTo>
                    <a:pt x="0" y="45"/>
                  </a:lnTo>
                  <a:lnTo>
                    <a:pt x="3" y="41"/>
                  </a:lnTo>
                  <a:lnTo>
                    <a:pt x="45" y="0"/>
                  </a:lnTo>
                  <a:lnTo>
                    <a:pt x="105" y="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8" name="Freeform 501"/>
            <p:cNvSpPr>
              <a:spLocks/>
            </p:cNvSpPr>
            <p:nvPr/>
          </p:nvSpPr>
          <p:spPr bwMode="auto">
            <a:xfrm>
              <a:off x="4593331" y="3651528"/>
              <a:ext cx="2419"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9" name="Freeform 500"/>
            <p:cNvSpPr>
              <a:spLocks/>
            </p:cNvSpPr>
            <p:nvPr/>
          </p:nvSpPr>
          <p:spPr bwMode="auto">
            <a:xfrm>
              <a:off x="4581230" y="3656379"/>
              <a:ext cx="113747" cy="82463"/>
            </a:xfrm>
            <a:custGeom>
              <a:avLst/>
              <a:gdLst/>
              <a:ahLst/>
              <a:cxnLst>
                <a:cxn ang="0">
                  <a:pos x="118" y="19"/>
                </a:cxn>
                <a:cxn ang="0">
                  <a:pos x="99" y="86"/>
                </a:cxn>
                <a:cxn ang="0">
                  <a:pos x="48" y="73"/>
                </a:cxn>
                <a:cxn ang="0">
                  <a:pos x="0" y="57"/>
                </a:cxn>
                <a:cxn ang="0">
                  <a:pos x="6" y="57"/>
                </a:cxn>
                <a:cxn ang="0">
                  <a:pos x="13" y="0"/>
                </a:cxn>
                <a:cxn ang="0">
                  <a:pos x="51" y="16"/>
                </a:cxn>
                <a:cxn ang="0">
                  <a:pos x="115" y="16"/>
                </a:cxn>
                <a:cxn ang="0">
                  <a:pos x="118" y="19"/>
                </a:cxn>
              </a:cxnLst>
              <a:rect l="0" t="0" r="r" b="b"/>
              <a:pathLst>
                <a:path w="118" h="86">
                  <a:moveTo>
                    <a:pt x="118" y="19"/>
                  </a:moveTo>
                  <a:lnTo>
                    <a:pt x="99" y="86"/>
                  </a:lnTo>
                  <a:lnTo>
                    <a:pt x="48" y="73"/>
                  </a:lnTo>
                  <a:lnTo>
                    <a:pt x="0" y="57"/>
                  </a:lnTo>
                  <a:lnTo>
                    <a:pt x="6" y="57"/>
                  </a:lnTo>
                  <a:lnTo>
                    <a:pt x="13" y="0"/>
                  </a:lnTo>
                  <a:lnTo>
                    <a:pt x="51" y="16"/>
                  </a:lnTo>
                  <a:lnTo>
                    <a:pt x="115" y="16"/>
                  </a:lnTo>
                  <a:lnTo>
                    <a:pt x="118" y="1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0" name="Freeform 498"/>
            <p:cNvSpPr>
              <a:spLocks/>
            </p:cNvSpPr>
            <p:nvPr/>
          </p:nvSpPr>
          <p:spPr bwMode="auto">
            <a:xfrm>
              <a:off x="4525568" y="3709737"/>
              <a:ext cx="99225" cy="48508"/>
            </a:xfrm>
            <a:custGeom>
              <a:avLst/>
              <a:gdLst/>
              <a:ahLst/>
              <a:cxnLst>
                <a:cxn ang="0">
                  <a:pos x="96" y="23"/>
                </a:cxn>
                <a:cxn ang="0">
                  <a:pos x="77" y="42"/>
                </a:cxn>
                <a:cxn ang="0">
                  <a:pos x="13" y="51"/>
                </a:cxn>
                <a:cxn ang="0">
                  <a:pos x="4" y="45"/>
                </a:cxn>
                <a:cxn ang="0">
                  <a:pos x="0" y="13"/>
                </a:cxn>
                <a:cxn ang="0">
                  <a:pos x="64" y="0"/>
                </a:cxn>
                <a:cxn ang="0">
                  <a:pos x="58" y="0"/>
                </a:cxn>
                <a:cxn ang="0">
                  <a:pos x="103" y="16"/>
                </a:cxn>
                <a:cxn ang="0">
                  <a:pos x="96" y="23"/>
                </a:cxn>
              </a:cxnLst>
              <a:rect l="0" t="0" r="r" b="b"/>
              <a:pathLst>
                <a:path w="103" h="51">
                  <a:moveTo>
                    <a:pt x="96" y="23"/>
                  </a:moveTo>
                  <a:lnTo>
                    <a:pt x="77" y="42"/>
                  </a:lnTo>
                  <a:lnTo>
                    <a:pt x="13" y="51"/>
                  </a:lnTo>
                  <a:lnTo>
                    <a:pt x="4" y="45"/>
                  </a:lnTo>
                  <a:lnTo>
                    <a:pt x="0" y="13"/>
                  </a:lnTo>
                  <a:lnTo>
                    <a:pt x="64" y="0"/>
                  </a:lnTo>
                  <a:lnTo>
                    <a:pt x="58" y="0"/>
                  </a:lnTo>
                  <a:lnTo>
                    <a:pt x="103" y="16"/>
                  </a:lnTo>
                  <a:lnTo>
                    <a:pt x="96" y="2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1" name="Freeform 497"/>
            <p:cNvSpPr>
              <a:spLocks/>
            </p:cNvSpPr>
            <p:nvPr/>
          </p:nvSpPr>
          <p:spPr bwMode="auto">
            <a:xfrm>
              <a:off x="4525568" y="3709737"/>
              <a:ext cx="99225" cy="50934"/>
            </a:xfrm>
            <a:custGeom>
              <a:avLst/>
              <a:gdLst/>
              <a:ahLst/>
              <a:cxnLst>
                <a:cxn ang="0">
                  <a:pos x="95" y="24"/>
                </a:cxn>
                <a:cxn ang="0">
                  <a:pos x="78" y="41"/>
                </a:cxn>
                <a:cxn ang="0">
                  <a:pos x="13" y="51"/>
                </a:cxn>
                <a:cxn ang="0">
                  <a:pos x="3" y="44"/>
                </a:cxn>
                <a:cxn ang="0">
                  <a:pos x="0" y="15"/>
                </a:cxn>
                <a:cxn ang="0">
                  <a:pos x="63" y="0"/>
                </a:cxn>
                <a:cxn ang="0">
                  <a:pos x="58" y="0"/>
                </a:cxn>
                <a:cxn ang="0">
                  <a:pos x="103" y="17"/>
                </a:cxn>
                <a:cxn ang="0">
                  <a:pos x="95" y="24"/>
                </a:cxn>
              </a:cxnLst>
              <a:rect l="0" t="0" r="r" b="b"/>
              <a:pathLst>
                <a:path w="103" h="51">
                  <a:moveTo>
                    <a:pt x="95" y="24"/>
                  </a:moveTo>
                  <a:lnTo>
                    <a:pt x="78" y="41"/>
                  </a:lnTo>
                  <a:lnTo>
                    <a:pt x="13" y="51"/>
                  </a:lnTo>
                  <a:lnTo>
                    <a:pt x="3" y="44"/>
                  </a:lnTo>
                  <a:lnTo>
                    <a:pt x="0" y="15"/>
                  </a:lnTo>
                  <a:lnTo>
                    <a:pt x="63" y="0"/>
                  </a:lnTo>
                  <a:lnTo>
                    <a:pt x="58" y="0"/>
                  </a:lnTo>
                  <a:lnTo>
                    <a:pt x="103" y="17"/>
                  </a:lnTo>
                  <a:lnTo>
                    <a:pt x="95" y="2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2" name="Freeform 496"/>
            <p:cNvSpPr>
              <a:spLocks/>
            </p:cNvSpPr>
            <p:nvPr/>
          </p:nvSpPr>
          <p:spPr bwMode="auto">
            <a:xfrm>
              <a:off x="4615112" y="3772798"/>
              <a:ext cx="48403" cy="55785"/>
            </a:xfrm>
            <a:custGeom>
              <a:avLst/>
              <a:gdLst/>
              <a:ahLst/>
              <a:cxnLst>
                <a:cxn ang="0">
                  <a:pos x="0" y="58"/>
                </a:cxn>
                <a:cxn ang="0">
                  <a:pos x="48" y="32"/>
                </a:cxn>
                <a:cxn ang="0">
                  <a:pos x="51" y="3"/>
                </a:cxn>
                <a:cxn ang="0">
                  <a:pos x="7" y="0"/>
                </a:cxn>
                <a:cxn ang="0">
                  <a:pos x="0" y="58"/>
                </a:cxn>
              </a:cxnLst>
              <a:rect l="0" t="0" r="r" b="b"/>
              <a:pathLst>
                <a:path w="51" h="58">
                  <a:moveTo>
                    <a:pt x="0" y="58"/>
                  </a:moveTo>
                  <a:lnTo>
                    <a:pt x="48" y="32"/>
                  </a:lnTo>
                  <a:lnTo>
                    <a:pt x="51" y="3"/>
                  </a:lnTo>
                  <a:lnTo>
                    <a:pt x="7" y="0"/>
                  </a:lnTo>
                  <a:lnTo>
                    <a:pt x="0" y="5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3" name="Freeform 495"/>
            <p:cNvSpPr>
              <a:spLocks/>
            </p:cNvSpPr>
            <p:nvPr/>
          </p:nvSpPr>
          <p:spPr bwMode="auto">
            <a:xfrm>
              <a:off x="4615112" y="3772798"/>
              <a:ext cx="48403" cy="55785"/>
            </a:xfrm>
            <a:custGeom>
              <a:avLst/>
              <a:gdLst/>
              <a:ahLst/>
              <a:cxnLst>
                <a:cxn ang="0">
                  <a:pos x="0" y="58"/>
                </a:cxn>
                <a:cxn ang="0">
                  <a:pos x="48" y="33"/>
                </a:cxn>
                <a:cxn ang="0">
                  <a:pos x="51" y="3"/>
                </a:cxn>
                <a:cxn ang="0">
                  <a:pos x="8" y="0"/>
                </a:cxn>
                <a:cxn ang="0">
                  <a:pos x="0" y="58"/>
                </a:cxn>
              </a:cxnLst>
              <a:rect l="0" t="0" r="r" b="b"/>
              <a:pathLst>
                <a:path w="51" h="58">
                  <a:moveTo>
                    <a:pt x="0" y="58"/>
                  </a:moveTo>
                  <a:lnTo>
                    <a:pt x="48" y="33"/>
                  </a:lnTo>
                  <a:lnTo>
                    <a:pt x="51" y="3"/>
                  </a:lnTo>
                  <a:lnTo>
                    <a:pt x="8" y="0"/>
                  </a:lnTo>
                  <a:lnTo>
                    <a:pt x="0" y="5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4" name="Freeform 494"/>
            <p:cNvSpPr>
              <a:spLocks/>
            </p:cNvSpPr>
            <p:nvPr/>
          </p:nvSpPr>
          <p:spPr bwMode="auto">
            <a:xfrm>
              <a:off x="4622373" y="3838284"/>
              <a:ext cx="53243" cy="65485"/>
            </a:xfrm>
            <a:custGeom>
              <a:avLst/>
              <a:gdLst/>
              <a:ahLst/>
              <a:cxnLst>
                <a:cxn ang="0">
                  <a:pos x="0" y="4"/>
                </a:cxn>
                <a:cxn ang="0">
                  <a:pos x="25" y="61"/>
                </a:cxn>
                <a:cxn ang="0">
                  <a:pos x="25" y="68"/>
                </a:cxn>
                <a:cxn ang="0">
                  <a:pos x="54" y="58"/>
                </a:cxn>
                <a:cxn ang="0">
                  <a:pos x="28" y="0"/>
                </a:cxn>
                <a:cxn ang="0">
                  <a:pos x="0" y="4"/>
                </a:cxn>
              </a:cxnLst>
              <a:rect l="0" t="0" r="r" b="b"/>
              <a:pathLst>
                <a:path w="54" h="68">
                  <a:moveTo>
                    <a:pt x="0" y="4"/>
                  </a:moveTo>
                  <a:lnTo>
                    <a:pt x="25" y="61"/>
                  </a:lnTo>
                  <a:lnTo>
                    <a:pt x="25" y="68"/>
                  </a:lnTo>
                  <a:lnTo>
                    <a:pt x="54" y="58"/>
                  </a:lnTo>
                  <a:lnTo>
                    <a:pt x="28" y="0"/>
                  </a:lnTo>
                  <a:lnTo>
                    <a:pt x="0" y="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5" name="Freeform 493"/>
            <p:cNvSpPr>
              <a:spLocks/>
            </p:cNvSpPr>
            <p:nvPr/>
          </p:nvSpPr>
          <p:spPr bwMode="auto">
            <a:xfrm>
              <a:off x="4622373" y="3838284"/>
              <a:ext cx="50822" cy="65485"/>
            </a:xfrm>
            <a:custGeom>
              <a:avLst/>
              <a:gdLst/>
              <a:ahLst/>
              <a:cxnLst>
                <a:cxn ang="0">
                  <a:pos x="0" y="3"/>
                </a:cxn>
                <a:cxn ang="0">
                  <a:pos x="26" y="60"/>
                </a:cxn>
                <a:cxn ang="0">
                  <a:pos x="26" y="68"/>
                </a:cxn>
                <a:cxn ang="0">
                  <a:pos x="54" y="58"/>
                </a:cxn>
                <a:cxn ang="0">
                  <a:pos x="28" y="0"/>
                </a:cxn>
                <a:cxn ang="0">
                  <a:pos x="0" y="3"/>
                </a:cxn>
              </a:cxnLst>
              <a:rect l="0" t="0" r="r" b="b"/>
              <a:pathLst>
                <a:path w="54" h="68">
                  <a:moveTo>
                    <a:pt x="0" y="3"/>
                  </a:moveTo>
                  <a:lnTo>
                    <a:pt x="26" y="60"/>
                  </a:lnTo>
                  <a:lnTo>
                    <a:pt x="26" y="68"/>
                  </a:lnTo>
                  <a:lnTo>
                    <a:pt x="54" y="58"/>
                  </a:lnTo>
                  <a:lnTo>
                    <a:pt x="28" y="0"/>
                  </a:lnTo>
                  <a:lnTo>
                    <a:pt x="0" y="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6" name="Freeform 492"/>
            <p:cNvSpPr>
              <a:spLocks/>
            </p:cNvSpPr>
            <p:nvPr/>
          </p:nvSpPr>
          <p:spPr bwMode="auto">
            <a:xfrm>
              <a:off x="4658674" y="3835857"/>
              <a:ext cx="65344" cy="55785"/>
            </a:xfrm>
            <a:custGeom>
              <a:avLst/>
              <a:gdLst/>
              <a:ahLst/>
              <a:cxnLst>
                <a:cxn ang="0">
                  <a:pos x="0" y="26"/>
                </a:cxn>
                <a:cxn ang="0">
                  <a:pos x="42" y="0"/>
                </a:cxn>
                <a:cxn ang="0">
                  <a:pos x="67" y="23"/>
                </a:cxn>
                <a:cxn ang="0">
                  <a:pos x="16" y="58"/>
                </a:cxn>
                <a:cxn ang="0">
                  <a:pos x="0" y="26"/>
                </a:cxn>
              </a:cxnLst>
              <a:rect l="0" t="0" r="r" b="b"/>
              <a:pathLst>
                <a:path w="67" h="58">
                  <a:moveTo>
                    <a:pt x="0" y="26"/>
                  </a:moveTo>
                  <a:lnTo>
                    <a:pt x="42" y="0"/>
                  </a:lnTo>
                  <a:lnTo>
                    <a:pt x="67" y="23"/>
                  </a:lnTo>
                  <a:lnTo>
                    <a:pt x="16" y="58"/>
                  </a:lnTo>
                  <a:lnTo>
                    <a:pt x="0" y="2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7" name="Freeform 491"/>
            <p:cNvSpPr>
              <a:spLocks/>
            </p:cNvSpPr>
            <p:nvPr/>
          </p:nvSpPr>
          <p:spPr bwMode="auto">
            <a:xfrm>
              <a:off x="4658674" y="3835857"/>
              <a:ext cx="65344" cy="55785"/>
            </a:xfrm>
            <a:custGeom>
              <a:avLst/>
              <a:gdLst/>
              <a:ahLst/>
              <a:cxnLst>
                <a:cxn ang="0">
                  <a:pos x="0" y="25"/>
                </a:cxn>
                <a:cxn ang="0">
                  <a:pos x="42" y="0"/>
                </a:cxn>
                <a:cxn ang="0">
                  <a:pos x="67" y="23"/>
                </a:cxn>
                <a:cxn ang="0">
                  <a:pos x="15" y="58"/>
                </a:cxn>
                <a:cxn ang="0">
                  <a:pos x="0" y="25"/>
                </a:cxn>
              </a:cxnLst>
              <a:rect l="0" t="0" r="r" b="b"/>
              <a:pathLst>
                <a:path w="67" h="58">
                  <a:moveTo>
                    <a:pt x="0" y="25"/>
                  </a:moveTo>
                  <a:lnTo>
                    <a:pt x="42" y="0"/>
                  </a:lnTo>
                  <a:lnTo>
                    <a:pt x="67" y="23"/>
                  </a:lnTo>
                  <a:lnTo>
                    <a:pt x="15" y="58"/>
                  </a:lnTo>
                  <a:lnTo>
                    <a:pt x="0" y="2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8" name="Freeform 490"/>
            <p:cNvSpPr>
              <a:spLocks/>
            </p:cNvSpPr>
            <p:nvPr/>
          </p:nvSpPr>
          <p:spPr bwMode="auto">
            <a:xfrm>
              <a:off x="4615112" y="3741268"/>
              <a:ext cx="111326" cy="118843"/>
            </a:xfrm>
            <a:custGeom>
              <a:avLst/>
              <a:gdLst/>
              <a:ahLst/>
              <a:cxnLst>
                <a:cxn ang="0">
                  <a:pos x="0" y="87"/>
                </a:cxn>
                <a:cxn ang="0">
                  <a:pos x="7" y="103"/>
                </a:cxn>
                <a:cxn ang="0">
                  <a:pos x="35" y="99"/>
                </a:cxn>
                <a:cxn ang="0">
                  <a:pos x="45" y="122"/>
                </a:cxn>
                <a:cxn ang="0">
                  <a:pos x="87" y="96"/>
                </a:cxn>
                <a:cxn ang="0">
                  <a:pos x="112" y="119"/>
                </a:cxn>
                <a:cxn ang="0">
                  <a:pos x="109" y="122"/>
                </a:cxn>
                <a:cxn ang="0">
                  <a:pos x="112" y="122"/>
                </a:cxn>
                <a:cxn ang="0">
                  <a:pos x="115" y="39"/>
                </a:cxn>
                <a:cxn ang="0">
                  <a:pos x="64" y="0"/>
                </a:cxn>
                <a:cxn ang="0">
                  <a:pos x="61" y="0"/>
                </a:cxn>
                <a:cxn ang="0">
                  <a:pos x="58" y="32"/>
                </a:cxn>
                <a:cxn ang="0">
                  <a:pos x="51" y="35"/>
                </a:cxn>
                <a:cxn ang="0">
                  <a:pos x="48" y="64"/>
                </a:cxn>
                <a:cxn ang="0">
                  <a:pos x="0" y="87"/>
                </a:cxn>
                <a:cxn ang="0">
                  <a:pos x="0" y="87"/>
                </a:cxn>
              </a:cxnLst>
              <a:rect l="0" t="0" r="r" b="b"/>
              <a:pathLst>
                <a:path w="115" h="122">
                  <a:moveTo>
                    <a:pt x="0" y="87"/>
                  </a:moveTo>
                  <a:lnTo>
                    <a:pt x="7" y="103"/>
                  </a:lnTo>
                  <a:lnTo>
                    <a:pt x="35" y="99"/>
                  </a:lnTo>
                  <a:lnTo>
                    <a:pt x="45" y="122"/>
                  </a:lnTo>
                  <a:lnTo>
                    <a:pt x="87" y="96"/>
                  </a:lnTo>
                  <a:lnTo>
                    <a:pt x="112" y="119"/>
                  </a:lnTo>
                  <a:lnTo>
                    <a:pt x="109" y="122"/>
                  </a:lnTo>
                  <a:lnTo>
                    <a:pt x="112" y="122"/>
                  </a:lnTo>
                  <a:lnTo>
                    <a:pt x="115" y="39"/>
                  </a:lnTo>
                  <a:lnTo>
                    <a:pt x="64" y="0"/>
                  </a:lnTo>
                  <a:lnTo>
                    <a:pt x="61" y="0"/>
                  </a:lnTo>
                  <a:lnTo>
                    <a:pt x="58" y="32"/>
                  </a:lnTo>
                  <a:lnTo>
                    <a:pt x="51" y="35"/>
                  </a:lnTo>
                  <a:lnTo>
                    <a:pt x="48" y="64"/>
                  </a:lnTo>
                  <a:lnTo>
                    <a:pt x="0" y="8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9" name="Freeform 489"/>
            <p:cNvSpPr>
              <a:spLocks/>
            </p:cNvSpPr>
            <p:nvPr/>
          </p:nvSpPr>
          <p:spPr bwMode="auto">
            <a:xfrm>
              <a:off x="4615112" y="3741268"/>
              <a:ext cx="111326" cy="118843"/>
            </a:xfrm>
            <a:custGeom>
              <a:avLst/>
              <a:gdLst/>
              <a:ahLst/>
              <a:cxnLst>
                <a:cxn ang="0">
                  <a:pos x="0" y="87"/>
                </a:cxn>
                <a:cxn ang="0">
                  <a:pos x="8" y="102"/>
                </a:cxn>
                <a:cxn ang="0">
                  <a:pos x="35" y="100"/>
                </a:cxn>
                <a:cxn ang="0">
                  <a:pos x="45" y="122"/>
                </a:cxn>
                <a:cxn ang="0">
                  <a:pos x="88" y="97"/>
                </a:cxn>
                <a:cxn ang="0">
                  <a:pos x="113" y="120"/>
                </a:cxn>
                <a:cxn ang="0">
                  <a:pos x="110" y="122"/>
                </a:cxn>
                <a:cxn ang="0">
                  <a:pos x="113" y="122"/>
                </a:cxn>
                <a:cxn ang="0">
                  <a:pos x="115" y="40"/>
                </a:cxn>
                <a:cxn ang="0">
                  <a:pos x="65" y="0"/>
                </a:cxn>
                <a:cxn ang="0">
                  <a:pos x="60" y="0"/>
                </a:cxn>
                <a:cxn ang="0">
                  <a:pos x="58" y="32"/>
                </a:cxn>
                <a:cxn ang="0">
                  <a:pos x="50" y="35"/>
                </a:cxn>
                <a:cxn ang="0">
                  <a:pos x="48" y="65"/>
                </a:cxn>
                <a:cxn ang="0">
                  <a:pos x="0" y="87"/>
                </a:cxn>
              </a:cxnLst>
              <a:rect l="0" t="0" r="r" b="b"/>
              <a:pathLst>
                <a:path w="115" h="122">
                  <a:moveTo>
                    <a:pt x="0" y="87"/>
                  </a:moveTo>
                  <a:lnTo>
                    <a:pt x="8" y="102"/>
                  </a:lnTo>
                  <a:lnTo>
                    <a:pt x="35" y="100"/>
                  </a:lnTo>
                  <a:lnTo>
                    <a:pt x="45" y="122"/>
                  </a:lnTo>
                  <a:lnTo>
                    <a:pt x="88" y="97"/>
                  </a:lnTo>
                  <a:lnTo>
                    <a:pt x="113" y="120"/>
                  </a:lnTo>
                  <a:lnTo>
                    <a:pt x="110" y="122"/>
                  </a:lnTo>
                  <a:lnTo>
                    <a:pt x="113" y="122"/>
                  </a:lnTo>
                  <a:lnTo>
                    <a:pt x="115" y="40"/>
                  </a:lnTo>
                  <a:lnTo>
                    <a:pt x="65" y="0"/>
                  </a:lnTo>
                  <a:lnTo>
                    <a:pt x="60" y="0"/>
                  </a:lnTo>
                  <a:lnTo>
                    <a:pt x="58" y="32"/>
                  </a:lnTo>
                  <a:lnTo>
                    <a:pt x="50" y="35"/>
                  </a:lnTo>
                  <a:lnTo>
                    <a:pt x="48" y="65"/>
                  </a:lnTo>
                  <a:lnTo>
                    <a:pt x="0" y="8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0" name="Freeform 488"/>
            <p:cNvSpPr>
              <a:spLocks/>
            </p:cNvSpPr>
            <p:nvPr/>
          </p:nvSpPr>
          <p:spPr bwMode="auto">
            <a:xfrm>
              <a:off x="4791782" y="3821305"/>
              <a:ext cx="45982" cy="65486"/>
            </a:xfrm>
            <a:custGeom>
              <a:avLst/>
              <a:gdLst/>
              <a:ahLst/>
              <a:cxnLst>
                <a:cxn ang="0">
                  <a:pos x="3" y="58"/>
                </a:cxn>
                <a:cxn ang="0">
                  <a:pos x="16" y="68"/>
                </a:cxn>
                <a:cxn ang="0">
                  <a:pos x="48" y="29"/>
                </a:cxn>
                <a:cxn ang="0">
                  <a:pos x="38" y="0"/>
                </a:cxn>
                <a:cxn ang="0">
                  <a:pos x="19" y="10"/>
                </a:cxn>
                <a:cxn ang="0">
                  <a:pos x="0" y="20"/>
                </a:cxn>
                <a:cxn ang="0">
                  <a:pos x="3" y="58"/>
                </a:cxn>
              </a:cxnLst>
              <a:rect l="0" t="0" r="r" b="b"/>
              <a:pathLst>
                <a:path w="48" h="68">
                  <a:moveTo>
                    <a:pt x="3" y="58"/>
                  </a:moveTo>
                  <a:lnTo>
                    <a:pt x="16" y="68"/>
                  </a:lnTo>
                  <a:lnTo>
                    <a:pt x="48" y="29"/>
                  </a:lnTo>
                  <a:lnTo>
                    <a:pt x="38" y="0"/>
                  </a:lnTo>
                  <a:lnTo>
                    <a:pt x="19" y="10"/>
                  </a:lnTo>
                  <a:lnTo>
                    <a:pt x="0" y="20"/>
                  </a:lnTo>
                  <a:lnTo>
                    <a:pt x="3" y="5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1" name="Freeform 487"/>
            <p:cNvSpPr>
              <a:spLocks/>
            </p:cNvSpPr>
            <p:nvPr/>
          </p:nvSpPr>
          <p:spPr bwMode="auto">
            <a:xfrm>
              <a:off x="4791782" y="3821305"/>
              <a:ext cx="45982" cy="67911"/>
            </a:xfrm>
            <a:custGeom>
              <a:avLst/>
              <a:gdLst/>
              <a:ahLst/>
              <a:cxnLst>
                <a:cxn ang="0">
                  <a:pos x="3" y="58"/>
                </a:cxn>
                <a:cxn ang="0">
                  <a:pos x="18" y="68"/>
                </a:cxn>
                <a:cxn ang="0">
                  <a:pos x="48" y="29"/>
                </a:cxn>
                <a:cxn ang="0">
                  <a:pos x="38" y="0"/>
                </a:cxn>
                <a:cxn ang="0">
                  <a:pos x="20" y="10"/>
                </a:cxn>
                <a:cxn ang="0">
                  <a:pos x="0" y="19"/>
                </a:cxn>
                <a:cxn ang="0">
                  <a:pos x="3" y="58"/>
                </a:cxn>
              </a:cxnLst>
              <a:rect l="0" t="0" r="r" b="b"/>
              <a:pathLst>
                <a:path w="48" h="68">
                  <a:moveTo>
                    <a:pt x="3" y="58"/>
                  </a:moveTo>
                  <a:lnTo>
                    <a:pt x="18" y="68"/>
                  </a:lnTo>
                  <a:lnTo>
                    <a:pt x="48" y="29"/>
                  </a:lnTo>
                  <a:lnTo>
                    <a:pt x="38" y="0"/>
                  </a:lnTo>
                  <a:lnTo>
                    <a:pt x="20" y="10"/>
                  </a:lnTo>
                  <a:lnTo>
                    <a:pt x="0" y="19"/>
                  </a:lnTo>
                  <a:lnTo>
                    <a:pt x="3" y="5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2" name="Freeform 486"/>
            <p:cNvSpPr>
              <a:spLocks/>
            </p:cNvSpPr>
            <p:nvPr/>
          </p:nvSpPr>
          <p:spPr bwMode="auto">
            <a:xfrm>
              <a:off x="4724018" y="3775223"/>
              <a:ext cx="108905" cy="101866"/>
            </a:xfrm>
            <a:custGeom>
              <a:avLst/>
              <a:gdLst/>
              <a:ahLst/>
              <a:cxnLst>
                <a:cxn ang="0">
                  <a:pos x="74" y="106"/>
                </a:cxn>
                <a:cxn ang="0">
                  <a:pos x="71" y="68"/>
                </a:cxn>
                <a:cxn ang="0">
                  <a:pos x="109" y="48"/>
                </a:cxn>
                <a:cxn ang="0">
                  <a:pos x="112" y="64"/>
                </a:cxn>
                <a:cxn ang="0">
                  <a:pos x="106" y="0"/>
                </a:cxn>
                <a:cxn ang="0">
                  <a:pos x="3" y="13"/>
                </a:cxn>
                <a:cxn ang="0">
                  <a:pos x="3" y="16"/>
                </a:cxn>
                <a:cxn ang="0">
                  <a:pos x="0" y="74"/>
                </a:cxn>
                <a:cxn ang="0">
                  <a:pos x="7" y="80"/>
                </a:cxn>
                <a:cxn ang="0">
                  <a:pos x="74" y="106"/>
                </a:cxn>
              </a:cxnLst>
              <a:rect l="0" t="0" r="r" b="b"/>
              <a:pathLst>
                <a:path w="112" h="106">
                  <a:moveTo>
                    <a:pt x="74" y="106"/>
                  </a:moveTo>
                  <a:lnTo>
                    <a:pt x="71" y="68"/>
                  </a:lnTo>
                  <a:lnTo>
                    <a:pt x="109" y="48"/>
                  </a:lnTo>
                  <a:lnTo>
                    <a:pt x="112" y="64"/>
                  </a:lnTo>
                  <a:lnTo>
                    <a:pt x="106" y="0"/>
                  </a:lnTo>
                  <a:lnTo>
                    <a:pt x="3" y="13"/>
                  </a:lnTo>
                  <a:lnTo>
                    <a:pt x="3" y="16"/>
                  </a:lnTo>
                  <a:lnTo>
                    <a:pt x="0" y="74"/>
                  </a:lnTo>
                  <a:lnTo>
                    <a:pt x="7" y="80"/>
                  </a:lnTo>
                  <a:lnTo>
                    <a:pt x="74" y="10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3" name="Freeform 485"/>
            <p:cNvSpPr>
              <a:spLocks/>
            </p:cNvSpPr>
            <p:nvPr/>
          </p:nvSpPr>
          <p:spPr bwMode="auto">
            <a:xfrm>
              <a:off x="4724018" y="3775223"/>
              <a:ext cx="108905" cy="104291"/>
            </a:xfrm>
            <a:custGeom>
              <a:avLst/>
              <a:gdLst/>
              <a:ahLst/>
              <a:cxnLst>
                <a:cxn ang="0">
                  <a:pos x="72" y="106"/>
                </a:cxn>
                <a:cxn ang="0">
                  <a:pos x="70" y="67"/>
                </a:cxn>
                <a:cxn ang="0">
                  <a:pos x="107" y="47"/>
                </a:cxn>
                <a:cxn ang="0">
                  <a:pos x="112" y="64"/>
                </a:cxn>
                <a:cxn ang="0">
                  <a:pos x="105" y="0"/>
                </a:cxn>
                <a:cxn ang="0">
                  <a:pos x="2" y="12"/>
                </a:cxn>
                <a:cxn ang="0">
                  <a:pos x="2" y="17"/>
                </a:cxn>
                <a:cxn ang="0">
                  <a:pos x="0" y="74"/>
                </a:cxn>
                <a:cxn ang="0">
                  <a:pos x="7" y="79"/>
                </a:cxn>
                <a:cxn ang="0">
                  <a:pos x="72" y="106"/>
                </a:cxn>
              </a:cxnLst>
              <a:rect l="0" t="0" r="r" b="b"/>
              <a:pathLst>
                <a:path w="112" h="106">
                  <a:moveTo>
                    <a:pt x="72" y="106"/>
                  </a:moveTo>
                  <a:lnTo>
                    <a:pt x="70" y="67"/>
                  </a:lnTo>
                  <a:lnTo>
                    <a:pt x="107" y="47"/>
                  </a:lnTo>
                  <a:lnTo>
                    <a:pt x="112" y="64"/>
                  </a:lnTo>
                  <a:lnTo>
                    <a:pt x="105" y="0"/>
                  </a:lnTo>
                  <a:lnTo>
                    <a:pt x="2" y="12"/>
                  </a:lnTo>
                  <a:lnTo>
                    <a:pt x="2" y="17"/>
                  </a:lnTo>
                  <a:lnTo>
                    <a:pt x="0" y="74"/>
                  </a:lnTo>
                  <a:lnTo>
                    <a:pt x="7" y="79"/>
                  </a:lnTo>
                  <a:lnTo>
                    <a:pt x="72" y="106"/>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4" name="Freeform 484"/>
            <p:cNvSpPr>
              <a:spLocks/>
            </p:cNvSpPr>
            <p:nvPr/>
          </p:nvSpPr>
          <p:spPr bwMode="auto">
            <a:xfrm>
              <a:off x="4721597" y="3852836"/>
              <a:ext cx="2421" cy="7276"/>
            </a:xfrm>
            <a:custGeom>
              <a:avLst/>
              <a:gdLst/>
              <a:ahLst/>
              <a:cxnLst>
                <a:cxn ang="0">
                  <a:pos x="0" y="0"/>
                </a:cxn>
                <a:cxn ang="0">
                  <a:pos x="3" y="7"/>
                </a:cxn>
                <a:cxn ang="0">
                  <a:pos x="3" y="5"/>
                </a:cxn>
                <a:cxn ang="0">
                  <a:pos x="0" y="0"/>
                </a:cxn>
              </a:cxnLst>
              <a:rect l="0" t="0" r="r" b="b"/>
              <a:pathLst>
                <a:path w="3" h="7">
                  <a:moveTo>
                    <a:pt x="0" y="0"/>
                  </a:moveTo>
                  <a:lnTo>
                    <a:pt x="3" y="7"/>
                  </a:lnTo>
                  <a:lnTo>
                    <a:pt x="3" y="5"/>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5" name="Freeform 483"/>
            <p:cNvSpPr>
              <a:spLocks/>
            </p:cNvSpPr>
            <p:nvPr/>
          </p:nvSpPr>
          <p:spPr bwMode="auto">
            <a:xfrm>
              <a:off x="4673195" y="3670931"/>
              <a:ext cx="157309" cy="121269"/>
            </a:xfrm>
            <a:custGeom>
              <a:avLst/>
              <a:gdLst/>
              <a:ahLst/>
              <a:cxnLst>
                <a:cxn ang="0">
                  <a:pos x="157" y="121"/>
                </a:cxn>
                <a:cxn ang="0">
                  <a:pos x="154" y="96"/>
                </a:cxn>
                <a:cxn ang="0">
                  <a:pos x="163" y="73"/>
                </a:cxn>
                <a:cxn ang="0">
                  <a:pos x="154" y="67"/>
                </a:cxn>
                <a:cxn ang="0">
                  <a:pos x="122" y="48"/>
                </a:cxn>
                <a:cxn ang="0">
                  <a:pos x="90" y="35"/>
                </a:cxn>
                <a:cxn ang="0">
                  <a:pos x="90" y="0"/>
                </a:cxn>
                <a:cxn ang="0">
                  <a:pos x="22" y="0"/>
                </a:cxn>
                <a:cxn ang="0">
                  <a:pos x="22" y="3"/>
                </a:cxn>
                <a:cxn ang="0">
                  <a:pos x="3" y="70"/>
                </a:cxn>
                <a:cxn ang="0">
                  <a:pos x="0" y="67"/>
                </a:cxn>
                <a:cxn ang="0">
                  <a:pos x="3" y="70"/>
                </a:cxn>
                <a:cxn ang="0">
                  <a:pos x="0" y="73"/>
                </a:cxn>
                <a:cxn ang="0">
                  <a:pos x="3" y="73"/>
                </a:cxn>
                <a:cxn ang="0">
                  <a:pos x="54" y="112"/>
                </a:cxn>
                <a:cxn ang="0">
                  <a:pos x="54" y="124"/>
                </a:cxn>
                <a:cxn ang="0">
                  <a:pos x="54" y="121"/>
                </a:cxn>
                <a:cxn ang="0">
                  <a:pos x="157" y="108"/>
                </a:cxn>
                <a:cxn ang="0">
                  <a:pos x="157" y="121"/>
                </a:cxn>
              </a:cxnLst>
              <a:rect l="0" t="0" r="r" b="b"/>
              <a:pathLst>
                <a:path w="163" h="124">
                  <a:moveTo>
                    <a:pt x="157" y="121"/>
                  </a:moveTo>
                  <a:lnTo>
                    <a:pt x="154" y="96"/>
                  </a:lnTo>
                  <a:lnTo>
                    <a:pt x="163" y="73"/>
                  </a:lnTo>
                  <a:lnTo>
                    <a:pt x="154" y="67"/>
                  </a:lnTo>
                  <a:lnTo>
                    <a:pt x="122" y="48"/>
                  </a:lnTo>
                  <a:lnTo>
                    <a:pt x="90" y="35"/>
                  </a:lnTo>
                  <a:lnTo>
                    <a:pt x="90" y="0"/>
                  </a:lnTo>
                  <a:lnTo>
                    <a:pt x="22" y="0"/>
                  </a:lnTo>
                  <a:lnTo>
                    <a:pt x="22" y="3"/>
                  </a:lnTo>
                  <a:lnTo>
                    <a:pt x="3" y="70"/>
                  </a:lnTo>
                  <a:lnTo>
                    <a:pt x="0" y="67"/>
                  </a:lnTo>
                  <a:lnTo>
                    <a:pt x="3" y="70"/>
                  </a:lnTo>
                  <a:lnTo>
                    <a:pt x="0" y="73"/>
                  </a:lnTo>
                  <a:lnTo>
                    <a:pt x="3" y="73"/>
                  </a:lnTo>
                  <a:lnTo>
                    <a:pt x="54" y="112"/>
                  </a:lnTo>
                  <a:lnTo>
                    <a:pt x="54" y="124"/>
                  </a:lnTo>
                  <a:lnTo>
                    <a:pt x="54" y="121"/>
                  </a:lnTo>
                  <a:lnTo>
                    <a:pt x="157" y="108"/>
                  </a:lnTo>
                  <a:lnTo>
                    <a:pt x="157" y="121"/>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6" name="Freeform 482"/>
            <p:cNvSpPr>
              <a:spLocks/>
            </p:cNvSpPr>
            <p:nvPr/>
          </p:nvSpPr>
          <p:spPr bwMode="auto">
            <a:xfrm>
              <a:off x="4673195" y="3670931"/>
              <a:ext cx="159729" cy="121269"/>
            </a:xfrm>
            <a:custGeom>
              <a:avLst/>
              <a:gdLst/>
              <a:ahLst/>
              <a:cxnLst>
                <a:cxn ang="0">
                  <a:pos x="156" y="119"/>
                </a:cxn>
                <a:cxn ang="0">
                  <a:pos x="153" y="94"/>
                </a:cxn>
                <a:cxn ang="0">
                  <a:pos x="163" y="72"/>
                </a:cxn>
                <a:cxn ang="0">
                  <a:pos x="153" y="67"/>
                </a:cxn>
                <a:cxn ang="0">
                  <a:pos x="121" y="47"/>
                </a:cxn>
                <a:cxn ang="0">
                  <a:pos x="89" y="35"/>
                </a:cxn>
                <a:cxn ang="0">
                  <a:pos x="89" y="0"/>
                </a:cxn>
                <a:cxn ang="0">
                  <a:pos x="22" y="0"/>
                </a:cxn>
                <a:cxn ang="0">
                  <a:pos x="22" y="2"/>
                </a:cxn>
                <a:cxn ang="0">
                  <a:pos x="5" y="69"/>
                </a:cxn>
                <a:cxn ang="0">
                  <a:pos x="0" y="67"/>
                </a:cxn>
                <a:cxn ang="0">
                  <a:pos x="5" y="69"/>
                </a:cxn>
                <a:cxn ang="0">
                  <a:pos x="0" y="72"/>
                </a:cxn>
                <a:cxn ang="0">
                  <a:pos x="5" y="72"/>
                </a:cxn>
                <a:cxn ang="0">
                  <a:pos x="54" y="112"/>
                </a:cxn>
                <a:cxn ang="0">
                  <a:pos x="54" y="124"/>
                </a:cxn>
                <a:cxn ang="0">
                  <a:pos x="54" y="119"/>
                </a:cxn>
                <a:cxn ang="0">
                  <a:pos x="156" y="107"/>
                </a:cxn>
                <a:cxn ang="0">
                  <a:pos x="156" y="119"/>
                </a:cxn>
              </a:cxnLst>
              <a:rect l="0" t="0" r="r" b="b"/>
              <a:pathLst>
                <a:path w="163" h="124">
                  <a:moveTo>
                    <a:pt x="156" y="119"/>
                  </a:moveTo>
                  <a:lnTo>
                    <a:pt x="153" y="94"/>
                  </a:lnTo>
                  <a:lnTo>
                    <a:pt x="163" y="72"/>
                  </a:lnTo>
                  <a:lnTo>
                    <a:pt x="153" y="67"/>
                  </a:lnTo>
                  <a:lnTo>
                    <a:pt x="121" y="47"/>
                  </a:lnTo>
                  <a:lnTo>
                    <a:pt x="89" y="35"/>
                  </a:lnTo>
                  <a:lnTo>
                    <a:pt x="89" y="0"/>
                  </a:lnTo>
                  <a:lnTo>
                    <a:pt x="22" y="0"/>
                  </a:lnTo>
                  <a:lnTo>
                    <a:pt x="22" y="2"/>
                  </a:lnTo>
                  <a:lnTo>
                    <a:pt x="5" y="69"/>
                  </a:lnTo>
                  <a:lnTo>
                    <a:pt x="0" y="67"/>
                  </a:lnTo>
                  <a:lnTo>
                    <a:pt x="5" y="69"/>
                  </a:lnTo>
                  <a:lnTo>
                    <a:pt x="0" y="72"/>
                  </a:lnTo>
                  <a:lnTo>
                    <a:pt x="5" y="72"/>
                  </a:lnTo>
                  <a:lnTo>
                    <a:pt x="54" y="112"/>
                  </a:lnTo>
                  <a:lnTo>
                    <a:pt x="54" y="124"/>
                  </a:lnTo>
                  <a:lnTo>
                    <a:pt x="54" y="119"/>
                  </a:lnTo>
                  <a:lnTo>
                    <a:pt x="156" y="107"/>
                  </a:lnTo>
                  <a:lnTo>
                    <a:pt x="156" y="119"/>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7" name="Freeform 481"/>
            <p:cNvSpPr>
              <a:spLocks/>
            </p:cNvSpPr>
            <p:nvPr/>
          </p:nvSpPr>
          <p:spPr bwMode="auto">
            <a:xfrm>
              <a:off x="4760319" y="3670931"/>
              <a:ext cx="55664" cy="58209"/>
            </a:xfrm>
            <a:custGeom>
              <a:avLst/>
              <a:gdLst/>
              <a:ahLst/>
              <a:cxnLst>
                <a:cxn ang="0">
                  <a:pos x="3" y="0"/>
                </a:cxn>
                <a:cxn ang="0">
                  <a:pos x="35" y="6"/>
                </a:cxn>
                <a:cxn ang="0">
                  <a:pos x="54" y="38"/>
                </a:cxn>
                <a:cxn ang="0">
                  <a:pos x="57" y="60"/>
                </a:cxn>
                <a:cxn ang="0">
                  <a:pos x="32" y="48"/>
                </a:cxn>
                <a:cxn ang="0">
                  <a:pos x="0" y="35"/>
                </a:cxn>
                <a:cxn ang="0">
                  <a:pos x="0" y="0"/>
                </a:cxn>
                <a:cxn ang="0">
                  <a:pos x="3" y="0"/>
                </a:cxn>
              </a:cxnLst>
              <a:rect l="0" t="0" r="r" b="b"/>
              <a:pathLst>
                <a:path w="57" h="60">
                  <a:moveTo>
                    <a:pt x="3" y="0"/>
                  </a:moveTo>
                  <a:lnTo>
                    <a:pt x="35" y="6"/>
                  </a:lnTo>
                  <a:lnTo>
                    <a:pt x="54" y="38"/>
                  </a:lnTo>
                  <a:lnTo>
                    <a:pt x="57" y="60"/>
                  </a:lnTo>
                  <a:lnTo>
                    <a:pt x="32" y="48"/>
                  </a:lnTo>
                  <a:lnTo>
                    <a:pt x="0" y="35"/>
                  </a:lnTo>
                  <a:lnTo>
                    <a:pt x="0" y="0"/>
                  </a:lnTo>
                  <a:lnTo>
                    <a:pt x="3"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8" name="Freeform 480"/>
            <p:cNvSpPr>
              <a:spLocks/>
            </p:cNvSpPr>
            <p:nvPr/>
          </p:nvSpPr>
          <p:spPr bwMode="auto">
            <a:xfrm>
              <a:off x="4760319" y="3670931"/>
              <a:ext cx="55664" cy="58209"/>
            </a:xfrm>
            <a:custGeom>
              <a:avLst/>
              <a:gdLst/>
              <a:ahLst/>
              <a:cxnLst>
                <a:cxn ang="0">
                  <a:pos x="5" y="0"/>
                </a:cxn>
                <a:cxn ang="0">
                  <a:pos x="35" y="5"/>
                </a:cxn>
                <a:cxn ang="0">
                  <a:pos x="55" y="38"/>
                </a:cxn>
                <a:cxn ang="0">
                  <a:pos x="57" y="60"/>
                </a:cxn>
                <a:cxn ang="0">
                  <a:pos x="32" y="48"/>
                </a:cxn>
                <a:cxn ang="0">
                  <a:pos x="0" y="35"/>
                </a:cxn>
                <a:cxn ang="0">
                  <a:pos x="0" y="0"/>
                </a:cxn>
                <a:cxn ang="0">
                  <a:pos x="5" y="0"/>
                </a:cxn>
              </a:cxnLst>
              <a:rect l="0" t="0" r="r" b="b"/>
              <a:pathLst>
                <a:path w="57" h="60">
                  <a:moveTo>
                    <a:pt x="5" y="0"/>
                  </a:moveTo>
                  <a:lnTo>
                    <a:pt x="35" y="5"/>
                  </a:lnTo>
                  <a:lnTo>
                    <a:pt x="55" y="38"/>
                  </a:lnTo>
                  <a:lnTo>
                    <a:pt x="57" y="60"/>
                  </a:lnTo>
                  <a:lnTo>
                    <a:pt x="32" y="48"/>
                  </a:lnTo>
                  <a:lnTo>
                    <a:pt x="0" y="35"/>
                  </a:lnTo>
                  <a:lnTo>
                    <a:pt x="0" y="0"/>
                  </a:lnTo>
                  <a:lnTo>
                    <a:pt x="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9" name="Freeform 479"/>
            <p:cNvSpPr>
              <a:spLocks/>
            </p:cNvSpPr>
            <p:nvPr/>
          </p:nvSpPr>
          <p:spPr bwMode="auto">
            <a:xfrm>
              <a:off x="4682875" y="3282869"/>
              <a:ext cx="70185" cy="58209"/>
            </a:xfrm>
            <a:custGeom>
              <a:avLst/>
              <a:gdLst/>
              <a:ahLst/>
              <a:cxnLst>
                <a:cxn ang="0">
                  <a:pos x="51" y="0"/>
                </a:cxn>
                <a:cxn ang="0">
                  <a:pos x="9" y="38"/>
                </a:cxn>
                <a:cxn ang="0">
                  <a:pos x="0" y="57"/>
                </a:cxn>
                <a:cxn ang="0">
                  <a:pos x="6" y="57"/>
                </a:cxn>
                <a:cxn ang="0">
                  <a:pos x="73" y="60"/>
                </a:cxn>
                <a:cxn ang="0">
                  <a:pos x="60" y="0"/>
                </a:cxn>
                <a:cxn ang="0">
                  <a:pos x="51" y="0"/>
                </a:cxn>
              </a:cxnLst>
              <a:rect l="0" t="0" r="r" b="b"/>
              <a:pathLst>
                <a:path w="73" h="60">
                  <a:moveTo>
                    <a:pt x="51" y="0"/>
                  </a:moveTo>
                  <a:lnTo>
                    <a:pt x="9" y="38"/>
                  </a:lnTo>
                  <a:lnTo>
                    <a:pt x="0" y="57"/>
                  </a:lnTo>
                  <a:lnTo>
                    <a:pt x="6" y="57"/>
                  </a:lnTo>
                  <a:lnTo>
                    <a:pt x="73" y="60"/>
                  </a:lnTo>
                  <a:lnTo>
                    <a:pt x="60" y="0"/>
                  </a:lnTo>
                  <a:lnTo>
                    <a:pt x="5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0" name="Freeform 478"/>
            <p:cNvSpPr>
              <a:spLocks/>
            </p:cNvSpPr>
            <p:nvPr/>
          </p:nvSpPr>
          <p:spPr bwMode="auto">
            <a:xfrm>
              <a:off x="4682875" y="3282869"/>
              <a:ext cx="72604" cy="58209"/>
            </a:xfrm>
            <a:custGeom>
              <a:avLst/>
              <a:gdLst/>
              <a:ahLst/>
              <a:cxnLst>
                <a:cxn ang="0">
                  <a:pos x="51" y="0"/>
                </a:cxn>
                <a:cxn ang="0">
                  <a:pos x="10" y="38"/>
                </a:cxn>
                <a:cxn ang="0">
                  <a:pos x="0" y="58"/>
                </a:cxn>
                <a:cxn ang="0">
                  <a:pos x="7" y="58"/>
                </a:cxn>
                <a:cxn ang="0">
                  <a:pos x="73" y="60"/>
                </a:cxn>
                <a:cxn ang="0">
                  <a:pos x="58" y="0"/>
                </a:cxn>
                <a:cxn ang="0">
                  <a:pos x="51" y="0"/>
                </a:cxn>
              </a:cxnLst>
              <a:rect l="0" t="0" r="r" b="b"/>
              <a:pathLst>
                <a:path w="73" h="60">
                  <a:moveTo>
                    <a:pt x="51" y="0"/>
                  </a:moveTo>
                  <a:lnTo>
                    <a:pt x="10" y="38"/>
                  </a:lnTo>
                  <a:lnTo>
                    <a:pt x="0" y="58"/>
                  </a:lnTo>
                  <a:lnTo>
                    <a:pt x="7" y="58"/>
                  </a:lnTo>
                  <a:lnTo>
                    <a:pt x="73" y="60"/>
                  </a:lnTo>
                  <a:lnTo>
                    <a:pt x="58" y="0"/>
                  </a:lnTo>
                  <a:lnTo>
                    <a:pt x="5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1" name="Freeform 477"/>
            <p:cNvSpPr>
              <a:spLocks/>
            </p:cNvSpPr>
            <p:nvPr/>
          </p:nvSpPr>
          <p:spPr bwMode="auto">
            <a:xfrm>
              <a:off x="4673195" y="3326526"/>
              <a:ext cx="79865" cy="65486"/>
            </a:xfrm>
            <a:custGeom>
              <a:avLst/>
              <a:gdLst/>
              <a:ahLst/>
              <a:cxnLst>
                <a:cxn ang="0">
                  <a:pos x="16" y="0"/>
                </a:cxn>
                <a:cxn ang="0">
                  <a:pos x="0" y="48"/>
                </a:cxn>
                <a:cxn ang="0">
                  <a:pos x="83" y="68"/>
                </a:cxn>
                <a:cxn ang="0">
                  <a:pos x="83" y="16"/>
                </a:cxn>
                <a:cxn ang="0">
                  <a:pos x="16" y="13"/>
                </a:cxn>
                <a:cxn ang="0">
                  <a:pos x="10" y="13"/>
                </a:cxn>
                <a:cxn ang="0">
                  <a:pos x="16" y="0"/>
                </a:cxn>
              </a:cxnLst>
              <a:rect l="0" t="0" r="r" b="b"/>
              <a:pathLst>
                <a:path w="83" h="68">
                  <a:moveTo>
                    <a:pt x="16" y="0"/>
                  </a:moveTo>
                  <a:lnTo>
                    <a:pt x="0" y="48"/>
                  </a:lnTo>
                  <a:lnTo>
                    <a:pt x="83" y="68"/>
                  </a:lnTo>
                  <a:lnTo>
                    <a:pt x="83" y="16"/>
                  </a:lnTo>
                  <a:lnTo>
                    <a:pt x="16" y="13"/>
                  </a:lnTo>
                  <a:lnTo>
                    <a:pt x="10" y="13"/>
                  </a:lnTo>
                  <a:lnTo>
                    <a:pt x="16"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2" name="Freeform 476"/>
            <p:cNvSpPr>
              <a:spLocks/>
            </p:cNvSpPr>
            <p:nvPr/>
          </p:nvSpPr>
          <p:spPr bwMode="auto">
            <a:xfrm>
              <a:off x="4673195" y="3326526"/>
              <a:ext cx="82284" cy="65486"/>
            </a:xfrm>
            <a:custGeom>
              <a:avLst/>
              <a:gdLst/>
              <a:ahLst/>
              <a:cxnLst>
                <a:cxn ang="0">
                  <a:pos x="17" y="0"/>
                </a:cxn>
                <a:cxn ang="0">
                  <a:pos x="0" y="48"/>
                </a:cxn>
                <a:cxn ang="0">
                  <a:pos x="83" y="68"/>
                </a:cxn>
                <a:cxn ang="0">
                  <a:pos x="83" y="15"/>
                </a:cxn>
                <a:cxn ang="0">
                  <a:pos x="17" y="13"/>
                </a:cxn>
                <a:cxn ang="0">
                  <a:pos x="10" y="13"/>
                </a:cxn>
                <a:cxn ang="0">
                  <a:pos x="17" y="0"/>
                </a:cxn>
              </a:cxnLst>
              <a:rect l="0" t="0" r="r" b="b"/>
              <a:pathLst>
                <a:path w="83" h="68">
                  <a:moveTo>
                    <a:pt x="17" y="0"/>
                  </a:moveTo>
                  <a:lnTo>
                    <a:pt x="0" y="48"/>
                  </a:lnTo>
                  <a:lnTo>
                    <a:pt x="83" y="68"/>
                  </a:lnTo>
                  <a:lnTo>
                    <a:pt x="83" y="15"/>
                  </a:lnTo>
                  <a:lnTo>
                    <a:pt x="17" y="13"/>
                  </a:lnTo>
                  <a:lnTo>
                    <a:pt x="10" y="13"/>
                  </a:lnTo>
                  <a:lnTo>
                    <a:pt x="17"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3" name="Freeform 475"/>
            <p:cNvSpPr>
              <a:spLocks/>
            </p:cNvSpPr>
            <p:nvPr/>
          </p:nvSpPr>
          <p:spPr bwMode="auto">
            <a:xfrm>
              <a:off x="4648993" y="3360482"/>
              <a:ext cx="106485" cy="109143"/>
            </a:xfrm>
            <a:custGeom>
              <a:avLst/>
              <a:gdLst/>
              <a:ahLst/>
              <a:cxnLst>
                <a:cxn ang="0">
                  <a:pos x="29" y="0"/>
                </a:cxn>
                <a:cxn ang="0">
                  <a:pos x="7" y="73"/>
                </a:cxn>
                <a:cxn ang="0">
                  <a:pos x="0" y="76"/>
                </a:cxn>
                <a:cxn ang="0">
                  <a:pos x="7" y="73"/>
                </a:cxn>
                <a:cxn ang="0">
                  <a:pos x="68" y="108"/>
                </a:cxn>
                <a:cxn ang="0">
                  <a:pos x="68" y="112"/>
                </a:cxn>
                <a:cxn ang="0">
                  <a:pos x="93" y="102"/>
                </a:cxn>
                <a:cxn ang="0">
                  <a:pos x="103" y="80"/>
                </a:cxn>
                <a:cxn ang="0">
                  <a:pos x="109" y="32"/>
                </a:cxn>
                <a:cxn ang="0">
                  <a:pos x="26" y="12"/>
                </a:cxn>
                <a:cxn ang="0">
                  <a:pos x="29" y="0"/>
                </a:cxn>
              </a:cxnLst>
              <a:rect l="0" t="0" r="r" b="b"/>
              <a:pathLst>
                <a:path w="109" h="112">
                  <a:moveTo>
                    <a:pt x="29" y="0"/>
                  </a:moveTo>
                  <a:lnTo>
                    <a:pt x="7" y="73"/>
                  </a:lnTo>
                  <a:lnTo>
                    <a:pt x="0" y="76"/>
                  </a:lnTo>
                  <a:lnTo>
                    <a:pt x="7" y="73"/>
                  </a:lnTo>
                  <a:lnTo>
                    <a:pt x="68" y="108"/>
                  </a:lnTo>
                  <a:lnTo>
                    <a:pt x="68" y="112"/>
                  </a:lnTo>
                  <a:lnTo>
                    <a:pt x="93" y="102"/>
                  </a:lnTo>
                  <a:lnTo>
                    <a:pt x="103" y="80"/>
                  </a:lnTo>
                  <a:lnTo>
                    <a:pt x="109" y="32"/>
                  </a:lnTo>
                  <a:lnTo>
                    <a:pt x="26" y="12"/>
                  </a:lnTo>
                  <a:lnTo>
                    <a:pt x="2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4" name="Freeform 474"/>
            <p:cNvSpPr>
              <a:spLocks/>
            </p:cNvSpPr>
            <p:nvPr/>
          </p:nvSpPr>
          <p:spPr bwMode="auto">
            <a:xfrm>
              <a:off x="4648993" y="3360482"/>
              <a:ext cx="106485" cy="109143"/>
            </a:xfrm>
            <a:custGeom>
              <a:avLst/>
              <a:gdLst/>
              <a:ahLst/>
              <a:cxnLst>
                <a:cxn ang="0">
                  <a:pos x="30" y="0"/>
                </a:cxn>
                <a:cxn ang="0">
                  <a:pos x="7" y="72"/>
                </a:cxn>
                <a:cxn ang="0">
                  <a:pos x="0" y="75"/>
                </a:cxn>
                <a:cxn ang="0">
                  <a:pos x="7" y="72"/>
                </a:cxn>
                <a:cxn ang="0">
                  <a:pos x="67" y="107"/>
                </a:cxn>
                <a:cxn ang="0">
                  <a:pos x="67" y="112"/>
                </a:cxn>
                <a:cxn ang="0">
                  <a:pos x="92" y="102"/>
                </a:cxn>
                <a:cxn ang="0">
                  <a:pos x="102" y="80"/>
                </a:cxn>
                <a:cxn ang="0">
                  <a:pos x="109" y="32"/>
                </a:cxn>
                <a:cxn ang="0">
                  <a:pos x="25" y="12"/>
                </a:cxn>
                <a:cxn ang="0">
                  <a:pos x="30" y="0"/>
                </a:cxn>
              </a:cxnLst>
              <a:rect l="0" t="0" r="r" b="b"/>
              <a:pathLst>
                <a:path w="109" h="112">
                  <a:moveTo>
                    <a:pt x="30" y="0"/>
                  </a:moveTo>
                  <a:lnTo>
                    <a:pt x="7" y="72"/>
                  </a:lnTo>
                  <a:lnTo>
                    <a:pt x="0" y="75"/>
                  </a:lnTo>
                  <a:lnTo>
                    <a:pt x="7" y="72"/>
                  </a:lnTo>
                  <a:lnTo>
                    <a:pt x="67" y="107"/>
                  </a:lnTo>
                  <a:lnTo>
                    <a:pt x="67" y="112"/>
                  </a:lnTo>
                  <a:lnTo>
                    <a:pt x="92" y="102"/>
                  </a:lnTo>
                  <a:lnTo>
                    <a:pt x="102" y="80"/>
                  </a:lnTo>
                  <a:lnTo>
                    <a:pt x="109" y="32"/>
                  </a:lnTo>
                  <a:lnTo>
                    <a:pt x="25" y="12"/>
                  </a:lnTo>
                  <a:lnTo>
                    <a:pt x="3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5" name="Freeform 473"/>
            <p:cNvSpPr>
              <a:spLocks/>
            </p:cNvSpPr>
            <p:nvPr/>
          </p:nvSpPr>
          <p:spPr bwMode="auto">
            <a:xfrm>
              <a:off x="4707076" y="3404139"/>
              <a:ext cx="140368" cy="152800"/>
            </a:xfrm>
            <a:custGeom>
              <a:avLst/>
              <a:gdLst/>
              <a:ahLst/>
              <a:cxnLst>
                <a:cxn ang="0">
                  <a:pos x="48" y="0"/>
                </a:cxn>
                <a:cxn ang="0">
                  <a:pos x="138" y="42"/>
                </a:cxn>
                <a:cxn ang="0">
                  <a:pos x="144" y="106"/>
                </a:cxn>
                <a:cxn ang="0">
                  <a:pos x="23" y="157"/>
                </a:cxn>
                <a:cxn ang="0">
                  <a:pos x="0" y="100"/>
                </a:cxn>
                <a:cxn ang="0">
                  <a:pos x="7" y="68"/>
                </a:cxn>
                <a:cxn ang="0">
                  <a:pos x="32" y="58"/>
                </a:cxn>
                <a:cxn ang="0">
                  <a:pos x="42" y="36"/>
                </a:cxn>
                <a:cxn ang="0">
                  <a:pos x="48" y="4"/>
                </a:cxn>
                <a:cxn ang="0">
                  <a:pos x="48" y="0"/>
                </a:cxn>
              </a:cxnLst>
              <a:rect l="0" t="0" r="r" b="b"/>
              <a:pathLst>
                <a:path w="144" h="157">
                  <a:moveTo>
                    <a:pt x="48" y="0"/>
                  </a:moveTo>
                  <a:lnTo>
                    <a:pt x="138" y="42"/>
                  </a:lnTo>
                  <a:lnTo>
                    <a:pt x="144" y="106"/>
                  </a:lnTo>
                  <a:lnTo>
                    <a:pt x="23" y="157"/>
                  </a:lnTo>
                  <a:lnTo>
                    <a:pt x="0" y="100"/>
                  </a:lnTo>
                  <a:lnTo>
                    <a:pt x="7" y="68"/>
                  </a:lnTo>
                  <a:lnTo>
                    <a:pt x="32" y="58"/>
                  </a:lnTo>
                  <a:lnTo>
                    <a:pt x="42" y="36"/>
                  </a:lnTo>
                  <a:lnTo>
                    <a:pt x="48" y="4"/>
                  </a:lnTo>
                  <a:lnTo>
                    <a:pt x="48"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6" name="Freeform 472"/>
            <p:cNvSpPr>
              <a:spLocks/>
            </p:cNvSpPr>
            <p:nvPr/>
          </p:nvSpPr>
          <p:spPr bwMode="auto">
            <a:xfrm>
              <a:off x="4707076" y="3404139"/>
              <a:ext cx="140368" cy="150374"/>
            </a:xfrm>
            <a:custGeom>
              <a:avLst/>
              <a:gdLst/>
              <a:ahLst/>
              <a:cxnLst>
                <a:cxn ang="0">
                  <a:pos x="50" y="0"/>
                </a:cxn>
                <a:cxn ang="0">
                  <a:pos x="139" y="41"/>
                </a:cxn>
                <a:cxn ang="0">
                  <a:pos x="144" y="106"/>
                </a:cxn>
                <a:cxn ang="0">
                  <a:pos x="25" y="157"/>
                </a:cxn>
                <a:cxn ang="0">
                  <a:pos x="0" y="101"/>
                </a:cxn>
                <a:cxn ang="0">
                  <a:pos x="7" y="68"/>
                </a:cxn>
                <a:cxn ang="0">
                  <a:pos x="32" y="58"/>
                </a:cxn>
                <a:cxn ang="0">
                  <a:pos x="42" y="35"/>
                </a:cxn>
                <a:cxn ang="0">
                  <a:pos x="50" y="3"/>
                </a:cxn>
                <a:cxn ang="0">
                  <a:pos x="50" y="0"/>
                </a:cxn>
              </a:cxnLst>
              <a:rect l="0" t="0" r="r" b="b"/>
              <a:pathLst>
                <a:path w="144" h="157">
                  <a:moveTo>
                    <a:pt x="50" y="0"/>
                  </a:moveTo>
                  <a:lnTo>
                    <a:pt x="139" y="41"/>
                  </a:lnTo>
                  <a:lnTo>
                    <a:pt x="144" y="106"/>
                  </a:lnTo>
                  <a:lnTo>
                    <a:pt x="25" y="157"/>
                  </a:lnTo>
                  <a:lnTo>
                    <a:pt x="0" y="101"/>
                  </a:lnTo>
                  <a:lnTo>
                    <a:pt x="7" y="68"/>
                  </a:lnTo>
                  <a:lnTo>
                    <a:pt x="32" y="58"/>
                  </a:lnTo>
                  <a:lnTo>
                    <a:pt x="42" y="35"/>
                  </a:lnTo>
                  <a:lnTo>
                    <a:pt x="50" y="3"/>
                  </a:lnTo>
                  <a:lnTo>
                    <a:pt x="50"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7" name="Freeform 471"/>
            <p:cNvSpPr>
              <a:spLocks/>
            </p:cNvSpPr>
            <p:nvPr/>
          </p:nvSpPr>
          <p:spPr bwMode="auto">
            <a:xfrm>
              <a:off x="4694977" y="3503581"/>
              <a:ext cx="312196" cy="237688"/>
            </a:xfrm>
            <a:custGeom>
              <a:avLst/>
              <a:gdLst/>
              <a:ahLst/>
              <a:cxnLst>
                <a:cxn ang="0">
                  <a:pos x="141" y="246"/>
                </a:cxn>
                <a:cxn ang="0">
                  <a:pos x="160" y="208"/>
                </a:cxn>
                <a:cxn ang="0">
                  <a:pos x="221" y="195"/>
                </a:cxn>
                <a:cxn ang="0">
                  <a:pos x="208" y="233"/>
                </a:cxn>
                <a:cxn ang="0">
                  <a:pos x="263" y="240"/>
                </a:cxn>
                <a:cxn ang="0">
                  <a:pos x="269" y="198"/>
                </a:cxn>
                <a:cxn ang="0">
                  <a:pos x="263" y="176"/>
                </a:cxn>
                <a:cxn ang="0">
                  <a:pos x="323" y="147"/>
                </a:cxn>
                <a:cxn ang="0">
                  <a:pos x="304" y="61"/>
                </a:cxn>
                <a:cxn ang="0">
                  <a:pos x="224" y="0"/>
                </a:cxn>
                <a:cxn ang="0">
                  <a:pos x="157" y="3"/>
                </a:cxn>
                <a:cxn ang="0">
                  <a:pos x="36" y="54"/>
                </a:cxn>
                <a:cxn ang="0">
                  <a:pos x="45" y="77"/>
                </a:cxn>
                <a:cxn ang="0">
                  <a:pos x="4" y="118"/>
                </a:cxn>
                <a:cxn ang="0">
                  <a:pos x="0" y="118"/>
                </a:cxn>
                <a:cxn ang="0">
                  <a:pos x="0" y="169"/>
                </a:cxn>
                <a:cxn ang="0">
                  <a:pos x="4" y="173"/>
                </a:cxn>
                <a:cxn ang="0">
                  <a:pos x="68" y="173"/>
                </a:cxn>
                <a:cxn ang="0">
                  <a:pos x="71" y="173"/>
                </a:cxn>
                <a:cxn ang="0">
                  <a:pos x="103" y="179"/>
                </a:cxn>
                <a:cxn ang="0">
                  <a:pos x="122" y="211"/>
                </a:cxn>
                <a:cxn ang="0">
                  <a:pos x="125" y="233"/>
                </a:cxn>
                <a:cxn ang="0">
                  <a:pos x="132" y="240"/>
                </a:cxn>
                <a:cxn ang="0">
                  <a:pos x="141" y="246"/>
                </a:cxn>
              </a:cxnLst>
              <a:rect l="0" t="0" r="r" b="b"/>
              <a:pathLst>
                <a:path w="323" h="246">
                  <a:moveTo>
                    <a:pt x="141" y="246"/>
                  </a:moveTo>
                  <a:lnTo>
                    <a:pt x="160" y="208"/>
                  </a:lnTo>
                  <a:lnTo>
                    <a:pt x="221" y="195"/>
                  </a:lnTo>
                  <a:lnTo>
                    <a:pt x="208" y="233"/>
                  </a:lnTo>
                  <a:lnTo>
                    <a:pt x="263" y="240"/>
                  </a:lnTo>
                  <a:lnTo>
                    <a:pt x="269" y="198"/>
                  </a:lnTo>
                  <a:lnTo>
                    <a:pt x="263" y="176"/>
                  </a:lnTo>
                  <a:lnTo>
                    <a:pt x="323" y="147"/>
                  </a:lnTo>
                  <a:lnTo>
                    <a:pt x="304" y="61"/>
                  </a:lnTo>
                  <a:lnTo>
                    <a:pt x="224" y="0"/>
                  </a:lnTo>
                  <a:lnTo>
                    <a:pt x="157" y="3"/>
                  </a:lnTo>
                  <a:lnTo>
                    <a:pt x="36" y="54"/>
                  </a:lnTo>
                  <a:lnTo>
                    <a:pt x="45" y="77"/>
                  </a:lnTo>
                  <a:lnTo>
                    <a:pt x="4" y="118"/>
                  </a:lnTo>
                  <a:lnTo>
                    <a:pt x="0" y="118"/>
                  </a:lnTo>
                  <a:lnTo>
                    <a:pt x="0" y="169"/>
                  </a:lnTo>
                  <a:lnTo>
                    <a:pt x="4" y="173"/>
                  </a:lnTo>
                  <a:lnTo>
                    <a:pt x="68" y="173"/>
                  </a:lnTo>
                  <a:lnTo>
                    <a:pt x="71" y="173"/>
                  </a:lnTo>
                  <a:lnTo>
                    <a:pt x="103" y="179"/>
                  </a:lnTo>
                  <a:lnTo>
                    <a:pt x="122" y="211"/>
                  </a:lnTo>
                  <a:lnTo>
                    <a:pt x="125" y="233"/>
                  </a:lnTo>
                  <a:lnTo>
                    <a:pt x="132" y="240"/>
                  </a:lnTo>
                  <a:lnTo>
                    <a:pt x="141" y="24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8" name="Freeform 470"/>
            <p:cNvSpPr>
              <a:spLocks/>
            </p:cNvSpPr>
            <p:nvPr/>
          </p:nvSpPr>
          <p:spPr bwMode="auto">
            <a:xfrm>
              <a:off x="4694977" y="3503581"/>
              <a:ext cx="312196" cy="237688"/>
            </a:xfrm>
            <a:custGeom>
              <a:avLst/>
              <a:gdLst/>
              <a:ahLst/>
              <a:cxnLst>
                <a:cxn ang="0">
                  <a:pos x="143" y="246"/>
                </a:cxn>
                <a:cxn ang="0">
                  <a:pos x="160" y="208"/>
                </a:cxn>
                <a:cxn ang="0">
                  <a:pos x="223" y="196"/>
                </a:cxn>
                <a:cxn ang="0">
                  <a:pos x="208" y="233"/>
                </a:cxn>
                <a:cxn ang="0">
                  <a:pos x="263" y="241"/>
                </a:cxn>
                <a:cxn ang="0">
                  <a:pos x="270" y="198"/>
                </a:cxn>
                <a:cxn ang="0">
                  <a:pos x="263" y="176"/>
                </a:cxn>
                <a:cxn ang="0">
                  <a:pos x="323" y="148"/>
                </a:cxn>
                <a:cxn ang="0">
                  <a:pos x="305" y="60"/>
                </a:cxn>
                <a:cxn ang="0">
                  <a:pos x="225" y="0"/>
                </a:cxn>
                <a:cxn ang="0">
                  <a:pos x="158" y="3"/>
                </a:cxn>
                <a:cxn ang="0">
                  <a:pos x="38" y="53"/>
                </a:cxn>
                <a:cxn ang="0">
                  <a:pos x="45" y="78"/>
                </a:cxn>
                <a:cxn ang="0">
                  <a:pos x="5" y="118"/>
                </a:cxn>
                <a:cxn ang="0">
                  <a:pos x="0" y="118"/>
                </a:cxn>
                <a:cxn ang="0">
                  <a:pos x="0" y="168"/>
                </a:cxn>
                <a:cxn ang="0">
                  <a:pos x="5" y="173"/>
                </a:cxn>
                <a:cxn ang="0">
                  <a:pos x="68" y="173"/>
                </a:cxn>
                <a:cxn ang="0">
                  <a:pos x="73" y="173"/>
                </a:cxn>
                <a:cxn ang="0">
                  <a:pos x="103" y="178"/>
                </a:cxn>
                <a:cxn ang="0">
                  <a:pos x="123" y="211"/>
                </a:cxn>
                <a:cxn ang="0">
                  <a:pos x="125" y="233"/>
                </a:cxn>
                <a:cxn ang="0">
                  <a:pos x="133" y="241"/>
                </a:cxn>
                <a:cxn ang="0">
                  <a:pos x="143" y="246"/>
                </a:cxn>
              </a:cxnLst>
              <a:rect l="0" t="0" r="r" b="b"/>
              <a:pathLst>
                <a:path w="323" h="246">
                  <a:moveTo>
                    <a:pt x="143" y="246"/>
                  </a:moveTo>
                  <a:lnTo>
                    <a:pt x="160" y="208"/>
                  </a:lnTo>
                  <a:lnTo>
                    <a:pt x="223" y="196"/>
                  </a:lnTo>
                  <a:lnTo>
                    <a:pt x="208" y="233"/>
                  </a:lnTo>
                  <a:lnTo>
                    <a:pt x="263" y="241"/>
                  </a:lnTo>
                  <a:lnTo>
                    <a:pt x="270" y="198"/>
                  </a:lnTo>
                  <a:lnTo>
                    <a:pt x="263" y="176"/>
                  </a:lnTo>
                  <a:lnTo>
                    <a:pt x="323" y="148"/>
                  </a:lnTo>
                  <a:lnTo>
                    <a:pt x="305" y="60"/>
                  </a:lnTo>
                  <a:lnTo>
                    <a:pt x="225" y="0"/>
                  </a:lnTo>
                  <a:lnTo>
                    <a:pt x="158" y="3"/>
                  </a:lnTo>
                  <a:lnTo>
                    <a:pt x="38" y="53"/>
                  </a:lnTo>
                  <a:lnTo>
                    <a:pt x="45" y="78"/>
                  </a:lnTo>
                  <a:lnTo>
                    <a:pt x="5" y="118"/>
                  </a:lnTo>
                  <a:lnTo>
                    <a:pt x="0" y="118"/>
                  </a:lnTo>
                  <a:lnTo>
                    <a:pt x="0" y="168"/>
                  </a:lnTo>
                  <a:lnTo>
                    <a:pt x="5" y="173"/>
                  </a:lnTo>
                  <a:lnTo>
                    <a:pt x="68" y="173"/>
                  </a:lnTo>
                  <a:lnTo>
                    <a:pt x="73" y="173"/>
                  </a:lnTo>
                  <a:lnTo>
                    <a:pt x="103" y="178"/>
                  </a:lnTo>
                  <a:lnTo>
                    <a:pt x="123" y="211"/>
                  </a:lnTo>
                  <a:lnTo>
                    <a:pt x="125" y="233"/>
                  </a:lnTo>
                  <a:lnTo>
                    <a:pt x="133" y="241"/>
                  </a:lnTo>
                  <a:lnTo>
                    <a:pt x="143" y="246"/>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9" name="Freeform 469"/>
            <p:cNvSpPr>
              <a:spLocks/>
            </p:cNvSpPr>
            <p:nvPr/>
          </p:nvSpPr>
          <p:spPr bwMode="auto">
            <a:xfrm>
              <a:off x="5004754" y="3646678"/>
              <a:ext cx="2419" cy="9701"/>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0" name="Freeform 468"/>
            <p:cNvSpPr>
              <a:spLocks/>
            </p:cNvSpPr>
            <p:nvPr/>
          </p:nvSpPr>
          <p:spPr bwMode="auto">
            <a:xfrm>
              <a:off x="4494105" y="3052458"/>
              <a:ext cx="183930" cy="354106"/>
            </a:xfrm>
            <a:custGeom>
              <a:avLst/>
              <a:gdLst/>
              <a:ahLst/>
              <a:cxnLst>
                <a:cxn ang="0">
                  <a:pos x="186" y="51"/>
                </a:cxn>
                <a:cxn ang="0">
                  <a:pos x="189" y="54"/>
                </a:cxn>
                <a:cxn ang="0">
                  <a:pos x="176" y="0"/>
                </a:cxn>
                <a:cxn ang="0">
                  <a:pos x="148" y="3"/>
                </a:cxn>
                <a:cxn ang="0">
                  <a:pos x="45" y="157"/>
                </a:cxn>
                <a:cxn ang="0">
                  <a:pos x="39" y="208"/>
                </a:cxn>
                <a:cxn ang="0">
                  <a:pos x="0" y="278"/>
                </a:cxn>
                <a:cxn ang="0">
                  <a:pos x="20" y="294"/>
                </a:cxn>
                <a:cxn ang="0">
                  <a:pos x="36" y="365"/>
                </a:cxn>
                <a:cxn ang="0">
                  <a:pos x="100" y="355"/>
                </a:cxn>
                <a:cxn ang="0">
                  <a:pos x="116" y="259"/>
                </a:cxn>
                <a:cxn ang="0">
                  <a:pos x="141" y="253"/>
                </a:cxn>
                <a:cxn ang="0">
                  <a:pos x="141" y="224"/>
                </a:cxn>
                <a:cxn ang="0">
                  <a:pos x="125" y="201"/>
                </a:cxn>
                <a:cxn ang="0">
                  <a:pos x="141" y="150"/>
                </a:cxn>
                <a:cxn ang="0">
                  <a:pos x="186" y="51"/>
                </a:cxn>
              </a:cxnLst>
              <a:rect l="0" t="0" r="r" b="b"/>
              <a:pathLst>
                <a:path w="189" h="365">
                  <a:moveTo>
                    <a:pt x="186" y="51"/>
                  </a:moveTo>
                  <a:lnTo>
                    <a:pt x="189" y="54"/>
                  </a:lnTo>
                  <a:lnTo>
                    <a:pt x="176" y="0"/>
                  </a:lnTo>
                  <a:lnTo>
                    <a:pt x="148" y="3"/>
                  </a:lnTo>
                  <a:lnTo>
                    <a:pt x="45" y="157"/>
                  </a:lnTo>
                  <a:lnTo>
                    <a:pt x="39" y="208"/>
                  </a:lnTo>
                  <a:lnTo>
                    <a:pt x="0" y="278"/>
                  </a:lnTo>
                  <a:lnTo>
                    <a:pt x="20" y="294"/>
                  </a:lnTo>
                  <a:lnTo>
                    <a:pt x="36" y="365"/>
                  </a:lnTo>
                  <a:lnTo>
                    <a:pt x="100" y="355"/>
                  </a:lnTo>
                  <a:lnTo>
                    <a:pt x="116" y="259"/>
                  </a:lnTo>
                  <a:lnTo>
                    <a:pt x="141" y="253"/>
                  </a:lnTo>
                  <a:lnTo>
                    <a:pt x="141" y="224"/>
                  </a:lnTo>
                  <a:lnTo>
                    <a:pt x="125" y="201"/>
                  </a:lnTo>
                  <a:lnTo>
                    <a:pt x="141" y="150"/>
                  </a:lnTo>
                  <a:lnTo>
                    <a:pt x="186" y="51"/>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1" name="Freeform 467"/>
            <p:cNvSpPr>
              <a:spLocks/>
            </p:cNvSpPr>
            <p:nvPr/>
          </p:nvSpPr>
          <p:spPr bwMode="auto">
            <a:xfrm>
              <a:off x="4494105" y="3052458"/>
              <a:ext cx="183930" cy="354106"/>
            </a:xfrm>
            <a:custGeom>
              <a:avLst/>
              <a:gdLst/>
              <a:ahLst/>
              <a:cxnLst>
                <a:cxn ang="0">
                  <a:pos x="184" y="53"/>
                </a:cxn>
                <a:cxn ang="0">
                  <a:pos x="189" y="55"/>
                </a:cxn>
                <a:cxn ang="0">
                  <a:pos x="174" y="0"/>
                </a:cxn>
                <a:cxn ang="0">
                  <a:pos x="147" y="3"/>
                </a:cxn>
                <a:cxn ang="0">
                  <a:pos x="45" y="158"/>
                </a:cxn>
                <a:cxn ang="0">
                  <a:pos x="40" y="208"/>
                </a:cxn>
                <a:cxn ang="0">
                  <a:pos x="0" y="278"/>
                </a:cxn>
                <a:cxn ang="0">
                  <a:pos x="20" y="295"/>
                </a:cxn>
                <a:cxn ang="0">
                  <a:pos x="35" y="365"/>
                </a:cxn>
                <a:cxn ang="0">
                  <a:pos x="99" y="355"/>
                </a:cxn>
                <a:cxn ang="0">
                  <a:pos x="114" y="260"/>
                </a:cxn>
                <a:cxn ang="0">
                  <a:pos x="139" y="253"/>
                </a:cxn>
                <a:cxn ang="0">
                  <a:pos x="139" y="225"/>
                </a:cxn>
                <a:cxn ang="0">
                  <a:pos x="124" y="203"/>
                </a:cxn>
                <a:cxn ang="0">
                  <a:pos x="139" y="150"/>
                </a:cxn>
                <a:cxn ang="0">
                  <a:pos x="184" y="53"/>
                </a:cxn>
              </a:cxnLst>
              <a:rect l="0" t="0" r="r" b="b"/>
              <a:pathLst>
                <a:path w="189" h="365">
                  <a:moveTo>
                    <a:pt x="184" y="53"/>
                  </a:moveTo>
                  <a:lnTo>
                    <a:pt x="189" y="55"/>
                  </a:lnTo>
                  <a:lnTo>
                    <a:pt x="174" y="0"/>
                  </a:lnTo>
                  <a:lnTo>
                    <a:pt x="147" y="3"/>
                  </a:lnTo>
                  <a:lnTo>
                    <a:pt x="45" y="158"/>
                  </a:lnTo>
                  <a:lnTo>
                    <a:pt x="40" y="208"/>
                  </a:lnTo>
                  <a:lnTo>
                    <a:pt x="0" y="278"/>
                  </a:lnTo>
                  <a:lnTo>
                    <a:pt x="20" y="295"/>
                  </a:lnTo>
                  <a:lnTo>
                    <a:pt x="35" y="365"/>
                  </a:lnTo>
                  <a:lnTo>
                    <a:pt x="99" y="355"/>
                  </a:lnTo>
                  <a:lnTo>
                    <a:pt x="114" y="260"/>
                  </a:lnTo>
                  <a:lnTo>
                    <a:pt x="139" y="253"/>
                  </a:lnTo>
                  <a:lnTo>
                    <a:pt x="139" y="225"/>
                  </a:lnTo>
                  <a:lnTo>
                    <a:pt x="124" y="203"/>
                  </a:lnTo>
                  <a:lnTo>
                    <a:pt x="139" y="150"/>
                  </a:lnTo>
                  <a:lnTo>
                    <a:pt x="184" y="5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2" name="Freeform 466"/>
            <p:cNvSpPr>
              <a:spLocks/>
            </p:cNvSpPr>
            <p:nvPr/>
          </p:nvSpPr>
          <p:spPr bwMode="auto">
            <a:xfrm>
              <a:off x="4423922" y="2938465"/>
              <a:ext cx="314617" cy="385638"/>
            </a:xfrm>
            <a:custGeom>
              <a:avLst/>
              <a:gdLst/>
              <a:ahLst/>
              <a:cxnLst>
                <a:cxn ang="0">
                  <a:pos x="326" y="16"/>
                </a:cxn>
                <a:cxn ang="0">
                  <a:pos x="291" y="0"/>
                </a:cxn>
                <a:cxn ang="0">
                  <a:pos x="208" y="36"/>
                </a:cxn>
                <a:cxn ang="0">
                  <a:pos x="211" y="64"/>
                </a:cxn>
                <a:cxn ang="0">
                  <a:pos x="173" y="77"/>
                </a:cxn>
                <a:cxn ang="0">
                  <a:pos x="109" y="157"/>
                </a:cxn>
                <a:cxn ang="0">
                  <a:pos x="93" y="215"/>
                </a:cxn>
                <a:cxn ang="0">
                  <a:pos x="35" y="256"/>
                </a:cxn>
                <a:cxn ang="0">
                  <a:pos x="0" y="330"/>
                </a:cxn>
                <a:cxn ang="0">
                  <a:pos x="16" y="346"/>
                </a:cxn>
                <a:cxn ang="0">
                  <a:pos x="0" y="391"/>
                </a:cxn>
                <a:cxn ang="0">
                  <a:pos x="70" y="394"/>
                </a:cxn>
                <a:cxn ang="0">
                  <a:pos x="73" y="397"/>
                </a:cxn>
                <a:cxn ang="0">
                  <a:pos x="112" y="327"/>
                </a:cxn>
                <a:cxn ang="0">
                  <a:pos x="118" y="276"/>
                </a:cxn>
                <a:cxn ang="0">
                  <a:pos x="221" y="122"/>
                </a:cxn>
                <a:cxn ang="0">
                  <a:pos x="246" y="119"/>
                </a:cxn>
                <a:cxn ang="0">
                  <a:pos x="256" y="112"/>
                </a:cxn>
                <a:cxn ang="0">
                  <a:pos x="259" y="103"/>
                </a:cxn>
                <a:cxn ang="0">
                  <a:pos x="265" y="93"/>
                </a:cxn>
                <a:cxn ang="0">
                  <a:pos x="269" y="80"/>
                </a:cxn>
                <a:cxn ang="0">
                  <a:pos x="278" y="71"/>
                </a:cxn>
                <a:cxn ang="0">
                  <a:pos x="281" y="61"/>
                </a:cxn>
                <a:cxn ang="0">
                  <a:pos x="285" y="55"/>
                </a:cxn>
                <a:cxn ang="0">
                  <a:pos x="285" y="52"/>
                </a:cxn>
                <a:cxn ang="0">
                  <a:pos x="326" y="61"/>
                </a:cxn>
                <a:cxn ang="0">
                  <a:pos x="326" y="20"/>
                </a:cxn>
                <a:cxn ang="0">
                  <a:pos x="326" y="16"/>
                </a:cxn>
              </a:cxnLst>
              <a:rect l="0" t="0" r="r" b="b"/>
              <a:pathLst>
                <a:path w="326" h="397">
                  <a:moveTo>
                    <a:pt x="326" y="16"/>
                  </a:moveTo>
                  <a:lnTo>
                    <a:pt x="291" y="0"/>
                  </a:lnTo>
                  <a:lnTo>
                    <a:pt x="208" y="36"/>
                  </a:lnTo>
                  <a:lnTo>
                    <a:pt x="211" y="64"/>
                  </a:lnTo>
                  <a:lnTo>
                    <a:pt x="173" y="77"/>
                  </a:lnTo>
                  <a:lnTo>
                    <a:pt x="109" y="157"/>
                  </a:lnTo>
                  <a:lnTo>
                    <a:pt x="93" y="215"/>
                  </a:lnTo>
                  <a:lnTo>
                    <a:pt x="35" y="256"/>
                  </a:lnTo>
                  <a:lnTo>
                    <a:pt x="0" y="330"/>
                  </a:lnTo>
                  <a:lnTo>
                    <a:pt x="16" y="346"/>
                  </a:lnTo>
                  <a:lnTo>
                    <a:pt x="0" y="391"/>
                  </a:lnTo>
                  <a:lnTo>
                    <a:pt x="70" y="394"/>
                  </a:lnTo>
                  <a:lnTo>
                    <a:pt x="73" y="397"/>
                  </a:lnTo>
                  <a:lnTo>
                    <a:pt x="112" y="327"/>
                  </a:lnTo>
                  <a:lnTo>
                    <a:pt x="118" y="276"/>
                  </a:lnTo>
                  <a:lnTo>
                    <a:pt x="221" y="122"/>
                  </a:lnTo>
                  <a:lnTo>
                    <a:pt x="246" y="119"/>
                  </a:lnTo>
                  <a:lnTo>
                    <a:pt x="256" y="112"/>
                  </a:lnTo>
                  <a:lnTo>
                    <a:pt x="259" y="103"/>
                  </a:lnTo>
                  <a:lnTo>
                    <a:pt x="265" y="93"/>
                  </a:lnTo>
                  <a:lnTo>
                    <a:pt x="269" y="80"/>
                  </a:lnTo>
                  <a:lnTo>
                    <a:pt x="278" y="71"/>
                  </a:lnTo>
                  <a:lnTo>
                    <a:pt x="281" y="61"/>
                  </a:lnTo>
                  <a:lnTo>
                    <a:pt x="285" y="55"/>
                  </a:lnTo>
                  <a:lnTo>
                    <a:pt x="285" y="52"/>
                  </a:lnTo>
                  <a:lnTo>
                    <a:pt x="326" y="61"/>
                  </a:lnTo>
                  <a:lnTo>
                    <a:pt x="326" y="20"/>
                  </a:lnTo>
                  <a:lnTo>
                    <a:pt x="326" y="1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3" name="Freeform 465"/>
            <p:cNvSpPr>
              <a:spLocks/>
            </p:cNvSpPr>
            <p:nvPr/>
          </p:nvSpPr>
          <p:spPr bwMode="auto">
            <a:xfrm>
              <a:off x="4423922" y="2938465"/>
              <a:ext cx="314617" cy="383211"/>
            </a:xfrm>
            <a:custGeom>
              <a:avLst/>
              <a:gdLst/>
              <a:ahLst/>
              <a:cxnLst>
                <a:cxn ang="0">
                  <a:pos x="326" y="15"/>
                </a:cxn>
                <a:cxn ang="0">
                  <a:pos x="291" y="0"/>
                </a:cxn>
                <a:cxn ang="0">
                  <a:pos x="208" y="35"/>
                </a:cxn>
                <a:cxn ang="0">
                  <a:pos x="211" y="63"/>
                </a:cxn>
                <a:cxn ang="0">
                  <a:pos x="173" y="75"/>
                </a:cxn>
                <a:cxn ang="0">
                  <a:pos x="108" y="156"/>
                </a:cxn>
                <a:cxn ang="0">
                  <a:pos x="93" y="216"/>
                </a:cxn>
                <a:cxn ang="0">
                  <a:pos x="35" y="256"/>
                </a:cxn>
                <a:cxn ang="0">
                  <a:pos x="0" y="332"/>
                </a:cxn>
                <a:cxn ang="0">
                  <a:pos x="15" y="347"/>
                </a:cxn>
                <a:cxn ang="0">
                  <a:pos x="0" y="392"/>
                </a:cxn>
                <a:cxn ang="0">
                  <a:pos x="70" y="394"/>
                </a:cxn>
                <a:cxn ang="0">
                  <a:pos x="73" y="397"/>
                </a:cxn>
                <a:cxn ang="0">
                  <a:pos x="113" y="327"/>
                </a:cxn>
                <a:cxn ang="0">
                  <a:pos x="118" y="276"/>
                </a:cxn>
                <a:cxn ang="0">
                  <a:pos x="221" y="121"/>
                </a:cxn>
                <a:cxn ang="0">
                  <a:pos x="246" y="118"/>
                </a:cxn>
                <a:cxn ang="0">
                  <a:pos x="256" y="111"/>
                </a:cxn>
                <a:cxn ang="0">
                  <a:pos x="258" y="103"/>
                </a:cxn>
                <a:cxn ang="0">
                  <a:pos x="266" y="93"/>
                </a:cxn>
                <a:cxn ang="0">
                  <a:pos x="268" y="80"/>
                </a:cxn>
                <a:cxn ang="0">
                  <a:pos x="278" y="70"/>
                </a:cxn>
                <a:cxn ang="0">
                  <a:pos x="281" y="60"/>
                </a:cxn>
                <a:cxn ang="0">
                  <a:pos x="286" y="55"/>
                </a:cxn>
                <a:cxn ang="0">
                  <a:pos x="286" y="50"/>
                </a:cxn>
                <a:cxn ang="0">
                  <a:pos x="326" y="60"/>
                </a:cxn>
                <a:cxn ang="0">
                  <a:pos x="326" y="20"/>
                </a:cxn>
                <a:cxn ang="0">
                  <a:pos x="326" y="15"/>
                </a:cxn>
              </a:cxnLst>
              <a:rect l="0" t="0" r="r" b="b"/>
              <a:pathLst>
                <a:path w="326" h="397">
                  <a:moveTo>
                    <a:pt x="326" y="15"/>
                  </a:moveTo>
                  <a:lnTo>
                    <a:pt x="291" y="0"/>
                  </a:lnTo>
                  <a:lnTo>
                    <a:pt x="208" y="35"/>
                  </a:lnTo>
                  <a:lnTo>
                    <a:pt x="211" y="63"/>
                  </a:lnTo>
                  <a:lnTo>
                    <a:pt x="173" y="75"/>
                  </a:lnTo>
                  <a:lnTo>
                    <a:pt x="108" y="156"/>
                  </a:lnTo>
                  <a:lnTo>
                    <a:pt x="93" y="216"/>
                  </a:lnTo>
                  <a:lnTo>
                    <a:pt x="35" y="256"/>
                  </a:lnTo>
                  <a:lnTo>
                    <a:pt x="0" y="332"/>
                  </a:lnTo>
                  <a:lnTo>
                    <a:pt x="15" y="347"/>
                  </a:lnTo>
                  <a:lnTo>
                    <a:pt x="0" y="392"/>
                  </a:lnTo>
                  <a:lnTo>
                    <a:pt x="70" y="394"/>
                  </a:lnTo>
                  <a:lnTo>
                    <a:pt x="73" y="397"/>
                  </a:lnTo>
                  <a:lnTo>
                    <a:pt x="113" y="327"/>
                  </a:lnTo>
                  <a:lnTo>
                    <a:pt x="118" y="276"/>
                  </a:lnTo>
                  <a:lnTo>
                    <a:pt x="221" y="121"/>
                  </a:lnTo>
                  <a:lnTo>
                    <a:pt x="246" y="118"/>
                  </a:lnTo>
                  <a:lnTo>
                    <a:pt x="256" y="111"/>
                  </a:lnTo>
                  <a:lnTo>
                    <a:pt x="258" y="103"/>
                  </a:lnTo>
                  <a:lnTo>
                    <a:pt x="266" y="93"/>
                  </a:lnTo>
                  <a:lnTo>
                    <a:pt x="268" y="80"/>
                  </a:lnTo>
                  <a:lnTo>
                    <a:pt x="278" y="70"/>
                  </a:lnTo>
                  <a:lnTo>
                    <a:pt x="281" y="60"/>
                  </a:lnTo>
                  <a:lnTo>
                    <a:pt x="286" y="55"/>
                  </a:lnTo>
                  <a:lnTo>
                    <a:pt x="286" y="50"/>
                  </a:lnTo>
                  <a:lnTo>
                    <a:pt x="326" y="60"/>
                  </a:lnTo>
                  <a:lnTo>
                    <a:pt x="326" y="20"/>
                  </a:lnTo>
                  <a:lnTo>
                    <a:pt x="326" y="1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4" name="Freeform 464"/>
            <p:cNvSpPr>
              <a:spLocks/>
            </p:cNvSpPr>
            <p:nvPr/>
          </p:nvSpPr>
          <p:spPr bwMode="auto">
            <a:xfrm>
              <a:off x="4661095" y="2986972"/>
              <a:ext cx="111326" cy="288621"/>
            </a:xfrm>
            <a:custGeom>
              <a:avLst/>
              <a:gdLst/>
              <a:ahLst/>
              <a:cxnLst>
                <a:cxn ang="0">
                  <a:pos x="16" y="121"/>
                </a:cxn>
                <a:cxn ang="0">
                  <a:pos x="39" y="134"/>
                </a:cxn>
                <a:cxn ang="0">
                  <a:pos x="13" y="249"/>
                </a:cxn>
                <a:cxn ang="0">
                  <a:pos x="35" y="297"/>
                </a:cxn>
                <a:cxn ang="0">
                  <a:pos x="90" y="256"/>
                </a:cxn>
                <a:cxn ang="0">
                  <a:pos x="90" y="259"/>
                </a:cxn>
                <a:cxn ang="0">
                  <a:pos x="96" y="256"/>
                </a:cxn>
                <a:cxn ang="0">
                  <a:pos x="115" y="140"/>
                </a:cxn>
                <a:cxn ang="0">
                  <a:pos x="83" y="131"/>
                </a:cxn>
                <a:cxn ang="0">
                  <a:pos x="74" y="12"/>
                </a:cxn>
                <a:cxn ang="0">
                  <a:pos x="74" y="9"/>
                </a:cxn>
                <a:cxn ang="0">
                  <a:pos x="71" y="9"/>
                </a:cxn>
                <a:cxn ang="0">
                  <a:pos x="39" y="0"/>
                </a:cxn>
                <a:cxn ang="0">
                  <a:pos x="39" y="3"/>
                </a:cxn>
                <a:cxn ang="0">
                  <a:pos x="35" y="9"/>
                </a:cxn>
                <a:cxn ang="0">
                  <a:pos x="32" y="19"/>
                </a:cxn>
                <a:cxn ang="0">
                  <a:pos x="23" y="28"/>
                </a:cxn>
                <a:cxn ang="0">
                  <a:pos x="19" y="41"/>
                </a:cxn>
                <a:cxn ang="0">
                  <a:pos x="13" y="51"/>
                </a:cxn>
                <a:cxn ang="0">
                  <a:pos x="10" y="60"/>
                </a:cxn>
                <a:cxn ang="0">
                  <a:pos x="0" y="67"/>
                </a:cxn>
                <a:cxn ang="0">
                  <a:pos x="3" y="67"/>
                </a:cxn>
                <a:cxn ang="0">
                  <a:pos x="16" y="121"/>
                </a:cxn>
              </a:cxnLst>
              <a:rect l="0" t="0" r="r" b="b"/>
              <a:pathLst>
                <a:path w="115" h="297">
                  <a:moveTo>
                    <a:pt x="16" y="121"/>
                  </a:moveTo>
                  <a:lnTo>
                    <a:pt x="39" y="134"/>
                  </a:lnTo>
                  <a:lnTo>
                    <a:pt x="13" y="249"/>
                  </a:lnTo>
                  <a:lnTo>
                    <a:pt x="35" y="297"/>
                  </a:lnTo>
                  <a:lnTo>
                    <a:pt x="90" y="256"/>
                  </a:lnTo>
                  <a:lnTo>
                    <a:pt x="90" y="259"/>
                  </a:lnTo>
                  <a:lnTo>
                    <a:pt x="96" y="256"/>
                  </a:lnTo>
                  <a:lnTo>
                    <a:pt x="115" y="140"/>
                  </a:lnTo>
                  <a:lnTo>
                    <a:pt x="83" y="131"/>
                  </a:lnTo>
                  <a:lnTo>
                    <a:pt x="74" y="12"/>
                  </a:lnTo>
                  <a:lnTo>
                    <a:pt x="74" y="9"/>
                  </a:lnTo>
                  <a:lnTo>
                    <a:pt x="71" y="9"/>
                  </a:lnTo>
                  <a:lnTo>
                    <a:pt x="39" y="0"/>
                  </a:lnTo>
                  <a:lnTo>
                    <a:pt x="39" y="3"/>
                  </a:lnTo>
                  <a:lnTo>
                    <a:pt x="35" y="9"/>
                  </a:lnTo>
                  <a:lnTo>
                    <a:pt x="32" y="19"/>
                  </a:lnTo>
                  <a:lnTo>
                    <a:pt x="23" y="28"/>
                  </a:lnTo>
                  <a:lnTo>
                    <a:pt x="19" y="41"/>
                  </a:lnTo>
                  <a:lnTo>
                    <a:pt x="13" y="51"/>
                  </a:lnTo>
                  <a:lnTo>
                    <a:pt x="10" y="60"/>
                  </a:lnTo>
                  <a:lnTo>
                    <a:pt x="0" y="67"/>
                  </a:lnTo>
                  <a:lnTo>
                    <a:pt x="3" y="67"/>
                  </a:lnTo>
                  <a:lnTo>
                    <a:pt x="16" y="121"/>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5" name="Freeform 463"/>
            <p:cNvSpPr>
              <a:spLocks/>
            </p:cNvSpPr>
            <p:nvPr/>
          </p:nvSpPr>
          <p:spPr bwMode="auto">
            <a:xfrm>
              <a:off x="4661095" y="2986972"/>
              <a:ext cx="111326" cy="288621"/>
            </a:xfrm>
            <a:custGeom>
              <a:avLst/>
              <a:gdLst/>
              <a:ahLst/>
              <a:cxnLst>
                <a:cxn ang="0">
                  <a:pos x="18" y="122"/>
                </a:cxn>
                <a:cxn ang="0">
                  <a:pos x="40" y="135"/>
                </a:cxn>
                <a:cxn ang="0">
                  <a:pos x="13" y="250"/>
                </a:cxn>
                <a:cxn ang="0">
                  <a:pos x="35" y="297"/>
                </a:cxn>
                <a:cxn ang="0">
                  <a:pos x="90" y="257"/>
                </a:cxn>
                <a:cxn ang="0">
                  <a:pos x="90" y="260"/>
                </a:cxn>
                <a:cxn ang="0">
                  <a:pos x="98" y="257"/>
                </a:cxn>
                <a:cxn ang="0">
                  <a:pos x="115" y="140"/>
                </a:cxn>
                <a:cxn ang="0">
                  <a:pos x="83" y="132"/>
                </a:cxn>
                <a:cxn ang="0">
                  <a:pos x="75" y="12"/>
                </a:cxn>
                <a:cxn ang="0">
                  <a:pos x="75" y="10"/>
                </a:cxn>
                <a:cxn ang="0">
                  <a:pos x="73" y="10"/>
                </a:cxn>
                <a:cxn ang="0">
                  <a:pos x="40" y="0"/>
                </a:cxn>
                <a:cxn ang="0">
                  <a:pos x="40" y="5"/>
                </a:cxn>
                <a:cxn ang="0">
                  <a:pos x="35" y="10"/>
                </a:cxn>
                <a:cxn ang="0">
                  <a:pos x="33" y="20"/>
                </a:cxn>
                <a:cxn ang="0">
                  <a:pos x="23" y="30"/>
                </a:cxn>
                <a:cxn ang="0">
                  <a:pos x="20" y="42"/>
                </a:cxn>
                <a:cxn ang="0">
                  <a:pos x="13" y="52"/>
                </a:cxn>
                <a:cxn ang="0">
                  <a:pos x="10" y="60"/>
                </a:cxn>
                <a:cxn ang="0">
                  <a:pos x="0" y="67"/>
                </a:cxn>
                <a:cxn ang="0">
                  <a:pos x="3" y="67"/>
                </a:cxn>
                <a:cxn ang="0">
                  <a:pos x="18" y="122"/>
                </a:cxn>
              </a:cxnLst>
              <a:rect l="0" t="0" r="r" b="b"/>
              <a:pathLst>
                <a:path w="115" h="297">
                  <a:moveTo>
                    <a:pt x="18" y="122"/>
                  </a:moveTo>
                  <a:lnTo>
                    <a:pt x="40" y="135"/>
                  </a:lnTo>
                  <a:lnTo>
                    <a:pt x="13" y="250"/>
                  </a:lnTo>
                  <a:lnTo>
                    <a:pt x="35" y="297"/>
                  </a:lnTo>
                  <a:lnTo>
                    <a:pt x="90" y="257"/>
                  </a:lnTo>
                  <a:lnTo>
                    <a:pt x="90" y="260"/>
                  </a:lnTo>
                  <a:lnTo>
                    <a:pt x="98" y="257"/>
                  </a:lnTo>
                  <a:lnTo>
                    <a:pt x="115" y="140"/>
                  </a:lnTo>
                  <a:lnTo>
                    <a:pt x="83" y="132"/>
                  </a:lnTo>
                  <a:lnTo>
                    <a:pt x="75" y="12"/>
                  </a:lnTo>
                  <a:lnTo>
                    <a:pt x="75" y="10"/>
                  </a:lnTo>
                  <a:lnTo>
                    <a:pt x="73" y="10"/>
                  </a:lnTo>
                  <a:lnTo>
                    <a:pt x="40" y="0"/>
                  </a:lnTo>
                  <a:lnTo>
                    <a:pt x="40" y="5"/>
                  </a:lnTo>
                  <a:lnTo>
                    <a:pt x="35" y="10"/>
                  </a:lnTo>
                  <a:lnTo>
                    <a:pt x="33" y="20"/>
                  </a:lnTo>
                  <a:lnTo>
                    <a:pt x="23" y="30"/>
                  </a:lnTo>
                  <a:lnTo>
                    <a:pt x="20" y="42"/>
                  </a:lnTo>
                  <a:lnTo>
                    <a:pt x="13" y="52"/>
                  </a:lnTo>
                  <a:lnTo>
                    <a:pt x="10" y="60"/>
                  </a:lnTo>
                  <a:lnTo>
                    <a:pt x="0" y="67"/>
                  </a:lnTo>
                  <a:lnTo>
                    <a:pt x="3" y="67"/>
                  </a:lnTo>
                  <a:lnTo>
                    <a:pt x="18" y="122"/>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6" name="Freeform 462"/>
            <p:cNvSpPr>
              <a:spLocks/>
            </p:cNvSpPr>
            <p:nvPr/>
          </p:nvSpPr>
          <p:spPr bwMode="auto">
            <a:xfrm>
              <a:off x="4648993" y="3103391"/>
              <a:ext cx="24201" cy="50934"/>
            </a:xfrm>
            <a:custGeom>
              <a:avLst/>
              <a:gdLst/>
              <a:ahLst/>
              <a:cxnLst>
                <a:cxn ang="0">
                  <a:pos x="0" y="54"/>
                </a:cxn>
                <a:cxn ang="0">
                  <a:pos x="26" y="0"/>
                </a:cxn>
                <a:cxn ang="0">
                  <a:pos x="0" y="54"/>
                </a:cxn>
              </a:cxnLst>
              <a:rect l="0" t="0" r="r" b="b"/>
              <a:pathLst>
                <a:path w="26" h="54">
                  <a:moveTo>
                    <a:pt x="0" y="54"/>
                  </a:moveTo>
                  <a:lnTo>
                    <a:pt x="26" y="0"/>
                  </a:lnTo>
                  <a:lnTo>
                    <a:pt x="0" y="54"/>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7" name="Freeform 461"/>
            <p:cNvSpPr>
              <a:spLocks/>
            </p:cNvSpPr>
            <p:nvPr/>
          </p:nvSpPr>
          <p:spPr bwMode="auto">
            <a:xfrm>
              <a:off x="4118985" y="3241639"/>
              <a:ext cx="154888" cy="274068"/>
            </a:xfrm>
            <a:custGeom>
              <a:avLst/>
              <a:gdLst/>
              <a:ahLst/>
              <a:cxnLst>
                <a:cxn ang="0">
                  <a:pos x="90" y="10"/>
                </a:cxn>
                <a:cxn ang="0">
                  <a:pos x="145" y="0"/>
                </a:cxn>
                <a:cxn ang="0">
                  <a:pos x="123" y="67"/>
                </a:cxn>
                <a:cxn ang="0">
                  <a:pos x="133" y="115"/>
                </a:cxn>
                <a:cxn ang="0">
                  <a:pos x="145" y="167"/>
                </a:cxn>
                <a:cxn ang="0">
                  <a:pos x="125" y="190"/>
                </a:cxn>
                <a:cxn ang="0">
                  <a:pos x="160" y="195"/>
                </a:cxn>
                <a:cxn ang="0">
                  <a:pos x="160" y="242"/>
                </a:cxn>
                <a:cxn ang="0">
                  <a:pos x="88" y="267"/>
                </a:cxn>
                <a:cxn ang="0">
                  <a:pos x="40" y="275"/>
                </a:cxn>
                <a:cxn ang="0">
                  <a:pos x="5" y="282"/>
                </a:cxn>
                <a:cxn ang="0">
                  <a:pos x="0" y="257"/>
                </a:cxn>
                <a:cxn ang="0">
                  <a:pos x="40" y="235"/>
                </a:cxn>
                <a:cxn ang="0">
                  <a:pos x="20" y="215"/>
                </a:cxn>
                <a:cxn ang="0">
                  <a:pos x="23" y="187"/>
                </a:cxn>
                <a:cxn ang="0">
                  <a:pos x="55" y="170"/>
                </a:cxn>
                <a:cxn ang="0">
                  <a:pos x="63" y="75"/>
                </a:cxn>
                <a:cxn ang="0">
                  <a:pos x="90" y="10"/>
                </a:cxn>
              </a:cxnLst>
              <a:rect l="0" t="0" r="r" b="b"/>
              <a:pathLst>
                <a:path w="160" h="282">
                  <a:moveTo>
                    <a:pt x="90" y="10"/>
                  </a:moveTo>
                  <a:lnTo>
                    <a:pt x="145" y="0"/>
                  </a:lnTo>
                  <a:lnTo>
                    <a:pt x="123" y="67"/>
                  </a:lnTo>
                  <a:lnTo>
                    <a:pt x="133" y="115"/>
                  </a:lnTo>
                  <a:lnTo>
                    <a:pt x="145" y="167"/>
                  </a:lnTo>
                  <a:lnTo>
                    <a:pt x="125" y="190"/>
                  </a:lnTo>
                  <a:lnTo>
                    <a:pt x="160" y="195"/>
                  </a:lnTo>
                  <a:lnTo>
                    <a:pt x="160" y="242"/>
                  </a:lnTo>
                  <a:lnTo>
                    <a:pt x="88" y="267"/>
                  </a:lnTo>
                  <a:lnTo>
                    <a:pt x="40" y="275"/>
                  </a:lnTo>
                  <a:lnTo>
                    <a:pt x="5" y="282"/>
                  </a:lnTo>
                  <a:lnTo>
                    <a:pt x="0" y="257"/>
                  </a:lnTo>
                  <a:lnTo>
                    <a:pt x="40" y="235"/>
                  </a:lnTo>
                  <a:lnTo>
                    <a:pt x="20" y="215"/>
                  </a:lnTo>
                  <a:lnTo>
                    <a:pt x="23" y="187"/>
                  </a:lnTo>
                  <a:lnTo>
                    <a:pt x="55" y="170"/>
                  </a:lnTo>
                  <a:lnTo>
                    <a:pt x="63" y="75"/>
                  </a:lnTo>
                  <a:lnTo>
                    <a:pt x="90" y="1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8" name="Freeform 460"/>
            <p:cNvSpPr>
              <a:spLocks/>
            </p:cNvSpPr>
            <p:nvPr/>
          </p:nvSpPr>
          <p:spPr bwMode="auto">
            <a:xfrm>
              <a:off x="4085104" y="3338654"/>
              <a:ext cx="55662" cy="67911"/>
            </a:xfrm>
            <a:custGeom>
              <a:avLst/>
              <a:gdLst/>
              <a:ahLst/>
              <a:cxnLst>
                <a:cxn ang="0">
                  <a:pos x="45" y="0"/>
                </a:cxn>
                <a:cxn ang="0">
                  <a:pos x="58" y="46"/>
                </a:cxn>
                <a:cxn ang="0">
                  <a:pos x="45" y="71"/>
                </a:cxn>
                <a:cxn ang="0">
                  <a:pos x="10" y="46"/>
                </a:cxn>
                <a:cxn ang="0">
                  <a:pos x="0" y="15"/>
                </a:cxn>
                <a:cxn ang="0">
                  <a:pos x="0" y="13"/>
                </a:cxn>
                <a:cxn ang="0">
                  <a:pos x="45" y="0"/>
                </a:cxn>
              </a:cxnLst>
              <a:rect l="0" t="0" r="r" b="b"/>
              <a:pathLst>
                <a:path w="58" h="71">
                  <a:moveTo>
                    <a:pt x="45" y="0"/>
                  </a:moveTo>
                  <a:lnTo>
                    <a:pt x="58" y="46"/>
                  </a:lnTo>
                  <a:lnTo>
                    <a:pt x="45" y="71"/>
                  </a:lnTo>
                  <a:lnTo>
                    <a:pt x="10" y="46"/>
                  </a:lnTo>
                  <a:lnTo>
                    <a:pt x="0" y="15"/>
                  </a:lnTo>
                  <a:lnTo>
                    <a:pt x="0" y="13"/>
                  </a:lnTo>
                  <a:lnTo>
                    <a:pt x="4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9" name="Freeform 459"/>
            <p:cNvSpPr>
              <a:spLocks/>
            </p:cNvSpPr>
            <p:nvPr/>
          </p:nvSpPr>
          <p:spPr bwMode="auto">
            <a:xfrm>
              <a:off x="4053641" y="3350781"/>
              <a:ext cx="75024" cy="87314"/>
            </a:xfrm>
            <a:custGeom>
              <a:avLst/>
              <a:gdLst/>
              <a:ahLst/>
              <a:cxnLst>
                <a:cxn ang="0">
                  <a:pos x="77" y="58"/>
                </a:cxn>
                <a:cxn ang="0">
                  <a:pos x="55" y="90"/>
                </a:cxn>
                <a:cxn ang="0">
                  <a:pos x="3" y="90"/>
                </a:cxn>
                <a:cxn ang="0">
                  <a:pos x="0" y="35"/>
                </a:cxn>
                <a:cxn ang="0">
                  <a:pos x="26" y="0"/>
                </a:cxn>
                <a:cxn ang="0">
                  <a:pos x="32" y="0"/>
                </a:cxn>
                <a:cxn ang="0">
                  <a:pos x="32" y="3"/>
                </a:cxn>
                <a:cxn ang="0">
                  <a:pos x="42" y="32"/>
                </a:cxn>
                <a:cxn ang="0">
                  <a:pos x="77" y="58"/>
                </a:cxn>
              </a:cxnLst>
              <a:rect l="0" t="0" r="r" b="b"/>
              <a:pathLst>
                <a:path w="77" h="90">
                  <a:moveTo>
                    <a:pt x="77" y="58"/>
                  </a:moveTo>
                  <a:lnTo>
                    <a:pt x="55" y="90"/>
                  </a:lnTo>
                  <a:lnTo>
                    <a:pt x="3" y="90"/>
                  </a:lnTo>
                  <a:lnTo>
                    <a:pt x="0" y="35"/>
                  </a:lnTo>
                  <a:lnTo>
                    <a:pt x="26" y="0"/>
                  </a:lnTo>
                  <a:lnTo>
                    <a:pt x="32" y="0"/>
                  </a:lnTo>
                  <a:lnTo>
                    <a:pt x="32" y="3"/>
                  </a:lnTo>
                  <a:lnTo>
                    <a:pt x="42" y="32"/>
                  </a:lnTo>
                  <a:lnTo>
                    <a:pt x="77" y="5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0" name="Freeform 458"/>
            <p:cNvSpPr>
              <a:spLocks/>
            </p:cNvSpPr>
            <p:nvPr/>
          </p:nvSpPr>
          <p:spPr bwMode="auto">
            <a:xfrm>
              <a:off x="4053641" y="3350781"/>
              <a:ext cx="75024" cy="87314"/>
            </a:xfrm>
            <a:custGeom>
              <a:avLst/>
              <a:gdLst/>
              <a:ahLst/>
              <a:cxnLst>
                <a:cxn ang="0">
                  <a:pos x="77" y="58"/>
                </a:cxn>
                <a:cxn ang="0">
                  <a:pos x="55" y="90"/>
                </a:cxn>
                <a:cxn ang="0">
                  <a:pos x="5" y="90"/>
                </a:cxn>
                <a:cxn ang="0">
                  <a:pos x="0" y="35"/>
                </a:cxn>
                <a:cxn ang="0">
                  <a:pos x="27" y="0"/>
                </a:cxn>
                <a:cxn ang="0">
                  <a:pos x="32" y="0"/>
                </a:cxn>
                <a:cxn ang="0">
                  <a:pos x="32" y="3"/>
                </a:cxn>
                <a:cxn ang="0">
                  <a:pos x="42" y="33"/>
                </a:cxn>
                <a:cxn ang="0">
                  <a:pos x="77" y="58"/>
                </a:cxn>
              </a:cxnLst>
              <a:rect l="0" t="0" r="r" b="b"/>
              <a:pathLst>
                <a:path w="77" h="90">
                  <a:moveTo>
                    <a:pt x="77" y="58"/>
                  </a:moveTo>
                  <a:lnTo>
                    <a:pt x="55" y="90"/>
                  </a:lnTo>
                  <a:lnTo>
                    <a:pt x="5" y="90"/>
                  </a:lnTo>
                  <a:lnTo>
                    <a:pt x="0" y="35"/>
                  </a:lnTo>
                  <a:lnTo>
                    <a:pt x="27" y="0"/>
                  </a:lnTo>
                  <a:lnTo>
                    <a:pt x="32" y="0"/>
                  </a:lnTo>
                  <a:lnTo>
                    <a:pt x="32" y="3"/>
                  </a:lnTo>
                  <a:lnTo>
                    <a:pt x="42" y="33"/>
                  </a:lnTo>
                  <a:lnTo>
                    <a:pt x="77" y="5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1" name="Freeform 457"/>
            <p:cNvSpPr>
              <a:spLocks/>
            </p:cNvSpPr>
            <p:nvPr/>
          </p:nvSpPr>
          <p:spPr bwMode="auto">
            <a:xfrm>
              <a:off x="5065255" y="3661230"/>
              <a:ext cx="220233" cy="109143"/>
            </a:xfrm>
            <a:custGeom>
              <a:avLst/>
              <a:gdLst/>
              <a:ahLst/>
              <a:cxnLst>
                <a:cxn ang="0">
                  <a:pos x="0" y="58"/>
                </a:cxn>
                <a:cxn ang="0">
                  <a:pos x="3" y="58"/>
                </a:cxn>
                <a:cxn ang="0">
                  <a:pos x="48" y="106"/>
                </a:cxn>
                <a:cxn ang="0">
                  <a:pos x="102" y="112"/>
                </a:cxn>
                <a:cxn ang="0">
                  <a:pos x="227" y="29"/>
                </a:cxn>
                <a:cxn ang="0">
                  <a:pos x="211" y="0"/>
                </a:cxn>
                <a:cxn ang="0">
                  <a:pos x="26" y="16"/>
                </a:cxn>
                <a:cxn ang="0">
                  <a:pos x="0" y="58"/>
                </a:cxn>
              </a:cxnLst>
              <a:rect l="0" t="0" r="r" b="b"/>
              <a:pathLst>
                <a:path w="227" h="112">
                  <a:moveTo>
                    <a:pt x="0" y="58"/>
                  </a:moveTo>
                  <a:lnTo>
                    <a:pt x="3" y="58"/>
                  </a:lnTo>
                  <a:lnTo>
                    <a:pt x="48" y="106"/>
                  </a:lnTo>
                  <a:lnTo>
                    <a:pt x="102" y="112"/>
                  </a:lnTo>
                  <a:lnTo>
                    <a:pt x="227" y="29"/>
                  </a:lnTo>
                  <a:lnTo>
                    <a:pt x="211" y="0"/>
                  </a:lnTo>
                  <a:lnTo>
                    <a:pt x="26" y="16"/>
                  </a:lnTo>
                  <a:lnTo>
                    <a:pt x="0" y="5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2" name="Freeform 456"/>
            <p:cNvSpPr>
              <a:spLocks/>
            </p:cNvSpPr>
            <p:nvPr/>
          </p:nvSpPr>
          <p:spPr bwMode="auto">
            <a:xfrm>
              <a:off x="5065255" y="3661230"/>
              <a:ext cx="217811" cy="109143"/>
            </a:xfrm>
            <a:custGeom>
              <a:avLst/>
              <a:gdLst/>
              <a:ahLst/>
              <a:cxnLst>
                <a:cxn ang="0">
                  <a:pos x="0" y="57"/>
                </a:cxn>
                <a:cxn ang="0">
                  <a:pos x="3" y="57"/>
                </a:cxn>
                <a:cxn ang="0">
                  <a:pos x="48" y="105"/>
                </a:cxn>
                <a:cxn ang="0">
                  <a:pos x="101" y="112"/>
                </a:cxn>
                <a:cxn ang="0">
                  <a:pos x="227" y="30"/>
                </a:cxn>
                <a:cxn ang="0">
                  <a:pos x="212" y="0"/>
                </a:cxn>
                <a:cxn ang="0">
                  <a:pos x="25" y="15"/>
                </a:cxn>
                <a:cxn ang="0">
                  <a:pos x="0" y="57"/>
                </a:cxn>
              </a:cxnLst>
              <a:rect l="0" t="0" r="r" b="b"/>
              <a:pathLst>
                <a:path w="227" h="112">
                  <a:moveTo>
                    <a:pt x="0" y="57"/>
                  </a:moveTo>
                  <a:lnTo>
                    <a:pt x="3" y="57"/>
                  </a:lnTo>
                  <a:lnTo>
                    <a:pt x="48" y="105"/>
                  </a:lnTo>
                  <a:lnTo>
                    <a:pt x="101" y="112"/>
                  </a:lnTo>
                  <a:lnTo>
                    <a:pt x="227" y="30"/>
                  </a:lnTo>
                  <a:lnTo>
                    <a:pt x="212" y="0"/>
                  </a:lnTo>
                  <a:lnTo>
                    <a:pt x="25" y="15"/>
                  </a:lnTo>
                  <a:lnTo>
                    <a:pt x="0" y="5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3" name="Freeform 455"/>
            <p:cNvSpPr>
              <a:spLocks/>
            </p:cNvSpPr>
            <p:nvPr/>
          </p:nvSpPr>
          <p:spPr bwMode="auto">
            <a:xfrm>
              <a:off x="5159641" y="3680632"/>
              <a:ext cx="152467" cy="126120"/>
            </a:xfrm>
            <a:custGeom>
              <a:avLst/>
              <a:gdLst/>
              <a:ahLst/>
              <a:cxnLst>
                <a:cxn ang="0">
                  <a:pos x="128" y="0"/>
                </a:cxn>
                <a:cxn ang="0">
                  <a:pos x="157" y="125"/>
                </a:cxn>
                <a:cxn ang="0">
                  <a:pos x="48" y="131"/>
                </a:cxn>
                <a:cxn ang="0">
                  <a:pos x="0" y="93"/>
                </a:cxn>
                <a:cxn ang="0">
                  <a:pos x="3" y="93"/>
                </a:cxn>
                <a:cxn ang="0">
                  <a:pos x="128" y="10"/>
                </a:cxn>
                <a:cxn ang="0">
                  <a:pos x="125" y="7"/>
                </a:cxn>
                <a:cxn ang="0">
                  <a:pos x="128" y="7"/>
                </a:cxn>
                <a:cxn ang="0">
                  <a:pos x="128" y="0"/>
                </a:cxn>
              </a:cxnLst>
              <a:rect l="0" t="0" r="r" b="b"/>
              <a:pathLst>
                <a:path w="157" h="131">
                  <a:moveTo>
                    <a:pt x="128" y="0"/>
                  </a:moveTo>
                  <a:lnTo>
                    <a:pt x="157" y="125"/>
                  </a:lnTo>
                  <a:lnTo>
                    <a:pt x="48" y="131"/>
                  </a:lnTo>
                  <a:lnTo>
                    <a:pt x="0" y="93"/>
                  </a:lnTo>
                  <a:lnTo>
                    <a:pt x="3" y="93"/>
                  </a:lnTo>
                  <a:lnTo>
                    <a:pt x="128" y="10"/>
                  </a:lnTo>
                  <a:lnTo>
                    <a:pt x="125" y="7"/>
                  </a:lnTo>
                  <a:lnTo>
                    <a:pt x="128" y="7"/>
                  </a:lnTo>
                  <a:lnTo>
                    <a:pt x="128"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4" name="Freeform 454"/>
            <p:cNvSpPr>
              <a:spLocks/>
            </p:cNvSpPr>
            <p:nvPr/>
          </p:nvSpPr>
          <p:spPr bwMode="auto">
            <a:xfrm>
              <a:off x="5159641" y="3680632"/>
              <a:ext cx="152467" cy="126120"/>
            </a:xfrm>
            <a:custGeom>
              <a:avLst/>
              <a:gdLst/>
              <a:ahLst/>
              <a:cxnLst>
                <a:cxn ang="0">
                  <a:pos x="127" y="0"/>
                </a:cxn>
                <a:cxn ang="0">
                  <a:pos x="157" y="126"/>
                </a:cxn>
                <a:cxn ang="0">
                  <a:pos x="47" y="131"/>
                </a:cxn>
                <a:cxn ang="0">
                  <a:pos x="0" y="93"/>
                </a:cxn>
                <a:cxn ang="0">
                  <a:pos x="2" y="93"/>
                </a:cxn>
                <a:cxn ang="0">
                  <a:pos x="127" y="10"/>
                </a:cxn>
                <a:cxn ang="0">
                  <a:pos x="125" y="5"/>
                </a:cxn>
                <a:cxn ang="0">
                  <a:pos x="127" y="5"/>
                </a:cxn>
                <a:cxn ang="0">
                  <a:pos x="127" y="0"/>
                </a:cxn>
              </a:cxnLst>
              <a:rect l="0" t="0" r="r" b="b"/>
              <a:pathLst>
                <a:path w="157" h="131">
                  <a:moveTo>
                    <a:pt x="127" y="0"/>
                  </a:moveTo>
                  <a:lnTo>
                    <a:pt x="157" y="126"/>
                  </a:lnTo>
                  <a:lnTo>
                    <a:pt x="47" y="131"/>
                  </a:lnTo>
                  <a:lnTo>
                    <a:pt x="0" y="93"/>
                  </a:lnTo>
                  <a:lnTo>
                    <a:pt x="2" y="93"/>
                  </a:lnTo>
                  <a:lnTo>
                    <a:pt x="127" y="10"/>
                  </a:lnTo>
                  <a:lnTo>
                    <a:pt x="125" y="5"/>
                  </a:lnTo>
                  <a:lnTo>
                    <a:pt x="127" y="5"/>
                  </a:lnTo>
                  <a:lnTo>
                    <a:pt x="127"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5" name="Freeform 453"/>
            <p:cNvSpPr>
              <a:spLocks/>
            </p:cNvSpPr>
            <p:nvPr/>
          </p:nvSpPr>
          <p:spPr bwMode="auto">
            <a:xfrm>
              <a:off x="5283068" y="3641827"/>
              <a:ext cx="179090" cy="157651"/>
            </a:xfrm>
            <a:custGeom>
              <a:avLst/>
              <a:gdLst/>
              <a:ahLst/>
              <a:cxnLst>
                <a:cxn ang="0">
                  <a:pos x="0" y="45"/>
                </a:cxn>
                <a:cxn ang="0">
                  <a:pos x="64" y="0"/>
                </a:cxn>
                <a:cxn ang="0">
                  <a:pos x="64" y="3"/>
                </a:cxn>
                <a:cxn ang="0">
                  <a:pos x="119" y="38"/>
                </a:cxn>
                <a:cxn ang="0">
                  <a:pos x="151" y="115"/>
                </a:cxn>
                <a:cxn ang="0">
                  <a:pos x="179" y="118"/>
                </a:cxn>
                <a:cxn ang="0">
                  <a:pos x="182" y="115"/>
                </a:cxn>
                <a:cxn ang="0">
                  <a:pos x="182" y="118"/>
                </a:cxn>
                <a:cxn ang="0">
                  <a:pos x="186" y="141"/>
                </a:cxn>
                <a:cxn ang="0">
                  <a:pos x="141" y="163"/>
                </a:cxn>
                <a:cxn ang="0">
                  <a:pos x="29" y="157"/>
                </a:cxn>
                <a:cxn ang="0">
                  <a:pos x="0" y="45"/>
                </a:cxn>
              </a:cxnLst>
              <a:rect l="0" t="0" r="r" b="b"/>
              <a:pathLst>
                <a:path w="186" h="163">
                  <a:moveTo>
                    <a:pt x="0" y="45"/>
                  </a:moveTo>
                  <a:lnTo>
                    <a:pt x="64" y="0"/>
                  </a:lnTo>
                  <a:lnTo>
                    <a:pt x="64" y="3"/>
                  </a:lnTo>
                  <a:lnTo>
                    <a:pt x="119" y="38"/>
                  </a:lnTo>
                  <a:lnTo>
                    <a:pt x="151" y="115"/>
                  </a:lnTo>
                  <a:lnTo>
                    <a:pt x="179" y="118"/>
                  </a:lnTo>
                  <a:lnTo>
                    <a:pt x="182" y="115"/>
                  </a:lnTo>
                  <a:lnTo>
                    <a:pt x="182" y="118"/>
                  </a:lnTo>
                  <a:lnTo>
                    <a:pt x="186" y="141"/>
                  </a:lnTo>
                  <a:lnTo>
                    <a:pt x="141" y="163"/>
                  </a:lnTo>
                  <a:lnTo>
                    <a:pt x="29" y="157"/>
                  </a:lnTo>
                  <a:lnTo>
                    <a:pt x="0" y="45"/>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6" name="Freeform 452"/>
            <p:cNvSpPr>
              <a:spLocks/>
            </p:cNvSpPr>
            <p:nvPr/>
          </p:nvSpPr>
          <p:spPr bwMode="auto">
            <a:xfrm>
              <a:off x="5283068" y="3641827"/>
              <a:ext cx="181511" cy="160076"/>
            </a:xfrm>
            <a:custGeom>
              <a:avLst/>
              <a:gdLst/>
              <a:ahLst/>
              <a:cxnLst>
                <a:cxn ang="0">
                  <a:pos x="0" y="44"/>
                </a:cxn>
                <a:cxn ang="0">
                  <a:pos x="64" y="0"/>
                </a:cxn>
                <a:cxn ang="0">
                  <a:pos x="64" y="5"/>
                </a:cxn>
                <a:cxn ang="0">
                  <a:pos x="119" y="40"/>
                </a:cxn>
                <a:cxn ang="0">
                  <a:pos x="151" y="114"/>
                </a:cxn>
                <a:cxn ang="0">
                  <a:pos x="179" y="119"/>
                </a:cxn>
                <a:cxn ang="0">
                  <a:pos x="181" y="114"/>
                </a:cxn>
                <a:cxn ang="0">
                  <a:pos x="181" y="119"/>
                </a:cxn>
                <a:cxn ang="0">
                  <a:pos x="186" y="141"/>
                </a:cxn>
                <a:cxn ang="0">
                  <a:pos x="141" y="163"/>
                </a:cxn>
                <a:cxn ang="0">
                  <a:pos x="30" y="156"/>
                </a:cxn>
                <a:cxn ang="0">
                  <a:pos x="0" y="44"/>
                </a:cxn>
              </a:cxnLst>
              <a:rect l="0" t="0" r="r" b="b"/>
              <a:pathLst>
                <a:path w="186" h="163">
                  <a:moveTo>
                    <a:pt x="0" y="44"/>
                  </a:moveTo>
                  <a:lnTo>
                    <a:pt x="64" y="0"/>
                  </a:lnTo>
                  <a:lnTo>
                    <a:pt x="64" y="5"/>
                  </a:lnTo>
                  <a:lnTo>
                    <a:pt x="119" y="40"/>
                  </a:lnTo>
                  <a:lnTo>
                    <a:pt x="151" y="114"/>
                  </a:lnTo>
                  <a:lnTo>
                    <a:pt x="179" y="119"/>
                  </a:lnTo>
                  <a:lnTo>
                    <a:pt x="181" y="114"/>
                  </a:lnTo>
                  <a:lnTo>
                    <a:pt x="181" y="119"/>
                  </a:lnTo>
                  <a:lnTo>
                    <a:pt x="186" y="141"/>
                  </a:lnTo>
                  <a:lnTo>
                    <a:pt x="141" y="163"/>
                  </a:lnTo>
                  <a:lnTo>
                    <a:pt x="30" y="156"/>
                  </a:lnTo>
                  <a:lnTo>
                    <a:pt x="0" y="4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7" name="Freeform 451"/>
            <p:cNvSpPr>
              <a:spLocks/>
            </p:cNvSpPr>
            <p:nvPr/>
          </p:nvSpPr>
          <p:spPr bwMode="auto">
            <a:xfrm>
              <a:off x="5464578" y="3506005"/>
              <a:ext cx="227493" cy="201308"/>
            </a:xfrm>
            <a:custGeom>
              <a:avLst/>
              <a:gdLst/>
              <a:ahLst/>
              <a:cxnLst>
                <a:cxn ang="0">
                  <a:pos x="57" y="208"/>
                </a:cxn>
                <a:cxn ang="0">
                  <a:pos x="73" y="195"/>
                </a:cxn>
                <a:cxn ang="0">
                  <a:pos x="124" y="186"/>
                </a:cxn>
                <a:cxn ang="0">
                  <a:pos x="166" y="189"/>
                </a:cxn>
                <a:cxn ang="0">
                  <a:pos x="201" y="150"/>
                </a:cxn>
                <a:cxn ang="0">
                  <a:pos x="211" y="67"/>
                </a:cxn>
                <a:cxn ang="0">
                  <a:pos x="236" y="45"/>
                </a:cxn>
                <a:cxn ang="0">
                  <a:pos x="195" y="0"/>
                </a:cxn>
                <a:cxn ang="0">
                  <a:pos x="73" y="35"/>
                </a:cxn>
                <a:cxn ang="0">
                  <a:pos x="3" y="102"/>
                </a:cxn>
                <a:cxn ang="0">
                  <a:pos x="0" y="109"/>
                </a:cxn>
                <a:cxn ang="0">
                  <a:pos x="3" y="118"/>
                </a:cxn>
                <a:cxn ang="0">
                  <a:pos x="57" y="205"/>
                </a:cxn>
                <a:cxn ang="0">
                  <a:pos x="54" y="205"/>
                </a:cxn>
                <a:cxn ang="0">
                  <a:pos x="57" y="208"/>
                </a:cxn>
              </a:cxnLst>
              <a:rect l="0" t="0" r="r" b="b"/>
              <a:pathLst>
                <a:path w="236" h="208">
                  <a:moveTo>
                    <a:pt x="57" y="208"/>
                  </a:moveTo>
                  <a:lnTo>
                    <a:pt x="73" y="195"/>
                  </a:lnTo>
                  <a:lnTo>
                    <a:pt x="124" y="186"/>
                  </a:lnTo>
                  <a:lnTo>
                    <a:pt x="166" y="189"/>
                  </a:lnTo>
                  <a:lnTo>
                    <a:pt x="201" y="150"/>
                  </a:lnTo>
                  <a:lnTo>
                    <a:pt x="211" y="67"/>
                  </a:lnTo>
                  <a:lnTo>
                    <a:pt x="236" y="45"/>
                  </a:lnTo>
                  <a:lnTo>
                    <a:pt x="195" y="0"/>
                  </a:lnTo>
                  <a:lnTo>
                    <a:pt x="73" y="35"/>
                  </a:lnTo>
                  <a:lnTo>
                    <a:pt x="3" y="102"/>
                  </a:lnTo>
                  <a:lnTo>
                    <a:pt x="0" y="109"/>
                  </a:lnTo>
                  <a:lnTo>
                    <a:pt x="3" y="118"/>
                  </a:lnTo>
                  <a:lnTo>
                    <a:pt x="57" y="205"/>
                  </a:lnTo>
                  <a:lnTo>
                    <a:pt x="54" y="205"/>
                  </a:lnTo>
                  <a:lnTo>
                    <a:pt x="57" y="20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8" name="Freeform 450"/>
            <p:cNvSpPr>
              <a:spLocks/>
            </p:cNvSpPr>
            <p:nvPr/>
          </p:nvSpPr>
          <p:spPr bwMode="auto">
            <a:xfrm>
              <a:off x="5464578" y="3506005"/>
              <a:ext cx="227493" cy="201308"/>
            </a:xfrm>
            <a:custGeom>
              <a:avLst/>
              <a:gdLst/>
              <a:ahLst/>
              <a:cxnLst>
                <a:cxn ang="0">
                  <a:pos x="58" y="208"/>
                </a:cxn>
                <a:cxn ang="0">
                  <a:pos x="73" y="195"/>
                </a:cxn>
                <a:cxn ang="0">
                  <a:pos x="123" y="185"/>
                </a:cxn>
                <a:cxn ang="0">
                  <a:pos x="166" y="190"/>
                </a:cxn>
                <a:cxn ang="0">
                  <a:pos x="201" y="150"/>
                </a:cxn>
                <a:cxn ang="0">
                  <a:pos x="211" y="68"/>
                </a:cxn>
                <a:cxn ang="0">
                  <a:pos x="236" y="45"/>
                </a:cxn>
                <a:cxn ang="0">
                  <a:pos x="196" y="0"/>
                </a:cxn>
                <a:cxn ang="0">
                  <a:pos x="73" y="35"/>
                </a:cxn>
                <a:cxn ang="0">
                  <a:pos x="3" y="103"/>
                </a:cxn>
                <a:cxn ang="0">
                  <a:pos x="0" y="110"/>
                </a:cxn>
                <a:cxn ang="0">
                  <a:pos x="3" y="118"/>
                </a:cxn>
                <a:cxn ang="0">
                  <a:pos x="58" y="205"/>
                </a:cxn>
                <a:cxn ang="0">
                  <a:pos x="53" y="205"/>
                </a:cxn>
                <a:cxn ang="0">
                  <a:pos x="58" y="208"/>
                </a:cxn>
              </a:cxnLst>
              <a:rect l="0" t="0" r="r" b="b"/>
              <a:pathLst>
                <a:path w="236" h="208">
                  <a:moveTo>
                    <a:pt x="58" y="208"/>
                  </a:moveTo>
                  <a:lnTo>
                    <a:pt x="73" y="195"/>
                  </a:lnTo>
                  <a:lnTo>
                    <a:pt x="123" y="185"/>
                  </a:lnTo>
                  <a:lnTo>
                    <a:pt x="166" y="190"/>
                  </a:lnTo>
                  <a:lnTo>
                    <a:pt x="201" y="150"/>
                  </a:lnTo>
                  <a:lnTo>
                    <a:pt x="211" y="68"/>
                  </a:lnTo>
                  <a:lnTo>
                    <a:pt x="236" y="45"/>
                  </a:lnTo>
                  <a:lnTo>
                    <a:pt x="196" y="0"/>
                  </a:lnTo>
                  <a:lnTo>
                    <a:pt x="73" y="35"/>
                  </a:lnTo>
                  <a:lnTo>
                    <a:pt x="3" y="103"/>
                  </a:lnTo>
                  <a:lnTo>
                    <a:pt x="0" y="110"/>
                  </a:lnTo>
                  <a:lnTo>
                    <a:pt x="3" y="118"/>
                  </a:lnTo>
                  <a:lnTo>
                    <a:pt x="58" y="205"/>
                  </a:lnTo>
                  <a:lnTo>
                    <a:pt x="53" y="205"/>
                  </a:lnTo>
                  <a:lnTo>
                    <a:pt x="58" y="20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9" name="Freeform 449"/>
            <p:cNvSpPr>
              <a:spLocks/>
            </p:cNvSpPr>
            <p:nvPr/>
          </p:nvSpPr>
          <p:spPr bwMode="auto">
            <a:xfrm>
              <a:off x="5481519" y="3375034"/>
              <a:ext cx="246853" cy="177054"/>
            </a:xfrm>
            <a:custGeom>
              <a:avLst/>
              <a:gdLst/>
              <a:ahLst/>
              <a:cxnLst>
                <a:cxn ang="0">
                  <a:pos x="54" y="169"/>
                </a:cxn>
                <a:cxn ang="0">
                  <a:pos x="0" y="99"/>
                </a:cxn>
                <a:cxn ang="0">
                  <a:pos x="9" y="44"/>
                </a:cxn>
                <a:cxn ang="0">
                  <a:pos x="153" y="32"/>
                </a:cxn>
                <a:cxn ang="0">
                  <a:pos x="208" y="0"/>
                </a:cxn>
                <a:cxn ang="0">
                  <a:pos x="227" y="16"/>
                </a:cxn>
                <a:cxn ang="0">
                  <a:pos x="227" y="70"/>
                </a:cxn>
                <a:cxn ang="0">
                  <a:pos x="256" y="102"/>
                </a:cxn>
                <a:cxn ang="0">
                  <a:pos x="256" y="153"/>
                </a:cxn>
                <a:cxn ang="0">
                  <a:pos x="217" y="182"/>
                </a:cxn>
                <a:cxn ang="0">
                  <a:pos x="211" y="182"/>
                </a:cxn>
                <a:cxn ang="0">
                  <a:pos x="217" y="179"/>
                </a:cxn>
                <a:cxn ang="0">
                  <a:pos x="176" y="134"/>
                </a:cxn>
                <a:cxn ang="0">
                  <a:pos x="54" y="169"/>
                </a:cxn>
              </a:cxnLst>
              <a:rect l="0" t="0" r="r" b="b"/>
              <a:pathLst>
                <a:path w="256" h="182">
                  <a:moveTo>
                    <a:pt x="54" y="169"/>
                  </a:moveTo>
                  <a:lnTo>
                    <a:pt x="0" y="99"/>
                  </a:lnTo>
                  <a:lnTo>
                    <a:pt x="9" y="44"/>
                  </a:lnTo>
                  <a:lnTo>
                    <a:pt x="153" y="32"/>
                  </a:lnTo>
                  <a:lnTo>
                    <a:pt x="208" y="0"/>
                  </a:lnTo>
                  <a:lnTo>
                    <a:pt x="227" y="16"/>
                  </a:lnTo>
                  <a:lnTo>
                    <a:pt x="227" y="70"/>
                  </a:lnTo>
                  <a:lnTo>
                    <a:pt x="256" y="102"/>
                  </a:lnTo>
                  <a:lnTo>
                    <a:pt x="256" y="153"/>
                  </a:lnTo>
                  <a:lnTo>
                    <a:pt x="217" y="182"/>
                  </a:lnTo>
                  <a:lnTo>
                    <a:pt x="211" y="182"/>
                  </a:lnTo>
                  <a:lnTo>
                    <a:pt x="217" y="179"/>
                  </a:lnTo>
                  <a:lnTo>
                    <a:pt x="176" y="134"/>
                  </a:lnTo>
                  <a:lnTo>
                    <a:pt x="54" y="16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0" name="Freeform 448"/>
            <p:cNvSpPr>
              <a:spLocks/>
            </p:cNvSpPr>
            <p:nvPr/>
          </p:nvSpPr>
          <p:spPr bwMode="auto">
            <a:xfrm>
              <a:off x="5481518" y="3375034"/>
              <a:ext cx="249274" cy="177054"/>
            </a:xfrm>
            <a:custGeom>
              <a:avLst/>
              <a:gdLst/>
              <a:ahLst/>
              <a:cxnLst>
                <a:cxn ang="0">
                  <a:pos x="55" y="170"/>
                </a:cxn>
                <a:cxn ang="0">
                  <a:pos x="0" y="100"/>
                </a:cxn>
                <a:cxn ang="0">
                  <a:pos x="10" y="45"/>
                </a:cxn>
                <a:cxn ang="0">
                  <a:pos x="154" y="32"/>
                </a:cxn>
                <a:cxn ang="0">
                  <a:pos x="209" y="0"/>
                </a:cxn>
                <a:cxn ang="0">
                  <a:pos x="226" y="17"/>
                </a:cxn>
                <a:cxn ang="0">
                  <a:pos x="226" y="70"/>
                </a:cxn>
                <a:cxn ang="0">
                  <a:pos x="256" y="102"/>
                </a:cxn>
                <a:cxn ang="0">
                  <a:pos x="256" y="155"/>
                </a:cxn>
                <a:cxn ang="0">
                  <a:pos x="216" y="182"/>
                </a:cxn>
                <a:cxn ang="0">
                  <a:pos x="211" y="182"/>
                </a:cxn>
                <a:cxn ang="0">
                  <a:pos x="216" y="180"/>
                </a:cxn>
                <a:cxn ang="0">
                  <a:pos x="176" y="135"/>
                </a:cxn>
                <a:cxn ang="0">
                  <a:pos x="55" y="170"/>
                </a:cxn>
              </a:cxnLst>
              <a:rect l="0" t="0" r="r" b="b"/>
              <a:pathLst>
                <a:path w="256" h="182">
                  <a:moveTo>
                    <a:pt x="55" y="170"/>
                  </a:moveTo>
                  <a:lnTo>
                    <a:pt x="0" y="100"/>
                  </a:lnTo>
                  <a:lnTo>
                    <a:pt x="10" y="45"/>
                  </a:lnTo>
                  <a:lnTo>
                    <a:pt x="154" y="32"/>
                  </a:lnTo>
                  <a:lnTo>
                    <a:pt x="209" y="0"/>
                  </a:lnTo>
                  <a:lnTo>
                    <a:pt x="226" y="17"/>
                  </a:lnTo>
                  <a:lnTo>
                    <a:pt x="226" y="70"/>
                  </a:lnTo>
                  <a:lnTo>
                    <a:pt x="256" y="102"/>
                  </a:lnTo>
                  <a:lnTo>
                    <a:pt x="256" y="155"/>
                  </a:lnTo>
                  <a:lnTo>
                    <a:pt x="216" y="182"/>
                  </a:lnTo>
                  <a:lnTo>
                    <a:pt x="211" y="182"/>
                  </a:lnTo>
                  <a:lnTo>
                    <a:pt x="216" y="180"/>
                  </a:lnTo>
                  <a:lnTo>
                    <a:pt x="176" y="135"/>
                  </a:lnTo>
                  <a:lnTo>
                    <a:pt x="55" y="17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1" name="Freeform 447"/>
            <p:cNvSpPr>
              <a:spLocks/>
            </p:cNvSpPr>
            <p:nvPr/>
          </p:nvSpPr>
          <p:spPr bwMode="auto">
            <a:xfrm>
              <a:off x="5626726" y="3173728"/>
              <a:ext cx="174249" cy="298322"/>
            </a:xfrm>
            <a:custGeom>
              <a:avLst/>
              <a:gdLst/>
              <a:ahLst/>
              <a:cxnLst>
                <a:cxn ang="0">
                  <a:pos x="7" y="240"/>
                </a:cxn>
                <a:cxn ang="0">
                  <a:pos x="0" y="131"/>
                </a:cxn>
                <a:cxn ang="0">
                  <a:pos x="87" y="0"/>
                </a:cxn>
                <a:cxn ang="0">
                  <a:pos x="131" y="28"/>
                </a:cxn>
                <a:cxn ang="0">
                  <a:pos x="131" y="137"/>
                </a:cxn>
                <a:cxn ang="0">
                  <a:pos x="103" y="166"/>
                </a:cxn>
                <a:cxn ang="0">
                  <a:pos x="122" y="204"/>
                </a:cxn>
                <a:cxn ang="0">
                  <a:pos x="179" y="236"/>
                </a:cxn>
                <a:cxn ang="0">
                  <a:pos x="106" y="307"/>
                </a:cxn>
                <a:cxn ang="0">
                  <a:pos x="77" y="278"/>
                </a:cxn>
                <a:cxn ang="0">
                  <a:pos x="77" y="224"/>
                </a:cxn>
                <a:cxn ang="0">
                  <a:pos x="58" y="208"/>
                </a:cxn>
                <a:cxn ang="0">
                  <a:pos x="7" y="240"/>
                </a:cxn>
              </a:cxnLst>
              <a:rect l="0" t="0" r="r" b="b"/>
              <a:pathLst>
                <a:path w="179" h="307">
                  <a:moveTo>
                    <a:pt x="7" y="240"/>
                  </a:moveTo>
                  <a:lnTo>
                    <a:pt x="0" y="131"/>
                  </a:lnTo>
                  <a:lnTo>
                    <a:pt x="87" y="0"/>
                  </a:lnTo>
                  <a:lnTo>
                    <a:pt x="131" y="28"/>
                  </a:lnTo>
                  <a:lnTo>
                    <a:pt x="131" y="137"/>
                  </a:lnTo>
                  <a:lnTo>
                    <a:pt x="103" y="166"/>
                  </a:lnTo>
                  <a:lnTo>
                    <a:pt x="122" y="204"/>
                  </a:lnTo>
                  <a:lnTo>
                    <a:pt x="179" y="236"/>
                  </a:lnTo>
                  <a:lnTo>
                    <a:pt x="106" y="307"/>
                  </a:lnTo>
                  <a:lnTo>
                    <a:pt x="77" y="278"/>
                  </a:lnTo>
                  <a:lnTo>
                    <a:pt x="77" y="224"/>
                  </a:lnTo>
                  <a:lnTo>
                    <a:pt x="58" y="208"/>
                  </a:lnTo>
                  <a:lnTo>
                    <a:pt x="7" y="24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2" name="Freeform 446"/>
            <p:cNvSpPr>
              <a:spLocks/>
            </p:cNvSpPr>
            <p:nvPr/>
          </p:nvSpPr>
          <p:spPr bwMode="auto">
            <a:xfrm>
              <a:off x="5626726" y="3173728"/>
              <a:ext cx="174249" cy="298322"/>
            </a:xfrm>
            <a:custGeom>
              <a:avLst/>
              <a:gdLst/>
              <a:ahLst/>
              <a:cxnLst>
                <a:cxn ang="0">
                  <a:pos x="7" y="240"/>
                </a:cxn>
                <a:cxn ang="0">
                  <a:pos x="0" y="132"/>
                </a:cxn>
                <a:cxn ang="0">
                  <a:pos x="87" y="0"/>
                </a:cxn>
                <a:cxn ang="0">
                  <a:pos x="132" y="27"/>
                </a:cxn>
                <a:cxn ang="0">
                  <a:pos x="132" y="137"/>
                </a:cxn>
                <a:cxn ang="0">
                  <a:pos x="104" y="167"/>
                </a:cxn>
                <a:cxn ang="0">
                  <a:pos x="122" y="205"/>
                </a:cxn>
                <a:cxn ang="0">
                  <a:pos x="179" y="237"/>
                </a:cxn>
                <a:cxn ang="0">
                  <a:pos x="107" y="307"/>
                </a:cxn>
                <a:cxn ang="0">
                  <a:pos x="77" y="277"/>
                </a:cxn>
                <a:cxn ang="0">
                  <a:pos x="77" y="225"/>
                </a:cxn>
                <a:cxn ang="0">
                  <a:pos x="60" y="207"/>
                </a:cxn>
                <a:cxn ang="0">
                  <a:pos x="7" y="240"/>
                </a:cxn>
              </a:cxnLst>
              <a:rect l="0" t="0" r="r" b="b"/>
              <a:pathLst>
                <a:path w="179" h="307">
                  <a:moveTo>
                    <a:pt x="7" y="240"/>
                  </a:moveTo>
                  <a:lnTo>
                    <a:pt x="0" y="132"/>
                  </a:lnTo>
                  <a:lnTo>
                    <a:pt x="87" y="0"/>
                  </a:lnTo>
                  <a:lnTo>
                    <a:pt x="132" y="27"/>
                  </a:lnTo>
                  <a:lnTo>
                    <a:pt x="132" y="137"/>
                  </a:lnTo>
                  <a:lnTo>
                    <a:pt x="104" y="167"/>
                  </a:lnTo>
                  <a:lnTo>
                    <a:pt x="122" y="205"/>
                  </a:lnTo>
                  <a:lnTo>
                    <a:pt x="179" y="237"/>
                  </a:lnTo>
                  <a:lnTo>
                    <a:pt x="107" y="307"/>
                  </a:lnTo>
                  <a:lnTo>
                    <a:pt x="77" y="277"/>
                  </a:lnTo>
                  <a:lnTo>
                    <a:pt x="77" y="225"/>
                  </a:lnTo>
                  <a:lnTo>
                    <a:pt x="60" y="207"/>
                  </a:lnTo>
                  <a:lnTo>
                    <a:pt x="7" y="24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3" name="Freeform 445"/>
            <p:cNvSpPr>
              <a:spLocks/>
            </p:cNvSpPr>
            <p:nvPr/>
          </p:nvSpPr>
          <p:spPr bwMode="auto">
            <a:xfrm>
              <a:off x="5624307" y="3406565"/>
              <a:ext cx="237173" cy="407465"/>
            </a:xfrm>
            <a:custGeom>
              <a:avLst/>
              <a:gdLst/>
              <a:ahLst/>
              <a:cxnLst>
                <a:cxn ang="0">
                  <a:pos x="186" y="0"/>
                </a:cxn>
                <a:cxn ang="0">
                  <a:pos x="221" y="3"/>
                </a:cxn>
                <a:cxn ang="0">
                  <a:pos x="186" y="86"/>
                </a:cxn>
                <a:cxn ang="0">
                  <a:pos x="246" y="246"/>
                </a:cxn>
                <a:cxn ang="0">
                  <a:pos x="134" y="419"/>
                </a:cxn>
                <a:cxn ang="0">
                  <a:pos x="58" y="390"/>
                </a:cxn>
                <a:cxn ang="0">
                  <a:pos x="29" y="329"/>
                </a:cxn>
                <a:cxn ang="0">
                  <a:pos x="0" y="291"/>
                </a:cxn>
                <a:cxn ang="0">
                  <a:pos x="35" y="252"/>
                </a:cxn>
                <a:cxn ang="0">
                  <a:pos x="45" y="169"/>
                </a:cxn>
                <a:cxn ang="0">
                  <a:pos x="70" y="147"/>
                </a:cxn>
                <a:cxn ang="0">
                  <a:pos x="64" y="150"/>
                </a:cxn>
                <a:cxn ang="0">
                  <a:pos x="70" y="150"/>
                </a:cxn>
                <a:cxn ang="0">
                  <a:pos x="109" y="121"/>
                </a:cxn>
                <a:cxn ang="0">
                  <a:pos x="109" y="70"/>
                </a:cxn>
                <a:cxn ang="0">
                  <a:pos x="109" y="67"/>
                </a:cxn>
                <a:cxn ang="0">
                  <a:pos x="179" y="0"/>
                </a:cxn>
                <a:cxn ang="0">
                  <a:pos x="186" y="0"/>
                </a:cxn>
              </a:cxnLst>
              <a:rect l="0" t="0" r="r" b="b"/>
              <a:pathLst>
                <a:path w="246" h="419">
                  <a:moveTo>
                    <a:pt x="186" y="0"/>
                  </a:moveTo>
                  <a:lnTo>
                    <a:pt x="221" y="3"/>
                  </a:lnTo>
                  <a:lnTo>
                    <a:pt x="186" y="86"/>
                  </a:lnTo>
                  <a:lnTo>
                    <a:pt x="246" y="246"/>
                  </a:lnTo>
                  <a:lnTo>
                    <a:pt x="134" y="419"/>
                  </a:lnTo>
                  <a:lnTo>
                    <a:pt x="58" y="390"/>
                  </a:lnTo>
                  <a:lnTo>
                    <a:pt x="29" y="329"/>
                  </a:lnTo>
                  <a:lnTo>
                    <a:pt x="0" y="291"/>
                  </a:lnTo>
                  <a:lnTo>
                    <a:pt x="35" y="252"/>
                  </a:lnTo>
                  <a:lnTo>
                    <a:pt x="45" y="169"/>
                  </a:lnTo>
                  <a:lnTo>
                    <a:pt x="70" y="147"/>
                  </a:lnTo>
                  <a:lnTo>
                    <a:pt x="64" y="150"/>
                  </a:lnTo>
                  <a:lnTo>
                    <a:pt x="70" y="150"/>
                  </a:lnTo>
                  <a:lnTo>
                    <a:pt x="109" y="121"/>
                  </a:lnTo>
                  <a:lnTo>
                    <a:pt x="109" y="70"/>
                  </a:lnTo>
                  <a:lnTo>
                    <a:pt x="109" y="67"/>
                  </a:lnTo>
                  <a:lnTo>
                    <a:pt x="179" y="0"/>
                  </a:lnTo>
                  <a:lnTo>
                    <a:pt x="186"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4" name="Freeform 444"/>
            <p:cNvSpPr>
              <a:spLocks/>
            </p:cNvSpPr>
            <p:nvPr/>
          </p:nvSpPr>
          <p:spPr bwMode="auto">
            <a:xfrm>
              <a:off x="5624307" y="3406565"/>
              <a:ext cx="239592" cy="407465"/>
            </a:xfrm>
            <a:custGeom>
              <a:avLst/>
              <a:gdLst/>
              <a:ahLst/>
              <a:cxnLst>
                <a:cxn ang="0">
                  <a:pos x="186" y="0"/>
                </a:cxn>
                <a:cxn ang="0">
                  <a:pos x="221" y="2"/>
                </a:cxn>
                <a:cxn ang="0">
                  <a:pos x="186" y="87"/>
                </a:cxn>
                <a:cxn ang="0">
                  <a:pos x="246" y="247"/>
                </a:cxn>
                <a:cxn ang="0">
                  <a:pos x="134" y="419"/>
                </a:cxn>
                <a:cxn ang="0">
                  <a:pos x="57" y="389"/>
                </a:cxn>
                <a:cxn ang="0">
                  <a:pos x="30" y="329"/>
                </a:cxn>
                <a:cxn ang="0">
                  <a:pos x="0" y="292"/>
                </a:cxn>
                <a:cxn ang="0">
                  <a:pos x="35" y="252"/>
                </a:cxn>
                <a:cxn ang="0">
                  <a:pos x="45" y="170"/>
                </a:cxn>
                <a:cxn ang="0">
                  <a:pos x="70" y="147"/>
                </a:cxn>
                <a:cxn ang="0">
                  <a:pos x="65" y="150"/>
                </a:cxn>
                <a:cxn ang="0">
                  <a:pos x="70" y="150"/>
                </a:cxn>
                <a:cxn ang="0">
                  <a:pos x="109" y="122"/>
                </a:cxn>
                <a:cxn ang="0">
                  <a:pos x="109" y="70"/>
                </a:cxn>
                <a:cxn ang="0">
                  <a:pos x="109" y="67"/>
                </a:cxn>
                <a:cxn ang="0">
                  <a:pos x="179" y="0"/>
                </a:cxn>
                <a:cxn ang="0">
                  <a:pos x="186" y="0"/>
                </a:cxn>
              </a:cxnLst>
              <a:rect l="0" t="0" r="r" b="b"/>
              <a:pathLst>
                <a:path w="246" h="419">
                  <a:moveTo>
                    <a:pt x="186" y="0"/>
                  </a:moveTo>
                  <a:lnTo>
                    <a:pt x="221" y="2"/>
                  </a:lnTo>
                  <a:lnTo>
                    <a:pt x="186" y="87"/>
                  </a:lnTo>
                  <a:lnTo>
                    <a:pt x="246" y="247"/>
                  </a:lnTo>
                  <a:lnTo>
                    <a:pt x="134" y="419"/>
                  </a:lnTo>
                  <a:lnTo>
                    <a:pt x="57" y="389"/>
                  </a:lnTo>
                  <a:lnTo>
                    <a:pt x="30" y="329"/>
                  </a:lnTo>
                  <a:lnTo>
                    <a:pt x="0" y="292"/>
                  </a:lnTo>
                  <a:lnTo>
                    <a:pt x="35" y="252"/>
                  </a:lnTo>
                  <a:lnTo>
                    <a:pt x="45" y="170"/>
                  </a:lnTo>
                  <a:lnTo>
                    <a:pt x="70" y="147"/>
                  </a:lnTo>
                  <a:lnTo>
                    <a:pt x="65" y="150"/>
                  </a:lnTo>
                  <a:lnTo>
                    <a:pt x="70" y="150"/>
                  </a:lnTo>
                  <a:lnTo>
                    <a:pt x="109" y="122"/>
                  </a:lnTo>
                  <a:lnTo>
                    <a:pt x="109" y="70"/>
                  </a:lnTo>
                  <a:lnTo>
                    <a:pt x="109" y="67"/>
                  </a:lnTo>
                  <a:lnTo>
                    <a:pt x="179" y="0"/>
                  </a:lnTo>
                  <a:lnTo>
                    <a:pt x="186"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5" name="Freeform 443"/>
            <p:cNvSpPr>
              <a:spLocks/>
            </p:cNvSpPr>
            <p:nvPr/>
          </p:nvSpPr>
          <p:spPr bwMode="auto">
            <a:xfrm>
              <a:off x="4808722" y="3763095"/>
              <a:ext cx="425943" cy="242539"/>
            </a:xfrm>
            <a:custGeom>
              <a:avLst/>
              <a:gdLst/>
              <a:ahLst/>
              <a:cxnLst>
                <a:cxn ang="0">
                  <a:pos x="313" y="0"/>
                </a:cxn>
                <a:cxn ang="0">
                  <a:pos x="281" y="32"/>
                </a:cxn>
                <a:cxn ang="0">
                  <a:pos x="195" y="25"/>
                </a:cxn>
                <a:cxn ang="0">
                  <a:pos x="124" y="76"/>
                </a:cxn>
                <a:cxn ang="0">
                  <a:pos x="38" y="92"/>
                </a:cxn>
                <a:cxn ang="0">
                  <a:pos x="0" y="137"/>
                </a:cxn>
                <a:cxn ang="0">
                  <a:pos x="3" y="201"/>
                </a:cxn>
                <a:cxn ang="0">
                  <a:pos x="76" y="249"/>
                </a:cxn>
                <a:cxn ang="0">
                  <a:pos x="153" y="233"/>
                </a:cxn>
                <a:cxn ang="0">
                  <a:pos x="249" y="208"/>
                </a:cxn>
                <a:cxn ang="0">
                  <a:pos x="249" y="217"/>
                </a:cxn>
                <a:cxn ang="0">
                  <a:pos x="377" y="169"/>
                </a:cxn>
                <a:cxn ang="0">
                  <a:pos x="441" y="131"/>
                </a:cxn>
                <a:cxn ang="0">
                  <a:pos x="415" y="83"/>
                </a:cxn>
                <a:cxn ang="0">
                  <a:pos x="412" y="41"/>
                </a:cxn>
                <a:cxn ang="0">
                  <a:pos x="364" y="6"/>
                </a:cxn>
                <a:cxn ang="0">
                  <a:pos x="313" y="0"/>
                </a:cxn>
              </a:cxnLst>
              <a:rect l="0" t="0" r="r" b="b"/>
              <a:pathLst>
                <a:path w="441" h="249">
                  <a:moveTo>
                    <a:pt x="313" y="0"/>
                  </a:moveTo>
                  <a:lnTo>
                    <a:pt x="281" y="32"/>
                  </a:lnTo>
                  <a:lnTo>
                    <a:pt x="195" y="25"/>
                  </a:lnTo>
                  <a:lnTo>
                    <a:pt x="124" y="76"/>
                  </a:lnTo>
                  <a:lnTo>
                    <a:pt x="38" y="92"/>
                  </a:lnTo>
                  <a:lnTo>
                    <a:pt x="0" y="137"/>
                  </a:lnTo>
                  <a:lnTo>
                    <a:pt x="3" y="201"/>
                  </a:lnTo>
                  <a:lnTo>
                    <a:pt x="76" y="249"/>
                  </a:lnTo>
                  <a:lnTo>
                    <a:pt x="153" y="233"/>
                  </a:lnTo>
                  <a:lnTo>
                    <a:pt x="249" y="208"/>
                  </a:lnTo>
                  <a:lnTo>
                    <a:pt x="249" y="217"/>
                  </a:lnTo>
                  <a:lnTo>
                    <a:pt x="377" y="169"/>
                  </a:lnTo>
                  <a:lnTo>
                    <a:pt x="441" y="131"/>
                  </a:lnTo>
                  <a:lnTo>
                    <a:pt x="415" y="83"/>
                  </a:lnTo>
                  <a:lnTo>
                    <a:pt x="412" y="41"/>
                  </a:lnTo>
                  <a:lnTo>
                    <a:pt x="364" y="6"/>
                  </a:lnTo>
                  <a:lnTo>
                    <a:pt x="313"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6" name="Freeform 442"/>
            <p:cNvSpPr>
              <a:spLocks/>
            </p:cNvSpPr>
            <p:nvPr/>
          </p:nvSpPr>
          <p:spPr bwMode="auto">
            <a:xfrm>
              <a:off x="4808722" y="3763095"/>
              <a:ext cx="425943" cy="242539"/>
            </a:xfrm>
            <a:custGeom>
              <a:avLst/>
              <a:gdLst/>
              <a:ahLst/>
              <a:cxnLst>
                <a:cxn ang="0">
                  <a:pos x="313" y="0"/>
                </a:cxn>
                <a:cxn ang="0">
                  <a:pos x="281" y="32"/>
                </a:cxn>
                <a:cxn ang="0">
                  <a:pos x="195" y="25"/>
                </a:cxn>
                <a:cxn ang="0">
                  <a:pos x="123" y="77"/>
                </a:cxn>
                <a:cxn ang="0">
                  <a:pos x="38" y="92"/>
                </a:cxn>
                <a:cxn ang="0">
                  <a:pos x="0" y="137"/>
                </a:cxn>
                <a:cxn ang="0">
                  <a:pos x="3" y="202"/>
                </a:cxn>
                <a:cxn ang="0">
                  <a:pos x="75" y="249"/>
                </a:cxn>
                <a:cxn ang="0">
                  <a:pos x="153" y="234"/>
                </a:cxn>
                <a:cxn ang="0">
                  <a:pos x="248" y="209"/>
                </a:cxn>
                <a:cxn ang="0">
                  <a:pos x="248" y="217"/>
                </a:cxn>
                <a:cxn ang="0">
                  <a:pos x="376" y="169"/>
                </a:cxn>
                <a:cxn ang="0">
                  <a:pos x="441" y="132"/>
                </a:cxn>
                <a:cxn ang="0">
                  <a:pos x="416" y="85"/>
                </a:cxn>
                <a:cxn ang="0">
                  <a:pos x="411" y="42"/>
                </a:cxn>
                <a:cxn ang="0">
                  <a:pos x="363" y="7"/>
                </a:cxn>
                <a:cxn ang="0">
                  <a:pos x="313" y="0"/>
                </a:cxn>
              </a:cxnLst>
              <a:rect l="0" t="0" r="r" b="b"/>
              <a:pathLst>
                <a:path w="441" h="249">
                  <a:moveTo>
                    <a:pt x="313" y="0"/>
                  </a:moveTo>
                  <a:lnTo>
                    <a:pt x="281" y="32"/>
                  </a:lnTo>
                  <a:lnTo>
                    <a:pt x="195" y="25"/>
                  </a:lnTo>
                  <a:lnTo>
                    <a:pt x="123" y="77"/>
                  </a:lnTo>
                  <a:lnTo>
                    <a:pt x="38" y="92"/>
                  </a:lnTo>
                  <a:lnTo>
                    <a:pt x="0" y="137"/>
                  </a:lnTo>
                  <a:lnTo>
                    <a:pt x="3" y="202"/>
                  </a:lnTo>
                  <a:lnTo>
                    <a:pt x="75" y="249"/>
                  </a:lnTo>
                  <a:lnTo>
                    <a:pt x="153" y="234"/>
                  </a:lnTo>
                  <a:lnTo>
                    <a:pt x="248" y="209"/>
                  </a:lnTo>
                  <a:lnTo>
                    <a:pt x="248" y="217"/>
                  </a:lnTo>
                  <a:lnTo>
                    <a:pt x="376" y="169"/>
                  </a:lnTo>
                  <a:lnTo>
                    <a:pt x="441" y="132"/>
                  </a:lnTo>
                  <a:lnTo>
                    <a:pt x="416" y="85"/>
                  </a:lnTo>
                  <a:lnTo>
                    <a:pt x="411" y="42"/>
                  </a:lnTo>
                  <a:lnTo>
                    <a:pt x="363" y="7"/>
                  </a:lnTo>
                  <a:lnTo>
                    <a:pt x="31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7" name="Freeform 441"/>
            <p:cNvSpPr>
              <a:spLocks/>
            </p:cNvSpPr>
            <p:nvPr/>
          </p:nvSpPr>
          <p:spPr bwMode="auto">
            <a:xfrm>
              <a:off x="5179003" y="3685484"/>
              <a:ext cx="675216" cy="349255"/>
            </a:xfrm>
            <a:custGeom>
              <a:avLst/>
              <a:gdLst/>
              <a:ahLst/>
              <a:cxnLst>
                <a:cxn ang="0">
                  <a:pos x="256" y="361"/>
                </a:cxn>
                <a:cxn ang="0">
                  <a:pos x="256" y="355"/>
                </a:cxn>
                <a:cxn ang="0">
                  <a:pos x="432" y="361"/>
                </a:cxn>
                <a:cxn ang="0">
                  <a:pos x="464" y="320"/>
                </a:cxn>
                <a:cxn ang="0">
                  <a:pos x="538" y="345"/>
                </a:cxn>
                <a:cxn ang="0">
                  <a:pos x="627" y="262"/>
                </a:cxn>
                <a:cxn ang="0">
                  <a:pos x="695" y="227"/>
                </a:cxn>
                <a:cxn ang="0">
                  <a:pos x="698" y="224"/>
                </a:cxn>
                <a:cxn ang="0">
                  <a:pos x="695" y="224"/>
                </a:cxn>
                <a:cxn ang="0">
                  <a:pos x="669" y="179"/>
                </a:cxn>
                <a:cxn ang="0">
                  <a:pos x="675" y="131"/>
                </a:cxn>
                <a:cxn ang="0">
                  <a:pos x="602" y="128"/>
                </a:cxn>
                <a:cxn ang="0">
                  <a:pos x="595" y="131"/>
                </a:cxn>
                <a:cxn ang="0">
                  <a:pos x="519" y="102"/>
                </a:cxn>
                <a:cxn ang="0">
                  <a:pos x="490" y="41"/>
                </a:cxn>
                <a:cxn ang="0">
                  <a:pos x="461" y="3"/>
                </a:cxn>
                <a:cxn ang="0">
                  <a:pos x="419" y="0"/>
                </a:cxn>
                <a:cxn ang="0">
                  <a:pos x="368" y="9"/>
                </a:cxn>
                <a:cxn ang="0">
                  <a:pos x="352" y="22"/>
                </a:cxn>
                <a:cxn ang="0">
                  <a:pos x="349" y="19"/>
                </a:cxn>
                <a:cxn ang="0">
                  <a:pos x="288" y="73"/>
                </a:cxn>
                <a:cxn ang="0">
                  <a:pos x="291" y="70"/>
                </a:cxn>
                <a:cxn ang="0">
                  <a:pos x="291" y="73"/>
                </a:cxn>
                <a:cxn ang="0">
                  <a:pos x="295" y="96"/>
                </a:cxn>
                <a:cxn ang="0">
                  <a:pos x="250" y="118"/>
                </a:cxn>
                <a:cxn ang="0">
                  <a:pos x="138" y="112"/>
                </a:cxn>
                <a:cxn ang="0">
                  <a:pos x="138" y="118"/>
                </a:cxn>
                <a:cxn ang="0">
                  <a:pos x="29" y="124"/>
                </a:cxn>
                <a:cxn ang="0">
                  <a:pos x="0" y="102"/>
                </a:cxn>
                <a:cxn ang="0">
                  <a:pos x="29" y="121"/>
                </a:cxn>
                <a:cxn ang="0">
                  <a:pos x="32" y="163"/>
                </a:cxn>
                <a:cxn ang="0">
                  <a:pos x="58" y="211"/>
                </a:cxn>
                <a:cxn ang="0">
                  <a:pos x="55" y="211"/>
                </a:cxn>
                <a:cxn ang="0">
                  <a:pos x="58" y="214"/>
                </a:cxn>
                <a:cxn ang="0">
                  <a:pos x="125" y="230"/>
                </a:cxn>
                <a:cxn ang="0">
                  <a:pos x="128" y="281"/>
                </a:cxn>
                <a:cxn ang="0">
                  <a:pos x="151" y="281"/>
                </a:cxn>
                <a:cxn ang="0">
                  <a:pos x="256" y="355"/>
                </a:cxn>
                <a:cxn ang="0">
                  <a:pos x="256" y="361"/>
                </a:cxn>
              </a:cxnLst>
              <a:rect l="0" t="0" r="r" b="b"/>
              <a:pathLst>
                <a:path w="698" h="361">
                  <a:moveTo>
                    <a:pt x="256" y="361"/>
                  </a:moveTo>
                  <a:lnTo>
                    <a:pt x="256" y="355"/>
                  </a:lnTo>
                  <a:lnTo>
                    <a:pt x="432" y="361"/>
                  </a:lnTo>
                  <a:lnTo>
                    <a:pt x="464" y="320"/>
                  </a:lnTo>
                  <a:lnTo>
                    <a:pt x="538" y="345"/>
                  </a:lnTo>
                  <a:lnTo>
                    <a:pt x="627" y="262"/>
                  </a:lnTo>
                  <a:lnTo>
                    <a:pt x="695" y="227"/>
                  </a:lnTo>
                  <a:lnTo>
                    <a:pt x="698" y="224"/>
                  </a:lnTo>
                  <a:lnTo>
                    <a:pt x="695" y="224"/>
                  </a:lnTo>
                  <a:lnTo>
                    <a:pt x="669" y="179"/>
                  </a:lnTo>
                  <a:lnTo>
                    <a:pt x="675" y="131"/>
                  </a:lnTo>
                  <a:lnTo>
                    <a:pt x="602" y="128"/>
                  </a:lnTo>
                  <a:lnTo>
                    <a:pt x="595" y="131"/>
                  </a:lnTo>
                  <a:lnTo>
                    <a:pt x="519" y="102"/>
                  </a:lnTo>
                  <a:lnTo>
                    <a:pt x="490" y="41"/>
                  </a:lnTo>
                  <a:lnTo>
                    <a:pt x="461" y="3"/>
                  </a:lnTo>
                  <a:lnTo>
                    <a:pt x="419" y="0"/>
                  </a:lnTo>
                  <a:lnTo>
                    <a:pt x="368" y="9"/>
                  </a:lnTo>
                  <a:lnTo>
                    <a:pt x="352" y="22"/>
                  </a:lnTo>
                  <a:lnTo>
                    <a:pt x="349" y="19"/>
                  </a:lnTo>
                  <a:lnTo>
                    <a:pt x="288" y="73"/>
                  </a:lnTo>
                  <a:lnTo>
                    <a:pt x="291" y="70"/>
                  </a:lnTo>
                  <a:lnTo>
                    <a:pt x="291" y="73"/>
                  </a:lnTo>
                  <a:lnTo>
                    <a:pt x="295" y="96"/>
                  </a:lnTo>
                  <a:lnTo>
                    <a:pt x="250" y="118"/>
                  </a:lnTo>
                  <a:lnTo>
                    <a:pt x="138" y="112"/>
                  </a:lnTo>
                  <a:lnTo>
                    <a:pt x="138" y="118"/>
                  </a:lnTo>
                  <a:lnTo>
                    <a:pt x="29" y="124"/>
                  </a:lnTo>
                  <a:lnTo>
                    <a:pt x="0" y="102"/>
                  </a:lnTo>
                  <a:lnTo>
                    <a:pt x="29" y="121"/>
                  </a:lnTo>
                  <a:lnTo>
                    <a:pt x="32" y="163"/>
                  </a:lnTo>
                  <a:lnTo>
                    <a:pt x="58" y="211"/>
                  </a:lnTo>
                  <a:lnTo>
                    <a:pt x="55" y="211"/>
                  </a:lnTo>
                  <a:lnTo>
                    <a:pt x="58" y="214"/>
                  </a:lnTo>
                  <a:lnTo>
                    <a:pt x="125" y="230"/>
                  </a:lnTo>
                  <a:lnTo>
                    <a:pt x="128" y="281"/>
                  </a:lnTo>
                  <a:lnTo>
                    <a:pt x="151" y="281"/>
                  </a:lnTo>
                  <a:lnTo>
                    <a:pt x="256" y="355"/>
                  </a:lnTo>
                  <a:lnTo>
                    <a:pt x="256" y="361"/>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8" name="Freeform 440"/>
            <p:cNvSpPr>
              <a:spLocks/>
            </p:cNvSpPr>
            <p:nvPr/>
          </p:nvSpPr>
          <p:spPr bwMode="auto">
            <a:xfrm>
              <a:off x="5179003" y="3685484"/>
              <a:ext cx="675216" cy="351682"/>
            </a:xfrm>
            <a:custGeom>
              <a:avLst/>
              <a:gdLst/>
              <a:ahLst/>
              <a:cxnLst>
                <a:cxn ang="0">
                  <a:pos x="255" y="361"/>
                </a:cxn>
                <a:cxn ang="0">
                  <a:pos x="255" y="354"/>
                </a:cxn>
                <a:cxn ang="0">
                  <a:pos x="433" y="361"/>
                </a:cxn>
                <a:cxn ang="0">
                  <a:pos x="463" y="319"/>
                </a:cxn>
                <a:cxn ang="0">
                  <a:pos x="538" y="344"/>
                </a:cxn>
                <a:cxn ang="0">
                  <a:pos x="628" y="261"/>
                </a:cxn>
                <a:cxn ang="0">
                  <a:pos x="695" y="227"/>
                </a:cxn>
                <a:cxn ang="0">
                  <a:pos x="698" y="224"/>
                </a:cxn>
                <a:cxn ang="0">
                  <a:pos x="695" y="224"/>
                </a:cxn>
                <a:cxn ang="0">
                  <a:pos x="668" y="179"/>
                </a:cxn>
                <a:cxn ang="0">
                  <a:pos x="675" y="132"/>
                </a:cxn>
                <a:cxn ang="0">
                  <a:pos x="603" y="129"/>
                </a:cxn>
                <a:cxn ang="0">
                  <a:pos x="595" y="132"/>
                </a:cxn>
                <a:cxn ang="0">
                  <a:pos x="518" y="102"/>
                </a:cxn>
                <a:cxn ang="0">
                  <a:pos x="490" y="42"/>
                </a:cxn>
                <a:cxn ang="0">
                  <a:pos x="460" y="5"/>
                </a:cxn>
                <a:cxn ang="0">
                  <a:pos x="418" y="0"/>
                </a:cxn>
                <a:cxn ang="0">
                  <a:pos x="368" y="10"/>
                </a:cxn>
                <a:cxn ang="0">
                  <a:pos x="353" y="22"/>
                </a:cxn>
                <a:cxn ang="0">
                  <a:pos x="348" y="20"/>
                </a:cxn>
                <a:cxn ang="0">
                  <a:pos x="288" y="75"/>
                </a:cxn>
                <a:cxn ang="0">
                  <a:pos x="290" y="70"/>
                </a:cxn>
                <a:cxn ang="0">
                  <a:pos x="290" y="75"/>
                </a:cxn>
                <a:cxn ang="0">
                  <a:pos x="295" y="97"/>
                </a:cxn>
                <a:cxn ang="0">
                  <a:pos x="250" y="120"/>
                </a:cxn>
                <a:cxn ang="0">
                  <a:pos x="138" y="112"/>
                </a:cxn>
                <a:cxn ang="0">
                  <a:pos x="138" y="120"/>
                </a:cxn>
                <a:cxn ang="0">
                  <a:pos x="28" y="124"/>
                </a:cxn>
                <a:cxn ang="0">
                  <a:pos x="0" y="102"/>
                </a:cxn>
                <a:cxn ang="0">
                  <a:pos x="28" y="122"/>
                </a:cxn>
                <a:cxn ang="0">
                  <a:pos x="33" y="164"/>
                </a:cxn>
                <a:cxn ang="0">
                  <a:pos x="58" y="212"/>
                </a:cxn>
                <a:cxn ang="0">
                  <a:pos x="55" y="212"/>
                </a:cxn>
                <a:cxn ang="0">
                  <a:pos x="58" y="214"/>
                </a:cxn>
                <a:cxn ang="0">
                  <a:pos x="125" y="229"/>
                </a:cxn>
                <a:cxn ang="0">
                  <a:pos x="128" y="281"/>
                </a:cxn>
                <a:cxn ang="0">
                  <a:pos x="150" y="281"/>
                </a:cxn>
                <a:cxn ang="0">
                  <a:pos x="255" y="354"/>
                </a:cxn>
                <a:cxn ang="0">
                  <a:pos x="255" y="361"/>
                </a:cxn>
              </a:cxnLst>
              <a:rect l="0" t="0" r="r" b="b"/>
              <a:pathLst>
                <a:path w="698" h="361">
                  <a:moveTo>
                    <a:pt x="255" y="361"/>
                  </a:moveTo>
                  <a:lnTo>
                    <a:pt x="255" y="354"/>
                  </a:lnTo>
                  <a:lnTo>
                    <a:pt x="433" y="361"/>
                  </a:lnTo>
                  <a:lnTo>
                    <a:pt x="463" y="319"/>
                  </a:lnTo>
                  <a:lnTo>
                    <a:pt x="538" y="344"/>
                  </a:lnTo>
                  <a:lnTo>
                    <a:pt x="628" y="261"/>
                  </a:lnTo>
                  <a:lnTo>
                    <a:pt x="695" y="227"/>
                  </a:lnTo>
                  <a:lnTo>
                    <a:pt x="698" y="224"/>
                  </a:lnTo>
                  <a:lnTo>
                    <a:pt x="695" y="224"/>
                  </a:lnTo>
                  <a:lnTo>
                    <a:pt x="668" y="179"/>
                  </a:lnTo>
                  <a:lnTo>
                    <a:pt x="675" y="132"/>
                  </a:lnTo>
                  <a:lnTo>
                    <a:pt x="603" y="129"/>
                  </a:lnTo>
                  <a:lnTo>
                    <a:pt x="595" y="132"/>
                  </a:lnTo>
                  <a:lnTo>
                    <a:pt x="518" y="102"/>
                  </a:lnTo>
                  <a:lnTo>
                    <a:pt x="490" y="42"/>
                  </a:lnTo>
                  <a:lnTo>
                    <a:pt x="460" y="5"/>
                  </a:lnTo>
                  <a:lnTo>
                    <a:pt x="418" y="0"/>
                  </a:lnTo>
                  <a:lnTo>
                    <a:pt x="368" y="10"/>
                  </a:lnTo>
                  <a:lnTo>
                    <a:pt x="353" y="22"/>
                  </a:lnTo>
                  <a:lnTo>
                    <a:pt x="348" y="20"/>
                  </a:lnTo>
                  <a:lnTo>
                    <a:pt x="288" y="75"/>
                  </a:lnTo>
                  <a:lnTo>
                    <a:pt x="290" y="70"/>
                  </a:lnTo>
                  <a:lnTo>
                    <a:pt x="290" y="75"/>
                  </a:lnTo>
                  <a:lnTo>
                    <a:pt x="295" y="97"/>
                  </a:lnTo>
                  <a:lnTo>
                    <a:pt x="250" y="120"/>
                  </a:lnTo>
                  <a:lnTo>
                    <a:pt x="138" y="112"/>
                  </a:lnTo>
                  <a:lnTo>
                    <a:pt x="138" y="120"/>
                  </a:lnTo>
                  <a:lnTo>
                    <a:pt x="28" y="124"/>
                  </a:lnTo>
                  <a:lnTo>
                    <a:pt x="0" y="102"/>
                  </a:lnTo>
                  <a:lnTo>
                    <a:pt x="28" y="122"/>
                  </a:lnTo>
                  <a:lnTo>
                    <a:pt x="33" y="164"/>
                  </a:lnTo>
                  <a:lnTo>
                    <a:pt x="58" y="212"/>
                  </a:lnTo>
                  <a:lnTo>
                    <a:pt x="55" y="212"/>
                  </a:lnTo>
                  <a:lnTo>
                    <a:pt x="58" y="214"/>
                  </a:lnTo>
                  <a:lnTo>
                    <a:pt x="125" y="229"/>
                  </a:lnTo>
                  <a:lnTo>
                    <a:pt x="128" y="281"/>
                  </a:lnTo>
                  <a:lnTo>
                    <a:pt x="150" y="281"/>
                  </a:lnTo>
                  <a:lnTo>
                    <a:pt x="255" y="354"/>
                  </a:lnTo>
                  <a:lnTo>
                    <a:pt x="255" y="361"/>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9" name="Freeform 439"/>
            <p:cNvSpPr>
              <a:spLocks/>
            </p:cNvSpPr>
            <p:nvPr/>
          </p:nvSpPr>
          <p:spPr bwMode="auto">
            <a:xfrm>
              <a:off x="5038635" y="4005634"/>
              <a:ext cx="53243" cy="53358"/>
            </a:xfrm>
            <a:custGeom>
              <a:avLst/>
              <a:gdLst/>
              <a:ahLst/>
              <a:cxnLst>
                <a:cxn ang="0">
                  <a:pos x="4" y="0"/>
                </a:cxn>
                <a:cxn ang="0">
                  <a:pos x="0" y="45"/>
                </a:cxn>
                <a:cxn ang="0">
                  <a:pos x="55" y="55"/>
                </a:cxn>
                <a:cxn ang="0">
                  <a:pos x="52" y="7"/>
                </a:cxn>
                <a:cxn ang="0">
                  <a:pos x="4" y="0"/>
                </a:cxn>
              </a:cxnLst>
              <a:rect l="0" t="0" r="r" b="b"/>
              <a:pathLst>
                <a:path w="55" h="55">
                  <a:moveTo>
                    <a:pt x="4" y="0"/>
                  </a:moveTo>
                  <a:lnTo>
                    <a:pt x="0" y="45"/>
                  </a:lnTo>
                  <a:lnTo>
                    <a:pt x="55" y="55"/>
                  </a:lnTo>
                  <a:lnTo>
                    <a:pt x="52" y="7"/>
                  </a:lnTo>
                  <a:lnTo>
                    <a:pt x="4"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0" name="Freeform 438"/>
            <p:cNvSpPr>
              <a:spLocks/>
            </p:cNvSpPr>
            <p:nvPr/>
          </p:nvSpPr>
          <p:spPr bwMode="auto">
            <a:xfrm>
              <a:off x="5038635" y="4005634"/>
              <a:ext cx="53243" cy="53358"/>
            </a:xfrm>
            <a:custGeom>
              <a:avLst/>
              <a:gdLst/>
              <a:ahLst/>
              <a:cxnLst>
                <a:cxn ang="0">
                  <a:pos x="5" y="0"/>
                </a:cxn>
                <a:cxn ang="0">
                  <a:pos x="0" y="45"/>
                </a:cxn>
                <a:cxn ang="0">
                  <a:pos x="55" y="55"/>
                </a:cxn>
                <a:cxn ang="0">
                  <a:pos x="53" y="8"/>
                </a:cxn>
                <a:cxn ang="0">
                  <a:pos x="5" y="0"/>
                </a:cxn>
              </a:cxnLst>
              <a:rect l="0" t="0" r="r" b="b"/>
              <a:pathLst>
                <a:path w="55" h="55">
                  <a:moveTo>
                    <a:pt x="5" y="0"/>
                  </a:moveTo>
                  <a:lnTo>
                    <a:pt x="0" y="45"/>
                  </a:lnTo>
                  <a:lnTo>
                    <a:pt x="55" y="55"/>
                  </a:lnTo>
                  <a:lnTo>
                    <a:pt x="53" y="8"/>
                  </a:lnTo>
                  <a:lnTo>
                    <a:pt x="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1" name="Freeform 437"/>
            <p:cNvSpPr>
              <a:spLocks/>
            </p:cNvSpPr>
            <p:nvPr/>
          </p:nvSpPr>
          <p:spPr bwMode="auto">
            <a:xfrm>
              <a:off x="5012013" y="4049291"/>
              <a:ext cx="77444" cy="130971"/>
            </a:xfrm>
            <a:custGeom>
              <a:avLst/>
              <a:gdLst/>
              <a:ahLst/>
              <a:cxnLst>
                <a:cxn ang="0">
                  <a:pos x="28" y="0"/>
                </a:cxn>
                <a:cxn ang="0">
                  <a:pos x="22" y="10"/>
                </a:cxn>
                <a:cxn ang="0">
                  <a:pos x="0" y="51"/>
                </a:cxn>
                <a:cxn ang="0">
                  <a:pos x="19" y="93"/>
                </a:cxn>
                <a:cxn ang="0">
                  <a:pos x="35" y="134"/>
                </a:cxn>
                <a:cxn ang="0">
                  <a:pos x="38" y="131"/>
                </a:cxn>
                <a:cxn ang="0">
                  <a:pos x="38" y="134"/>
                </a:cxn>
                <a:cxn ang="0">
                  <a:pos x="80" y="29"/>
                </a:cxn>
                <a:cxn ang="0">
                  <a:pos x="80" y="10"/>
                </a:cxn>
                <a:cxn ang="0">
                  <a:pos x="28" y="0"/>
                </a:cxn>
              </a:cxnLst>
              <a:rect l="0" t="0" r="r" b="b"/>
              <a:pathLst>
                <a:path w="80" h="134">
                  <a:moveTo>
                    <a:pt x="28" y="0"/>
                  </a:moveTo>
                  <a:lnTo>
                    <a:pt x="22" y="10"/>
                  </a:lnTo>
                  <a:lnTo>
                    <a:pt x="0" y="51"/>
                  </a:lnTo>
                  <a:lnTo>
                    <a:pt x="19" y="93"/>
                  </a:lnTo>
                  <a:lnTo>
                    <a:pt x="35" y="134"/>
                  </a:lnTo>
                  <a:lnTo>
                    <a:pt x="38" y="131"/>
                  </a:lnTo>
                  <a:lnTo>
                    <a:pt x="38" y="134"/>
                  </a:lnTo>
                  <a:lnTo>
                    <a:pt x="80" y="29"/>
                  </a:lnTo>
                  <a:lnTo>
                    <a:pt x="80" y="10"/>
                  </a:lnTo>
                  <a:lnTo>
                    <a:pt x="28"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2" name="Freeform 436"/>
            <p:cNvSpPr>
              <a:spLocks/>
            </p:cNvSpPr>
            <p:nvPr/>
          </p:nvSpPr>
          <p:spPr bwMode="auto">
            <a:xfrm>
              <a:off x="5012013" y="4049291"/>
              <a:ext cx="77444" cy="130971"/>
            </a:xfrm>
            <a:custGeom>
              <a:avLst/>
              <a:gdLst/>
              <a:ahLst/>
              <a:cxnLst>
                <a:cxn ang="0">
                  <a:pos x="28" y="0"/>
                </a:cxn>
                <a:cxn ang="0">
                  <a:pos x="23" y="10"/>
                </a:cxn>
                <a:cxn ang="0">
                  <a:pos x="0" y="50"/>
                </a:cxn>
                <a:cxn ang="0">
                  <a:pos x="20" y="92"/>
                </a:cxn>
                <a:cxn ang="0">
                  <a:pos x="35" y="134"/>
                </a:cxn>
                <a:cxn ang="0">
                  <a:pos x="38" y="129"/>
                </a:cxn>
                <a:cxn ang="0">
                  <a:pos x="38" y="134"/>
                </a:cxn>
                <a:cxn ang="0">
                  <a:pos x="80" y="30"/>
                </a:cxn>
                <a:cxn ang="0">
                  <a:pos x="80" y="10"/>
                </a:cxn>
                <a:cxn ang="0">
                  <a:pos x="28" y="0"/>
                </a:cxn>
              </a:cxnLst>
              <a:rect l="0" t="0" r="r" b="b"/>
              <a:pathLst>
                <a:path w="80" h="134">
                  <a:moveTo>
                    <a:pt x="28" y="0"/>
                  </a:moveTo>
                  <a:lnTo>
                    <a:pt x="23" y="10"/>
                  </a:lnTo>
                  <a:lnTo>
                    <a:pt x="0" y="50"/>
                  </a:lnTo>
                  <a:lnTo>
                    <a:pt x="20" y="92"/>
                  </a:lnTo>
                  <a:lnTo>
                    <a:pt x="35" y="134"/>
                  </a:lnTo>
                  <a:lnTo>
                    <a:pt x="38" y="129"/>
                  </a:lnTo>
                  <a:lnTo>
                    <a:pt x="38" y="134"/>
                  </a:lnTo>
                  <a:lnTo>
                    <a:pt x="80" y="30"/>
                  </a:lnTo>
                  <a:lnTo>
                    <a:pt x="80" y="10"/>
                  </a:lnTo>
                  <a:lnTo>
                    <a:pt x="28"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3" name="Freeform 435"/>
            <p:cNvSpPr>
              <a:spLocks/>
            </p:cNvSpPr>
            <p:nvPr/>
          </p:nvSpPr>
          <p:spPr bwMode="auto">
            <a:xfrm>
              <a:off x="5043476" y="3928022"/>
              <a:ext cx="133107" cy="130971"/>
            </a:xfrm>
            <a:custGeom>
              <a:avLst/>
              <a:gdLst/>
              <a:ahLst/>
              <a:cxnLst>
                <a:cxn ang="0">
                  <a:pos x="6" y="39"/>
                </a:cxn>
                <a:cxn ang="0">
                  <a:pos x="0" y="80"/>
                </a:cxn>
                <a:cxn ang="0">
                  <a:pos x="48" y="87"/>
                </a:cxn>
                <a:cxn ang="0">
                  <a:pos x="51" y="135"/>
                </a:cxn>
                <a:cxn ang="0">
                  <a:pos x="48" y="135"/>
                </a:cxn>
                <a:cxn ang="0">
                  <a:pos x="51" y="135"/>
                </a:cxn>
                <a:cxn ang="0">
                  <a:pos x="118" y="125"/>
                </a:cxn>
                <a:cxn ang="0">
                  <a:pos x="137" y="51"/>
                </a:cxn>
                <a:cxn ang="0">
                  <a:pos x="137" y="0"/>
                </a:cxn>
                <a:cxn ang="0">
                  <a:pos x="124" y="0"/>
                </a:cxn>
                <a:cxn ang="0">
                  <a:pos x="6" y="48"/>
                </a:cxn>
                <a:cxn ang="0">
                  <a:pos x="6" y="39"/>
                </a:cxn>
              </a:cxnLst>
              <a:rect l="0" t="0" r="r" b="b"/>
              <a:pathLst>
                <a:path w="137" h="135">
                  <a:moveTo>
                    <a:pt x="6" y="39"/>
                  </a:moveTo>
                  <a:lnTo>
                    <a:pt x="0" y="80"/>
                  </a:lnTo>
                  <a:lnTo>
                    <a:pt x="48" y="87"/>
                  </a:lnTo>
                  <a:lnTo>
                    <a:pt x="51" y="135"/>
                  </a:lnTo>
                  <a:lnTo>
                    <a:pt x="48" y="135"/>
                  </a:lnTo>
                  <a:lnTo>
                    <a:pt x="51" y="135"/>
                  </a:lnTo>
                  <a:lnTo>
                    <a:pt x="118" y="125"/>
                  </a:lnTo>
                  <a:lnTo>
                    <a:pt x="137" y="51"/>
                  </a:lnTo>
                  <a:lnTo>
                    <a:pt x="137" y="0"/>
                  </a:lnTo>
                  <a:lnTo>
                    <a:pt x="124" y="0"/>
                  </a:lnTo>
                  <a:lnTo>
                    <a:pt x="6" y="48"/>
                  </a:lnTo>
                  <a:lnTo>
                    <a:pt x="6" y="3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4" name="Freeform 434"/>
            <p:cNvSpPr>
              <a:spLocks/>
            </p:cNvSpPr>
            <p:nvPr/>
          </p:nvSpPr>
          <p:spPr bwMode="auto">
            <a:xfrm>
              <a:off x="5043476" y="3928022"/>
              <a:ext cx="133107" cy="130971"/>
            </a:xfrm>
            <a:custGeom>
              <a:avLst/>
              <a:gdLst/>
              <a:ahLst/>
              <a:cxnLst>
                <a:cxn ang="0">
                  <a:pos x="5" y="40"/>
                </a:cxn>
                <a:cxn ang="0">
                  <a:pos x="0" y="80"/>
                </a:cxn>
                <a:cxn ang="0">
                  <a:pos x="47" y="88"/>
                </a:cxn>
                <a:cxn ang="0">
                  <a:pos x="50" y="135"/>
                </a:cxn>
                <a:cxn ang="0">
                  <a:pos x="47" y="135"/>
                </a:cxn>
                <a:cxn ang="0">
                  <a:pos x="50" y="135"/>
                </a:cxn>
                <a:cxn ang="0">
                  <a:pos x="117" y="125"/>
                </a:cxn>
                <a:cxn ang="0">
                  <a:pos x="137" y="50"/>
                </a:cxn>
                <a:cxn ang="0">
                  <a:pos x="137" y="0"/>
                </a:cxn>
                <a:cxn ang="0">
                  <a:pos x="122" y="0"/>
                </a:cxn>
                <a:cxn ang="0">
                  <a:pos x="5" y="48"/>
                </a:cxn>
                <a:cxn ang="0">
                  <a:pos x="5" y="40"/>
                </a:cxn>
              </a:cxnLst>
              <a:rect l="0" t="0" r="r" b="b"/>
              <a:pathLst>
                <a:path w="137" h="135">
                  <a:moveTo>
                    <a:pt x="5" y="40"/>
                  </a:moveTo>
                  <a:lnTo>
                    <a:pt x="0" y="80"/>
                  </a:lnTo>
                  <a:lnTo>
                    <a:pt x="47" y="88"/>
                  </a:lnTo>
                  <a:lnTo>
                    <a:pt x="50" y="135"/>
                  </a:lnTo>
                  <a:lnTo>
                    <a:pt x="47" y="135"/>
                  </a:lnTo>
                  <a:lnTo>
                    <a:pt x="50" y="135"/>
                  </a:lnTo>
                  <a:lnTo>
                    <a:pt x="117" y="125"/>
                  </a:lnTo>
                  <a:lnTo>
                    <a:pt x="137" y="50"/>
                  </a:lnTo>
                  <a:lnTo>
                    <a:pt x="137" y="0"/>
                  </a:lnTo>
                  <a:lnTo>
                    <a:pt x="122" y="0"/>
                  </a:lnTo>
                  <a:lnTo>
                    <a:pt x="5" y="48"/>
                  </a:lnTo>
                  <a:lnTo>
                    <a:pt x="5" y="4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5" name="Freeform 433"/>
            <p:cNvSpPr>
              <a:spLocks/>
            </p:cNvSpPr>
            <p:nvPr/>
          </p:nvSpPr>
          <p:spPr bwMode="auto">
            <a:xfrm>
              <a:off x="5045895" y="4175411"/>
              <a:ext cx="0" cy="7277"/>
            </a:xfrm>
            <a:custGeom>
              <a:avLst/>
              <a:gdLst/>
              <a:ahLst/>
              <a:cxnLst>
                <a:cxn ang="0">
                  <a:pos x="0" y="7"/>
                </a:cxn>
                <a:cxn ang="0">
                  <a:pos x="0" y="3"/>
                </a:cxn>
                <a:cxn ang="0">
                  <a:pos x="0" y="0"/>
                </a:cxn>
                <a:cxn ang="0">
                  <a:pos x="0" y="7"/>
                </a:cxn>
              </a:cxnLst>
              <a:rect l="0" t="0" r="r" b="b"/>
              <a:pathLst>
                <a:path h="7">
                  <a:moveTo>
                    <a:pt x="0" y="7"/>
                  </a:moveTo>
                  <a:lnTo>
                    <a:pt x="0" y="3"/>
                  </a:lnTo>
                  <a:lnTo>
                    <a:pt x="0" y="0"/>
                  </a:lnTo>
                  <a:lnTo>
                    <a:pt x="0" y="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6" name="Freeform 432"/>
            <p:cNvSpPr>
              <a:spLocks/>
            </p:cNvSpPr>
            <p:nvPr/>
          </p:nvSpPr>
          <p:spPr bwMode="auto">
            <a:xfrm>
              <a:off x="5048315" y="4049291"/>
              <a:ext cx="130687" cy="164926"/>
            </a:xfrm>
            <a:custGeom>
              <a:avLst/>
              <a:gdLst/>
              <a:ahLst/>
              <a:cxnLst>
                <a:cxn ang="0">
                  <a:pos x="0" y="134"/>
                </a:cxn>
                <a:cxn ang="0">
                  <a:pos x="3" y="170"/>
                </a:cxn>
                <a:cxn ang="0">
                  <a:pos x="10" y="170"/>
                </a:cxn>
                <a:cxn ang="0">
                  <a:pos x="48" y="147"/>
                </a:cxn>
                <a:cxn ang="0">
                  <a:pos x="86" y="144"/>
                </a:cxn>
                <a:cxn ang="0">
                  <a:pos x="83" y="77"/>
                </a:cxn>
                <a:cxn ang="0">
                  <a:pos x="134" y="32"/>
                </a:cxn>
                <a:cxn ang="0">
                  <a:pos x="112" y="0"/>
                </a:cxn>
                <a:cxn ang="0">
                  <a:pos x="45" y="10"/>
                </a:cxn>
                <a:cxn ang="0">
                  <a:pos x="42" y="10"/>
                </a:cxn>
                <a:cxn ang="0">
                  <a:pos x="42" y="29"/>
                </a:cxn>
                <a:cxn ang="0">
                  <a:pos x="0" y="134"/>
                </a:cxn>
              </a:cxnLst>
              <a:rect l="0" t="0" r="r" b="b"/>
              <a:pathLst>
                <a:path w="134" h="170">
                  <a:moveTo>
                    <a:pt x="0" y="134"/>
                  </a:moveTo>
                  <a:lnTo>
                    <a:pt x="3" y="170"/>
                  </a:lnTo>
                  <a:lnTo>
                    <a:pt x="10" y="170"/>
                  </a:lnTo>
                  <a:lnTo>
                    <a:pt x="48" y="147"/>
                  </a:lnTo>
                  <a:lnTo>
                    <a:pt x="86" y="144"/>
                  </a:lnTo>
                  <a:lnTo>
                    <a:pt x="83" y="77"/>
                  </a:lnTo>
                  <a:lnTo>
                    <a:pt x="134" y="32"/>
                  </a:lnTo>
                  <a:lnTo>
                    <a:pt x="112" y="0"/>
                  </a:lnTo>
                  <a:lnTo>
                    <a:pt x="45" y="10"/>
                  </a:lnTo>
                  <a:lnTo>
                    <a:pt x="42" y="10"/>
                  </a:lnTo>
                  <a:lnTo>
                    <a:pt x="42" y="29"/>
                  </a:lnTo>
                  <a:lnTo>
                    <a:pt x="0" y="13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7" name="Freeform 431"/>
            <p:cNvSpPr>
              <a:spLocks/>
            </p:cNvSpPr>
            <p:nvPr/>
          </p:nvSpPr>
          <p:spPr bwMode="auto">
            <a:xfrm>
              <a:off x="5048315" y="4049291"/>
              <a:ext cx="130687" cy="164926"/>
            </a:xfrm>
            <a:custGeom>
              <a:avLst/>
              <a:gdLst/>
              <a:ahLst/>
              <a:cxnLst>
                <a:cxn ang="0">
                  <a:pos x="0" y="135"/>
                </a:cxn>
                <a:cxn ang="0">
                  <a:pos x="2" y="170"/>
                </a:cxn>
                <a:cxn ang="0">
                  <a:pos x="10" y="170"/>
                </a:cxn>
                <a:cxn ang="0">
                  <a:pos x="47" y="148"/>
                </a:cxn>
                <a:cxn ang="0">
                  <a:pos x="87" y="145"/>
                </a:cxn>
                <a:cxn ang="0">
                  <a:pos x="82" y="78"/>
                </a:cxn>
                <a:cxn ang="0">
                  <a:pos x="134" y="33"/>
                </a:cxn>
                <a:cxn ang="0">
                  <a:pos x="112" y="0"/>
                </a:cxn>
                <a:cxn ang="0">
                  <a:pos x="45" y="10"/>
                </a:cxn>
                <a:cxn ang="0">
                  <a:pos x="42" y="10"/>
                </a:cxn>
                <a:cxn ang="0">
                  <a:pos x="42" y="30"/>
                </a:cxn>
                <a:cxn ang="0">
                  <a:pos x="0" y="135"/>
                </a:cxn>
              </a:cxnLst>
              <a:rect l="0" t="0" r="r" b="b"/>
              <a:pathLst>
                <a:path w="134" h="170">
                  <a:moveTo>
                    <a:pt x="0" y="135"/>
                  </a:moveTo>
                  <a:lnTo>
                    <a:pt x="2" y="170"/>
                  </a:lnTo>
                  <a:lnTo>
                    <a:pt x="10" y="170"/>
                  </a:lnTo>
                  <a:lnTo>
                    <a:pt x="47" y="148"/>
                  </a:lnTo>
                  <a:lnTo>
                    <a:pt x="87" y="145"/>
                  </a:lnTo>
                  <a:lnTo>
                    <a:pt x="82" y="78"/>
                  </a:lnTo>
                  <a:lnTo>
                    <a:pt x="134" y="33"/>
                  </a:lnTo>
                  <a:lnTo>
                    <a:pt x="112" y="0"/>
                  </a:lnTo>
                  <a:lnTo>
                    <a:pt x="45" y="10"/>
                  </a:lnTo>
                  <a:lnTo>
                    <a:pt x="42" y="10"/>
                  </a:lnTo>
                  <a:lnTo>
                    <a:pt x="42" y="30"/>
                  </a:lnTo>
                  <a:lnTo>
                    <a:pt x="0" y="13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8" name="Freeform 430"/>
            <p:cNvSpPr>
              <a:spLocks/>
            </p:cNvSpPr>
            <p:nvPr/>
          </p:nvSpPr>
          <p:spPr bwMode="auto">
            <a:xfrm>
              <a:off x="5142700" y="3891642"/>
              <a:ext cx="285575" cy="191605"/>
            </a:xfrm>
            <a:custGeom>
              <a:avLst/>
              <a:gdLst/>
              <a:ahLst/>
              <a:cxnLst>
                <a:cxn ang="0">
                  <a:pos x="282" y="169"/>
                </a:cxn>
                <a:cxn ang="0">
                  <a:pos x="294" y="150"/>
                </a:cxn>
                <a:cxn ang="0">
                  <a:pos x="294" y="144"/>
                </a:cxn>
                <a:cxn ang="0">
                  <a:pos x="189" y="70"/>
                </a:cxn>
                <a:cxn ang="0">
                  <a:pos x="166" y="70"/>
                </a:cxn>
                <a:cxn ang="0">
                  <a:pos x="163" y="19"/>
                </a:cxn>
                <a:cxn ang="0">
                  <a:pos x="96" y="3"/>
                </a:cxn>
                <a:cxn ang="0">
                  <a:pos x="93" y="0"/>
                </a:cxn>
                <a:cxn ang="0">
                  <a:pos x="96" y="0"/>
                </a:cxn>
                <a:cxn ang="0">
                  <a:pos x="32" y="38"/>
                </a:cxn>
                <a:cxn ang="0">
                  <a:pos x="0" y="51"/>
                </a:cxn>
                <a:cxn ang="0">
                  <a:pos x="22" y="38"/>
                </a:cxn>
                <a:cxn ang="0">
                  <a:pos x="35" y="38"/>
                </a:cxn>
                <a:cxn ang="0">
                  <a:pos x="35" y="89"/>
                </a:cxn>
                <a:cxn ang="0">
                  <a:pos x="16" y="163"/>
                </a:cxn>
                <a:cxn ang="0">
                  <a:pos x="10" y="163"/>
                </a:cxn>
                <a:cxn ang="0">
                  <a:pos x="16" y="163"/>
                </a:cxn>
                <a:cxn ang="0">
                  <a:pos x="38" y="195"/>
                </a:cxn>
                <a:cxn ang="0">
                  <a:pos x="35" y="198"/>
                </a:cxn>
                <a:cxn ang="0">
                  <a:pos x="128" y="198"/>
                </a:cxn>
                <a:cxn ang="0">
                  <a:pos x="211" y="169"/>
                </a:cxn>
                <a:cxn ang="0">
                  <a:pos x="282" y="169"/>
                </a:cxn>
              </a:cxnLst>
              <a:rect l="0" t="0" r="r" b="b"/>
              <a:pathLst>
                <a:path w="294" h="198">
                  <a:moveTo>
                    <a:pt x="282" y="169"/>
                  </a:moveTo>
                  <a:lnTo>
                    <a:pt x="294" y="150"/>
                  </a:lnTo>
                  <a:lnTo>
                    <a:pt x="294" y="144"/>
                  </a:lnTo>
                  <a:lnTo>
                    <a:pt x="189" y="70"/>
                  </a:lnTo>
                  <a:lnTo>
                    <a:pt x="166" y="70"/>
                  </a:lnTo>
                  <a:lnTo>
                    <a:pt x="163" y="19"/>
                  </a:lnTo>
                  <a:lnTo>
                    <a:pt x="96" y="3"/>
                  </a:lnTo>
                  <a:lnTo>
                    <a:pt x="93" y="0"/>
                  </a:lnTo>
                  <a:lnTo>
                    <a:pt x="96" y="0"/>
                  </a:lnTo>
                  <a:lnTo>
                    <a:pt x="32" y="38"/>
                  </a:lnTo>
                  <a:lnTo>
                    <a:pt x="0" y="51"/>
                  </a:lnTo>
                  <a:lnTo>
                    <a:pt x="22" y="38"/>
                  </a:lnTo>
                  <a:lnTo>
                    <a:pt x="35" y="38"/>
                  </a:lnTo>
                  <a:lnTo>
                    <a:pt x="35" y="89"/>
                  </a:lnTo>
                  <a:lnTo>
                    <a:pt x="16" y="163"/>
                  </a:lnTo>
                  <a:lnTo>
                    <a:pt x="10" y="163"/>
                  </a:lnTo>
                  <a:lnTo>
                    <a:pt x="16" y="163"/>
                  </a:lnTo>
                  <a:lnTo>
                    <a:pt x="38" y="195"/>
                  </a:lnTo>
                  <a:lnTo>
                    <a:pt x="35" y="198"/>
                  </a:lnTo>
                  <a:lnTo>
                    <a:pt x="128" y="198"/>
                  </a:lnTo>
                  <a:lnTo>
                    <a:pt x="211" y="169"/>
                  </a:lnTo>
                  <a:lnTo>
                    <a:pt x="282" y="16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9" name="Freeform 429"/>
            <p:cNvSpPr>
              <a:spLocks/>
            </p:cNvSpPr>
            <p:nvPr/>
          </p:nvSpPr>
          <p:spPr bwMode="auto">
            <a:xfrm>
              <a:off x="5142700" y="3891642"/>
              <a:ext cx="283156" cy="191605"/>
            </a:xfrm>
            <a:custGeom>
              <a:avLst/>
              <a:gdLst/>
              <a:ahLst/>
              <a:cxnLst>
                <a:cxn ang="0">
                  <a:pos x="281" y="168"/>
                </a:cxn>
                <a:cxn ang="0">
                  <a:pos x="294" y="150"/>
                </a:cxn>
                <a:cxn ang="0">
                  <a:pos x="294" y="143"/>
                </a:cxn>
                <a:cxn ang="0">
                  <a:pos x="188" y="70"/>
                </a:cxn>
                <a:cxn ang="0">
                  <a:pos x="166" y="70"/>
                </a:cxn>
                <a:cxn ang="0">
                  <a:pos x="163" y="18"/>
                </a:cxn>
                <a:cxn ang="0">
                  <a:pos x="95" y="3"/>
                </a:cxn>
                <a:cxn ang="0">
                  <a:pos x="93" y="0"/>
                </a:cxn>
                <a:cxn ang="0">
                  <a:pos x="95" y="0"/>
                </a:cxn>
                <a:cxn ang="0">
                  <a:pos x="30" y="38"/>
                </a:cxn>
                <a:cxn ang="0">
                  <a:pos x="0" y="50"/>
                </a:cxn>
                <a:cxn ang="0">
                  <a:pos x="20" y="38"/>
                </a:cxn>
                <a:cxn ang="0">
                  <a:pos x="35" y="38"/>
                </a:cxn>
                <a:cxn ang="0">
                  <a:pos x="35" y="88"/>
                </a:cxn>
                <a:cxn ang="0">
                  <a:pos x="15" y="163"/>
                </a:cxn>
                <a:cxn ang="0">
                  <a:pos x="10" y="163"/>
                </a:cxn>
                <a:cxn ang="0">
                  <a:pos x="15" y="163"/>
                </a:cxn>
                <a:cxn ang="0">
                  <a:pos x="38" y="195"/>
                </a:cxn>
                <a:cxn ang="0">
                  <a:pos x="35" y="198"/>
                </a:cxn>
                <a:cxn ang="0">
                  <a:pos x="128" y="198"/>
                </a:cxn>
                <a:cxn ang="0">
                  <a:pos x="211" y="168"/>
                </a:cxn>
                <a:cxn ang="0">
                  <a:pos x="281" y="168"/>
                </a:cxn>
              </a:cxnLst>
              <a:rect l="0" t="0" r="r" b="b"/>
              <a:pathLst>
                <a:path w="294" h="198">
                  <a:moveTo>
                    <a:pt x="281" y="168"/>
                  </a:moveTo>
                  <a:lnTo>
                    <a:pt x="294" y="150"/>
                  </a:lnTo>
                  <a:lnTo>
                    <a:pt x="294" y="143"/>
                  </a:lnTo>
                  <a:lnTo>
                    <a:pt x="188" y="70"/>
                  </a:lnTo>
                  <a:lnTo>
                    <a:pt x="166" y="70"/>
                  </a:lnTo>
                  <a:lnTo>
                    <a:pt x="163" y="18"/>
                  </a:lnTo>
                  <a:lnTo>
                    <a:pt x="95" y="3"/>
                  </a:lnTo>
                  <a:lnTo>
                    <a:pt x="93" y="0"/>
                  </a:lnTo>
                  <a:lnTo>
                    <a:pt x="95" y="0"/>
                  </a:lnTo>
                  <a:lnTo>
                    <a:pt x="30" y="38"/>
                  </a:lnTo>
                  <a:lnTo>
                    <a:pt x="0" y="50"/>
                  </a:lnTo>
                  <a:lnTo>
                    <a:pt x="20" y="38"/>
                  </a:lnTo>
                  <a:lnTo>
                    <a:pt x="35" y="38"/>
                  </a:lnTo>
                  <a:lnTo>
                    <a:pt x="35" y="88"/>
                  </a:lnTo>
                  <a:lnTo>
                    <a:pt x="15" y="163"/>
                  </a:lnTo>
                  <a:lnTo>
                    <a:pt x="10" y="163"/>
                  </a:lnTo>
                  <a:lnTo>
                    <a:pt x="15" y="163"/>
                  </a:lnTo>
                  <a:lnTo>
                    <a:pt x="38" y="195"/>
                  </a:lnTo>
                  <a:lnTo>
                    <a:pt x="35" y="198"/>
                  </a:lnTo>
                  <a:lnTo>
                    <a:pt x="128" y="198"/>
                  </a:lnTo>
                  <a:lnTo>
                    <a:pt x="211" y="168"/>
                  </a:lnTo>
                  <a:lnTo>
                    <a:pt x="281" y="16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0" name="Freeform 428"/>
            <p:cNvSpPr>
              <a:spLocks/>
            </p:cNvSpPr>
            <p:nvPr/>
          </p:nvSpPr>
          <p:spPr bwMode="auto">
            <a:xfrm>
              <a:off x="5343571" y="4046867"/>
              <a:ext cx="82284" cy="43657"/>
            </a:xfrm>
            <a:custGeom>
              <a:avLst/>
              <a:gdLst/>
              <a:ahLst/>
              <a:cxnLst>
                <a:cxn ang="0">
                  <a:pos x="86" y="29"/>
                </a:cxn>
                <a:cxn ang="0">
                  <a:pos x="70" y="16"/>
                </a:cxn>
                <a:cxn ang="0">
                  <a:pos x="77" y="0"/>
                </a:cxn>
                <a:cxn ang="0">
                  <a:pos x="74" y="9"/>
                </a:cxn>
                <a:cxn ang="0">
                  <a:pos x="3" y="9"/>
                </a:cxn>
                <a:cxn ang="0">
                  <a:pos x="0" y="9"/>
                </a:cxn>
                <a:cxn ang="0">
                  <a:pos x="0" y="16"/>
                </a:cxn>
                <a:cxn ang="0">
                  <a:pos x="32" y="45"/>
                </a:cxn>
                <a:cxn ang="0">
                  <a:pos x="86" y="29"/>
                </a:cxn>
              </a:cxnLst>
              <a:rect l="0" t="0" r="r" b="b"/>
              <a:pathLst>
                <a:path w="86" h="45">
                  <a:moveTo>
                    <a:pt x="86" y="29"/>
                  </a:moveTo>
                  <a:lnTo>
                    <a:pt x="70" y="16"/>
                  </a:lnTo>
                  <a:lnTo>
                    <a:pt x="77" y="0"/>
                  </a:lnTo>
                  <a:lnTo>
                    <a:pt x="74" y="9"/>
                  </a:lnTo>
                  <a:lnTo>
                    <a:pt x="3" y="9"/>
                  </a:lnTo>
                  <a:lnTo>
                    <a:pt x="0" y="9"/>
                  </a:lnTo>
                  <a:lnTo>
                    <a:pt x="0" y="16"/>
                  </a:lnTo>
                  <a:lnTo>
                    <a:pt x="32" y="45"/>
                  </a:lnTo>
                  <a:lnTo>
                    <a:pt x="86" y="2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1" name="Freeform 427"/>
            <p:cNvSpPr>
              <a:spLocks/>
            </p:cNvSpPr>
            <p:nvPr/>
          </p:nvSpPr>
          <p:spPr bwMode="auto">
            <a:xfrm>
              <a:off x="5343571" y="4046867"/>
              <a:ext cx="82284" cy="43657"/>
            </a:xfrm>
            <a:custGeom>
              <a:avLst/>
              <a:gdLst/>
              <a:ahLst/>
              <a:cxnLst>
                <a:cxn ang="0">
                  <a:pos x="86" y="28"/>
                </a:cxn>
                <a:cxn ang="0">
                  <a:pos x="71" y="15"/>
                </a:cxn>
                <a:cxn ang="0">
                  <a:pos x="78" y="0"/>
                </a:cxn>
                <a:cxn ang="0">
                  <a:pos x="73" y="8"/>
                </a:cxn>
                <a:cxn ang="0">
                  <a:pos x="3" y="8"/>
                </a:cxn>
                <a:cxn ang="0">
                  <a:pos x="0" y="8"/>
                </a:cxn>
                <a:cxn ang="0">
                  <a:pos x="0" y="15"/>
                </a:cxn>
                <a:cxn ang="0">
                  <a:pos x="33" y="45"/>
                </a:cxn>
                <a:cxn ang="0">
                  <a:pos x="86" y="28"/>
                </a:cxn>
              </a:cxnLst>
              <a:rect l="0" t="0" r="r" b="b"/>
              <a:pathLst>
                <a:path w="86" h="45">
                  <a:moveTo>
                    <a:pt x="86" y="28"/>
                  </a:moveTo>
                  <a:lnTo>
                    <a:pt x="71" y="15"/>
                  </a:lnTo>
                  <a:lnTo>
                    <a:pt x="78" y="0"/>
                  </a:lnTo>
                  <a:lnTo>
                    <a:pt x="73" y="8"/>
                  </a:lnTo>
                  <a:lnTo>
                    <a:pt x="3" y="8"/>
                  </a:lnTo>
                  <a:lnTo>
                    <a:pt x="0" y="8"/>
                  </a:lnTo>
                  <a:lnTo>
                    <a:pt x="0" y="15"/>
                  </a:lnTo>
                  <a:lnTo>
                    <a:pt x="33" y="45"/>
                  </a:lnTo>
                  <a:lnTo>
                    <a:pt x="86" y="2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 name="Freeform 426"/>
            <p:cNvSpPr>
              <a:spLocks/>
            </p:cNvSpPr>
            <p:nvPr/>
          </p:nvSpPr>
          <p:spPr bwMode="auto">
            <a:xfrm>
              <a:off x="5503301" y="4071121"/>
              <a:ext cx="43562" cy="43657"/>
            </a:xfrm>
            <a:custGeom>
              <a:avLst/>
              <a:gdLst/>
              <a:ahLst/>
              <a:cxnLst>
                <a:cxn ang="0">
                  <a:pos x="45" y="42"/>
                </a:cxn>
                <a:cxn ang="0">
                  <a:pos x="13" y="0"/>
                </a:cxn>
                <a:cxn ang="0">
                  <a:pos x="0" y="23"/>
                </a:cxn>
                <a:cxn ang="0">
                  <a:pos x="16" y="45"/>
                </a:cxn>
                <a:cxn ang="0">
                  <a:pos x="45" y="42"/>
                </a:cxn>
              </a:cxnLst>
              <a:rect l="0" t="0" r="r" b="b"/>
              <a:pathLst>
                <a:path w="45" h="45">
                  <a:moveTo>
                    <a:pt x="45" y="42"/>
                  </a:moveTo>
                  <a:lnTo>
                    <a:pt x="13" y="0"/>
                  </a:lnTo>
                  <a:lnTo>
                    <a:pt x="0" y="23"/>
                  </a:lnTo>
                  <a:lnTo>
                    <a:pt x="16" y="45"/>
                  </a:lnTo>
                  <a:lnTo>
                    <a:pt x="45" y="4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 name="Freeform 425"/>
            <p:cNvSpPr>
              <a:spLocks/>
            </p:cNvSpPr>
            <p:nvPr/>
          </p:nvSpPr>
          <p:spPr bwMode="auto">
            <a:xfrm>
              <a:off x="5503301" y="4071121"/>
              <a:ext cx="43562" cy="43657"/>
            </a:xfrm>
            <a:custGeom>
              <a:avLst/>
              <a:gdLst/>
              <a:ahLst/>
              <a:cxnLst>
                <a:cxn ang="0">
                  <a:pos x="45" y="43"/>
                </a:cxn>
                <a:cxn ang="0">
                  <a:pos x="13" y="0"/>
                </a:cxn>
                <a:cxn ang="0">
                  <a:pos x="0" y="23"/>
                </a:cxn>
                <a:cxn ang="0">
                  <a:pos x="18" y="45"/>
                </a:cxn>
                <a:cxn ang="0">
                  <a:pos x="45" y="43"/>
                </a:cxn>
              </a:cxnLst>
              <a:rect l="0" t="0" r="r" b="b"/>
              <a:pathLst>
                <a:path w="45" h="45">
                  <a:moveTo>
                    <a:pt x="45" y="43"/>
                  </a:moveTo>
                  <a:lnTo>
                    <a:pt x="13" y="0"/>
                  </a:lnTo>
                  <a:lnTo>
                    <a:pt x="0" y="23"/>
                  </a:lnTo>
                  <a:lnTo>
                    <a:pt x="18" y="45"/>
                  </a:lnTo>
                  <a:lnTo>
                    <a:pt x="45" y="4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 name="Freeform 424"/>
            <p:cNvSpPr>
              <a:spLocks/>
            </p:cNvSpPr>
            <p:nvPr/>
          </p:nvSpPr>
          <p:spPr bwMode="auto">
            <a:xfrm>
              <a:off x="5515400" y="4039590"/>
              <a:ext cx="166990" cy="118844"/>
            </a:xfrm>
            <a:custGeom>
              <a:avLst/>
              <a:gdLst/>
              <a:ahLst/>
              <a:cxnLst>
                <a:cxn ang="0">
                  <a:pos x="173" y="39"/>
                </a:cxn>
                <a:cxn ang="0">
                  <a:pos x="125" y="0"/>
                </a:cxn>
                <a:cxn ang="0">
                  <a:pos x="70" y="74"/>
                </a:cxn>
                <a:cxn ang="0">
                  <a:pos x="35" y="74"/>
                </a:cxn>
                <a:cxn ang="0">
                  <a:pos x="26" y="61"/>
                </a:cxn>
                <a:cxn ang="0">
                  <a:pos x="32" y="74"/>
                </a:cxn>
                <a:cxn ang="0">
                  <a:pos x="3" y="77"/>
                </a:cxn>
                <a:cxn ang="0">
                  <a:pos x="0" y="84"/>
                </a:cxn>
                <a:cxn ang="0">
                  <a:pos x="10" y="122"/>
                </a:cxn>
                <a:cxn ang="0">
                  <a:pos x="102" y="122"/>
                </a:cxn>
                <a:cxn ang="0">
                  <a:pos x="173" y="39"/>
                </a:cxn>
              </a:cxnLst>
              <a:rect l="0" t="0" r="r" b="b"/>
              <a:pathLst>
                <a:path w="173" h="122">
                  <a:moveTo>
                    <a:pt x="173" y="39"/>
                  </a:moveTo>
                  <a:lnTo>
                    <a:pt x="125" y="0"/>
                  </a:lnTo>
                  <a:lnTo>
                    <a:pt x="70" y="74"/>
                  </a:lnTo>
                  <a:lnTo>
                    <a:pt x="35" y="74"/>
                  </a:lnTo>
                  <a:lnTo>
                    <a:pt x="26" y="61"/>
                  </a:lnTo>
                  <a:lnTo>
                    <a:pt x="32" y="74"/>
                  </a:lnTo>
                  <a:lnTo>
                    <a:pt x="3" y="77"/>
                  </a:lnTo>
                  <a:lnTo>
                    <a:pt x="0" y="84"/>
                  </a:lnTo>
                  <a:lnTo>
                    <a:pt x="10" y="122"/>
                  </a:lnTo>
                  <a:lnTo>
                    <a:pt x="102" y="122"/>
                  </a:lnTo>
                  <a:lnTo>
                    <a:pt x="173" y="3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 name="Freeform 423"/>
            <p:cNvSpPr>
              <a:spLocks/>
            </p:cNvSpPr>
            <p:nvPr/>
          </p:nvSpPr>
          <p:spPr bwMode="auto">
            <a:xfrm>
              <a:off x="5515400" y="4039590"/>
              <a:ext cx="169409" cy="118844"/>
            </a:xfrm>
            <a:custGeom>
              <a:avLst/>
              <a:gdLst/>
              <a:ahLst/>
              <a:cxnLst>
                <a:cxn ang="0">
                  <a:pos x="173" y="40"/>
                </a:cxn>
                <a:cxn ang="0">
                  <a:pos x="124" y="0"/>
                </a:cxn>
                <a:cxn ang="0">
                  <a:pos x="69" y="75"/>
                </a:cxn>
                <a:cxn ang="0">
                  <a:pos x="35" y="75"/>
                </a:cxn>
                <a:cxn ang="0">
                  <a:pos x="27" y="60"/>
                </a:cxn>
                <a:cxn ang="0">
                  <a:pos x="32" y="75"/>
                </a:cxn>
                <a:cxn ang="0">
                  <a:pos x="5" y="77"/>
                </a:cxn>
                <a:cxn ang="0">
                  <a:pos x="0" y="85"/>
                </a:cxn>
                <a:cxn ang="0">
                  <a:pos x="10" y="122"/>
                </a:cxn>
                <a:cxn ang="0">
                  <a:pos x="101" y="122"/>
                </a:cxn>
                <a:cxn ang="0">
                  <a:pos x="173" y="40"/>
                </a:cxn>
              </a:cxnLst>
              <a:rect l="0" t="0" r="r" b="b"/>
              <a:pathLst>
                <a:path w="173" h="122">
                  <a:moveTo>
                    <a:pt x="173" y="40"/>
                  </a:moveTo>
                  <a:lnTo>
                    <a:pt x="124" y="0"/>
                  </a:lnTo>
                  <a:lnTo>
                    <a:pt x="69" y="75"/>
                  </a:lnTo>
                  <a:lnTo>
                    <a:pt x="35" y="75"/>
                  </a:lnTo>
                  <a:lnTo>
                    <a:pt x="27" y="60"/>
                  </a:lnTo>
                  <a:lnTo>
                    <a:pt x="32" y="75"/>
                  </a:lnTo>
                  <a:lnTo>
                    <a:pt x="5" y="77"/>
                  </a:lnTo>
                  <a:lnTo>
                    <a:pt x="0" y="85"/>
                  </a:lnTo>
                  <a:lnTo>
                    <a:pt x="10" y="122"/>
                  </a:lnTo>
                  <a:lnTo>
                    <a:pt x="101" y="122"/>
                  </a:lnTo>
                  <a:lnTo>
                    <a:pt x="173" y="4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 name="Freeform 422"/>
            <p:cNvSpPr>
              <a:spLocks/>
            </p:cNvSpPr>
            <p:nvPr/>
          </p:nvSpPr>
          <p:spPr bwMode="auto">
            <a:xfrm>
              <a:off x="5568643" y="4078396"/>
              <a:ext cx="242013" cy="409891"/>
            </a:xfrm>
            <a:custGeom>
              <a:avLst/>
              <a:gdLst/>
              <a:ahLst/>
              <a:cxnLst>
                <a:cxn ang="0">
                  <a:pos x="45" y="422"/>
                </a:cxn>
                <a:cxn ang="0">
                  <a:pos x="122" y="352"/>
                </a:cxn>
                <a:cxn ang="0">
                  <a:pos x="112" y="317"/>
                </a:cxn>
                <a:cxn ang="0">
                  <a:pos x="183" y="227"/>
                </a:cxn>
                <a:cxn ang="0">
                  <a:pos x="250" y="102"/>
                </a:cxn>
                <a:cxn ang="0">
                  <a:pos x="244" y="45"/>
                </a:cxn>
                <a:cxn ang="0">
                  <a:pos x="164" y="6"/>
                </a:cxn>
                <a:cxn ang="0">
                  <a:pos x="122" y="0"/>
                </a:cxn>
                <a:cxn ang="0">
                  <a:pos x="119" y="0"/>
                </a:cxn>
                <a:cxn ang="0">
                  <a:pos x="64" y="67"/>
                </a:cxn>
                <a:cxn ang="0">
                  <a:pos x="64" y="70"/>
                </a:cxn>
                <a:cxn ang="0">
                  <a:pos x="103" y="86"/>
                </a:cxn>
                <a:cxn ang="0">
                  <a:pos x="106" y="99"/>
                </a:cxn>
                <a:cxn ang="0">
                  <a:pos x="103" y="157"/>
                </a:cxn>
                <a:cxn ang="0">
                  <a:pos x="52" y="243"/>
                </a:cxn>
                <a:cxn ang="0">
                  <a:pos x="58" y="288"/>
                </a:cxn>
                <a:cxn ang="0">
                  <a:pos x="0" y="339"/>
                </a:cxn>
                <a:cxn ang="0">
                  <a:pos x="45" y="422"/>
                </a:cxn>
              </a:cxnLst>
              <a:rect l="0" t="0" r="r" b="b"/>
              <a:pathLst>
                <a:path w="250" h="422">
                  <a:moveTo>
                    <a:pt x="45" y="422"/>
                  </a:moveTo>
                  <a:lnTo>
                    <a:pt x="122" y="352"/>
                  </a:lnTo>
                  <a:lnTo>
                    <a:pt x="112" y="317"/>
                  </a:lnTo>
                  <a:lnTo>
                    <a:pt x="183" y="227"/>
                  </a:lnTo>
                  <a:lnTo>
                    <a:pt x="250" y="102"/>
                  </a:lnTo>
                  <a:lnTo>
                    <a:pt x="244" y="45"/>
                  </a:lnTo>
                  <a:lnTo>
                    <a:pt x="164" y="6"/>
                  </a:lnTo>
                  <a:lnTo>
                    <a:pt x="122" y="0"/>
                  </a:lnTo>
                  <a:lnTo>
                    <a:pt x="119" y="0"/>
                  </a:lnTo>
                  <a:lnTo>
                    <a:pt x="64" y="67"/>
                  </a:lnTo>
                  <a:lnTo>
                    <a:pt x="64" y="70"/>
                  </a:lnTo>
                  <a:lnTo>
                    <a:pt x="103" y="86"/>
                  </a:lnTo>
                  <a:lnTo>
                    <a:pt x="106" y="99"/>
                  </a:lnTo>
                  <a:lnTo>
                    <a:pt x="103" y="157"/>
                  </a:lnTo>
                  <a:lnTo>
                    <a:pt x="52" y="243"/>
                  </a:lnTo>
                  <a:lnTo>
                    <a:pt x="58" y="288"/>
                  </a:lnTo>
                  <a:lnTo>
                    <a:pt x="0" y="339"/>
                  </a:lnTo>
                  <a:lnTo>
                    <a:pt x="45" y="42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 name="Freeform 421"/>
            <p:cNvSpPr>
              <a:spLocks/>
            </p:cNvSpPr>
            <p:nvPr/>
          </p:nvSpPr>
          <p:spPr bwMode="auto">
            <a:xfrm>
              <a:off x="5568643" y="4078396"/>
              <a:ext cx="242013" cy="407465"/>
            </a:xfrm>
            <a:custGeom>
              <a:avLst/>
              <a:gdLst/>
              <a:ahLst/>
              <a:cxnLst>
                <a:cxn ang="0">
                  <a:pos x="45" y="422"/>
                </a:cxn>
                <a:cxn ang="0">
                  <a:pos x="123" y="352"/>
                </a:cxn>
                <a:cxn ang="0">
                  <a:pos x="113" y="317"/>
                </a:cxn>
                <a:cxn ang="0">
                  <a:pos x="183" y="226"/>
                </a:cxn>
                <a:cxn ang="0">
                  <a:pos x="250" y="100"/>
                </a:cxn>
                <a:cxn ang="0">
                  <a:pos x="245" y="45"/>
                </a:cxn>
                <a:cxn ang="0">
                  <a:pos x="165" y="5"/>
                </a:cxn>
                <a:cxn ang="0">
                  <a:pos x="123" y="0"/>
                </a:cxn>
                <a:cxn ang="0">
                  <a:pos x="120" y="0"/>
                </a:cxn>
                <a:cxn ang="0">
                  <a:pos x="65" y="65"/>
                </a:cxn>
                <a:cxn ang="0">
                  <a:pos x="65" y="70"/>
                </a:cxn>
                <a:cxn ang="0">
                  <a:pos x="103" y="85"/>
                </a:cxn>
                <a:cxn ang="0">
                  <a:pos x="105" y="98"/>
                </a:cxn>
                <a:cxn ang="0">
                  <a:pos x="103" y="156"/>
                </a:cxn>
                <a:cxn ang="0">
                  <a:pos x="53" y="244"/>
                </a:cxn>
                <a:cxn ang="0">
                  <a:pos x="58" y="289"/>
                </a:cxn>
                <a:cxn ang="0">
                  <a:pos x="0" y="339"/>
                </a:cxn>
                <a:cxn ang="0">
                  <a:pos x="45" y="422"/>
                </a:cxn>
              </a:cxnLst>
              <a:rect l="0" t="0" r="r" b="b"/>
              <a:pathLst>
                <a:path w="250" h="422">
                  <a:moveTo>
                    <a:pt x="45" y="422"/>
                  </a:moveTo>
                  <a:lnTo>
                    <a:pt x="123" y="352"/>
                  </a:lnTo>
                  <a:lnTo>
                    <a:pt x="113" y="317"/>
                  </a:lnTo>
                  <a:lnTo>
                    <a:pt x="183" y="226"/>
                  </a:lnTo>
                  <a:lnTo>
                    <a:pt x="250" y="100"/>
                  </a:lnTo>
                  <a:lnTo>
                    <a:pt x="245" y="45"/>
                  </a:lnTo>
                  <a:lnTo>
                    <a:pt x="165" y="5"/>
                  </a:lnTo>
                  <a:lnTo>
                    <a:pt x="123" y="0"/>
                  </a:lnTo>
                  <a:lnTo>
                    <a:pt x="120" y="0"/>
                  </a:lnTo>
                  <a:lnTo>
                    <a:pt x="65" y="65"/>
                  </a:lnTo>
                  <a:lnTo>
                    <a:pt x="65" y="70"/>
                  </a:lnTo>
                  <a:lnTo>
                    <a:pt x="103" y="85"/>
                  </a:lnTo>
                  <a:lnTo>
                    <a:pt x="105" y="98"/>
                  </a:lnTo>
                  <a:lnTo>
                    <a:pt x="103" y="156"/>
                  </a:lnTo>
                  <a:lnTo>
                    <a:pt x="53" y="244"/>
                  </a:lnTo>
                  <a:lnTo>
                    <a:pt x="58" y="289"/>
                  </a:lnTo>
                  <a:lnTo>
                    <a:pt x="0" y="339"/>
                  </a:lnTo>
                  <a:lnTo>
                    <a:pt x="45" y="422"/>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 name="Freeform 420"/>
            <p:cNvSpPr>
              <a:spLocks/>
            </p:cNvSpPr>
            <p:nvPr/>
          </p:nvSpPr>
          <p:spPr bwMode="auto">
            <a:xfrm>
              <a:off x="5278227" y="4408249"/>
              <a:ext cx="355760" cy="252240"/>
            </a:xfrm>
            <a:custGeom>
              <a:avLst/>
              <a:gdLst/>
              <a:ahLst/>
              <a:cxnLst>
                <a:cxn ang="0">
                  <a:pos x="0" y="122"/>
                </a:cxn>
                <a:cxn ang="0">
                  <a:pos x="0" y="125"/>
                </a:cxn>
                <a:cxn ang="0">
                  <a:pos x="41" y="218"/>
                </a:cxn>
                <a:cxn ang="0">
                  <a:pos x="125" y="259"/>
                </a:cxn>
                <a:cxn ang="0">
                  <a:pos x="163" y="224"/>
                </a:cxn>
                <a:cxn ang="0">
                  <a:pos x="240" y="179"/>
                </a:cxn>
                <a:cxn ang="0">
                  <a:pos x="368" y="58"/>
                </a:cxn>
                <a:cxn ang="0">
                  <a:pos x="345" y="80"/>
                </a:cxn>
                <a:cxn ang="0">
                  <a:pos x="300" y="0"/>
                </a:cxn>
                <a:cxn ang="0">
                  <a:pos x="297" y="0"/>
                </a:cxn>
                <a:cxn ang="0">
                  <a:pos x="172" y="42"/>
                </a:cxn>
                <a:cxn ang="0">
                  <a:pos x="157" y="103"/>
                </a:cxn>
                <a:cxn ang="0">
                  <a:pos x="35" y="93"/>
                </a:cxn>
                <a:cxn ang="0">
                  <a:pos x="0" y="122"/>
                </a:cxn>
              </a:cxnLst>
              <a:rect l="0" t="0" r="r" b="b"/>
              <a:pathLst>
                <a:path w="368" h="259">
                  <a:moveTo>
                    <a:pt x="0" y="122"/>
                  </a:moveTo>
                  <a:lnTo>
                    <a:pt x="0" y="125"/>
                  </a:lnTo>
                  <a:lnTo>
                    <a:pt x="41" y="218"/>
                  </a:lnTo>
                  <a:lnTo>
                    <a:pt x="125" y="259"/>
                  </a:lnTo>
                  <a:lnTo>
                    <a:pt x="163" y="224"/>
                  </a:lnTo>
                  <a:lnTo>
                    <a:pt x="240" y="179"/>
                  </a:lnTo>
                  <a:lnTo>
                    <a:pt x="368" y="58"/>
                  </a:lnTo>
                  <a:lnTo>
                    <a:pt x="345" y="80"/>
                  </a:lnTo>
                  <a:lnTo>
                    <a:pt x="300" y="0"/>
                  </a:lnTo>
                  <a:lnTo>
                    <a:pt x="297" y="0"/>
                  </a:lnTo>
                  <a:lnTo>
                    <a:pt x="172" y="42"/>
                  </a:lnTo>
                  <a:lnTo>
                    <a:pt x="157" y="103"/>
                  </a:lnTo>
                  <a:lnTo>
                    <a:pt x="35" y="93"/>
                  </a:lnTo>
                  <a:lnTo>
                    <a:pt x="0" y="12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 name="Freeform 419"/>
            <p:cNvSpPr>
              <a:spLocks/>
            </p:cNvSpPr>
            <p:nvPr/>
          </p:nvSpPr>
          <p:spPr bwMode="auto">
            <a:xfrm>
              <a:off x="5278227" y="4408249"/>
              <a:ext cx="355760" cy="252240"/>
            </a:xfrm>
            <a:custGeom>
              <a:avLst/>
              <a:gdLst/>
              <a:ahLst/>
              <a:cxnLst>
                <a:cxn ang="0">
                  <a:pos x="0" y="122"/>
                </a:cxn>
                <a:cxn ang="0">
                  <a:pos x="0" y="125"/>
                </a:cxn>
                <a:cxn ang="0">
                  <a:pos x="40" y="219"/>
                </a:cxn>
                <a:cxn ang="0">
                  <a:pos x="125" y="259"/>
                </a:cxn>
                <a:cxn ang="0">
                  <a:pos x="163" y="224"/>
                </a:cxn>
                <a:cxn ang="0">
                  <a:pos x="240" y="179"/>
                </a:cxn>
                <a:cxn ang="0">
                  <a:pos x="368" y="60"/>
                </a:cxn>
                <a:cxn ang="0">
                  <a:pos x="345" y="80"/>
                </a:cxn>
                <a:cxn ang="0">
                  <a:pos x="300" y="0"/>
                </a:cxn>
                <a:cxn ang="0">
                  <a:pos x="298" y="0"/>
                </a:cxn>
                <a:cxn ang="0">
                  <a:pos x="173" y="42"/>
                </a:cxn>
                <a:cxn ang="0">
                  <a:pos x="158" y="105"/>
                </a:cxn>
                <a:cxn ang="0">
                  <a:pos x="35" y="95"/>
                </a:cxn>
                <a:cxn ang="0">
                  <a:pos x="0" y="122"/>
                </a:cxn>
              </a:cxnLst>
              <a:rect l="0" t="0" r="r" b="b"/>
              <a:pathLst>
                <a:path w="368" h="259">
                  <a:moveTo>
                    <a:pt x="0" y="122"/>
                  </a:moveTo>
                  <a:lnTo>
                    <a:pt x="0" y="125"/>
                  </a:lnTo>
                  <a:lnTo>
                    <a:pt x="40" y="219"/>
                  </a:lnTo>
                  <a:lnTo>
                    <a:pt x="125" y="259"/>
                  </a:lnTo>
                  <a:lnTo>
                    <a:pt x="163" y="224"/>
                  </a:lnTo>
                  <a:lnTo>
                    <a:pt x="240" y="179"/>
                  </a:lnTo>
                  <a:lnTo>
                    <a:pt x="368" y="60"/>
                  </a:lnTo>
                  <a:lnTo>
                    <a:pt x="345" y="80"/>
                  </a:lnTo>
                  <a:lnTo>
                    <a:pt x="300" y="0"/>
                  </a:lnTo>
                  <a:lnTo>
                    <a:pt x="298" y="0"/>
                  </a:lnTo>
                  <a:lnTo>
                    <a:pt x="173" y="42"/>
                  </a:lnTo>
                  <a:lnTo>
                    <a:pt x="158" y="105"/>
                  </a:lnTo>
                  <a:lnTo>
                    <a:pt x="35" y="95"/>
                  </a:lnTo>
                  <a:lnTo>
                    <a:pt x="0" y="122"/>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 name="Freeform 418"/>
            <p:cNvSpPr>
              <a:spLocks/>
            </p:cNvSpPr>
            <p:nvPr/>
          </p:nvSpPr>
          <p:spPr bwMode="auto">
            <a:xfrm>
              <a:off x="5050735" y="4054142"/>
              <a:ext cx="619554" cy="475375"/>
            </a:xfrm>
            <a:custGeom>
              <a:avLst/>
              <a:gdLst/>
              <a:ahLst/>
              <a:cxnLst>
                <a:cxn ang="0">
                  <a:pos x="0" y="157"/>
                </a:cxn>
                <a:cxn ang="0">
                  <a:pos x="7" y="180"/>
                </a:cxn>
                <a:cxn ang="0">
                  <a:pos x="58" y="234"/>
                </a:cxn>
                <a:cxn ang="0">
                  <a:pos x="64" y="269"/>
                </a:cxn>
                <a:cxn ang="0">
                  <a:pos x="128" y="311"/>
                </a:cxn>
                <a:cxn ang="0">
                  <a:pos x="234" y="490"/>
                </a:cxn>
                <a:cxn ang="0">
                  <a:pos x="234" y="487"/>
                </a:cxn>
                <a:cxn ang="0">
                  <a:pos x="269" y="458"/>
                </a:cxn>
                <a:cxn ang="0">
                  <a:pos x="391" y="468"/>
                </a:cxn>
                <a:cxn ang="0">
                  <a:pos x="406" y="407"/>
                </a:cxn>
                <a:cxn ang="0">
                  <a:pos x="531" y="365"/>
                </a:cxn>
                <a:cxn ang="0">
                  <a:pos x="534" y="365"/>
                </a:cxn>
                <a:cxn ang="0">
                  <a:pos x="534" y="362"/>
                </a:cxn>
                <a:cxn ang="0">
                  <a:pos x="592" y="311"/>
                </a:cxn>
                <a:cxn ang="0">
                  <a:pos x="586" y="266"/>
                </a:cxn>
                <a:cxn ang="0">
                  <a:pos x="637" y="180"/>
                </a:cxn>
                <a:cxn ang="0">
                  <a:pos x="640" y="122"/>
                </a:cxn>
                <a:cxn ang="0">
                  <a:pos x="637" y="109"/>
                </a:cxn>
                <a:cxn ang="0">
                  <a:pos x="598" y="93"/>
                </a:cxn>
                <a:cxn ang="0">
                  <a:pos x="598" y="90"/>
                </a:cxn>
                <a:cxn ang="0">
                  <a:pos x="582" y="106"/>
                </a:cxn>
                <a:cxn ang="0">
                  <a:pos x="490" y="106"/>
                </a:cxn>
                <a:cxn ang="0">
                  <a:pos x="480" y="68"/>
                </a:cxn>
                <a:cxn ang="0">
                  <a:pos x="483" y="61"/>
                </a:cxn>
                <a:cxn ang="0">
                  <a:pos x="467" y="39"/>
                </a:cxn>
                <a:cxn ang="0">
                  <a:pos x="458" y="61"/>
                </a:cxn>
                <a:cxn ang="0">
                  <a:pos x="387" y="20"/>
                </a:cxn>
                <a:cxn ang="0">
                  <a:pos x="333" y="36"/>
                </a:cxn>
                <a:cxn ang="0">
                  <a:pos x="301" y="7"/>
                </a:cxn>
                <a:cxn ang="0">
                  <a:pos x="301" y="0"/>
                </a:cxn>
                <a:cxn ang="0">
                  <a:pos x="221" y="29"/>
                </a:cxn>
                <a:cxn ang="0">
                  <a:pos x="128" y="29"/>
                </a:cxn>
                <a:cxn ang="0">
                  <a:pos x="80" y="71"/>
                </a:cxn>
                <a:cxn ang="0">
                  <a:pos x="83" y="138"/>
                </a:cxn>
                <a:cxn ang="0">
                  <a:pos x="45" y="141"/>
                </a:cxn>
                <a:cxn ang="0">
                  <a:pos x="7" y="164"/>
                </a:cxn>
                <a:cxn ang="0">
                  <a:pos x="0" y="164"/>
                </a:cxn>
                <a:cxn ang="0">
                  <a:pos x="0" y="157"/>
                </a:cxn>
              </a:cxnLst>
              <a:rect l="0" t="0" r="r" b="b"/>
              <a:pathLst>
                <a:path w="640" h="490">
                  <a:moveTo>
                    <a:pt x="0" y="157"/>
                  </a:moveTo>
                  <a:lnTo>
                    <a:pt x="7" y="180"/>
                  </a:lnTo>
                  <a:lnTo>
                    <a:pt x="58" y="234"/>
                  </a:lnTo>
                  <a:lnTo>
                    <a:pt x="64" y="269"/>
                  </a:lnTo>
                  <a:lnTo>
                    <a:pt x="128" y="311"/>
                  </a:lnTo>
                  <a:lnTo>
                    <a:pt x="234" y="490"/>
                  </a:lnTo>
                  <a:lnTo>
                    <a:pt x="234" y="487"/>
                  </a:lnTo>
                  <a:lnTo>
                    <a:pt x="269" y="458"/>
                  </a:lnTo>
                  <a:lnTo>
                    <a:pt x="391" y="468"/>
                  </a:lnTo>
                  <a:lnTo>
                    <a:pt x="406" y="407"/>
                  </a:lnTo>
                  <a:lnTo>
                    <a:pt x="531" y="365"/>
                  </a:lnTo>
                  <a:lnTo>
                    <a:pt x="534" y="365"/>
                  </a:lnTo>
                  <a:lnTo>
                    <a:pt x="534" y="362"/>
                  </a:lnTo>
                  <a:lnTo>
                    <a:pt x="592" y="311"/>
                  </a:lnTo>
                  <a:lnTo>
                    <a:pt x="586" y="266"/>
                  </a:lnTo>
                  <a:lnTo>
                    <a:pt x="637" y="180"/>
                  </a:lnTo>
                  <a:lnTo>
                    <a:pt x="640" y="122"/>
                  </a:lnTo>
                  <a:lnTo>
                    <a:pt x="637" y="109"/>
                  </a:lnTo>
                  <a:lnTo>
                    <a:pt x="598" y="93"/>
                  </a:lnTo>
                  <a:lnTo>
                    <a:pt x="598" y="90"/>
                  </a:lnTo>
                  <a:lnTo>
                    <a:pt x="582" y="106"/>
                  </a:lnTo>
                  <a:lnTo>
                    <a:pt x="490" y="106"/>
                  </a:lnTo>
                  <a:lnTo>
                    <a:pt x="480" y="68"/>
                  </a:lnTo>
                  <a:lnTo>
                    <a:pt x="483" y="61"/>
                  </a:lnTo>
                  <a:lnTo>
                    <a:pt x="467" y="39"/>
                  </a:lnTo>
                  <a:lnTo>
                    <a:pt x="458" y="61"/>
                  </a:lnTo>
                  <a:lnTo>
                    <a:pt x="387" y="20"/>
                  </a:lnTo>
                  <a:lnTo>
                    <a:pt x="333" y="36"/>
                  </a:lnTo>
                  <a:lnTo>
                    <a:pt x="301" y="7"/>
                  </a:lnTo>
                  <a:lnTo>
                    <a:pt x="301" y="0"/>
                  </a:lnTo>
                  <a:lnTo>
                    <a:pt x="221" y="29"/>
                  </a:lnTo>
                  <a:lnTo>
                    <a:pt x="128" y="29"/>
                  </a:lnTo>
                  <a:lnTo>
                    <a:pt x="80" y="71"/>
                  </a:lnTo>
                  <a:lnTo>
                    <a:pt x="83" y="138"/>
                  </a:lnTo>
                  <a:lnTo>
                    <a:pt x="45" y="141"/>
                  </a:lnTo>
                  <a:lnTo>
                    <a:pt x="7" y="164"/>
                  </a:lnTo>
                  <a:lnTo>
                    <a:pt x="0" y="164"/>
                  </a:lnTo>
                  <a:lnTo>
                    <a:pt x="0" y="157"/>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 name="Freeform 417"/>
            <p:cNvSpPr>
              <a:spLocks/>
            </p:cNvSpPr>
            <p:nvPr/>
          </p:nvSpPr>
          <p:spPr bwMode="auto">
            <a:xfrm>
              <a:off x="5050735" y="4054142"/>
              <a:ext cx="619554" cy="475375"/>
            </a:xfrm>
            <a:custGeom>
              <a:avLst/>
              <a:gdLst/>
              <a:ahLst/>
              <a:cxnLst>
                <a:cxn ang="0">
                  <a:pos x="0" y="158"/>
                </a:cxn>
                <a:cxn ang="0">
                  <a:pos x="8" y="180"/>
                </a:cxn>
                <a:cxn ang="0">
                  <a:pos x="60" y="235"/>
                </a:cxn>
                <a:cxn ang="0">
                  <a:pos x="65" y="270"/>
                </a:cxn>
                <a:cxn ang="0">
                  <a:pos x="130" y="313"/>
                </a:cxn>
                <a:cxn ang="0">
                  <a:pos x="235" y="490"/>
                </a:cxn>
                <a:cxn ang="0">
                  <a:pos x="235" y="488"/>
                </a:cxn>
                <a:cxn ang="0">
                  <a:pos x="270" y="460"/>
                </a:cxn>
                <a:cxn ang="0">
                  <a:pos x="393" y="470"/>
                </a:cxn>
                <a:cxn ang="0">
                  <a:pos x="408" y="408"/>
                </a:cxn>
                <a:cxn ang="0">
                  <a:pos x="533" y="365"/>
                </a:cxn>
                <a:cxn ang="0">
                  <a:pos x="535" y="365"/>
                </a:cxn>
                <a:cxn ang="0">
                  <a:pos x="535" y="363"/>
                </a:cxn>
                <a:cxn ang="0">
                  <a:pos x="593" y="313"/>
                </a:cxn>
                <a:cxn ang="0">
                  <a:pos x="588" y="268"/>
                </a:cxn>
                <a:cxn ang="0">
                  <a:pos x="638" y="180"/>
                </a:cxn>
                <a:cxn ang="0">
                  <a:pos x="640" y="123"/>
                </a:cxn>
                <a:cxn ang="0">
                  <a:pos x="638" y="110"/>
                </a:cxn>
                <a:cxn ang="0">
                  <a:pos x="600" y="95"/>
                </a:cxn>
                <a:cxn ang="0">
                  <a:pos x="600" y="90"/>
                </a:cxn>
                <a:cxn ang="0">
                  <a:pos x="583" y="108"/>
                </a:cxn>
                <a:cxn ang="0">
                  <a:pos x="490" y="108"/>
                </a:cxn>
                <a:cxn ang="0">
                  <a:pos x="480" y="70"/>
                </a:cxn>
                <a:cxn ang="0">
                  <a:pos x="485" y="63"/>
                </a:cxn>
                <a:cxn ang="0">
                  <a:pos x="468" y="40"/>
                </a:cxn>
                <a:cxn ang="0">
                  <a:pos x="460" y="63"/>
                </a:cxn>
                <a:cxn ang="0">
                  <a:pos x="388" y="20"/>
                </a:cxn>
                <a:cxn ang="0">
                  <a:pos x="335" y="38"/>
                </a:cxn>
                <a:cxn ang="0">
                  <a:pos x="303" y="8"/>
                </a:cxn>
                <a:cxn ang="0">
                  <a:pos x="303" y="0"/>
                </a:cxn>
                <a:cxn ang="0">
                  <a:pos x="223" y="30"/>
                </a:cxn>
                <a:cxn ang="0">
                  <a:pos x="130" y="30"/>
                </a:cxn>
                <a:cxn ang="0">
                  <a:pos x="80" y="73"/>
                </a:cxn>
                <a:cxn ang="0">
                  <a:pos x="85" y="140"/>
                </a:cxn>
                <a:cxn ang="0">
                  <a:pos x="45" y="143"/>
                </a:cxn>
                <a:cxn ang="0">
                  <a:pos x="8" y="165"/>
                </a:cxn>
                <a:cxn ang="0">
                  <a:pos x="0" y="165"/>
                </a:cxn>
                <a:cxn ang="0">
                  <a:pos x="0" y="158"/>
                </a:cxn>
              </a:cxnLst>
              <a:rect l="0" t="0" r="r" b="b"/>
              <a:pathLst>
                <a:path w="640" h="490">
                  <a:moveTo>
                    <a:pt x="0" y="158"/>
                  </a:moveTo>
                  <a:lnTo>
                    <a:pt x="8" y="180"/>
                  </a:lnTo>
                  <a:lnTo>
                    <a:pt x="60" y="235"/>
                  </a:lnTo>
                  <a:lnTo>
                    <a:pt x="65" y="270"/>
                  </a:lnTo>
                  <a:lnTo>
                    <a:pt x="130" y="313"/>
                  </a:lnTo>
                  <a:lnTo>
                    <a:pt x="235" y="490"/>
                  </a:lnTo>
                  <a:lnTo>
                    <a:pt x="235" y="488"/>
                  </a:lnTo>
                  <a:lnTo>
                    <a:pt x="270" y="460"/>
                  </a:lnTo>
                  <a:lnTo>
                    <a:pt x="393" y="470"/>
                  </a:lnTo>
                  <a:lnTo>
                    <a:pt x="408" y="408"/>
                  </a:lnTo>
                  <a:lnTo>
                    <a:pt x="533" y="365"/>
                  </a:lnTo>
                  <a:lnTo>
                    <a:pt x="535" y="365"/>
                  </a:lnTo>
                  <a:lnTo>
                    <a:pt x="535" y="363"/>
                  </a:lnTo>
                  <a:lnTo>
                    <a:pt x="593" y="313"/>
                  </a:lnTo>
                  <a:lnTo>
                    <a:pt x="588" y="268"/>
                  </a:lnTo>
                  <a:lnTo>
                    <a:pt x="638" y="180"/>
                  </a:lnTo>
                  <a:lnTo>
                    <a:pt x="640" y="123"/>
                  </a:lnTo>
                  <a:lnTo>
                    <a:pt x="638" y="110"/>
                  </a:lnTo>
                  <a:lnTo>
                    <a:pt x="600" y="95"/>
                  </a:lnTo>
                  <a:lnTo>
                    <a:pt x="600" y="90"/>
                  </a:lnTo>
                  <a:lnTo>
                    <a:pt x="583" y="108"/>
                  </a:lnTo>
                  <a:lnTo>
                    <a:pt x="490" y="108"/>
                  </a:lnTo>
                  <a:lnTo>
                    <a:pt x="480" y="70"/>
                  </a:lnTo>
                  <a:lnTo>
                    <a:pt x="485" y="63"/>
                  </a:lnTo>
                  <a:lnTo>
                    <a:pt x="468" y="40"/>
                  </a:lnTo>
                  <a:lnTo>
                    <a:pt x="460" y="63"/>
                  </a:lnTo>
                  <a:lnTo>
                    <a:pt x="388" y="20"/>
                  </a:lnTo>
                  <a:lnTo>
                    <a:pt x="335" y="38"/>
                  </a:lnTo>
                  <a:lnTo>
                    <a:pt x="303" y="8"/>
                  </a:lnTo>
                  <a:lnTo>
                    <a:pt x="303" y="0"/>
                  </a:lnTo>
                  <a:lnTo>
                    <a:pt x="223" y="30"/>
                  </a:lnTo>
                  <a:lnTo>
                    <a:pt x="130" y="30"/>
                  </a:lnTo>
                  <a:lnTo>
                    <a:pt x="80" y="73"/>
                  </a:lnTo>
                  <a:lnTo>
                    <a:pt x="85" y="140"/>
                  </a:lnTo>
                  <a:lnTo>
                    <a:pt x="45" y="143"/>
                  </a:lnTo>
                  <a:lnTo>
                    <a:pt x="8" y="165"/>
                  </a:lnTo>
                  <a:lnTo>
                    <a:pt x="0" y="165"/>
                  </a:lnTo>
                  <a:lnTo>
                    <a:pt x="0" y="15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 name="Freeform 416"/>
            <p:cNvSpPr>
              <a:spLocks/>
            </p:cNvSpPr>
            <p:nvPr/>
          </p:nvSpPr>
          <p:spPr bwMode="auto">
            <a:xfrm>
              <a:off x="5762253" y="3408989"/>
              <a:ext cx="266214" cy="497205"/>
            </a:xfrm>
            <a:custGeom>
              <a:avLst/>
              <a:gdLst/>
              <a:ahLst/>
              <a:cxnLst>
                <a:cxn ang="0">
                  <a:pos x="93" y="512"/>
                </a:cxn>
                <a:cxn ang="0">
                  <a:pos x="195" y="416"/>
                </a:cxn>
                <a:cxn ang="0">
                  <a:pos x="275" y="409"/>
                </a:cxn>
                <a:cxn ang="0">
                  <a:pos x="268" y="345"/>
                </a:cxn>
                <a:cxn ang="0">
                  <a:pos x="227" y="345"/>
                </a:cxn>
                <a:cxn ang="0">
                  <a:pos x="208" y="278"/>
                </a:cxn>
                <a:cxn ang="0">
                  <a:pos x="233" y="240"/>
                </a:cxn>
                <a:cxn ang="0">
                  <a:pos x="182" y="131"/>
                </a:cxn>
                <a:cxn ang="0">
                  <a:pos x="153" y="128"/>
                </a:cxn>
                <a:cxn ang="0">
                  <a:pos x="109" y="35"/>
                </a:cxn>
                <a:cxn ang="0">
                  <a:pos x="121" y="0"/>
                </a:cxn>
                <a:cxn ang="0">
                  <a:pos x="77" y="6"/>
                </a:cxn>
                <a:cxn ang="0">
                  <a:pos x="45" y="83"/>
                </a:cxn>
                <a:cxn ang="0">
                  <a:pos x="105" y="243"/>
                </a:cxn>
                <a:cxn ang="0">
                  <a:pos x="0" y="413"/>
                </a:cxn>
                <a:cxn ang="0">
                  <a:pos x="73" y="416"/>
                </a:cxn>
                <a:cxn ang="0">
                  <a:pos x="67" y="464"/>
                </a:cxn>
                <a:cxn ang="0">
                  <a:pos x="93" y="509"/>
                </a:cxn>
                <a:cxn ang="0">
                  <a:pos x="96" y="509"/>
                </a:cxn>
                <a:cxn ang="0">
                  <a:pos x="93" y="512"/>
                </a:cxn>
              </a:cxnLst>
              <a:rect l="0" t="0" r="r" b="b"/>
              <a:pathLst>
                <a:path w="275" h="512">
                  <a:moveTo>
                    <a:pt x="93" y="512"/>
                  </a:moveTo>
                  <a:lnTo>
                    <a:pt x="195" y="416"/>
                  </a:lnTo>
                  <a:lnTo>
                    <a:pt x="275" y="409"/>
                  </a:lnTo>
                  <a:lnTo>
                    <a:pt x="268" y="345"/>
                  </a:lnTo>
                  <a:lnTo>
                    <a:pt x="227" y="345"/>
                  </a:lnTo>
                  <a:lnTo>
                    <a:pt x="208" y="278"/>
                  </a:lnTo>
                  <a:lnTo>
                    <a:pt x="233" y="240"/>
                  </a:lnTo>
                  <a:lnTo>
                    <a:pt x="182" y="131"/>
                  </a:lnTo>
                  <a:lnTo>
                    <a:pt x="153" y="128"/>
                  </a:lnTo>
                  <a:lnTo>
                    <a:pt x="109" y="35"/>
                  </a:lnTo>
                  <a:lnTo>
                    <a:pt x="121" y="0"/>
                  </a:lnTo>
                  <a:lnTo>
                    <a:pt x="77" y="6"/>
                  </a:lnTo>
                  <a:lnTo>
                    <a:pt x="45" y="83"/>
                  </a:lnTo>
                  <a:lnTo>
                    <a:pt x="105" y="243"/>
                  </a:lnTo>
                  <a:lnTo>
                    <a:pt x="0" y="413"/>
                  </a:lnTo>
                  <a:lnTo>
                    <a:pt x="73" y="416"/>
                  </a:lnTo>
                  <a:lnTo>
                    <a:pt x="67" y="464"/>
                  </a:lnTo>
                  <a:lnTo>
                    <a:pt x="93" y="509"/>
                  </a:lnTo>
                  <a:lnTo>
                    <a:pt x="96" y="509"/>
                  </a:lnTo>
                  <a:lnTo>
                    <a:pt x="93" y="51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 name="Freeform 415"/>
            <p:cNvSpPr>
              <a:spLocks/>
            </p:cNvSpPr>
            <p:nvPr/>
          </p:nvSpPr>
          <p:spPr bwMode="auto">
            <a:xfrm>
              <a:off x="5762253" y="3408989"/>
              <a:ext cx="266214" cy="497205"/>
            </a:xfrm>
            <a:custGeom>
              <a:avLst/>
              <a:gdLst/>
              <a:ahLst/>
              <a:cxnLst>
                <a:cxn ang="0">
                  <a:pos x="93" y="512"/>
                </a:cxn>
                <a:cxn ang="0">
                  <a:pos x="195" y="417"/>
                </a:cxn>
                <a:cxn ang="0">
                  <a:pos x="275" y="410"/>
                </a:cxn>
                <a:cxn ang="0">
                  <a:pos x="268" y="345"/>
                </a:cxn>
                <a:cxn ang="0">
                  <a:pos x="225" y="345"/>
                </a:cxn>
                <a:cxn ang="0">
                  <a:pos x="208" y="280"/>
                </a:cxn>
                <a:cxn ang="0">
                  <a:pos x="233" y="240"/>
                </a:cxn>
                <a:cxn ang="0">
                  <a:pos x="180" y="132"/>
                </a:cxn>
                <a:cxn ang="0">
                  <a:pos x="153" y="130"/>
                </a:cxn>
                <a:cxn ang="0">
                  <a:pos x="108" y="35"/>
                </a:cxn>
                <a:cxn ang="0">
                  <a:pos x="120" y="0"/>
                </a:cxn>
                <a:cxn ang="0">
                  <a:pos x="75" y="7"/>
                </a:cxn>
                <a:cxn ang="0">
                  <a:pos x="45" y="85"/>
                </a:cxn>
                <a:cxn ang="0">
                  <a:pos x="105" y="245"/>
                </a:cxn>
                <a:cxn ang="0">
                  <a:pos x="0" y="415"/>
                </a:cxn>
                <a:cxn ang="0">
                  <a:pos x="73" y="417"/>
                </a:cxn>
                <a:cxn ang="0">
                  <a:pos x="65" y="465"/>
                </a:cxn>
                <a:cxn ang="0">
                  <a:pos x="93" y="510"/>
                </a:cxn>
                <a:cxn ang="0">
                  <a:pos x="95" y="510"/>
                </a:cxn>
                <a:cxn ang="0">
                  <a:pos x="93" y="512"/>
                </a:cxn>
              </a:cxnLst>
              <a:rect l="0" t="0" r="r" b="b"/>
              <a:pathLst>
                <a:path w="275" h="512">
                  <a:moveTo>
                    <a:pt x="93" y="512"/>
                  </a:moveTo>
                  <a:lnTo>
                    <a:pt x="195" y="417"/>
                  </a:lnTo>
                  <a:lnTo>
                    <a:pt x="275" y="410"/>
                  </a:lnTo>
                  <a:lnTo>
                    <a:pt x="268" y="345"/>
                  </a:lnTo>
                  <a:lnTo>
                    <a:pt x="225" y="345"/>
                  </a:lnTo>
                  <a:lnTo>
                    <a:pt x="208" y="280"/>
                  </a:lnTo>
                  <a:lnTo>
                    <a:pt x="233" y="240"/>
                  </a:lnTo>
                  <a:lnTo>
                    <a:pt x="180" y="132"/>
                  </a:lnTo>
                  <a:lnTo>
                    <a:pt x="153" y="130"/>
                  </a:lnTo>
                  <a:lnTo>
                    <a:pt x="108" y="35"/>
                  </a:lnTo>
                  <a:lnTo>
                    <a:pt x="120" y="0"/>
                  </a:lnTo>
                  <a:lnTo>
                    <a:pt x="75" y="7"/>
                  </a:lnTo>
                  <a:lnTo>
                    <a:pt x="45" y="85"/>
                  </a:lnTo>
                  <a:lnTo>
                    <a:pt x="105" y="245"/>
                  </a:lnTo>
                  <a:lnTo>
                    <a:pt x="0" y="415"/>
                  </a:lnTo>
                  <a:lnTo>
                    <a:pt x="73" y="417"/>
                  </a:lnTo>
                  <a:lnTo>
                    <a:pt x="65" y="465"/>
                  </a:lnTo>
                  <a:lnTo>
                    <a:pt x="93" y="510"/>
                  </a:lnTo>
                  <a:lnTo>
                    <a:pt x="95" y="510"/>
                  </a:lnTo>
                  <a:lnTo>
                    <a:pt x="93" y="512"/>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 name="Freeform 414"/>
            <p:cNvSpPr>
              <a:spLocks/>
            </p:cNvSpPr>
            <p:nvPr/>
          </p:nvSpPr>
          <p:spPr bwMode="auto">
            <a:xfrm>
              <a:off x="5866320" y="3088839"/>
              <a:ext cx="740560" cy="848885"/>
            </a:xfrm>
            <a:custGeom>
              <a:avLst/>
              <a:gdLst/>
              <a:ahLst/>
              <a:cxnLst>
                <a:cxn ang="0">
                  <a:pos x="166" y="739"/>
                </a:cxn>
                <a:cxn ang="0">
                  <a:pos x="201" y="723"/>
                </a:cxn>
                <a:cxn ang="0">
                  <a:pos x="223" y="771"/>
                </a:cxn>
                <a:cxn ang="0">
                  <a:pos x="271" y="759"/>
                </a:cxn>
                <a:cxn ang="0">
                  <a:pos x="287" y="711"/>
                </a:cxn>
                <a:cxn ang="0">
                  <a:pos x="339" y="746"/>
                </a:cxn>
                <a:cxn ang="0">
                  <a:pos x="451" y="797"/>
                </a:cxn>
                <a:cxn ang="0">
                  <a:pos x="764" y="874"/>
                </a:cxn>
                <a:cxn ang="0">
                  <a:pos x="764" y="794"/>
                </a:cxn>
                <a:cxn ang="0">
                  <a:pos x="738" y="717"/>
                </a:cxn>
                <a:cxn ang="0">
                  <a:pos x="626" y="637"/>
                </a:cxn>
                <a:cxn ang="0">
                  <a:pos x="611" y="509"/>
                </a:cxn>
                <a:cxn ang="0">
                  <a:pos x="572" y="275"/>
                </a:cxn>
                <a:cxn ang="0">
                  <a:pos x="575" y="272"/>
                </a:cxn>
                <a:cxn ang="0">
                  <a:pos x="572" y="269"/>
                </a:cxn>
                <a:cxn ang="0">
                  <a:pos x="438" y="240"/>
                </a:cxn>
                <a:cxn ang="0">
                  <a:pos x="438" y="208"/>
                </a:cxn>
                <a:cxn ang="0">
                  <a:pos x="499" y="183"/>
                </a:cxn>
                <a:cxn ang="0">
                  <a:pos x="499" y="151"/>
                </a:cxn>
                <a:cxn ang="0">
                  <a:pos x="524" y="128"/>
                </a:cxn>
                <a:cxn ang="0">
                  <a:pos x="540" y="167"/>
                </a:cxn>
                <a:cxn ang="0">
                  <a:pos x="588" y="167"/>
                </a:cxn>
                <a:cxn ang="0">
                  <a:pos x="598" y="170"/>
                </a:cxn>
                <a:cxn ang="0">
                  <a:pos x="591" y="157"/>
                </a:cxn>
                <a:cxn ang="0">
                  <a:pos x="607" y="163"/>
                </a:cxn>
                <a:cxn ang="0">
                  <a:pos x="607" y="157"/>
                </a:cxn>
                <a:cxn ang="0">
                  <a:pos x="559" y="58"/>
                </a:cxn>
                <a:cxn ang="0">
                  <a:pos x="518" y="51"/>
                </a:cxn>
                <a:cxn ang="0">
                  <a:pos x="483" y="0"/>
                </a:cxn>
                <a:cxn ang="0">
                  <a:pos x="435" y="10"/>
                </a:cxn>
                <a:cxn ang="0">
                  <a:pos x="409" y="112"/>
                </a:cxn>
                <a:cxn ang="0">
                  <a:pos x="435" y="122"/>
                </a:cxn>
                <a:cxn ang="0">
                  <a:pos x="403" y="202"/>
                </a:cxn>
                <a:cxn ang="0">
                  <a:pos x="367" y="199"/>
                </a:cxn>
                <a:cxn ang="0">
                  <a:pos x="361" y="234"/>
                </a:cxn>
                <a:cxn ang="0">
                  <a:pos x="387" y="240"/>
                </a:cxn>
                <a:cxn ang="0">
                  <a:pos x="380" y="288"/>
                </a:cxn>
                <a:cxn ang="0">
                  <a:pos x="326" y="320"/>
                </a:cxn>
                <a:cxn ang="0">
                  <a:pos x="252" y="378"/>
                </a:cxn>
                <a:cxn ang="0">
                  <a:pos x="220" y="339"/>
                </a:cxn>
                <a:cxn ang="0">
                  <a:pos x="195" y="362"/>
                </a:cxn>
                <a:cxn ang="0">
                  <a:pos x="172" y="362"/>
                </a:cxn>
                <a:cxn ang="0">
                  <a:pos x="143" y="330"/>
                </a:cxn>
                <a:cxn ang="0">
                  <a:pos x="153" y="285"/>
                </a:cxn>
                <a:cxn ang="0">
                  <a:pos x="105" y="243"/>
                </a:cxn>
                <a:cxn ang="0">
                  <a:pos x="64" y="275"/>
                </a:cxn>
                <a:cxn ang="0">
                  <a:pos x="16" y="330"/>
                </a:cxn>
                <a:cxn ang="0">
                  <a:pos x="12" y="339"/>
                </a:cxn>
                <a:cxn ang="0">
                  <a:pos x="0" y="365"/>
                </a:cxn>
                <a:cxn ang="0">
                  <a:pos x="44" y="458"/>
                </a:cxn>
                <a:cxn ang="0">
                  <a:pos x="73" y="461"/>
                </a:cxn>
                <a:cxn ang="0">
                  <a:pos x="124" y="570"/>
                </a:cxn>
                <a:cxn ang="0">
                  <a:pos x="99" y="608"/>
                </a:cxn>
                <a:cxn ang="0">
                  <a:pos x="118" y="675"/>
                </a:cxn>
                <a:cxn ang="0">
                  <a:pos x="159" y="675"/>
                </a:cxn>
                <a:cxn ang="0">
                  <a:pos x="166" y="739"/>
                </a:cxn>
              </a:cxnLst>
              <a:rect l="0" t="0" r="r" b="b"/>
              <a:pathLst>
                <a:path w="764" h="874">
                  <a:moveTo>
                    <a:pt x="166" y="739"/>
                  </a:moveTo>
                  <a:lnTo>
                    <a:pt x="201" y="723"/>
                  </a:lnTo>
                  <a:lnTo>
                    <a:pt x="223" y="771"/>
                  </a:lnTo>
                  <a:lnTo>
                    <a:pt x="271" y="759"/>
                  </a:lnTo>
                  <a:lnTo>
                    <a:pt x="287" y="711"/>
                  </a:lnTo>
                  <a:lnTo>
                    <a:pt x="339" y="746"/>
                  </a:lnTo>
                  <a:lnTo>
                    <a:pt x="451" y="797"/>
                  </a:lnTo>
                  <a:lnTo>
                    <a:pt x="764" y="874"/>
                  </a:lnTo>
                  <a:lnTo>
                    <a:pt x="764" y="794"/>
                  </a:lnTo>
                  <a:lnTo>
                    <a:pt x="738" y="717"/>
                  </a:lnTo>
                  <a:lnTo>
                    <a:pt x="626" y="637"/>
                  </a:lnTo>
                  <a:lnTo>
                    <a:pt x="611" y="509"/>
                  </a:lnTo>
                  <a:lnTo>
                    <a:pt x="572" y="275"/>
                  </a:lnTo>
                  <a:lnTo>
                    <a:pt x="575" y="272"/>
                  </a:lnTo>
                  <a:lnTo>
                    <a:pt x="572" y="269"/>
                  </a:lnTo>
                  <a:lnTo>
                    <a:pt x="438" y="240"/>
                  </a:lnTo>
                  <a:lnTo>
                    <a:pt x="438" y="208"/>
                  </a:lnTo>
                  <a:lnTo>
                    <a:pt x="499" y="183"/>
                  </a:lnTo>
                  <a:lnTo>
                    <a:pt x="499" y="151"/>
                  </a:lnTo>
                  <a:lnTo>
                    <a:pt x="524" y="128"/>
                  </a:lnTo>
                  <a:lnTo>
                    <a:pt x="540" y="167"/>
                  </a:lnTo>
                  <a:lnTo>
                    <a:pt x="588" y="167"/>
                  </a:lnTo>
                  <a:lnTo>
                    <a:pt x="598" y="170"/>
                  </a:lnTo>
                  <a:lnTo>
                    <a:pt x="591" y="157"/>
                  </a:lnTo>
                  <a:lnTo>
                    <a:pt x="607" y="163"/>
                  </a:lnTo>
                  <a:lnTo>
                    <a:pt x="607" y="157"/>
                  </a:lnTo>
                  <a:lnTo>
                    <a:pt x="559" y="58"/>
                  </a:lnTo>
                  <a:lnTo>
                    <a:pt x="518" y="51"/>
                  </a:lnTo>
                  <a:lnTo>
                    <a:pt x="483" y="0"/>
                  </a:lnTo>
                  <a:lnTo>
                    <a:pt x="435" y="10"/>
                  </a:lnTo>
                  <a:lnTo>
                    <a:pt x="409" y="112"/>
                  </a:lnTo>
                  <a:lnTo>
                    <a:pt x="435" y="122"/>
                  </a:lnTo>
                  <a:lnTo>
                    <a:pt x="403" y="202"/>
                  </a:lnTo>
                  <a:lnTo>
                    <a:pt x="367" y="199"/>
                  </a:lnTo>
                  <a:lnTo>
                    <a:pt x="361" y="234"/>
                  </a:lnTo>
                  <a:lnTo>
                    <a:pt x="387" y="240"/>
                  </a:lnTo>
                  <a:lnTo>
                    <a:pt x="380" y="288"/>
                  </a:lnTo>
                  <a:lnTo>
                    <a:pt x="326" y="320"/>
                  </a:lnTo>
                  <a:lnTo>
                    <a:pt x="252" y="378"/>
                  </a:lnTo>
                  <a:lnTo>
                    <a:pt x="220" y="339"/>
                  </a:lnTo>
                  <a:lnTo>
                    <a:pt x="195" y="362"/>
                  </a:lnTo>
                  <a:lnTo>
                    <a:pt x="172" y="362"/>
                  </a:lnTo>
                  <a:lnTo>
                    <a:pt x="143" y="330"/>
                  </a:lnTo>
                  <a:lnTo>
                    <a:pt x="153" y="285"/>
                  </a:lnTo>
                  <a:lnTo>
                    <a:pt x="105" y="243"/>
                  </a:lnTo>
                  <a:lnTo>
                    <a:pt x="64" y="275"/>
                  </a:lnTo>
                  <a:lnTo>
                    <a:pt x="16" y="330"/>
                  </a:lnTo>
                  <a:lnTo>
                    <a:pt x="12" y="339"/>
                  </a:lnTo>
                  <a:lnTo>
                    <a:pt x="0" y="365"/>
                  </a:lnTo>
                  <a:lnTo>
                    <a:pt x="44" y="458"/>
                  </a:lnTo>
                  <a:lnTo>
                    <a:pt x="73" y="461"/>
                  </a:lnTo>
                  <a:lnTo>
                    <a:pt x="124" y="570"/>
                  </a:lnTo>
                  <a:lnTo>
                    <a:pt x="99" y="608"/>
                  </a:lnTo>
                  <a:lnTo>
                    <a:pt x="118" y="675"/>
                  </a:lnTo>
                  <a:lnTo>
                    <a:pt x="159" y="675"/>
                  </a:lnTo>
                  <a:lnTo>
                    <a:pt x="166" y="73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 name="Freeform 413"/>
            <p:cNvSpPr>
              <a:spLocks/>
            </p:cNvSpPr>
            <p:nvPr/>
          </p:nvSpPr>
          <p:spPr bwMode="auto">
            <a:xfrm>
              <a:off x="5866320" y="3088839"/>
              <a:ext cx="740560" cy="848885"/>
            </a:xfrm>
            <a:custGeom>
              <a:avLst/>
              <a:gdLst/>
              <a:ahLst/>
              <a:cxnLst>
                <a:cxn ang="0">
                  <a:pos x="167" y="739"/>
                </a:cxn>
                <a:cxn ang="0">
                  <a:pos x="202" y="724"/>
                </a:cxn>
                <a:cxn ang="0">
                  <a:pos x="222" y="772"/>
                </a:cxn>
                <a:cxn ang="0">
                  <a:pos x="272" y="759"/>
                </a:cxn>
                <a:cxn ang="0">
                  <a:pos x="287" y="712"/>
                </a:cxn>
                <a:cxn ang="0">
                  <a:pos x="340" y="747"/>
                </a:cxn>
                <a:cxn ang="0">
                  <a:pos x="452" y="797"/>
                </a:cxn>
                <a:cxn ang="0">
                  <a:pos x="764" y="874"/>
                </a:cxn>
                <a:cxn ang="0">
                  <a:pos x="764" y="794"/>
                </a:cxn>
                <a:cxn ang="0">
                  <a:pos x="737" y="717"/>
                </a:cxn>
                <a:cxn ang="0">
                  <a:pos x="627" y="637"/>
                </a:cxn>
                <a:cxn ang="0">
                  <a:pos x="612" y="509"/>
                </a:cxn>
                <a:cxn ang="0">
                  <a:pos x="572" y="275"/>
                </a:cxn>
                <a:cxn ang="0">
                  <a:pos x="574" y="272"/>
                </a:cxn>
                <a:cxn ang="0">
                  <a:pos x="572" y="270"/>
                </a:cxn>
                <a:cxn ang="0">
                  <a:pos x="437" y="240"/>
                </a:cxn>
                <a:cxn ang="0">
                  <a:pos x="437" y="210"/>
                </a:cxn>
                <a:cxn ang="0">
                  <a:pos x="499" y="185"/>
                </a:cxn>
                <a:cxn ang="0">
                  <a:pos x="499" y="152"/>
                </a:cxn>
                <a:cxn ang="0">
                  <a:pos x="524" y="130"/>
                </a:cxn>
                <a:cxn ang="0">
                  <a:pos x="539" y="167"/>
                </a:cxn>
                <a:cxn ang="0">
                  <a:pos x="587" y="167"/>
                </a:cxn>
                <a:cxn ang="0">
                  <a:pos x="597" y="170"/>
                </a:cxn>
                <a:cxn ang="0">
                  <a:pos x="592" y="157"/>
                </a:cxn>
                <a:cxn ang="0">
                  <a:pos x="607" y="165"/>
                </a:cxn>
                <a:cxn ang="0">
                  <a:pos x="607" y="157"/>
                </a:cxn>
                <a:cxn ang="0">
                  <a:pos x="559" y="60"/>
                </a:cxn>
                <a:cxn ang="0">
                  <a:pos x="517" y="52"/>
                </a:cxn>
                <a:cxn ang="0">
                  <a:pos x="482" y="0"/>
                </a:cxn>
                <a:cxn ang="0">
                  <a:pos x="434" y="10"/>
                </a:cxn>
                <a:cxn ang="0">
                  <a:pos x="409" y="112"/>
                </a:cxn>
                <a:cxn ang="0">
                  <a:pos x="434" y="122"/>
                </a:cxn>
                <a:cxn ang="0">
                  <a:pos x="402" y="202"/>
                </a:cxn>
                <a:cxn ang="0">
                  <a:pos x="367" y="200"/>
                </a:cxn>
                <a:cxn ang="0">
                  <a:pos x="362" y="235"/>
                </a:cxn>
                <a:cxn ang="0">
                  <a:pos x="387" y="240"/>
                </a:cxn>
                <a:cxn ang="0">
                  <a:pos x="380" y="290"/>
                </a:cxn>
                <a:cxn ang="0">
                  <a:pos x="327" y="320"/>
                </a:cxn>
                <a:cxn ang="0">
                  <a:pos x="252" y="380"/>
                </a:cxn>
                <a:cxn ang="0">
                  <a:pos x="220" y="340"/>
                </a:cxn>
                <a:cxn ang="0">
                  <a:pos x="195" y="362"/>
                </a:cxn>
                <a:cxn ang="0">
                  <a:pos x="172" y="362"/>
                </a:cxn>
                <a:cxn ang="0">
                  <a:pos x="142" y="330"/>
                </a:cxn>
                <a:cxn ang="0">
                  <a:pos x="152" y="285"/>
                </a:cxn>
                <a:cxn ang="0">
                  <a:pos x="105" y="245"/>
                </a:cxn>
                <a:cxn ang="0">
                  <a:pos x="65" y="275"/>
                </a:cxn>
                <a:cxn ang="0">
                  <a:pos x="17" y="330"/>
                </a:cxn>
                <a:cxn ang="0">
                  <a:pos x="12" y="340"/>
                </a:cxn>
                <a:cxn ang="0">
                  <a:pos x="0" y="365"/>
                </a:cxn>
                <a:cxn ang="0">
                  <a:pos x="45" y="459"/>
                </a:cxn>
                <a:cxn ang="0">
                  <a:pos x="72" y="462"/>
                </a:cxn>
                <a:cxn ang="0">
                  <a:pos x="125" y="569"/>
                </a:cxn>
                <a:cxn ang="0">
                  <a:pos x="100" y="609"/>
                </a:cxn>
                <a:cxn ang="0">
                  <a:pos x="117" y="674"/>
                </a:cxn>
                <a:cxn ang="0">
                  <a:pos x="160" y="674"/>
                </a:cxn>
                <a:cxn ang="0">
                  <a:pos x="167" y="739"/>
                </a:cxn>
              </a:cxnLst>
              <a:rect l="0" t="0" r="r" b="b"/>
              <a:pathLst>
                <a:path w="764" h="874">
                  <a:moveTo>
                    <a:pt x="167" y="739"/>
                  </a:moveTo>
                  <a:lnTo>
                    <a:pt x="202" y="724"/>
                  </a:lnTo>
                  <a:lnTo>
                    <a:pt x="222" y="772"/>
                  </a:lnTo>
                  <a:lnTo>
                    <a:pt x="272" y="759"/>
                  </a:lnTo>
                  <a:lnTo>
                    <a:pt x="287" y="712"/>
                  </a:lnTo>
                  <a:lnTo>
                    <a:pt x="340" y="747"/>
                  </a:lnTo>
                  <a:lnTo>
                    <a:pt x="452" y="797"/>
                  </a:lnTo>
                  <a:lnTo>
                    <a:pt x="764" y="874"/>
                  </a:lnTo>
                  <a:lnTo>
                    <a:pt x="764" y="794"/>
                  </a:lnTo>
                  <a:lnTo>
                    <a:pt x="737" y="717"/>
                  </a:lnTo>
                  <a:lnTo>
                    <a:pt x="627" y="637"/>
                  </a:lnTo>
                  <a:lnTo>
                    <a:pt x="612" y="509"/>
                  </a:lnTo>
                  <a:lnTo>
                    <a:pt x="572" y="275"/>
                  </a:lnTo>
                  <a:lnTo>
                    <a:pt x="574" y="272"/>
                  </a:lnTo>
                  <a:lnTo>
                    <a:pt x="572" y="270"/>
                  </a:lnTo>
                  <a:lnTo>
                    <a:pt x="437" y="240"/>
                  </a:lnTo>
                  <a:lnTo>
                    <a:pt x="437" y="210"/>
                  </a:lnTo>
                  <a:lnTo>
                    <a:pt x="499" y="185"/>
                  </a:lnTo>
                  <a:lnTo>
                    <a:pt x="499" y="152"/>
                  </a:lnTo>
                  <a:lnTo>
                    <a:pt x="524" y="130"/>
                  </a:lnTo>
                  <a:lnTo>
                    <a:pt x="539" y="167"/>
                  </a:lnTo>
                  <a:lnTo>
                    <a:pt x="587" y="167"/>
                  </a:lnTo>
                  <a:lnTo>
                    <a:pt x="597" y="170"/>
                  </a:lnTo>
                  <a:lnTo>
                    <a:pt x="592" y="157"/>
                  </a:lnTo>
                  <a:lnTo>
                    <a:pt x="607" y="165"/>
                  </a:lnTo>
                  <a:lnTo>
                    <a:pt x="607" y="157"/>
                  </a:lnTo>
                  <a:lnTo>
                    <a:pt x="559" y="60"/>
                  </a:lnTo>
                  <a:lnTo>
                    <a:pt x="517" y="52"/>
                  </a:lnTo>
                  <a:lnTo>
                    <a:pt x="482" y="0"/>
                  </a:lnTo>
                  <a:lnTo>
                    <a:pt x="434" y="10"/>
                  </a:lnTo>
                  <a:lnTo>
                    <a:pt x="409" y="112"/>
                  </a:lnTo>
                  <a:lnTo>
                    <a:pt x="434" y="122"/>
                  </a:lnTo>
                  <a:lnTo>
                    <a:pt x="402" y="202"/>
                  </a:lnTo>
                  <a:lnTo>
                    <a:pt x="367" y="200"/>
                  </a:lnTo>
                  <a:lnTo>
                    <a:pt x="362" y="235"/>
                  </a:lnTo>
                  <a:lnTo>
                    <a:pt x="387" y="240"/>
                  </a:lnTo>
                  <a:lnTo>
                    <a:pt x="380" y="290"/>
                  </a:lnTo>
                  <a:lnTo>
                    <a:pt x="327" y="320"/>
                  </a:lnTo>
                  <a:lnTo>
                    <a:pt x="252" y="380"/>
                  </a:lnTo>
                  <a:lnTo>
                    <a:pt x="220" y="340"/>
                  </a:lnTo>
                  <a:lnTo>
                    <a:pt x="195" y="362"/>
                  </a:lnTo>
                  <a:lnTo>
                    <a:pt x="172" y="362"/>
                  </a:lnTo>
                  <a:lnTo>
                    <a:pt x="142" y="330"/>
                  </a:lnTo>
                  <a:lnTo>
                    <a:pt x="152" y="285"/>
                  </a:lnTo>
                  <a:lnTo>
                    <a:pt x="105" y="245"/>
                  </a:lnTo>
                  <a:lnTo>
                    <a:pt x="65" y="275"/>
                  </a:lnTo>
                  <a:lnTo>
                    <a:pt x="17" y="330"/>
                  </a:lnTo>
                  <a:lnTo>
                    <a:pt x="12" y="340"/>
                  </a:lnTo>
                  <a:lnTo>
                    <a:pt x="0" y="365"/>
                  </a:lnTo>
                  <a:lnTo>
                    <a:pt x="45" y="459"/>
                  </a:lnTo>
                  <a:lnTo>
                    <a:pt x="72" y="462"/>
                  </a:lnTo>
                  <a:lnTo>
                    <a:pt x="125" y="569"/>
                  </a:lnTo>
                  <a:lnTo>
                    <a:pt x="100" y="609"/>
                  </a:lnTo>
                  <a:lnTo>
                    <a:pt x="117" y="674"/>
                  </a:lnTo>
                  <a:lnTo>
                    <a:pt x="160" y="674"/>
                  </a:lnTo>
                  <a:lnTo>
                    <a:pt x="167" y="739"/>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 name="Freeform 412"/>
            <p:cNvSpPr>
              <a:spLocks/>
            </p:cNvSpPr>
            <p:nvPr/>
          </p:nvSpPr>
          <p:spPr bwMode="auto">
            <a:xfrm>
              <a:off x="6079291" y="3316825"/>
              <a:ext cx="162148" cy="140672"/>
            </a:xfrm>
            <a:custGeom>
              <a:avLst/>
              <a:gdLst/>
              <a:ahLst/>
              <a:cxnLst>
                <a:cxn ang="0">
                  <a:pos x="0" y="105"/>
                </a:cxn>
                <a:cxn ang="0">
                  <a:pos x="141" y="0"/>
                </a:cxn>
                <a:cxn ang="0">
                  <a:pos x="167" y="6"/>
                </a:cxn>
                <a:cxn ang="0">
                  <a:pos x="160" y="54"/>
                </a:cxn>
                <a:cxn ang="0">
                  <a:pos x="106" y="86"/>
                </a:cxn>
                <a:cxn ang="0">
                  <a:pos x="32" y="144"/>
                </a:cxn>
                <a:cxn ang="0">
                  <a:pos x="0" y="105"/>
                </a:cxn>
                <a:cxn ang="0">
                  <a:pos x="0" y="109"/>
                </a:cxn>
                <a:cxn ang="0">
                  <a:pos x="0" y="105"/>
                </a:cxn>
              </a:cxnLst>
              <a:rect l="0" t="0" r="r" b="b"/>
              <a:pathLst>
                <a:path w="167" h="144">
                  <a:moveTo>
                    <a:pt x="0" y="105"/>
                  </a:moveTo>
                  <a:lnTo>
                    <a:pt x="141" y="0"/>
                  </a:lnTo>
                  <a:lnTo>
                    <a:pt x="167" y="6"/>
                  </a:lnTo>
                  <a:lnTo>
                    <a:pt x="160" y="54"/>
                  </a:lnTo>
                  <a:lnTo>
                    <a:pt x="106" y="86"/>
                  </a:lnTo>
                  <a:lnTo>
                    <a:pt x="32" y="144"/>
                  </a:lnTo>
                  <a:lnTo>
                    <a:pt x="0" y="105"/>
                  </a:lnTo>
                  <a:lnTo>
                    <a:pt x="0" y="109"/>
                  </a:lnTo>
                  <a:lnTo>
                    <a:pt x="0" y="10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 name="Freeform 411"/>
            <p:cNvSpPr>
              <a:spLocks/>
            </p:cNvSpPr>
            <p:nvPr/>
          </p:nvSpPr>
          <p:spPr bwMode="auto">
            <a:xfrm>
              <a:off x="6079291" y="3316825"/>
              <a:ext cx="162148" cy="140672"/>
            </a:xfrm>
            <a:custGeom>
              <a:avLst/>
              <a:gdLst/>
              <a:ahLst/>
              <a:cxnLst>
                <a:cxn ang="0">
                  <a:pos x="0" y="104"/>
                </a:cxn>
                <a:cxn ang="0">
                  <a:pos x="142" y="0"/>
                </a:cxn>
                <a:cxn ang="0">
                  <a:pos x="167" y="5"/>
                </a:cxn>
                <a:cxn ang="0">
                  <a:pos x="160" y="55"/>
                </a:cxn>
                <a:cxn ang="0">
                  <a:pos x="107" y="84"/>
                </a:cxn>
                <a:cxn ang="0">
                  <a:pos x="32" y="144"/>
                </a:cxn>
                <a:cxn ang="0">
                  <a:pos x="0" y="104"/>
                </a:cxn>
                <a:cxn ang="0">
                  <a:pos x="0" y="109"/>
                </a:cxn>
                <a:cxn ang="0">
                  <a:pos x="0" y="104"/>
                </a:cxn>
              </a:cxnLst>
              <a:rect l="0" t="0" r="r" b="b"/>
              <a:pathLst>
                <a:path w="167" h="144">
                  <a:moveTo>
                    <a:pt x="0" y="104"/>
                  </a:moveTo>
                  <a:lnTo>
                    <a:pt x="142" y="0"/>
                  </a:lnTo>
                  <a:lnTo>
                    <a:pt x="167" y="5"/>
                  </a:lnTo>
                  <a:lnTo>
                    <a:pt x="160" y="55"/>
                  </a:lnTo>
                  <a:lnTo>
                    <a:pt x="107" y="84"/>
                  </a:lnTo>
                  <a:lnTo>
                    <a:pt x="32" y="144"/>
                  </a:lnTo>
                  <a:lnTo>
                    <a:pt x="0" y="104"/>
                  </a:lnTo>
                  <a:lnTo>
                    <a:pt x="0" y="109"/>
                  </a:lnTo>
                  <a:lnTo>
                    <a:pt x="0" y="10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 name="Freeform 410"/>
            <p:cNvSpPr>
              <a:spLocks/>
            </p:cNvSpPr>
            <p:nvPr/>
          </p:nvSpPr>
          <p:spPr bwMode="auto">
            <a:xfrm>
              <a:off x="6222078" y="3197982"/>
              <a:ext cx="65344" cy="87314"/>
            </a:xfrm>
            <a:custGeom>
              <a:avLst/>
              <a:gdLst/>
              <a:ahLst/>
              <a:cxnLst>
                <a:cxn ang="0">
                  <a:pos x="0" y="87"/>
                </a:cxn>
                <a:cxn ang="0">
                  <a:pos x="7" y="55"/>
                </a:cxn>
                <a:cxn ang="0">
                  <a:pos x="42" y="0"/>
                </a:cxn>
                <a:cxn ang="0">
                  <a:pos x="68" y="10"/>
                </a:cxn>
                <a:cxn ang="0">
                  <a:pos x="36" y="90"/>
                </a:cxn>
                <a:cxn ang="0">
                  <a:pos x="7" y="87"/>
                </a:cxn>
                <a:cxn ang="0">
                  <a:pos x="0" y="87"/>
                </a:cxn>
              </a:cxnLst>
              <a:rect l="0" t="0" r="r" b="b"/>
              <a:pathLst>
                <a:path w="68" h="90">
                  <a:moveTo>
                    <a:pt x="0" y="87"/>
                  </a:moveTo>
                  <a:lnTo>
                    <a:pt x="7" y="55"/>
                  </a:lnTo>
                  <a:lnTo>
                    <a:pt x="42" y="0"/>
                  </a:lnTo>
                  <a:lnTo>
                    <a:pt x="68" y="10"/>
                  </a:lnTo>
                  <a:lnTo>
                    <a:pt x="36" y="90"/>
                  </a:lnTo>
                  <a:lnTo>
                    <a:pt x="7" y="87"/>
                  </a:lnTo>
                  <a:lnTo>
                    <a:pt x="0" y="8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 name="Freeform 409"/>
            <p:cNvSpPr>
              <a:spLocks/>
            </p:cNvSpPr>
            <p:nvPr/>
          </p:nvSpPr>
          <p:spPr bwMode="auto">
            <a:xfrm>
              <a:off x="6222078" y="3197982"/>
              <a:ext cx="65344" cy="87314"/>
            </a:xfrm>
            <a:custGeom>
              <a:avLst/>
              <a:gdLst/>
              <a:ahLst/>
              <a:cxnLst>
                <a:cxn ang="0">
                  <a:pos x="0" y="88"/>
                </a:cxn>
                <a:cxn ang="0">
                  <a:pos x="8" y="55"/>
                </a:cxn>
                <a:cxn ang="0">
                  <a:pos x="43" y="0"/>
                </a:cxn>
                <a:cxn ang="0">
                  <a:pos x="68" y="10"/>
                </a:cxn>
                <a:cxn ang="0">
                  <a:pos x="35" y="90"/>
                </a:cxn>
                <a:cxn ang="0">
                  <a:pos x="8" y="88"/>
                </a:cxn>
                <a:cxn ang="0">
                  <a:pos x="0" y="88"/>
                </a:cxn>
              </a:cxnLst>
              <a:rect l="0" t="0" r="r" b="b"/>
              <a:pathLst>
                <a:path w="68" h="90">
                  <a:moveTo>
                    <a:pt x="0" y="88"/>
                  </a:moveTo>
                  <a:lnTo>
                    <a:pt x="8" y="55"/>
                  </a:lnTo>
                  <a:lnTo>
                    <a:pt x="43" y="0"/>
                  </a:lnTo>
                  <a:lnTo>
                    <a:pt x="68" y="10"/>
                  </a:lnTo>
                  <a:lnTo>
                    <a:pt x="35" y="90"/>
                  </a:lnTo>
                  <a:lnTo>
                    <a:pt x="8" y="88"/>
                  </a:lnTo>
                  <a:lnTo>
                    <a:pt x="0" y="8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 name="Freeform 408"/>
            <p:cNvSpPr>
              <a:spLocks/>
            </p:cNvSpPr>
            <p:nvPr/>
          </p:nvSpPr>
          <p:spPr bwMode="auto">
            <a:xfrm>
              <a:off x="6289842" y="3214959"/>
              <a:ext cx="164569" cy="140672"/>
            </a:xfrm>
            <a:custGeom>
              <a:avLst/>
              <a:gdLst/>
              <a:ahLst/>
              <a:cxnLst>
                <a:cxn ang="0">
                  <a:pos x="137" y="144"/>
                </a:cxn>
                <a:cxn ang="0">
                  <a:pos x="169" y="77"/>
                </a:cxn>
                <a:cxn ang="0">
                  <a:pos x="153" y="29"/>
                </a:cxn>
                <a:cxn ang="0">
                  <a:pos x="160" y="42"/>
                </a:cxn>
                <a:cxn ang="0">
                  <a:pos x="150" y="39"/>
                </a:cxn>
                <a:cxn ang="0">
                  <a:pos x="102" y="39"/>
                </a:cxn>
                <a:cxn ang="0">
                  <a:pos x="86" y="0"/>
                </a:cxn>
                <a:cxn ang="0">
                  <a:pos x="61" y="23"/>
                </a:cxn>
                <a:cxn ang="0">
                  <a:pos x="61" y="55"/>
                </a:cxn>
                <a:cxn ang="0">
                  <a:pos x="0" y="80"/>
                </a:cxn>
                <a:cxn ang="0">
                  <a:pos x="0" y="112"/>
                </a:cxn>
                <a:cxn ang="0">
                  <a:pos x="134" y="141"/>
                </a:cxn>
                <a:cxn ang="0">
                  <a:pos x="137" y="144"/>
                </a:cxn>
              </a:cxnLst>
              <a:rect l="0" t="0" r="r" b="b"/>
              <a:pathLst>
                <a:path w="169" h="144">
                  <a:moveTo>
                    <a:pt x="137" y="144"/>
                  </a:moveTo>
                  <a:lnTo>
                    <a:pt x="169" y="77"/>
                  </a:lnTo>
                  <a:lnTo>
                    <a:pt x="153" y="29"/>
                  </a:lnTo>
                  <a:lnTo>
                    <a:pt x="160" y="42"/>
                  </a:lnTo>
                  <a:lnTo>
                    <a:pt x="150" y="39"/>
                  </a:lnTo>
                  <a:lnTo>
                    <a:pt x="102" y="39"/>
                  </a:lnTo>
                  <a:lnTo>
                    <a:pt x="86" y="0"/>
                  </a:lnTo>
                  <a:lnTo>
                    <a:pt x="61" y="23"/>
                  </a:lnTo>
                  <a:lnTo>
                    <a:pt x="61" y="55"/>
                  </a:lnTo>
                  <a:lnTo>
                    <a:pt x="0" y="80"/>
                  </a:lnTo>
                  <a:lnTo>
                    <a:pt x="0" y="112"/>
                  </a:lnTo>
                  <a:lnTo>
                    <a:pt x="134" y="141"/>
                  </a:lnTo>
                  <a:lnTo>
                    <a:pt x="137" y="14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 name="Freeform 407"/>
            <p:cNvSpPr>
              <a:spLocks/>
            </p:cNvSpPr>
            <p:nvPr/>
          </p:nvSpPr>
          <p:spPr bwMode="auto">
            <a:xfrm>
              <a:off x="6289842" y="3214959"/>
              <a:ext cx="164569" cy="138248"/>
            </a:xfrm>
            <a:custGeom>
              <a:avLst/>
              <a:gdLst/>
              <a:ahLst/>
              <a:cxnLst>
                <a:cxn ang="0">
                  <a:pos x="137" y="144"/>
                </a:cxn>
                <a:cxn ang="0">
                  <a:pos x="169" y="76"/>
                </a:cxn>
                <a:cxn ang="0">
                  <a:pos x="154" y="28"/>
                </a:cxn>
                <a:cxn ang="0">
                  <a:pos x="159" y="40"/>
                </a:cxn>
                <a:cxn ang="0">
                  <a:pos x="149" y="38"/>
                </a:cxn>
                <a:cxn ang="0">
                  <a:pos x="102" y="38"/>
                </a:cxn>
                <a:cxn ang="0">
                  <a:pos x="87" y="0"/>
                </a:cxn>
                <a:cxn ang="0">
                  <a:pos x="62" y="23"/>
                </a:cxn>
                <a:cxn ang="0">
                  <a:pos x="62" y="56"/>
                </a:cxn>
                <a:cxn ang="0">
                  <a:pos x="0" y="81"/>
                </a:cxn>
                <a:cxn ang="0">
                  <a:pos x="0" y="111"/>
                </a:cxn>
                <a:cxn ang="0">
                  <a:pos x="134" y="141"/>
                </a:cxn>
                <a:cxn ang="0">
                  <a:pos x="137" y="144"/>
                </a:cxn>
              </a:cxnLst>
              <a:rect l="0" t="0" r="r" b="b"/>
              <a:pathLst>
                <a:path w="169" h="144">
                  <a:moveTo>
                    <a:pt x="137" y="144"/>
                  </a:moveTo>
                  <a:lnTo>
                    <a:pt x="169" y="76"/>
                  </a:lnTo>
                  <a:lnTo>
                    <a:pt x="154" y="28"/>
                  </a:lnTo>
                  <a:lnTo>
                    <a:pt x="159" y="40"/>
                  </a:lnTo>
                  <a:lnTo>
                    <a:pt x="149" y="38"/>
                  </a:lnTo>
                  <a:lnTo>
                    <a:pt x="102" y="38"/>
                  </a:lnTo>
                  <a:lnTo>
                    <a:pt x="87" y="0"/>
                  </a:lnTo>
                  <a:lnTo>
                    <a:pt x="62" y="23"/>
                  </a:lnTo>
                  <a:lnTo>
                    <a:pt x="62" y="56"/>
                  </a:lnTo>
                  <a:lnTo>
                    <a:pt x="0" y="81"/>
                  </a:lnTo>
                  <a:lnTo>
                    <a:pt x="0" y="111"/>
                  </a:lnTo>
                  <a:lnTo>
                    <a:pt x="134" y="141"/>
                  </a:lnTo>
                  <a:lnTo>
                    <a:pt x="137" y="14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 name="Freeform 406"/>
            <p:cNvSpPr>
              <a:spLocks/>
            </p:cNvSpPr>
            <p:nvPr/>
          </p:nvSpPr>
          <p:spPr bwMode="auto">
            <a:xfrm>
              <a:off x="6333404" y="2972420"/>
              <a:ext cx="648595" cy="291046"/>
            </a:xfrm>
            <a:custGeom>
              <a:avLst/>
              <a:gdLst/>
              <a:ahLst/>
              <a:cxnLst>
                <a:cxn ang="0">
                  <a:pos x="124" y="284"/>
                </a:cxn>
                <a:cxn ang="0">
                  <a:pos x="153" y="284"/>
                </a:cxn>
                <a:cxn ang="0">
                  <a:pos x="249" y="300"/>
                </a:cxn>
                <a:cxn ang="0">
                  <a:pos x="271" y="265"/>
                </a:cxn>
                <a:cxn ang="0">
                  <a:pos x="409" y="268"/>
                </a:cxn>
                <a:cxn ang="0">
                  <a:pos x="419" y="243"/>
                </a:cxn>
                <a:cxn ang="0">
                  <a:pos x="403" y="204"/>
                </a:cxn>
                <a:cxn ang="0">
                  <a:pos x="671" y="153"/>
                </a:cxn>
                <a:cxn ang="0">
                  <a:pos x="655" y="137"/>
                </a:cxn>
                <a:cxn ang="0">
                  <a:pos x="540" y="134"/>
                </a:cxn>
                <a:cxn ang="0">
                  <a:pos x="508" y="118"/>
                </a:cxn>
                <a:cxn ang="0">
                  <a:pos x="451" y="153"/>
                </a:cxn>
                <a:cxn ang="0">
                  <a:pos x="380" y="134"/>
                </a:cxn>
                <a:cxn ang="0">
                  <a:pos x="351" y="163"/>
                </a:cxn>
                <a:cxn ang="0">
                  <a:pos x="287" y="128"/>
                </a:cxn>
                <a:cxn ang="0">
                  <a:pos x="281" y="83"/>
                </a:cxn>
                <a:cxn ang="0">
                  <a:pos x="310" y="57"/>
                </a:cxn>
                <a:cxn ang="0">
                  <a:pos x="259" y="0"/>
                </a:cxn>
                <a:cxn ang="0">
                  <a:pos x="150" y="92"/>
                </a:cxn>
                <a:cxn ang="0">
                  <a:pos x="41" y="83"/>
                </a:cxn>
                <a:cxn ang="0">
                  <a:pos x="0" y="121"/>
                </a:cxn>
                <a:cxn ang="0">
                  <a:pos x="35" y="172"/>
                </a:cxn>
                <a:cxn ang="0">
                  <a:pos x="76" y="179"/>
                </a:cxn>
                <a:cxn ang="0">
                  <a:pos x="124" y="278"/>
                </a:cxn>
                <a:cxn ang="0">
                  <a:pos x="124" y="284"/>
                </a:cxn>
              </a:cxnLst>
              <a:rect l="0" t="0" r="r" b="b"/>
              <a:pathLst>
                <a:path w="671" h="300">
                  <a:moveTo>
                    <a:pt x="124" y="284"/>
                  </a:moveTo>
                  <a:lnTo>
                    <a:pt x="153" y="284"/>
                  </a:lnTo>
                  <a:lnTo>
                    <a:pt x="249" y="300"/>
                  </a:lnTo>
                  <a:lnTo>
                    <a:pt x="271" y="265"/>
                  </a:lnTo>
                  <a:lnTo>
                    <a:pt x="409" y="268"/>
                  </a:lnTo>
                  <a:lnTo>
                    <a:pt x="419" y="243"/>
                  </a:lnTo>
                  <a:lnTo>
                    <a:pt x="403" y="204"/>
                  </a:lnTo>
                  <a:lnTo>
                    <a:pt x="671" y="153"/>
                  </a:lnTo>
                  <a:lnTo>
                    <a:pt x="655" y="137"/>
                  </a:lnTo>
                  <a:lnTo>
                    <a:pt x="540" y="134"/>
                  </a:lnTo>
                  <a:lnTo>
                    <a:pt x="508" y="118"/>
                  </a:lnTo>
                  <a:lnTo>
                    <a:pt x="451" y="153"/>
                  </a:lnTo>
                  <a:lnTo>
                    <a:pt x="380" y="134"/>
                  </a:lnTo>
                  <a:lnTo>
                    <a:pt x="351" y="163"/>
                  </a:lnTo>
                  <a:lnTo>
                    <a:pt x="287" y="128"/>
                  </a:lnTo>
                  <a:lnTo>
                    <a:pt x="281" y="83"/>
                  </a:lnTo>
                  <a:lnTo>
                    <a:pt x="310" y="57"/>
                  </a:lnTo>
                  <a:lnTo>
                    <a:pt x="259" y="0"/>
                  </a:lnTo>
                  <a:lnTo>
                    <a:pt x="150" y="92"/>
                  </a:lnTo>
                  <a:lnTo>
                    <a:pt x="41" y="83"/>
                  </a:lnTo>
                  <a:lnTo>
                    <a:pt x="0" y="121"/>
                  </a:lnTo>
                  <a:lnTo>
                    <a:pt x="35" y="172"/>
                  </a:lnTo>
                  <a:lnTo>
                    <a:pt x="76" y="179"/>
                  </a:lnTo>
                  <a:lnTo>
                    <a:pt x="124" y="278"/>
                  </a:lnTo>
                  <a:lnTo>
                    <a:pt x="124" y="28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 name="Freeform 405"/>
            <p:cNvSpPr>
              <a:spLocks/>
            </p:cNvSpPr>
            <p:nvPr/>
          </p:nvSpPr>
          <p:spPr bwMode="auto">
            <a:xfrm>
              <a:off x="6333404" y="2972420"/>
              <a:ext cx="651016" cy="291046"/>
            </a:xfrm>
            <a:custGeom>
              <a:avLst/>
              <a:gdLst/>
              <a:ahLst/>
              <a:cxnLst>
                <a:cxn ang="0">
                  <a:pos x="125" y="285"/>
                </a:cxn>
                <a:cxn ang="0">
                  <a:pos x="155" y="285"/>
                </a:cxn>
                <a:cxn ang="0">
                  <a:pos x="249" y="300"/>
                </a:cxn>
                <a:cxn ang="0">
                  <a:pos x="272" y="265"/>
                </a:cxn>
                <a:cxn ang="0">
                  <a:pos x="409" y="268"/>
                </a:cxn>
                <a:cxn ang="0">
                  <a:pos x="419" y="243"/>
                </a:cxn>
                <a:cxn ang="0">
                  <a:pos x="404" y="205"/>
                </a:cxn>
                <a:cxn ang="0">
                  <a:pos x="671" y="153"/>
                </a:cxn>
                <a:cxn ang="0">
                  <a:pos x="654" y="138"/>
                </a:cxn>
                <a:cxn ang="0">
                  <a:pos x="539" y="135"/>
                </a:cxn>
                <a:cxn ang="0">
                  <a:pos x="509" y="118"/>
                </a:cxn>
                <a:cxn ang="0">
                  <a:pos x="451" y="153"/>
                </a:cxn>
                <a:cxn ang="0">
                  <a:pos x="379" y="135"/>
                </a:cxn>
                <a:cxn ang="0">
                  <a:pos x="352" y="163"/>
                </a:cxn>
                <a:cxn ang="0">
                  <a:pos x="287" y="128"/>
                </a:cxn>
                <a:cxn ang="0">
                  <a:pos x="282" y="83"/>
                </a:cxn>
                <a:cxn ang="0">
                  <a:pos x="309" y="58"/>
                </a:cxn>
                <a:cxn ang="0">
                  <a:pos x="259" y="0"/>
                </a:cxn>
                <a:cxn ang="0">
                  <a:pos x="150" y="93"/>
                </a:cxn>
                <a:cxn ang="0">
                  <a:pos x="42" y="83"/>
                </a:cxn>
                <a:cxn ang="0">
                  <a:pos x="0" y="120"/>
                </a:cxn>
                <a:cxn ang="0">
                  <a:pos x="35" y="173"/>
                </a:cxn>
                <a:cxn ang="0">
                  <a:pos x="77" y="180"/>
                </a:cxn>
                <a:cxn ang="0">
                  <a:pos x="125" y="278"/>
                </a:cxn>
                <a:cxn ang="0">
                  <a:pos x="125" y="285"/>
                </a:cxn>
              </a:cxnLst>
              <a:rect l="0" t="0" r="r" b="b"/>
              <a:pathLst>
                <a:path w="671" h="300">
                  <a:moveTo>
                    <a:pt x="125" y="285"/>
                  </a:moveTo>
                  <a:lnTo>
                    <a:pt x="155" y="285"/>
                  </a:lnTo>
                  <a:lnTo>
                    <a:pt x="249" y="300"/>
                  </a:lnTo>
                  <a:lnTo>
                    <a:pt x="272" y="265"/>
                  </a:lnTo>
                  <a:lnTo>
                    <a:pt x="409" y="268"/>
                  </a:lnTo>
                  <a:lnTo>
                    <a:pt x="419" y="243"/>
                  </a:lnTo>
                  <a:lnTo>
                    <a:pt x="404" y="205"/>
                  </a:lnTo>
                  <a:lnTo>
                    <a:pt x="671" y="153"/>
                  </a:lnTo>
                  <a:lnTo>
                    <a:pt x="654" y="138"/>
                  </a:lnTo>
                  <a:lnTo>
                    <a:pt x="539" y="135"/>
                  </a:lnTo>
                  <a:lnTo>
                    <a:pt x="509" y="118"/>
                  </a:lnTo>
                  <a:lnTo>
                    <a:pt x="451" y="153"/>
                  </a:lnTo>
                  <a:lnTo>
                    <a:pt x="379" y="135"/>
                  </a:lnTo>
                  <a:lnTo>
                    <a:pt x="352" y="163"/>
                  </a:lnTo>
                  <a:lnTo>
                    <a:pt x="287" y="128"/>
                  </a:lnTo>
                  <a:lnTo>
                    <a:pt x="282" y="83"/>
                  </a:lnTo>
                  <a:lnTo>
                    <a:pt x="309" y="58"/>
                  </a:lnTo>
                  <a:lnTo>
                    <a:pt x="259" y="0"/>
                  </a:lnTo>
                  <a:lnTo>
                    <a:pt x="150" y="93"/>
                  </a:lnTo>
                  <a:lnTo>
                    <a:pt x="42" y="83"/>
                  </a:lnTo>
                  <a:lnTo>
                    <a:pt x="0" y="120"/>
                  </a:lnTo>
                  <a:lnTo>
                    <a:pt x="35" y="173"/>
                  </a:lnTo>
                  <a:lnTo>
                    <a:pt x="77" y="180"/>
                  </a:lnTo>
                  <a:lnTo>
                    <a:pt x="125" y="278"/>
                  </a:lnTo>
                  <a:lnTo>
                    <a:pt x="125" y="28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 name="Freeform 404"/>
            <p:cNvSpPr>
              <a:spLocks/>
            </p:cNvSpPr>
            <p:nvPr/>
          </p:nvSpPr>
          <p:spPr bwMode="auto">
            <a:xfrm>
              <a:off x="6606879" y="2899658"/>
              <a:ext cx="563890" cy="230413"/>
            </a:xfrm>
            <a:custGeom>
              <a:avLst/>
              <a:gdLst/>
              <a:ahLst/>
              <a:cxnLst>
                <a:cxn ang="0">
                  <a:pos x="390" y="227"/>
                </a:cxn>
                <a:cxn ang="0">
                  <a:pos x="435" y="218"/>
                </a:cxn>
                <a:cxn ang="0">
                  <a:pos x="445" y="195"/>
                </a:cxn>
                <a:cxn ang="0">
                  <a:pos x="496" y="170"/>
                </a:cxn>
                <a:cxn ang="0">
                  <a:pos x="569" y="144"/>
                </a:cxn>
                <a:cxn ang="0">
                  <a:pos x="582" y="131"/>
                </a:cxn>
                <a:cxn ang="0">
                  <a:pos x="579" y="54"/>
                </a:cxn>
                <a:cxn ang="0">
                  <a:pos x="579" y="51"/>
                </a:cxn>
                <a:cxn ang="0">
                  <a:pos x="573" y="51"/>
                </a:cxn>
                <a:cxn ang="0">
                  <a:pos x="528" y="102"/>
                </a:cxn>
                <a:cxn ang="0">
                  <a:pos x="493" y="102"/>
                </a:cxn>
                <a:cxn ang="0">
                  <a:pos x="429" y="166"/>
                </a:cxn>
                <a:cxn ang="0">
                  <a:pos x="381" y="166"/>
                </a:cxn>
                <a:cxn ang="0">
                  <a:pos x="253" y="150"/>
                </a:cxn>
                <a:cxn ang="0">
                  <a:pos x="323" y="90"/>
                </a:cxn>
                <a:cxn ang="0">
                  <a:pos x="323" y="67"/>
                </a:cxn>
                <a:cxn ang="0">
                  <a:pos x="326" y="67"/>
                </a:cxn>
                <a:cxn ang="0">
                  <a:pos x="323" y="64"/>
                </a:cxn>
                <a:cxn ang="0">
                  <a:pos x="288" y="48"/>
                </a:cxn>
                <a:cxn ang="0">
                  <a:pos x="285" y="0"/>
                </a:cxn>
                <a:cxn ang="0">
                  <a:pos x="131" y="64"/>
                </a:cxn>
                <a:cxn ang="0">
                  <a:pos x="96" y="118"/>
                </a:cxn>
                <a:cxn ang="0">
                  <a:pos x="29" y="131"/>
                </a:cxn>
                <a:cxn ang="0">
                  <a:pos x="0" y="157"/>
                </a:cxn>
                <a:cxn ang="0">
                  <a:pos x="6" y="202"/>
                </a:cxn>
                <a:cxn ang="0">
                  <a:pos x="70" y="237"/>
                </a:cxn>
                <a:cxn ang="0">
                  <a:pos x="99" y="208"/>
                </a:cxn>
                <a:cxn ang="0">
                  <a:pos x="170" y="227"/>
                </a:cxn>
                <a:cxn ang="0">
                  <a:pos x="227" y="192"/>
                </a:cxn>
                <a:cxn ang="0">
                  <a:pos x="259" y="208"/>
                </a:cxn>
                <a:cxn ang="0">
                  <a:pos x="374" y="211"/>
                </a:cxn>
                <a:cxn ang="0">
                  <a:pos x="390" y="227"/>
                </a:cxn>
              </a:cxnLst>
              <a:rect l="0" t="0" r="r" b="b"/>
              <a:pathLst>
                <a:path w="582" h="237">
                  <a:moveTo>
                    <a:pt x="390" y="227"/>
                  </a:moveTo>
                  <a:lnTo>
                    <a:pt x="435" y="218"/>
                  </a:lnTo>
                  <a:lnTo>
                    <a:pt x="445" y="195"/>
                  </a:lnTo>
                  <a:lnTo>
                    <a:pt x="496" y="170"/>
                  </a:lnTo>
                  <a:lnTo>
                    <a:pt x="569" y="144"/>
                  </a:lnTo>
                  <a:lnTo>
                    <a:pt x="582" y="131"/>
                  </a:lnTo>
                  <a:lnTo>
                    <a:pt x="579" y="54"/>
                  </a:lnTo>
                  <a:lnTo>
                    <a:pt x="579" y="51"/>
                  </a:lnTo>
                  <a:lnTo>
                    <a:pt x="573" y="51"/>
                  </a:lnTo>
                  <a:lnTo>
                    <a:pt x="528" y="102"/>
                  </a:lnTo>
                  <a:lnTo>
                    <a:pt x="493" y="102"/>
                  </a:lnTo>
                  <a:lnTo>
                    <a:pt x="429" y="166"/>
                  </a:lnTo>
                  <a:lnTo>
                    <a:pt x="381" y="166"/>
                  </a:lnTo>
                  <a:lnTo>
                    <a:pt x="253" y="150"/>
                  </a:lnTo>
                  <a:lnTo>
                    <a:pt x="323" y="90"/>
                  </a:lnTo>
                  <a:lnTo>
                    <a:pt x="323" y="67"/>
                  </a:lnTo>
                  <a:lnTo>
                    <a:pt x="326" y="67"/>
                  </a:lnTo>
                  <a:lnTo>
                    <a:pt x="323" y="64"/>
                  </a:lnTo>
                  <a:lnTo>
                    <a:pt x="288" y="48"/>
                  </a:lnTo>
                  <a:lnTo>
                    <a:pt x="285" y="0"/>
                  </a:lnTo>
                  <a:lnTo>
                    <a:pt x="131" y="64"/>
                  </a:lnTo>
                  <a:lnTo>
                    <a:pt x="96" y="118"/>
                  </a:lnTo>
                  <a:lnTo>
                    <a:pt x="29" y="131"/>
                  </a:lnTo>
                  <a:lnTo>
                    <a:pt x="0" y="157"/>
                  </a:lnTo>
                  <a:lnTo>
                    <a:pt x="6" y="202"/>
                  </a:lnTo>
                  <a:lnTo>
                    <a:pt x="70" y="237"/>
                  </a:lnTo>
                  <a:lnTo>
                    <a:pt x="99" y="208"/>
                  </a:lnTo>
                  <a:lnTo>
                    <a:pt x="170" y="227"/>
                  </a:lnTo>
                  <a:lnTo>
                    <a:pt x="227" y="192"/>
                  </a:lnTo>
                  <a:lnTo>
                    <a:pt x="259" y="208"/>
                  </a:lnTo>
                  <a:lnTo>
                    <a:pt x="374" y="211"/>
                  </a:lnTo>
                  <a:lnTo>
                    <a:pt x="390" y="22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 name="Freeform 403"/>
            <p:cNvSpPr>
              <a:spLocks/>
            </p:cNvSpPr>
            <p:nvPr/>
          </p:nvSpPr>
          <p:spPr bwMode="auto">
            <a:xfrm>
              <a:off x="6606879" y="2899658"/>
              <a:ext cx="563890" cy="230413"/>
            </a:xfrm>
            <a:custGeom>
              <a:avLst/>
              <a:gdLst/>
              <a:ahLst/>
              <a:cxnLst>
                <a:cxn ang="0">
                  <a:pos x="390" y="227"/>
                </a:cxn>
                <a:cxn ang="0">
                  <a:pos x="435" y="220"/>
                </a:cxn>
                <a:cxn ang="0">
                  <a:pos x="445" y="195"/>
                </a:cxn>
                <a:cxn ang="0">
                  <a:pos x="495" y="170"/>
                </a:cxn>
                <a:cxn ang="0">
                  <a:pos x="567" y="145"/>
                </a:cxn>
                <a:cxn ang="0">
                  <a:pos x="582" y="132"/>
                </a:cxn>
                <a:cxn ang="0">
                  <a:pos x="577" y="55"/>
                </a:cxn>
                <a:cxn ang="0">
                  <a:pos x="577" y="52"/>
                </a:cxn>
                <a:cxn ang="0">
                  <a:pos x="572" y="52"/>
                </a:cxn>
                <a:cxn ang="0">
                  <a:pos x="527" y="102"/>
                </a:cxn>
                <a:cxn ang="0">
                  <a:pos x="492" y="102"/>
                </a:cxn>
                <a:cxn ang="0">
                  <a:pos x="427" y="167"/>
                </a:cxn>
                <a:cxn ang="0">
                  <a:pos x="380" y="167"/>
                </a:cxn>
                <a:cxn ang="0">
                  <a:pos x="252" y="150"/>
                </a:cxn>
                <a:cxn ang="0">
                  <a:pos x="322" y="90"/>
                </a:cxn>
                <a:cxn ang="0">
                  <a:pos x="322" y="67"/>
                </a:cxn>
                <a:cxn ang="0">
                  <a:pos x="325" y="67"/>
                </a:cxn>
                <a:cxn ang="0">
                  <a:pos x="322" y="65"/>
                </a:cxn>
                <a:cxn ang="0">
                  <a:pos x="287" y="50"/>
                </a:cxn>
                <a:cxn ang="0">
                  <a:pos x="285" y="0"/>
                </a:cxn>
                <a:cxn ang="0">
                  <a:pos x="130" y="65"/>
                </a:cxn>
                <a:cxn ang="0">
                  <a:pos x="95" y="120"/>
                </a:cxn>
                <a:cxn ang="0">
                  <a:pos x="27" y="132"/>
                </a:cxn>
                <a:cxn ang="0">
                  <a:pos x="0" y="157"/>
                </a:cxn>
                <a:cxn ang="0">
                  <a:pos x="5" y="202"/>
                </a:cxn>
                <a:cxn ang="0">
                  <a:pos x="70" y="237"/>
                </a:cxn>
                <a:cxn ang="0">
                  <a:pos x="97" y="210"/>
                </a:cxn>
                <a:cxn ang="0">
                  <a:pos x="170" y="227"/>
                </a:cxn>
                <a:cxn ang="0">
                  <a:pos x="227" y="192"/>
                </a:cxn>
                <a:cxn ang="0">
                  <a:pos x="257" y="210"/>
                </a:cxn>
                <a:cxn ang="0">
                  <a:pos x="372" y="212"/>
                </a:cxn>
                <a:cxn ang="0">
                  <a:pos x="390" y="227"/>
                </a:cxn>
              </a:cxnLst>
              <a:rect l="0" t="0" r="r" b="b"/>
              <a:pathLst>
                <a:path w="582" h="237">
                  <a:moveTo>
                    <a:pt x="390" y="227"/>
                  </a:moveTo>
                  <a:lnTo>
                    <a:pt x="435" y="220"/>
                  </a:lnTo>
                  <a:lnTo>
                    <a:pt x="445" y="195"/>
                  </a:lnTo>
                  <a:lnTo>
                    <a:pt x="495" y="170"/>
                  </a:lnTo>
                  <a:lnTo>
                    <a:pt x="567" y="145"/>
                  </a:lnTo>
                  <a:lnTo>
                    <a:pt x="582" y="132"/>
                  </a:lnTo>
                  <a:lnTo>
                    <a:pt x="577" y="55"/>
                  </a:lnTo>
                  <a:lnTo>
                    <a:pt x="577" y="52"/>
                  </a:lnTo>
                  <a:lnTo>
                    <a:pt x="572" y="52"/>
                  </a:lnTo>
                  <a:lnTo>
                    <a:pt x="527" y="102"/>
                  </a:lnTo>
                  <a:lnTo>
                    <a:pt x="492" y="102"/>
                  </a:lnTo>
                  <a:lnTo>
                    <a:pt x="427" y="167"/>
                  </a:lnTo>
                  <a:lnTo>
                    <a:pt x="380" y="167"/>
                  </a:lnTo>
                  <a:lnTo>
                    <a:pt x="252" y="150"/>
                  </a:lnTo>
                  <a:lnTo>
                    <a:pt x="322" y="90"/>
                  </a:lnTo>
                  <a:lnTo>
                    <a:pt x="322" y="67"/>
                  </a:lnTo>
                  <a:lnTo>
                    <a:pt x="325" y="67"/>
                  </a:lnTo>
                  <a:lnTo>
                    <a:pt x="322" y="65"/>
                  </a:lnTo>
                  <a:lnTo>
                    <a:pt x="287" y="50"/>
                  </a:lnTo>
                  <a:lnTo>
                    <a:pt x="285" y="0"/>
                  </a:lnTo>
                  <a:lnTo>
                    <a:pt x="130" y="65"/>
                  </a:lnTo>
                  <a:lnTo>
                    <a:pt x="95" y="120"/>
                  </a:lnTo>
                  <a:lnTo>
                    <a:pt x="27" y="132"/>
                  </a:lnTo>
                  <a:lnTo>
                    <a:pt x="0" y="157"/>
                  </a:lnTo>
                  <a:lnTo>
                    <a:pt x="5" y="202"/>
                  </a:lnTo>
                  <a:lnTo>
                    <a:pt x="70" y="237"/>
                  </a:lnTo>
                  <a:lnTo>
                    <a:pt x="97" y="210"/>
                  </a:lnTo>
                  <a:lnTo>
                    <a:pt x="170" y="227"/>
                  </a:lnTo>
                  <a:lnTo>
                    <a:pt x="227" y="192"/>
                  </a:lnTo>
                  <a:lnTo>
                    <a:pt x="257" y="210"/>
                  </a:lnTo>
                  <a:lnTo>
                    <a:pt x="372" y="212"/>
                  </a:lnTo>
                  <a:lnTo>
                    <a:pt x="390" y="227"/>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 name="Freeform 402"/>
            <p:cNvSpPr>
              <a:spLocks/>
            </p:cNvSpPr>
            <p:nvPr/>
          </p:nvSpPr>
          <p:spPr bwMode="auto">
            <a:xfrm>
              <a:off x="7146568" y="2950593"/>
              <a:ext cx="14521" cy="16977"/>
            </a:xfrm>
            <a:custGeom>
              <a:avLst/>
              <a:gdLst/>
              <a:ahLst/>
              <a:cxnLst>
                <a:cxn ang="0">
                  <a:pos x="16" y="0"/>
                </a:cxn>
                <a:cxn ang="0">
                  <a:pos x="0" y="19"/>
                </a:cxn>
                <a:cxn ang="0">
                  <a:pos x="16" y="0"/>
                </a:cxn>
              </a:cxnLst>
              <a:rect l="0" t="0" r="r" b="b"/>
              <a:pathLst>
                <a:path w="16" h="19">
                  <a:moveTo>
                    <a:pt x="16" y="0"/>
                  </a:moveTo>
                  <a:lnTo>
                    <a:pt x="0" y="19"/>
                  </a:lnTo>
                  <a:lnTo>
                    <a:pt x="16"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 name="Freeform 401"/>
            <p:cNvSpPr>
              <a:spLocks/>
            </p:cNvSpPr>
            <p:nvPr/>
          </p:nvSpPr>
          <p:spPr bwMode="auto">
            <a:xfrm>
              <a:off x="6899715" y="2986972"/>
              <a:ext cx="19361" cy="16979"/>
            </a:xfrm>
            <a:custGeom>
              <a:avLst/>
              <a:gdLst/>
              <a:ahLst/>
              <a:cxnLst>
                <a:cxn ang="0">
                  <a:pos x="0" y="16"/>
                </a:cxn>
                <a:cxn ang="0">
                  <a:pos x="19" y="0"/>
                </a:cxn>
                <a:cxn ang="0">
                  <a:pos x="0" y="16"/>
                </a:cxn>
              </a:cxnLst>
              <a:rect l="0" t="0" r="r" b="b"/>
              <a:pathLst>
                <a:path w="19" h="16">
                  <a:moveTo>
                    <a:pt x="0" y="16"/>
                  </a:moveTo>
                  <a:lnTo>
                    <a:pt x="19" y="0"/>
                  </a:lnTo>
                  <a:lnTo>
                    <a:pt x="0" y="16"/>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 name="Freeform 400"/>
            <p:cNvSpPr>
              <a:spLocks/>
            </p:cNvSpPr>
            <p:nvPr/>
          </p:nvSpPr>
          <p:spPr bwMode="auto">
            <a:xfrm>
              <a:off x="6875513" y="2817195"/>
              <a:ext cx="130687" cy="147949"/>
            </a:xfrm>
            <a:custGeom>
              <a:avLst/>
              <a:gdLst/>
              <a:ahLst/>
              <a:cxnLst>
                <a:cxn ang="0">
                  <a:pos x="48" y="153"/>
                </a:cxn>
                <a:cxn ang="0">
                  <a:pos x="112" y="131"/>
                </a:cxn>
                <a:cxn ang="0">
                  <a:pos x="135" y="80"/>
                </a:cxn>
                <a:cxn ang="0">
                  <a:pos x="84" y="28"/>
                </a:cxn>
                <a:cxn ang="0">
                  <a:pos x="64" y="0"/>
                </a:cxn>
                <a:cxn ang="0">
                  <a:pos x="26" y="3"/>
                </a:cxn>
                <a:cxn ang="0">
                  <a:pos x="0" y="89"/>
                </a:cxn>
                <a:cxn ang="0">
                  <a:pos x="7" y="86"/>
                </a:cxn>
                <a:cxn ang="0">
                  <a:pos x="10" y="134"/>
                </a:cxn>
                <a:cxn ang="0">
                  <a:pos x="45" y="150"/>
                </a:cxn>
                <a:cxn ang="0">
                  <a:pos x="48" y="153"/>
                </a:cxn>
              </a:cxnLst>
              <a:rect l="0" t="0" r="r" b="b"/>
              <a:pathLst>
                <a:path w="135" h="153">
                  <a:moveTo>
                    <a:pt x="48" y="153"/>
                  </a:moveTo>
                  <a:lnTo>
                    <a:pt x="112" y="131"/>
                  </a:lnTo>
                  <a:lnTo>
                    <a:pt x="135" y="80"/>
                  </a:lnTo>
                  <a:lnTo>
                    <a:pt x="84" y="28"/>
                  </a:lnTo>
                  <a:lnTo>
                    <a:pt x="64" y="0"/>
                  </a:lnTo>
                  <a:lnTo>
                    <a:pt x="26" y="3"/>
                  </a:lnTo>
                  <a:lnTo>
                    <a:pt x="0" y="89"/>
                  </a:lnTo>
                  <a:lnTo>
                    <a:pt x="7" y="86"/>
                  </a:lnTo>
                  <a:lnTo>
                    <a:pt x="10" y="134"/>
                  </a:lnTo>
                  <a:lnTo>
                    <a:pt x="45" y="150"/>
                  </a:lnTo>
                  <a:lnTo>
                    <a:pt x="48" y="15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 name="Freeform 399"/>
            <p:cNvSpPr>
              <a:spLocks/>
            </p:cNvSpPr>
            <p:nvPr/>
          </p:nvSpPr>
          <p:spPr bwMode="auto">
            <a:xfrm>
              <a:off x="6875513" y="2817195"/>
              <a:ext cx="130687" cy="147949"/>
            </a:xfrm>
            <a:custGeom>
              <a:avLst/>
              <a:gdLst/>
              <a:ahLst/>
              <a:cxnLst>
                <a:cxn ang="0">
                  <a:pos x="48" y="153"/>
                </a:cxn>
                <a:cxn ang="0">
                  <a:pos x="113" y="130"/>
                </a:cxn>
                <a:cxn ang="0">
                  <a:pos x="135" y="80"/>
                </a:cxn>
                <a:cxn ang="0">
                  <a:pos x="85" y="28"/>
                </a:cxn>
                <a:cxn ang="0">
                  <a:pos x="65" y="0"/>
                </a:cxn>
                <a:cxn ang="0">
                  <a:pos x="25" y="3"/>
                </a:cxn>
                <a:cxn ang="0">
                  <a:pos x="0" y="90"/>
                </a:cxn>
                <a:cxn ang="0">
                  <a:pos x="8" y="85"/>
                </a:cxn>
                <a:cxn ang="0">
                  <a:pos x="10" y="135"/>
                </a:cxn>
                <a:cxn ang="0">
                  <a:pos x="45" y="150"/>
                </a:cxn>
                <a:cxn ang="0">
                  <a:pos x="48" y="153"/>
                </a:cxn>
              </a:cxnLst>
              <a:rect l="0" t="0" r="r" b="b"/>
              <a:pathLst>
                <a:path w="135" h="153">
                  <a:moveTo>
                    <a:pt x="48" y="153"/>
                  </a:moveTo>
                  <a:lnTo>
                    <a:pt x="113" y="130"/>
                  </a:lnTo>
                  <a:lnTo>
                    <a:pt x="135" y="80"/>
                  </a:lnTo>
                  <a:lnTo>
                    <a:pt x="85" y="28"/>
                  </a:lnTo>
                  <a:lnTo>
                    <a:pt x="65" y="0"/>
                  </a:lnTo>
                  <a:lnTo>
                    <a:pt x="25" y="3"/>
                  </a:lnTo>
                  <a:lnTo>
                    <a:pt x="0" y="90"/>
                  </a:lnTo>
                  <a:lnTo>
                    <a:pt x="8" y="85"/>
                  </a:lnTo>
                  <a:lnTo>
                    <a:pt x="10" y="135"/>
                  </a:lnTo>
                  <a:lnTo>
                    <a:pt x="45" y="150"/>
                  </a:lnTo>
                  <a:lnTo>
                    <a:pt x="48" y="15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 name="Freeform 398"/>
            <p:cNvSpPr>
              <a:spLocks/>
            </p:cNvSpPr>
            <p:nvPr/>
          </p:nvSpPr>
          <p:spPr bwMode="auto">
            <a:xfrm>
              <a:off x="6575417" y="2826897"/>
              <a:ext cx="324298" cy="201308"/>
            </a:xfrm>
            <a:custGeom>
              <a:avLst/>
              <a:gdLst/>
              <a:ahLst/>
              <a:cxnLst>
                <a:cxn ang="0">
                  <a:pos x="6" y="157"/>
                </a:cxn>
                <a:cxn ang="0">
                  <a:pos x="0" y="87"/>
                </a:cxn>
                <a:cxn ang="0">
                  <a:pos x="48" y="87"/>
                </a:cxn>
                <a:cxn ang="0">
                  <a:pos x="77" y="58"/>
                </a:cxn>
                <a:cxn ang="0">
                  <a:pos x="112" y="58"/>
                </a:cxn>
                <a:cxn ang="0">
                  <a:pos x="134" y="74"/>
                </a:cxn>
                <a:cxn ang="0">
                  <a:pos x="272" y="0"/>
                </a:cxn>
                <a:cxn ang="0">
                  <a:pos x="336" y="3"/>
                </a:cxn>
                <a:cxn ang="0">
                  <a:pos x="310" y="80"/>
                </a:cxn>
                <a:cxn ang="0">
                  <a:pos x="317" y="77"/>
                </a:cxn>
                <a:cxn ang="0">
                  <a:pos x="163" y="141"/>
                </a:cxn>
                <a:cxn ang="0">
                  <a:pos x="128" y="195"/>
                </a:cxn>
                <a:cxn ang="0">
                  <a:pos x="61" y="208"/>
                </a:cxn>
                <a:cxn ang="0">
                  <a:pos x="10" y="151"/>
                </a:cxn>
                <a:cxn ang="0">
                  <a:pos x="6" y="157"/>
                </a:cxn>
              </a:cxnLst>
              <a:rect l="0" t="0" r="r" b="b"/>
              <a:pathLst>
                <a:path w="336" h="208">
                  <a:moveTo>
                    <a:pt x="6" y="157"/>
                  </a:moveTo>
                  <a:lnTo>
                    <a:pt x="0" y="87"/>
                  </a:lnTo>
                  <a:lnTo>
                    <a:pt x="48" y="87"/>
                  </a:lnTo>
                  <a:lnTo>
                    <a:pt x="77" y="58"/>
                  </a:lnTo>
                  <a:lnTo>
                    <a:pt x="112" y="58"/>
                  </a:lnTo>
                  <a:lnTo>
                    <a:pt x="134" y="74"/>
                  </a:lnTo>
                  <a:lnTo>
                    <a:pt x="272" y="0"/>
                  </a:lnTo>
                  <a:lnTo>
                    <a:pt x="336" y="3"/>
                  </a:lnTo>
                  <a:lnTo>
                    <a:pt x="310" y="80"/>
                  </a:lnTo>
                  <a:lnTo>
                    <a:pt x="317" y="77"/>
                  </a:lnTo>
                  <a:lnTo>
                    <a:pt x="163" y="141"/>
                  </a:lnTo>
                  <a:lnTo>
                    <a:pt x="128" y="195"/>
                  </a:lnTo>
                  <a:lnTo>
                    <a:pt x="61" y="208"/>
                  </a:lnTo>
                  <a:lnTo>
                    <a:pt x="10" y="151"/>
                  </a:lnTo>
                  <a:lnTo>
                    <a:pt x="6" y="15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1" name="Freeform 397"/>
            <p:cNvSpPr>
              <a:spLocks/>
            </p:cNvSpPr>
            <p:nvPr/>
          </p:nvSpPr>
          <p:spPr bwMode="auto">
            <a:xfrm>
              <a:off x="6575417" y="2826897"/>
              <a:ext cx="324298" cy="201308"/>
            </a:xfrm>
            <a:custGeom>
              <a:avLst/>
              <a:gdLst/>
              <a:ahLst/>
              <a:cxnLst>
                <a:cxn ang="0">
                  <a:pos x="5" y="155"/>
                </a:cxn>
                <a:cxn ang="0">
                  <a:pos x="0" y="85"/>
                </a:cxn>
                <a:cxn ang="0">
                  <a:pos x="48" y="85"/>
                </a:cxn>
                <a:cxn ang="0">
                  <a:pos x="78" y="58"/>
                </a:cxn>
                <a:cxn ang="0">
                  <a:pos x="113" y="58"/>
                </a:cxn>
                <a:cxn ang="0">
                  <a:pos x="135" y="73"/>
                </a:cxn>
                <a:cxn ang="0">
                  <a:pos x="273" y="0"/>
                </a:cxn>
                <a:cxn ang="0">
                  <a:pos x="336" y="3"/>
                </a:cxn>
                <a:cxn ang="0">
                  <a:pos x="311" y="80"/>
                </a:cxn>
                <a:cxn ang="0">
                  <a:pos x="318" y="75"/>
                </a:cxn>
                <a:cxn ang="0">
                  <a:pos x="163" y="140"/>
                </a:cxn>
                <a:cxn ang="0">
                  <a:pos x="128" y="195"/>
                </a:cxn>
                <a:cxn ang="0">
                  <a:pos x="60" y="208"/>
                </a:cxn>
                <a:cxn ang="0">
                  <a:pos x="10" y="150"/>
                </a:cxn>
                <a:cxn ang="0">
                  <a:pos x="5" y="155"/>
                </a:cxn>
              </a:cxnLst>
              <a:rect l="0" t="0" r="r" b="b"/>
              <a:pathLst>
                <a:path w="336" h="208">
                  <a:moveTo>
                    <a:pt x="5" y="155"/>
                  </a:moveTo>
                  <a:lnTo>
                    <a:pt x="0" y="85"/>
                  </a:lnTo>
                  <a:lnTo>
                    <a:pt x="48" y="85"/>
                  </a:lnTo>
                  <a:lnTo>
                    <a:pt x="78" y="58"/>
                  </a:lnTo>
                  <a:lnTo>
                    <a:pt x="113" y="58"/>
                  </a:lnTo>
                  <a:lnTo>
                    <a:pt x="135" y="73"/>
                  </a:lnTo>
                  <a:lnTo>
                    <a:pt x="273" y="0"/>
                  </a:lnTo>
                  <a:lnTo>
                    <a:pt x="336" y="3"/>
                  </a:lnTo>
                  <a:lnTo>
                    <a:pt x="311" y="80"/>
                  </a:lnTo>
                  <a:lnTo>
                    <a:pt x="318" y="75"/>
                  </a:lnTo>
                  <a:lnTo>
                    <a:pt x="163" y="140"/>
                  </a:lnTo>
                  <a:lnTo>
                    <a:pt x="128" y="195"/>
                  </a:lnTo>
                  <a:lnTo>
                    <a:pt x="60" y="208"/>
                  </a:lnTo>
                  <a:lnTo>
                    <a:pt x="10" y="150"/>
                  </a:lnTo>
                  <a:lnTo>
                    <a:pt x="5" y="15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2" name="Freeform 396"/>
            <p:cNvSpPr>
              <a:spLocks/>
            </p:cNvSpPr>
            <p:nvPr/>
          </p:nvSpPr>
          <p:spPr bwMode="auto">
            <a:xfrm>
              <a:off x="6572998" y="2715329"/>
              <a:ext cx="486445" cy="196457"/>
            </a:xfrm>
            <a:custGeom>
              <a:avLst/>
              <a:gdLst/>
              <a:ahLst/>
              <a:cxnLst>
                <a:cxn ang="0">
                  <a:pos x="448" y="186"/>
                </a:cxn>
                <a:cxn ang="0">
                  <a:pos x="502" y="163"/>
                </a:cxn>
                <a:cxn ang="0">
                  <a:pos x="448" y="64"/>
                </a:cxn>
                <a:cxn ang="0">
                  <a:pos x="422" y="16"/>
                </a:cxn>
                <a:cxn ang="0">
                  <a:pos x="349" y="0"/>
                </a:cxn>
                <a:cxn ang="0">
                  <a:pos x="297" y="22"/>
                </a:cxn>
                <a:cxn ang="0">
                  <a:pos x="259" y="54"/>
                </a:cxn>
                <a:cxn ang="0">
                  <a:pos x="137" y="86"/>
                </a:cxn>
                <a:cxn ang="0">
                  <a:pos x="105" y="58"/>
                </a:cxn>
                <a:cxn ang="0">
                  <a:pos x="102" y="58"/>
                </a:cxn>
                <a:cxn ang="0">
                  <a:pos x="48" y="74"/>
                </a:cxn>
                <a:cxn ang="0">
                  <a:pos x="0" y="134"/>
                </a:cxn>
                <a:cxn ang="0">
                  <a:pos x="9" y="202"/>
                </a:cxn>
                <a:cxn ang="0">
                  <a:pos x="51" y="202"/>
                </a:cxn>
                <a:cxn ang="0">
                  <a:pos x="80" y="173"/>
                </a:cxn>
                <a:cxn ang="0">
                  <a:pos x="115" y="173"/>
                </a:cxn>
                <a:cxn ang="0">
                  <a:pos x="137" y="189"/>
                </a:cxn>
                <a:cxn ang="0">
                  <a:pos x="275" y="115"/>
                </a:cxn>
                <a:cxn ang="0">
                  <a:pos x="339" y="118"/>
                </a:cxn>
                <a:cxn ang="0">
                  <a:pos x="329" y="144"/>
                </a:cxn>
                <a:cxn ang="0">
                  <a:pos x="339" y="109"/>
                </a:cxn>
                <a:cxn ang="0">
                  <a:pos x="377" y="106"/>
                </a:cxn>
                <a:cxn ang="0">
                  <a:pos x="397" y="134"/>
                </a:cxn>
                <a:cxn ang="0">
                  <a:pos x="448" y="186"/>
                </a:cxn>
              </a:cxnLst>
              <a:rect l="0" t="0" r="r" b="b"/>
              <a:pathLst>
                <a:path w="502" h="202">
                  <a:moveTo>
                    <a:pt x="448" y="186"/>
                  </a:moveTo>
                  <a:lnTo>
                    <a:pt x="502" y="163"/>
                  </a:lnTo>
                  <a:lnTo>
                    <a:pt x="448" y="64"/>
                  </a:lnTo>
                  <a:lnTo>
                    <a:pt x="422" y="16"/>
                  </a:lnTo>
                  <a:lnTo>
                    <a:pt x="349" y="0"/>
                  </a:lnTo>
                  <a:lnTo>
                    <a:pt x="297" y="22"/>
                  </a:lnTo>
                  <a:lnTo>
                    <a:pt x="259" y="54"/>
                  </a:lnTo>
                  <a:lnTo>
                    <a:pt x="137" y="86"/>
                  </a:lnTo>
                  <a:lnTo>
                    <a:pt x="105" y="58"/>
                  </a:lnTo>
                  <a:lnTo>
                    <a:pt x="102" y="58"/>
                  </a:lnTo>
                  <a:lnTo>
                    <a:pt x="48" y="74"/>
                  </a:lnTo>
                  <a:lnTo>
                    <a:pt x="0" y="134"/>
                  </a:lnTo>
                  <a:lnTo>
                    <a:pt x="9" y="202"/>
                  </a:lnTo>
                  <a:lnTo>
                    <a:pt x="51" y="202"/>
                  </a:lnTo>
                  <a:lnTo>
                    <a:pt x="80" y="173"/>
                  </a:lnTo>
                  <a:lnTo>
                    <a:pt x="115" y="173"/>
                  </a:lnTo>
                  <a:lnTo>
                    <a:pt x="137" y="189"/>
                  </a:lnTo>
                  <a:lnTo>
                    <a:pt x="275" y="115"/>
                  </a:lnTo>
                  <a:lnTo>
                    <a:pt x="339" y="118"/>
                  </a:lnTo>
                  <a:lnTo>
                    <a:pt x="329" y="144"/>
                  </a:lnTo>
                  <a:lnTo>
                    <a:pt x="339" y="109"/>
                  </a:lnTo>
                  <a:lnTo>
                    <a:pt x="377" y="106"/>
                  </a:lnTo>
                  <a:lnTo>
                    <a:pt x="397" y="134"/>
                  </a:lnTo>
                  <a:lnTo>
                    <a:pt x="448" y="18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3" name="Freeform 395"/>
            <p:cNvSpPr>
              <a:spLocks/>
            </p:cNvSpPr>
            <p:nvPr/>
          </p:nvSpPr>
          <p:spPr bwMode="auto">
            <a:xfrm>
              <a:off x="6572998" y="2715329"/>
              <a:ext cx="486445" cy="194031"/>
            </a:xfrm>
            <a:custGeom>
              <a:avLst/>
              <a:gdLst/>
              <a:ahLst/>
              <a:cxnLst>
                <a:cxn ang="0">
                  <a:pos x="447" y="187"/>
                </a:cxn>
                <a:cxn ang="0">
                  <a:pos x="502" y="164"/>
                </a:cxn>
                <a:cxn ang="0">
                  <a:pos x="447" y="63"/>
                </a:cxn>
                <a:cxn ang="0">
                  <a:pos x="422" y="15"/>
                </a:cxn>
                <a:cxn ang="0">
                  <a:pos x="347" y="0"/>
                </a:cxn>
                <a:cxn ang="0">
                  <a:pos x="297" y="20"/>
                </a:cxn>
                <a:cxn ang="0">
                  <a:pos x="257" y="53"/>
                </a:cxn>
                <a:cxn ang="0">
                  <a:pos x="137" y="86"/>
                </a:cxn>
                <a:cxn ang="0">
                  <a:pos x="105" y="58"/>
                </a:cxn>
                <a:cxn ang="0">
                  <a:pos x="102" y="58"/>
                </a:cxn>
                <a:cxn ang="0">
                  <a:pos x="47" y="73"/>
                </a:cxn>
                <a:cxn ang="0">
                  <a:pos x="0" y="134"/>
                </a:cxn>
                <a:cxn ang="0">
                  <a:pos x="7" y="202"/>
                </a:cxn>
                <a:cxn ang="0">
                  <a:pos x="50" y="202"/>
                </a:cxn>
                <a:cxn ang="0">
                  <a:pos x="80" y="174"/>
                </a:cxn>
                <a:cxn ang="0">
                  <a:pos x="115" y="174"/>
                </a:cxn>
                <a:cxn ang="0">
                  <a:pos x="137" y="189"/>
                </a:cxn>
                <a:cxn ang="0">
                  <a:pos x="275" y="116"/>
                </a:cxn>
                <a:cxn ang="0">
                  <a:pos x="337" y="119"/>
                </a:cxn>
                <a:cxn ang="0">
                  <a:pos x="327" y="144"/>
                </a:cxn>
                <a:cxn ang="0">
                  <a:pos x="337" y="109"/>
                </a:cxn>
                <a:cxn ang="0">
                  <a:pos x="377" y="106"/>
                </a:cxn>
                <a:cxn ang="0">
                  <a:pos x="397" y="134"/>
                </a:cxn>
                <a:cxn ang="0">
                  <a:pos x="447" y="187"/>
                </a:cxn>
              </a:cxnLst>
              <a:rect l="0" t="0" r="r" b="b"/>
              <a:pathLst>
                <a:path w="502" h="202">
                  <a:moveTo>
                    <a:pt x="447" y="187"/>
                  </a:moveTo>
                  <a:lnTo>
                    <a:pt x="502" y="164"/>
                  </a:lnTo>
                  <a:lnTo>
                    <a:pt x="447" y="63"/>
                  </a:lnTo>
                  <a:lnTo>
                    <a:pt x="422" y="15"/>
                  </a:lnTo>
                  <a:lnTo>
                    <a:pt x="347" y="0"/>
                  </a:lnTo>
                  <a:lnTo>
                    <a:pt x="297" y="20"/>
                  </a:lnTo>
                  <a:lnTo>
                    <a:pt x="257" y="53"/>
                  </a:lnTo>
                  <a:lnTo>
                    <a:pt x="137" y="86"/>
                  </a:lnTo>
                  <a:lnTo>
                    <a:pt x="105" y="58"/>
                  </a:lnTo>
                  <a:lnTo>
                    <a:pt x="102" y="58"/>
                  </a:lnTo>
                  <a:lnTo>
                    <a:pt x="47" y="73"/>
                  </a:lnTo>
                  <a:lnTo>
                    <a:pt x="0" y="134"/>
                  </a:lnTo>
                  <a:lnTo>
                    <a:pt x="7" y="202"/>
                  </a:lnTo>
                  <a:lnTo>
                    <a:pt x="50" y="202"/>
                  </a:lnTo>
                  <a:lnTo>
                    <a:pt x="80" y="174"/>
                  </a:lnTo>
                  <a:lnTo>
                    <a:pt x="115" y="174"/>
                  </a:lnTo>
                  <a:lnTo>
                    <a:pt x="137" y="189"/>
                  </a:lnTo>
                  <a:lnTo>
                    <a:pt x="275" y="116"/>
                  </a:lnTo>
                  <a:lnTo>
                    <a:pt x="337" y="119"/>
                  </a:lnTo>
                  <a:lnTo>
                    <a:pt x="327" y="144"/>
                  </a:lnTo>
                  <a:lnTo>
                    <a:pt x="337" y="109"/>
                  </a:lnTo>
                  <a:lnTo>
                    <a:pt x="377" y="106"/>
                  </a:lnTo>
                  <a:lnTo>
                    <a:pt x="397" y="134"/>
                  </a:lnTo>
                  <a:lnTo>
                    <a:pt x="447" y="18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4" name="Freeform 394"/>
            <p:cNvSpPr>
              <a:spLocks/>
            </p:cNvSpPr>
            <p:nvPr/>
          </p:nvSpPr>
          <p:spPr bwMode="auto">
            <a:xfrm>
              <a:off x="7228853" y="2579508"/>
              <a:ext cx="62923" cy="55785"/>
            </a:xfrm>
            <a:custGeom>
              <a:avLst/>
              <a:gdLst/>
              <a:ahLst/>
              <a:cxnLst>
                <a:cxn ang="0">
                  <a:pos x="29" y="58"/>
                </a:cxn>
                <a:cxn ang="0">
                  <a:pos x="0" y="7"/>
                </a:cxn>
                <a:cxn ang="0">
                  <a:pos x="32" y="0"/>
                </a:cxn>
                <a:cxn ang="0">
                  <a:pos x="64" y="45"/>
                </a:cxn>
                <a:cxn ang="0">
                  <a:pos x="29" y="58"/>
                </a:cxn>
              </a:cxnLst>
              <a:rect l="0" t="0" r="r" b="b"/>
              <a:pathLst>
                <a:path w="64" h="58">
                  <a:moveTo>
                    <a:pt x="29" y="58"/>
                  </a:moveTo>
                  <a:lnTo>
                    <a:pt x="0" y="7"/>
                  </a:lnTo>
                  <a:lnTo>
                    <a:pt x="32" y="0"/>
                  </a:lnTo>
                  <a:lnTo>
                    <a:pt x="64" y="45"/>
                  </a:lnTo>
                  <a:lnTo>
                    <a:pt x="29" y="5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5" name="Freeform 393"/>
            <p:cNvSpPr>
              <a:spLocks/>
            </p:cNvSpPr>
            <p:nvPr/>
          </p:nvSpPr>
          <p:spPr bwMode="auto">
            <a:xfrm>
              <a:off x="7228853" y="2579508"/>
              <a:ext cx="62923" cy="58209"/>
            </a:xfrm>
            <a:custGeom>
              <a:avLst/>
              <a:gdLst/>
              <a:ahLst/>
              <a:cxnLst>
                <a:cxn ang="0">
                  <a:pos x="30" y="58"/>
                </a:cxn>
                <a:cxn ang="0">
                  <a:pos x="0" y="7"/>
                </a:cxn>
                <a:cxn ang="0">
                  <a:pos x="32" y="0"/>
                </a:cxn>
                <a:cxn ang="0">
                  <a:pos x="64" y="44"/>
                </a:cxn>
                <a:cxn ang="0">
                  <a:pos x="30" y="58"/>
                </a:cxn>
              </a:cxnLst>
              <a:rect l="0" t="0" r="r" b="b"/>
              <a:pathLst>
                <a:path w="64" h="58">
                  <a:moveTo>
                    <a:pt x="30" y="58"/>
                  </a:moveTo>
                  <a:lnTo>
                    <a:pt x="0" y="7"/>
                  </a:lnTo>
                  <a:lnTo>
                    <a:pt x="32" y="0"/>
                  </a:lnTo>
                  <a:lnTo>
                    <a:pt x="64" y="44"/>
                  </a:lnTo>
                  <a:lnTo>
                    <a:pt x="30" y="5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6" name="Freeform 392"/>
            <p:cNvSpPr>
              <a:spLocks/>
            </p:cNvSpPr>
            <p:nvPr/>
          </p:nvSpPr>
          <p:spPr bwMode="auto">
            <a:xfrm>
              <a:off x="7156249" y="2919062"/>
              <a:ext cx="135527" cy="121269"/>
            </a:xfrm>
            <a:custGeom>
              <a:avLst/>
              <a:gdLst/>
              <a:ahLst/>
              <a:cxnLst>
                <a:cxn ang="0">
                  <a:pos x="0" y="125"/>
                </a:cxn>
                <a:cxn ang="0">
                  <a:pos x="0" y="122"/>
                </a:cxn>
                <a:cxn ang="0">
                  <a:pos x="103" y="55"/>
                </a:cxn>
                <a:cxn ang="0">
                  <a:pos x="141" y="32"/>
                </a:cxn>
                <a:cxn ang="0">
                  <a:pos x="119" y="0"/>
                </a:cxn>
                <a:cxn ang="0">
                  <a:pos x="71" y="19"/>
                </a:cxn>
                <a:cxn ang="0">
                  <a:pos x="10" y="32"/>
                </a:cxn>
                <a:cxn ang="0">
                  <a:pos x="10" y="35"/>
                </a:cxn>
                <a:cxn ang="0">
                  <a:pos x="13" y="112"/>
                </a:cxn>
                <a:cxn ang="0">
                  <a:pos x="0" y="125"/>
                </a:cxn>
              </a:cxnLst>
              <a:rect l="0" t="0" r="r" b="b"/>
              <a:pathLst>
                <a:path w="141" h="125">
                  <a:moveTo>
                    <a:pt x="0" y="125"/>
                  </a:moveTo>
                  <a:lnTo>
                    <a:pt x="0" y="122"/>
                  </a:lnTo>
                  <a:lnTo>
                    <a:pt x="103" y="55"/>
                  </a:lnTo>
                  <a:lnTo>
                    <a:pt x="141" y="32"/>
                  </a:lnTo>
                  <a:lnTo>
                    <a:pt x="119" y="0"/>
                  </a:lnTo>
                  <a:lnTo>
                    <a:pt x="71" y="19"/>
                  </a:lnTo>
                  <a:lnTo>
                    <a:pt x="10" y="32"/>
                  </a:lnTo>
                  <a:lnTo>
                    <a:pt x="10" y="35"/>
                  </a:lnTo>
                  <a:lnTo>
                    <a:pt x="13" y="112"/>
                  </a:lnTo>
                  <a:lnTo>
                    <a:pt x="0" y="12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7" name="Freeform 391"/>
            <p:cNvSpPr>
              <a:spLocks/>
            </p:cNvSpPr>
            <p:nvPr/>
          </p:nvSpPr>
          <p:spPr bwMode="auto">
            <a:xfrm>
              <a:off x="7156249" y="2919062"/>
              <a:ext cx="137948" cy="121269"/>
            </a:xfrm>
            <a:custGeom>
              <a:avLst/>
              <a:gdLst/>
              <a:ahLst/>
              <a:cxnLst>
                <a:cxn ang="0">
                  <a:pos x="0" y="125"/>
                </a:cxn>
                <a:cxn ang="0">
                  <a:pos x="0" y="123"/>
                </a:cxn>
                <a:cxn ang="0">
                  <a:pos x="104" y="55"/>
                </a:cxn>
                <a:cxn ang="0">
                  <a:pos x="141" y="33"/>
                </a:cxn>
                <a:cxn ang="0">
                  <a:pos x="119" y="0"/>
                </a:cxn>
                <a:cxn ang="0">
                  <a:pos x="72" y="20"/>
                </a:cxn>
                <a:cxn ang="0">
                  <a:pos x="10" y="33"/>
                </a:cxn>
                <a:cxn ang="0">
                  <a:pos x="10" y="35"/>
                </a:cxn>
                <a:cxn ang="0">
                  <a:pos x="15" y="113"/>
                </a:cxn>
                <a:cxn ang="0">
                  <a:pos x="0" y="125"/>
                </a:cxn>
              </a:cxnLst>
              <a:rect l="0" t="0" r="r" b="b"/>
              <a:pathLst>
                <a:path w="141" h="125">
                  <a:moveTo>
                    <a:pt x="0" y="125"/>
                  </a:moveTo>
                  <a:lnTo>
                    <a:pt x="0" y="123"/>
                  </a:lnTo>
                  <a:lnTo>
                    <a:pt x="104" y="55"/>
                  </a:lnTo>
                  <a:lnTo>
                    <a:pt x="141" y="33"/>
                  </a:lnTo>
                  <a:lnTo>
                    <a:pt x="119" y="0"/>
                  </a:lnTo>
                  <a:lnTo>
                    <a:pt x="72" y="20"/>
                  </a:lnTo>
                  <a:lnTo>
                    <a:pt x="10" y="33"/>
                  </a:lnTo>
                  <a:lnTo>
                    <a:pt x="10" y="35"/>
                  </a:lnTo>
                  <a:lnTo>
                    <a:pt x="15" y="113"/>
                  </a:lnTo>
                  <a:lnTo>
                    <a:pt x="0" y="12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8" name="Freeform 390"/>
            <p:cNvSpPr>
              <a:spLocks/>
            </p:cNvSpPr>
            <p:nvPr/>
          </p:nvSpPr>
          <p:spPr bwMode="auto">
            <a:xfrm>
              <a:off x="7194970" y="2443686"/>
              <a:ext cx="179090" cy="288621"/>
            </a:xfrm>
            <a:custGeom>
              <a:avLst/>
              <a:gdLst/>
              <a:ahLst/>
              <a:cxnLst>
                <a:cxn ang="0">
                  <a:pos x="67" y="0"/>
                </a:cxn>
                <a:cxn ang="0">
                  <a:pos x="96" y="48"/>
                </a:cxn>
                <a:cxn ang="0">
                  <a:pos x="112" y="41"/>
                </a:cxn>
                <a:cxn ang="0">
                  <a:pos x="112" y="48"/>
                </a:cxn>
                <a:cxn ang="0">
                  <a:pos x="163" y="192"/>
                </a:cxn>
                <a:cxn ang="0">
                  <a:pos x="150" y="233"/>
                </a:cxn>
                <a:cxn ang="0">
                  <a:pos x="185" y="262"/>
                </a:cxn>
                <a:cxn ang="0">
                  <a:pos x="182" y="297"/>
                </a:cxn>
                <a:cxn ang="0">
                  <a:pos x="115" y="284"/>
                </a:cxn>
                <a:cxn ang="0">
                  <a:pos x="64" y="195"/>
                </a:cxn>
                <a:cxn ang="0">
                  <a:pos x="64" y="198"/>
                </a:cxn>
                <a:cxn ang="0">
                  <a:pos x="99" y="185"/>
                </a:cxn>
                <a:cxn ang="0">
                  <a:pos x="67" y="140"/>
                </a:cxn>
                <a:cxn ang="0">
                  <a:pos x="35" y="147"/>
                </a:cxn>
                <a:cxn ang="0">
                  <a:pos x="0" y="89"/>
                </a:cxn>
                <a:cxn ang="0">
                  <a:pos x="25" y="16"/>
                </a:cxn>
                <a:cxn ang="0">
                  <a:pos x="67" y="0"/>
                </a:cxn>
              </a:cxnLst>
              <a:rect l="0" t="0" r="r" b="b"/>
              <a:pathLst>
                <a:path w="185" h="297">
                  <a:moveTo>
                    <a:pt x="67" y="0"/>
                  </a:moveTo>
                  <a:lnTo>
                    <a:pt x="96" y="48"/>
                  </a:lnTo>
                  <a:lnTo>
                    <a:pt x="112" y="41"/>
                  </a:lnTo>
                  <a:lnTo>
                    <a:pt x="112" y="48"/>
                  </a:lnTo>
                  <a:lnTo>
                    <a:pt x="163" y="192"/>
                  </a:lnTo>
                  <a:lnTo>
                    <a:pt x="150" y="233"/>
                  </a:lnTo>
                  <a:lnTo>
                    <a:pt x="185" y="262"/>
                  </a:lnTo>
                  <a:lnTo>
                    <a:pt x="182" y="297"/>
                  </a:lnTo>
                  <a:lnTo>
                    <a:pt x="115" y="284"/>
                  </a:lnTo>
                  <a:lnTo>
                    <a:pt x="64" y="195"/>
                  </a:lnTo>
                  <a:lnTo>
                    <a:pt x="64" y="198"/>
                  </a:lnTo>
                  <a:lnTo>
                    <a:pt x="99" y="185"/>
                  </a:lnTo>
                  <a:lnTo>
                    <a:pt x="67" y="140"/>
                  </a:lnTo>
                  <a:lnTo>
                    <a:pt x="35" y="147"/>
                  </a:lnTo>
                  <a:lnTo>
                    <a:pt x="0" y="89"/>
                  </a:lnTo>
                  <a:lnTo>
                    <a:pt x="25" y="16"/>
                  </a:lnTo>
                  <a:lnTo>
                    <a:pt x="67"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9" name="Freeform 389"/>
            <p:cNvSpPr>
              <a:spLocks/>
            </p:cNvSpPr>
            <p:nvPr/>
          </p:nvSpPr>
          <p:spPr bwMode="auto">
            <a:xfrm>
              <a:off x="7194970" y="2443686"/>
              <a:ext cx="179090" cy="288621"/>
            </a:xfrm>
            <a:custGeom>
              <a:avLst/>
              <a:gdLst/>
              <a:ahLst/>
              <a:cxnLst>
                <a:cxn ang="0">
                  <a:pos x="68" y="0"/>
                </a:cxn>
                <a:cxn ang="0">
                  <a:pos x="95" y="50"/>
                </a:cxn>
                <a:cxn ang="0">
                  <a:pos x="113" y="42"/>
                </a:cxn>
                <a:cxn ang="0">
                  <a:pos x="113" y="50"/>
                </a:cxn>
                <a:cxn ang="0">
                  <a:pos x="163" y="192"/>
                </a:cxn>
                <a:cxn ang="0">
                  <a:pos x="150" y="235"/>
                </a:cxn>
                <a:cxn ang="0">
                  <a:pos x="185" y="262"/>
                </a:cxn>
                <a:cxn ang="0">
                  <a:pos x="183" y="297"/>
                </a:cxn>
                <a:cxn ang="0">
                  <a:pos x="115" y="285"/>
                </a:cxn>
                <a:cxn ang="0">
                  <a:pos x="65" y="195"/>
                </a:cxn>
                <a:cxn ang="0">
                  <a:pos x="65" y="200"/>
                </a:cxn>
                <a:cxn ang="0">
                  <a:pos x="100" y="185"/>
                </a:cxn>
                <a:cxn ang="0">
                  <a:pos x="68" y="140"/>
                </a:cxn>
                <a:cxn ang="0">
                  <a:pos x="35" y="147"/>
                </a:cxn>
                <a:cxn ang="0">
                  <a:pos x="0" y="90"/>
                </a:cxn>
                <a:cxn ang="0">
                  <a:pos x="25" y="17"/>
                </a:cxn>
                <a:cxn ang="0">
                  <a:pos x="68" y="0"/>
                </a:cxn>
              </a:cxnLst>
              <a:rect l="0" t="0" r="r" b="b"/>
              <a:pathLst>
                <a:path w="185" h="297">
                  <a:moveTo>
                    <a:pt x="68" y="0"/>
                  </a:moveTo>
                  <a:lnTo>
                    <a:pt x="95" y="50"/>
                  </a:lnTo>
                  <a:lnTo>
                    <a:pt x="113" y="42"/>
                  </a:lnTo>
                  <a:lnTo>
                    <a:pt x="113" y="50"/>
                  </a:lnTo>
                  <a:lnTo>
                    <a:pt x="163" y="192"/>
                  </a:lnTo>
                  <a:lnTo>
                    <a:pt x="150" y="235"/>
                  </a:lnTo>
                  <a:lnTo>
                    <a:pt x="185" y="262"/>
                  </a:lnTo>
                  <a:lnTo>
                    <a:pt x="183" y="297"/>
                  </a:lnTo>
                  <a:lnTo>
                    <a:pt x="115" y="285"/>
                  </a:lnTo>
                  <a:lnTo>
                    <a:pt x="65" y="195"/>
                  </a:lnTo>
                  <a:lnTo>
                    <a:pt x="65" y="200"/>
                  </a:lnTo>
                  <a:lnTo>
                    <a:pt x="100" y="185"/>
                  </a:lnTo>
                  <a:lnTo>
                    <a:pt x="68" y="140"/>
                  </a:lnTo>
                  <a:lnTo>
                    <a:pt x="35" y="147"/>
                  </a:lnTo>
                  <a:lnTo>
                    <a:pt x="0" y="90"/>
                  </a:lnTo>
                  <a:lnTo>
                    <a:pt x="25" y="17"/>
                  </a:lnTo>
                  <a:lnTo>
                    <a:pt x="6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0" name="Freeform 388"/>
            <p:cNvSpPr>
              <a:spLocks/>
            </p:cNvSpPr>
            <p:nvPr/>
          </p:nvSpPr>
          <p:spPr bwMode="auto">
            <a:xfrm>
              <a:off x="6144634" y="1922229"/>
              <a:ext cx="108907" cy="80037"/>
            </a:xfrm>
            <a:custGeom>
              <a:avLst/>
              <a:gdLst/>
              <a:ahLst/>
              <a:cxnLst>
                <a:cxn ang="0">
                  <a:pos x="4" y="83"/>
                </a:cxn>
                <a:cxn ang="0">
                  <a:pos x="7" y="77"/>
                </a:cxn>
                <a:cxn ang="0">
                  <a:pos x="112" y="61"/>
                </a:cxn>
                <a:cxn ang="0">
                  <a:pos x="80" y="6"/>
                </a:cxn>
                <a:cxn ang="0">
                  <a:pos x="4" y="0"/>
                </a:cxn>
                <a:cxn ang="0">
                  <a:pos x="0" y="0"/>
                </a:cxn>
                <a:cxn ang="0">
                  <a:pos x="4" y="83"/>
                </a:cxn>
              </a:cxnLst>
              <a:rect l="0" t="0" r="r" b="b"/>
              <a:pathLst>
                <a:path w="112" h="83">
                  <a:moveTo>
                    <a:pt x="4" y="83"/>
                  </a:moveTo>
                  <a:lnTo>
                    <a:pt x="7" y="77"/>
                  </a:lnTo>
                  <a:lnTo>
                    <a:pt x="112" y="61"/>
                  </a:lnTo>
                  <a:lnTo>
                    <a:pt x="80" y="6"/>
                  </a:lnTo>
                  <a:lnTo>
                    <a:pt x="4" y="0"/>
                  </a:lnTo>
                  <a:lnTo>
                    <a:pt x="0" y="0"/>
                  </a:lnTo>
                  <a:lnTo>
                    <a:pt x="4" y="8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1" name="Freeform 387"/>
            <p:cNvSpPr>
              <a:spLocks/>
            </p:cNvSpPr>
            <p:nvPr/>
          </p:nvSpPr>
          <p:spPr bwMode="auto">
            <a:xfrm>
              <a:off x="6144634" y="1922229"/>
              <a:ext cx="108907" cy="80037"/>
            </a:xfrm>
            <a:custGeom>
              <a:avLst/>
              <a:gdLst/>
              <a:ahLst/>
              <a:cxnLst>
                <a:cxn ang="0">
                  <a:pos x="5" y="83"/>
                </a:cxn>
                <a:cxn ang="0">
                  <a:pos x="7" y="78"/>
                </a:cxn>
                <a:cxn ang="0">
                  <a:pos x="112" y="63"/>
                </a:cxn>
                <a:cxn ang="0">
                  <a:pos x="80" y="8"/>
                </a:cxn>
                <a:cxn ang="0">
                  <a:pos x="5" y="0"/>
                </a:cxn>
                <a:cxn ang="0">
                  <a:pos x="0" y="0"/>
                </a:cxn>
                <a:cxn ang="0">
                  <a:pos x="5" y="83"/>
                </a:cxn>
              </a:cxnLst>
              <a:rect l="0" t="0" r="r" b="b"/>
              <a:pathLst>
                <a:path w="112" h="83">
                  <a:moveTo>
                    <a:pt x="5" y="83"/>
                  </a:moveTo>
                  <a:lnTo>
                    <a:pt x="7" y="78"/>
                  </a:lnTo>
                  <a:lnTo>
                    <a:pt x="112" y="63"/>
                  </a:lnTo>
                  <a:lnTo>
                    <a:pt x="80" y="8"/>
                  </a:lnTo>
                  <a:lnTo>
                    <a:pt x="5" y="0"/>
                  </a:lnTo>
                  <a:lnTo>
                    <a:pt x="0" y="0"/>
                  </a:lnTo>
                  <a:lnTo>
                    <a:pt x="5" y="8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2" name="Freeform 386"/>
            <p:cNvSpPr>
              <a:spLocks/>
            </p:cNvSpPr>
            <p:nvPr/>
          </p:nvSpPr>
          <p:spPr bwMode="auto">
            <a:xfrm>
              <a:off x="5934084" y="1871295"/>
              <a:ext cx="251694" cy="181905"/>
            </a:xfrm>
            <a:custGeom>
              <a:avLst/>
              <a:gdLst/>
              <a:ahLst/>
              <a:cxnLst>
                <a:cxn ang="0">
                  <a:pos x="150" y="188"/>
                </a:cxn>
                <a:cxn ang="0">
                  <a:pos x="150" y="172"/>
                </a:cxn>
                <a:cxn ang="0">
                  <a:pos x="195" y="176"/>
                </a:cxn>
                <a:cxn ang="0">
                  <a:pos x="221" y="137"/>
                </a:cxn>
                <a:cxn ang="0">
                  <a:pos x="217" y="54"/>
                </a:cxn>
                <a:cxn ang="0">
                  <a:pos x="221" y="54"/>
                </a:cxn>
                <a:cxn ang="0">
                  <a:pos x="259" y="57"/>
                </a:cxn>
                <a:cxn ang="0">
                  <a:pos x="195" y="51"/>
                </a:cxn>
                <a:cxn ang="0">
                  <a:pos x="182" y="76"/>
                </a:cxn>
                <a:cxn ang="0">
                  <a:pos x="115" y="25"/>
                </a:cxn>
                <a:cxn ang="0">
                  <a:pos x="35" y="3"/>
                </a:cxn>
                <a:cxn ang="0">
                  <a:pos x="29" y="0"/>
                </a:cxn>
                <a:cxn ang="0">
                  <a:pos x="22" y="3"/>
                </a:cxn>
                <a:cxn ang="0">
                  <a:pos x="19" y="38"/>
                </a:cxn>
                <a:cxn ang="0">
                  <a:pos x="0" y="60"/>
                </a:cxn>
                <a:cxn ang="0">
                  <a:pos x="80" y="115"/>
                </a:cxn>
                <a:cxn ang="0">
                  <a:pos x="80" y="156"/>
                </a:cxn>
                <a:cxn ang="0">
                  <a:pos x="147" y="188"/>
                </a:cxn>
                <a:cxn ang="0">
                  <a:pos x="150" y="188"/>
                </a:cxn>
              </a:cxnLst>
              <a:rect l="0" t="0" r="r" b="b"/>
              <a:pathLst>
                <a:path w="259" h="188">
                  <a:moveTo>
                    <a:pt x="150" y="188"/>
                  </a:moveTo>
                  <a:lnTo>
                    <a:pt x="150" y="172"/>
                  </a:lnTo>
                  <a:lnTo>
                    <a:pt x="195" y="176"/>
                  </a:lnTo>
                  <a:lnTo>
                    <a:pt x="221" y="137"/>
                  </a:lnTo>
                  <a:lnTo>
                    <a:pt x="217" y="54"/>
                  </a:lnTo>
                  <a:lnTo>
                    <a:pt x="221" y="54"/>
                  </a:lnTo>
                  <a:lnTo>
                    <a:pt x="259" y="57"/>
                  </a:lnTo>
                  <a:lnTo>
                    <a:pt x="195" y="51"/>
                  </a:lnTo>
                  <a:lnTo>
                    <a:pt x="182" y="76"/>
                  </a:lnTo>
                  <a:lnTo>
                    <a:pt x="115" y="25"/>
                  </a:lnTo>
                  <a:lnTo>
                    <a:pt x="35" y="3"/>
                  </a:lnTo>
                  <a:lnTo>
                    <a:pt x="29" y="0"/>
                  </a:lnTo>
                  <a:lnTo>
                    <a:pt x="22" y="3"/>
                  </a:lnTo>
                  <a:lnTo>
                    <a:pt x="19" y="38"/>
                  </a:lnTo>
                  <a:lnTo>
                    <a:pt x="0" y="60"/>
                  </a:lnTo>
                  <a:lnTo>
                    <a:pt x="80" y="115"/>
                  </a:lnTo>
                  <a:lnTo>
                    <a:pt x="80" y="156"/>
                  </a:lnTo>
                  <a:lnTo>
                    <a:pt x="147" y="188"/>
                  </a:lnTo>
                  <a:lnTo>
                    <a:pt x="150" y="18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3" name="Freeform 385"/>
            <p:cNvSpPr>
              <a:spLocks/>
            </p:cNvSpPr>
            <p:nvPr/>
          </p:nvSpPr>
          <p:spPr bwMode="auto">
            <a:xfrm>
              <a:off x="5934084" y="1871295"/>
              <a:ext cx="251694" cy="181905"/>
            </a:xfrm>
            <a:custGeom>
              <a:avLst/>
              <a:gdLst/>
              <a:ahLst/>
              <a:cxnLst>
                <a:cxn ang="0">
                  <a:pos x="149" y="188"/>
                </a:cxn>
                <a:cxn ang="0">
                  <a:pos x="149" y="170"/>
                </a:cxn>
                <a:cxn ang="0">
                  <a:pos x="194" y="175"/>
                </a:cxn>
                <a:cxn ang="0">
                  <a:pos x="222" y="135"/>
                </a:cxn>
                <a:cxn ang="0">
                  <a:pos x="217" y="53"/>
                </a:cxn>
                <a:cxn ang="0">
                  <a:pos x="222" y="53"/>
                </a:cxn>
                <a:cxn ang="0">
                  <a:pos x="259" y="55"/>
                </a:cxn>
                <a:cxn ang="0">
                  <a:pos x="194" y="50"/>
                </a:cxn>
                <a:cxn ang="0">
                  <a:pos x="182" y="75"/>
                </a:cxn>
                <a:cxn ang="0">
                  <a:pos x="115" y="25"/>
                </a:cxn>
                <a:cxn ang="0">
                  <a:pos x="35" y="3"/>
                </a:cxn>
                <a:cxn ang="0">
                  <a:pos x="30" y="0"/>
                </a:cxn>
                <a:cxn ang="0">
                  <a:pos x="22" y="3"/>
                </a:cxn>
                <a:cxn ang="0">
                  <a:pos x="20" y="38"/>
                </a:cxn>
                <a:cxn ang="0">
                  <a:pos x="0" y="60"/>
                </a:cxn>
                <a:cxn ang="0">
                  <a:pos x="80" y="115"/>
                </a:cxn>
                <a:cxn ang="0">
                  <a:pos x="80" y="155"/>
                </a:cxn>
                <a:cxn ang="0">
                  <a:pos x="147" y="188"/>
                </a:cxn>
                <a:cxn ang="0">
                  <a:pos x="149" y="188"/>
                </a:cxn>
              </a:cxnLst>
              <a:rect l="0" t="0" r="r" b="b"/>
              <a:pathLst>
                <a:path w="259" h="188">
                  <a:moveTo>
                    <a:pt x="149" y="188"/>
                  </a:moveTo>
                  <a:lnTo>
                    <a:pt x="149" y="170"/>
                  </a:lnTo>
                  <a:lnTo>
                    <a:pt x="194" y="175"/>
                  </a:lnTo>
                  <a:lnTo>
                    <a:pt x="222" y="135"/>
                  </a:lnTo>
                  <a:lnTo>
                    <a:pt x="217" y="53"/>
                  </a:lnTo>
                  <a:lnTo>
                    <a:pt x="222" y="53"/>
                  </a:lnTo>
                  <a:lnTo>
                    <a:pt x="259" y="55"/>
                  </a:lnTo>
                  <a:lnTo>
                    <a:pt x="194" y="50"/>
                  </a:lnTo>
                  <a:lnTo>
                    <a:pt x="182" y="75"/>
                  </a:lnTo>
                  <a:lnTo>
                    <a:pt x="115" y="25"/>
                  </a:lnTo>
                  <a:lnTo>
                    <a:pt x="35" y="3"/>
                  </a:lnTo>
                  <a:lnTo>
                    <a:pt x="30" y="0"/>
                  </a:lnTo>
                  <a:lnTo>
                    <a:pt x="22" y="3"/>
                  </a:lnTo>
                  <a:lnTo>
                    <a:pt x="20" y="38"/>
                  </a:lnTo>
                  <a:lnTo>
                    <a:pt x="0" y="60"/>
                  </a:lnTo>
                  <a:lnTo>
                    <a:pt x="80" y="115"/>
                  </a:lnTo>
                  <a:lnTo>
                    <a:pt x="80" y="155"/>
                  </a:lnTo>
                  <a:lnTo>
                    <a:pt x="147" y="188"/>
                  </a:lnTo>
                  <a:lnTo>
                    <a:pt x="149" y="18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4" name="Freeform 384"/>
            <p:cNvSpPr>
              <a:spLocks/>
            </p:cNvSpPr>
            <p:nvPr/>
          </p:nvSpPr>
          <p:spPr bwMode="auto">
            <a:xfrm>
              <a:off x="5658189" y="2220550"/>
              <a:ext cx="353339" cy="683959"/>
            </a:xfrm>
            <a:custGeom>
              <a:avLst/>
              <a:gdLst/>
              <a:ahLst/>
              <a:cxnLst>
                <a:cxn ang="0">
                  <a:pos x="106" y="96"/>
                </a:cxn>
                <a:cxn ang="0">
                  <a:pos x="109" y="99"/>
                </a:cxn>
                <a:cxn ang="0">
                  <a:pos x="115" y="106"/>
                </a:cxn>
                <a:cxn ang="0">
                  <a:pos x="125" y="109"/>
                </a:cxn>
                <a:cxn ang="0">
                  <a:pos x="135" y="112"/>
                </a:cxn>
                <a:cxn ang="0">
                  <a:pos x="147" y="115"/>
                </a:cxn>
                <a:cxn ang="0">
                  <a:pos x="157" y="122"/>
                </a:cxn>
                <a:cxn ang="0">
                  <a:pos x="163" y="115"/>
                </a:cxn>
                <a:cxn ang="0">
                  <a:pos x="167" y="112"/>
                </a:cxn>
                <a:cxn ang="0">
                  <a:pos x="167" y="106"/>
                </a:cxn>
                <a:cxn ang="0">
                  <a:pos x="167" y="90"/>
                </a:cxn>
                <a:cxn ang="0">
                  <a:pos x="173" y="71"/>
                </a:cxn>
                <a:cxn ang="0">
                  <a:pos x="176" y="48"/>
                </a:cxn>
                <a:cxn ang="0">
                  <a:pos x="176" y="29"/>
                </a:cxn>
                <a:cxn ang="0">
                  <a:pos x="179" y="19"/>
                </a:cxn>
                <a:cxn ang="0">
                  <a:pos x="179" y="7"/>
                </a:cxn>
                <a:cxn ang="0">
                  <a:pos x="183" y="3"/>
                </a:cxn>
                <a:cxn ang="0">
                  <a:pos x="221" y="0"/>
                </a:cxn>
                <a:cxn ang="0">
                  <a:pos x="231" y="29"/>
                </a:cxn>
                <a:cxn ang="0">
                  <a:pos x="272" y="122"/>
                </a:cxn>
                <a:cxn ang="0">
                  <a:pos x="295" y="211"/>
                </a:cxn>
                <a:cxn ang="0">
                  <a:pos x="349" y="231"/>
                </a:cxn>
                <a:cxn ang="0">
                  <a:pos x="365" y="416"/>
                </a:cxn>
                <a:cxn ang="0">
                  <a:pos x="304" y="474"/>
                </a:cxn>
                <a:cxn ang="0">
                  <a:pos x="263" y="583"/>
                </a:cxn>
                <a:cxn ang="0">
                  <a:pos x="176" y="627"/>
                </a:cxn>
                <a:cxn ang="0">
                  <a:pos x="125" y="695"/>
                </a:cxn>
                <a:cxn ang="0">
                  <a:pos x="61" y="695"/>
                </a:cxn>
                <a:cxn ang="0">
                  <a:pos x="26" y="704"/>
                </a:cxn>
                <a:cxn ang="0">
                  <a:pos x="26" y="698"/>
                </a:cxn>
                <a:cxn ang="0">
                  <a:pos x="23" y="701"/>
                </a:cxn>
                <a:cxn ang="0">
                  <a:pos x="0" y="477"/>
                </a:cxn>
                <a:cxn ang="0">
                  <a:pos x="42" y="394"/>
                </a:cxn>
                <a:cxn ang="0">
                  <a:pos x="80" y="387"/>
                </a:cxn>
                <a:cxn ang="0">
                  <a:pos x="147" y="218"/>
                </a:cxn>
                <a:cxn ang="0">
                  <a:pos x="109" y="179"/>
                </a:cxn>
                <a:cxn ang="0">
                  <a:pos x="106" y="96"/>
                </a:cxn>
              </a:cxnLst>
              <a:rect l="0" t="0" r="r" b="b"/>
              <a:pathLst>
                <a:path w="365" h="704">
                  <a:moveTo>
                    <a:pt x="106" y="96"/>
                  </a:moveTo>
                  <a:lnTo>
                    <a:pt x="109" y="99"/>
                  </a:lnTo>
                  <a:lnTo>
                    <a:pt x="115" y="106"/>
                  </a:lnTo>
                  <a:lnTo>
                    <a:pt x="125" y="109"/>
                  </a:lnTo>
                  <a:lnTo>
                    <a:pt x="135" y="112"/>
                  </a:lnTo>
                  <a:lnTo>
                    <a:pt x="147" y="115"/>
                  </a:lnTo>
                  <a:lnTo>
                    <a:pt x="157" y="122"/>
                  </a:lnTo>
                  <a:lnTo>
                    <a:pt x="163" y="115"/>
                  </a:lnTo>
                  <a:lnTo>
                    <a:pt x="167" y="112"/>
                  </a:lnTo>
                  <a:lnTo>
                    <a:pt x="167" y="106"/>
                  </a:lnTo>
                  <a:lnTo>
                    <a:pt x="167" y="90"/>
                  </a:lnTo>
                  <a:lnTo>
                    <a:pt x="173" y="71"/>
                  </a:lnTo>
                  <a:lnTo>
                    <a:pt x="176" y="48"/>
                  </a:lnTo>
                  <a:lnTo>
                    <a:pt x="176" y="29"/>
                  </a:lnTo>
                  <a:lnTo>
                    <a:pt x="179" y="19"/>
                  </a:lnTo>
                  <a:lnTo>
                    <a:pt x="179" y="7"/>
                  </a:lnTo>
                  <a:lnTo>
                    <a:pt x="183" y="3"/>
                  </a:lnTo>
                  <a:lnTo>
                    <a:pt x="221" y="0"/>
                  </a:lnTo>
                  <a:lnTo>
                    <a:pt x="231" y="29"/>
                  </a:lnTo>
                  <a:lnTo>
                    <a:pt x="272" y="122"/>
                  </a:lnTo>
                  <a:lnTo>
                    <a:pt x="295" y="211"/>
                  </a:lnTo>
                  <a:lnTo>
                    <a:pt x="349" y="231"/>
                  </a:lnTo>
                  <a:lnTo>
                    <a:pt x="365" y="416"/>
                  </a:lnTo>
                  <a:lnTo>
                    <a:pt x="304" y="474"/>
                  </a:lnTo>
                  <a:lnTo>
                    <a:pt x="263" y="583"/>
                  </a:lnTo>
                  <a:lnTo>
                    <a:pt x="176" y="627"/>
                  </a:lnTo>
                  <a:lnTo>
                    <a:pt x="125" y="695"/>
                  </a:lnTo>
                  <a:lnTo>
                    <a:pt x="61" y="695"/>
                  </a:lnTo>
                  <a:lnTo>
                    <a:pt x="26" y="704"/>
                  </a:lnTo>
                  <a:lnTo>
                    <a:pt x="26" y="698"/>
                  </a:lnTo>
                  <a:lnTo>
                    <a:pt x="23" y="701"/>
                  </a:lnTo>
                  <a:lnTo>
                    <a:pt x="0" y="477"/>
                  </a:lnTo>
                  <a:lnTo>
                    <a:pt x="42" y="394"/>
                  </a:lnTo>
                  <a:lnTo>
                    <a:pt x="80" y="387"/>
                  </a:lnTo>
                  <a:lnTo>
                    <a:pt x="147" y="218"/>
                  </a:lnTo>
                  <a:lnTo>
                    <a:pt x="109" y="179"/>
                  </a:lnTo>
                  <a:lnTo>
                    <a:pt x="106" y="9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5" name="Freeform 383"/>
            <p:cNvSpPr>
              <a:spLocks/>
            </p:cNvSpPr>
            <p:nvPr/>
          </p:nvSpPr>
          <p:spPr bwMode="auto">
            <a:xfrm>
              <a:off x="5658189" y="2220550"/>
              <a:ext cx="353339" cy="683959"/>
            </a:xfrm>
            <a:custGeom>
              <a:avLst/>
              <a:gdLst/>
              <a:ahLst/>
              <a:cxnLst>
                <a:cxn ang="0">
                  <a:pos x="108" y="95"/>
                </a:cxn>
                <a:cxn ang="0">
                  <a:pos x="110" y="100"/>
                </a:cxn>
                <a:cxn ang="0">
                  <a:pos x="115" y="105"/>
                </a:cxn>
                <a:cxn ang="0">
                  <a:pos x="125" y="110"/>
                </a:cxn>
                <a:cxn ang="0">
                  <a:pos x="135" y="112"/>
                </a:cxn>
                <a:cxn ang="0">
                  <a:pos x="148" y="115"/>
                </a:cxn>
                <a:cxn ang="0">
                  <a:pos x="158" y="122"/>
                </a:cxn>
                <a:cxn ang="0">
                  <a:pos x="163" y="115"/>
                </a:cxn>
                <a:cxn ang="0">
                  <a:pos x="168" y="112"/>
                </a:cxn>
                <a:cxn ang="0">
                  <a:pos x="168" y="105"/>
                </a:cxn>
                <a:cxn ang="0">
                  <a:pos x="168" y="90"/>
                </a:cxn>
                <a:cxn ang="0">
                  <a:pos x="173" y="70"/>
                </a:cxn>
                <a:cxn ang="0">
                  <a:pos x="178" y="47"/>
                </a:cxn>
                <a:cxn ang="0">
                  <a:pos x="178" y="30"/>
                </a:cxn>
                <a:cxn ang="0">
                  <a:pos x="180" y="20"/>
                </a:cxn>
                <a:cxn ang="0">
                  <a:pos x="180" y="7"/>
                </a:cxn>
                <a:cxn ang="0">
                  <a:pos x="183" y="2"/>
                </a:cxn>
                <a:cxn ang="0">
                  <a:pos x="223" y="0"/>
                </a:cxn>
                <a:cxn ang="0">
                  <a:pos x="233" y="30"/>
                </a:cxn>
                <a:cxn ang="0">
                  <a:pos x="273" y="122"/>
                </a:cxn>
                <a:cxn ang="0">
                  <a:pos x="295" y="210"/>
                </a:cxn>
                <a:cxn ang="0">
                  <a:pos x="350" y="230"/>
                </a:cxn>
                <a:cxn ang="0">
                  <a:pos x="365" y="414"/>
                </a:cxn>
                <a:cxn ang="0">
                  <a:pos x="305" y="474"/>
                </a:cxn>
                <a:cxn ang="0">
                  <a:pos x="263" y="582"/>
                </a:cxn>
                <a:cxn ang="0">
                  <a:pos x="178" y="627"/>
                </a:cxn>
                <a:cxn ang="0">
                  <a:pos x="125" y="694"/>
                </a:cxn>
                <a:cxn ang="0">
                  <a:pos x="63" y="694"/>
                </a:cxn>
                <a:cxn ang="0">
                  <a:pos x="28" y="704"/>
                </a:cxn>
                <a:cxn ang="0">
                  <a:pos x="28" y="697"/>
                </a:cxn>
                <a:cxn ang="0">
                  <a:pos x="23" y="699"/>
                </a:cxn>
                <a:cxn ang="0">
                  <a:pos x="0" y="477"/>
                </a:cxn>
                <a:cxn ang="0">
                  <a:pos x="43" y="394"/>
                </a:cxn>
                <a:cxn ang="0">
                  <a:pos x="80" y="387"/>
                </a:cxn>
                <a:cxn ang="0">
                  <a:pos x="148" y="217"/>
                </a:cxn>
                <a:cxn ang="0">
                  <a:pos x="110" y="180"/>
                </a:cxn>
                <a:cxn ang="0">
                  <a:pos x="108" y="95"/>
                </a:cxn>
              </a:cxnLst>
              <a:rect l="0" t="0" r="r" b="b"/>
              <a:pathLst>
                <a:path w="365" h="704">
                  <a:moveTo>
                    <a:pt x="108" y="95"/>
                  </a:moveTo>
                  <a:lnTo>
                    <a:pt x="110" y="100"/>
                  </a:lnTo>
                  <a:lnTo>
                    <a:pt x="115" y="105"/>
                  </a:lnTo>
                  <a:lnTo>
                    <a:pt x="125" y="110"/>
                  </a:lnTo>
                  <a:lnTo>
                    <a:pt x="135" y="112"/>
                  </a:lnTo>
                  <a:lnTo>
                    <a:pt x="148" y="115"/>
                  </a:lnTo>
                  <a:lnTo>
                    <a:pt x="158" y="122"/>
                  </a:lnTo>
                  <a:lnTo>
                    <a:pt x="163" y="115"/>
                  </a:lnTo>
                  <a:lnTo>
                    <a:pt x="168" y="112"/>
                  </a:lnTo>
                  <a:lnTo>
                    <a:pt x="168" y="105"/>
                  </a:lnTo>
                  <a:lnTo>
                    <a:pt x="168" y="90"/>
                  </a:lnTo>
                  <a:lnTo>
                    <a:pt x="173" y="70"/>
                  </a:lnTo>
                  <a:lnTo>
                    <a:pt x="178" y="47"/>
                  </a:lnTo>
                  <a:lnTo>
                    <a:pt x="178" y="30"/>
                  </a:lnTo>
                  <a:lnTo>
                    <a:pt x="180" y="20"/>
                  </a:lnTo>
                  <a:lnTo>
                    <a:pt x="180" y="7"/>
                  </a:lnTo>
                  <a:lnTo>
                    <a:pt x="183" y="2"/>
                  </a:lnTo>
                  <a:lnTo>
                    <a:pt x="223" y="0"/>
                  </a:lnTo>
                  <a:lnTo>
                    <a:pt x="233" y="30"/>
                  </a:lnTo>
                  <a:lnTo>
                    <a:pt x="273" y="122"/>
                  </a:lnTo>
                  <a:lnTo>
                    <a:pt x="295" y="210"/>
                  </a:lnTo>
                  <a:lnTo>
                    <a:pt x="350" y="230"/>
                  </a:lnTo>
                  <a:lnTo>
                    <a:pt x="365" y="414"/>
                  </a:lnTo>
                  <a:lnTo>
                    <a:pt x="305" y="474"/>
                  </a:lnTo>
                  <a:lnTo>
                    <a:pt x="263" y="582"/>
                  </a:lnTo>
                  <a:lnTo>
                    <a:pt x="178" y="627"/>
                  </a:lnTo>
                  <a:lnTo>
                    <a:pt x="125" y="694"/>
                  </a:lnTo>
                  <a:lnTo>
                    <a:pt x="63" y="694"/>
                  </a:lnTo>
                  <a:lnTo>
                    <a:pt x="28" y="704"/>
                  </a:lnTo>
                  <a:lnTo>
                    <a:pt x="28" y="697"/>
                  </a:lnTo>
                  <a:lnTo>
                    <a:pt x="23" y="699"/>
                  </a:lnTo>
                  <a:lnTo>
                    <a:pt x="0" y="477"/>
                  </a:lnTo>
                  <a:lnTo>
                    <a:pt x="43" y="394"/>
                  </a:lnTo>
                  <a:lnTo>
                    <a:pt x="80" y="387"/>
                  </a:lnTo>
                  <a:lnTo>
                    <a:pt x="148" y="217"/>
                  </a:lnTo>
                  <a:lnTo>
                    <a:pt x="110" y="180"/>
                  </a:lnTo>
                  <a:lnTo>
                    <a:pt x="108" y="9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6" name="Freeform 382"/>
            <p:cNvSpPr>
              <a:spLocks/>
            </p:cNvSpPr>
            <p:nvPr/>
          </p:nvSpPr>
          <p:spPr bwMode="auto">
            <a:xfrm>
              <a:off x="4733699" y="3236788"/>
              <a:ext cx="14521" cy="14552"/>
            </a:xfrm>
            <a:custGeom>
              <a:avLst/>
              <a:gdLst/>
              <a:ahLst/>
              <a:cxnLst>
                <a:cxn ang="0">
                  <a:pos x="0" y="16"/>
                </a:cxn>
                <a:cxn ang="0">
                  <a:pos x="16" y="0"/>
                </a:cxn>
                <a:cxn ang="0">
                  <a:pos x="0" y="16"/>
                </a:cxn>
              </a:cxnLst>
              <a:rect l="0" t="0" r="r" b="b"/>
              <a:pathLst>
                <a:path w="16" h="16">
                  <a:moveTo>
                    <a:pt x="0" y="16"/>
                  </a:moveTo>
                  <a:lnTo>
                    <a:pt x="16" y="0"/>
                  </a:lnTo>
                  <a:lnTo>
                    <a:pt x="0" y="16"/>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7" name="Freeform 381"/>
            <p:cNvSpPr>
              <a:spLocks/>
            </p:cNvSpPr>
            <p:nvPr/>
          </p:nvSpPr>
          <p:spPr bwMode="auto">
            <a:xfrm>
              <a:off x="5004754" y="3646678"/>
              <a:ext cx="2419" cy="9701"/>
            </a:xfrm>
            <a:custGeom>
              <a:avLst/>
              <a:gdLst/>
              <a:ahLst/>
              <a:cxnLst>
                <a:cxn ang="0">
                  <a:pos x="3" y="0"/>
                </a:cxn>
                <a:cxn ang="0">
                  <a:pos x="0" y="10"/>
                </a:cxn>
                <a:cxn ang="0">
                  <a:pos x="3" y="5"/>
                </a:cxn>
                <a:cxn ang="0">
                  <a:pos x="3" y="0"/>
                </a:cxn>
              </a:cxnLst>
              <a:rect l="0" t="0" r="r" b="b"/>
              <a:pathLst>
                <a:path w="3" h="10">
                  <a:moveTo>
                    <a:pt x="3" y="0"/>
                  </a:moveTo>
                  <a:lnTo>
                    <a:pt x="0" y="10"/>
                  </a:lnTo>
                  <a:lnTo>
                    <a:pt x="3" y="5"/>
                  </a:lnTo>
                  <a:lnTo>
                    <a:pt x="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8" name="Freeform 380"/>
            <p:cNvSpPr>
              <a:spLocks/>
            </p:cNvSpPr>
            <p:nvPr/>
          </p:nvSpPr>
          <p:spPr bwMode="auto">
            <a:xfrm>
              <a:off x="5684809" y="2904509"/>
              <a:ext cx="2421" cy="4851"/>
            </a:xfrm>
            <a:custGeom>
              <a:avLst/>
              <a:gdLst/>
              <a:ahLst/>
              <a:cxnLst>
                <a:cxn ang="0">
                  <a:pos x="0" y="0"/>
                </a:cxn>
                <a:cxn ang="0">
                  <a:pos x="3" y="0"/>
                </a:cxn>
                <a:cxn ang="0">
                  <a:pos x="0" y="7"/>
                </a:cxn>
                <a:cxn ang="0">
                  <a:pos x="0" y="0"/>
                </a:cxn>
              </a:cxnLst>
              <a:rect l="0" t="0" r="r" b="b"/>
              <a:pathLst>
                <a:path w="3" h="7">
                  <a:moveTo>
                    <a:pt x="0" y="0"/>
                  </a:moveTo>
                  <a:lnTo>
                    <a:pt x="3" y="0"/>
                  </a:lnTo>
                  <a:lnTo>
                    <a:pt x="0" y="7"/>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9" name="Freeform 379"/>
            <p:cNvSpPr>
              <a:spLocks/>
            </p:cNvSpPr>
            <p:nvPr/>
          </p:nvSpPr>
          <p:spPr bwMode="auto">
            <a:xfrm>
              <a:off x="5650927" y="1878572"/>
              <a:ext cx="1055177" cy="1561949"/>
            </a:xfrm>
            <a:custGeom>
              <a:avLst/>
              <a:gdLst/>
              <a:ahLst/>
              <a:cxnLst>
                <a:cxn ang="0">
                  <a:pos x="1042" y="909"/>
                </a:cxn>
                <a:cxn ang="0">
                  <a:pos x="1078" y="848"/>
                </a:cxn>
                <a:cxn ang="0">
                  <a:pos x="1004" y="464"/>
                </a:cxn>
                <a:cxn ang="0">
                  <a:pos x="908" y="397"/>
                </a:cxn>
                <a:cxn ang="0">
                  <a:pos x="793" y="365"/>
                </a:cxn>
                <a:cxn ang="0">
                  <a:pos x="604" y="336"/>
                </a:cxn>
                <a:cxn ang="0">
                  <a:pos x="550" y="320"/>
                </a:cxn>
                <a:cxn ang="0">
                  <a:pos x="486" y="381"/>
                </a:cxn>
                <a:cxn ang="0">
                  <a:pos x="435" y="314"/>
                </a:cxn>
                <a:cxn ang="0">
                  <a:pos x="467" y="288"/>
                </a:cxn>
                <a:cxn ang="0">
                  <a:pos x="511" y="301"/>
                </a:cxn>
                <a:cxn ang="0">
                  <a:pos x="444" y="189"/>
                </a:cxn>
                <a:cxn ang="0">
                  <a:pos x="441" y="179"/>
                </a:cxn>
                <a:cxn ang="0">
                  <a:pos x="374" y="106"/>
                </a:cxn>
                <a:cxn ang="0">
                  <a:pos x="297" y="48"/>
                </a:cxn>
                <a:cxn ang="0">
                  <a:pos x="160" y="0"/>
                </a:cxn>
                <a:cxn ang="0">
                  <a:pos x="121" y="135"/>
                </a:cxn>
                <a:cxn ang="0">
                  <a:pos x="0" y="279"/>
                </a:cxn>
                <a:cxn ang="0">
                  <a:pos x="108" y="391"/>
                </a:cxn>
                <a:cxn ang="0">
                  <a:pos x="118" y="448"/>
                </a:cxn>
                <a:cxn ang="0">
                  <a:pos x="118" y="451"/>
                </a:cxn>
                <a:cxn ang="0">
                  <a:pos x="134" y="461"/>
                </a:cxn>
                <a:cxn ang="0">
                  <a:pos x="156" y="467"/>
                </a:cxn>
                <a:cxn ang="0">
                  <a:pos x="172" y="467"/>
                </a:cxn>
                <a:cxn ang="0">
                  <a:pos x="176" y="458"/>
                </a:cxn>
                <a:cxn ang="0">
                  <a:pos x="182" y="423"/>
                </a:cxn>
                <a:cxn ang="0">
                  <a:pos x="185" y="381"/>
                </a:cxn>
                <a:cxn ang="0">
                  <a:pos x="188" y="359"/>
                </a:cxn>
                <a:cxn ang="0">
                  <a:pos x="230" y="352"/>
                </a:cxn>
                <a:cxn ang="0">
                  <a:pos x="281" y="474"/>
                </a:cxn>
                <a:cxn ang="0">
                  <a:pos x="358" y="583"/>
                </a:cxn>
                <a:cxn ang="0">
                  <a:pos x="313" y="826"/>
                </a:cxn>
                <a:cxn ang="0">
                  <a:pos x="185" y="979"/>
                </a:cxn>
                <a:cxn ang="0">
                  <a:pos x="70" y="1047"/>
                </a:cxn>
                <a:cxn ang="0">
                  <a:pos x="35" y="1063"/>
                </a:cxn>
                <a:cxn ang="0">
                  <a:pos x="80" y="1184"/>
                </a:cxn>
                <a:cxn ang="0">
                  <a:pos x="64" y="1341"/>
                </a:cxn>
                <a:cxn ang="0">
                  <a:pos x="64" y="1335"/>
                </a:cxn>
                <a:cxn ang="0">
                  <a:pos x="108" y="1472"/>
                </a:cxn>
                <a:cxn ang="0">
                  <a:pos x="99" y="1539"/>
                </a:cxn>
                <a:cxn ang="0">
                  <a:pos x="153" y="1575"/>
                </a:cxn>
                <a:cxn ang="0">
                  <a:pos x="195" y="1578"/>
                </a:cxn>
                <a:cxn ang="0">
                  <a:pos x="236" y="1578"/>
                </a:cxn>
                <a:cxn ang="0">
                  <a:pos x="240" y="1578"/>
                </a:cxn>
                <a:cxn ang="0">
                  <a:pos x="329" y="1491"/>
                </a:cxn>
                <a:cxn ang="0">
                  <a:pos x="367" y="1578"/>
                </a:cxn>
                <a:cxn ang="0">
                  <a:pos x="419" y="1610"/>
                </a:cxn>
                <a:cxn ang="0">
                  <a:pos x="444" y="1591"/>
                </a:cxn>
                <a:cxn ang="0">
                  <a:pos x="585" y="1482"/>
                </a:cxn>
                <a:cxn ang="0">
                  <a:pos x="598" y="1415"/>
                </a:cxn>
                <a:cxn ang="0">
                  <a:pos x="659" y="1258"/>
                </a:cxn>
                <a:cxn ang="0">
                  <a:pos x="748" y="1210"/>
                </a:cxn>
                <a:cxn ang="0">
                  <a:pos x="962" y="1133"/>
                </a:cxn>
                <a:cxn ang="0">
                  <a:pos x="962" y="1063"/>
                </a:cxn>
                <a:cxn ang="0">
                  <a:pos x="1001" y="935"/>
                </a:cxn>
                <a:cxn ang="0">
                  <a:pos x="1058" y="919"/>
                </a:cxn>
              </a:cxnLst>
              <a:rect l="0" t="0" r="r" b="b"/>
              <a:pathLst>
                <a:path w="1090" h="1610">
                  <a:moveTo>
                    <a:pt x="1090" y="947"/>
                  </a:moveTo>
                  <a:lnTo>
                    <a:pt x="1042" y="909"/>
                  </a:lnTo>
                  <a:lnTo>
                    <a:pt x="1049" y="874"/>
                  </a:lnTo>
                  <a:lnTo>
                    <a:pt x="1078" y="848"/>
                  </a:lnTo>
                  <a:lnTo>
                    <a:pt x="1052" y="637"/>
                  </a:lnTo>
                  <a:lnTo>
                    <a:pt x="1004" y="464"/>
                  </a:lnTo>
                  <a:lnTo>
                    <a:pt x="962" y="451"/>
                  </a:lnTo>
                  <a:lnTo>
                    <a:pt x="908" y="397"/>
                  </a:lnTo>
                  <a:lnTo>
                    <a:pt x="828" y="343"/>
                  </a:lnTo>
                  <a:lnTo>
                    <a:pt x="793" y="365"/>
                  </a:lnTo>
                  <a:lnTo>
                    <a:pt x="745" y="330"/>
                  </a:lnTo>
                  <a:lnTo>
                    <a:pt x="604" y="336"/>
                  </a:lnTo>
                  <a:lnTo>
                    <a:pt x="566" y="285"/>
                  </a:lnTo>
                  <a:lnTo>
                    <a:pt x="550" y="320"/>
                  </a:lnTo>
                  <a:lnTo>
                    <a:pt x="550" y="371"/>
                  </a:lnTo>
                  <a:lnTo>
                    <a:pt x="486" y="381"/>
                  </a:lnTo>
                  <a:lnTo>
                    <a:pt x="470" y="330"/>
                  </a:lnTo>
                  <a:lnTo>
                    <a:pt x="435" y="314"/>
                  </a:lnTo>
                  <a:lnTo>
                    <a:pt x="431" y="288"/>
                  </a:lnTo>
                  <a:lnTo>
                    <a:pt x="467" y="288"/>
                  </a:lnTo>
                  <a:lnTo>
                    <a:pt x="489" y="314"/>
                  </a:lnTo>
                  <a:lnTo>
                    <a:pt x="511" y="301"/>
                  </a:lnTo>
                  <a:lnTo>
                    <a:pt x="486" y="221"/>
                  </a:lnTo>
                  <a:lnTo>
                    <a:pt x="444" y="189"/>
                  </a:lnTo>
                  <a:lnTo>
                    <a:pt x="444" y="179"/>
                  </a:lnTo>
                  <a:lnTo>
                    <a:pt x="441" y="179"/>
                  </a:lnTo>
                  <a:lnTo>
                    <a:pt x="374" y="147"/>
                  </a:lnTo>
                  <a:lnTo>
                    <a:pt x="374" y="106"/>
                  </a:lnTo>
                  <a:lnTo>
                    <a:pt x="294" y="51"/>
                  </a:lnTo>
                  <a:lnTo>
                    <a:pt x="297" y="48"/>
                  </a:lnTo>
                  <a:lnTo>
                    <a:pt x="262" y="45"/>
                  </a:lnTo>
                  <a:lnTo>
                    <a:pt x="160" y="0"/>
                  </a:lnTo>
                  <a:lnTo>
                    <a:pt x="115" y="29"/>
                  </a:lnTo>
                  <a:lnTo>
                    <a:pt x="121" y="135"/>
                  </a:lnTo>
                  <a:lnTo>
                    <a:pt x="96" y="189"/>
                  </a:lnTo>
                  <a:lnTo>
                    <a:pt x="0" y="279"/>
                  </a:lnTo>
                  <a:lnTo>
                    <a:pt x="3" y="330"/>
                  </a:lnTo>
                  <a:lnTo>
                    <a:pt x="108" y="391"/>
                  </a:lnTo>
                  <a:lnTo>
                    <a:pt x="118" y="451"/>
                  </a:lnTo>
                  <a:lnTo>
                    <a:pt x="118" y="448"/>
                  </a:lnTo>
                  <a:lnTo>
                    <a:pt x="115" y="448"/>
                  </a:lnTo>
                  <a:lnTo>
                    <a:pt x="118" y="451"/>
                  </a:lnTo>
                  <a:lnTo>
                    <a:pt x="124" y="458"/>
                  </a:lnTo>
                  <a:lnTo>
                    <a:pt x="134" y="461"/>
                  </a:lnTo>
                  <a:lnTo>
                    <a:pt x="144" y="464"/>
                  </a:lnTo>
                  <a:lnTo>
                    <a:pt x="156" y="467"/>
                  </a:lnTo>
                  <a:lnTo>
                    <a:pt x="166" y="474"/>
                  </a:lnTo>
                  <a:lnTo>
                    <a:pt x="172" y="467"/>
                  </a:lnTo>
                  <a:lnTo>
                    <a:pt x="176" y="464"/>
                  </a:lnTo>
                  <a:lnTo>
                    <a:pt x="176" y="458"/>
                  </a:lnTo>
                  <a:lnTo>
                    <a:pt x="176" y="442"/>
                  </a:lnTo>
                  <a:lnTo>
                    <a:pt x="182" y="423"/>
                  </a:lnTo>
                  <a:lnTo>
                    <a:pt x="185" y="400"/>
                  </a:lnTo>
                  <a:lnTo>
                    <a:pt x="185" y="381"/>
                  </a:lnTo>
                  <a:lnTo>
                    <a:pt x="188" y="371"/>
                  </a:lnTo>
                  <a:lnTo>
                    <a:pt x="188" y="359"/>
                  </a:lnTo>
                  <a:lnTo>
                    <a:pt x="192" y="355"/>
                  </a:lnTo>
                  <a:lnTo>
                    <a:pt x="230" y="352"/>
                  </a:lnTo>
                  <a:lnTo>
                    <a:pt x="240" y="381"/>
                  </a:lnTo>
                  <a:lnTo>
                    <a:pt x="281" y="474"/>
                  </a:lnTo>
                  <a:lnTo>
                    <a:pt x="304" y="563"/>
                  </a:lnTo>
                  <a:lnTo>
                    <a:pt x="358" y="583"/>
                  </a:lnTo>
                  <a:lnTo>
                    <a:pt x="374" y="768"/>
                  </a:lnTo>
                  <a:lnTo>
                    <a:pt x="313" y="826"/>
                  </a:lnTo>
                  <a:lnTo>
                    <a:pt x="272" y="935"/>
                  </a:lnTo>
                  <a:lnTo>
                    <a:pt x="185" y="979"/>
                  </a:lnTo>
                  <a:lnTo>
                    <a:pt x="134" y="1047"/>
                  </a:lnTo>
                  <a:lnTo>
                    <a:pt x="70" y="1047"/>
                  </a:lnTo>
                  <a:lnTo>
                    <a:pt x="38" y="1056"/>
                  </a:lnTo>
                  <a:lnTo>
                    <a:pt x="35" y="1063"/>
                  </a:lnTo>
                  <a:lnTo>
                    <a:pt x="38" y="1127"/>
                  </a:lnTo>
                  <a:lnTo>
                    <a:pt x="80" y="1184"/>
                  </a:lnTo>
                  <a:lnTo>
                    <a:pt x="64" y="1207"/>
                  </a:lnTo>
                  <a:lnTo>
                    <a:pt x="64" y="1341"/>
                  </a:lnTo>
                  <a:lnTo>
                    <a:pt x="32" y="1383"/>
                  </a:lnTo>
                  <a:lnTo>
                    <a:pt x="64" y="1335"/>
                  </a:lnTo>
                  <a:lnTo>
                    <a:pt x="108" y="1363"/>
                  </a:lnTo>
                  <a:lnTo>
                    <a:pt x="108" y="1472"/>
                  </a:lnTo>
                  <a:lnTo>
                    <a:pt x="80" y="1501"/>
                  </a:lnTo>
                  <a:lnTo>
                    <a:pt x="99" y="1539"/>
                  </a:lnTo>
                  <a:lnTo>
                    <a:pt x="156" y="1571"/>
                  </a:lnTo>
                  <a:lnTo>
                    <a:pt x="153" y="1575"/>
                  </a:lnTo>
                  <a:lnTo>
                    <a:pt x="160" y="1575"/>
                  </a:lnTo>
                  <a:lnTo>
                    <a:pt x="195" y="1578"/>
                  </a:lnTo>
                  <a:lnTo>
                    <a:pt x="192" y="1584"/>
                  </a:lnTo>
                  <a:lnTo>
                    <a:pt x="236" y="1578"/>
                  </a:lnTo>
                  <a:lnTo>
                    <a:pt x="236" y="1587"/>
                  </a:lnTo>
                  <a:lnTo>
                    <a:pt x="240" y="1578"/>
                  </a:lnTo>
                  <a:lnTo>
                    <a:pt x="288" y="1523"/>
                  </a:lnTo>
                  <a:lnTo>
                    <a:pt x="329" y="1491"/>
                  </a:lnTo>
                  <a:lnTo>
                    <a:pt x="377" y="1533"/>
                  </a:lnTo>
                  <a:lnTo>
                    <a:pt x="367" y="1578"/>
                  </a:lnTo>
                  <a:lnTo>
                    <a:pt x="396" y="1610"/>
                  </a:lnTo>
                  <a:lnTo>
                    <a:pt x="419" y="1610"/>
                  </a:lnTo>
                  <a:lnTo>
                    <a:pt x="444" y="1587"/>
                  </a:lnTo>
                  <a:lnTo>
                    <a:pt x="444" y="1591"/>
                  </a:lnTo>
                  <a:lnTo>
                    <a:pt x="444" y="1587"/>
                  </a:lnTo>
                  <a:lnTo>
                    <a:pt x="585" y="1482"/>
                  </a:lnTo>
                  <a:lnTo>
                    <a:pt x="591" y="1447"/>
                  </a:lnTo>
                  <a:lnTo>
                    <a:pt x="598" y="1415"/>
                  </a:lnTo>
                  <a:lnTo>
                    <a:pt x="633" y="1360"/>
                  </a:lnTo>
                  <a:lnTo>
                    <a:pt x="659" y="1258"/>
                  </a:lnTo>
                  <a:lnTo>
                    <a:pt x="707" y="1248"/>
                  </a:lnTo>
                  <a:lnTo>
                    <a:pt x="748" y="1210"/>
                  </a:lnTo>
                  <a:lnTo>
                    <a:pt x="857" y="1219"/>
                  </a:lnTo>
                  <a:lnTo>
                    <a:pt x="962" y="1133"/>
                  </a:lnTo>
                  <a:lnTo>
                    <a:pt x="956" y="1063"/>
                  </a:lnTo>
                  <a:lnTo>
                    <a:pt x="962" y="1063"/>
                  </a:lnTo>
                  <a:lnTo>
                    <a:pt x="953" y="995"/>
                  </a:lnTo>
                  <a:lnTo>
                    <a:pt x="1001" y="935"/>
                  </a:lnTo>
                  <a:lnTo>
                    <a:pt x="1055" y="919"/>
                  </a:lnTo>
                  <a:lnTo>
                    <a:pt x="1058" y="919"/>
                  </a:lnTo>
                  <a:lnTo>
                    <a:pt x="1090" y="94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0" name="Freeform 378"/>
            <p:cNvSpPr>
              <a:spLocks/>
            </p:cNvSpPr>
            <p:nvPr/>
          </p:nvSpPr>
          <p:spPr bwMode="auto">
            <a:xfrm>
              <a:off x="5650927" y="1878572"/>
              <a:ext cx="1055177" cy="1561949"/>
            </a:xfrm>
            <a:custGeom>
              <a:avLst/>
              <a:gdLst/>
              <a:ahLst/>
              <a:cxnLst>
                <a:cxn ang="0">
                  <a:pos x="1040" y="910"/>
                </a:cxn>
                <a:cxn ang="0">
                  <a:pos x="1078" y="848"/>
                </a:cxn>
                <a:cxn ang="0">
                  <a:pos x="1003" y="465"/>
                </a:cxn>
                <a:cxn ang="0">
                  <a:pos x="908" y="398"/>
                </a:cxn>
                <a:cxn ang="0">
                  <a:pos x="793" y="365"/>
                </a:cxn>
                <a:cxn ang="0">
                  <a:pos x="603" y="338"/>
                </a:cxn>
                <a:cxn ang="0">
                  <a:pos x="550" y="320"/>
                </a:cxn>
                <a:cxn ang="0">
                  <a:pos x="485" y="383"/>
                </a:cxn>
                <a:cxn ang="0">
                  <a:pos x="435" y="315"/>
                </a:cxn>
                <a:cxn ang="0">
                  <a:pos x="465" y="288"/>
                </a:cxn>
                <a:cxn ang="0">
                  <a:pos x="510" y="303"/>
                </a:cxn>
                <a:cxn ang="0">
                  <a:pos x="443" y="190"/>
                </a:cxn>
                <a:cxn ang="0">
                  <a:pos x="440" y="180"/>
                </a:cxn>
                <a:cxn ang="0">
                  <a:pos x="373" y="108"/>
                </a:cxn>
                <a:cxn ang="0">
                  <a:pos x="295" y="48"/>
                </a:cxn>
                <a:cxn ang="0">
                  <a:pos x="160" y="0"/>
                </a:cxn>
                <a:cxn ang="0">
                  <a:pos x="120" y="135"/>
                </a:cxn>
                <a:cxn ang="0">
                  <a:pos x="0" y="280"/>
                </a:cxn>
                <a:cxn ang="0">
                  <a:pos x="108" y="393"/>
                </a:cxn>
                <a:cxn ang="0">
                  <a:pos x="118" y="448"/>
                </a:cxn>
                <a:cxn ang="0">
                  <a:pos x="118" y="453"/>
                </a:cxn>
                <a:cxn ang="0">
                  <a:pos x="133" y="463"/>
                </a:cxn>
                <a:cxn ang="0">
                  <a:pos x="155" y="468"/>
                </a:cxn>
                <a:cxn ang="0">
                  <a:pos x="170" y="468"/>
                </a:cxn>
                <a:cxn ang="0">
                  <a:pos x="175" y="458"/>
                </a:cxn>
                <a:cxn ang="0">
                  <a:pos x="180" y="423"/>
                </a:cxn>
                <a:cxn ang="0">
                  <a:pos x="185" y="383"/>
                </a:cxn>
                <a:cxn ang="0">
                  <a:pos x="188" y="360"/>
                </a:cxn>
                <a:cxn ang="0">
                  <a:pos x="230" y="353"/>
                </a:cxn>
                <a:cxn ang="0">
                  <a:pos x="280" y="475"/>
                </a:cxn>
                <a:cxn ang="0">
                  <a:pos x="358" y="583"/>
                </a:cxn>
                <a:cxn ang="0">
                  <a:pos x="313" y="828"/>
                </a:cxn>
                <a:cxn ang="0">
                  <a:pos x="185" y="980"/>
                </a:cxn>
                <a:cxn ang="0">
                  <a:pos x="70" y="1048"/>
                </a:cxn>
                <a:cxn ang="0">
                  <a:pos x="35" y="1063"/>
                </a:cxn>
                <a:cxn ang="0">
                  <a:pos x="80" y="1185"/>
                </a:cxn>
                <a:cxn ang="0">
                  <a:pos x="63" y="1343"/>
                </a:cxn>
                <a:cxn ang="0">
                  <a:pos x="63" y="1335"/>
                </a:cxn>
                <a:cxn ang="0">
                  <a:pos x="108" y="1473"/>
                </a:cxn>
                <a:cxn ang="0">
                  <a:pos x="98" y="1540"/>
                </a:cxn>
                <a:cxn ang="0">
                  <a:pos x="153" y="1575"/>
                </a:cxn>
                <a:cxn ang="0">
                  <a:pos x="195" y="1578"/>
                </a:cxn>
                <a:cxn ang="0">
                  <a:pos x="235" y="1578"/>
                </a:cxn>
                <a:cxn ang="0">
                  <a:pos x="240" y="1578"/>
                </a:cxn>
                <a:cxn ang="0">
                  <a:pos x="328" y="1493"/>
                </a:cxn>
                <a:cxn ang="0">
                  <a:pos x="365" y="1578"/>
                </a:cxn>
                <a:cxn ang="0">
                  <a:pos x="418" y="1610"/>
                </a:cxn>
                <a:cxn ang="0">
                  <a:pos x="443" y="1593"/>
                </a:cxn>
                <a:cxn ang="0">
                  <a:pos x="585" y="1483"/>
                </a:cxn>
                <a:cxn ang="0">
                  <a:pos x="598" y="1415"/>
                </a:cxn>
                <a:cxn ang="0">
                  <a:pos x="658" y="1258"/>
                </a:cxn>
                <a:cxn ang="0">
                  <a:pos x="748" y="1210"/>
                </a:cxn>
                <a:cxn ang="0">
                  <a:pos x="960" y="1133"/>
                </a:cxn>
                <a:cxn ang="0">
                  <a:pos x="960" y="1063"/>
                </a:cxn>
                <a:cxn ang="0">
                  <a:pos x="1000" y="935"/>
                </a:cxn>
                <a:cxn ang="0">
                  <a:pos x="1058" y="920"/>
                </a:cxn>
              </a:cxnLst>
              <a:rect l="0" t="0" r="r" b="b"/>
              <a:pathLst>
                <a:path w="1090" h="1610">
                  <a:moveTo>
                    <a:pt x="1090" y="948"/>
                  </a:moveTo>
                  <a:lnTo>
                    <a:pt x="1040" y="910"/>
                  </a:lnTo>
                  <a:lnTo>
                    <a:pt x="1048" y="875"/>
                  </a:lnTo>
                  <a:lnTo>
                    <a:pt x="1078" y="848"/>
                  </a:lnTo>
                  <a:lnTo>
                    <a:pt x="1050" y="638"/>
                  </a:lnTo>
                  <a:lnTo>
                    <a:pt x="1003" y="465"/>
                  </a:lnTo>
                  <a:lnTo>
                    <a:pt x="960" y="453"/>
                  </a:lnTo>
                  <a:lnTo>
                    <a:pt x="908" y="398"/>
                  </a:lnTo>
                  <a:lnTo>
                    <a:pt x="828" y="343"/>
                  </a:lnTo>
                  <a:lnTo>
                    <a:pt x="793" y="365"/>
                  </a:lnTo>
                  <a:lnTo>
                    <a:pt x="745" y="330"/>
                  </a:lnTo>
                  <a:lnTo>
                    <a:pt x="603" y="338"/>
                  </a:lnTo>
                  <a:lnTo>
                    <a:pt x="565" y="285"/>
                  </a:lnTo>
                  <a:lnTo>
                    <a:pt x="550" y="320"/>
                  </a:lnTo>
                  <a:lnTo>
                    <a:pt x="550" y="373"/>
                  </a:lnTo>
                  <a:lnTo>
                    <a:pt x="485" y="383"/>
                  </a:lnTo>
                  <a:lnTo>
                    <a:pt x="470" y="330"/>
                  </a:lnTo>
                  <a:lnTo>
                    <a:pt x="435" y="315"/>
                  </a:lnTo>
                  <a:lnTo>
                    <a:pt x="430" y="288"/>
                  </a:lnTo>
                  <a:lnTo>
                    <a:pt x="465" y="288"/>
                  </a:lnTo>
                  <a:lnTo>
                    <a:pt x="488" y="315"/>
                  </a:lnTo>
                  <a:lnTo>
                    <a:pt x="510" y="303"/>
                  </a:lnTo>
                  <a:lnTo>
                    <a:pt x="485" y="223"/>
                  </a:lnTo>
                  <a:lnTo>
                    <a:pt x="443" y="190"/>
                  </a:lnTo>
                  <a:lnTo>
                    <a:pt x="443" y="180"/>
                  </a:lnTo>
                  <a:lnTo>
                    <a:pt x="440" y="180"/>
                  </a:lnTo>
                  <a:lnTo>
                    <a:pt x="373" y="148"/>
                  </a:lnTo>
                  <a:lnTo>
                    <a:pt x="373" y="108"/>
                  </a:lnTo>
                  <a:lnTo>
                    <a:pt x="293" y="53"/>
                  </a:lnTo>
                  <a:lnTo>
                    <a:pt x="295" y="48"/>
                  </a:lnTo>
                  <a:lnTo>
                    <a:pt x="260" y="45"/>
                  </a:lnTo>
                  <a:lnTo>
                    <a:pt x="160" y="0"/>
                  </a:lnTo>
                  <a:lnTo>
                    <a:pt x="115" y="30"/>
                  </a:lnTo>
                  <a:lnTo>
                    <a:pt x="120" y="135"/>
                  </a:lnTo>
                  <a:lnTo>
                    <a:pt x="95" y="190"/>
                  </a:lnTo>
                  <a:lnTo>
                    <a:pt x="0" y="280"/>
                  </a:lnTo>
                  <a:lnTo>
                    <a:pt x="3" y="330"/>
                  </a:lnTo>
                  <a:lnTo>
                    <a:pt x="108" y="393"/>
                  </a:lnTo>
                  <a:lnTo>
                    <a:pt x="118" y="453"/>
                  </a:lnTo>
                  <a:lnTo>
                    <a:pt x="118" y="448"/>
                  </a:lnTo>
                  <a:lnTo>
                    <a:pt x="115" y="448"/>
                  </a:lnTo>
                  <a:lnTo>
                    <a:pt x="118" y="453"/>
                  </a:lnTo>
                  <a:lnTo>
                    <a:pt x="123" y="458"/>
                  </a:lnTo>
                  <a:lnTo>
                    <a:pt x="133" y="463"/>
                  </a:lnTo>
                  <a:lnTo>
                    <a:pt x="143" y="465"/>
                  </a:lnTo>
                  <a:lnTo>
                    <a:pt x="155" y="468"/>
                  </a:lnTo>
                  <a:lnTo>
                    <a:pt x="165" y="475"/>
                  </a:lnTo>
                  <a:lnTo>
                    <a:pt x="170" y="468"/>
                  </a:lnTo>
                  <a:lnTo>
                    <a:pt x="175" y="465"/>
                  </a:lnTo>
                  <a:lnTo>
                    <a:pt x="175" y="458"/>
                  </a:lnTo>
                  <a:lnTo>
                    <a:pt x="175" y="443"/>
                  </a:lnTo>
                  <a:lnTo>
                    <a:pt x="180" y="423"/>
                  </a:lnTo>
                  <a:lnTo>
                    <a:pt x="185" y="400"/>
                  </a:lnTo>
                  <a:lnTo>
                    <a:pt x="185" y="383"/>
                  </a:lnTo>
                  <a:lnTo>
                    <a:pt x="188" y="373"/>
                  </a:lnTo>
                  <a:lnTo>
                    <a:pt x="188" y="360"/>
                  </a:lnTo>
                  <a:lnTo>
                    <a:pt x="190" y="355"/>
                  </a:lnTo>
                  <a:lnTo>
                    <a:pt x="230" y="353"/>
                  </a:lnTo>
                  <a:lnTo>
                    <a:pt x="240" y="383"/>
                  </a:lnTo>
                  <a:lnTo>
                    <a:pt x="280" y="475"/>
                  </a:lnTo>
                  <a:lnTo>
                    <a:pt x="303" y="563"/>
                  </a:lnTo>
                  <a:lnTo>
                    <a:pt x="358" y="583"/>
                  </a:lnTo>
                  <a:lnTo>
                    <a:pt x="373" y="768"/>
                  </a:lnTo>
                  <a:lnTo>
                    <a:pt x="313" y="828"/>
                  </a:lnTo>
                  <a:lnTo>
                    <a:pt x="270" y="935"/>
                  </a:lnTo>
                  <a:lnTo>
                    <a:pt x="185" y="980"/>
                  </a:lnTo>
                  <a:lnTo>
                    <a:pt x="133" y="1048"/>
                  </a:lnTo>
                  <a:lnTo>
                    <a:pt x="70" y="1048"/>
                  </a:lnTo>
                  <a:lnTo>
                    <a:pt x="38" y="1058"/>
                  </a:lnTo>
                  <a:lnTo>
                    <a:pt x="35" y="1063"/>
                  </a:lnTo>
                  <a:lnTo>
                    <a:pt x="38" y="1128"/>
                  </a:lnTo>
                  <a:lnTo>
                    <a:pt x="80" y="1185"/>
                  </a:lnTo>
                  <a:lnTo>
                    <a:pt x="63" y="1208"/>
                  </a:lnTo>
                  <a:lnTo>
                    <a:pt x="63" y="1343"/>
                  </a:lnTo>
                  <a:lnTo>
                    <a:pt x="30" y="1383"/>
                  </a:lnTo>
                  <a:lnTo>
                    <a:pt x="63" y="1335"/>
                  </a:lnTo>
                  <a:lnTo>
                    <a:pt x="108" y="1363"/>
                  </a:lnTo>
                  <a:lnTo>
                    <a:pt x="108" y="1473"/>
                  </a:lnTo>
                  <a:lnTo>
                    <a:pt x="80" y="1503"/>
                  </a:lnTo>
                  <a:lnTo>
                    <a:pt x="98" y="1540"/>
                  </a:lnTo>
                  <a:lnTo>
                    <a:pt x="155" y="1573"/>
                  </a:lnTo>
                  <a:lnTo>
                    <a:pt x="153" y="1575"/>
                  </a:lnTo>
                  <a:lnTo>
                    <a:pt x="160" y="1575"/>
                  </a:lnTo>
                  <a:lnTo>
                    <a:pt x="195" y="1578"/>
                  </a:lnTo>
                  <a:lnTo>
                    <a:pt x="190" y="1585"/>
                  </a:lnTo>
                  <a:lnTo>
                    <a:pt x="235" y="1578"/>
                  </a:lnTo>
                  <a:lnTo>
                    <a:pt x="235" y="1588"/>
                  </a:lnTo>
                  <a:lnTo>
                    <a:pt x="240" y="1578"/>
                  </a:lnTo>
                  <a:lnTo>
                    <a:pt x="288" y="1523"/>
                  </a:lnTo>
                  <a:lnTo>
                    <a:pt x="328" y="1493"/>
                  </a:lnTo>
                  <a:lnTo>
                    <a:pt x="375" y="1533"/>
                  </a:lnTo>
                  <a:lnTo>
                    <a:pt x="365" y="1578"/>
                  </a:lnTo>
                  <a:lnTo>
                    <a:pt x="395" y="1610"/>
                  </a:lnTo>
                  <a:lnTo>
                    <a:pt x="418" y="1610"/>
                  </a:lnTo>
                  <a:lnTo>
                    <a:pt x="443" y="1588"/>
                  </a:lnTo>
                  <a:lnTo>
                    <a:pt x="443" y="1593"/>
                  </a:lnTo>
                  <a:lnTo>
                    <a:pt x="443" y="1588"/>
                  </a:lnTo>
                  <a:lnTo>
                    <a:pt x="585" y="1483"/>
                  </a:lnTo>
                  <a:lnTo>
                    <a:pt x="590" y="1448"/>
                  </a:lnTo>
                  <a:lnTo>
                    <a:pt x="598" y="1415"/>
                  </a:lnTo>
                  <a:lnTo>
                    <a:pt x="633" y="1360"/>
                  </a:lnTo>
                  <a:lnTo>
                    <a:pt x="658" y="1258"/>
                  </a:lnTo>
                  <a:lnTo>
                    <a:pt x="705" y="1248"/>
                  </a:lnTo>
                  <a:lnTo>
                    <a:pt x="748" y="1210"/>
                  </a:lnTo>
                  <a:lnTo>
                    <a:pt x="855" y="1220"/>
                  </a:lnTo>
                  <a:lnTo>
                    <a:pt x="960" y="1133"/>
                  </a:lnTo>
                  <a:lnTo>
                    <a:pt x="955" y="1063"/>
                  </a:lnTo>
                  <a:lnTo>
                    <a:pt x="960" y="1063"/>
                  </a:lnTo>
                  <a:lnTo>
                    <a:pt x="953" y="995"/>
                  </a:lnTo>
                  <a:lnTo>
                    <a:pt x="1000" y="935"/>
                  </a:lnTo>
                  <a:lnTo>
                    <a:pt x="1055" y="920"/>
                  </a:lnTo>
                  <a:lnTo>
                    <a:pt x="1058" y="920"/>
                  </a:lnTo>
                  <a:lnTo>
                    <a:pt x="1090" y="94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1" name="Freeform 377"/>
            <p:cNvSpPr>
              <a:spLocks/>
            </p:cNvSpPr>
            <p:nvPr/>
          </p:nvSpPr>
          <p:spPr bwMode="auto">
            <a:xfrm>
              <a:off x="6222078" y="3282869"/>
              <a:ext cx="7261" cy="0"/>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2" name="Freeform 376"/>
            <p:cNvSpPr>
              <a:spLocks/>
            </p:cNvSpPr>
            <p:nvPr/>
          </p:nvSpPr>
          <p:spPr bwMode="auto">
            <a:xfrm>
              <a:off x="6229340" y="3282869"/>
              <a:ext cx="2419" cy="0"/>
            </a:xfrm>
            <a:custGeom>
              <a:avLst/>
              <a:gdLst/>
              <a:ahLst/>
              <a:cxnLst>
                <a:cxn ang="0">
                  <a:pos x="0" y="0"/>
                </a:cxn>
                <a:cxn ang="0">
                  <a:pos x="3" y="0"/>
                </a:cxn>
                <a:cxn ang="0">
                  <a:pos x="0" y="0"/>
                </a:cxn>
              </a:cxnLst>
              <a:rect l="0" t="0" r="r" b="b"/>
              <a:pathLst>
                <a:path w="3">
                  <a:moveTo>
                    <a:pt x="0" y="0"/>
                  </a:moveTo>
                  <a:lnTo>
                    <a:pt x="3" y="0"/>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3" name="Freeform 375"/>
            <p:cNvSpPr>
              <a:spLocks/>
            </p:cNvSpPr>
            <p:nvPr/>
          </p:nvSpPr>
          <p:spPr bwMode="auto">
            <a:xfrm>
              <a:off x="7432143" y="1347412"/>
              <a:ext cx="222652" cy="312876"/>
            </a:xfrm>
            <a:custGeom>
              <a:avLst/>
              <a:gdLst/>
              <a:ahLst/>
              <a:cxnLst>
                <a:cxn ang="0">
                  <a:pos x="93" y="80"/>
                </a:cxn>
                <a:cxn ang="0">
                  <a:pos x="131" y="90"/>
                </a:cxn>
                <a:cxn ang="0">
                  <a:pos x="208" y="0"/>
                </a:cxn>
                <a:cxn ang="0">
                  <a:pos x="230" y="3"/>
                </a:cxn>
                <a:cxn ang="0">
                  <a:pos x="214" y="42"/>
                </a:cxn>
                <a:cxn ang="0">
                  <a:pos x="214" y="106"/>
                </a:cxn>
                <a:cxn ang="0">
                  <a:pos x="166" y="141"/>
                </a:cxn>
                <a:cxn ang="0">
                  <a:pos x="147" y="202"/>
                </a:cxn>
                <a:cxn ang="0">
                  <a:pos x="202" y="218"/>
                </a:cxn>
                <a:cxn ang="0">
                  <a:pos x="208" y="282"/>
                </a:cxn>
                <a:cxn ang="0">
                  <a:pos x="182" y="323"/>
                </a:cxn>
                <a:cxn ang="0">
                  <a:pos x="179" y="323"/>
                </a:cxn>
                <a:cxn ang="0">
                  <a:pos x="3" y="310"/>
                </a:cxn>
                <a:cxn ang="0">
                  <a:pos x="0" y="278"/>
                </a:cxn>
                <a:cxn ang="0">
                  <a:pos x="93" y="80"/>
                </a:cxn>
              </a:cxnLst>
              <a:rect l="0" t="0" r="r" b="b"/>
              <a:pathLst>
                <a:path w="230" h="323">
                  <a:moveTo>
                    <a:pt x="93" y="80"/>
                  </a:moveTo>
                  <a:lnTo>
                    <a:pt x="131" y="90"/>
                  </a:lnTo>
                  <a:lnTo>
                    <a:pt x="208" y="0"/>
                  </a:lnTo>
                  <a:lnTo>
                    <a:pt x="230" y="3"/>
                  </a:lnTo>
                  <a:lnTo>
                    <a:pt x="214" y="42"/>
                  </a:lnTo>
                  <a:lnTo>
                    <a:pt x="214" y="106"/>
                  </a:lnTo>
                  <a:lnTo>
                    <a:pt x="166" y="141"/>
                  </a:lnTo>
                  <a:lnTo>
                    <a:pt x="147" y="202"/>
                  </a:lnTo>
                  <a:lnTo>
                    <a:pt x="202" y="218"/>
                  </a:lnTo>
                  <a:lnTo>
                    <a:pt x="208" y="282"/>
                  </a:lnTo>
                  <a:lnTo>
                    <a:pt x="182" y="323"/>
                  </a:lnTo>
                  <a:lnTo>
                    <a:pt x="179" y="323"/>
                  </a:lnTo>
                  <a:lnTo>
                    <a:pt x="3" y="310"/>
                  </a:lnTo>
                  <a:lnTo>
                    <a:pt x="0" y="278"/>
                  </a:lnTo>
                  <a:lnTo>
                    <a:pt x="93" y="8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4" name="Freeform 374"/>
            <p:cNvSpPr>
              <a:spLocks/>
            </p:cNvSpPr>
            <p:nvPr/>
          </p:nvSpPr>
          <p:spPr bwMode="auto">
            <a:xfrm>
              <a:off x="7432143" y="1347412"/>
              <a:ext cx="222652" cy="315300"/>
            </a:xfrm>
            <a:custGeom>
              <a:avLst/>
              <a:gdLst/>
              <a:ahLst/>
              <a:cxnLst>
                <a:cxn ang="0">
                  <a:pos x="95" y="80"/>
                </a:cxn>
                <a:cxn ang="0">
                  <a:pos x="133" y="89"/>
                </a:cxn>
                <a:cxn ang="0">
                  <a:pos x="210" y="0"/>
                </a:cxn>
                <a:cxn ang="0">
                  <a:pos x="230" y="5"/>
                </a:cxn>
                <a:cxn ang="0">
                  <a:pos x="215" y="42"/>
                </a:cxn>
                <a:cxn ang="0">
                  <a:pos x="215" y="107"/>
                </a:cxn>
                <a:cxn ang="0">
                  <a:pos x="168" y="142"/>
                </a:cxn>
                <a:cxn ang="0">
                  <a:pos x="148" y="201"/>
                </a:cxn>
                <a:cxn ang="0">
                  <a:pos x="203" y="219"/>
                </a:cxn>
                <a:cxn ang="0">
                  <a:pos x="210" y="281"/>
                </a:cxn>
                <a:cxn ang="0">
                  <a:pos x="183" y="323"/>
                </a:cxn>
                <a:cxn ang="0">
                  <a:pos x="180" y="323"/>
                </a:cxn>
                <a:cxn ang="0">
                  <a:pos x="5" y="308"/>
                </a:cxn>
                <a:cxn ang="0">
                  <a:pos x="0" y="278"/>
                </a:cxn>
                <a:cxn ang="0">
                  <a:pos x="95" y="80"/>
                </a:cxn>
              </a:cxnLst>
              <a:rect l="0" t="0" r="r" b="b"/>
              <a:pathLst>
                <a:path w="230" h="323">
                  <a:moveTo>
                    <a:pt x="95" y="80"/>
                  </a:moveTo>
                  <a:lnTo>
                    <a:pt x="133" y="89"/>
                  </a:lnTo>
                  <a:lnTo>
                    <a:pt x="210" y="0"/>
                  </a:lnTo>
                  <a:lnTo>
                    <a:pt x="230" y="5"/>
                  </a:lnTo>
                  <a:lnTo>
                    <a:pt x="215" y="42"/>
                  </a:lnTo>
                  <a:lnTo>
                    <a:pt x="215" y="107"/>
                  </a:lnTo>
                  <a:lnTo>
                    <a:pt x="168" y="142"/>
                  </a:lnTo>
                  <a:lnTo>
                    <a:pt x="148" y="201"/>
                  </a:lnTo>
                  <a:lnTo>
                    <a:pt x="203" y="219"/>
                  </a:lnTo>
                  <a:lnTo>
                    <a:pt x="210" y="281"/>
                  </a:lnTo>
                  <a:lnTo>
                    <a:pt x="183" y="323"/>
                  </a:lnTo>
                  <a:lnTo>
                    <a:pt x="180" y="323"/>
                  </a:lnTo>
                  <a:lnTo>
                    <a:pt x="5" y="308"/>
                  </a:lnTo>
                  <a:lnTo>
                    <a:pt x="0" y="278"/>
                  </a:lnTo>
                  <a:lnTo>
                    <a:pt x="95" y="8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5" name="Freeform 373"/>
            <p:cNvSpPr>
              <a:spLocks/>
            </p:cNvSpPr>
            <p:nvPr/>
          </p:nvSpPr>
          <p:spPr bwMode="auto">
            <a:xfrm>
              <a:off x="7269996" y="2031371"/>
              <a:ext cx="157308" cy="80038"/>
            </a:xfrm>
            <a:custGeom>
              <a:avLst/>
              <a:gdLst/>
              <a:ahLst/>
              <a:cxnLst>
                <a:cxn ang="0">
                  <a:pos x="19" y="32"/>
                </a:cxn>
                <a:cxn ang="0">
                  <a:pos x="67" y="51"/>
                </a:cxn>
                <a:cxn ang="0">
                  <a:pos x="73" y="10"/>
                </a:cxn>
                <a:cxn ang="0">
                  <a:pos x="118" y="22"/>
                </a:cxn>
                <a:cxn ang="0">
                  <a:pos x="147" y="0"/>
                </a:cxn>
                <a:cxn ang="0">
                  <a:pos x="163" y="29"/>
                </a:cxn>
                <a:cxn ang="0">
                  <a:pos x="128" y="48"/>
                </a:cxn>
                <a:cxn ang="0">
                  <a:pos x="105" y="83"/>
                </a:cxn>
                <a:cxn ang="0">
                  <a:pos x="60" y="80"/>
                </a:cxn>
                <a:cxn ang="0">
                  <a:pos x="0" y="58"/>
                </a:cxn>
                <a:cxn ang="0">
                  <a:pos x="19" y="32"/>
                </a:cxn>
              </a:cxnLst>
              <a:rect l="0" t="0" r="r" b="b"/>
              <a:pathLst>
                <a:path w="163" h="83">
                  <a:moveTo>
                    <a:pt x="19" y="32"/>
                  </a:moveTo>
                  <a:lnTo>
                    <a:pt x="67" y="51"/>
                  </a:lnTo>
                  <a:lnTo>
                    <a:pt x="73" y="10"/>
                  </a:lnTo>
                  <a:lnTo>
                    <a:pt x="118" y="22"/>
                  </a:lnTo>
                  <a:lnTo>
                    <a:pt x="147" y="0"/>
                  </a:lnTo>
                  <a:lnTo>
                    <a:pt x="163" y="29"/>
                  </a:lnTo>
                  <a:lnTo>
                    <a:pt x="128" y="48"/>
                  </a:lnTo>
                  <a:lnTo>
                    <a:pt x="105" y="83"/>
                  </a:lnTo>
                  <a:lnTo>
                    <a:pt x="60" y="80"/>
                  </a:lnTo>
                  <a:lnTo>
                    <a:pt x="0" y="58"/>
                  </a:lnTo>
                  <a:lnTo>
                    <a:pt x="19" y="3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6" name="Freeform 372"/>
            <p:cNvSpPr>
              <a:spLocks/>
            </p:cNvSpPr>
            <p:nvPr/>
          </p:nvSpPr>
          <p:spPr bwMode="auto">
            <a:xfrm>
              <a:off x="7269996" y="2031371"/>
              <a:ext cx="157308" cy="80038"/>
            </a:xfrm>
            <a:custGeom>
              <a:avLst/>
              <a:gdLst/>
              <a:ahLst/>
              <a:cxnLst>
                <a:cxn ang="0">
                  <a:pos x="18" y="33"/>
                </a:cxn>
                <a:cxn ang="0">
                  <a:pos x="68" y="50"/>
                </a:cxn>
                <a:cxn ang="0">
                  <a:pos x="73" y="10"/>
                </a:cxn>
                <a:cxn ang="0">
                  <a:pos x="118" y="23"/>
                </a:cxn>
                <a:cxn ang="0">
                  <a:pos x="148" y="0"/>
                </a:cxn>
                <a:cxn ang="0">
                  <a:pos x="163" y="30"/>
                </a:cxn>
                <a:cxn ang="0">
                  <a:pos x="128" y="48"/>
                </a:cxn>
                <a:cxn ang="0">
                  <a:pos x="105" y="83"/>
                </a:cxn>
                <a:cxn ang="0">
                  <a:pos x="60" y="80"/>
                </a:cxn>
                <a:cxn ang="0">
                  <a:pos x="0" y="58"/>
                </a:cxn>
                <a:cxn ang="0">
                  <a:pos x="18" y="33"/>
                </a:cxn>
              </a:cxnLst>
              <a:rect l="0" t="0" r="r" b="b"/>
              <a:pathLst>
                <a:path w="163" h="83">
                  <a:moveTo>
                    <a:pt x="18" y="33"/>
                  </a:moveTo>
                  <a:lnTo>
                    <a:pt x="68" y="50"/>
                  </a:lnTo>
                  <a:lnTo>
                    <a:pt x="73" y="10"/>
                  </a:lnTo>
                  <a:lnTo>
                    <a:pt x="118" y="23"/>
                  </a:lnTo>
                  <a:lnTo>
                    <a:pt x="148" y="0"/>
                  </a:lnTo>
                  <a:lnTo>
                    <a:pt x="163" y="30"/>
                  </a:lnTo>
                  <a:lnTo>
                    <a:pt x="128" y="48"/>
                  </a:lnTo>
                  <a:lnTo>
                    <a:pt x="105" y="83"/>
                  </a:lnTo>
                  <a:lnTo>
                    <a:pt x="60" y="80"/>
                  </a:lnTo>
                  <a:lnTo>
                    <a:pt x="0" y="58"/>
                  </a:lnTo>
                  <a:lnTo>
                    <a:pt x="18" y="3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7" name="Freeform 371"/>
            <p:cNvSpPr>
              <a:spLocks/>
            </p:cNvSpPr>
            <p:nvPr/>
          </p:nvSpPr>
          <p:spPr bwMode="auto">
            <a:xfrm>
              <a:off x="7490227" y="1922229"/>
              <a:ext cx="55664" cy="87314"/>
            </a:xfrm>
            <a:custGeom>
              <a:avLst/>
              <a:gdLst/>
              <a:ahLst/>
              <a:cxnLst>
                <a:cxn ang="0">
                  <a:pos x="32" y="0"/>
                </a:cxn>
                <a:cxn ang="0">
                  <a:pos x="57" y="6"/>
                </a:cxn>
                <a:cxn ang="0">
                  <a:pos x="48" y="54"/>
                </a:cxn>
                <a:cxn ang="0">
                  <a:pos x="48" y="83"/>
                </a:cxn>
                <a:cxn ang="0">
                  <a:pos x="0" y="90"/>
                </a:cxn>
                <a:cxn ang="0">
                  <a:pos x="3" y="51"/>
                </a:cxn>
                <a:cxn ang="0">
                  <a:pos x="32" y="0"/>
                </a:cxn>
              </a:cxnLst>
              <a:rect l="0" t="0" r="r" b="b"/>
              <a:pathLst>
                <a:path w="57" h="90">
                  <a:moveTo>
                    <a:pt x="32" y="0"/>
                  </a:moveTo>
                  <a:lnTo>
                    <a:pt x="57" y="6"/>
                  </a:lnTo>
                  <a:lnTo>
                    <a:pt x="48" y="54"/>
                  </a:lnTo>
                  <a:lnTo>
                    <a:pt x="48" y="83"/>
                  </a:lnTo>
                  <a:lnTo>
                    <a:pt x="0" y="90"/>
                  </a:lnTo>
                  <a:lnTo>
                    <a:pt x="3" y="51"/>
                  </a:lnTo>
                  <a:lnTo>
                    <a:pt x="3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8" name="Freeform 370"/>
            <p:cNvSpPr>
              <a:spLocks/>
            </p:cNvSpPr>
            <p:nvPr/>
          </p:nvSpPr>
          <p:spPr bwMode="auto">
            <a:xfrm>
              <a:off x="7490227" y="1922229"/>
              <a:ext cx="53243" cy="87314"/>
            </a:xfrm>
            <a:custGeom>
              <a:avLst/>
              <a:gdLst/>
              <a:ahLst/>
              <a:cxnLst>
                <a:cxn ang="0">
                  <a:pos x="31" y="0"/>
                </a:cxn>
                <a:cxn ang="0">
                  <a:pos x="57" y="8"/>
                </a:cxn>
                <a:cxn ang="0">
                  <a:pos x="49" y="55"/>
                </a:cxn>
                <a:cxn ang="0">
                  <a:pos x="49" y="83"/>
                </a:cxn>
                <a:cxn ang="0">
                  <a:pos x="0" y="90"/>
                </a:cxn>
                <a:cxn ang="0">
                  <a:pos x="3" y="53"/>
                </a:cxn>
                <a:cxn ang="0">
                  <a:pos x="31" y="0"/>
                </a:cxn>
              </a:cxnLst>
              <a:rect l="0" t="0" r="r" b="b"/>
              <a:pathLst>
                <a:path w="57" h="90">
                  <a:moveTo>
                    <a:pt x="31" y="0"/>
                  </a:moveTo>
                  <a:lnTo>
                    <a:pt x="57" y="8"/>
                  </a:lnTo>
                  <a:lnTo>
                    <a:pt x="49" y="55"/>
                  </a:lnTo>
                  <a:lnTo>
                    <a:pt x="49" y="83"/>
                  </a:lnTo>
                  <a:lnTo>
                    <a:pt x="0" y="90"/>
                  </a:lnTo>
                  <a:lnTo>
                    <a:pt x="3" y="53"/>
                  </a:lnTo>
                  <a:lnTo>
                    <a:pt x="3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9" name="Freeform 369"/>
            <p:cNvSpPr>
              <a:spLocks/>
            </p:cNvSpPr>
            <p:nvPr/>
          </p:nvSpPr>
          <p:spPr bwMode="auto">
            <a:xfrm>
              <a:off x="7516849" y="2043498"/>
              <a:ext cx="38722" cy="36380"/>
            </a:xfrm>
            <a:custGeom>
              <a:avLst/>
              <a:gdLst/>
              <a:ahLst/>
              <a:cxnLst>
                <a:cxn ang="0">
                  <a:pos x="0" y="19"/>
                </a:cxn>
                <a:cxn ang="0">
                  <a:pos x="36" y="0"/>
                </a:cxn>
                <a:cxn ang="0">
                  <a:pos x="39" y="38"/>
                </a:cxn>
                <a:cxn ang="0">
                  <a:pos x="0" y="19"/>
                </a:cxn>
              </a:cxnLst>
              <a:rect l="0" t="0" r="r" b="b"/>
              <a:pathLst>
                <a:path w="39" h="38">
                  <a:moveTo>
                    <a:pt x="0" y="19"/>
                  </a:moveTo>
                  <a:lnTo>
                    <a:pt x="36" y="0"/>
                  </a:lnTo>
                  <a:lnTo>
                    <a:pt x="39" y="38"/>
                  </a:lnTo>
                  <a:lnTo>
                    <a:pt x="0" y="1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0" name="Freeform 368"/>
            <p:cNvSpPr>
              <a:spLocks/>
            </p:cNvSpPr>
            <p:nvPr/>
          </p:nvSpPr>
          <p:spPr bwMode="auto">
            <a:xfrm>
              <a:off x="7516849" y="2043498"/>
              <a:ext cx="36302" cy="36380"/>
            </a:xfrm>
            <a:custGeom>
              <a:avLst/>
              <a:gdLst/>
              <a:ahLst/>
              <a:cxnLst>
                <a:cxn ang="0">
                  <a:pos x="0" y="20"/>
                </a:cxn>
                <a:cxn ang="0">
                  <a:pos x="36" y="0"/>
                </a:cxn>
                <a:cxn ang="0">
                  <a:pos x="39" y="38"/>
                </a:cxn>
                <a:cxn ang="0">
                  <a:pos x="0" y="20"/>
                </a:cxn>
              </a:cxnLst>
              <a:rect l="0" t="0" r="r" b="b"/>
              <a:pathLst>
                <a:path w="39" h="38">
                  <a:moveTo>
                    <a:pt x="0" y="20"/>
                  </a:moveTo>
                  <a:lnTo>
                    <a:pt x="36" y="0"/>
                  </a:lnTo>
                  <a:lnTo>
                    <a:pt x="39" y="38"/>
                  </a:lnTo>
                  <a:lnTo>
                    <a:pt x="0" y="2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1" name="Freeform 367"/>
            <p:cNvSpPr>
              <a:spLocks/>
            </p:cNvSpPr>
            <p:nvPr/>
          </p:nvSpPr>
          <p:spPr bwMode="auto">
            <a:xfrm>
              <a:off x="7470866" y="2130812"/>
              <a:ext cx="21782" cy="29105"/>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2" name="Freeform 366"/>
            <p:cNvSpPr>
              <a:spLocks/>
            </p:cNvSpPr>
            <p:nvPr/>
          </p:nvSpPr>
          <p:spPr bwMode="auto">
            <a:xfrm>
              <a:off x="7470866" y="2130812"/>
              <a:ext cx="21782" cy="26678"/>
            </a:xfrm>
            <a:custGeom>
              <a:avLst/>
              <a:gdLst/>
              <a:ahLst/>
              <a:cxnLst>
                <a:cxn ang="0">
                  <a:pos x="0" y="0"/>
                </a:cxn>
                <a:cxn ang="0">
                  <a:pos x="22" y="13"/>
                </a:cxn>
                <a:cxn ang="0">
                  <a:pos x="0" y="29"/>
                </a:cxn>
                <a:cxn ang="0">
                  <a:pos x="0" y="0"/>
                </a:cxn>
              </a:cxnLst>
              <a:rect l="0" t="0" r="r" b="b"/>
              <a:pathLst>
                <a:path w="22" h="29">
                  <a:moveTo>
                    <a:pt x="0" y="0"/>
                  </a:moveTo>
                  <a:lnTo>
                    <a:pt x="22" y="13"/>
                  </a:lnTo>
                  <a:lnTo>
                    <a:pt x="0" y="29"/>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3" name="Freeform 365"/>
            <p:cNvSpPr>
              <a:spLocks/>
            </p:cNvSpPr>
            <p:nvPr/>
          </p:nvSpPr>
          <p:spPr bwMode="auto">
            <a:xfrm>
              <a:off x="7354700" y="2210849"/>
              <a:ext cx="263795" cy="201308"/>
            </a:xfrm>
            <a:custGeom>
              <a:avLst/>
              <a:gdLst/>
              <a:ahLst/>
              <a:cxnLst>
                <a:cxn ang="0">
                  <a:pos x="39" y="0"/>
                </a:cxn>
                <a:cxn ang="0">
                  <a:pos x="48" y="105"/>
                </a:cxn>
                <a:cxn ang="0">
                  <a:pos x="64" y="140"/>
                </a:cxn>
                <a:cxn ang="0">
                  <a:pos x="99" y="140"/>
                </a:cxn>
                <a:cxn ang="0">
                  <a:pos x="93" y="83"/>
                </a:cxn>
                <a:cxn ang="0">
                  <a:pos x="119" y="86"/>
                </a:cxn>
                <a:cxn ang="0">
                  <a:pos x="125" y="124"/>
                </a:cxn>
                <a:cxn ang="0">
                  <a:pos x="154" y="121"/>
                </a:cxn>
                <a:cxn ang="0">
                  <a:pos x="202" y="99"/>
                </a:cxn>
                <a:cxn ang="0">
                  <a:pos x="224" y="108"/>
                </a:cxn>
                <a:cxn ang="0">
                  <a:pos x="179" y="137"/>
                </a:cxn>
                <a:cxn ang="0">
                  <a:pos x="186" y="144"/>
                </a:cxn>
                <a:cxn ang="0">
                  <a:pos x="189" y="150"/>
                </a:cxn>
                <a:cxn ang="0">
                  <a:pos x="202" y="153"/>
                </a:cxn>
                <a:cxn ang="0">
                  <a:pos x="214" y="156"/>
                </a:cxn>
                <a:cxn ang="0">
                  <a:pos x="227" y="156"/>
                </a:cxn>
                <a:cxn ang="0">
                  <a:pos x="243" y="156"/>
                </a:cxn>
                <a:cxn ang="0">
                  <a:pos x="253" y="160"/>
                </a:cxn>
                <a:cxn ang="0">
                  <a:pos x="259" y="166"/>
                </a:cxn>
                <a:cxn ang="0">
                  <a:pos x="272" y="188"/>
                </a:cxn>
                <a:cxn ang="0">
                  <a:pos x="195" y="185"/>
                </a:cxn>
                <a:cxn ang="0">
                  <a:pos x="138" y="208"/>
                </a:cxn>
                <a:cxn ang="0">
                  <a:pos x="67" y="192"/>
                </a:cxn>
                <a:cxn ang="0">
                  <a:pos x="29" y="192"/>
                </a:cxn>
                <a:cxn ang="0">
                  <a:pos x="7" y="156"/>
                </a:cxn>
                <a:cxn ang="0">
                  <a:pos x="19" y="108"/>
                </a:cxn>
                <a:cxn ang="0">
                  <a:pos x="0" y="38"/>
                </a:cxn>
                <a:cxn ang="0">
                  <a:pos x="13" y="12"/>
                </a:cxn>
                <a:cxn ang="0">
                  <a:pos x="39" y="0"/>
                </a:cxn>
              </a:cxnLst>
              <a:rect l="0" t="0" r="r" b="b"/>
              <a:pathLst>
                <a:path w="272" h="208">
                  <a:moveTo>
                    <a:pt x="39" y="0"/>
                  </a:moveTo>
                  <a:lnTo>
                    <a:pt x="48" y="105"/>
                  </a:lnTo>
                  <a:lnTo>
                    <a:pt x="64" y="140"/>
                  </a:lnTo>
                  <a:lnTo>
                    <a:pt x="99" y="140"/>
                  </a:lnTo>
                  <a:lnTo>
                    <a:pt x="93" y="83"/>
                  </a:lnTo>
                  <a:lnTo>
                    <a:pt x="119" y="86"/>
                  </a:lnTo>
                  <a:lnTo>
                    <a:pt x="125" y="124"/>
                  </a:lnTo>
                  <a:lnTo>
                    <a:pt x="154" y="121"/>
                  </a:lnTo>
                  <a:lnTo>
                    <a:pt x="202" y="99"/>
                  </a:lnTo>
                  <a:lnTo>
                    <a:pt x="224" y="108"/>
                  </a:lnTo>
                  <a:lnTo>
                    <a:pt x="179" y="137"/>
                  </a:lnTo>
                  <a:lnTo>
                    <a:pt x="186" y="144"/>
                  </a:lnTo>
                  <a:lnTo>
                    <a:pt x="189" y="150"/>
                  </a:lnTo>
                  <a:lnTo>
                    <a:pt x="202" y="153"/>
                  </a:lnTo>
                  <a:lnTo>
                    <a:pt x="214" y="156"/>
                  </a:lnTo>
                  <a:lnTo>
                    <a:pt x="227" y="156"/>
                  </a:lnTo>
                  <a:lnTo>
                    <a:pt x="243" y="156"/>
                  </a:lnTo>
                  <a:lnTo>
                    <a:pt x="253" y="160"/>
                  </a:lnTo>
                  <a:lnTo>
                    <a:pt x="259" y="166"/>
                  </a:lnTo>
                  <a:lnTo>
                    <a:pt x="272" y="188"/>
                  </a:lnTo>
                  <a:lnTo>
                    <a:pt x="195" y="185"/>
                  </a:lnTo>
                  <a:lnTo>
                    <a:pt x="138" y="208"/>
                  </a:lnTo>
                  <a:lnTo>
                    <a:pt x="67" y="192"/>
                  </a:lnTo>
                  <a:lnTo>
                    <a:pt x="29" y="192"/>
                  </a:lnTo>
                  <a:lnTo>
                    <a:pt x="7" y="156"/>
                  </a:lnTo>
                  <a:lnTo>
                    <a:pt x="19" y="108"/>
                  </a:lnTo>
                  <a:lnTo>
                    <a:pt x="0" y="38"/>
                  </a:lnTo>
                  <a:lnTo>
                    <a:pt x="13" y="12"/>
                  </a:lnTo>
                  <a:lnTo>
                    <a:pt x="3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4" name="Freeform 364"/>
            <p:cNvSpPr>
              <a:spLocks/>
            </p:cNvSpPr>
            <p:nvPr/>
          </p:nvSpPr>
          <p:spPr bwMode="auto">
            <a:xfrm>
              <a:off x="7354700" y="2210849"/>
              <a:ext cx="263795" cy="203733"/>
            </a:xfrm>
            <a:custGeom>
              <a:avLst/>
              <a:gdLst/>
              <a:ahLst/>
              <a:cxnLst>
                <a:cxn ang="0">
                  <a:pos x="40" y="0"/>
                </a:cxn>
                <a:cxn ang="0">
                  <a:pos x="50" y="104"/>
                </a:cxn>
                <a:cxn ang="0">
                  <a:pos x="65" y="139"/>
                </a:cxn>
                <a:cxn ang="0">
                  <a:pos x="100" y="139"/>
                </a:cxn>
                <a:cxn ang="0">
                  <a:pos x="95" y="84"/>
                </a:cxn>
                <a:cxn ang="0">
                  <a:pos x="120" y="87"/>
                </a:cxn>
                <a:cxn ang="0">
                  <a:pos x="125" y="124"/>
                </a:cxn>
                <a:cxn ang="0">
                  <a:pos x="155" y="121"/>
                </a:cxn>
                <a:cxn ang="0">
                  <a:pos x="202" y="99"/>
                </a:cxn>
                <a:cxn ang="0">
                  <a:pos x="225" y="109"/>
                </a:cxn>
                <a:cxn ang="0">
                  <a:pos x="180" y="136"/>
                </a:cxn>
                <a:cxn ang="0">
                  <a:pos x="187" y="144"/>
                </a:cxn>
                <a:cxn ang="0">
                  <a:pos x="190" y="149"/>
                </a:cxn>
                <a:cxn ang="0">
                  <a:pos x="202" y="154"/>
                </a:cxn>
                <a:cxn ang="0">
                  <a:pos x="215" y="156"/>
                </a:cxn>
                <a:cxn ang="0">
                  <a:pos x="227" y="156"/>
                </a:cxn>
                <a:cxn ang="0">
                  <a:pos x="245" y="156"/>
                </a:cxn>
                <a:cxn ang="0">
                  <a:pos x="255" y="158"/>
                </a:cxn>
                <a:cxn ang="0">
                  <a:pos x="260" y="166"/>
                </a:cxn>
                <a:cxn ang="0">
                  <a:pos x="272" y="188"/>
                </a:cxn>
                <a:cxn ang="0">
                  <a:pos x="195" y="183"/>
                </a:cxn>
                <a:cxn ang="0">
                  <a:pos x="140" y="208"/>
                </a:cxn>
                <a:cxn ang="0">
                  <a:pos x="67" y="191"/>
                </a:cxn>
                <a:cxn ang="0">
                  <a:pos x="30" y="191"/>
                </a:cxn>
                <a:cxn ang="0">
                  <a:pos x="7" y="156"/>
                </a:cxn>
                <a:cxn ang="0">
                  <a:pos x="20" y="109"/>
                </a:cxn>
                <a:cxn ang="0">
                  <a:pos x="0" y="40"/>
                </a:cxn>
                <a:cxn ang="0">
                  <a:pos x="15" y="12"/>
                </a:cxn>
                <a:cxn ang="0">
                  <a:pos x="40" y="0"/>
                </a:cxn>
              </a:cxnLst>
              <a:rect l="0" t="0" r="r" b="b"/>
              <a:pathLst>
                <a:path w="272" h="208">
                  <a:moveTo>
                    <a:pt x="40" y="0"/>
                  </a:moveTo>
                  <a:lnTo>
                    <a:pt x="50" y="104"/>
                  </a:lnTo>
                  <a:lnTo>
                    <a:pt x="65" y="139"/>
                  </a:lnTo>
                  <a:lnTo>
                    <a:pt x="100" y="139"/>
                  </a:lnTo>
                  <a:lnTo>
                    <a:pt x="95" y="84"/>
                  </a:lnTo>
                  <a:lnTo>
                    <a:pt x="120" y="87"/>
                  </a:lnTo>
                  <a:lnTo>
                    <a:pt x="125" y="124"/>
                  </a:lnTo>
                  <a:lnTo>
                    <a:pt x="155" y="121"/>
                  </a:lnTo>
                  <a:lnTo>
                    <a:pt x="202" y="99"/>
                  </a:lnTo>
                  <a:lnTo>
                    <a:pt x="225" y="109"/>
                  </a:lnTo>
                  <a:lnTo>
                    <a:pt x="180" y="136"/>
                  </a:lnTo>
                  <a:lnTo>
                    <a:pt x="187" y="144"/>
                  </a:lnTo>
                  <a:lnTo>
                    <a:pt x="190" y="149"/>
                  </a:lnTo>
                  <a:lnTo>
                    <a:pt x="202" y="154"/>
                  </a:lnTo>
                  <a:lnTo>
                    <a:pt x="215" y="156"/>
                  </a:lnTo>
                  <a:lnTo>
                    <a:pt x="227" y="156"/>
                  </a:lnTo>
                  <a:lnTo>
                    <a:pt x="245" y="156"/>
                  </a:lnTo>
                  <a:lnTo>
                    <a:pt x="255" y="158"/>
                  </a:lnTo>
                  <a:lnTo>
                    <a:pt x="260" y="166"/>
                  </a:lnTo>
                  <a:lnTo>
                    <a:pt x="272" y="188"/>
                  </a:lnTo>
                  <a:lnTo>
                    <a:pt x="195" y="183"/>
                  </a:lnTo>
                  <a:lnTo>
                    <a:pt x="140" y="208"/>
                  </a:lnTo>
                  <a:lnTo>
                    <a:pt x="67" y="191"/>
                  </a:lnTo>
                  <a:lnTo>
                    <a:pt x="30" y="191"/>
                  </a:lnTo>
                  <a:lnTo>
                    <a:pt x="7" y="156"/>
                  </a:lnTo>
                  <a:lnTo>
                    <a:pt x="20" y="109"/>
                  </a:lnTo>
                  <a:lnTo>
                    <a:pt x="0" y="40"/>
                  </a:lnTo>
                  <a:lnTo>
                    <a:pt x="15" y="12"/>
                  </a:lnTo>
                  <a:lnTo>
                    <a:pt x="4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5" name="Freeform 363"/>
            <p:cNvSpPr>
              <a:spLocks/>
            </p:cNvSpPr>
            <p:nvPr/>
          </p:nvSpPr>
          <p:spPr bwMode="auto">
            <a:xfrm>
              <a:off x="7647536" y="2055624"/>
              <a:ext cx="89544" cy="150374"/>
            </a:xfrm>
            <a:custGeom>
              <a:avLst/>
              <a:gdLst/>
              <a:ahLst/>
              <a:cxnLst>
                <a:cxn ang="0">
                  <a:pos x="41" y="0"/>
                </a:cxn>
                <a:cxn ang="0">
                  <a:pos x="67" y="89"/>
                </a:cxn>
                <a:cxn ang="0">
                  <a:pos x="93" y="131"/>
                </a:cxn>
                <a:cxn ang="0">
                  <a:pos x="83" y="156"/>
                </a:cxn>
                <a:cxn ang="0">
                  <a:pos x="35" y="118"/>
                </a:cxn>
                <a:cxn ang="0">
                  <a:pos x="35" y="60"/>
                </a:cxn>
                <a:cxn ang="0">
                  <a:pos x="0" y="6"/>
                </a:cxn>
                <a:cxn ang="0">
                  <a:pos x="41" y="0"/>
                </a:cxn>
              </a:cxnLst>
              <a:rect l="0" t="0" r="r" b="b"/>
              <a:pathLst>
                <a:path w="93" h="156">
                  <a:moveTo>
                    <a:pt x="41" y="0"/>
                  </a:moveTo>
                  <a:lnTo>
                    <a:pt x="67" y="89"/>
                  </a:lnTo>
                  <a:lnTo>
                    <a:pt x="93" y="131"/>
                  </a:lnTo>
                  <a:lnTo>
                    <a:pt x="83" y="156"/>
                  </a:lnTo>
                  <a:lnTo>
                    <a:pt x="35" y="118"/>
                  </a:lnTo>
                  <a:lnTo>
                    <a:pt x="35" y="60"/>
                  </a:lnTo>
                  <a:lnTo>
                    <a:pt x="0" y="6"/>
                  </a:lnTo>
                  <a:lnTo>
                    <a:pt x="4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6" name="Freeform 362"/>
            <p:cNvSpPr>
              <a:spLocks/>
            </p:cNvSpPr>
            <p:nvPr/>
          </p:nvSpPr>
          <p:spPr bwMode="auto">
            <a:xfrm>
              <a:off x="7647536" y="2055624"/>
              <a:ext cx="89544" cy="152800"/>
            </a:xfrm>
            <a:custGeom>
              <a:avLst/>
              <a:gdLst/>
              <a:ahLst/>
              <a:cxnLst>
                <a:cxn ang="0">
                  <a:pos x="40" y="0"/>
                </a:cxn>
                <a:cxn ang="0">
                  <a:pos x="68" y="89"/>
                </a:cxn>
                <a:cxn ang="0">
                  <a:pos x="93" y="131"/>
                </a:cxn>
                <a:cxn ang="0">
                  <a:pos x="83" y="156"/>
                </a:cxn>
                <a:cxn ang="0">
                  <a:pos x="35" y="119"/>
                </a:cxn>
                <a:cxn ang="0">
                  <a:pos x="35" y="59"/>
                </a:cxn>
                <a:cxn ang="0">
                  <a:pos x="0" y="7"/>
                </a:cxn>
                <a:cxn ang="0">
                  <a:pos x="40" y="0"/>
                </a:cxn>
              </a:cxnLst>
              <a:rect l="0" t="0" r="r" b="b"/>
              <a:pathLst>
                <a:path w="93" h="156">
                  <a:moveTo>
                    <a:pt x="40" y="0"/>
                  </a:moveTo>
                  <a:lnTo>
                    <a:pt x="68" y="89"/>
                  </a:lnTo>
                  <a:lnTo>
                    <a:pt x="93" y="131"/>
                  </a:lnTo>
                  <a:lnTo>
                    <a:pt x="83" y="156"/>
                  </a:lnTo>
                  <a:lnTo>
                    <a:pt x="35" y="119"/>
                  </a:lnTo>
                  <a:lnTo>
                    <a:pt x="35" y="59"/>
                  </a:lnTo>
                  <a:lnTo>
                    <a:pt x="0" y="7"/>
                  </a:lnTo>
                  <a:lnTo>
                    <a:pt x="4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7" name="Freeform 361"/>
            <p:cNvSpPr>
              <a:spLocks/>
            </p:cNvSpPr>
            <p:nvPr/>
          </p:nvSpPr>
          <p:spPr bwMode="auto">
            <a:xfrm>
              <a:off x="7671737" y="2295738"/>
              <a:ext cx="33882" cy="67911"/>
            </a:xfrm>
            <a:custGeom>
              <a:avLst/>
              <a:gdLst/>
              <a:ahLst/>
              <a:cxnLst>
                <a:cxn ang="0">
                  <a:pos x="32" y="0"/>
                </a:cxn>
                <a:cxn ang="0">
                  <a:pos x="36" y="70"/>
                </a:cxn>
                <a:cxn ang="0">
                  <a:pos x="0" y="54"/>
                </a:cxn>
                <a:cxn ang="0">
                  <a:pos x="0" y="0"/>
                </a:cxn>
                <a:cxn ang="0">
                  <a:pos x="32" y="0"/>
                </a:cxn>
              </a:cxnLst>
              <a:rect l="0" t="0" r="r" b="b"/>
              <a:pathLst>
                <a:path w="36" h="70">
                  <a:moveTo>
                    <a:pt x="32" y="0"/>
                  </a:moveTo>
                  <a:lnTo>
                    <a:pt x="36" y="70"/>
                  </a:lnTo>
                  <a:lnTo>
                    <a:pt x="0" y="54"/>
                  </a:lnTo>
                  <a:lnTo>
                    <a:pt x="0" y="0"/>
                  </a:lnTo>
                  <a:lnTo>
                    <a:pt x="3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8" name="Freeform 360"/>
            <p:cNvSpPr>
              <a:spLocks/>
            </p:cNvSpPr>
            <p:nvPr/>
          </p:nvSpPr>
          <p:spPr bwMode="auto">
            <a:xfrm>
              <a:off x="7671737" y="2295738"/>
              <a:ext cx="33882" cy="67911"/>
            </a:xfrm>
            <a:custGeom>
              <a:avLst/>
              <a:gdLst/>
              <a:ahLst/>
              <a:cxnLst>
                <a:cxn ang="0">
                  <a:pos x="33" y="0"/>
                </a:cxn>
                <a:cxn ang="0">
                  <a:pos x="36" y="70"/>
                </a:cxn>
                <a:cxn ang="0">
                  <a:pos x="0" y="53"/>
                </a:cxn>
                <a:cxn ang="0">
                  <a:pos x="0" y="0"/>
                </a:cxn>
                <a:cxn ang="0">
                  <a:pos x="33" y="0"/>
                </a:cxn>
              </a:cxnLst>
              <a:rect l="0" t="0" r="r" b="b"/>
              <a:pathLst>
                <a:path w="36" h="70">
                  <a:moveTo>
                    <a:pt x="33" y="0"/>
                  </a:moveTo>
                  <a:lnTo>
                    <a:pt x="36" y="70"/>
                  </a:lnTo>
                  <a:lnTo>
                    <a:pt x="0" y="53"/>
                  </a:lnTo>
                  <a:lnTo>
                    <a:pt x="0" y="0"/>
                  </a:lnTo>
                  <a:lnTo>
                    <a:pt x="3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9" name="Freeform 359"/>
            <p:cNvSpPr>
              <a:spLocks/>
            </p:cNvSpPr>
            <p:nvPr/>
          </p:nvSpPr>
          <p:spPr bwMode="auto">
            <a:xfrm>
              <a:off x="7727399" y="2312715"/>
              <a:ext cx="33882" cy="48508"/>
            </a:xfrm>
            <a:custGeom>
              <a:avLst/>
              <a:gdLst/>
              <a:ahLst/>
              <a:cxnLst>
                <a:cxn ang="0">
                  <a:pos x="19" y="0"/>
                </a:cxn>
                <a:cxn ang="0">
                  <a:pos x="35" y="29"/>
                </a:cxn>
                <a:cxn ang="0">
                  <a:pos x="19" y="51"/>
                </a:cxn>
                <a:cxn ang="0">
                  <a:pos x="0" y="29"/>
                </a:cxn>
                <a:cxn ang="0">
                  <a:pos x="19" y="0"/>
                </a:cxn>
              </a:cxnLst>
              <a:rect l="0" t="0" r="r" b="b"/>
              <a:pathLst>
                <a:path w="35" h="51">
                  <a:moveTo>
                    <a:pt x="19" y="0"/>
                  </a:moveTo>
                  <a:lnTo>
                    <a:pt x="35" y="29"/>
                  </a:lnTo>
                  <a:lnTo>
                    <a:pt x="19" y="51"/>
                  </a:lnTo>
                  <a:lnTo>
                    <a:pt x="0" y="29"/>
                  </a:lnTo>
                  <a:lnTo>
                    <a:pt x="1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0" name="Freeform 358"/>
            <p:cNvSpPr>
              <a:spLocks/>
            </p:cNvSpPr>
            <p:nvPr/>
          </p:nvSpPr>
          <p:spPr bwMode="auto">
            <a:xfrm>
              <a:off x="7727399" y="2312715"/>
              <a:ext cx="33882" cy="50934"/>
            </a:xfrm>
            <a:custGeom>
              <a:avLst/>
              <a:gdLst/>
              <a:ahLst/>
              <a:cxnLst>
                <a:cxn ang="0">
                  <a:pos x="20" y="0"/>
                </a:cxn>
                <a:cxn ang="0">
                  <a:pos x="35" y="29"/>
                </a:cxn>
                <a:cxn ang="0">
                  <a:pos x="20" y="51"/>
                </a:cxn>
                <a:cxn ang="0">
                  <a:pos x="0" y="29"/>
                </a:cxn>
                <a:cxn ang="0">
                  <a:pos x="20" y="0"/>
                </a:cxn>
              </a:cxnLst>
              <a:rect l="0" t="0" r="r" b="b"/>
              <a:pathLst>
                <a:path w="35" h="51">
                  <a:moveTo>
                    <a:pt x="20" y="0"/>
                  </a:moveTo>
                  <a:lnTo>
                    <a:pt x="35" y="29"/>
                  </a:lnTo>
                  <a:lnTo>
                    <a:pt x="20" y="51"/>
                  </a:lnTo>
                  <a:lnTo>
                    <a:pt x="0" y="29"/>
                  </a:lnTo>
                  <a:lnTo>
                    <a:pt x="2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1" name="Freeform 357"/>
            <p:cNvSpPr>
              <a:spLocks/>
            </p:cNvSpPr>
            <p:nvPr/>
          </p:nvSpPr>
          <p:spPr bwMode="auto">
            <a:xfrm>
              <a:off x="7669316" y="2400029"/>
              <a:ext cx="33882" cy="48508"/>
            </a:xfrm>
            <a:custGeom>
              <a:avLst/>
              <a:gdLst/>
              <a:ahLst/>
              <a:cxnLst>
                <a:cxn ang="0">
                  <a:pos x="19" y="0"/>
                </a:cxn>
                <a:cxn ang="0">
                  <a:pos x="35" y="51"/>
                </a:cxn>
                <a:cxn ang="0">
                  <a:pos x="0" y="45"/>
                </a:cxn>
                <a:cxn ang="0">
                  <a:pos x="19" y="0"/>
                </a:cxn>
              </a:cxnLst>
              <a:rect l="0" t="0" r="r" b="b"/>
              <a:pathLst>
                <a:path w="35" h="51">
                  <a:moveTo>
                    <a:pt x="19" y="0"/>
                  </a:moveTo>
                  <a:lnTo>
                    <a:pt x="35" y="51"/>
                  </a:lnTo>
                  <a:lnTo>
                    <a:pt x="0" y="45"/>
                  </a:lnTo>
                  <a:lnTo>
                    <a:pt x="1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2" name="Freeform 356"/>
            <p:cNvSpPr>
              <a:spLocks/>
            </p:cNvSpPr>
            <p:nvPr/>
          </p:nvSpPr>
          <p:spPr bwMode="auto">
            <a:xfrm>
              <a:off x="7669316" y="2400029"/>
              <a:ext cx="33882" cy="50934"/>
            </a:xfrm>
            <a:custGeom>
              <a:avLst/>
              <a:gdLst/>
              <a:ahLst/>
              <a:cxnLst>
                <a:cxn ang="0">
                  <a:pos x="18" y="0"/>
                </a:cxn>
                <a:cxn ang="0">
                  <a:pos x="35" y="51"/>
                </a:cxn>
                <a:cxn ang="0">
                  <a:pos x="0" y="44"/>
                </a:cxn>
                <a:cxn ang="0">
                  <a:pos x="18" y="0"/>
                </a:cxn>
              </a:cxnLst>
              <a:rect l="0" t="0" r="r" b="b"/>
              <a:pathLst>
                <a:path w="35" h="51">
                  <a:moveTo>
                    <a:pt x="18" y="0"/>
                  </a:moveTo>
                  <a:lnTo>
                    <a:pt x="35" y="51"/>
                  </a:lnTo>
                  <a:lnTo>
                    <a:pt x="0" y="44"/>
                  </a:lnTo>
                  <a:lnTo>
                    <a:pt x="1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3" name="Freeform 355"/>
            <p:cNvSpPr>
              <a:spLocks/>
            </p:cNvSpPr>
            <p:nvPr/>
          </p:nvSpPr>
          <p:spPr bwMode="auto">
            <a:xfrm>
              <a:off x="7669316" y="2509172"/>
              <a:ext cx="29042" cy="53358"/>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4" name="Freeform 354"/>
            <p:cNvSpPr>
              <a:spLocks/>
            </p:cNvSpPr>
            <p:nvPr/>
          </p:nvSpPr>
          <p:spPr bwMode="auto">
            <a:xfrm>
              <a:off x="7669316" y="2509172"/>
              <a:ext cx="26622" cy="53358"/>
            </a:xfrm>
            <a:custGeom>
              <a:avLst/>
              <a:gdLst/>
              <a:ahLst/>
              <a:cxnLst>
                <a:cxn ang="0">
                  <a:pos x="0" y="0"/>
                </a:cxn>
                <a:cxn ang="0">
                  <a:pos x="26" y="0"/>
                </a:cxn>
                <a:cxn ang="0">
                  <a:pos x="29" y="54"/>
                </a:cxn>
                <a:cxn ang="0">
                  <a:pos x="3" y="54"/>
                </a:cxn>
                <a:cxn ang="0">
                  <a:pos x="0" y="0"/>
                </a:cxn>
              </a:cxnLst>
              <a:rect l="0" t="0" r="r" b="b"/>
              <a:pathLst>
                <a:path w="29" h="54">
                  <a:moveTo>
                    <a:pt x="0" y="0"/>
                  </a:moveTo>
                  <a:lnTo>
                    <a:pt x="26" y="0"/>
                  </a:lnTo>
                  <a:lnTo>
                    <a:pt x="29" y="54"/>
                  </a:lnTo>
                  <a:lnTo>
                    <a:pt x="3" y="54"/>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5" name="Freeform 353"/>
            <p:cNvSpPr>
              <a:spLocks/>
            </p:cNvSpPr>
            <p:nvPr/>
          </p:nvSpPr>
          <p:spPr bwMode="auto">
            <a:xfrm>
              <a:off x="7553150" y="2598911"/>
              <a:ext cx="116167" cy="286196"/>
            </a:xfrm>
            <a:custGeom>
              <a:avLst/>
              <a:gdLst/>
              <a:ahLst/>
              <a:cxnLst>
                <a:cxn ang="0">
                  <a:pos x="121" y="0"/>
                </a:cxn>
                <a:cxn ang="0">
                  <a:pos x="96" y="80"/>
                </a:cxn>
                <a:cxn ang="0">
                  <a:pos x="96" y="137"/>
                </a:cxn>
                <a:cxn ang="0">
                  <a:pos x="61" y="208"/>
                </a:cxn>
                <a:cxn ang="0">
                  <a:pos x="3" y="294"/>
                </a:cxn>
                <a:cxn ang="0">
                  <a:pos x="0" y="259"/>
                </a:cxn>
                <a:cxn ang="0">
                  <a:pos x="25" y="220"/>
                </a:cxn>
                <a:cxn ang="0">
                  <a:pos x="32" y="134"/>
                </a:cxn>
                <a:cxn ang="0">
                  <a:pos x="67" y="35"/>
                </a:cxn>
                <a:cxn ang="0">
                  <a:pos x="121" y="0"/>
                </a:cxn>
              </a:cxnLst>
              <a:rect l="0" t="0" r="r" b="b"/>
              <a:pathLst>
                <a:path w="121" h="294">
                  <a:moveTo>
                    <a:pt x="121" y="0"/>
                  </a:moveTo>
                  <a:lnTo>
                    <a:pt x="96" y="80"/>
                  </a:lnTo>
                  <a:lnTo>
                    <a:pt x="96" y="137"/>
                  </a:lnTo>
                  <a:lnTo>
                    <a:pt x="61" y="208"/>
                  </a:lnTo>
                  <a:lnTo>
                    <a:pt x="3" y="294"/>
                  </a:lnTo>
                  <a:lnTo>
                    <a:pt x="0" y="259"/>
                  </a:lnTo>
                  <a:lnTo>
                    <a:pt x="25" y="220"/>
                  </a:lnTo>
                  <a:lnTo>
                    <a:pt x="32" y="134"/>
                  </a:lnTo>
                  <a:lnTo>
                    <a:pt x="67" y="35"/>
                  </a:lnTo>
                  <a:lnTo>
                    <a:pt x="12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6" name="Freeform 352"/>
            <p:cNvSpPr>
              <a:spLocks/>
            </p:cNvSpPr>
            <p:nvPr/>
          </p:nvSpPr>
          <p:spPr bwMode="auto">
            <a:xfrm>
              <a:off x="7553150" y="2598911"/>
              <a:ext cx="118587" cy="286196"/>
            </a:xfrm>
            <a:custGeom>
              <a:avLst/>
              <a:gdLst/>
              <a:ahLst/>
              <a:cxnLst>
                <a:cxn ang="0">
                  <a:pos x="121" y="0"/>
                </a:cxn>
                <a:cxn ang="0">
                  <a:pos x="96" y="80"/>
                </a:cxn>
                <a:cxn ang="0">
                  <a:pos x="96" y="137"/>
                </a:cxn>
                <a:cxn ang="0">
                  <a:pos x="62" y="209"/>
                </a:cxn>
                <a:cxn ang="0">
                  <a:pos x="5" y="294"/>
                </a:cxn>
                <a:cxn ang="0">
                  <a:pos x="0" y="259"/>
                </a:cxn>
                <a:cxn ang="0">
                  <a:pos x="25" y="219"/>
                </a:cxn>
                <a:cxn ang="0">
                  <a:pos x="32" y="135"/>
                </a:cxn>
                <a:cxn ang="0">
                  <a:pos x="67" y="35"/>
                </a:cxn>
                <a:cxn ang="0">
                  <a:pos x="121" y="0"/>
                </a:cxn>
              </a:cxnLst>
              <a:rect l="0" t="0" r="r" b="b"/>
              <a:pathLst>
                <a:path w="121" h="294">
                  <a:moveTo>
                    <a:pt x="121" y="0"/>
                  </a:moveTo>
                  <a:lnTo>
                    <a:pt x="96" y="80"/>
                  </a:lnTo>
                  <a:lnTo>
                    <a:pt x="96" y="137"/>
                  </a:lnTo>
                  <a:lnTo>
                    <a:pt x="62" y="209"/>
                  </a:lnTo>
                  <a:lnTo>
                    <a:pt x="5" y="294"/>
                  </a:lnTo>
                  <a:lnTo>
                    <a:pt x="0" y="259"/>
                  </a:lnTo>
                  <a:lnTo>
                    <a:pt x="25" y="219"/>
                  </a:lnTo>
                  <a:lnTo>
                    <a:pt x="32" y="135"/>
                  </a:lnTo>
                  <a:lnTo>
                    <a:pt x="67" y="35"/>
                  </a:lnTo>
                  <a:lnTo>
                    <a:pt x="12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7" name="Freeform 351"/>
            <p:cNvSpPr>
              <a:spLocks/>
            </p:cNvSpPr>
            <p:nvPr/>
          </p:nvSpPr>
          <p:spPr bwMode="auto">
            <a:xfrm>
              <a:off x="7110267" y="2870553"/>
              <a:ext cx="416262" cy="288621"/>
            </a:xfrm>
            <a:custGeom>
              <a:avLst/>
              <a:gdLst/>
              <a:ahLst/>
              <a:cxnLst>
                <a:cxn ang="0">
                  <a:pos x="419" y="0"/>
                </a:cxn>
                <a:cxn ang="0">
                  <a:pos x="429" y="32"/>
                </a:cxn>
                <a:cxn ang="0">
                  <a:pos x="362" y="96"/>
                </a:cxn>
                <a:cxn ang="0">
                  <a:pos x="308" y="173"/>
                </a:cxn>
                <a:cxn ang="0">
                  <a:pos x="196" y="227"/>
                </a:cxn>
                <a:cxn ang="0">
                  <a:pos x="116" y="262"/>
                </a:cxn>
                <a:cxn ang="0">
                  <a:pos x="87" y="294"/>
                </a:cxn>
                <a:cxn ang="0">
                  <a:pos x="32" y="298"/>
                </a:cxn>
                <a:cxn ang="0">
                  <a:pos x="0" y="298"/>
                </a:cxn>
                <a:cxn ang="0">
                  <a:pos x="16" y="269"/>
                </a:cxn>
                <a:cxn ang="0">
                  <a:pos x="112" y="182"/>
                </a:cxn>
                <a:cxn ang="0">
                  <a:pos x="256" y="80"/>
                </a:cxn>
                <a:cxn ang="0">
                  <a:pos x="292" y="70"/>
                </a:cxn>
                <a:cxn ang="0">
                  <a:pos x="327" y="35"/>
                </a:cxn>
                <a:cxn ang="0">
                  <a:pos x="419" y="0"/>
                </a:cxn>
              </a:cxnLst>
              <a:rect l="0" t="0" r="r" b="b"/>
              <a:pathLst>
                <a:path w="429" h="298">
                  <a:moveTo>
                    <a:pt x="419" y="0"/>
                  </a:moveTo>
                  <a:lnTo>
                    <a:pt x="429" y="32"/>
                  </a:lnTo>
                  <a:lnTo>
                    <a:pt x="362" y="96"/>
                  </a:lnTo>
                  <a:lnTo>
                    <a:pt x="308" y="173"/>
                  </a:lnTo>
                  <a:lnTo>
                    <a:pt x="196" y="227"/>
                  </a:lnTo>
                  <a:lnTo>
                    <a:pt x="116" y="262"/>
                  </a:lnTo>
                  <a:lnTo>
                    <a:pt x="87" y="294"/>
                  </a:lnTo>
                  <a:lnTo>
                    <a:pt x="32" y="298"/>
                  </a:lnTo>
                  <a:lnTo>
                    <a:pt x="0" y="298"/>
                  </a:lnTo>
                  <a:lnTo>
                    <a:pt x="16" y="269"/>
                  </a:lnTo>
                  <a:lnTo>
                    <a:pt x="112" y="182"/>
                  </a:lnTo>
                  <a:lnTo>
                    <a:pt x="256" y="80"/>
                  </a:lnTo>
                  <a:lnTo>
                    <a:pt x="292" y="70"/>
                  </a:lnTo>
                  <a:lnTo>
                    <a:pt x="327" y="35"/>
                  </a:lnTo>
                  <a:lnTo>
                    <a:pt x="419"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8" name="Freeform 350"/>
            <p:cNvSpPr>
              <a:spLocks/>
            </p:cNvSpPr>
            <p:nvPr/>
          </p:nvSpPr>
          <p:spPr bwMode="auto">
            <a:xfrm>
              <a:off x="7110267" y="2870553"/>
              <a:ext cx="416262" cy="288621"/>
            </a:xfrm>
            <a:custGeom>
              <a:avLst/>
              <a:gdLst/>
              <a:ahLst/>
              <a:cxnLst>
                <a:cxn ang="0">
                  <a:pos x="419" y="0"/>
                </a:cxn>
                <a:cxn ang="0">
                  <a:pos x="429" y="30"/>
                </a:cxn>
                <a:cxn ang="0">
                  <a:pos x="362" y="95"/>
                </a:cxn>
                <a:cxn ang="0">
                  <a:pos x="307" y="173"/>
                </a:cxn>
                <a:cxn ang="0">
                  <a:pos x="197" y="225"/>
                </a:cxn>
                <a:cxn ang="0">
                  <a:pos x="117" y="260"/>
                </a:cxn>
                <a:cxn ang="0">
                  <a:pos x="87" y="293"/>
                </a:cxn>
                <a:cxn ang="0">
                  <a:pos x="32" y="298"/>
                </a:cxn>
                <a:cxn ang="0">
                  <a:pos x="0" y="298"/>
                </a:cxn>
                <a:cxn ang="0">
                  <a:pos x="17" y="268"/>
                </a:cxn>
                <a:cxn ang="0">
                  <a:pos x="112" y="180"/>
                </a:cxn>
                <a:cxn ang="0">
                  <a:pos x="257" y="80"/>
                </a:cxn>
                <a:cxn ang="0">
                  <a:pos x="292" y="70"/>
                </a:cxn>
                <a:cxn ang="0">
                  <a:pos x="327" y="35"/>
                </a:cxn>
                <a:cxn ang="0">
                  <a:pos x="419" y="0"/>
                </a:cxn>
              </a:cxnLst>
              <a:rect l="0" t="0" r="r" b="b"/>
              <a:pathLst>
                <a:path w="429" h="298">
                  <a:moveTo>
                    <a:pt x="419" y="0"/>
                  </a:moveTo>
                  <a:lnTo>
                    <a:pt x="429" y="30"/>
                  </a:lnTo>
                  <a:lnTo>
                    <a:pt x="362" y="95"/>
                  </a:lnTo>
                  <a:lnTo>
                    <a:pt x="307" y="173"/>
                  </a:lnTo>
                  <a:lnTo>
                    <a:pt x="197" y="225"/>
                  </a:lnTo>
                  <a:lnTo>
                    <a:pt x="117" y="260"/>
                  </a:lnTo>
                  <a:lnTo>
                    <a:pt x="87" y="293"/>
                  </a:lnTo>
                  <a:lnTo>
                    <a:pt x="32" y="298"/>
                  </a:lnTo>
                  <a:lnTo>
                    <a:pt x="0" y="298"/>
                  </a:lnTo>
                  <a:lnTo>
                    <a:pt x="17" y="268"/>
                  </a:lnTo>
                  <a:lnTo>
                    <a:pt x="112" y="180"/>
                  </a:lnTo>
                  <a:lnTo>
                    <a:pt x="257" y="80"/>
                  </a:lnTo>
                  <a:lnTo>
                    <a:pt x="292" y="70"/>
                  </a:lnTo>
                  <a:lnTo>
                    <a:pt x="327" y="35"/>
                  </a:lnTo>
                  <a:lnTo>
                    <a:pt x="419"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9" name="Freeform 349"/>
            <p:cNvSpPr>
              <a:spLocks/>
            </p:cNvSpPr>
            <p:nvPr/>
          </p:nvSpPr>
          <p:spPr bwMode="auto">
            <a:xfrm>
              <a:off x="7303877" y="2475217"/>
              <a:ext cx="222652" cy="295897"/>
            </a:xfrm>
            <a:custGeom>
              <a:avLst/>
              <a:gdLst/>
              <a:ahLst/>
              <a:cxnLst>
                <a:cxn ang="0">
                  <a:pos x="0" y="9"/>
                </a:cxn>
                <a:cxn ang="0">
                  <a:pos x="67" y="0"/>
                </a:cxn>
                <a:cxn ang="0">
                  <a:pos x="105" y="32"/>
                </a:cxn>
                <a:cxn ang="0">
                  <a:pos x="137" y="35"/>
                </a:cxn>
                <a:cxn ang="0">
                  <a:pos x="195" y="73"/>
                </a:cxn>
                <a:cxn ang="0">
                  <a:pos x="230" y="102"/>
                </a:cxn>
                <a:cxn ang="0">
                  <a:pos x="195" y="160"/>
                </a:cxn>
                <a:cxn ang="0">
                  <a:pos x="192" y="268"/>
                </a:cxn>
                <a:cxn ang="0">
                  <a:pos x="96" y="304"/>
                </a:cxn>
                <a:cxn ang="0">
                  <a:pos x="48" y="304"/>
                </a:cxn>
                <a:cxn ang="0">
                  <a:pos x="0" y="281"/>
                </a:cxn>
                <a:cxn ang="0">
                  <a:pos x="3" y="252"/>
                </a:cxn>
                <a:cxn ang="0">
                  <a:pos x="70" y="265"/>
                </a:cxn>
                <a:cxn ang="0">
                  <a:pos x="73" y="230"/>
                </a:cxn>
                <a:cxn ang="0">
                  <a:pos x="38" y="201"/>
                </a:cxn>
                <a:cxn ang="0">
                  <a:pos x="51" y="160"/>
                </a:cxn>
                <a:cxn ang="0">
                  <a:pos x="0" y="16"/>
                </a:cxn>
                <a:cxn ang="0">
                  <a:pos x="0" y="9"/>
                </a:cxn>
              </a:cxnLst>
              <a:rect l="0" t="0" r="r" b="b"/>
              <a:pathLst>
                <a:path w="230" h="304">
                  <a:moveTo>
                    <a:pt x="0" y="9"/>
                  </a:moveTo>
                  <a:lnTo>
                    <a:pt x="67" y="0"/>
                  </a:lnTo>
                  <a:lnTo>
                    <a:pt x="105" y="32"/>
                  </a:lnTo>
                  <a:lnTo>
                    <a:pt x="137" y="35"/>
                  </a:lnTo>
                  <a:lnTo>
                    <a:pt x="195" y="73"/>
                  </a:lnTo>
                  <a:lnTo>
                    <a:pt x="230" y="102"/>
                  </a:lnTo>
                  <a:lnTo>
                    <a:pt x="195" y="160"/>
                  </a:lnTo>
                  <a:lnTo>
                    <a:pt x="192" y="268"/>
                  </a:lnTo>
                  <a:lnTo>
                    <a:pt x="96" y="304"/>
                  </a:lnTo>
                  <a:lnTo>
                    <a:pt x="48" y="304"/>
                  </a:lnTo>
                  <a:lnTo>
                    <a:pt x="0" y="281"/>
                  </a:lnTo>
                  <a:lnTo>
                    <a:pt x="3" y="252"/>
                  </a:lnTo>
                  <a:lnTo>
                    <a:pt x="70" y="265"/>
                  </a:lnTo>
                  <a:lnTo>
                    <a:pt x="73" y="230"/>
                  </a:lnTo>
                  <a:lnTo>
                    <a:pt x="38" y="201"/>
                  </a:lnTo>
                  <a:lnTo>
                    <a:pt x="51" y="160"/>
                  </a:lnTo>
                  <a:lnTo>
                    <a:pt x="0" y="16"/>
                  </a:lnTo>
                  <a:lnTo>
                    <a:pt x="0" y="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0" name="Freeform 348"/>
            <p:cNvSpPr>
              <a:spLocks/>
            </p:cNvSpPr>
            <p:nvPr/>
          </p:nvSpPr>
          <p:spPr bwMode="auto">
            <a:xfrm>
              <a:off x="7303877" y="2475217"/>
              <a:ext cx="222652" cy="295897"/>
            </a:xfrm>
            <a:custGeom>
              <a:avLst/>
              <a:gdLst/>
              <a:ahLst/>
              <a:cxnLst>
                <a:cxn ang="0">
                  <a:pos x="0" y="10"/>
                </a:cxn>
                <a:cxn ang="0">
                  <a:pos x="68" y="0"/>
                </a:cxn>
                <a:cxn ang="0">
                  <a:pos x="105" y="32"/>
                </a:cxn>
                <a:cxn ang="0">
                  <a:pos x="138" y="35"/>
                </a:cxn>
                <a:cxn ang="0">
                  <a:pos x="195" y="72"/>
                </a:cxn>
                <a:cxn ang="0">
                  <a:pos x="230" y="102"/>
                </a:cxn>
                <a:cxn ang="0">
                  <a:pos x="195" y="159"/>
                </a:cxn>
                <a:cxn ang="0">
                  <a:pos x="193" y="267"/>
                </a:cxn>
                <a:cxn ang="0">
                  <a:pos x="95" y="304"/>
                </a:cxn>
                <a:cxn ang="0">
                  <a:pos x="48" y="304"/>
                </a:cxn>
                <a:cxn ang="0">
                  <a:pos x="0" y="282"/>
                </a:cxn>
                <a:cxn ang="0">
                  <a:pos x="3" y="252"/>
                </a:cxn>
                <a:cxn ang="0">
                  <a:pos x="70" y="264"/>
                </a:cxn>
                <a:cxn ang="0">
                  <a:pos x="73" y="229"/>
                </a:cxn>
                <a:cxn ang="0">
                  <a:pos x="38" y="202"/>
                </a:cxn>
                <a:cxn ang="0">
                  <a:pos x="50" y="159"/>
                </a:cxn>
                <a:cxn ang="0">
                  <a:pos x="0" y="17"/>
                </a:cxn>
                <a:cxn ang="0">
                  <a:pos x="0" y="10"/>
                </a:cxn>
              </a:cxnLst>
              <a:rect l="0" t="0" r="r" b="b"/>
              <a:pathLst>
                <a:path w="230" h="304">
                  <a:moveTo>
                    <a:pt x="0" y="10"/>
                  </a:moveTo>
                  <a:lnTo>
                    <a:pt x="68" y="0"/>
                  </a:lnTo>
                  <a:lnTo>
                    <a:pt x="105" y="32"/>
                  </a:lnTo>
                  <a:lnTo>
                    <a:pt x="138" y="35"/>
                  </a:lnTo>
                  <a:lnTo>
                    <a:pt x="195" y="72"/>
                  </a:lnTo>
                  <a:lnTo>
                    <a:pt x="230" y="102"/>
                  </a:lnTo>
                  <a:lnTo>
                    <a:pt x="195" y="159"/>
                  </a:lnTo>
                  <a:lnTo>
                    <a:pt x="193" y="267"/>
                  </a:lnTo>
                  <a:lnTo>
                    <a:pt x="95" y="304"/>
                  </a:lnTo>
                  <a:lnTo>
                    <a:pt x="48" y="304"/>
                  </a:lnTo>
                  <a:lnTo>
                    <a:pt x="0" y="282"/>
                  </a:lnTo>
                  <a:lnTo>
                    <a:pt x="3" y="252"/>
                  </a:lnTo>
                  <a:lnTo>
                    <a:pt x="70" y="264"/>
                  </a:lnTo>
                  <a:lnTo>
                    <a:pt x="73" y="229"/>
                  </a:lnTo>
                  <a:lnTo>
                    <a:pt x="38" y="202"/>
                  </a:lnTo>
                  <a:lnTo>
                    <a:pt x="50" y="159"/>
                  </a:lnTo>
                  <a:lnTo>
                    <a:pt x="0" y="17"/>
                  </a:lnTo>
                  <a:lnTo>
                    <a:pt x="0" y="1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1" name="Freeform 347"/>
            <p:cNvSpPr>
              <a:spLocks/>
            </p:cNvSpPr>
            <p:nvPr/>
          </p:nvSpPr>
          <p:spPr bwMode="auto">
            <a:xfrm>
              <a:off x="7395843" y="1619055"/>
              <a:ext cx="237173" cy="322577"/>
            </a:xfrm>
            <a:custGeom>
              <a:avLst/>
              <a:gdLst/>
              <a:ahLst/>
              <a:cxnLst>
                <a:cxn ang="0">
                  <a:pos x="246" y="4"/>
                </a:cxn>
                <a:cxn ang="0">
                  <a:pos x="217" y="45"/>
                </a:cxn>
                <a:cxn ang="0">
                  <a:pos x="224" y="109"/>
                </a:cxn>
                <a:cxn ang="0">
                  <a:pos x="153" y="109"/>
                </a:cxn>
                <a:cxn ang="0">
                  <a:pos x="96" y="231"/>
                </a:cxn>
                <a:cxn ang="0">
                  <a:pos x="108" y="269"/>
                </a:cxn>
                <a:cxn ang="0">
                  <a:pos x="45" y="295"/>
                </a:cxn>
                <a:cxn ang="0">
                  <a:pos x="16" y="333"/>
                </a:cxn>
                <a:cxn ang="0">
                  <a:pos x="0" y="250"/>
                </a:cxn>
                <a:cxn ang="0">
                  <a:pos x="41" y="240"/>
                </a:cxn>
                <a:cxn ang="0">
                  <a:pos x="51" y="180"/>
                </a:cxn>
                <a:cxn ang="0">
                  <a:pos x="32" y="180"/>
                </a:cxn>
                <a:cxn ang="0">
                  <a:pos x="0" y="96"/>
                </a:cxn>
                <a:cxn ang="0">
                  <a:pos x="45" y="42"/>
                </a:cxn>
                <a:cxn ang="0">
                  <a:pos x="38" y="0"/>
                </a:cxn>
                <a:cxn ang="0">
                  <a:pos x="41" y="32"/>
                </a:cxn>
                <a:cxn ang="0">
                  <a:pos x="217" y="45"/>
                </a:cxn>
                <a:cxn ang="0">
                  <a:pos x="220" y="45"/>
                </a:cxn>
                <a:cxn ang="0">
                  <a:pos x="246" y="4"/>
                </a:cxn>
              </a:cxnLst>
              <a:rect l="0" t="0" r="r" b="b"/>
              <a:pathLst>
                <a:path w="246" h="333">
                  <a:moveTo>
                    <a:pt x="246" y="4"/>
                  </a:moveTo>
                  <a:lnTo>
                    <a:pt x="217" y="45"/>
                  </a:lnTo>
                  <a:lnTo>
                    <a:pt x="224" y="109"/>
                  </a:lnTo>
                  <a:lnTo>
                    <a:pt x="153" y="109"/>
                  </a:lnTo>
                  <a:lnTo>
                    <a:pt x="96" y="231"/>
                  </a:lnTo>
                  <a:lnTo>
                    <a:pt x="108" y="269"/>
                  </a:lnTo>
                  <a:lnTo>
                    <a:pt x="45" y="295"/>
                  </a:lnTo>
                  <a:lnTo>
                    <a:pt x="16" y="333"/>
                  </a:lnTo>
                  <a:lnTo>
                    <a:pt x="0" y="250"/>
                  </a:lnTo>
                  <a:lnTo>
                    <a:pt x="41" y="240"/>
                  </a:lnTo>
                  <a:lnTo>
                    <a:pt x="51" y="180"/>
                  </a:lnTo>
                  <a:lnTo>
                    <a:pt x="32" y="180"/>
                  </a:lnTo>
                  <a:lnTo>
                    <a:pt x="0" y="96"/>
                  </a:lnTo>
                  <a:lnTo>
                    <a:pt x="45" y="42"/>
                  </a:lnTo>
                  <a:lnTo>
                    <a:pt x="38" y="0"/>
                  </a:lnTo>
                  <a:lnTo>
                    <a:pt x="41" y="32"/>
                  </a:lnTo>
                  <a:lnTo>
                    <a:pt x="217" y="45"/>
                  </a:lnTo>
                  <a:lnTo>
                    <a:pt x="220" y="45"/>
                  </a:lnTo>
                  <a:lnTo>
                    <a:pt x="246" y="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2" name="Freeform 346"/>
            <p:cNvSpPr>
              <a:spLocks/>
            </p:cNvSpPr>
            <p:nvPr/>
          </p:nvSpPr>
          <p:spPr bwMode="auto">
            <a:xfrm>
              <a:off x="7395843" y="1619055"/>
              <a:ext cx="239592" cy="322577"/>
            </a:xfrm>
            <a:custGeom>
              <a:avLst/>
              <a:gdLst/>
              <a:ahLst/>
              <a:cxnLst>
                <a:cxn ang="0">
                  <a:pos x="246" y="3"/>
                </a:cxn>
                <a:cxn ang="0">
                  <a:pos x="216" y="45"/>
                </a:cxn>
                <a:cxn ang="0">
                  <a:pos x="224" y="108"/>
                </a:cxn>
                <a:cxn ang="0">
                  <a:pos x="152" y="108"/>
                </a:cxn>
                <a:cxn ang="0">
                  <a:pos x="97" y="230"/>
                </a:cxn>
                <a:cxn ang="0">
                  <a:pos x="107" y="268"/>
                </a:cxn>
                <a:cxn ang="0">
                  <a:pos x="45" y="295"/>
                </a:cxn>
                <a:cxn ang="0">
                  <a:pos x="17" y="333"/>
                </a:cxn>
                <a:cxn ang="0">
                  <a:pos x="0" y="250"/>
                </a:cxn>
                <a:cxn ang="0">
                  <a:pos x="42" y="240"/>
                </a:cxn>
                <a:cxn ang="0">
                  <a:pos x="52" y="180"/>
                </a:cxn>
                <a:cxn ang="0">
                  <a:pos x="32" y="180"/>
                </a:cxn>
                <a:cxn ang="0">
                  <a:pos x="0" y="95"/>
                </a:cxn>
                <a:cxn ang="0">
                  <a:pos x="45" y="40"/>
                </a:cxn>
                <a:cxn ang="0">
                  <a:pos x="37" y="0"/>
                </a:cxn>
                <a:cxn ang="0">
                  <a:pos x="42" y="30"/>
                </a:cxn>
                <a:cxn ang="0">
                  <a:pos x="216" y="45"/>
                </a:cxn>
                <a:cxn ang="0">
                  <a:pos x="219" y="45"/>
                </a:cxn>
                <a:cxn ang="0">
                  <a:pos x="246" y="3"/>
                </a:cxn>
              </a:cxnLst>
              <a:rect l="0" t="0" r="r" b="b"/>
              <a:pathLst>
                <a:path w="246" h="333">
                  <a:moveTo>
                    <a:pt x="246" y="3"/>
                  </a:moveTo>
                  <a:lnTo>
                    <a:pt x="216" y="45"/>
                  </a:lnTo>
                  <a:lnTo>
                    <a:pt x="224" y="108"/>
                  </a:lnTo>
                  <a:lnTo>
                    <a:pt x="152" y="108"/>
                  </a:lnTo>
                  <a:lnTo>
                    <a:pt x="97" y="230"/>
                  </a:lnTo>
                  <a:lnTo>
                    <a:pt x="107" y="268"/>
                  </a:lnTo>
                  <a:lnTo>
                    <a:pt x="45" y="295"/>
                  </a:lnTo>
                  <a:lnTo>
                    <a:pt x="17" y="333"/>
                  </a:lnTo>
                  <a:lnTo>
                    <a:pt x="0" y="250"/>
                  </a:lnTo>
                  <a:lnTo>
                    <a:pt x="42" y="240"/>
                  </a:lnTo>
                  <a:lnTo>
                    <a:pt x="52" y="180"/>
                  </a:lnTo>
                  <a:lnTo>
                    <a:pt x="32" y="180"/>
                  </a:lnTo>
                  <a:lnTo>
                    <a:pt x="0" y="95"/>
                  </a:lnTo>
                  <a:lnTo>
                    <a:pt x="45" y="40"/>
                  </a:lnTo>
                  <a:lnTo>
                    <a:pt x="37" y="0"/>
                  </a:lnTo>
                  <a:lnTo>
                    <a:pt x="42" y="30"/>
                  </a:lnTo>
                  <a:lnTo>
                    <a:pt x="216" y="45"/>
                  </a:lnTo>
                  <a:lnTo>
                    <a:pt x="219" y="45"/>
                  </a:lnTo>
                  <a:lnTo>
                    <a:pt x="246" y="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3" name="Freeform 345"/>
            <p:cNvSpPr>
              <a:spLocks/>
            </p:cNvSpPr>
            <p:nvPr/>
          </p:nvSpPr>
          <p:spPr bwMode="auto">
            <a:xfrm>
              <a:off x="4232731" y="1944057"/>
              <a:ext cx="60504" cy="99442"/>
            </a:xfrm>
            <a:custGeom>
              <a:avLst/>
              <a:gdLst/>
              <a:ahLst/>
              <a:cxnLst>
                <a:cxn ang="0">
                  <a:pos x="0" y="0"/>
                </a:cxn>
                <a:cxn ang="0">
                  <a:pos x="0" y="103"/>
                </a:cxn>
                <a:cxn ang="0">
                  <a:pos x="64" y="85"/>
                </a:cxn>
                <a:cxn ang="0">
                  <a:pos x="38" y="0"/>
                </a:cxn>
                <a:cxn ang="0">
                  <a:pos x="0" y="0"/>
                </a:cxn>
              </a:cxnLst>
              <a:rect l="0" t="0" r="r" b="b"/>
              <a:pathLst>
                <a:path w="64" h="103">
                  <a:moveTo>
                    <a:pt x="0" y="0"/>
                  </a:moveTo>
                  <a:lnTo>
                    <a:pt x="0" y="103"/>
                  </a:lnTo>
                  <a:lnTo>
                    <a:pt x="64" y="85"/>
                  </a:lnTo>
                  <a:lnTo>
                    <a:pt x="38" y="0"/>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4" name="Freeform 344"/>
            <p:cNvSpPr>
              <a:spLocks/>
            </p:cNvSpPr>
            <p:nvPr/>
          </p:nvSpPr>
          <p:spPr bwMode="auto">
            <a:xfrm>
              <a:off x="4041542" y="1978011"/>
              <a:ext cx="164569" cy="135821"/>
            </a:xfrm>
            <a:custGeom>
              <a:avLst/>
              <a:gdLst/>
              <a:ahLst/>
              <a:cxnLst>
                <a:cxn ang="0">
                  <a:pos x="143" y="13"/>
                </a:cxn>
                <a:cxn ang="0">
                  <a:pos x="98" y="35"/>
                </a:cxn>
                <a:cxn ang="0">
                  <a:pos x="85" y="0"/>
                </a:cxn>
                <a:cxn ang="0">
                  <a:pos x="40" y="33"/>
                </a:cxn>
                <a:cxn ang="0">
                  <a:pos x="40" y="68"/>
                </a:cxn>
                <a:cxn ang="0">
                  <a:pos x="0" y="120"/>
                </a:cxn>
                <a:cxn ang="0">
                  <a:pos x="5" y="138"/>
                </a:cxn>
                <a:cxn ang="0">
                  <a:pos x="123" y="140"/>
                </a:cxn>
                <a:cxn ang="0">
                  <a:pos x="118" y="105"/>
                </a:cxn>
                <a:cxn ang="0">
                  <a:pos x="170" y="53"/>
                </a:cxn>
                <a:cxn ang="0">
                  <a:pos x="143" y="13"/>
                </a:cxn>
              </a:cxnLst>
              <a:rect l="0" t="0" r="r" b="b"/>
              <a:pathLst>
                <a:path w="170" h="140">
                  <a:moveTo>
                    <a:pt x="143" y="13"/>
                  </a:moveTo>
                  <a:lnTo>
                    <a:pt x="98" y="35"/>
                  </a:lnTo>
                  <a:lnTo>
                    <a:pt x="85" y="0"/>
                  </a:lnTo>
                  <a:lnTo>
                    <a:pt x="40" y="33"/>
                  </a:lnTo>
                  <a:lnTo>
                    <a:pt x="40" y="68"/>
                  </a:lnTo>
                  <a:lnTo>
                    <a:pt x="0" y="120"/>
                  </a:lnTo>
                  <a:lnTo>
                    <a:pt x="5" y="138"/>
                  </a:lnTo>
                  <a:lnTo>
                    <a:pt x="123" y="140"/>
                  </a:lnTo>
                  <a:lnTo>
                    <a:pt x="118" y="105"/>
                  </a:lnTo>
                  <a:lnTo>
                    <a:pt x="170" y="53"/>
                  </a:lnTo>
                  <a:lnTo>
                    <a:pt x="143" y="1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5" name="Freeform 343"/>
            <p:cNvSpPr>
              <a:spLocks/>
            </p:cNvSpPr>
            <p:nvPr/>
          </p:nvSpPr>
          <p:spPr bwMode="auto">
            <a:xfrm>
              <a:off x="4227891" y="2096857"/>
              <a:ext cx="41143" cy="67911"/>
            </a:xfrm>
            <a:custGeom>
              <a:avLst/>
              <a:gdLst/>
              <a:ahLst/>
              <a:cxnLst>
                <a:cxn ang="0">
                  <a:pos x="0" y="0"/>
                </a:cxn>
                <a:cxn ang="0">
                  <a:pos x="0" y="71"/>
                </a:cxn>
                <a:cxn ang="0">
                  <a:pos x="42" y="71"/>
                </a:cxn>
                <a:cxn ang="0">
                  <a:pos x="42" y="8"/>
                </a:cxn>
                <a:cxn ang="0">
                  <a:pos x="0" y="0"/>
                </a:cxn>
              </a:cxnLst>
              <a:rect l="0" t="0" r="r" b="b"/>
              <a:pathLst>
                <a:path w="42" h="71">
                  <a:moveTo>
                    <a:pt x="0" y="0"/>
                  </a:moveTo>
                  <a:lnTo>
                    <a:pt x="0" y="71"/>
                  </a:lnTo>
                  <a:lnTo>
                    <a:pt x="42" y="71"/>
                  </a:lnTo>
                  <a:lnTo>
                    <a:pt x="42" y="8"/>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6" name="Freeform 342"/>
            <p:cNvSpPr>
              <a:spLocks/>
            </p:cNvSpPr>
            <p:nvPr/>
          </p:nvSpPr>
          <p:spPr bwMode="auto">
            <a:xfrm>
              <a:off x="4106884" y="2140514"/>
              <a:ext cx="55664" cy="70335"/>
            </a:xfrm>
            <a:custGeom>
              <a:avLst/>
              <a:gdLst/>
              <a:ahLst/>
              <a:cxnLst>
                <a:cxn ang="0">
                  <a:pos x="32" y="0"/>
                </a:cxn>
                <a:cxn ang="0">
                  <a:pos x="57" y="18"/>
                </a:cxn>
                <a:cxn ang="0">
                  <a:pos x="30" y="69"/>
                </a:cxn>
                <a:cxn ang="0">
                  <a:pos x="5" y="74"/>
                </a:cxn>
                <a:cxn ang="0">
                  <a:pos x="0" y="18"/>
                </a:cxn>
                <a:cxn ang="0">
                  <a:pos x="32" y="0"/>
                </a:cxn>
              </a:cxnLst>
              <a:rect l="0" t="0" r="r" b="b"/>
              <a:pathLst>
                <a:path w="57" h="74">
                  <a:moveTo>
                    <a:pt x="32" y="0"/>
                  </a:moveTo>
                  <a:lnTo>
                    <a:pt x="57" y="18"/>
                  </a:lnTo>
                  <a:lnTo>
                    <a:pt x="30" y="69"/>
                  </a:lnTo>
                  <a:lnTo>
                    <a:pt x="5" y="74"/>
                  </a:lnTo>
                  <a:lnTo>
                    <a:pt x="0" y="18"/>
                  </a:lnTo>
                  <a:lnTo>
                    <a:pt x="32"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7" name="Freeform 341"/>
            <p:cNvSpPr>
              <a:spLocks/>
            </p:cNvSpPr>
            <p:nvPr/>
          </p:nvSpPr>
          <p:spPr bwMode="auto">
            <a:xfrm>
              <a:off x="3785007" y="2210849"/>
              <a:ext cx="55662" cy="65486"/>
            </a:xfrm>
            <a:custGeom>
              <a:avLst/>
              <a:gdLst/>
              <a:ahLst/>
              <a:cxnLst>
                <a:cxn ang="0">
                  <a:pos x="0" y="0"/>
                </a:cxn>
                <a:cxn ang="0">
                  <a:pos x="58" y="22"/>
                </a:cxn>
                <a:cxn ang="0">
                  <a:pos x="55" y="65"/>
                </a:cxn>
                <a:cxn ang="0">
                  <a:pos x="18" y="67"/>
                </a:cxn>
                <a:cxn ang="0">
                  <a:pos x="0" y="0"/>
                </a:cxn>
              </a:cxnLst>
              <a:rect l="0" t="0" r="r" b="b"/>
              <a:pathLst>
                <a:path w="58" h="67">
                  <a:moveTo>
                    <a:pt x="0" y="0"/>
                  </a:moveTo>
                  <a:lnTo>
                    <a:pt x="58" y="22"/>
                  </a:lnTo>
                  <a:lnTo>
                    <a:pt x="55" y="65"/>
                  </a:lnTo>
                  <a:lnTo>
                    <a:pt x="18" y="67"/>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8" name="Freeform 340"/>
            <p:cNvSpPr>
              <a:spLocks/>
            </p:cNvSpPr>
            <p:nvPr/>
          </p:nvSpPr>
          <p:spPr bwMode="auto">
            <a:xfrm>
              <a:off x="3753545" y="2239954"/>
              <a:ext cx="348499" cy="286196"/>
            </a:xfrm>
            <a:custGeom>
              <a:avLst/>
              <a:gdLst/>
              <a:ahLst/>
              <a:cxnLst>
                <a:cxn ang="0">
                  <a:pos x="351" y="0"/>
                </a:cxn>
                <a:cxn ang="0">
                  <a:pos x="278" y="15"/>
                </a:cxn>
                <a:cxn ang="0">
                  <a:pos x="256" y="73"/>
                </a:cxn>
                <a:cxn ang="0">
                  <a:pos x="119" y="120"/>
                </a:cxn>
                <a:cxn ang="0">
                  <a:pos x="102" y="95"/>
                </a:cxn>
                <a:cxn ang="0">
                  <a:pos x="55" y="93"/>
                </a:cxn>
                <a:cxn ang="0">
                  <a:pos x="55" y="140"/>
                </a:cxn>
                <a:cxn ang="0">
                  <a:pos x="27" y="163"/>
                </a:cxn>
                <a:cxn ang="0">
                  <a:pos x="0" y="218"/>
                </a:cxn>
                <a:cxn ang="0">
                  <a:pos x="35" y="218"/>
                </a:cxn>
                <a:cxn ang="0">
                  <a:pos x="35" y="245"/>
                </a:cxn>
                <a:cxn ang="0">
                  <a:pos x="60" y="265"/>
                </a:cxn>
                <a:cxn ang="0">
                  <a:pos x="99" y="243"/>
                </a:cxn>
                <a:cxn ang="0">
                  <a:pos x="107" y="280"/>
                </a:cxn>
                <a:cxn ang="0">
                  <a:pos x="137" y="295"/>
                </a:cxn>
                <a:cxn ang="0">
                  <a:pos x="177" y="278"/>
                </a:cxn>
                <a:cxn ang="0">
                  <a:pos x="159" y="218"/>
                </a:cxn>
                <a:cxn ang="0">
                  <a:pos x="211" y="208"/>
                </a:cxn>
                <a:cxn ang="0">
                  <a:pos x="256" y="218"/>
                </a:cxn>
                <a:cxn ang="0">
                  <a:pos x="328" y="110"/>
                </a:cxn>
                <a:cxn ang="0">
                  <a:pos x="328" y="73"/>
                </a:cxn>
                <a:cxn ang="0">
                  <a:pos x="358" y="38"/>
                </a:cxn>
                <a:cxn ang="0">
                  <a:pos x="351" y="0"/>
                </a:cxn>
              </a:cxnLst>
              <a:rect l="0" t="0" r="r" b="b"/>
              <a:pathLst>
                <a:path w="358" h="295">
                  <a:moveTo>
                    <a:pt x="351" y="0"/>
                  </a:moveTo>
                  <a:lnTo>
                    <a:pt x="278" y="15"/>
                  </a:lnTo>
                  <a:lnTo>
                    <a:pt x="256" y="73"/>
                  </a:lnTo>
                  <a:lnTo>
                    <a:pt x="119" y="120"/>
                  </a:lnTo>
                  <a:lnTo>
                    <a:pt x="102" y="95"/>
                  </a:lnTo>
                  <a:lnTo>
                    <a:pt x="55" y="93"/>
                  </a:lnTo>
                  <a:lnTo>
                    <a:pt x="55" y="140"/>
                  </a:lnTo>
                  <a:lnTo>
                    <a:pt x="27" y="163"/>
                  </a:lnTo>
                  <a:lnTo>
                    <a:pt x="0" y="218"/>
                  </a:lnTo>
                  <a:lnTo>
                    <a:pt x="35" y="218"/>
                  </a:lnTo>
                  <a:lnTo>
                    <a:pt x="35" y="245"/>
                  </a:lnTo>
                  <a:lnTo>
                    <a:pt x="60" y="265"/>
                  </a:lnTo>
                  <a:lnTo>
                    <a:pt x="99" y="243"/>
                  </a:lnTo>
                  <a:lnTo>
                    <a:pt x="107" y="280"/>
                  </a:lnTo>
                  <a:lnTo>
                    <a:pt x="137" y="295"/>
                  </a:lnTo>
                  <a:lnTo>
                    <a:pt x="177" y="278"/>
                  </a:lnTo>
                  <a:lnTo>
                    <a:pt x="159" y="218"/>
                  </a:lnTo>
                  <a:lnTo>
                    <a:pt x="211" y="208"/>
                  </a:lnTo>
                  <a:lnTo>
                    <a:pt x="256" y="218"/>
                  </a:lnTo>
                  <a:lnTo>
                    <a:pt x="328" y="110"/>
                  </a:lnTo>
                  <a:lnTo>
                    <a:pt x="328" y="73"/>
                  </a:lnTo>
                  <a:lnTo>
                    <a:pt x="358" y="38"/>
                  </a:lnTo>
                  <a:lnTo>
                    <a:pt x="351"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9" name="Freeform 339"/>
            <p:cNvSpPr>
              <a:spLocks/>
            </p:cNvSpPr>
            <p:nvPr/>
          </p:nvSpPr>
          <p:spPr bwMode="auto">
            <a:xfrm>
              <a:off x="4128666" y="2242380"/>
              <a:ext cx="89544" cy="75186"/>
            </a:xfrm>
            <a:custGeom>
              <a:avLst/>
              <a:gdLst/>
              <a:ahLst/>
              <a:cxnLst>
                <a:cxn ang="0">
                  <a:pos x="88" y="0"/>
                </a:cxn>
                <a:cxn ang="0">
                  <a:pos x="18" y="17"/>
                </a:cxn>
                <a:cxn ang="0">
                  <a:pos x="0" y="64"/>
                </a:cxn>
                <a:cxn ang="0">
                  <a:pos x="35" y="76"/>
                </a:cxn>
                <a:cxn ang="0">
                  <a:pos x="93" y="37"/>
                </a:cxn>
                <a:cxn ang="0">
                  <a:pos x="88" y="0"/>
                </a:cxn>
              </a:cxnLst>
              <a:rect l="0" t="0" r="r" b="b"/>
              <a:pathLst>
                <a:path w="93" h="76">
                  <a:moveTo>
                    <a:pt x="88" y="0"/>
                  </a:moveTo>
                  <a:lnTo>
                    <a:pt x="18" y="17"/>
                  </a:lnTo>
                  <a:lnTo>
                    <a:pt x="0" y="64"/>
                  </a:lnTo>
                  <a:lnTo>
                    <a:pt x="35" y="76"/>
                  </a:lnTo>
                  <a:lnTo>
                    <a:pt x="93" y="37"/>
                  </a:lnTo>
                  <a:lnTo>
                    <a:pt x="88"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0" name="Freeform 338"/>
            <p:cNvSpPr>
              <a:spLocks/>
            </p:cNvSpPr>
            <p:nvPr/>
          </p:nvSpPr>
          <p:spPr bwMode="auto">
            <a:xfrm>
              <a:off x="4206110" y="2310291"/>
              <a:ext cx="140368" cy="63060"/>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1" name="Freeform 337"/>
            <p:cNvSpPr>
              <a:spLocks/>
            </p:cNvSpPr>
            <p:nvPr/>
          </p:nvSpPr>
          <p:spPr bwMode="auto">
            <a:xfrm>
              <a:off x="3230797" y="2657120"/>
              <a:ext cx="111326" cy="126120"/>
            </a:xfrm>
            <a:custGeom>
              <a:avLst/>
              <a:gdLst/>
              <a:ahLst/>
              <a:cxnLst>
                <a:cxn ang="0">
                  <a:pos x="13" y="0"/>
                </a:cxn>
                <a:cxn ang="0">
                  <a:pos x="78" y="5"/>
                </a:cxn>
                <a:cxn ang="0">
                  <a:pos x="116" y="25"/>
                </a:cxn>
                <a:cxn ang="0">
                  <a:pos x="106" y="71"/>
                </a:cxn>
                <a:cxn ang="0">
                  <a:pos x="116" y="96"/>
                </a:cxn>
                <a:cxn ang="0">
                  <a:pos x="61" y="106"/>
                </a:cxn>
                <a:cxn ang="0">
                  <a:pos x="45" y="128"/>
                </a:cxn>
                <a:cxn ang="0">
                  <a:pos x="13" y="128"/>
                </a:cxn>
                <a:cxn ang="0">
                  <a:pos x="20" y="79"/>
                </a:cxn>
                <a:cxn ang="0">
                  <a:pos x="0" y="64"/>
                </a:cxn>
                <a:cxn ang="0">
                  <a:pos x="13" y="37"/>
                </a:cxn>
                <a:cxn ang="0">
                  <a:pos x="13" y="0"/>
                </a:cxn>
              </a:cxnLst>
              <a:rect l="0" t="0" r="r" b="b"/>
              <a:pathLst>
                <a:path w="116" h="128">
                  <a:moveTo>
                    <a:pt x="13" y="0"/>
                  </a:moveTo>
                  <a:lnTo>
                    <a:pt x="78" y="5"/>
                  </a:lnTo>
                  <a:lnTo>
                    <a:pt x="116" y="25"/>
                  </a:lnTo>
                  <a:lnTo>
                    <a:pt x="106" y="71"/>
                  </a:lnTo>
                  <a:lnTo>
                    <a:pt x="116" y="96"/>
                  </a:lnTo>
                  <a:lnTo>
                    <a:pt x="61" y="106"/>
                  </a:lnTo>
                  <a:lnTo>
                    <a:pt x="45" y="128"/>
                  </a:lnTo>
                  <a:lnTo>
                    <a:pt x="13" y="128"/>
                  </a:lnTo>
                  <a:lnTo>
                    <a:pt x="20" y="79"/>
                  </a:lnTo>
                  <a:lnTo>
                    <a:pt x="0" y="64"/>
                  </a:lnTo>
                  <a:lnTo>
                    <a:pt x="13" y="37"/>
                  </a:lnTo>
                  <a:lnTo>
                    <a:pt x="1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012" name="Group 325"/>
            <p:cNvGrpSpPr>
              <a:grpSpLocks/>
            </p:cNvGrpSpPr>
            <p:nvPr/>
          </p:nvGrpSpPr>
          <p:grpSpPr bwMode="auto">
            <a:xfrm>
              <a:off x="3119493" y="1446846"/>
              <a:ext cx="1227011" cy="1333957"/>
              <a:chOff x="3772" y="2560"/>
              <a:chExt cx="1267" cy="1376"/>
            </a:xfrm>
            <a:solidFill>
              <a:srgbClr val="C00000"/>
            </a:solidFill>
          </p:grpSpPr>
          <p:sp>
            <p:nvSpPr>
              <p:cNvPr id="1171" name="Freeform 336"/>
              <p:cNvSpPr>
                <a:spLocks/>
              </p:cNvSpPr>
              <p:nvPr/>
            </p:nvSpPr>
            <p:spPr bwMode="auto">
              <a:xfrm>
                <a:off x="4793" y="3274"/>
                <a:ext cx="57" cy="74"/>
              </a:xfrm>
              <a:custGeom>
                <a:avLst/>
                <a:gdLst/>
                <a:ahLst/>
                <a:cxnLst>
                  <a:cxn ang="0">
                    <a:pos x="32" y="0"/>
                  </a:cxn>
                  <a:cxn ang="0">
                    <a:pos x="57" y="19"/>
                  </a:cxn>
                  <a:cxn ang="0">
                    <a:pos x="28" y="67"/>
                  </a:cxn>
                  <a:cxn ang="0">
                    <a:pos x="3" y="74"/>
                  </a:cxn>
                  <a:cxn ang="0">
                    <a:pos x="0" y="19"/>
                  </a:cxn>
                  <a:cxn ang="0">
                    <a:pos x="32" y="0"/>
                  </a:cxn>
                </a:cxnLst>
                <a:rect l="0" t="0" r="r" b="b"/>
                <a:pathLst>
                  <a:path w="57" h="74">
                    <a:moveTo>
                      <a:pt x="32" y="0"/>
                    </a:moveTo>
                    <a:lnTo>
                      <a:pt x="57" y="19"/>
                    </a:lnTo>
                    <a:lnTo>
                      <a:pt x="28" y="67"/>
                    </a:lnTo>
                    <a:lnTo>
                      <a:pt x="3" y="74"/>
                    </a:lnTo>
                    <a:lnTo>
                      <a:pt x="0" y="19"/>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2" name="Freeform 335"/>
              <p:cNvSpPr>
                <a:spLocks/>
              </p:cNvSpPr>
              <p:nvPr/>
            </p:nvSpPr>
            <p:spPr bwMode="auto">
              <a:xfrm>
                <a:off x="4460" y="3348"/>
                <a:ext cx="58" cy="67"/>
              </a:xfrm>
              <a:custGeom>
                <a:avLst/>
                <a:gdLst/>
                <a:ahLst/>
                <a:cxnLst>
                  <a:cxn ang="0">
                    <a:pos x="0" y="0"/>
                  </a:cxn>
                  <a:cxn ang="0">
                    <a:pos x="58" y="22"/>
                  </a:cxn>
                  <a:cxn ang="0">
                    <a:pos x="54" y="64"/>
                  </a:cxn>
                  <a:cxn ang="0">
                    <a:pos x="16" y="67"/>
                  </a:cxn>
                  <a:cxn ang="0">
                    <a:pos x="0" y="0"/>
                  </a:cxn>
                </a:cxnLst>
                <a:rect l="0" t="0" r="r" b="b"/>
                <a:pathLst>
                  <a:path w="58" h="67">
                    <a:moveTo>
                      <a:pt x="0" y="0"/>
                    </a:moveTo>
                    <a:lnTo>
                      <a:pt x="58" y="22"/>
                    </a:lnTo>
                    <a:lnTo>
                      <a:pt x="54" y="64"/>
                    </a:lnTo>
                    <a:lnTo>
                      <a:pt x="16" y="6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73" name="Group 326"/>
              <p:cNvGrpSpPr>
                <a:grpSpLocks/>
              </p:cNvGrpSpPr>
              <p:nvPr/>
            </p:nvGrpSpPr>
            <p:grpSpPr bwMode="auto">
              <a:xfrm>
                <a:off x="3772" y="2560"/>
                <a:ext cx="1267" cy="1376"/>
                <a:chOff x="3772" y="2560"/>
                <a:chExt cx="1267" cy="1376"/>
              </a:xfrm>
              <a:grpFill/>
            </p:grpSpPr>
            <p:sp>
              <p:nvSpPr>
                <p:cNvPr id="1174" name="Freeform 334"/>
                <p:cNvSpPr>
                  <a:spLocks/>
                </p:cNvSpPr>
                <p:nvPr/>
              </p:nvSpPr>
              <p:spPr bwMode="auto">
                <a:xfrm>
                  <a:off x="4921" y="3072"/>
                  <a:ext cx="64" cy="103"/>
                </a:xfrm>
                <a:custGeom>
                  <a:avLst/>
                  <a:gdLst/>
                  <a:ahLst/>
                  <a:cxnLst>
                    <a:cxn ang="0">
                      <a:pos x="0" y="0"/>
                    </a:cxn>
                    <a:cxn ang="0">
                      <a:pos x="0" y="103"/>
                    </a:cxn>
                    <a:cxn ang="0">
                      <a:pos x="64" y="84"/>
                    </a:cxn>
                    <a:cxn ang="0">
                      <a:pos x="38" y="0"/>
                    </a:cxn>
                    <a:cxn ang="0">
                      <a:pos x="0" y="0"/>
                    </a:cxn>
                  </a:cxnLst>
                  <a:rect l="0" t="0" r="r" b="b"/>
                  <a:pathLst>
                    <a:path w="64" h="103">
                      <a:moveTo>
                        <a:pt x="0" y="0"/>
                      </a:moveTo>
                      <a:lnTo>
                        <a:pt x="0" y="103"/>
                      </a:lnTo>
                      <a:lnTo>
                        <a:pt x="64" y="84"/>
                      </a:lnTo>
                      <a:lnTo>
                        <a:pt x="3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5" name="Freeform 333"/>
                <p:cNvSpPr>
                  <a:spLocks/>
                </p:cNvSpPr>
                <p:nvPr/>
              </p:nvSpPr>
              <p:spPr bwMode="auto">
                <a:xfrm>
                  <a:off x="4725" y="3108"/>
                  <a:ext cx="170" cy="140"/>
                </a:xfrm>
                <a:custGeom>
                  <a:avLst/>
                  <a:gdLst/>
                  <a:ahLst/>
                  <a:cxnLst>
                    <a:cxn ang="0">
                      <a:pos x="141" y="12"/>
                    </a:cxn>
                    <a:cxn ang="0">
                      <a:pos x="96" y="35"/>
                    </a:cxn>
                    <a:cxn ang="0">
                      <a:pos x="84" y="0"/>
                    </a:cxn>
                    <a:cxn ang="0">
                      <a:pos x="39" y="32"/>
                    </a:cxn>
                    <a:cxn ang="0">
                      <a:pos x="39" y="67"/>
                    </a:cxn>
                    <a:cxn ang="0">
                      <a:pos x="0" y="118"/>
                    </a:cxn>
                    <a:cxn ang="0">
                      <a:pos x="4" y="137"/>
                    </a:cxn>
                    <a:cxn ang="0">
                      <a:pos x="122" y="140"/>
                    </a:cxn>
                    <a:cxn ang="0">
                      <a:pos x="116" y="105"/>
                    </a:cxn>
                    <a:cxn ang="0">
                      <a:pos x="170" y="51"/>
                    </a:cxn>
                    <a:cxn ang="0">
                      <a:pos x="141" y="12"/>
                    </a:cxn>
                  </a:cxnLst>
                  <a:rect l="0" t="0" r="r" b="b"/>
                  <a:pathLst>
                    <a:path w="170" h="140">
                      <a:moveTo>
                        <a:pt x="141" y="12"/>
                      </a:moveTo>
                      <a:lnTo>
                        <a:pt x="96" y="35"/>
                      </a:lnTo>
                      <a:lnTo>
                        <a:pt x="84" y="0"/>
                      </a:lnTo>
                      <a:lnTo>
                        <a:pt x="39" y="32"/>
                      </a:lnTo>
                      <a:lnTo>
                        <a:pt x="39" y="67"/>
                      </a:lnTo>
                      <a:lnTo>
                        <a:pt x="0" y="118"/>
                      </a:lnTo>
                      <a:lnTo>
                        <a:pt x="4" y="137"/>
                      </a:lnTo>
                      <a:lnTo>
                        <a:pt x="122" y="140"/>
                      </a:lnTo>
                      <a:lnTo>
                        <a:pt x="116" y="105"/>
                      </a:lnTo>
                      <a:lnTo>
                        <a:pt x="170" y="51"/>
                      </a:lnTo>
                      <a:lnTo>
                        <a:pt x="141"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6" name="Freeform 332"/>
                <p:cNvSpPr>
                  <a:spLocks/>
                </p:cNvSpPr>
                <p:nvPr/>
              </p:nvSpPr>
              <p:spPr bwMode="auto">
                <a:xfrm>
                  <a:off x="4917" y="3229"/>
                  <a:ext cx="42" cy="71"/>
                </a:xfrm>
                <a:custGeom>
                  <a:avLst/>
                  <a:gdLst/>
                  <a:ahLst/>
                  <a:cxnLst>
                    <a:cxn ang="0">
                      <a:pos x="0" y="0"/>
                    </a:cxn>
                    <a:cxn ang="0">
                      <a:pos x="0" y="71"/>
                    </a:cxn>
                    <a:cxn ang="0">
                      <a:pos x="42" y="71"/>
                    </a:cxn>
                    <a:cxn ang="0">
                      <a:pos x="42" y="7"/>
                    </a:cxn>
                    <a:cxn ang="0">
                      <a:pos x="0" y="0"/>
                    </a:cxn>
                  </a:cxnLst>
                  <a:rect l="0" t="0" r="r" b="b"/>
                  <a:pathLst>
                    <a:path w="42" h="71">
                      <a:moveTo>
                        <a:pt x="0" y="0"/>
                      </a:moveTo>
                      <a:lnTo>
                        <a:pt x="0" y="71"/>
                      </a:lnTo>
                      <a:lnTo>
                        <a:pt x="42" y="71"/>
                      </a:lnTo>
                      <a:lnTo>
                        <a:pt x="42" y="7"/>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7" name="Freeform 331"/>
                <p:cNvSpPr>
                  <a:spLocks/>
                </p:cNvSpPr>
                <p:nvPr/>
              </p:nvSpPr>
              <p:spPr bwMode="auto">
                <a:xfrm>
                  <a:off x="4428" y="3376"/>
                  <a:ext cx="358" cy="295"/>
                </a:xfrm>
                <a:custGeom>
                  <a:avLst/>
                  <a:gdLst/>
                  <a:ahLst/>
                  <a:cxnLst>
                    <a:cxn ang="0">
                      <a:pos x="352" y="0"/>
                    </a:cxn>
                    <a:cxn ang="0">
                      <a:pos x="278" y="16"/>
                    </a:cxn>
                    <a:cxn ang="0">
                      <a:pos x="256" y="74"/>
                    </a:cxn>
                    <a:cxn ang="0">
                      <a:pos x="118" y="122"/>
                    </a:cxn>
                    <a:cxn ang="0">
                      <a:pos x="102" y="96"/>
                    </a:cxn>
                    <a:cxn ang="0">
                      <a:pos x="54" y="93"/>
                    </a:cxn>
                    <a:cxn ang="0">
                      <a:pos x="54" y="141"/>
                    </a:cxn>
                    <a:cxn ang="0">
                      <a:pos x="26" y="164"/>
                    </a:cxn>
                    <a:cxn ang="0">
                      <a:pos x="0" y="218"/>
                    </a:cxn>
                    <a:cxn ang="0">
                      <a:pos x="35" y="218"/>
                    </a:cxn>
                    <a:cxn ang="0">
                      <a:pos x="35" y="247"/>
                    </a:cxn>
                    <a:cxn ang="0">
                      <a:pos x="58" y="266"/>
                    </a:cxn>
                    <a:cxn ang="0">
                      <a:pos x="99" y="244"/>
                    </a:cxn>
                    <a:cxn ang="0">
                      <a:pos x="106" y="282"/>
                    </a:cxn>
                    <a:cxn ang="0">
                      <a:pos x="137" y="295"/>
                    </a:cxn>
                    <a:cxn ang="0">
                      <a:pos x="176" y="279"/>
                    </a:cxn>
                    <a:cxn ang="0">
                      <a:pos x="160" y="218"/>
                    </a:cxn>
                    <a:cxn ang="0">
                      <a:pos x="211" y="208"/>
                    </a:cxn>
                    <a:cxn ang="0">
                      <a:pos x="256" y="218"/>
                    </a:cxn>
                    <a:cxn ang="0">
                      <a:pos x="329" y="112"/>
                    </a:cxn>
                    <a:cxn ang="0">
                      <a:pos x="329" y="74"/>
                    </a:cxn>
                    <a:cxn ang="0">
                      <a:pos x="358" y="39"/>
                    </a:cxn>
                    <a:cxn ang="0">
                      <a:pos x="352" y="0"/>
                    </a:cxn>
                  </a:cxnLst>
                  <a:rect l="0" t="0" r="r" b="b"/>
                  <a:pathLst>
                    <a:path w="358" h="295">
                      <a:moveTo>
                        <a:pt x="352" y="0"/>
                      </a:moveTo>
                      <a:lnTo>
                        <a:pt x="278" y="16"/>
                      </a:lnTo>
                      <a:lnTo>
                        <a:pt x="256" y="74"/>
                      </a:lnTo>
                      <a:lnTo>
                        <a:pt x="118" y="122"/>
                      </a:lnTo>
                      <a:lnTo>
                        <a:pt x="102" y="96"/>
                      </a:lnTo>
                      <a:lnTo>
                        <a:pt x="54" y="93"/>
                      </a:lnTo>
                      <a:lnTo>
                        <a:pt x="54" y="141"/>
                      </a:lnTo>
                      <a:lnTo>
                        <a:pt x="26" y="164"/>
                      </a:lnTo>
                      <a:lnTo>
                        <a:pt x="0" y="218"/>
                      </a:lnTo>
                      <a:lnTo>
                        <a:pt x="35" y="218"/>
                      </a:lnTo>
                      <a:lnTo>
                        <a:pt x="35" y="247"/>
                      </a:lnTo>
                      <a:lnTo>
                        <a:pt x="58" y="266"/>
                      </a:lnTo>
                      <a:lnTo>
                        <a:pt x="99" y="244"/>
                      </a:lnTo>
                      <a:lnTo>
                        <a:pt x="106" y="282"/>
                      </a:lnTo>
                      <a:lnTo>
                        <a:pt x="137" y="295"/>
                      </a:lnTo>
                      <a:lnTo>
                        <a:pt x="176" y="279"/>
                      </a:lnTo>
                      <a:lnTo>
                        <a:pt x="160" y="218"/>
                      </a:lnTo>
                      <a:lnTo>
                        <a:pt x="211" y="208"/>
                      </a:lnTo>
                      <a:lnTo>
                        <a:pt x="256" y="218"/>
                      </a:lnTo>
                      <a:lnTo>
                        <a:pt x="329" y="112"/>
                      </a:lnTo>
                      <a:lnTo>
                        <a:pt x="329" y="74"/>
                      </a:lnTo>
                      <a:lnTo>
                        <a:pt x="358" y="39"/>
                      </a:lnTo>
                      <a:lnTo>
                        <a:pt x="3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8" name="Freeform 330"/>
                <p:cNvSpPr>
                  <a:spLocks/>
                </p:cNvSpPr>
                <p:nvPr/>
              </p:nvSpPr>
              <p:spPr bwMode="auto">
                <a:xfrm>
                  <a:off x="4815" y="3380"/>
                  <a:ext cx="93" cy="76"/>
                </a:xfrm>
                <a:custGeom>
                  <a:avLst/>
                  <a:gdLst/>
                  <a:ahLst/>
                  <a:cxnLst>
                    <a:cxn ang="0">
                      <a:pos x="86" y="0"/>
                    </a:cxn>
                    <a:cxn ang="0">
                      <a:pos x="16" y="16"/>
                    </a:cxn>
                    <a:cxn ang="0">
                      <a:pos x="0" y="64"/>
                    </a:cxn>
                    <a:cxn ang="0">
                      <a:pos x="35" y="76"/>
                    </a:cxn>
                    <a:cxn ang="0">
                      <a:pos x="93" y="38"/>
                    </a:cxn>
                    <a:cxn ang="0">
                      <a:pos x="86" y="0"/>
                    </a:cxn>
                  </a:cxnLst>
                  <a:rect l="0" t="0" r="r" b="b"/>
                  <a:pathLst>
                    <a:path w="93" h="76">
                      <a:moveTo>
                        <a:pt x="86" y="0"/>
                      </a:moveTo>
                      <a:lnTo>
                        <a:pt x="16" y="16"/>
                      </a:lnTo>
                      <a:lnTo>
                        <a:pt x="0" y="64"/>
                      </a:lnTo>
                      <a:lnTo>
                        <a:pt x="35" y="76"/>
                      </a:lnTo>
                      <a:lnTo>
                        <a:pt x="93" y="38"/>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9" name="Freeform 329"/>
                <p:cNvSpPr>
                  <a:spLocks/>
                </p:cNvSpPr>
                <p:nvPr/>
              </p:nvSpPr>
              <p:spPr bwMode="auto">
                <a:xfrm>
                  <a:off x="4895" y="3450"/>
                  <a:ext cx="144" cy="64"/>
                </a:xfrm>
                <a:custGeom>
                  <a:avLst/>
                  <a:gdLst/>
                  <a:ahLst/>
                  <a:cxnLst>
                    <a:cxn ang="0">
                      <a:pos x="0" y="6"/>
                    </a:cxn>
                    <a:cxn ang="0">
                      <a:pos x="54" y="0"/>
                    </a:cxn>
                    <a:cxn ang="0">
                      <a:pos x="77" y="13"/>
                    </a:cxn>
                    <a:cxn ang="0">
                      <a:pos x="144" y="22"/>
                    </a:cxn>
                    <a:cxn ang="0">
                      <a:pos x="144" y="64"/>
                    </a:cxn>
                    <a:cxn ang="0">
                      <a:pos x="90" y="42"/>
                    </a:cxn>
                    <a:cxn ang="0">
                      <a:pos x="38" y="48"/>
                    </a:cxn>
                    <a:cxn ang="0">
                      <a:pos x="0" y="6"/>
                    </a:cxn>
                  </a:cxnLst>
                  <a:rect l="0" t="0" r="r" b="b"/>
                  <a:pathLst>
                    <a:path w="144" h="64">
                      <a:moveTo>
                        <a:pt x="0" y="6"/>
                      </a:moveTo>
                      <a:lnTo>
                        <a:pt x="54" y="0"/>
                      </a:lnTo>
                      <a:lnTo>
                        <a:pt x="77" y="13"/>
                      </a:lnTo>
                      <a:lnTo>
                        <a:pt x="144" y="22"/>
                      </a:lnTo>
                      <a:lnTo>
                        <a:pt x="144" y="64"/>
                      </a:lnTo>
                      <a:lnTo>
                        <a:pt x="90" y="42"/>
                      </a:lnTo>
                      <a:lnTo>
                        <a:pt x="38" y="48"/>
                      </a:lnTo>
                      <a:lnTo>
                        <a:pt x="0" y="6"/>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0" name="Freeform 328"/>
                <p:cNvSpPr>
                  <a:spLocks/>
                </p:cNvSpPr>
                <p:nvPr/>
              </p:nvSpPr>
              <p:spPr bwMode="auto">
                <a:xfrm>
                  <a:off x="3887" y="3808"/>
                  <a:ext cx="116" cy="128"/>
                </a:xfrm>
                <a:custGeom>
                  <a:avLst/>
                  <a:gdLst/>
                  <a:ahLst/>
                  <a:cxnLst>
                    <a:cxn ang="0">
                      <a:pos x="13" y="0"/>
                    </a:cxn>
                    <a:cxn ang="0">
                      <a:pos x="77" y="4"/>
                    </a:cxn>
                    <a:cxn ang="0">
                      <a:pos x="116" y="23"/>
                    </a:cxn>
                    <a:cxn ang="0">
                      <a:pos x="106" y="71"/>
                    </a:cxn>
                    <a:cxn ang="0">
                      <a:pos x="116" y="96"/>
                    </a:cxn>
                    <a:cxn ang="0">
                      <a:pos x="61" y="106"/>
                    </a:cxn>
                    <a:cxn ang="0">
                      <a:pos x="45" y="128"/>
                    </a:cxn>
                    <a:cxn ang="0">
                      <a:pos x="13" y="128"/>
                    </a:cxn>
                    <a:cxn ang="0">
                      <a:pos x="20" y="80"/>
                    </a:cxn>
                    <a:cxn ang="0">
                      <a:pos x="0" y="64"/>
                    </a:cxn>
                    <a:cxn ang="0">
                      <a:pos x="13" y="36"/>
                    </a:cxn>
                    <a:cxn ang="0">
                      <a:pos x="13" y="0"/>
                    </a:cxn>
                  </a:cxnLst>
                  <a:rect l="0" t="0" r="r" b="b"/>
                  <a:pathLst>
                    <a:path w="116" h="128">
                      <a:moveTo>
                        <a:pt x="13" y="0"/>
                      </a:moveTo>
                      <a:lnTo>
                        <a:pt x="77" y="4"/>
                      </a:lnTo>
                      <a:lnTo>
                        <a:pt x="116" y="23"/>
                      </a:lnTo>
                      <a:lnTo>
                        <a:pt x="106" y="71"/>
                      </a:lnTo>
                      <a:lnTo>
                        <a:pt x="116" y="96"/>
                      </a:lnTo>
                      <a:lnTo>
                        <a:pt x="61" y="106"/>
                      </a:lnTo>
                      <a:lnTo>
                        <a:pt x="45" y="128"/>
                      </a:lnTo>
                      <a:lnTo>
                        <a:pt x="13" y="128"/>
                      </a:lnTo>
                      <a:lnTo>
                        <a:pt x="20" y="80"/>
                      </a:lnTo>
                      <a:lnTo>
                        <a:pt x="0" y="64"/>
                      </a:lnTo>
                      <a:lnTo>
                        <a:pt x="13" y="3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1" name="Freeform 327"/>
                <p:cNvSpPr>
                  <a:spLocks/>
                </p:cNvSpPr>
                <p:nvPr/>
              </p:nvSpPr>
              <p:spPr bwMode="auto">
                <a:xfrm>
                  <a:off x="3772" y="2560"/>
                  <a:ext cx="1225" cy="1303"/>
                </a:xfrm>
                <a:custGeom>
                  <a:avLst/>
                  <a:gdLst/>
                  <a:ahLst/>
                  <a:cxnLst>
                    <a:cxn ang="0">
                      <a:pos x="688" y="0"/>
                    </a:cxn>
                    <a:cxn ang="0">
                      <a:pos x="560" y="144"/>
                    </a:cxn>
                    <a:cxn ang="0">
                      <a:pos x="410" y="394"/>
                    </a:cxn>
                    <a:cxn ang="0">
                      <a:pos x="333" y="615"/>
                    </a:cxn>
                    <a:cxn ang="0">
                      <a:pos x="227" y="618"/>
                    </a:cxn>
                    <a:cxn ang="0">
                      <a:pos x="170" y="736"/>
                    </a:cxn>
                    <a:cxn ang="0">
                      <a:pos x="87" y="711"/>
                    </a:cxn>
                    <a:cxn ang="0">
                      <a:pos x="90" y="704"/>
                    </a:cxn>
                    <a:cxn ang="0">
                      <a:pos x="13" y="704"/>
                    </a:cxn>
                    <a:cxn ang="0">
                      <a:pos x="42" y="784"/>
                    </a:cxn>
                    <a:cxn ang="0">
                      <a:pos x="106" y="890"/>
                    </a:cxn>
                    <a:cxn ang="0">
                      <a:pos x="125" y="1031"/>
                    </a:cxn>
                    <a:cxn ang="0">
                      <a:pos x="48" y="1034"/>
                    </a:cxn>
                    <a:cxn ang="0">
                      <a:pos x="51" y="1044"/>
                    </a:cxn>
                    <a:cxn ang="0">
                      <a:pos x="7" y="1063"/>
                    </a:cxn>
                    <a:cxn ang="0">
                      <a:pos x="23" y="1130"/>
                    </a:cxn>
                    <a:cxn ang="0">
                      <a:pos x="109" y="1184"/>
                    </a:cxn>
                    <a:cxn ang="0">
                      <a:pos x="115" y="1092"/>
                    </a:cxn>
                    <a:cxn ang="0">
                      <a:pos x="192" y="1133"/>
                    </a:cxn>
                    <a:cxn ang="0">
                      <a:pos x="237" y="1098"/>
                    </a:cxn>
                    <a:cxn ang="0">
                      <a:pos x="278" y="1252"/>
                    </a:cxn>
                    <a:cxn ang="0">
                      <a:pos x="342" y="1303"/>
                    </a:cxn>
                    <a:cxn ang="0">
                      <a:pos x="397" y="1268"/>
                    </a:cxn>
                    <a:cxn ang="0">
                      <a:pos x="490" y="1168"/>
                    </a:cxn>
                    <a:cxn ang="0">
                      <a:pos x="531" y="1060"/>
                    </a:cxn>
                    <a:cxn ang="0">
                      <a:pos x="592" y="1028"/>
                    </a:cxn>
                    <a:cxn ang="0">
                      <a:pos x="656" y="887"/>
                    </a:cxn>
                    <a:cxn ang="0">
                      <a:pos x="518" y="861"/>
                    </a:cxn>
                    <a:cxn ang="0">
                      <a:pos x="394" y="839"/>
                    </a:cxn>
                    <a:cxn ang="0">
                      <a:pos x="333" y="788"/>
                    </a:cxn>
                    <a:cxn ang="0">
                      <a:pos x="522" y="682"/>
                    </a:cxn>
                    <a:cxn ang="0">
                      <a:pos x="730" y="736"/>
                    </a:cxn>
                    <a:cxn ang="0">
                      <a:pos x="790" y="810"/>
                    </a:cxn>
                    <a:cxn ang="0">
                      <a:pos x="883" y="868"/>
                    </a:cxn>
                    <a:cxn ang="0">
                      <a:pos x="848" y="788"/>
                    </a:cxn>
                    <a:cxn ang="0">
                      <a:pos x="982" y="781"/>
                    </a:cxn>
                    <a:cxn ang="0">
                      <a:pos x="877" y="711"/>
                    </a:cxn>
                    <a:cxn ang="0">
                      <a:pos x="931" y="551"/>
                    </a:cxn>
                    <a:cxn ang="0">
                      <a:pos x="1017" y="522"/>
                    </a:cxn>
                    <a:cxn ang="0">
                      <a:pos x="1110" y="477"/>
                    </a:cxn>
                    <a:cxn ang="0">
                      <a:pos x="1200" y="394"/>
                    </a:cxn>
                    <a:cxn ang="0">
                      <a:pos x="1225" y="365"/>
                    </a:cxn>
                    <a:cxn ang="0">
                      <a:pos x="1181" y="151"/>
                    </a:cxn>
                    <a:cxn ang="0">
                      <a:pos x="1043" y="160"/>
                    </a:cxn>
                    <a:cxn ang="0">
                      <a:pos x="915" y="106"/>
                    </a:cxn>
                    <a:cxn ang="0">
                      <a:pos x="902" y="42"/>
                    </a:cxn>
                  </a:cxnLst>
                  <a:rect l="0" t="0" r="r" b="b"/>
                  <a:pathLst>
                    <a:path w="1225" h="1303">
                      <a:moveTo>
                        <a:pt x="902" y="42"/>
                      </a:moveTo>
                      <a:lnTo>
                        <a:pt x="688" y="0"/>
                      </a:lnTo>
                      <a:lnTo>
                        <a:pt x="675" y="4"/>
                      </a:lnTo>
                      <a:lnTo>
                        <a:pt x="560" y="144"/>
                      </a:lnTo>
                      <a:lnTo>
                        <a:pt x="480" y="279"/>
                      </a:lnTo>
                      <a:lnTo>
                        <a:pt x="410" y="394"/>
                      </a:lnTo>
                      <a:lnTo>
                        <a:pt x="342" y="538"/>
                      </a:lnTo>
                      <a:lnTo>
                        <a:pt x="333" y="615"/>
                      </a:lnTo>
                      <a:lnTo>
                        <a:pt x="291" y="602"/>
                      </a:lnTo>
                      <a:lnTo>
                        <a:pt x="227" y="618"/>
                      </a:lnTo>
                      <a:lnTo>
                        <a:pt x="195" y="679"/>
                      </a:lnTo>
                      <a:lnTo>
                        <a:pt x="170" y="736"/>
                      </a:lnTo>
                      <a:lnTo>
                        <a:pt x="119" y="736"/>
                      </a:lnTo>
                      <a:lnTo>
                        <a:pt x="87" y="711"/>
                      </a:lnTo>
                      <a:lnTo>
                        <a:pt x="93" y="704"/>
                      </a:lnTo>
                      <a:lnTo>
                        <a:pt x="90" y="704"/>
                      </a:lnTo>
                      <a:lnTo>
                        <a:pt x="64" y="704"/>
                      </a:lnTo>
                      <a:lnTo>
                        <a:pt x="13" y="704"/>
                      </a:lnTo>
                      <a:lnTo>
                        <a:pt x="23" y="740"/>
                      </a:lnTo>
                      <a:lnTo>
                        <a:pt x="42" y="784"/>
                      </a:lnTo>
                      <a:lnTo>
                        <a:pt x="35" y="826"/>
                      </a:lnTo>
                      <a:lnTo>
                        <a:pt x="106" y="890"/>
                      </a:lnTo>
                      <a:lnTo>
                        <a:pt x="93" y="925"/>
                      </a:lnTo>
                      <a:lnTo>
                        <a:pt x="125" y="1031"/>
                      </a:lnTo>
                      <a:lnTo>
                        <a:pt x="99" y="1053"/>
                      </a:lnTo>
                      <a:lnTo>
                        <a:pt x="48" y="1034"/>
                      </a:lnTo>
                      <a:lnTo>
                        <a:pt x="42" y="1040"/>
                      </a:lnTo>
                      <a:lnTo>
                        <a:pt x="51" y="1044"/>
                      </a:lnTo>
                      <a:lnTo>
                        <a:pt x="51" y="1092"/>
                      </a:lnTo>
                      <a:lnTo>
                        <a:pt x="7" y="1063"/>
                      </a:lnTo>
                      <a:lnTo>
                        <a:pt x="0" y="1079"/>
                      </a:lnTo>
                      <a:lnTo>
                        <a:pt x="23" y="1130"/>
                      </a:lnTo>
                      <a:lnTo>
                        <a:pt x="42" y="1191"/>
                      </a:lnTo>
                      <a:lnTo>
                        <a:pt x="109" y="1184"/>
                      </a:lnTo>
                      <a:lnTo>
                        <a:pt x="74" y="1127"/>
                      </a:lnTo>
                      <a:lnTo>
                        <a:pt x="115" y="1092"/>
                      </a:lnTo>
                      <a:lnTo>
                        <a:pt x="160" y="1133"/>
                      </a:lnTo>
                      <a:lnTo>
                        <a:pt x="192" y="1133"/>
                      </a:lnTo>
                      <a:lnTo>
                        <a:pt x="195" y="1050"/>
                      </a:lnTo>
                      <a:lnTo>
                        <a:pt x="237" y="1098"/>
                      </a:lnTo>
                      <a:lnTo>
                        <a:pt x="237" y="1200"/>
                      </a:lnTo>
                      <a:lnTo>
                        <a:pt x="278" y="1252"/>
                      </a:lnTo>
                      <a:lnTo>
                        <a:pt x="256" y="1293"/>
                      </a:lnTo>
                      <a:lnTo>
                        <a:pt x="342" y="1303"/>
                      </a:lnTo>
                      <a:lnTo>
                        <a:pt x="362" y="1274"/>
                      </a:lnTo>
                      <a:lnTo>
                        <a:pt x="397" y="1268"/>
                      </a:lnTo>
                      <a:lnTo>
                        <a:pt x="410" y="1184"/>
                      </a:lnTo>
                      <a:lnTo>
                        <a:pt x="490" y="1168"/>
                      </a:lnTo>
                      <a:lnTo>
                        <a:pt x="570" y="1104"/>
                      </a:lnTo>
                      <a:lnTo>
                        <a:pt x="531" y="1060"/>
                      </a:lnTo>
                      <a:lnTo>
                        <a:pt x="538" y="1024"/>
                      </a:lnTo>
                      <a:lnTo>
                        <a:pt x="592" y="1028"/>
                      </a:lnTo>
                      <a:lnTo>
                        <a:pt x="646" y="948"/>
                      </a:lnTo>
                      <a:lnTo>
                        <a:pt x="656" y="887"/>
                      </a:lnTo>
                      <a:lnTo>
                        <a:pt x="573" y="896"/>
                      </a:lnTo>
                      <a:lnTo>
                        <a:pt x="518" y="861"/>
                      </a:lnTo>
                      <a:lnTo>
                        <a:pt x="422" y="861"/>
                      </a:lnTo>
                      <a:lnTo>
                        <a:pt x="394" y="839"/>
                      </a:lnTo>
                      <a:lnTo>
                        <a:pt x="317" y="810"/>
                      </a:lnTo>
                      <a:lnTo>
                        <a:pt x="333" y="788"/>
                      </a:lnTo>
                      <a:lnTo>
                        <a:pt x="451" y="759"/>
                      </a:lnTo>
                      <a:lnTo>
                        <a:pt x="522" y="682"/>
                      </a:lnTo>
                      <a:lnTo>
                        <a:pt x="589" y="644"/>
                      </a:lnTo>
                      <a:lnTo>
                        <a:pt x="730" y="736"/>
                      </a:lnTo>
                      <a:lnTo>
                        <a:pt x="730" y="768"/>
                      </a:lnTo>
                      <a:lnTo>
                        <a:pt x="790" y="810"/>
                      </a:lnTo>
                      <a:lnTo>
                        <a:pt x="790" y="861"/>
                      </a:lnTo>
                      <a:lnTo>
                        <a:pt x="883" y="868"/>
                      </a:lnTo>
                      <a:lnTo>
                        <a:pt x="877" y="826"/>
                      </a:lnTo>
                      <a:lnTo>
                        <a:pt x="848" y="788"/>
                      </a:lnTo>
                      <a:lnTo>
                        <a:pt x="905" y="765"/>
                      </a:lnTo>
                      <a:lnTo>
                        <a:pt x="982" y="781"/>
                      </a:lnTo>
                      <a:lnTo>
                        <a:pt x="976" y="720"/>
                      </a:lnTo>
                      <a:lnTo>
                        <a:pt x="877" y="711"/>
                      </a:lnTo>
                      <a:lnTo>
                        <a:pt x="963" y="596"/>
                      </a:lnTo>
                      <a:lnTo>
                        <a:pt x="931" y="551"/>
                      </a:lnTo>
                      <a:lnTo>
                        <a:pt x="992" y="541"/>
                      </a:lnTo>
                      <a:lnTo>
                        <a:pt x="1017" y="522"/>
                      </a:lnTo>
                      <a:lnTo>
                        <a:pt x="1062" y="525"/>
                      </a:lnTo>
                      <a:lnTo>
                        <a:pt x="1110" y="477"/>
                      </a:lnTo>
                      <a:lnTo>
                        <a:pt x="1177" y="474"/>
                      </a:lnTo>
                      <a:lnTo>
                        <a:pt x="1200" y="394"/>
                      </a:lnTo>
                      <a:lnTo>
                        <a:pt x="1193" y="372"/>
                      </a:lnTo>
                      <a:lnTo>
                        <a:pt x="1225" y="365"/>
                      </a:lnTo>
                      <a:lnTo>
                        <a:pt x="1216" y="253"/>
                      </a:lnTo>
                      <a:lnTo>
                        <a:pt x="1181" y="151"/>
                      </a:lnTo>
                      <a:lnTo>
                        <a:pt x="1136" y="160"/>
                      </a:lnTo>
                      <a:lnTo>
                        <a:pt x="1043" y="160"/>
                      </a:lnTo>
                      <a:lnTo>
                        <a:pt x="973" y="116"/>
                      </a:lnTo>
                      <a:lnTo>
                        <a:pt x="915" y="106"/>
                      </a:lnTo>
                      <a:lnTo>
                        <a:pt x="886" y="39"/>
                      </a:lnTo>
                      <a:lnTo>
                        <a:pt x="90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1013" name="Freeform 324"/>
            <p:cNvSpPr>
              <a:spLocks/>
            </p:cNvSpPr>
            <p:nvPr/>
          </p:nvSpPr>
          <p:spPr bwMode="auto">
            <a:xfrm>
              <a:off x="3119471" y="1446853"/>
              <a:ext cx="1185864" cy="1263625"/>
            </a:xfrm>
            <a:custGeom>
              <a:avLst/>
              <a:gdLst/>
              <a:ahLst/>
              <a:cxnLst>
                <a:cxn ang="0">
                  <a:pos x="688" y="0"/>
                </a:cxn>
                <a:cxn ang="0">
                  <a:pos x="560" y="145"/>
                </a:cxn>
                <a:cxn ang="0">
                  <a:pos x="410" y="395"/>
                </a:cxn>
                <a:cxn ang="0">
                  <a:pos x="333" y="615"/>
                </a:cxn>
                <a:cxn ang="0">
                  <a:pos x="228" y="618"/>
                </a:cxn>
                <a:cxn ang="0">
                  <a:pos x="170" y="738"/>
                </a:cxn>
                <a:cxn ang="0">
                  <a:pos x="88" y="713"/>
                </a:cxn>
                <a:cxn ang="0">
                  <a:pos x="90" y="705"/>
                </a:cxn>
                <a:cxn ang="0">
                  <a:pos x="13" y="705"/>
                </a:cxn>
                <a:cxn ang="0">
                  <a:pos x="43" y="785"/>
                </a:cxn>
                <a:cxn ang="0">
                  <a:pos x="105" y="890"/>
                </a:cxn>
                <a:cxn ang="0">
                  <a:pos x="125" y="1033"/>
                </a:cxn>
                <a:cxn ang="0">
                  <a:pos x="48" y="1035"/>
                </a:cxn>
                <a:cxn ang="0">
                  <a:pos x="50" y="1045"/>
                </a:cxn>
                <a:cxn ang="0">
                  <a:pos x="8" y="1063"/>
                </a:cxn>
                <a:cxn ang="0">
                  <a:pos x="23" y="1130"/>
                </a:cxn>
                <a:cxn ang="0">
                  <a:pos x="110" y="1185"/>
                </a:cxn>
                <a:cxn ang="0">
                  <a:pos x="115" y="1093"/>
                </a:cxn>
                <a:cxn ang="0">
                  <a:pos x="193" y="1133"/>
                </a:cxn>
                <a:cxn ang="0">
                  <a:pos x="238" y="1098"/>
                </a:cxn>
                <a:cxn ang="0">
                  <a:pos x="278" y="1253"/>
                </a:cxn>
                <a:cxn ang="0">
                  <a:pos x="343" y="1303"/>
                </a:cxn>
                <a:cxn ang="0">
                  <a:pos x="398" y="1268"/>
                </a:cxn>
                <a:cxn ang="0">
                  <a:pos x="490" y="1168"/>
                </a:cxn>
                <a:cxn ang="0">
                  <a:pos x="530" y="1060"/>
                </a:cxn>
                <a:cxn ang="0">
                  <a:pos x="593" y="1028"/>
                </a:cxn>
                <a:cxn ang="0">
                  <a:pos x="655" y="888"/>
                </a:cxn>
                <a:cxn ang="0">
                  <a:pos x="518" y="863"/>
                </a:cxn>
                <a:cxn ang="0">
                  <a:pos x="395" y="840"/>
                </a:cxn>
                <a:cxn ang="0">
                  <a:pos x="333" y="788"/>
                </a:cxn>
                <a:cxn ang="0">
                  <a:pos x="523" y="683"/>
                </a:cxn>
                <a:cxn ang="0">
                  <a:pos x="730" y="738"/>
                </a:cxn>
                <a:cxn ang="0">
                  <a:pos x="790" y="810"/>
                </a:cxn>
                <a:cxn ang="0">
                  <a:pos x="883" y="868"/>
                </a:cxn>
                <a:cxn ang="0">
                  <a:pos x="848" y="788"/>
                </a:cxn>
                <a:cxn ang="0">
                  <a:pos x="983" y="783"/>
                </a:cxn>
                <a:cxn ang="0">
                  <a:pos x="878" y="713"/>
                </a:cxn>
                <a:cxn ang="0">
                  <a:pos x="930" y="553"/>
                </a:cxn>
                <a:cxn ang="0">
                  <a:pos x="1018" y="523"/>
                </a:cxn>
                <a:cxn ang="0">
                  <a:pos x="1110" y="478"/>
                </a:cxn>
                <a:cxn ang="0">
                  <a:pos x="1200" y="395"/>
                </a:cxn>
                <a:cxn ang="0">
                  <a:pos x="1225" y="365"/>
                </a:cxn>
                <a:cxn ang="0">
                  <a:pos x="1180" y="153"/>
                </a:cxn>
                <a:cxn ang="0">
                  <a:pos x="1043" y="160"/>
                </a:cxn>
                <a:cxn ang="0">
                  <a:pos x="915" y="108"/>
                </a:cxn>
                <a:cxn ang="0">
                  <a:pos x="903" y="43"/>
                </a:cxn>
              </a:cxnLst>
              <a:rect l="0" t="0" r="r" b="b"/>
              <a:pathLst>
                <a:path w="1225" h="1303">
                  <a:moveTo>
                    <a:pt x="903" y="43"/>
                  </a:moveTo>
                  <a:lnTo>
                    <a:pt x="688" y="0"/>
                  </a:lnTo>
                  <a:lnTo>
                    <a:pt x="675" y="5"/>
                  </a:lnTo>
                  <a:lnTo>
                    <a:pt x="560" y="145"/>
                  </a:lnTo>
                  <a:lnTo>
                    <a:pt x="480" y="280"/>
                  </a:lnTo>
                  <a:lnTo>
                    <a:pt x="410" y="395"/>
                  </a:lnTo>
                  <a:lnTo>
                    <a:pt x="343" y="538"/>
                  </a:lnTo>
                  <a:lnTo>
                    <a:pt x="333" y="615"/>
                  </a:lnTo>
                  <a:lnTo>
                    <a:pt x="290" y="603"/>
                  </a:lnTo>
                  <a:lnTo>
                    <a:pt x="228" y="618"/>
                  </a:lnTo>
                  <a:lnTo>
                    <a:pt x="195" y="680"/>
                  </a:lnTo>
                  <a:lnTo>
                    <a:pt x="170" y="738"/>
                  </a:lnTo>
                  <a:lnTo>
                    <a:pt x="120" y="738"/>
                  </a:lnTo>
                  <a:lnTo>
                    <a:pt x="88" y="713"/>
                  </a:lnTo>
                  <a:lnTo>
                    <a:pt x="93" y="705"/>
                  </a:lnTo>
                  <a:lnTo>
                    <a:pt x="90" y="705"/>
                  </a:lnTo>
                  <a:lnTo>
                    <a:pt x="65" y="705"/>
                  </a:lnTo>
                  <a:lnTo>
                    <a:pt x="13" y="705"/>
                  </a:lnTo>
                  <a:lnTo>
                    <a:pt x="23" y="740"/>
                  </a:lnTo>
                  <a:lnTo>
                    <a:pt x="43" y="785"/>
                  </a:lnTo>
                  <a:lnTo>
                    <a:pt x="35" y="828"/>
                  </a:lnTo>
                  <a:lnTo>
                    <a:pt x="105" y="890"/>
                  </a:lnTo>
                  <a:lnTo>
                    <a:pt x="93" y="925"/>
                  </a:lnTo>
                  <a:lnTo>
                    <a:pt x="125" y="1033"/>
                  </a:lnTo>
                  <a:lnTo>
                    <a:pt x="100" y="1053"/>
                  </a:lnTo>
                  <a:lnTo>
                    <a:pt x="48" y="1035"/>
                  </a:lnTo>
                  <a:lnTo>
                    <a:pt x="43" y="1040"/>
                  </a:lnTo>
                  <a:lnTo>
                    <a:pt x="50" y="1045"/>
                  </a:lnTo>
                  <a:lnTo>
                    <a:pt x="50" y="1093"/>
                  </a:lnTo>
                  <a:lnTo>
                    <a:pt x="8" y="1063"/>
                  </a:lnTo>
                  <a:lnTo>
                    <a:pt x="0" y="1080"/>
                  </a:lnTo>
                  <a:lnTo>
                    <a:pt x="23" y="1130"/>
                  </a:lnTo>
                  <a:lnTo>
                    <a:pt x="43" y="1193"/>
                  </a:lnTo>
                  <a:lnTo>
                    <a:pt x="110" y="1185"/>
                  </a:lnTo>
                  <a:lnTo>
                    <a:pt x="75" y="1128"/>
                  </a:lnTo>
                  <a:lnTo>
                    <a:pt x="115" y="1093"/>
                  </a:lnTo>
                  <a:lnTo>
                    <a:pt x="160" y="1133"/>
                  </a:lnTo>
                  <a:lnTo>
                    <a:pt x="193" y="1133"/>
                  </a:lnTo>
                  <a:lnTo>
                    <a:pt x="195" y="1050"/>
                  </a:lnTo>
                  <a:lnTo>
                    <a:pt x="238" y="1098"/>
                  </a:lnTo>
                  <a:lnTo>
                    <a:pt x="238" y="1200"/>
                  </a:lnTo>
                  <a:lnTo>
                    <a:pt x="278" y="1253"/>
                  </a:lnTo>
                  <a:lnTo>
                    <a:pt x="255" y="1293"/>
                  </a:lnTo>
                  <a:lnTo>
                    <a:pt x="343" y="1303"/>
                  </a:lnTo>
                  <a:lnTo>
                    <a:pt x="363" y="1275"/>
                  </a:lnTo>
                  <a:lnTo>
                    <a:pt x="398" y="1268"/>
                  </a:lnTo>
                  <a:lnTo>
                    <a:pt x="410" y="1185"/>
                  </a:lnTo>
                  <a:lnTo>
                    <a:pt x="490" y="1168"/>
                  </a:lnTo>
                  <a:lnTo>
                    <a:pt x="570" y="1105"/>
                  </a:lnTo>
                  <a:lnTo>
                    <a:pt x="530" y="1060"/>
                  </a:lnTo>
                  <a:lnTo>
                    <a:pt x="538" y="1025"/>
                  </a:lnTo>
                  <a:lnTo>
                    <a:pt x="593" y="1028"/>
                  </a:lnTo>
                  <a:lnTo>
                    <a:pt x="645" y="948"/>
                  </a:lnTo>
                  <a:lnTo>
                    <a:pt x="655" y="888"/>
                  </a:lnTo>
                  <a:lnTo>
                    <a:pt x="573" y="898"/>
                  </a:lnTo>
                  <a:lnTo>
                    <a:pt x="518" y="863"/>
                  </a:lnTo>
                  <a:lnTo>
                    <a:pt x="423" y="863"/>
                  </a:lnTo>
                  <a:lnTo>
                    <a:pt x="395" y="840"/>
                  </a:lnTo>
                  <a:lnTo>
                    <a:pt x="318" y="810"/>
                  </a:lnTo>
                  <a:lnTo>
                    <a:pt x="333" y="788"/>
                  </a:lnTo>
                  <a:lnTo>
                    <a:pt x="450" y="760"/>
                  </a:lnTo>
                  <a:lnTo>
                    <a:pt x="523" y="683"/>
                  </a:lnTo>
                  <a:lnTo>
                    <a:pt x="590" y="645"/>
                  </a:lnTo>
                  <a:lnTo>
                    <a:pt x="730" y="738"/>
                  </a:lnTo>
                  <a:lnTo>
                    <a:pt x="730" y="768"/>
                  </a:lnTo>
                  <a:lnTo>
                    <a:pt x="790" y="810"/>
                  </a:lnTo>
                  <a:lnTo>
                    <a:pt x="790" y="863"/>
                  </a:lnTo>
                  <a:lnTo>
                    <a:pt x="883" y="868"/>
                  </a:lnTo>
                  <a:lnTo>
                    <a:pt x="878" y="828"/>
                  </a:lnTo>
                  <a:lnTo>
                    <a:pt x="848" y="788"/>
                  </a:lnTo>
                  <a:lnTo>
                    <a:pt x="905" y="765"/>
                  </a:lnTo>
                  <a:lnTo>
                    <a:pt x="983" y="783"/>
                  </a:lnTo>
                  <a:lnTo>
                    <a:pt x="975" y="720"/>
                  </a:lnTo>
                  <a:lnTo>
                    <a:pt x="878" y="713"/>
                  </a:lnTo>
                  <a:lnTo>
                    <a:pt x="963" y="598"/>
                  </a:lnTo>
                  <a:lnTo>
                    <a:pt x="930" y="553"/>
                  </a:lnTo>
                  <a:lnTo>
                    <a:pt x="993" y="543"/>
                  </a:lnTo>
                  <a:lnTo>
                    <a:pt x="1018" y="523"/>
                  </a:lnTo>
                  <a:lnTo>
                    <a:pt x="1063" y="525"/>
                  </a:lnTo>
                  <a:lnTo>
                    <a:pt x="1110" y="478"/>
                  </a:lnTo>
                  <a:lnTo>
                    <a:pt x="1178" y="475"/>
                  </a:lnTo>
                  <a:lnTo>
                    <a:pt x="1200" y="395"/>
                  </a:lnTo>
                  <a:lnTo>
                    <a:pt x="1193" y="373"/>
                  </a:lnTo>
                  <a:lnTo>
                    <a:pt x="1225" y="365"/>
                  </a:lnTo>
                  <a:lnTo>
                    <a:pt x="1215" y="253"/>
                  </a:lnTo>
                  <a:lnTo>
                    <a:pt x="1180" y="153"/>
                  </a:lnTo>
                  <a:lnTo>
                    <a:pt x="1135" y="160"/>
                  </a:lnTo>
                  <a:lnTo>
                    <a:pt x="1043" y="160"/>
                  </a:lnTo>
                  <a:lnTo>
                    <a:pt x="973" y="118"/>
                  </a:lnTo>
                  <a:lnTo>
                    <a:pt x="915" y="108"/>
                  </a:lnTo>
                  <a:lnTo>
                    <a:pt x="885" y="40"/>
                  </a:lnTo>
                  <a:lnTo>
                    <a:pt x="903" y="4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4" name="Freeform 323"/>
            <p:cNvSpPr>
              <a:spLocks/>
            </p:cNvSpPr>
            <p:nvPr/>
          </p:nvSpPr>
          <p:spPr bwMode="auto">
            <a:xfrm>
              <a:off x="3976197" y="1298904"/>
              <a:ext cx="663115" cy="511757"/>
            </a:xfrm>
            <a:custGeom>
              <a:avLst/>
              <a:gdLst/>
              <a:ahLst/>
              <a:cxnLst>
                <a:cxn ang="0">
                  <a:pos x="583" y="0"/>
                </a:cxn>
                <a:cxn ang="0">
                  <a:pos x="498" y="40"/>
                </a:cxn>
                <a:cxn ang="0">
                  <a:pos x="465" y="85"/>
                </a:cxn>
                <a:cxn ang="0">
                  <a:pos x="468" y="163"/>
                </a:cxn>
                <a:cxn ang="0">
                  <a:pos x="433" y="183"/>
                </a:cxn>
                <a:cxn ang="0">
                  <a:pos x="408" y="175"/>
                </a:cxn>
                <a:cxn ang="0">
                  <a:pos x="380" y="208"/>
                </a:cxn>
                <a:cxn ang="0">
                  <a:pos x="345" y="208"/>
                </a:cxn>
                <a:cxn ang="0">
                  <a:pos x="273" y="240"/>
                </a:cxn>
                <a:cxn ang="0">
                  <a:pos x="175" y="240"/>
                </a:cxn>
                <a:cxn ang="0">
                  <a:pos x="120" y="240"/>
                </a:cxn>
                <a:cxn ang="0">
                  <a:pos x="88" y="195"/>
                </a:cxn>
                <a:cxn ang="0">
                  <a:pos x="18" y="195"/>
                </a:cxn>
                <a:cxn ang="0">
                  <a:pos x="0" y="193"/>
                </a:cxn>
                <a:cxn ang="0">
                  <a:pos x="30" y="260"/>
                </a:cxn>
                <a:cxn ang="0">
                  <a:pos x="88" y="270"/>
                </a:cxn>
                <a:cxn ang="0">
                  <a:pos x="158" y="313"/>
                </a:cxn>
                <a:cxn ang="0">
                  <a:pos x="250" y="313"/>
                </a:cxn>
                <a:cxn ang="0">
                  <a:pos x="295" y="305"/>
                </a:cxn>
                <a:cxn ang="0">
                  <a:pos x="330" y="405"/>
                </a:cxn>
                <a:cxn ang="0">
                  <a:pos x="340" y="518"/>
                </a:cxn>
                <a:cxn ang="0">
                  <a:pos x="348" y="513"/>
                </a:cxn>
                <a:cxn ang="0">
                  <a:pos x="383" y="528"/>
                </a:cxn>
                <a:cxn ang="0">
                  <a:pos x="575" y="520"/>
                </a:cxn>
                <a:cxn ang="0">
                  <a:pos x="600" y="470"/>
                </a:cxn>
                <a:cxn ang="0">
                  <a:pos x="635" y="448"/>
                </a:cxn>
                <a:cxn ang="0">
                  <a:pos x="635" y="413"/>
                </a:cxn>
                <a:cxn ang="0">
                  <a:pos x="595" y="398"/>
                </a:cxn>
                <a:cxn ang="0">
                  <a:pos x="600" y="360"/>
                </a:cxn>
                <a:cxn ang="0">
                  <a:pos x="645" y="368"/>
                </a:cxn>
                <a:cxn ang="0">
                  <a:pos x="685" y="340"/>
                </a:cxn>
                <a:cxn ang="0">
                  <a:pos x="640" y="300"/>
                </a:cxn>
                <a:cxn ang="0">
                  <a:pos x="610" y="295"/>
                </a:cxn>
                <a:cxn ang="0">
                  <a:pos x="645" y="218"/>
                </a:cxn>
                <a:cxn ang="0">
                  <a:pos x="588" y="138"/>
                </a:cxn>
                <a:cxn ang="0">
                  <a:pos x="550" y="138"/>
                </a:cxn>
                <a:cxn ang="0">
                  <a:pos x="510" y="118"/>
                </a:cxn>
                <a:cxn ang="0">
                  <a:pos x="533" y="58"/>
                </a:cxn>
                <a:cxn ang="0">
                  <a:pos x="583" y="0"/>
                </a:cxn>
              </a:cxnLst>
              <a:rect l="0" t="0" r="r" b="b"/>
              <a:pathLst>
                <a:path w="685" h="528">
                  <a:moveTo>
                    <a:pt x="583" y="0"/>
                  </a:moveTo>
                  <a:lnTo>
                    <a:pt x="498" y="40"/>
                  </a:lnTo>
                  <a:lnTo>
                    <a:pt x="465" y="85"/>
                  </a:lnTo>
                  <a:lnTo>
                    <a:pt x="468" y="163"/>
                  </a:lnTo>
                  <a:lnTo>
                    <a:pt x="433" y="183"/>
                  </a:lnTo>
                  <a:lnTo>
                    <a:pt x="408" y="175"/>
                  </a:lnTo>
                  <a:lnTo>
                    <a:pt x="380" y="208"/>
                  </a:lnTo>
                  <a:lnTo>
                    <a:pt x="345" y="208"/>
                  </a:lnTo>
                  <a:lnTo>
                    <a:pt x="273" y="240"/>
                  </a:lnTo>
                  <a:lnTo>
                    <a:pt x="175" y="240"/>
                  </a:lnTo>
                  <a:lnTo>
                    <a:pt x="120" y="240"/>
                  </a:lnTo>
                  <a:lnTo>
                    <a:pt x="88" y="195"/>
                  </a:lnTo>
                  <a:lnTo>
                    <a:pt x="18" y="195"/>
                  </a:lnTo>
                  <a:lnTo>
                    <a:pt x="0" y="193"/>
                  </a:lnTo>
                  <a:lnTo>
                    <a:pt x="30" y="260"/>
                  </a:lnTo>
                  <a:lnTo>
                    <a:pt x="88" y="270"/>
                  </a:lnTo>
                  <a:lnTo>
                    <a:pt x="158" y="313"/>
                  </a:lnTo>
                  <a:lnTo>
                    <a:pt x="250" y="313"/>
                  </a:lnTo>
                  <a:lnTo>
                    <a:pt x="295" y="305"/>
                  </a:lnTo>
                  <a:lnTo>
                    <a:pt x="330" y="405"/>
                  </a:lnTo>
                  <a:lnTo>
                    <a:pt x="340" y="518"/>
                  </a:lnTo>
                  <a:lnTo>
                    <a:pt x="348" y="513"/>
                  </a:lnTo>
                  <a:lnTo>
                    <a:pt x="383" y="528"/>
                  </a:lnTo>
                  <a:lnTo>
                    <a:pt x="575" y="520"/>
                  </a:lnTo>
                  <a:lnTo>
                    <a:pt x="600" y="470"/>
                  </a:lnTo>
                  <a:lnTo>
                    <a:pt x="635" y="448"/>
                  </a:lnTo>
                  <a:lnTo>
                    <a:pt x="635" y="413"/>
                  </a:lnTo>
                  <a:lnTo>
                    <a:pt x="595" y="398"/>
                  </a:lnTo>
                  <a:lnTo>
                    <a:pt x="600" y="360"/>
                  </a:lnTo>
                  <a:lnTo>
                    <a:pt x="645" y="368"/>
                  </a:lnTo>
                  <a:lnTo>
                    <a:pt x="685" y="340"/>
                  </a:lnTo>
                  <a:lnTo>
                    <a:pt x="640" y="300"/>
                  </a:lnTo>
                  <a:lnTo>
                    <a:pt x="610" y="295"/>
                  </a:lnTo>
                  <a:lnTo>
                    <a:pt x="645" y="218"/>
                  </a:lnTo>
                  <a:lnTo>
                    <a:pt x="588" y="138"/>
                  </a:lnTo>
                  <a:lnTo>
                    <a:pt x="550" y="138"/>
                  </a:lnTo>
                  <a:lnTo>
                    <a:pt x="510" y="118"/>
                  </a:lnTo>
                  <a:lnTo>
                    <a:pt x="533" y="58"/>
                  </a:lnTo>
                  <a:lnTo>
                    <a:pt x="58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015" name="Group 320"/>
            <p:cNvGrpSpPr>
              <a:grpSpLocks/>
            </p:cNvGrpSpPr>
            <p:nvPr/>
          </p:nvGrpSpPr>
          <p:grpSpPr bwMode="auto">
            <a:xfrm>
              <a:off x="2630606" y="1206741"/>
              <a:ext cx="2008710" cy="1263628"/>
              <a:chOff x="3267" y="2311"/>
              <a:chExt cx="2076" cy="1302"/>
            </a:xfrm>
            <a:solidFill>
              <a:srgbClr val="C00000"/>
            </a:solidFill>
          </p:grpSpPr>
          <p:sp>
            <p:nvSpPr>
              <p:cNvPr id="1169" name="Freeform 322"/>
              <p:cNvSpPr>
                <a:spLocks/>
              </p:cNvSpPr>
              <p:nvPr/>
            </p:nvSpPr>
            <p:spPr bwMode="auto">
              <a:xfrm>
                <a:off x="4658" y="2407"/>
                <a:ext cx="685" cy="528"/>
              </a:xfrm>
              <a:custGeom>
                <a:avLst/>
                <a:gdLst/>
                <a:ahLst/>
                <a:cxnLst>
                  <a:cxn ang="0">
                    <a:pos x="582" y="0"/>
                  </a:cxn>
                  <a:cxn ang="0">
                    <a:pos x="496" y="41"/>
                  </a:cxn>
                  <a:cxn ang="0">
                    <a:pos x="464" y="86"/>
                  </a:cxn>
                  <a:cxn ang="0">
                    <a:pos x="467" y="163"/>
                  </a:cxn>
                  <a:cxn ang="0">
                    <a:pos x="432" y="182"/>
                  </a:cxn>
                  <a:cxn ang="0">
                    <a:pos x="407" y="176"/>
                  </a:cxn>
                  <a:cxn ang="0">
                    <a:pos x="378" y="208"/>
                  </a:cxn>
                  <a:cxn ang="0">
                    <a:pos x="343" y="208"/>
                  </a:cxn>
                  <a:cxn ang="0">
                    <a:pos x="272" y="240"/>
                  </a:cxn>
                  <a:cxn ang="0">
                    <a:pos x="173" y="240"/>
                  </a:cxn>
                  <a:cxn ang="0">
                    <a:pos x="119" y="240"/>
                  </a:cxn>
                  <a:cxn ang="0">
                    <a:pos x="87" y="195"/>
                  </a:cxn>
                  <a:cxn ang="0">
                    <a:pos x="16" y="195"/>
                  </a:cxn>
                  <a:cxn ang="0">
                    <a:pos x="0" y="192"/>
                  </a:cxn>
                  <a:cxn ang="0">
                    <a:pos x="29" y="259"/>
                  </a:cxn>
                  <a:cxn ang="0">
                    <a:pos x="87" y="269"/>
                  </a:cxn>
                  <a:cxn ang="0">
                    <a:pos x="157" y="313"/>
                  </a:cxn>
                  <a:cxn ang="0">
                    <a:pos x="250" y="313"/>
                  </a:cxn>
                  <a:cxn ang="0">
                    <a:pos x="295" y="304"/>
                  </a:cxn>
                  <a:cxn ang="0">
                    <a:pos x="330" y="406"/>
                  </a:cxn>
                  <a:cxn ang="0">
                    <a:pos x="339" y="518"/>
                  </a:cxn>
                  <a:cxn ang="0">
                    <a:pos x="346" y="512"/>
                  </a:cxn>
                  <a:cxn ang="0">
                    <a:pos x="381" y="528"/>
                  </a:cxn>
                  <a:cxn ang="0">
                    <a:pos x="573" y="521"/>
                  </a:cxn>
                  <a:cxn ang="0">
                    <a:pos x="598" y="470"/>
                  </a:cxn>
                  <a:cxn ang="0">
                    <a:pos x="634" y="448"/>
                  </a:cxn>
                  <a:cxn ang="0">
                    <a:pos x="634" y="413"/>
                  </a:cxn>
                  <a:cxn ang="0">
                    <a:pos x="595" y="397"/>
                  </a:cxn>
                  <a:cxn ang="0">
                    <a:pos x="598" y="361"/>
                  </a:cxn>
                  <a:cxn ang="0">
                    <a:pos x="643" y="368"/>
                  </a:cxn>
                  <a:cxn ang="0">
                    <a:pos x="685" y="339"/>
                  </a:cxn>
                  <a:cxn ang="0">
                    <a:pos x="640" y="301"/>
                  </a:cxn>
                  <a:cxn ang="0">
                    <a:pos x="608" y="294"/>
                  </a:cxn>
                  <a:cxn ang="0">
                    <a:pos x="643" y="217"/>
                  </a:cxn>
                  <a:cxn ang="0">
                    <a:pos x="586" y="137"/>
                  </a:cxn>
                  <a:cxn ang="0">
                    <a:pos x="550" y="137"/>
                  </a:cxn>
                  <a:cxn ang="0">
                    <a:pos x="509" y="118"/>
                  </a:cxn>
                  <a:cxn ang="0">
                    <a:pos x="531" y="57"/>
                  </a:cxn>
                  <a:cxn ang="0">
                    <a:pos x="582" y="0"/>
                  </a:cxn>
                </a:cxnLst>
                <a:rect l="0" t="0" r="r" b="b"/>
                <a:pathLst>
                  <a:path w="685" h="528">
                    <a:moveTo>
                      <a:pt x="582" y="0"/>
                    </a:moveTo>
                    <a:lnTo>
                      <a:pt x="496" y="41"/>
                    </a:lnTo>
                    <a:lnTo>
                      <a:pt x="464" y="86"/>
                    </a:lnTo>
                    <a:lnTo>
                      <a:pt x="467" y="163"/>
                    </a:lnTo>
                    <a:lnTo>
                      <a:pt x="432" y="182"/>
                    </a:lnTo>
                    <a:lnTo>
                      <a:pt x="407" y="176"/>
                    </a:lnTo>
                    <a:lnTo>
                      <a:pt x="378" y="208"/>
                    </a:lnTo>
                    <a:lnTo>
                      <a:pt x="343" y="208"/>
                    </a:lnTo>
                    <a:lnTo>
                      <a:pt x="272" y="240"/>
                    </a:lnTo>
                    <a:lnTo>
                      <a:pt x="173" y="240"/>
                    </a:lnTo>
                    <a:lnTo>
                      <a:pt x="119" y="240"/>
                    </a:lnTo>
                    <a:lnTo>
                      <a:pt x="87" y="195"/>
                    </a:lnTo>
                    <a:lnTo>
                      <a:pt x="16" y="195"/>
                    </a:lnTo>
                    <a:lnTo>
                      <a:pt x="0" y="192"/>
                    </a:lnTo>
                    <a:lnTo>
                      <a:pt x="29" y="259"/>
                    </a:lnTo>
                    <a:lnTo>
                      <a:pt x="87" y="269"/>
                    </a:lnTo>
                    <a:lnTo>
                      <a:pt x="157" y="313"/>
                    </a:lnTo>
                    <a:lnTo>
                      <a:pt x="250" y="313"/>
                    </a:lnTo>
                    <a:lnTo>
                      <a:pt x="295" y="304"/>
                    </a:lnTo>
                    <a:lnTo>
                      <a:pt x="330" y="406"/>
                    </a:lnTo>
                    <a:lnTo>
                      <a:pt x="339" y="518"/>
                    </a:lnTo>
                    <a:lnTo>
                      <a:pt x="346" y="512"/>
                    </a:lnTo>
                    <a:lnTo>
                      <a:pt x="381" y="528"/>
                    </a:lnTo>
                    <a:lnTo>
                      <a:pt x="573" y="521"/>
                    </a:lnTo>
                    <a:lnTo>
                      <a:pt x="598" y="470"/>
                    </a:lnTo>
                    <a:lnTo>
                      <a:pt x="634" y="448"/>
                    </a:lnTo>
                    <a:lnTo>
                      <a:pt x="634" y="413"/>
                    </a:lnTo>
                    <a:lnTo>
                      <a:pt x="595" y="397"/>
                    </a:lnTo>
                    <a:lnTo>
                      <a:pt x="598" y="361"/>
                    </a:lnTo>
                    <a:lnTo>
                      <a:pt x="643" y="368"/>
                    </a:lnTo>
                    <a:lnTo>
                      <a:pt x="685" y="339"/>
                    </a:lnTo>
                    <a:lnTo>
                      <a:pt x="640" y="301"/>
                    </a:lnTo>
                    <a:lnTo>
                      <a:pt x="608" y="294"/>
                    </a:lnTo>
                    <a:lnTo>
                      <a:pt x="643" y="217"/>
                    </a:lnTo>
                    <a:lnTo>
                      <a:pt x="586" y="137"/>
                    </a:lnTo>
                    <a:lnTo>
                      <a:pt x="550" y="137"/>
                    </a:lnTo>
                    <a:lnTo>
                      <a:pt x="509" y="118"/>
                    </a:lnTo>
                    <a:lnTo>
                      <a:pt x="531" y="57"/>
                    </a:lnTo>
                    <a:lnTo>
                      <a:pt x="5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0" name="Freeform 321"/>
              <p:cNvSpPr>
                <a:spLocks/>
              </p:cNvSpPr>
              <p:nvPr/>
            </p:nvSpPr>
            <p:spPr bwMode="auto">
              <a:xfrm>
                <a:off x="3267" y="2311"/>
                <a:ext cx="1318" cy="1302"/>
              </a:xfrm>
              <a:custGeom>
                <a:avLst/>
                <a:gdLst/>
                <a:ahLst/>
                <a:cxnLst>
                  <a:cxn ang="0">
                    <a:pos x="1148" y="240"/>
                  </a:cxn>
                  <a:cxn ang="0">
                    <a:pos x="943" y="29"/>
                  </a:cxn>
                  <a:cxn ang="0">
                    <a:pos x="681" y="9"/>
                  </a:cxn>
                  <a:cxn ang="0">
                    <a:pos x="675" y="13"/>
                  </a:cxn>
                  <a:cxn ang="0">
                    <a:pos x="608" y="99"/>
                  </a:cxn>
                  <a:cxn ang="0">
                    <a:pos x="499" y="256"/>
                  </a:cxn>
                  <a:cxn ang="0">
                    <a:pos x="368" y="288"/>
                  </a:cxn>
                  <a:cxn ang="0">
                    <a:pos x="249" y="365"/>
                  </a:cxn>
                  <a:cxn ang="0">
                    <a:pos x="208" y="413"/>
                  </a:cxn>
                  <a:cxn ang="0">
                    <a:pos x="252" y="531"/>
                  </a:cxn>
                  <a:cxn ang="0">
                    <a:pos x="217" y="685"/>
                  </a:cxn>
                  <a:cxn ang="0">
                    <a:pos x="176" y="813"/>
                  </a:cxn>
                  <a:cxn ang="0">
                    <a:pos x="125" y="806"/>
                  </a:cxn>
                  <a:cxn ang="0">
                    <a:pos x="35" y="861"/>
                  </a:cxn>
                  <a:cxn ang="0">
                    <a:pos x="249" y="966"/>
                  </a:cxn>
                  <a:cxn ang="0">
                    <a:pos x="329" y="1046"/>
                  </a:cxn>
                  <a:cxn ang="0">
                    <a:pos x="441" y="1123"/>
                  </a:cxn>
                  <a:cxn ang="0">
                    <a:pos x="556" y="1293"/>
                  </a:cxn>
                  <a:cxn ang="0">
                    <a:pos x="553" y="1283"/>
                  </a:cxn>
                  <a:cxn ang="0">
                    <a:pos x="630" y="1280"/>
                  </a:cxn>
                  <a:cxn ang="0">
                    <a:pos x="611" y="1139"/>
                  </a:cxn>
                  <a:cxn ang="0">
                    <a:pos x="547" y="1033"/>
                  </a:cxn>
                  <a:cxn ang="0">
                    <a:pos x="518" y="953"/>
                  </a:cxn>
                  <a:cxn ang="0">
                    <a:pos x="595" y="953"/>
                  </a:cxn>
                  <a:cxn ang="0">
                    <a:pos x="684" y="899"/>
                  </a:cxn>
                  <a:cxn ang="0">
                    <a:pos x="556" y="851"/>
                  </a:cxn>
                  <a:cxn ang="0">
                    <a:pos x="665" y="838"/>
                  </a:cxn>
                  <a:cxn ang="0">
                    <a:pos x="745" y="838"/>
                  </a:cxn>
                  <a:cxn ang="0">
                    <a:pos x="847" y="777"/>
                  </a:cxn>
                  <a:cxn ang="0">
                    <a:pos x="915" y="643"/>
                  </a:cxn>
                  <a:cxn ang="0">
                    <a:pos x="1065" y="393"/>
                  </a:cxn>
                  <a:cxn ang="0">
                    <a:pos x="1193" y="249"/>
                  </a:cxn>
                </a:cxnLst>
                <a:rect l="0" t="0" r="r" b="b"/>
                <a:pathLst>
                  <a:path w="1318" h="1302">
                    <a:moveTo>
                      <a:pt x="1318" y="275"/>
                    </a:moveTo>
                    <a:lnTo>
                      <a:pt x="1148" y="240"/>
                    </a:lnTo>
                    <a:lnTo>
                      <a:pt x="1148" y="208"/>
                    </a:lnTo>
                    <a:lnTo>
                      <a:pt x="943" y="29"/>
                    </a:lnTo>
                    <a:lnTo>
                      <a:pt x="879" y="0"/>
                    </a:lnTo>
                    <a:lnTo>
                      <a:pt x="681" y="9"/>
                    </a:lnTo>
                    <a:lnTo>
                      <a:pt x="675" y="9"/>
                    </a:lnTo>
                    <a:lnTo>
                      <a:pt x="675" y="13"/>
                    </a:lnTo>
                    <a:lnTo>
                      <a:pt x="662" y="41"/>
                    </a:lnTo>
                    <a:lnTo>
                      <a:pt x="608" y="99"/>
                    </a:lnTo>
                    <a:lnTo>
                      <a:pt x="499" y="205"/>
                    </a:lnTo>
                    <a:lnTo>
                      <a:pt x="499" y="256"/>
                    </a:lnTo>
                    <a:lnTo>
                      <a:pt x="435" y="256"/>
                    </a:lnTo>
                    <a:lnTo>
                      <a:pt x="368" y="288"/>
                    </a:lnTo>
                    <a:lnTo>
                      <a:pt x="352" y="336"/>
                    </a:lnTo>
                    <a:lnTo>
                      <a:pt x="249" y="365"/>
                    </a:lnTo>
                    <a:lnTo>
                      <a:pt x="211" y="409"/>
                    </a:lnTo>
                    <a:lnTo>
                      <a:pt x="208" y="413"/>
                    </a:lnTo>
                    <a:lnTo>
                      <a:pt x="211" y="416"/>
                    </a:lnTo>
                    <a:lnTo>
                      <a:pt x="252" y="531"/>
                    </a:lnTo>
                    <a:lnTo>
                      <a:pt x="195" y="643"/>
                    </a:lnTo>
                    <a:lnTo>
                      <a:pt x="217" y="685"/>
                    </a:lnTo>
                    <a:lnTo>
                      <a:pt x="163" y="752"/>
                    </a:lnTo>
                    <a:lnTo>
                      <a:pt x="176" y="813"/>
                    </a:lnTo>
                    <a:lnTo>
                      <a:pt x="153" y="822"/>
                    </a:lnTo>
                    <a:lnTo>
                      <a:pt x="125" y="806"/>
                    </a:lnTo>
                    <a:lnTo>
                      <a:pt x="0" y="825"/>
                    </a:lnTo>
                    <a:lnTo>
                      <a:pt x="35" y="861"/>
                    </a:lnTo>
                    <a:lnTo>
                      <a:pt x="192" y="899"/>
                    </a:lnTo>
                    <a:lnTo>
                      <a:pt x="249" y="966"/>
                    </a:lnTo>
                    <a:lnTo>
                      <a:pt x="284" y="1040"/>
                    </a:lnTo>
                    <a:lnTo>
                      <a:pt x="329" y="1046"/>
                    </a:lnTo>
                    <a:lnTo>
                      <a:pt x="396" y="1123"/>
                    </a:lnTo>
                    <a:lnTo>
                      <a:pt x="441" y="1123"/>
                    </a:lnTo>
                    <a:lnTo>
                      <a:pt x="470" y="1222"/>
                    </a:lnTo>
                    <a:lnTo>
                      <a:pt x="556" y="1293"/>
                    </a:lnTo>
                    <a:lnTo>
                      <a:pt x="547" y="1289"/>
                    </a:lnTo>
                    <a:lnTo>
                      <a:pt x="553" y="1283"/>
                    </a:lnTo>
                    <a:lnTo>
                      <a:pt x="604" y="1302"/>
                    </a:lnTo>
                    <a:lnTo>
                      <a:pt x="630" y="1280"/>
                    </a:lnTo>
                    <a:lnTo>
                      <a:pt x="598" y="1174"/>
                    </a:lnTo>
                    <a:lnTo>
                      <a:pt x="611" y="1139"/>
                    </a:lnTo>
                    <a:lnTo>
                      <a:pt x="540" y="1075"/>
                    </a:lnTo>
                    <a:lnTo>
                      <a:pt x="547" y="1033"/>
                    </a:lnTo>
                    <a:lnTo>
                      <a:pt x="528" y="989"/>
                    </a:lnTo>
                    <a:lnTo>
                      <a:pt x="518" y="953"/>
                    </a:lnTo>
                    <a:lnTo>
                      <a:pt x="569" y="953"/>
                    </a:lnTo>
                    <a:lnTo>
                      <a:pt x="595" y="953"/>
                    </a:lnTo>
                    <a:lnTo>
                      <a:pt x="598" y="953"/>
                    </a:lnTo>
                    <a:lnTo>
                      <a:pt x="684" y="899"/>
                    </a:lnTo>
                    <a:lnTo>
                      <a:pt x="595" y="886"/>
                    </a:lnTo>
                    <a:lnTo>
                      <a:pt x="556" y="851"/>
                    </a:lnTo>
                    <a:lnTo>
                      <a:pt x="624" y="825"/>
                    </a:lnTo>
                    <a:lnTo>
                      <a:pt x="665" y="838"/>
                    </a:lnTo>
                    <a:lnTo>
                      <a:pt x="707" y="848"/>
                    </a:lnTo>
                    <a:lnTo>
                      <a:pt x="745" y="838"/>
                    </a:lnTo>
                    <a:lnTo>
                      <a:pt x="758" y="800"/>
                    </a:lnTo>
                    <a:lnTo>
                      <a:pt x="847" y="777"/>
                    </a:lnTo>
                    <a:lnTo>
                      <a:pt x="847" y="787"/>
                    </a:lnTo>
                    <a:lnTo>
                      <a:pt x="915" y="643"/>
                    </a:lnTo>
                    <a:lnTo>
                      <a:pt x="985" y="528"/>
                    </a:lnTo>
                    <a:lnTo>
                      <a:pt x="1065" y="393"/>
                    </a:lnTo>
                    <a:lnTo>
                      <a:pt x="1180" y="253"/>
                    </a:lnTo>
                    <a:lnTo>
                      <a:pt x="1193" y="249"/>
                    </a:lnTo>
                    <a:lnTo>
                      <a:pt x="1318" y="2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16" name="Freeform 319"/>
            <p:cNvSpPr>
              <a:spLocks/>
            </p:cNvSpPr>
            <p:nvPr/>
          </p:nvSpPr>
          <p:spPr bwMode="auto">
            <a:xfrm>
              <a:off x="2630604" y="1206739"/>
              <a:ext cx="1275409" cy="1261201"/>
            </a:xfrm>
            <a:custGeom>
              <a:avLst/>
              <a:gdLst/>
              <a:ahLst/>
              <a:cxnLst>
                <a:cxn ang="0">
                  <a:pos x="1148" y="240"/>
                </a:cxn>
                <a:cxn ang="0">
                  <a:pos x="943" y="28"/>
                </a:cxn>
                <a:cxn ang="0">
                  <a:pos x="680" y="8"/>
                </a:cxn>
                <a:cxn ang="0">
                  <a:pos x="675" y="13"/>
                </a:cxn>
                <a:cxn ang="0">
                  <a:pos x="608" y="98"/>
                </a:cxn>
                <a:cxn ang="0">
                  <a:pos x="500" y="255"/>
                </a:cxn>
                <a:cxn ang="0">
                  <a:pos x="368" y="288"/>
                </a:cxn>
                <a:cxn ang="0">
                  <a:pos x="250" y="366"/>
                </a:cxn>
                <a:cxn ang="0">
                  <a:pos x="208" y="413"/>
                </a:cxn>
                <a:cxn ang="0">
                  <a:pos x="253" y="531"/>
                </a:cxn>
                <a:cxn ang="0">
                  <a:pos x="218" y="686"/>
                </a:cxn>
                <a:cxn ang="0">
                  <a:pos x="175" y="814"/>
                </a:cxn>
                <a:cxn ang="0">
                  <a:pos x="125" y="806"/>
                </a:cxn>
                <a:cxn ang="0">
                  <a:pos x="35" y="861"/>
                </a:cxn>
                <a:cxn ang="0">
                  <a:pos x="250" y="966"/>
                </a:cxn>
                <a:cxn ang="0">
                  <a:pos x="330" y="1047"/>
                </a:cxn>
                <a:cxn ang="0">
                  <a:pos x="440" y="1124"/>
                </a:cxn>
                <a:cxn ang="0">
                  <a:pos x="555" y="1294"/>
                </a:cxn>
                <a:cxn ang="0">
                  <a:pos x="553" y="1284"/>
                </a:cxn>
                <a:cxn ang="0">
                  <a:pos x="630" y="1282"/>
                </a:cxn>
                <a:cxn ang="0">
                  <a:pos x="610" y="1139"/>
                </a:cxn>
                <a:cxn ang="0">
                  <a:pos x="548" y="1034"/>
                </a:cxn>
                <a:cxn ang="0">
                  <a:pos x="518" y="954"/>
                </a:cxn>
                <a:cxn ang="0">
                  <a:pos x="595" y="954"/>
                </a:cxn>
                <a:cxn ang="0">
                  <a:pos x="685" y="899"/>
                </a:cxn>
                <a:cxn ang="0">
                  <a:pos x="555" y="851"/>
                </a:cxn>
                <a:cxn ang="0">
                  <a:pos x="665" y="839"/>
                </a:cxn>
                <a:cxn ang="0">
                  <a:pos x="745" y="839"/>
                </a:cxn>
                <a:cxn ang="0">
                  <a:pos x="848" y="776"/>
                </a:cxn>
                <a:cxn ang="0">
                  <a:pos x="915" y="643"/>
                </a:cxn>
                <a:cxn ang="0">
                  <a:pos x="1065" y="393"/>
                </a:cxn>
                <a:cxn ang="0">
                  <a:pos x="1193" y="248"/>
                </a:cxn>
              </a:cxnLst>
              <a:rect l="0" t="0" r="r" b="b"/>
              <a:pathLst>
                <a:path w="1318" h="1302">
                  <a:moveTo>
                    <a:pt x="1318" y="275"/>
                  </a:moveTo>
                  <a:lnTo>
                    <a:pt x="1148" y="240"/>
                  </a:lnTo>
                  <a:lnTo>
                    <a:pt x="1148" y="208"/>
                  </a:lnTo>
                  <a:lnTo>
                    <a:pt x="943" y="28"/>
                  </a:lnTo>
                  <a:lnTo>
                    <a:pt x="880" y="0"/>
                  </a:lnTo>
                  <a:lnTo>
                    <a:pt x="680" y="8"/>
                  </a:lnTo>
                  <a:lnTo>
                    <a:pt x="675" y="8"/>
                  </a:lnTo>
                  <a:lnTo>
                    <a:pt x="675" y="13"/>
                  </a:lnTo>
                  <a:lnTo>
                    <a:pt x="663" y="40"/>
                  </a:lnTo>
                  <a:lnTo>
                    <a:pt x="608" y="98"/>
                  </a:lnTo>
                  <a:lnTo>
                    <a:pt x="500" y="205"/>
                  </a:lnTo>
                  <a:lnTo>
                    <a:pt x="500" y="255"/>
                  </a:lnTo>
                  <a:lnTo>
                    <a:pt x="435" y="255"/>
                  </a:lnTo>
                  <a:lnTo>
                    <a:pt x="368" y="288"/>
                  </a:lnTo>
                  <a:lnTo>
                    <a:pt x="353" y="336"/>
                  </a:lnTo>
                  <a:lnTo>
                    <a:pt x="250" y="366"/>
                  </a:lnTo>
                  <a:lnTo>
                    <a:pt x="210" y="408"/>
                  </a:lnTo>
                  <a:lnTo>
                    <a:pt x="208" y="413"/>
                  </a:lnTo>
                  <a:lnTo>
                    <a:pt x="210" y="416"/>
                  </a:lnTo>
                  <a:lnTo>
                    <a:pt x="253" y="531"/>
                  </a:lnTo>
                  <a:lnTo>
                    <a:pt x="195" y="643"/>
                  </a:lnTo>
                  <a:lnTo>
                    <a:pt x="218" y="686"/>
                  </a:lnTo>
                  <a:lnTo>
                    <a:pt x="163" y="751"/>
                  </a:lnTo>
                  <a:lnTo>
                    <a:pt x="175" y="814"/>
                  </a:lnTo>
                  <a:lnTo>
                    <a:pt x="153" y="821"/>
                  </a:lnTo>
                  <a:lnTo>
                    <a:pt x="125" y="806"/>
                  </a:lnTo>
                  <a:lnTo>
                    <a:pt x="0" y="826"/>
                  </a:lnTo>
                  <a:lnTo>
                    <a:pt x="35" y="861"/>
                  </a:lnTo>
                  <a:lnTo>
                    <a:pt x="193" y="899"/>
                  </a:lnTo>
                  <a:lnTo>
                    <a:pt x="250" y="966"/>
                  </a:lnTo>
                  <a:lnTo>
                    <a:pt x="285" y="1042"/>
                  </a:lnTo>
                  <a:lnTo>
                    <a:pt x="330" y="1047"/>
                  </a:lnTo>
                  <a:lnTo>
                    <a:pt x="395" y="1124"/>
                  </a:lnTo>
                  <a:lnTo>
                    <a:pt x="440" y="1124"/>
                  </a:lnTo>
                  <a:lnTo>
                    <a:pt x="470" y="1222"/>
                  </a:lnTo>
                  <a:lnTo>
                    <a:pt x="555" y="1294"/>
                  </a:lnTo>
                  <a:lnTo>
                    <a:pt x="548" y="1289"/>
                  </a:lnTo>
                  <a:lnTo>
                    <a:pt x="553" y="1284"/>
                  </a:lnTo>
                  <a:lnTo>
                    <a:pt x="605" y="1302"/>
                  </a:lnTo>
                  <a:lnTo>
                    <a:pt x="630" y="1282"/>
                  </a:lnTo>
                  <a:lnTo>
                    <a:pt x="598" y="1174"/>
                  </a:lnTo>
                  <a:lnTo>
                    <a:pt x="610" y="1139"/>
                  </a:lnTo>
                  <a:lnTo>
                    <a:pt x="540" y="1077"/>
                  </a:lnTo>
                  <a:lnTo>
                    <a:pt x="548" y="1034"/>
                  </a:lnTo>
                  <a:lnTo>
                    <a:pt x="528" y="989"/>
                  </a:lnTo>
                  <a:lnTo>
                    <a:pt x="518" y="954"/>
                  </a:lnTo>
                  <a:lnTo>
                    <a:pt x="570" y="954"/>
                  </a:lnTo>
                  <a:lnTo>
                    <a:pt x="595" y="954"/>
                  </a:lnTo>
                  <a:lnTo>
                    <a:pt x="598" y="954"/>
                  </a:lnTo>
                  <a:lnTo>
                    <a:pt x="685" y="899"/>
                  </a:lnTo>
                  <a:lnTo>
                    <a:pt x="595" y="886"/>
                  </a:lnTo>
                  <a:lnTo>
                    <a:pt x="555" y="851"/>
                  </a:lnTo>
                  <a:lnTo>
                    <a:pt x="625" y="826"/>
                  </a:lnTo>
                  <a:lnTo>
                    <a:pt x="665" y="839"/>
                  </a:lnTo>
                  <a:lnTo>
                    <a:pt x="708" y="849"/>
                  </a:lnTo>
                  <a:lnTo>
                    <a:pt x="745" y="839"/>
                  </a:lnTo>
                  <a:lnTo>
                    <a:pt x="758" y="801"/>
                  </a:lnTo>
                  <a:lnTo>
                    <a:pt x="848" y="776"/>
                  </a:lnTo>
                  <a:lnTo>
                    <a:pt x="848" y="786"/>
                  </a:lnTo>
                  <a:lnTo>
                    <a:pt x="915" y="643"/>
                  </a:lnTo>
                  <a:lnTo>
                    <a:pt x="985" y="528"/>
                  </a:lnTo>
                  <a:lnTo>
                    <a:pt x="1065" y="393"/>
                  </a:lnTo>
                  <a:lnTo>
                    <a:pt x="1180" y="253"/>
                  </a:lnTo>
                  <a:lnTo>
                    <a:pt x="1193" y="248"/>
                  </a:lnTo>
                  <a:lnTo>
                    <a:pt x="1318" y="27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7" name="Freeform 318"/>
            <p:cNvSpPr>
              <a:spLocks/>
            </p:cNvSpPr>
            <p:nvPr/>
          </p:nvSpPr>
          <p:spPr bwMode="auto">
            <a:xfrm>
              <a:off x="2420054" y="1175210"/>
              <a:ext cx="863986" cy="620899"/>
            </a:xfrm>
            <a:custGeom>
              <a:avLst/>
              <a:gdLst/>
              <a:ahLst/>
              <a:cxnLst>
                <a:cxn ang="0">
                  <a:pos x="893" y="40"/>
                </a:cxn>
                <a:cxn ang="0">
                  <a:pos x="790" y="40"/>
                </a:cxn>
                <a:cxn ang="0">
                  <a:pos x="685" y="0"/>
                </a:cxn>
                <a:cxn ang="0">
                  <a:pos x="650" y="23"/>
                </a:cxn>
                <a:cxn ang="0">
                  <a:pos x="553" y="23"/>
                </a:cxn>
                <a:cxn ang="0">
                  <a:pos x="468" y="78"/>
                </a:cxn>
                <a:cxn ang="0">
                  <a:pos x="553" y="63"/>
                </a:cxn>
                <a:cxn ang="0">
                  <a:pos x="618" y="80"/>
                </a:cxn>
                <a:cxn ang="0">
                  <a:pos x="658" y="50"/>
                </a:cxn>
                <a:cxn ang="0">
                  <a:pos x="758" y="78"/>
                </a:cxn>
                <a:cxn ang="0">
                  <a:pos x="723" y="118"/>
                </a:cxn>
                <a:cxn ang="0">
                  <a:pos x="570" y="115"/>
                </a:cxn>
                <a:cxn ang="0">
                  <a:pos x="413" y="150"/>
                </a:cxn>
                <a:cxn ang="0">
                  <a:pos x="355" y="128"/>
                </a:cxn>
                <a:cxn ang="0">
                  <a:pos x="253" y="165"/>
                </a:cxn>
                <a:cxn ang="0">
                  <a:pos x="208" y="240"/>
                </a:cxn>
                <a:cxn ang="0">
                  <a:pos x="83" y="293"/>
                </a:cxn>
                <a:cxn ang="0">
                  <a:pos x="83" y="353"/>
                </a:cxn>
                <a:cxn ang="0">
                  <a:pos x="10" y="413"/>
                </a:cxn>
                <a:cxn ang="0">
                  <a:pos x="0" y="428"/>
                </a:cxn>
                <a:cxn ang="0">
                  <a:pos x="63" y="478"/>
                </a:cxn>
                <a:cxn ang="0">
                  <a:pos x="63" y="515"/>
                </a:cxn>
                <a:cxn ang="0">
                  <a:pos x="113" y="548"/>
                </a:cxn>
                <a:cxn ang="0">
                  <a:pos x="118" y="630"/>
                </a:cxn>
                <a:cxn ang="0">
                  <a:pos x="153" y="640"/>
                </a:cxn>
                <a:cxn ang="0">
                  <a:pos x="193" y="575"/>
                </a:cxn>
                <a:cxn ang="0">
                  <a:pos x="150" y="495"/>
                </a:cxn>
                <a:cxn ang="0">
                  <a:pos x="170" y="398"/>
                </a:cxn>
                <a:cxn ang="0">
                  <a:pos x="363" y="393"/>
                </a:cxn>
                <a:cxn ang="0">
                  <a:pos x="390" y="433"/>
                </a:cxn>
                <a:cxn ang="0">
                  <a:pos x="428" y="448"/>
                </a:cxn>
                <a:cxn ang="0">
                  <a:pos x="425" y="445"/>
                </a:cxn>
                <a:cxn ang="0">
                  <a:pos x="428" y="440"/>
                </a:cxn>
                <a:cxn ang="0">
                  <a:pos x="468" y="398"/>
                </a:cxn>
                <a:cxn ang="0">
                  <a:pos x="570" y="368"/>
                </a:cxn>
                <a:cxn ang="0">
                  <a:pos x="585" y="320"/>
                </a:cxn>
                <a:cxn ang="0">
                  <a:pos x="653" y="288"/>
                </a:cxn>
                <a:cxn ang="0">
                  <a:pos x="718" y="288"/>
                </a:cxn>
                <a:cxn ang="0">
                  <a:pos x="718" y="238"/>
                </a:cxn>
                <a:cxn ang="0">
                  <a:pos x="825" y="130"/>
                </a:cxn>
                <a:cxn ang="0">
                  <a:pos x="880" y="73"/>
                </a:cxn>
                <a:cxn ang="0">
                  <a:pos x="893" y="45"/>
                </a:cxn>
                <a:cxn ang="0">
                  <a:pos x="893" y="40"/>
                </a:cxn>
              </a:cxnLst>
              <a:rect l="0" t="0" r="r" b="b"/>
              <a:pathLst>
                <a:path w="893" h="640">
                  <a:moveTo>
                    <a:pt x="893" y="40"/>
                  </a:moveTo>
                  <a:lnTo>
                    <a:pt x="790" y="40"/>
                  </a:lnTo>
                  <a:lnTo>
                    <a:pt x="685" y="0"/>
                  </a:lnTo>
                  <a:lnTo>
                    <a:pt x="650" y="23"/>
                  </a:lnTo>
                  <a:lnTo>
                    <a:pt x="553" y="23"/>
                  </a:lnTo>
                  <a:lnTo>
                    <a:pt x="468" y="78"/>
                  </a:lnTo>
                  <a:lnTo>
                    <a:pt x="553" y="63"/>
                  </a:lnTo>
                  <a:lnTo>
                    <a:pt x="618" y="80"/>
                  </a:lnTo>
                  <a:lnTo>
                    <a:pt x="658" y="50"/>
                  </a:lnTo>
                  <a:lnTo>
                    <a:pt x="758" y="78"/>
                  </a:lnTo>
                  <a:lnTo>
                    <a:pt x="723" y="118"/>
                  </a:lnTo>
                  <a:lnTo>
                    <a:pt x="570" y="115"/>
                  </a:lnTo>
                  <a:lnTo>
                    <a:pt x="413" y="150"/>
                  </a:lnTo>
                  <a:lnTo>
                    <a:pt x="355" y="128"/>
                  </a:lnTo>
                  <a:lnTo>
                    <a:pt x="253" y="165"/>
                  </a:lnTo>
                  <a:lnTo>
                    <a:pt x="208" y="240"/>
                  </a:lnTo>
                  <a:lnTo>
                    <a:pt x="83" y="293"/>
                  </a:lnTo>
                  <a:lnTo>
                    <a:pt x="83" y="353"/>
                  </a:lnTo>
                  <a:lnTo>
                    <a:pt x="10" y="413"/>
                  </a:lnTo>
                  <a:lnTo>
                    <a:pt x="0" y="428"/>
                  </a:lnTo>
                  <a:lnTo>
                    <a:pt x="63" y="478"/>
                  </a:lnTo>
                  <a:lnTo>
                    <a:pt x="63" y="515"/>
                  </a:lnTo>
                  <a:lnTo>
                    <a:pt x="113" y="548"/>
                  </a:lnTo>
                  <a:lnTo>
                    <a:pt x="118" y="630"/>
                  </a:lnTo>
                  <a:lnTo>
                    <a:pt x="153" y="640"/>
                  </a:lnTo>
                  <a:lnTo>
                    <a:pt x="193" y="575"/>
                  </a:lnTo>
                  <a:lnTo>
                    <a:pt x="150" y="495"/>
                  </a:lnTo>
                  <a:lnTo>
                    <a:pt x="170" y="398"/>
                  </a:lnTo>
                  <a:lnTo>
                    <a:pt x="363" y="393"/>
                  </a:lnTo>
                  <a:lnTo>
                    <a:pt x="390" y="433"/>
                  </a:lnTo>
                  <a:lnTo>
                    <a:pt x="428" y="448"/>
                  </a:lnTo>
                  <a:lnTo>
                    <a:pt x="425" y="445"/>
                  </a:lnTo>
                  <a:lnTo>
                    <a:pt x="428" y="440"/>
                  </a:lnTo>
                  <a:lnTo>
                    <a:pt x="468" y="398"/>
                  </a:lnTo>
                  <a:lnTo>
                    <a:pt x="570" y="368"/>
                  </a:lnTo>
                  <a:lnTo>
                    <a:pt x="585" y="320"/>
                  </a:lnTo>
                  <a:lnTo>
                    <a:pt x="653" y="288"/>
                  </a:lnTo>
                  <a:lnTo>
                    <a:pt x="718" y="288"/>
                  </a:lnTo>
                  <a:lnTo>
                    <a:pt x="718" y="238"/>
                  </a:lnTo>
                  <a:lnTo>
                    <a:pt x="825" y="130"/>
                  </a:lnTo>
                  <a:lnTo>
                    <a:pt x="880" y="73"/>
                  </a:lnTo>
                  <a:lnTo>
                    <a:pt x="893" y="45"/>
                  </a:lnTo>
                  <a:lnTo>
                    <a:pt x="893" y="4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8" name="Freeform 317"/>
            <p:cNvSpPr>
              <a:spLocks/>
            </p:cNvSpPr>
            <p:nvPr/>
          </p:nvSpPr>
          <p:spPr bwMode="auto">
            <a:xfrm>
              <a:off x="2451515" y="1735474"/>
              <a:ext cx="84706" cy="48508"/>
            </a:xfrm>
            <a:custGeom>
              <a:avLst/>
              <a:gdLst/>
              <a:ahLst/>
              <a:cxnLst>
                <a:cxn ang="0">
                  <a:pos x="0" y="26"/>
                </a:cxn>
                <a:cxn ang="0">
                  <a:pos x="87" y="51"/>
                </a:cxn>
                <a:cxn ang="0">
                  <a:pos x="83" y="3"/>
                </a:cxn>
                <a:cxn ang="0">
                  <a:pos x="0" y="0"/>
                </a:cxn>
                <a:cxn ang="0">
                  <a:pos x="0" y="26"/>
                </a:cxn>
              </a:cxnLst>
              <a:rect l="0" t="0" r="r" b="b"/>
              <a:pathLst>
                <a:path w="87" h="51">
                  <a:moveTo>
                    <a:pt x="0" y="26"/>
                  </a:moveTo>
                  <a:lnTo>
                    <a:pt x="87" y="51"/>
                  </a:lnTo>
                  <a:lnTo>
                    <a:pt x="83" y="3"/>
                  </a:lnTo>
                  <a:lnTo>
                    <a:pt x="0" y="0"/>
                  </a:lnTo>
                  <a:lnTo>
                    <a:pt x="0" y="2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9" name="Freeform 316"/>
            <p:cNvSpPr>
              <a:spLocks/>
            </p:cNvSpPr>
            <p:nvPr/>
          </p:nvSpPr>
          <p:spPr bwMode="auto">
            <a:xfrm>
              <a:off x="2451515" y="1735474"/>
              <a:ext cx="82284" cy="50934"/>
            </a:xfrm>
            <a:custGeom>
              <a:avLst/>
              <a:gdLst/>
              <a:ahLst/>
              <a:cxnLst>
                <a:cxn ang="0">
                  <a:pos x="0" y="27"/>
                </a:cxn>
                <a:cxn ang="0">
                  <a:pos x="87" y="51"/>
                </a:cxn>
                <a:cxn ang="0">
                  <a:pos x="84" y="5"/>
                </a:cxn>
                <a:cxn ang="0">
                  <a:pos x="0" y="0"/>
                </a:cxn>
                <a:cxn ang="0">
                  <a:pos x="0" y="27"/>
                </a:cxn>
              </a:cxnLst>
              <a:rect l="0" t="0" r="r" b="b"/>
              <a:pathLst>
                <a:path w="87" h="51">
                  <a:moveTo>
                    <a:pt x="0" y="27"/>
                  </a:moveTo>
                  <a:lnTo>
                    <a:pt x="87" y="51"/>
                  </a:lnTo>
                  <a:lnTo>
                    <a:pt x="84" y="5"/>
                  </a:lnTo>
                  <a:lnTo>
                    <a:pt x="0" y="0"/>
                  </a:lnTo>
                  <a:lnTo>
                    <a:pt x="0" y="2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0" name="Freeform 315"/>
            <p:cNvSpPr>
              <a:spLocks/>
            </p:cNvSpPr>
            <p:nvPr/>
          </p:nvSpPr>
          <p:spPr bwMode="auto">
            <a:xfrm>
              <a:off x="2366811" y="1575398"/>
              <a:ext cx="164569" cy="164926"/>
            </a:xfrm>
            <a:custGeom>
              <a:avLst/>
              <a:gdLst/>
              <a:ahLst/>
              <a:cxnLst>
                <a:cxn ang="0">
                  <a:pos x="64" y="0"/>
                </a:cxn>
                <a:cxn ang="0">
                  <a:pos x="45" y="44"/>
                </a:cxn>
                <a:cxn ang="0">
                  <a:pos x="0" y="67"/>
                </a:cxn>
                <a:cxn ang="0">
                  <a:pos x="0" y="76"/>
                </a:cxn>
                <a:cxn ang="0">
                  <a:pos x="89" y="166"/>
                </a:cxn>
                <a:cxn ang="0">
                  <a:pos x="169" y="169"/>
                </a:cxn>
                <a:cxn ang="0">
                  <a:pos x="166" y="134"/>
                </a:cxn>
                <a:cxn ang="0">
                  <a:pos x="118" y="102"/>
                </a:cxn>
                <a:cxn ang="0">
                  <a:pos x="118" y="64"/>
                </a:cxn>
                <a:cxn ang="0">
                  <a:pos x="54" y="16"/>
                </a:cxn>
                <a:cxn ang="0">
                  <a:pos x="64" y="0"/>
                </a:cxn>
              </a:cxnLst>
              <a:rect l="0" t="0" r="r" b="b"/>
              <a:pathLst>
                <a:path w="169" h="169">
                  <a:moveTo>
                    <a:pt x="64" y="0"/>
                  </a:moveTo>
                  <a:lnTo>
                    <a:pt x="45" y="44"/>
                  </a:lnTo>
                  <a:lnTo>
                    <a:pt x="0" y="67"/>
                  </a:lnTo>
                  <a:lnTo>
                    <a:pt x="0" y="76"/>
                  </a:lnTo>
                  <a:lnTo>
                    <a:pt x="89" y="166"/>
                  </a:lnTo>
                  <a:lnTo>
                    <a:pt x="169" y="169"/>
                  </a:lnTo>
                  <a:lnTo>
                    <a:pt x="166" y="134"/>
                  </a:lnTo>
                  <a:lnTo>
                    <a:pt x="118" y="102"/>
                  </a:lnTo>
                  <a:lnTo>
                    <a:pt x="118" y="64"/>
                  </a:lnTo>
                  <a:lnTo>
                    <a:pt x="54" y="16"/>
                  </a:lnTo>
                  <a:lnTo>
                    <a:pt x="64"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1" name="Freeform 314"/>
            <p:cNvSpPr>
              <a:spLocks/>
            </p:cNvSpPr>
            <p:nvPr/>
          </p:nvSpPr>
          <p:spPr bwMode="auto">
            <a:xfrm>
              <a:off x="2366811" y="1575398"/>
              <a:ext cx="164569" cy="164926"/>
            </a:xfrm>
            <a:custGeom>
              <a:avLst/>
              <a:gdLst/>
              <a:ahLst/>
              <a:cxnLst>
                <a:cxn ang="0">
                  <a:pos x="65" y="0"/>
                </a:cxn>
                <a:cxn ang="0">
                  <a:pos x="45" y="45"/>
                </a:cxn>
                <a:cxn ang="0">
                  <a:pos x="0" y="67"/>
                </a:cxn>
                <a:cxn ang="0">
                  <a:pos x="0" y="75"/>
                </a:cxn>
                <a:cxn ang="0">
                  <a:pos x="89" y="164"/>
                </a:cxn>
                <a:cxn ang="0">
                  <a:pos x="169" y="169"/>
                </a:cxn>
                <a:cxn ang="0">
                  <a:pos x="167" y="134"/>
                </a:cxn>
                <a:cxn ang="0">
                  <a:pos x="117" y="102"/>
                </a:cxn>
                <a:cxn ang="0">
                  <a:pos x="117" y="65"/>
                </a:cxn>
                <a:cxn ang="0">
                  <a:pos x="55" y="15"/>
                </a:cxn>
                <a:cxn ang="0">
                  <a:pos x="65" y="0"/>
                </a:cxn>
              </a:cxnLst>
              <a:rect l="0" t="0" r="r" b="b"/>
              <a:pathLst>
                <a:path w="169" h="169">
                  <a:moveTo>
                    <a:pt x="65" y="0"/>
                  </a:moveTo>
                  <a:lnTo>
                    <a:pt x="45" y="45"/>
                  </a:lnTo>
                  <a:lnTo>
                    <a:pt x="0" y="67"/>
                  </a:lnTo>
                  <a:lnTo>
                    <a:pt x="0" y="75"/>
                  </a:lnTo>
                  <a:lnTo>
                    <a:pt x="89" y="164"/>
                  </a:lnTo>
                  <a:lnTo>
                    <a:pt x="169" y="169"/>
                  </a:lnTo>
                  <a:lnTo>
                    <a:pt x="167" y="134"/>
                  </a:lnTo>
                  <a:lnTo>
                    <a:pt x="117" y="102"/>
                  </a:lnTo>
                  <a:lnTo>
                    <a:pt x="117" y="65"/>
                  </a:lnTo>
                  <a:lnTo>
                    <a:pt x="55" y="15"/>
                  </a:lnTo>
                  <a:lnTo>
                    <a:pt x="6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2" name="Freeform 313"/>
            <p:cNvSpPr>
              <a:spLocks/>
            </p:cNvSpPr>
            <p:nvPr/>
          </p:nvSpPr>
          <p:spPr bwMode="auto">
            <a:xfrm>
              <a:off x="2335348" y="1640884"/>
              <a:ext cx="62923" cy="70335"/>
            </a:xfrm>
            <a:custGeom>
              <a:avLst/>
              <a:gdLst/>
              <a:ahLst/>
              <a:cxnLst>
                <a:cxn ang="0">
                  <a:pos x="32" y="0"/>
                </a:cxn>
                <a:cxn ang="0">
                  <a:pos x="3" y="16"/>
                </a:cxn>
                <a:cxn ang="0">
                  <a:pos x="0" y="61"/>
                </a:cxn>
                <a:cxn ang="0">
                  <a:pos x="0" y="64"/>
                </a:cxn>
                <a:cxn ang="0">
                  <a:pos x="45" y="73"/>
                </a:cxn>
                <a:cxn ang="0">
                  <a:pos x="64" y="38"/>
                </a:cxn>
                <a:cxn ang="0">
                  <a:pos x="32" y="9"/>
                </a:cxn>
                <a:cxn ang="0">
                  <a:pos x="32" y="0"/>
                </a:cxn>
              </a:cxnLst>
              <a:rect l="0" t="0" r="r" b="b"/>
              <a:pathLst>
                <a:path w="64" h="73">
                  <a:moveTo>
                    <a:pt x="32" y="0"/>
                  </a:moveTo>
                  <a:lnTo>
                    <a:pt x="3" y="16"/>
                  </a:lnTo>
                  <a:lnTo>
                    <a:pt x="0" y="61"/>
                  </a:lnTo>
                  <a:lnTo>
                    <a:pt x="0" y="64"/>
                  </a:lnTo>
                  <a:lnTo>
                    <a:pt x="45" y="73"/>
                  </a:lnTo>
                  <a:lnTo>
                    <a:pt x="64" y="38"/>
                  </a:lnTo>
                  <a:lnTo>
                    <a:pt x="32" y="9"/>
                  </a:lnTo>
                  <a:lnTo>
                    <a:pt x="3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3" name="Freeform 312"/>
            <p:cNvSpPr>
              <a:spLocks/>
            </p:cNvSpPr>
            <p:nvPr/>
          </p:nvSpPr>
          <p:spPr bwMode="auto">
            <a:xfrm>
              <a:off x="2335348" y="1640884"/>
              <a:ext cx="62923" cy="70335"/>
            </a:xfrm>
            <a:custGeom>
              <a:avLst/>
              <a:gdLst/>
              <a:ahLst/>
              <a:cxnLst>
                <a:cxn ang="0">
                  <a:pos x="32" y="0"/>
                </a:cxn>
                <a:cxn ang="0">
                  <a:pos x="5" y="15"/>
                </a:cxn>
                <a:cxn ang="0">
                  <a:pos x="0" y="60"/>
                </a:cxn>
                <a:cxn ang="0">
                  <a:pos x="0" y="63"/>
                </a:cxn>
                <a:cxn ang="0">
                  <a:pos x="44" y="73"/>
                </a:cxn>
                <a:cxn ang="0">
                  <a:pos x="64" y="38"/>
                </a:cxn>
                <a:cxn ang="0">
                  <a:pos x="32" y="8"/>
                </a:cxn>
                <a:cxn ang="0">
                  <a:pos x="32" y="0"/>
                </a:cxn>
              </a:cxnLst>
              <a:rect l="0" t="0" r="r" b="b"/>
              <a:pathLst>
                <a:path w="64" h="73">
                  <a:moveTo>
                    <a:pt x="32" y="0"/>
                  </a:moveTo>
                  <a:lnTo>
                    <a:pt x="5" y="15"/>
                  </a:lnTo>
                  <a:lnTo>
                    <a:pt x="0" y="60"/>
                  </a:lnTo>
                  <a:lnTo>
                    <a:pt x="0" y="63"/>
                  </a:lnTo>
                  <a:lnTo>
                    <a:pt x="44" y="73"/>
                  </a:lnTo>
                  <a:lnTo>
                    <a:pt x="64" y="38"/>
                  </a:lnTo>
                  <a:lnTo>
                    <a:pt x="32" y="8"/>
                  </a:lnTo>
                  <a:lnTo>
                    <a:pt x="32"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4" name="Freeform 311"/>
            <p:cNvSpPr>
              <a:spLocks/>
            </p:cNvSpPr>
            <p:nvPr/>
          </p:nvSpPr>
          <p:spPr bwMode="auto">
            <a:xfrm>
              <a:off x="2318408" y="1677264"/>
              <a:ext cx="159729" cy="179478"/>
            </a:xfrm>
            <a:custGeom>
              <a:avLst/>
              <a:gdLst/>
              <a:ahLst/>
              <a:cxnLst>
                <a:cxn ang="0">
                  <a:pos x="19" y="7"/>
                </a:cxn>
                <a:cxn ang="0">
                  <a:pos x="19" y="32"/>
                </a:cxn>
                <a:cxn ang="0">
                  <a:pos x="0" y="42"/>
                </a:cxn>
                <a:cxn ang="0">
                  <a:pos x="38" y="115"/>
                </a:cxn>
                <a:cxn ang="0">
                  <a:pos x="60" y="186"/>
                </a:cxn>
                <a:cxn ang="0">
                  <a:pos x="115" y="83"/>
                </a:cxn>
                <a:cxn ang="0">
                  <a:pos x="137" y="87"/>
                </a:cxn>
                <a:cxn ang="0">
                  <a:pos x="137" y="61"/>
                </a:cxn>
                <a:cxn ang="0">
                  <a:pos x="166" y="61"/>
                </a:cxn>
                <a:cxn ang="0">
                  <a:pos x="140" y="61"/>
                </a:cxn>
                <a:cxn ang="0">
                  <a:pos x="83" y="0"/>
                </a:cxn>
                <a:cxn ang="0">
                  <a:pos x="64" y="35"/>
                </a:cxn>
                <a:cxn ang="0">
                  <a:pos x="19" y="26"/>
                </a:cxn>
                <a:cxn ang="0">
                  <a:pos x="19" y="23"/>
                </a:cxn>
                <a:cxn ang="0">
                  <a:pos x="19" y="7"/>
                </a:cxn>
              </a:cxnLst>
              <a:rect l="0" t="0" r="r" b="b"/>
              <a:pathLst>
                <a:path w="166" h="186">
                  <a:moveTo>
                    <a:pt x="19" y="7"/>
                  </a:moveTo>
                  <a:lnTo>
                    <a:pt x="19" y="32"/>
                  </a:lnTo>
                  <a:lnTo>
                    <a:pt x="0" y="42"/>
                  </a:lnTo>
                  <a:lnTo>
                    <a:pt x="38" y="115"/>
                  </a:lnTo>
                  <a:lnTo>
                    <a:pt x="60" y="186"/>
                  </a:lnTo>
                  <a:lnTo>
                    <a:pt x="115" y="83"/>
                  </a:lnTo>
                  <a:lnTo>
                    <a:pt x="137" y="87"/>
                  </a:lnTo>
                  <a:lnTo>
                    <a:pt x="137" y="61"/>
                  </a:lnTo>
                  <a:lnTo>
                    <a:pt x="166" y="61"/>
                  </a:lnTo>
                  <a:lnTo>
                    <a:pt x="140" y="61"/>
                  </a:lnTo>
                  <a:lnTo>
                    <a:pt x="83" y="0"/>
                  </a:lnTo>
                  <a:lnTo>
                    <a:pt x="64" y="35"/>
                  </a:lnTo>
                  <a:lnTo>
                    <a:pt x="19" y="26"/>
                  </a:lnTo>
                  <a:lnTo>
                    <a:pt x="19" y="23"/>
                  </a:lnTo>
                  <a:lnTo>
                    <a:pt x="19" y="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5" name="Freeform 310"/>
            <p:cNvSpPr>
              <a:spLocks/>
            </p:cNvSpPr>
            <p:nvPr/>
          </p:nvSpPr>
          <p:spPr bwMode="auto">
            <a:xfrm>
              <a:off x="2318408" y="1677264"/>
              <a:ext cx="159729" cy="179478"/>
            </a:xfrm>
            <a:custGeom>
              <a:avLst/>
              <a:gdLst/>
              <a:ahLst/>
              <a:cxnLst>
                <a:cxn ang="0">
                  <a:pos x="18" y="8"/>
                </a:cxn>
                <a:cxn ang="0">
                  <a:pos x="18" y="33"/>
                </a:cxn>
                <a:cxn ang="0">
                  <a:pos x="0" y="43"/>
                </a:cxn>
                <a:cxn ang="0">
                  <a:pos x="38" y="116"/>
                </a:cxn>
                <a:cxn ang="0">
                  <a:pos x="60" y="186"/>
                </a:cxn>
                <a:cxn ang="0">
                  <a:pos x="116" y="83"/>
                </a:cxn>
                <a:cxn ang="0">
                  <a:pos x="138" y="88"/>
                </a:cxn>
                <a:cxn ang="0">
                  <a:pos x="138" y="60"/>
                </a:cxn>
                <a:cxn ang="0">
                  <a:pos x="166" y="60"/>
                </a:cxn>
                <a:cxn ang="0">
                  <a:pos x="141" y="60"/>
                </a:cxn>
                <a:cxn ang="0">
                  <a:pos x="83" y="0"/>
                </a:cxn>
                <a:cxn ang="0">
                  <a:pos x="63" y="35"/>
                </a:cxn>
                <a:cxn ang="0">
                  <a:pos x="18" y="25"/>
                </a:cxn>
                <a:cxn ang="0">
                  <a:pos x="18" y="23"/>
                </a:cxn>
                <a:cxn ang="0">
                  <a:pos x="18" y="8"/>
                </a:cxn>
              </a:cxnLst>
              <a:rect l="0" t="0" r="r" b="b"/>
              <a:pathLst>
                <a:path w="166" h="186">
                  <a:moveTo>
                    <a:pt x="18" y="8"/>
                  </a:moveTo>
                  <a:lnTo>
                    <a:pt x="18" y="33"/>
                  </a:lnTo>
                  <a:lnTo>
                    <a:pt x="0" y="43"/>
                  </a:lnTo>
                  <a:lnTo>
                    <a:pt x="38" y="116"/>
                  </a:lnTo>
                  <a:lnTo>
                    <a:pt x="60" y="186"/>
                  </a:lnTo>
                  <a:lnTo>
                    <a:pt x="116" y="83"/>
                  </a:lnTo>
                  <a:lnTo>
                    <a:pt x="138" y="88"/>
                  </a:lnTo>
                  <a:lnTo>
                    <a:pt x="138" y="60"/>
                  </a:lnTo>
                  <a:lnTo>
                    <a:pt x="166" y="60"/>
                  </a:lnTo>
                  <a:lnTo>
                    <a:pt x="141" y="60"/>
                  </a:lnTo>
                  <a:lnTo>
                    <a:pt x="83" y="0"/>
                  </a:lnTo>
                  <a:lnTo>
                    <a:pt x="63" y="35"/>
                  </a:lnTo>
                  <a:lnTo>
                    <a:pt x="18" y="25"/>
                  </a:lnTo>
                  <a:lnTo>
                    <a:pt x="18" y="23"/>
                  </a:lnTo>
                  <a:lnTo>
                    <a:pt x="18" y="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6" name="Freeform 309"/>
            <p:cNvSpPr>
              <a:spLocks/>
            </p:cNvSpPr>
            <p:nvPr/>
          </p:nvSpPr>
          <p:spPr bwMode="auto">
            <a:xfrm>
              <a:off x="2267584" y="1708795"/>
              <a:ext cx="106485" cy="152798"/>
            </a:xfrm>
            <a:custGeom>
              <a:avLst/>
              <a:gdLst/>
              <a:ahLst/>
              <a:cxnLst>
                <a:cxn ang="0">
                  <a:pos x="70" y="0"/>
                </a:cxn>
                <a:cxn ang="0">
                  <a:pos x="19" y="29"/>
                </a:cxn>
                <a:cxn ang="0">
                  <a:pos x="12" y="39"/>
                </a:cxn>
                <a:cxn ang="0">
                  <a:pos x="0" y="122"/>
                </a:cxn>
                <a:cxn ang="0">
                  <a:pos x="3" y="122"/>
                </a:cxn>
                <a:cxn ang="0">
                  <a:pos x="83" y="157"/>
                </a:cxn>
                <a:cxn ang="0">
                  <a:pos x="111" y="154"/>
                </a:cxn>
                <a:cxn ang="0">
                  <a:pos x="89" y="83"/>
                </a:cxn>
                <a:cxn ang="0">
                  <a:pos x="51" y="10"/>
                </a:cxn>
                <a:cxn ang="0">
                  <a:pos x="70" y="0"/>
                </a:cxn>
              </a:cxnLst>
              <a:rect l="0" t="0" r="r" b="b"/>
              <a:pathLst>
                <a:path w="111" h="157">
                  <a:moveTo>
                    <a:pt x="70" y="0"/>
                  </a:moveTo>
                  <a:lnTo>
                    <a:pt x="19" y="29"/>
                  </a:lnTo>
                  <a:lnTo>
                    <a:pt x="12" y="39"/>
                  </a:lnTo>
                  <a:lnTo>
                    <a:pt x="0" y="122"/>
                  </a:lnTo>
                  <a:lnTo>
                    <a:pt x="3" y="122"/>
                  </a:lnTo>
                  <a:lnTo>
                    <a:pt x="83" y="157"/>
                  </a:lnTo>
                  <a:lnTo>
                    <a:pt x="111" y="154"/>
                  </a:lnTo>
                  <a:lnTo>
                    <a:pt x="89" y="83"/>
                  </a:lnTo>
                  <a:lnTo>
                    <a:pt x="51" y="10"/>
                  </a:lnTo>
                  <a:lnTo>
                    <a:pt x="7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7" name="Freeform 308"/>
            <p:cNvSpPr>
              <a:spLocks/>
            </p:cNvSpPr>
            <p:nvPr/>
          </p:nvSpPr>
          <p:spPr bwMode="auto">
            <a:xfrm>
              <a:off x="2267584" y="1708795"/>
              <a:ext cx="108907" cy="152798"/>
            </a:xfrm>
            <a:custGeom>
              <a:avLst/>
              <a:gdLst/>
              <a:ahLst/>
              <a:cxnLst>
                <a:cxn ang="0">
                  <a:pos x="69" y="0"/>
                </a:cxn>
                <a:cxn ang="0">
                  <a:pos x="20" y="27"/>
                </a:cxn>
                <a:cxn ang="0">
                  <a:pos x="12" y="37"/>
                </a:cxn>
                <a:cxn ang="0">
                  <a:pos x="0" y="122"/>
                </a:cxn>
                <a:cxn ang="0">
                  <a:pos x="5" y="122"/>
                </a:cxn>
                <a:cxn ang="0">
                  <a:pos x="84" y="157"/>
                </a:cxn>
                <a:cxn ang="0">
                  <a:pos x="111" y="152"/>
                </a:cxn>
                <a:cxn ang="0">
                  <a:pos x="89" y="82"/>
                </a:cxn>
                <a:cxn ang="0">
                  <a:pos x="52" y="10"/>
                </a:cxn>
                <a:cxn ang="0">
                  <a:pos x="69" y="0"/>
                </a:cxn>
              </a:cxnLst>
              <a:rect l="0" t="0" r="r" b="b"/>
              <a:pathLst>
                <a:path w="111" h="157">
                  <a:moveTo>
                    <a:pt x="69" y="0"/>
                  </a:moveTo>
                  <a:lnTo>
                    <a:pt x="20" y="27"/>
                  </a:lnTo>
                  <a:lnTo>
                    <a:pt x="12" y="37"/>
                  </a:lnTo>
                  <a:lnTo>
                    <a:pt x="0" y="122"/>
                  </a:lnTo>
                  <a:lnTo>
                    <a:pt x="5" y="122"/>
                  </a:lnTo>
                  <a:lnTo>
                    <a:pt x="84" y="157"/>
                  </a:lnTo>
                  <a:lnTo>
                    <a:pt x="111" y="152"/>
                  </a:lnTo>
                  <a:lnTo>
                    <a:pt x="89" y="82"/>
                  </a:lnTo>
                  <a:lnTo>
                    <a:pt x="52" y="10"/>
                  </a:lnTo>
                  <a:lnTo>
                    <a:pt x="69"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Freeform 307"/>
            <p:cNvSpPr>
              <a:spLocks/>
            </p:cNvSpPr>
            <p:nvPr/>
          </p:nvSpPr>
          <p:spPr bwMode="auto">
            <a:xfrm>
              <a:off x="2151419" y="1735474"/>
              <a:ext cx="135527" cy="113994"/>
            </a:xfrm>
            <a:custGeom>
              <a:avLst/>
              <a:gdLst/>
              <a:ahLst/>
              <a:cxnLst>
                <a:cxn ang="0">
                  <a:pos x="141" y="0"/>
                </a:cxn>
                <a:cxn ang="0">
                  <a:pos x="134" y="3"/>
                </a:cxn>
                <a:cxn ang="0">
                  <a:pos x="61" y="19"/>
                </a:cxn>
                <a:cxn ang="0">
                  <a:pos x="61" y="42"/>
                </a:cxn>
                <a:cxn ang="0">
                  <a:pos x="0" y="86"/>
                </a:cxn>
                <a:cxn ang="0">
                  <a:pos x="35" y="118"/>
                </a:cxn>
                <a:cxn ang="0">
                  <a:pos x="125" y="93"/>
                </a:cxn>
                <a:cxn ang="0">
                  <a:pos x="122" y="93"/>
                </a:cxn>
                <a:cxn ang="0">
                  <a:pos x="134" y="10"/>
                </a:cxn>
                <a:cxn ang="0">
                  <a:pos x="141" y="0"/>
                </a:cxn>
              </a:cxnLst>
              <a:rect l="0" t="0" r="r" b="b"/>
              <a:pathLst>
                <a:path w="141" h="118">
                  <a:moveTo>
                    <a:pt x="141" y="0"/>
                  </a:moveTo>
                  <a:lnTo>
                    <a:pt x="134" y="3"/>
                  </a:lnTo>
                  <a:lnTo>
                    <a:pt x="61" y="19"/>
                  </a:lnTo>
                  <a:lnTo>
                    <a:pt x="61" y="42"/>
                  </a:lnTo>
                  <a:lnTo>
                    <a:pt x="0" y="86"/>
                  </a:lnTo>
                  <a:lnTo>
                    <a:pt x="35" y="118"/>
                  </a:lnTo>
                  <a:lnTo>
                    <a:pt x="125" y="93"/>
                  </a:lnTo>
                  <a:lnTo>
                    <a:pt x="122" y="93"/>
                  </a:lnTo>
                  <a:lnTo>
                    <a:pt x="134" y="10"/>
                  </a:lnTo>
                  <a:lnTo>
                    <a:pt x="141"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9" name="Freeform 306"/>
            <p:cNvSpPr>
              <a:spLocks/>
            </p:cNvSpPr>
            <p:nvPr/>
          </p:nvSpPr>
          <p:spPr bwMode="auto">
            <a:xfrm>
              <a:off x="2151419" y="1735474"/>
              <a:ext cx="135527" cy="116419"/>
            </a:xfrm>
            <a:custGeom>
              <a:avLst/>
              <a:gdLst/>
              <a:ahLst/>
              <a:cxnLst>
                <a:cxn ang="0">
                  <a:pos x="141" y="0"/>
                </a:cxn>
                <a:cxn ang="0">
                  <a:pos x="133" y="5"/>
                </a:cxn>
                <a:cxn ang="0">
                  <a:pos x="60" y="20"/>
                </a:cxn>
                <a:cxn ang="0">
                  <a:pos x="60" y="42"/>
                </a:cxn>
                <a:cxn ang="0">
                  <a:pos x="0" y="86"/>
                </a:cxn>
                <a:cxn ang="0">
                  <a:pos x="35" y="118"/>
                </a:cxn>
                <a:cxn ang="0">
                  <a:pos x="126" y="93"/>
                </a:cxn>
                <a:cxn ang="0">
                  <a:pos x="121" y="93"/>
                </a:cxn>
                <a:cxn ang="0">
                  <a:pos x="133" y="10"/>
                </a:cxn>
                <a:cxn ang="0">
                  <a:pos x="141" y="0"/>
                </a:cxn>
              </a:cxnLst>
              <a:rect l="0" t="0" r="r" b="b"/>
              <a:pathLst>
                <a:path w="141" h="118">
                  <a:moveTo>
                    <a:pt x="141" y="0"/>
                  </a:moveTo>
                  <a:lnTo>
                    <a:pt x="133" y="5"/>
                  </a:lnTo>
                  <a:lnTo>
                    <a:pt x="60" y="20"/>
                  </a:lnTo>
                  <a:lnTo>
                    <a:pt x="60" y="42"/>
                  </a:lnTo>
                  <a:lnTo>
                    <a:pt x="0" y="86"/>
                  </a:lnTo>
                  <a:lnTo>
                    <a:pt x="35" y="118"/>
                  </a:lnTo>
                  <a:lnTo>
                    <a:pt x="126" y="93"/>
                  </a:lnTo>
                  <a:lnTo>
                    <a:pt x="121" y="93"/>
                  </a:lnTo>
                  <a:lnTo>
                    <a:pt x="133" y="10"/>
                  </a:lnTo>
                  <a:lnTo>
                    <a:pt x="141"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305"/>
            <p:cNvSpPr>
              <a:spLocks/>
            </p:cNvSpPr>
            <p:nvPr/>
          </p:nvSpPr>
          <p:spPr bwMode="auto">
            <a:xfrm>
              <a:off x="2078815" y="1820362"/>
              <a:ext cx="118587" cy="162500"/>
            </a:xfrm>
            <a:custGeom>
              <a:avLst/>
              <a:gdLst/>
              <a:ahLst/>
              <a:cxnLst>
                <a:cxn ang="0">
                  <a:pos x="32" y="26"/>
                </a:cxn>
                <a:cxn ang="0">
                  <a:pos x="20" y="106"/>
                </a:cxn>
                <a:cxn ang="0">
                  <a:pos x="0" y="128"/>
                </a:cxn>
                <a:cxn ang="0">
                  <a:pos x="10" y="144"/>
                </a:cxn>
                <a:cxn ang="0">
                  <a:pos x="26" y="160"/>
                </a:cxn>
                <a:cxn ang="0">
                  <a:pos x="55" y="167"/>
                </a:cxn>
                <a:cxn ang="0">
                  <a:pos x="103" y="138"/>
                </a:cxn>
                <a:cxn ang="0">
                  <a:pos x="122" y="93"/>
                </a:cxn>
                <a:cxn ang="0">
                  <a:pos x="106" y="68"/>
                </a:cxn>
                <a:cxn ang="0">
                  <a:pos x="106" y="36"/>
                </a:cxn>
                <a:cxn ang="0">
                  <a:pos x="109" y="32"/>
                </a:cxn>
                <a:cxn ang="0">
                  <a:pos x="74" y="0"/>
                </a:cxn>
                <a:cxn ang="0">
                  <a:pos x="32" y="26"/>
                </a:cxn>
              </a:cxnLst>
              <a:rect l="0" t="0" r="r" b="b"/>
              <a:pathLst>
                <a:path w="122" h="167">
                  <a:moveTo>
                    <a:pt x="32" y="26"/>
                  </a:moveTo>
                  <a:lnTo>
                    <a:pt x="20" y="106"/>
                  </a:lnTo>
                  <a:lnTo>
                    <a:pt x="0" y="128"/>
                  </a:lnTo>
                  <a:lnTo>
                    <a:pt x="10" y="144"/>
                  </a:lnTo>
                  <a:lnTo>
                    <a:pt x="26" y="160"/>
                  </a:lnTo>
                  <a:lnTo>
                    <a:pt x="55" y="167"/>
                  </a:lnTo>
                  <a:lnTo>
                    <a:pt x="103" y="138"/>
                  </a:lnTo>
                  <a:lnTo>
                    <a:pt x="122" y="93"/>
                  </a:lnTo>
                  <a:lnTo>
                    <a:pt x="106" y="68"/>
                  </a:lnTo>
                  <a:lnTo>
                    <a:pt x="106" y="36"/>
                  </a:lnTo>
                  <a:lnTo>
                    <a:pt x="109" y="32"/>
                  </a:lnTo>
                  <a:lnTo>
                    <a:pt x="74" y="0"/>
                  </a:lnTo>
                  <a:lnTo>
                    <a:pt x="32" y="2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304"/>
            <p:cNvSpPr>
              <a:spLocks/>
            </p:cNvSpPr>
            <p:nvPr/>
          </p:nvSpPr>
          <p:spPr bwMode="auto">
            <a:xfrm>
              <a:off x="2078815" y="1820362"/>
              <a:ext cx="118587" cy="162500"/>
            </a:xfrm>
            <a:custGeom>
              <a:avLst/>
              <a:gdLst/>
              <a:ahLst/>
              <a:cxnLst>
                <a:cxn ang="0">
                  <a:pos x="32" y="25"/>
                </a:cxn>
                <a:cxn ang="0">
                  <a:pos x="20" y="105"/>
                </a:cxn>
                <a:cxn ang="0">
                  <a:pos x="0" y="127"/>
                </a:cxn>
                <a:cxn ang="0">
                  <a:pos x="10" y="142"/>
                </a:cxn>
                <a:cxn ang="0">
                  <a:pos x="25" y="160"/>
                </a:cxn>
                <a:cxn ang="0">
                  <a:pos x="55" y="167"/>
                </a:cxn>
                <a:cxn ang="0">
                  <a:pos x="102" y="137"/>
                </a:cxn>
                <a:cxn ang="0">
                  <a:pos x="122" y="92"/>
                </a:cxn>
                <a:cxn ang="0">
                  <a:pos x="105" y="67"/>
                </a:cxn>
                <a:cxn ang="0">
                  <a:pos x="105" y="35"/>
                </a:cxn>
                <a:cxn ang="0">
                  <a:pos x="110" y="32"/>
                </a:cxn>
                <a:cxn ang="0">
                  <a:pos x="75" y="0"/>
                </a:cxn>
                <a:cxn ang="0">
                  <a:pos x="32" y="25"/>
                </a:cxn>
              </a:cxnLst>
              <a:rect l="0" t="0" r="r" b="b"/>
              <a:pathLst>
                <a:path w="122" h="167">
                  <a:moveTo>
                    <a:pt x="32" y="25"/>
                  </a:moveTo>
                  <a:lnTo>
                    <a:pt x="20" y="105"/>
                  </a:lnTo>
                  <a:lnTo>
                    <a:pt x="0" y="127"/>
                  </a:lnTo>
                  <a:lnTo>
                    <a:pt x="10" y="142"/>
                  </a:lnTo>
                  <a:lnTo>
                    <a:pt x="25" y="160"/>
                  </a:lnTo>
                  <a:lnTo>
                    <a:pt x="55" y="167"/>
                  </a:lnTo>
                  <a:lnTo>
                    <a:pt x="102" y="137"/>
                  </a:lnTo>
                  <a:lnTo>
                    <a:pt x="122" y="92"/>
                  </a:lnTo>
                  <a:lnTo>
                    <a:pt x="105" y="67"/>
                  </a:lnTo>
                  <a:lnTo>
                    <a:pt x="105" y="35"/>
                  </a:lnTo>
                  <a:lnTo>
                    <a:pt x="110" y="32"/>
                  </a:lnTo>
                  <a:lnTo>
                    <a:pt x="75" y="0"/>
                  </a:lnTo>
                  <a:lnTo>
                    <a:pt x="32" y="2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303"/>
            <p:cNvSpPr>
              <a:spLocks/>
            </p:cNvSpPr>
            <p:nvPr/>
          </p:nvSpPr>
          <p:spPr bwMode="auto">
            <a:xfrm>
              <a:off x="1708535" y="1885847"/>
              <a:ext cx="476765" cy="354106"/>
            </a:xfrm>
            <a:custGeom>
              <a:avLst/>
              <a:gdLst/>
              <a:ahLst/>
              <a:cxnLst>
                <a:cxn ang="0">
                  <a:pos x="403" y="38"/>
                </a:cxn>
                <a:cxn ang="0">
                  <a:pos x="383" y="60"/>
                </a:cxn>
                <a:cxn ang="0">
                  <a:pos x="300" y="60"/>
                </a:cxn>
                <a:cxn ang="0">
                  <a:pos x="243" y="19"/>
                </a:cxn>
                <a:cxn ang="0">
                  <a:pos x="201" y="0"/>
                </a:cxn>
                <a:cxn ang="0">
                  <a:pos x="175" y="44"/>
                </a:cxn>
                <a:cxn ang="0">
                  <a:pos x="137" y="99"/>
                </a:cxn>
                <a:cxn ang="0">
                  <a:pos x="137" y="150"/>
                </a:cxn>
                <a:cxn ang="0">
                  <a:pos x="60" y="166"/>
                </a:cxn>
                <a:cxn ang="0">
                  <a:pos x="60" y="211"/>
                </a:cxn>
                <a:cxn ang="0">
                  <a:pos x="38" y="233"/>
                </a:cxn>
                <a:cxn ang="0">
                  <a:pos x="3" y="233"/>
                </a:cxn>
                <a:cxn ang="0">
                  <a:pos x="0" y="278"/>
                </a:cxn>
                <a:cxn ang="0">
                  <a:pos x="131" y="284"/>
                </a:cxn>
                <a:cxn ang="0">
                  <a:pos x="150" y="355"/>
                </a:cxn>
                <a:cxn ang="0">
                  <a:pos x="278" y="364"/>
                </a:cxn>
                <a:cxn ang="0">
                  <a:pos x="348" y="288"/>
                </a:cxn>
                <a:cxn ang="0">
                  <a:pos x="422" y="284"/>
                </a:cxn>
                <a:cxn ang="0">
                  <a:pos x="457" y="316"/>
                </a:cxn>
                <a:cxn ang="0">
                  <a:pos x="460" y="316"/>
                </a:cxn>
                <a:cxn ang="0">
                  <a:pos x="492" y="294"/>
                </a:cxn>
                <a:cxn ang="0">
                  <a:pos x="489" y="179"/>
                </a:cxn>
                <a:cxn ang="0">
                  <a:pos x="441" y="179"/>
                </a:cxn>
                <a:cxn ang="0">
                  <a:pos x="438" y="99"/>
                </a:cxn>
                <a:cxn ang="0">
                  <a:pos x="409" y="92"/>
                </a:cxn>
                <a:cxn ang="0">
                  <a:pos x="393" y="76"/>
                </a:cxn>
                <a:cxn ang="0">
                  <a:pos x="383" y="60"/>
                </a:cxn>
                <a:cxn ang="0">
                  <a:pos x="403" y="38"/>
                </a:cxn>
              </a:cxnLst>
              <a:rect l="0" t="0" r="r" b="b"/>
              <a:pathLst>
                <a:path w="492" h="364">
                  <a:moveTo>
                    <a:pt x="403" y="38"/>
                  </a:moveTo>
                  <a:lnTo>
                    <a:pt x="383" y="60"/>
                  </a:lnTo>
                  <a:lnTo>
                    <a:pt x="300" y="60"/>
                  </a:lnTo>
                  <a:lnTo>
                    <a:pt x="243" y="19"/>
                  </a:lnTo>
                  <a:lnTo>
                    <a:pt x="201" y="0"/>
                  </a:lnTo>
                  <a:lnTo>
                    <a:pt x="175" y="44"/>
                  </a:lnTo>
                  <a:lnTo>
                    <a:pt x="137" y="99"/>
                  </a:lnTo>
                  <a:lnTo>
                    <a:pt x="137" y="150"/>
                  </a:lnTo>
                  <a:lnTo>
                    <a:pt x="60" y="166"/>
                  </a:lnTo>
                  <a:lnTo>
                    <a:pt x="60" y="211"/>
                  </a:lnTo>
                  <a:lnTo>
                    <a:pt x="38" y="233"/>
                  </a:lnTo>
                  <a:lnTo>
                    <a:pt x="3" y="233"/>
                  </a:lnTo>
                  <a:lnTo>
                    <a:pt x="0" y="278"/>
                  </a:lnTo>
                  <a:lnTo>
                    <a:pt x="131" y="284"/>
                  </a:lnTo>
                  <a:lnTo>
                    <a:pt x="150" y="355"/>
                  </a:lnTo>
                  <a:lnTo>
                    <a:pt x="278" y="364"/>
                  </a:lnTo>
                  <a:lnTo>
                    <a:pt x="348" y="288"/>
                  </a:lnTo>
                  <a:lnTo>
                    <a:pt x="422" y="284"/>
                  </a:lnTo>
                  <a:lnTo>
                    <a:pt x="457" y="316"/>
                  </a:lnTo>
                  <a:lnTo>
                    <a:pt x="460" y="316"/>
                  </a:lnTo>
                  <a:lnTo>
                    <a:pt x="492" y="294"/>
                  </a:lnTo>
                  <a:lnTo>
                    <a:pt x="489" y="179"/>
                  </a:lnTo>
                  <a:lnTo>
                    <a:pt x="441" y="179"/>
                  </a:lnTo>
                  <a:lnTo>
                    <a:pt x="438" y="99"/>
                  </a:lnTo>
                  <a:lnTo>
                    <a:pt x="409" y="92"/>
                  </a:lnTo>
                  <a:lnTo>
                    <a:pt x="393" y="76"/>
                  </a:lnTo>
                  <a:lnTo>
                    <a:pt x="383" y="60"/>
                  </a:lnTo>
                  <a:lnTo>
                    <a:pt x="403" y="3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302"/>
            <p:cNvSpPr>
              <a:spLocks/>
            </p:cNvSpPr>
            <p:nvPr/>
          </p:nvSpPr>
          <p:spPr bwMode="auto">
            <a:xfrm>
              <a:off x="1708535" y="1885847"/>
              <a:ext cx="476765" cy="354106"/>
            </a:xfrm>
            <a:custGeom>
              <a:avLst/>
              <a:gdLst/>
              <a:ahLst/>
              <a:cxnLst>
                <a:cxn ang="0">
                  <a:pos x="402" y="37"/>
                </a:cxn>
                <a:cxn ang="0">
                  <a:pos x="382" y="60"/>
                </a:cxn>
                <a:cxn ang="0">
                  <a:pos x="300" y="60"/>
                </a:cxn>
                <a:cxn ang="0">
                  <a:pos x="242" y="20"/>
                </a:cxn>
                <a:cxn ang="0">
                  <a:pos x="200" y="0"/>
                </a:cxn>
                <a:cxn ang="0">
                  <a:pos x="175" y="45"/>
                </a:cxn>
                <a:cxn ang="0">
                  <a:pos x="137" y="100"/>
                </a:cxn>
                <a:cxn ang="0">
                  <a:pos x="137" y="150"/>
                </a:cxn>
                <a:cxn ang="0">
                  <a:pos x="60" y="165"/>
                </a:cxn>
                <a:cxn ang="0">
                  <a:pos x="60" y="209"/>
                </a:cxn>
                <a:cxn ang="0">
                  <a:pos x="37" y="232"/>
                </a:cxn>
                <a:cxn ang="0">
                  <a:pos x="2" y="232"/>
                </a:cxn>
                <a:cxn ang="0">
                  <a:pos x="0" y="277"/>
                </a:cxn>
                <a:cxn ang="0">
                  <a:pos x="130" y="284"/>
                </a:cxn>
                <a:cxn ang="0">
                  <a:pos x="150" y="354"/>
                </a:cxn>
                <a:cxn ang="0">
                  <a:pos x="277" y="364"/>
                </a:cxn>
                <a:cxn ang="0">
                  <a:pos x="347" y="287"/>
                </a:cxn>
                <a:cxn ang="0">
                  <a:pos x="422" y="284"/>
                </a:cxn>
                <a:cxn ang="0">
                  <a:pos x="457" y="314"/>
                </a:cxn>
                <a:cxn ang="0">
                  <a:pos x="460" y="314"/>
                </a:cxn>
                <a:cxn ang="0">
                  <a:pos x="492" y="294"/>
                </a:cxn>
                <a:cxn ang="0">
                  <a:pos x="487" y="180"/>
                </a:cxn>
                <a:cxn ang="0">
                  <a:pos x="440" y="180"/>
                </a:cxn>
                <a:cxn ang="0">
                  <a:pos x="437" y="100"/>
                </a:cxn>
                <a:cxn ang="0">
                  <a:pos x="407" y="92"/>
                </a:cxn>
                <a:cxn ang="0">
                  <a:pos x="392" y="75"/>
                </a:cxn>
                <a:cxn ang="0">
                  <a:pos x="382" y="60"/>
                </a:cxn>
                <a:cxn ang="0">
                  <a:pos x="402" y="37"/>
                </a:cxn>
              </a:cxnLst>
              <a:rect l="0" t="0" r="r" b="b"/>
              <a:pathLst>
                <a:path w="492" h="364">
                  <a:moveTo>
                    <a:pt x="402" y="37"/>
                  </a:moveTo>
                  <a:lnTo>
                    <a:pt x="382" y="60"/>
                  </a:lnTo>
                  <a:lnTo>
                    <a:pt x="300" y="60"/>
                  </a:lnTo>
                  <a:lnTo>
                    <a:pt x="242" y="20"/>
                  </a:lnTo>
                  <a:lnTo>
                    <a:pt x="200" y="0"/>
                  </a:lnTo>
                  <a:lnTo>
                    <a:pt x="175" y="45"/>
                  </a:lnTo>
                  <a:lnTo>
                    <a:pt x="137" y="100"/>
                  </a:lnTo>
                  <a:lnTo>
                    <a:pt x="137" y="150"/>
                  </a:lnTo>
                  <a:lnTo>
                    <a:pt x="60" y="165"/>
                  </a:lnTo>
                  <a:lnTo>
                    <a:pt x="60" y="209"/>
                  </a:lnTo>
                  <a:lnTo>
                    <a:pt x="37" y="232"/>
                  </a:lnTo>
                  <a:lnTo>
                    <a:pt x="2" y="232"/>
                  </a:lnTo>
                  <a:lnTo>
                    <a:pt x="0" y="277"/>
                  </a:lnTo>
                  <a:lnTo>
                    <a:pt x="130" y="284"/>
                  </a:lnTo>
                  <a:lnTo>
                    <a:pt x="150" y="354"/>
                  </a:lnTo>
                  <a:lnTo>
                    <a:pt x="277" y="364"/>
                  </a:lnTo>
                  <a:lnTo>
                    <a:pt x="347" y="287"/>
                  </a:lnTo>
                  <a:lnTo>
                    <a:pt x="422" y="284"/>
                  </a:lnTo>
                  <a:lnTo>
                    <a:pt x="457" y="314"/>
                  </a:lnTo>
                  <a:lnTo>
                    <a:pt x="460" y="314"/>
                  </a:lnTo>
                  <a:lnTo>
                    <a:pt x="492" y="294"/>
                  </a:lnTo>
                  <a:lnTo>
                    <a:pt x="487" y="180"/>
                  </a:lnTo>
                  <a:lnTo>
                    <a:pt x="440" y="180"/>
                  </a:lnTo>
                  <a:lnTo>
                    <a:pt x="437" y="100"/>
                  </a:lnTo>
                  <a:lnTo>
                    <a:pt x="407" y="92"/>
                  </a:lnTo>
                  <a:lnTo>
                    <a:pt x="392" y="75"/>
                  </a:lnTo>
                  <a:lnTo>
                    <a:pt x="382" y="60"/>
                  </a:lnTo>
                  <a:lnTo>
                    <a:pt x="402" y="37"/>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301"/>
            <p:cNvSpPr>
              <a:spLocks/>
            </p:cNvSpPr>
            <p:nvPr/>
          </p:nvSpPr>
          <p:spPr bwMode="auto">
            <a:xfrm>
              <a:off x="1744837" y="1796109"/>
              <a:ext cx="157309" cy="186754"/>
            </a:xfrm>
            <a:custGeom>
              <a:avLst/>
              <a:gdLst/>
              <a:ahLst/>
              <a:cxnLst>
                <a:cxn ang="0">
                  <a:pos x="163" y="93"/>
                </a:cxn>
                <a:cxn ang="0">
                  <a:pos x="157" y="86"/>
                </a:cxn>
                <a:cxn ang="0">
                  <a:pos x="112" y="13"/>
                </a:cxn>
                <a:cxn ang="0">
                  <a:pos x="32" y="6"/>
                </a:cxn>
                <a:cxn ang="0">
                  <a:pos x="26" y="0"/>
                </a:cxn>
                <a:cxn ang="0">
                  <a:pos x="26" y="6"/>
                </a:cxn>
                <a:cxn ang="0">
                  <a:pos x="0" y="70"/>
                </a:cxn>
                <a:cxn ang="0">
                  <a:pos x="38" y="109"/>
                </a:cxn>
                <a:cxn ang="0">
                  <a:pos x="48" y="157"/>
                </a:cxn>
                <a:cxn ang="0">
                  <a:pos x="99" y="192"/>
                </a:cxn>
                <a:cxn ang="0">
                  <a:pos x="137" y="137"/>
                </a:cxn>
                <a:cxn ang="0">
                  <a:pos x="163" y="93"/>
                </a:cxn>
              </a:cxnLst>
              <a:rect l="0" t="0" r="r" b="b"/>
              <a:pathLst>
                <a:path w="163" h="192">
                  <a:moveTo>
                    <a:pt x="163" y="93"/>
                  </a:moveTo>
                  <a:lnTo>
                    <a:pt x="157" y="86"/>
                  </a:lnTo>
                  <a:lnTo>
                    <a:pt x="112" y="13"/>
                  </a:lnTo>
                  <a:lnTo>
                    <a:pt x="32" y="6"/>
                  </a:lnTo>
                  <a:lnTo>
                    <a:pt x="26" y="0"/>
                  </a:lnTo>
                  <a:lnTo>
                    <a:pt x="26" y="6"/>
                  </a:lnTo>
                  <a:lnTo>
                    <a:pt x="0" y="70"/>
                  </a:lnTo>
                  <a:lnTo>
                    <a:pt x="38" y="109"/>
                  </a:lnTo>
                  <a:lnTo>
                    <a:pt x="48" y="157"/>
                  </a:lnTo>
                  <a:lnTo>
                    <a:pt x="99" y="192"/>
                  </a:lnTo>
                  <a:lnTo>
                    <a:pt x="137" y="137"/>
                  </a:lnTo>
                  <a:lnTo>
                    <a:pt x="163" y="9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5" name="Freeform 300"/>
            <p:cNvSpPr>
              <a:spLocks/>
            </p:cNvSpPr>
            <p:nvPr/>
          </p:nvSpPr>
          <p:spPr bwMode="auto">
            <a:xfrm>
              <a:off x="1744837" y="1796109"/>
              <a:ext cx="157309" cy="186754"/>
            </a:xfrm>
            <a:custGeom>
              <a:avLst/>
              <a:gdLst/>
              <a:ahLst/>
              <a:cxnLst>
                <a:cxn ang="0">
                  <a:pos x="163" y="92"/>
                </a:cxn>
                <a:cxn ang="0">
                  <a:pos x="158" y="85"/>
                </a:cxn>
                <a:cxn ang="0">
                  <a:pos x="113" y="12"/>
                </a:cxn>
                <a:cxn ang="0">
                  <a:pos x="33" y="5"/>
                </a:cxn>
                <a:cxn ang="0">
                  <a:pos x="25" y="0"/>
                </a:cxn>
                <a:cxn ang="0">
                  <a:pos x="25" y="5"/>
                </a:cxn>
                <a:cxn ang="0">
                  <a:pos x="0" y="70"/>
                </a:cxn>
                <a:cxn ang="0">
                  <a:pos x="38" y="107"/>
                </a:cxn>
                <a:cxn ang="0">
                  <a:pos x="48" y="157"/>
                </a:cxn>
                <a:cxn ang="0">
                  <a:pos x="100" y="192"/>
                </a:cxn>
                <a:cxn ang="0">
                  <a:pos x="138" y="137"/>
                </a:cxn>
                <a:cxn ang="0">
                  <a:pos x="163" y="92"/>
                </a:cxn>
              </a:cxnLst>
              <a:rect l="0" t="0" r="r" b="b"/>
              <a:pathLst>
                <a:path w="163" h="192">
                  <a:moveTo>
                    <a:pt x="163" y="92"/>
                  </a:moveTo>
                  <a:lnTo>
                    <a:pt x="158" y="85"/>
                  </a:lnTo>
                  <a:lnTo>
                    <a:pt x="113" y="12"/>
                  </a:lnTo>
                  <a:lnTo>
                    <a:pt x="33" y="5"/>
                  </a:lnTo>
                  <a:lnTo>
                    <a:pt x="25" y="0"/>
                  </a:lnTo>
                  <a:lnTo>
                    <a:pt x="25" y="5"/>
                  </a:lnTo>
                  <a:lnTo>
                    <a:pt x="0" y="70"/>
                  </a:lnTo>
                  <a:lnTo>
                    <a:pt x="38" y="107"/>
                  </a:lnTo>
                  <a:lnTo>
                    <a:pt x="48" y="157"/>
                  </a:lnTo>
                  <a:lnTo>
                    <a:pt x="100" y="192"/>
                  </a:lnTo>
                  <a:lnTo>
                    <a:pt x="138" y="137"/>
                  </a:lnTo>
                  <a:lnTo>
                    <a:pt x="163" y="92"/>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6" name="Freeform 299"/>
            <p:cNvSpPr>
              <a:spLocks/>
            </p:cNvSpPr>
            <p:nvPr/>
          </p:nvSpPr>
          <p:spPr bwMode="auto">
            <a:xfrm>
              <a:off x="2349869" y="2123535"/>
              <a:ext cx="94386" cy="116419"/>
            </a:xfrm>
            <a:custGeom>
              <a:avLst/>
              <a:gdLst/>
              <a:ahLst/>
              <a:cxnLst>
                <a:cxn ang="0">
                  <a:pos x="38" y="0"/>
                </a:cxn>
                <a:cxn ang="0">
                  <a:pos x="66" y="27"/>
                </a:cxn>
                <a:cxn ang="0">
                  <a:pos x="99" y="32"/>
                </a:cxn>
                <a:cxn ang="0">
                  <a:pos x="89" y="118"/>
                </a:cxn>
                <a:cxn ang="0">
                  <a:pos x="86" y="118"/>
                </a:cxn>
                <a:cxn ang="0">
                  <a:pos x="66" y="98"/>
                </a:cxn>
                <a:cxn ang="0">
                  <a:pos x="5" y="106"/>
                </a:cxn>
                <a:cxn ang="0">
                  <a:pos x="0" y="84"/>
                </a:cxn>
                <a:cxn ang="0">
                  <a:pos x="0" y="76"/>
                </a:cxn>
                <a:cxn ang="0">
                  <a:pos x="3" y="69"/>
                </a:cxn>
                <a:cxn ang="0">
                  <a:pos x="10" y="54"/>
                </a:cxn>
                <a:cxn ang="0">
                  <a:pos x="18" y="39"/>
                </a:cxn>
                <a:cxn ang="0">
                  <a:pos x="20" y="27"/>
                </a:cxn>
                <a:cxn ang="0">
                  <a:pos x="30" y="15"/>
                </a:cxn>
                <a:cxn ang="0">
                  <a:pos x="36" y="5"/>
                </a:cxn>
                <a:cxn ang="0">
                  <a:pos x="38" y="0"/>
                </a:cxn>
              </a:cxnLst>
              <a:rect l="0" t="0" r="r" b="b"/>
              <a:pathLst>
                <a:path w="99" h="118">
                  <a:moveTo>
                    <a:pt x="38" y="0"/>
                  </a:moveTo>
                  <a:lnTo>
                    <a:pt x="66" y="27"/>
                  </a:lnTo>
                  <a:lnTo>
                    <a:pt x="99" y="32"/>
                  </a:lnTo>
                  <a:lnTo>
                    <a:pt x="89" y="118"/>
                  </a:lnTo>
                  <a:lnTo>
                    <a:pt x="86" y="118"/>
                  </a:lnTo>
                  <a:lnTo>
                    <a:pt x="66" y="98"/>
                  </a:lnTo>
                  <a:lnTo>
                    <a:pt x="5" y="106"/>
                  </a:lnTo>
                  <a:lnTo>
                    <a:pt x="0" y="84"/>
                  </a:lnTo>
                  <a:lnTo>
                    <a:pt x="0" y="76"/>
                  </a:lnTo>
                  <a:lnTo>
                    <a:pt x="3" y="69"/>
                  </a:lnTo>
                  <a:lnTo>
                    <a:pt x="10" y="54"/>
                  </a:lnTo>
                  <a:lnTo>
                    <a:pt x="18" y="39"/>
                  </a:lnTo>
                  <a:lnTo>
                    <a:pt x="20" y="27"/>
                  </a:lnTo>
                  <a:lnTo>
                    <a:pt x="30" y="15"/>
                  </a:lnTo>
                  <a:lnTo>
                    <a:pt x="36" y="5"/>
                  </a:lnTo>
                  <a:lnTo>
                    <a:pt x="38"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7" name="Freeform 298"/>
            <p:cNvSpPr>
              <a:spLocks/>
            </p:cNvSpPr>
            <p:nvPr/>
          </p:nvSpPr>
          <p:spPr bwMode="auto">
            <a:xfrm>
              <a:off x="2354709" y="2220550"/>
              <a:ext cx="79865" cy="84889"/>
            </a:xfrm>
            <a:custGeom>
              <a:avLst/>
              <a:gdLst/>
              <a:ahLst/>
              <a:cxnLst>
                <a:cxn ang="0">
                  <a:pos x="83" y="2"/>
                </a:cxn>
                <a:cxn ang="0">
                  <a:pos x="80" y="25"/>
                </a:cxn>
                <a:cxn ang="0">
                  <a:pos x="45" y="47"/>
                </a:cxn>
                <a:cxn ang="0">
                  <a:pos x="35" y="87"/>
                </a:cxn>
                <a:cxn ang="0">
                  <a:pos x="5" y="77"/>
                </a:cxn>
                <a:cxn ang="0">
                  <a:pos x="5" y="20"/>
                </a:cxn>
                <a:cxn ang="0">
                  <a:pos x="0" y="7"/>
                </a:cxn>
                <a:cxn ang="0">
                  <a:pos x="60" y="0"/>
                </a:cxn>
                <a:cxn ang="0">
                  <a:pos x="80" y="20"/>
                </a:cxn>
                <a:cxn ang="0">
                  <a:pos x="83" y="20"/>
                </a:cxn>
                <a:cxn ang="0">
                  <a:pos x="83" y="2"/>
                </a:cxn>
              </a:cxnLst>
              <a:rect l="0" t="0" r="r" b="b"/>
              <a:pathLst>
                <a:path w="83" h="87">
                  <a:moveTo>
                    <a:pt x="83" y="2"/>
                  </a:moveTo>
                  <a:lnTo>
                    <a:pt x="80" y="25"/>
                  </a:lnTo>
                  <a:lnTo>
                    <a:pt x="45" y="47"/>
                  </a:lnTo>
                  <a:lnTo>
                    <a:pt x="35" y="87"/>
                  </a:lnTo>
                  <a:lnTo>
                    <a:pt x="5" y="77"/>
                  </a:lnTo>
                  <a:lnTo>
                    <a:pt x="5" y="20"/>
                  </a:lnTo>
                  <a:lnTo>
                    <a:pt x="0" y="7"/>
                  </a:lnTo>
                  <a:lnTo>
                    <a:pt x="60" y="0"/>
                  </a:lnTo>
                  <a:lnTo>
                    <a:pt x="80" y="20"/>
                  </a:lnTo>
                  <a:lnTo>
                    <a:pt x="83" y="20"/>
                  </a:lnTo>
                  <a:lnTo>
                    <a:pt x="83" y="2"/>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8" name="Freeform 297"/>
            <p:cNvSpPr>
              <a:spLocks/>
            </p:cNvSpPr>
            <p:nvPr/>
          </p:nvSpPr>
          <p:spPr bwMode="auto">
            <a:xfrm>
              <a:off x="1819861" y="2162341"/>
              <a:ext cx="363020" cy="329853"/>
            </a:xfrm>
            <a:custGeom>
              <a:avLst/>
              <a:gdLst/>
              <a:ahLst/>
              <a:cxnLst>
                <a:cxn ang="0">
                  <a:pos x="204" y="340"/>
                </a:cxn>
                <a:cxn ang="0">
                  <a:pos x="208" y="324"/>
                </a:cxn>
                <a:cxn ang="0">
                  <a:pos x="275" y="308"/>
                </a:cxn>
                <a:cxn ang="0">
                  <a:pos x="275" y="176"/>
                </a:cxn>
                <a:cxn ang="0">
                  <a:pos x="310" y="122"/>
                </a:cxn>
                <a:cxn ang="0">
                  <a:pos x="374" y="103"/>
                </a:cxn>
                <a:cxn ang="0">
                  <a:pos x="374" y="71"/>
                </a:cxn>
                <a:cxn ang="0">
                  <a:pos x="342" y="36"/>
                </a:cxn>
                <a:cxn ang="0">
                  <a:pos x="345" y="32"/>
                </a:cxn>
                <a:cxn ang="0">
                  <a:pos x="342" y="32"/>
                </a:cxn>
                <a:cxn ang="0">
                  <a:pos x="307" y="0"/>
                </a:cxn>
                <a:cxn ang="0">
                  <a:pos x="233" y="4"/>
                </a:cxn>
                <a:cxn ang="0">
                  <a:pos x="163" y="80"/>
                </a:cxn>
                <a:cxn ang="0">
                  <a:pos x="35" y="71"/>
                </a:cxn>
                <a:cxn ang="0">
                  <a:pos x="32" y="71"/>
                </a:cxn>
                <a:cxn ang="0">
                  <a:pos x="0" y="84"/>
                </a:cxn>
                <a:cxn ang="0">
                  <a:pos x="9" y="202"/>
                </a:cxn>
                <a:cxn ang="0">
                  <a:pos x="57" y="208"/>
                </a:cxn>
                <a:cxn ang="0">
                  <a:pos x="60" y="292"/>
                </a:cxn>
                <a:cxn ang="0">
                  <a:pos x="70" y="308"/>
                </a:cxn>
                <a:cxn ang="0">
                  <a:pos x="118" y="295"/>
                </a:cxn>
                <a:cxn ang="0">
                  <a:pos x="153" y="330"/>
                </a:cxn>
                <a:cxn ang="0">
                  <a:pos x="204" y="340"/>
                </a:cxn>
              </a:cxnLst>
              <a:rect l="0" t="0" r="r" b="b"/>
              <a:pathLst>
                <a:path w="374" h="340">
                  <a:moveTo>
                    <a:pt x="204" y="340"/>
                  </a:moveTo>
                  <a:lnTo>
                    <a:pt x="208" y="324"/>
                  </a:lnTo>
                  <a:lnTo>
                    <a:pt x="275" y="308"/>
                  </a:lnTo>
                  <a:lnTo>
                    <a:pt x="275" y="176"/>
                  </a:lnTo>
                  <a:lnTo>
                    <a:pt x="310" y="122"/>
                  </a:lnTo>
                  <a:lnTo>
                    <a:pt x="374" y="103"/>
                  </a:lnTo>
                  <a:lnTo>
                    <a:pt x="374" y="71"/>
                  </a:lnTo>
                  <a:lnTo>
                    <a:pt x="342" y="36"/>
                  </a:lnTo>
                  <a:lnTo>
                    <a:pt x="345" y="32"/>
                  </a:lnTo>
                  <a:lnTo>
                    <a:pt x="342" y="32"/>
                  </a:lnTo>
                  <a:lnTo>
                    <a:pt x="307" y="0"/>
                  </a:lnTo>
                  <a:lnTo>
                    <a:pt x="233" y="4"/>
                  </a:lnTo>
                  <a:lnTo>
                    <a:pt x="163" y="80"/>
                  </a:lnTo>
                  <a:lnTo>
                    <a:pt x="35" y="71"/>
                  </a:lnTo>
                  <a:lnTo>
                    <a:pt x="32" y="71"/>
                  </a:lnTo>
                  <a:lnTo>
                    <a:pt x="0" y="84"/>
                  </a:lnTo>
                  <a:lnTo>
                    <a:pt x="9" y="202"/>
                  </a:lnTo>
                  <a:lnTo>
                    <a:pt x="57" y="208"/>
                  </a:lnTo>
                  <a:lnTo>
                    <a:pt x="60" y="292"/>
                  </a:lnTo>
                  <a:lnTo>
                    <a:pt x="70" y="308"/>
                  </a:lnTo>
                  <a:lnTo>
                    <a:pt x="118" y="295"/>
                  </a:lnTo>
                  <a:lnTo>
                    <a:pt x="153" y="330"/>
                  </a:lnTo>
                  <a:lnTo>
                    <a:pt x="204" y="34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9" name="Freeform 296"/>
            <p:cNvSpPr>
              <a:spLocks/>
            </p:cNvSpPr>
            <p:nvPr/>
          </p:nvSpPr>
          <p:spPr bwMode="auto">
            <a:xfrm>
              <a:off x="1819861" y="2162341"/>
              <a:ext cx="360598" cy="329853"/>
            </a:xfrm>
            <a:custGeom>
              <a:avLst/>
              <a:gdLst/>
              <a:ahLst/>
              <a:cxnLst>
                <a:cxn ang="0">
                  <a:pos x="203" y="340"/>
                </a:cxn>
                <a:cxn ang="0">
                  <a:pos x="208" y="323"/>
                </a:cxn>
                <a:cxn ang="0">
                  <a:pos x="276" y="308"/>
                </a:cxn>
                <a:cxn ang="0">
                  <a:pos x="276" y="175"/>
                </a:cxn>
                <a:cxn ang="0">
                  <a:pos x="311" y="120"/>
                </a:cxn>
                <a:cxn ang="0">
                  <a:pos x="374" y="103"/>
                </a:cxn>
                <a:cxn ang="0">
                  <a:pos x="374" y="70"/>
                </a:cxn>
                <a:cxn ang="0">
                  <a:pos x="344" y="35"/>
                </a:cxn>
                <a:cxn ang="0">
                  <a:pos x="346" y="30"/>
                </a:cxn>
                <a:cxn ang="0">
                  <a:pos x="344" y="30"/>
                </a:cxn>
                <a:cxn ang="0">
                  <a:pos x="309" y="0"/>
                </a:cxn>
                <a:cxn ang="0">
                  <a:pos x="233" y="3"/>
                </a:cxn>
                <a:cxn ang="0">
                  <a:pos x="163" y="80"/>
                </a:cxn>
                <a:cxn ang="0">
                  <a:pos x="35" y="70"/>
                </a:cxn>
                <a:cxn ang="0">
                  <a:pos x="33" y="70"/>
                </a:cxn>
                <a:cxn ang="0">
                  <a:pos x="0" y="83"/>
                </a:cxn>
                <a:cxn ang="0">
                  <a:pos x="8" y="200"/>
                </a:cxn>
                <a:cxn ang="0">
                  <a:pos x="58" y="208"/>
                </a:cxn>
                <a:cxn ang="0">
                  <a:pos x="60" y="290"/>
                </a:cxn>
                <a:cxn ang="0">
                  <a:pos x="70" y="308"/>
                </a:cxn>
                <a:cxn ang="0">
                  <a:pos x="118" y="295"/>
                </a:cxn>
                <a:cxn ang="0">
                  <a:pos x="153" y="330"/>
                </a:cxn>
                <a:cxn ang="0">
                  <a:pos x="203" y="340"/>
                </a:cxn>
              </a:cxnLst>
              <a:rect l="0" t="0" r="r" b="b"/>
              <a:pathLst>
                <a:path w="374" h="340">
                  <a:moveTo>
                    <a:pt x="203" y="340"/>
                  </a:moveTo>
                  <a:lnTo>
                    <a:pt x="208" y="323"/>
                  </a:lnTo>
                  <a:lnTo>
                    <a:pt x="276" y="308"/>
                  </a:lnTo>
                  <a:lnTo>
                    <a:pt x="276" y="175"/>
                  </a:lnTo>
                  <a:lnTo>
                    <a:pt x="311" y="120"/>
                  </a:lnTo>
                  <a:lnTo>
                    <a:pt x="374" y="103"/>
                  </a:lnTo>
                  <a:lnTo>
                    <a:pt x="374" y="70"/>
                  </a:lnTo>
                  <a:lnTo>
                    <a:pt x="344" y="35"/>
                  </a:lnTo>
                  <a:lnTo>
                    <a:pt x="346" y="30"/>
                  </a:lnTo>
                  <a:lnTo>
                    <a:pt x="344" y="30"/>
                  </a:lnTo>
                  <a:lnTo>
                    <a:pt x="309" y="0"/>
                  </a:lnTo>
                  <a:lnTo>
                    <a:pt x="233" y="3"/>
                  </a:lnTo>
                  <a:lnTo>
                    <a:pt x="163" y="80"/>
                  </a:lnTo>
                  <a:lnTo>
                    <a:pt x="35" y="70"/>
                  </a:lnTo>
                  <a:lnTo>
                    <a:pt x="33" y="70"/>
                  </a:lnTo>
                  <a:lnTo>
                    <a:pt x="0" y="83"/>
                  </a:lnTo>
                  <a:lnTo>
                    <a:pt x="8" y="200"/>
                  </a:lnTo>
                  <a:lnTo>
                    <a:pt x="58" y="208"/>
                  </a:lnTo>
                  <a:lnTo>
                    <a:pt x="60" y="290"/>
                  </a:lnTo>
                  <a:lnTo>
                    <a:pt x="70" y="308"/>
                  </a:lnTo>
                  <a:lnTo>
                    <a:pt x="118" y="295"/>
                  </a:lnTo>
                  <a:lnTo>
                    <a:pt x="153" y="330"/>
                  </a:lnTo>
                  <a:lnTo>
                    <a:pt x="203" y="34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0" name="Freeform 295"/>
            <p:cNvSpPr>
              <a:spLocks/>
            </p:cNvSpPr>
            <p:nvPr/>
          </p:nvSpPr>
          <p:spPr bwMode="auto">
            <a:xfrm>
              <a:off x="1810181" y="2448537"/>
              <a:ext cx="210551" cy="133397"/>
            </a:xfrm>
            <a:custGeom>
              <a:avLst/>
              <a:gdLst/>
              <a:ahLst/>
              <a:cxnLst>
                <a:cxn ang="0">
                  <a:pos x="118" y="137"/>
                </a:cxn>
                <a:cxn ang="0">
                  <a:pos x="125" y="125"/>
                </a:cxn>
                <a:cxn ang="0">
                  <a:pos x="198" y="86"/>
                </a:cxn>
                <a:cxn ang="0">
                  <a:pos x="218" y="29"/>
                </a:cxn>
                <a:cxn ang="0">
                  <a:pos x="214" y="45"/>
                </a:cxn>
                <a:cxn ang="0">
                  <a:pos x="163" y="35"/>
                </a:cxn>
                <a:cxn ang="0">
                  <a:pos x="128" y="0"/>
                </a:cxn>
                <a:cxn ang="0">
                  <a:pos x="80" y="13"/>
                </a:cxn>
                <a:cxn ang="0">
                  <a:pos x="77" y="32"/>
                </a:cxn>
                <a:cxn ang="0">
                  <a:pos x="19" y="32"/>
                </a:cxn>
                <a:cxn ang="0">
                  <a:pos x="0" y="102"/>
                </a:cxn>
                <a:cxn ang="0">
                  <a:pos x="45" y="109"/>
                </a:cxn>
                <a:cxn ang="0">
                  <a:pos x="118" y="137"/>
                </a:cxn>
              </a:cxnLst>
              <a:rect l="0" t="0" r="r" b="b"/>
              <a:pathLst>
                <a:path w="218" h="137">
                  <a:moveTo>
                    <a:pt x="118" y="137"/>
                  </a:moveTo>
                  <a:lnTo>
                    <a:pt x="125" y="125"/>
                  </a:lnTo>
                  <a:lnTo>
                    <a:pt x="198" y="86"/>
                  </a:lnTo>
                  <a:lnTo>
                    <a:pt x="218" y="29"/>
                  </a:lnTo>
                  <a:lnTo>
                    <a:pt x="214" y="45"/>
                  </a:lnTo>
                  <a:lnTo>
                    <a:pt x="163" y="35"/>
                  </a:lnTo>
                  <a:lnTo>
                    <a:pt x="128" y="0"/>
                  </a:lnTo>
                  <a:lnTo>
                    <a:pt x="80" y="13"/>
                  </a:lnTo>
                  <a:lnTo>
                    <a:pt x="77" y="32"/>
                  </a:lnTo>
                  <a:lnTo>
                    <a:pt x="19" y="32"/>
                  </a:lnTo>
                  <a:lnTo>
                    <a:pt x="0" y="102"/>
                  </a:lnTo>
                  <a:lnTo>
                    <a:pt x="45" y="109"/>
                  </a:lnTo>
                  <a:lnTo>
                    <a:pt x="118" y="13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1" name="Freeform 294"/>
            <p:cNvSpPr>
              <a:spLocks/>
            </p:cNvSpPr>
            <p:nvPr/>
          </p:nvSpPr>
          <p:spPr bwMode="auto">
            <a:xfrm>
              <a:off x="1810181" y="2448537"/>
              <a:ext cx="210551" cy="130971"/>
            </a:xfrm>
            <a:custGeom>
              <a:avLst/>
              <a:gdLst/>
              <a:ahLst/>
              <a:cxnLst>
                <a:cxn ang="0">
                  <a:pos x="118" y="137"/>
                </a:cxn>
                <a:cxn ang="0">
                  <a:pos x="125" y="127"/>
                </a:cxn>
                <a:cxn ang="0">
                  <a:pos x="198" y="86"/>
                </a:cxn>
                <a:cxn ang="0">
                  <a:pos x="218" y="28"/>
                </a:cxn>
                <a:cxn ang="0">
                  <a:pos x="213" y="46"/>
                </a:cxn>
                <a:cxn ang="0">
                  <a:pos x="163" y="36"/>
                </a:cxn>
                <a:cxn ang="0">
                  <a:pos x="128" y="0"/>
                </a:cxn>
                <a:cxn ang="0">
                  <a:pos x="80" y="13"/>
                </a:cxn>
                <a:cxn ang="0">
                  <a:pos x="78" y="30"/>
                </a:cxn>
                <a:cxn ang="0">
                  <a:pos x="18" y="30"/>
                </a:cxn>
                <a:cxn ang="0">
                  <a:pos x="0" y="101"/>
                </a:cxn>
                <a:cxn ang="0">
                  <a:pos x="45" y="109"/>
                </a:cxn>
                <a:cxn ang="0">
                  <a:pos x="118" y="137"/>
                </a:cxn>
              </a:cxnLst>
              <a:rect l="0" t="0" r="r" b="b"/>
              <a:pathLst>
                <a:path w="218" h="137">
                  <a:moveTo>
                    <a:pt x="118" y="137"/>
                  </a:moveTo>
                  <a:lnTo>
                    <a:pt x="125" y="127"/>
                  </a:lnTo>
                  <a:lnTo>
                    <a:pt x="198" y="86"/>
                  </a:lnTo>
                  <a:lnTo>
                    <a:pt x="218" y="28"/>
                  </a:lnTo>
                  <a:lnTo>
                    <a:pt x="213" y="46"/>
                  </a:lnTo>
                  <a:lnTo>
                    <a:pt x="163" y="36"/>
                  </a:lnTo>
                  <a:lnTo>
                    <a:pt x="128" y="0"/>
                  </a:lnTo>
                  <a:lnTo>
                    <a:pt x="80" y="13"/>
                  </a:lnTo>
                  <a:lnTo>
                    <a:pt x="78" y="30"/>
                  </a:lnTo>
                  <a:lnTo>
                    <a:pt x="18" y="30"/>
                  </a:lnTo>
                  <a:lnTo>
                    <a:pt x="0" y="101"/>
                  </a:lnTo>
                  <a:lnTo>
                    <a:pt x="45" y="109"/>
                  </a:lnTo>
                  <a:lnTo>
                    <a:pt x="118" y="13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2" name="Freeform 293"/>
            <p:cNvSpPr>
              <a:spLocks/>
            </p:cNvSpPr>
            <p:nvPr/>
          </p:nvSpPr>
          <p:spPr bwMode="auto">
            <a:xfrm>
              <a:off x="1793239" y="2545552"/>
              <a:ext cx="130687" cy="106717"/>
            </a:xfrm>
            <a:custGeom>
              <a:avLst/>
              <a:gdLst/>
              <a:ahLst/>
              <a:cxnLst>
                <a:cxn ang="0">
                  <a:pos x="90" y="109"/>
                </a:cxn>
                <a:cxn ang="0">
                  <a:pos x="134" y="35"/>
                </a:cxn>
                <a:cxn ang="0">
                  <a:pos x="61" y="7"/>
                </a:cxn>
                <a:cxn ang="0">
                  <a:pos x="19" y="0"/>
                </a:cxn>
                <a:cxn ang="0">
                  <a:pos x="16" y="0"/>
                </a:cxn>
                <a:cxn ang="0">
                  <a:pos x="0" y="71"/>
                </a:cxn>
                <a:cxn ang="0">
                  <a:pos x="58" y="87"/>
                </a:cxn>
                <a:cxn ang="0">
                  <a:pos x="90" y="109"/>
                </a:cxn>
              </a:cxnLst>
              <a:rect l="0" t="0" r="r" b="b"/>
              <a:pathLst>
                <a:path w="134" h="109">
                  <a:moveTo>
                    <a:pt x="90" y="109"/>
                  </a:moveTo>
                  <a:lnTo>
                    <a:pt x="134" y="35"/>
                  </a:lnTo>
                  <a:lnTo>
                    <a:pt x="61" y="7"/>
                  </a:lnTo>
                  <a:lnTo>
                    <a:pt x="19" y="0"/>
                  </a:lnTo>
                  <a:lnTo>
                    <a:pt x="16" y="0"/>
                  </a:lnTo>
                  <a:lnTo>
                    <a:pt x="0" y="71"/>
                  </a:lnTo>
                  <a:lnTo>
                    <a:pt x="58" y="87"/>
                  </a:lnTo>
                  <a:lnTo>
                    <a:pt x="90" y="10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3" name="Freeform 292"/>
            <p:cNvSpPr>
              <a:spLocks/>
            </p:cNvSpPr>
            <p:nvPr/>
          </p:nvSpPr>
          <p:spPr bwMode="auto">
            <a:xfrm>
              <a:off x="1793239" y="2545552"/>
              <a:ext cx="130687" cy="106717"/>
            </a:xfrm>
            <a:custGeom>
              <a:avLst/>
              <a:gdLst/>
              <a:ahLst/>
              <a:cxnLst>
                <a:cxn ang="0">
                  <a:pos x="89" y="109"/>
                </a:cxn>
                <a:cxn ang="0">
                  <a:pos x="134" y="35"/>
                </a:cxn>
                <a:cxn ang="0">
                  <a:pos x="62" y="7"/>
                </a:cxn>
                <a:cxn ang="0">
                  <a:pos x="20" y="0"/>
                </a:cxn>
                <a:cxn ang="0">
                  <a:pos x="17" y="0"/>
                </a:cxn>
                <a:cxn ang="0">
                  <a:pos x="0" y="72"/>
                </a:cxn>
                <a:cxn ang="0">
                  <a:pos x="60" y="87"/>
                </a:cxn>
                <a:cxn ang="0">
                  <a:pos x="89" y="109"/>
                </a:cxn>
              </a:cxnLst>
              <a:rect l="0" t="0" r="r" b="b"/>
              <a:pathLst>
                <a:path w="134" h="109">
                  <a:moveTo>
                    <a:pt x="89" y="109"/>
                  </a:moveTo>
                  <a:lnTo>
                    <a:pt x="134" y="35"/>
                  </a:lnTo>
                  <a:lnTo>
                    <a:pt x="62" y="7"/>
                  </a:lnTo>
                  <a:lnTo>
                    <a:pt x="20" y="0"/>
                  </a:lnTo>
                  <a:lnTo>
                    <a:pt x="17" y="0"/>
                  </a:lnTo>
                  <a:lnTo>
                    <a:pt x="0" y="72"/>
                  </a:lnTo>
                  <a:lnTo>
                    <a:pt x="60" y="87"/>
                  </a:lnTo>
                  <a:lnTo>
                    <a:pt x="89" y="109"/>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Freeform 291"/>
            <p:cNvSpPr>
              <a:spLocks/>
            </p:cNvSpPr>
            <p:nvPr/>
          </p:nvSpPr>
          <p:spPr bwMode="auto">
            <a:xfrm>
              <a:off x="1785980" y="2618314"/>
              <a:ext cx="96805" cy="101866"/>
            </a:xfrm>
            <a:custGeom>
              <a:avLst/>
              <a:gdLst/>
              <a:ahLst/>
              <a:cxnLst>
                <a:cxn ang="0">
                  <a:pos x="60" y="105"/>
                </a:cxn>
                <a:cxn ang="0">
                  <a:pos x="99" y="35"/>
                </a:cxn>
                <a:cxn ang="0">
                  <a:pos x="67" y="13"/>
                </a:cxn>
                <a:cxn ang="0">
                  <a:pos x="19" y="0"/>
                </a:cxn>
                <a:cxn ang="0">
                  <a:pos x="16" y="0"/>
                </a:cxn>
                <a:cxn ang="0">
                  <a:pos x="16" y="25"/>
                </a:cxn>
                <a:cxn ang="0">
                  <a:pos x="0" y="41"/>
                </a:cxn>
                <a:cxn ang="0">
                  <a:pos x="60" y="105"/>
                </a:cxn>
              </a:cxnLst>
              <a:rect l="0" t="0" r="r" b="b"/>
              <a:pathLst>
                <a:path w="99" h="105">
                  <a:moveTo>
                    <a:pt x="60" y="105"/>
                  </a:moveTo>
                  <a:lnTo>
                    <a:pt x="99" y="35"/>
                  </a:lnTo>
                  <a:lnTo>
                    <a:pt x="67" y="13"/>
                  </a:lnTo>
                  <a:lnTo>
                    <a:pt x="19" y="0"/>
                  </a:lnTo>
                  <a:lnTo>
                    <a:pt x="16" y="0"/>
                  </a:lnTo>
                  <a:lnTo>
                    <a:pt x="16" y="25"/>
                  </a:lnTo>
                  <a:lnTo>
                    <a:pt x="0" y="41"/>
                  </a:lnTo>
                  <a:lnTo>
                    <a:pt x="60" y="10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5" name="Freeform 290"/>
            <p:cNvSpPr>
              <a:spLocks/>
            </p:cNvSpPr>
            <p:nvPr/>
          </p:nvSpPr>
          <p:spPr bwMode="auto">
            <a:xfrm>
              <a:off x="1785980" y="2618314"/>
              <a:ext cx="94384" cy="101866"/>
            </a:xfrm>
            <a:custGeom>
              <a:avLst/>
              <a:gdLst/>
              <a:ahLst/>
              <a:cxnLst>
                <a:cxn ang="0">
                  <a:pos x="61" y="105"/>
                </a:cxn>
                <a:cxn ang="0">
                  <a:pos x="99" y="35"/>
                </a:cxn>
                <a:cxn ang="0">
                  <a:pos x="69" y="13"/>
                </a:cxn>
                <a:cxn ang="0">
                  <a:pos x="18" y="0"/>
                </a:cxn>
                <a:cxn ang="0">
                  <a:pos x="15" y="0"/>
                </a:cxn>
                <a:cxn ang="0">
                  <a:pos x="15" y="25"/>
                </a:cxn>
                <a:cxn ang="0">
                  <a:pos x="0" y="40"/>
                </a:cxn>
                <a:cxn ang="0">
                  <a:pos x="61" y="105"/>
                </a:cxn>
              </a:cxnLst>
              <a:rect l="0" t="0" r="r" b="b"/>
              <a:pathLst>
                <a:path w="99" h="105">
                  <a:moveTo>
                    <a:pt x="61" y="105"/>
                  </a:moveTo>
                  <a:lnTo>
                    <a:pt x="99" y="35"/>
                  </a:lnTo>
                  <a:lnTo>
                    <a:pt x="69" y="13"/>
                  </a:lnTo>
                  <a:lnTo>
                    <a:pt x="18" y="0"/>
                  </a:lnTo>
                  <a:lnTo>
                    <a:pt x="15" y="0"/>
                  </a:lnTo>
                  <a:lnTo>
                    <a:pt x="15" y="25"/>
                  </a:lnTo>
                  <a:lnTo>
                    <a:pt x="0" y="40"/>
                  </a:lnTo>
                  <a:lnTo>
                    <a:pt x="61" y="10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Freeform 289"/>
            <p:cNvSpPr>
              <a:spLocks/>
            </p:cNvSpPr>
            <p:nvPr/>
          </p:nvSpPr>
          <p:spPr bwMode="auto">
            <a:xfrm>
              <a:off x="1231769" y="1774280"/>
              <a:ext cx="609873" cy="363808"/>
            </a:xfrm>
            <a:custGeom>
              <a:avLst/>
              <a:gdLst/>
              <a:ahLst/>
              <a:cxnLst>
                <a:cxn ang="0">
                  <a:pos x="557" y="23"/>
                </a:cxn>
                <a:cxn ang="0">
                  <a:pos x="496" y="0"/>
                </a:cxn>
                <a:cxn ang="0">
                  <a:pos x="323" y="68"/>
                </a:cxn>
                <a:cxn ang="0">
                  <a:pos x="118" y="125"/>
                </a:cxn>
                <a:cxn ang="0">
                  <a:pos x="64" y="192"/>
                </a:cxn>
                <a:cxn ang="0">
                  <a:pos x="0" y="247"/>
                </a:cxn>
                <a:cxn ang="0">
                  <a:pos x="0" y="253"/>
                </a:cxn>
                <a:cxn ang="0">
                  <a:pos x="13" y="327"/>
                </a:cxn>
                <a:cxn ang="0">
                  <a:pos x="67" y="324"/>
                </a:cxn>
                <a:cxn ang="0">
                  <a:pos x="105" y="343"/>
                </a:cxn>
                <a:cxn ang="0">
                  <a:pos x="173" y="362"/>
                </a:cxn>
                <a:cxn ang="0">
                  <a:pos x="237" y="375"/>
                </a:cxn>
                <a:cxn ang="0">
                  <a:pos x="339" y="282"/>
                </a:cxn>
                <a:cxn ang="0">
                  <a:pos x="339" y="272"/>
                </a:cxn>
                <a:cxn ang="0">
                  <a:pos x="406" y="266"/>
                </a:cxn>
                <a:cxn ang="0">
                  <a:pos x="480" y="311"/>
                </a:cxn>
                <a:cxn ang="0">
                  <a:pos x="496" y="349"/>
                </a:cxn>
                <a:cxn ang="0">
                  <a:pos x="531" y="349"/>
                </a:cxn>
                <a:cxn ang="0">
                  <a:pos x="553" y="327"/>
                </a:cxn>
                <a:cxn ang="0">
                  <a:pos x="553" y="282"/>
                </a:cxn>
                <a:cxn ang="0">
                  <a:pos x="630" y="266"/>
                </a:cxn>
                <a:cxn ang="0">
                  <a:pos x="630" y="215"/>
                </a:cxn>
                <a:cxn ang="0">
                  <a:pos x="579" y="180"/>
                </a:cxn>
                <a:cxn ang="0">
                  <a:pos x="569" y="132"/>
                </a:cxn>
                <a:cxn ang="0">
                  <a:pos x="531" y="93"/>
                </a:cxn>
                <a:cxn ang="0">
                  <a:pos x="557" y="29"/>
                </a:cxn>
                <a:cxn ang="0">
                  <a:pos x="557" y="23"/>
                </a:cxn>
              </a:cxnLst>
              <a:rect l="0" t="0" r="r" b="b"/>
              <a:pathLst>
                <a:path w="630" h="375">
                  <a:moveTo>
                    <a:pt x="557" y="23"/>
                  </a:moveTo>
                  <a:lnTo>
                    <a:pt x="496" y="0"/>
                  </a:lnTo>
                  <a:lnTo>
                    <a:pt x="323" y="68"/>
                  </a:lnTo>
                  <a:lnTo>
                    <a:pt x="118" y="125"/>
                  </a:lnTo>
                  <a:lnTo>
                    <a:pt x="64" y="192"/>
                  </a:lnTo>
                  <a:lnTo>
                    <a:pt x="0" y="247"/>
                  </a:lnTo>
                  <a:lnTo>
                    <a:pt x="0" y="253"/>
                  </a:lnTo>
                  <a:lnTo>
                    <a:pt x="13" y="327"/>
                  </a:lnTo>
                  <a:lnTo>
                    <a:pt x="67" y="324"/>
                  </a:lnTo>
                  <a:lnTo>
                    <a:pt x="105" y="343"/>
                  </a:lnTo>
                  <a:lnTo>
                    <a:pt x="173" y="362"/>
                  </a:lnTo>
                  <a:lnTo>
                    <a:pt x="237" y="375"/>
                  </a:lnTo>
                  <a:lnTo>
                    <a:pt x="339" y="282"/>
                  </a:lnTo>
                  <a:lnTo>
                    <a:pt x="339" y="272"/>
                  </a:lnTo>
                  <a:lnTo>
                    <a:pt x="406" y="266"/>
                  </a:lnTo>
                  <a:lnTo>
                    <a:pt x="480" y="311"/>
                  </a:lnTo>
                  <a:lnTo>
                    <a:pt x="496" y="349"/>
                  </a:lnTo>
                  <a:lnTo>
                    <a:pt x="531" y="349"/>
                  </a:lnTo>
                  <a:lnTo>
                    <a:pt x="553" y="327"/>
                  </a:lnTo>
                  <a:lnTo>
                    <a:pt x="553" y="282"/>
                  </a:lnTo>
                  <a:lnTo>
                    <a:pt x="630" y="266"/>
                  </a:lnTo>
                  <a:lnTo>
                    <a:pt x="630" y="215"/>
                  </a:lnTo>
                  <a:lnTo>
                    <a:pt x="579" y="180"/>
                  </a:lnTo>
                  <a:lnTo>
                    <a:pt x="569" y="132"/>
                  </a:lnTo>
                  <a:lnTo>
                    <a:pt x="531" y="93"/>
                  </a:lnTo>
                  <a:lnTo>
                    <a:pt x="557" y="29"/>
                  </a:lnTo>
                  <a:lnTo>
                    <a:pt x="557" y="2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7" name="Freeform 288"/>
            <p:cNvSpPr>
              <a:spLocks/>
            </p:cNvSpPr>
            <p:nvPr/>
          </p:nvSpPr>
          <p:spPr bwMode="auto">
            <a:xfrm>
              <a:off x="1231769" y="1774280"/>
              <a:ext cx="609873" cy="363808"/>
            </a:xfrm>
            <a:custGeom>
              <a:avLst/>
              <a:gdLst/>
              <a:ahLst/>
              <a:cxnLst>
                <a:cxn ang="0">
                  <a:pos x="555" y="23"/>
                </a:cxn>
                <a:cxn ang="0">
                  <a:pos x="495" y="0"/>
                </a:cxn>
                <a:cxn ang="0">
                  <a:pos x="323" y="68"/>
                </a:cxn>
                <a:cxn ang="0">
                  <a:pos x="118" y="125"/>
                </a:cxn>
                <a:cxn ang="0">
                  <a:pos x="63" y="190"/>
                </a:cxn>
                <a:cxn ang="0">
                  <a:pos x="0" y="245"/>
                </a:cxn>
                <a:cxn ang="0">
                  <a:pos x="0" y="253"/>
                </a:cxn>
                <a:cxn ang="0">
                  <a:pos x="13" y="325"/>
                </a:cxn>
                <a:cxn ang="0">
                  <a:pos x="65" y="323"/>
                </a:cxn>
                <a:cxn ang="0">
                  <a:pos x="105" y="343"/>
                </a:cxn>
                <a:cxn ang="0">
                  <a:pos x="173" y="360"/>
                </a:cxn>
                <a:cxn ang="0">
                  <a:pos x="235" y="375"/>
                </a:cxn>
                <a:cxn ang="0">
                  <a:pos x="338" y="280"/>
                </a:cxn>
                <a:cxn ang="0">
                  <a:pos x="338" y="270"/>
                </a:cxn>
                <a:cxn ang="0">
                  <a:pos x="405" y="265"/>
                </a:cxn>
                <a:cxn ang="0">
                  <a:pos x="480" y="310"/>
                </a:cxn>
                <a:cxn ang="0">
                  <a:pos x="495" y="348"/>
                </a:cxn>
                <a:cxn ang="0">
                  <a:pos x="530" y="348"/>
                </a:cxn>
                <a:cxn ang="0">
                  <a:pos x="553" y="325"/>
                </a:cxn>
                <a:cxn ang="0">
                  <a:pos x="553" y="280"/>
                </a:cxn>
                <a:cxn ang="0">
                  <a:pos x="630" y="265"/>
                </a:cxn>
                <a:cxn ang="0">
                  <a:pos x="630" y="215"/>
                </a:cxn>
                <a:cxn ang="0">
                  <a:pos x="578" y="180"/>
                </a:cxn>
                <a:cxn ang="0">
                  <a:pos x="568" y="130"/>
                </a:cxn>
                <a:cxn ang="0">
                  <a:pos x="530" y="93"/>
                </a:cxn>
                <a:cxn ang="0">
                  <a:pos x="555" y="28"/>
                </a:cxn>
                <a:cxn ang="0">
                  <a:pos x="555" y="23"/>
                </a:cxn>
              </a:cxnLst>
              <a:rect l="0" t="0" r="r" b="b"/>
              <a:pathLst>
                <a:path w="630" h="375">
                  <a:moveTo>
                    <a:pt x="555" y="23"/>
                  </a:moveTo>
                  <a:lnTo>
                    <a:pt x="495" y="0"/>
                  </a:lnTo>
                  <a:lnTo>
                    <a:pt x="323" y="68"/>
                  </a:lnTo>
                  <a:lnTo>
                    <a:pt x="118" y="125"/>
                  </a:lnTo>
                  <a:lnTo>
                    <a:pt x="63" y="190"/>
                  </a:lnTo>
                  <a:lnTo>
                    <a:pt x="0" y="245"/>
                  </a:lnTo>
                  <a:lnTo>
                    <a:pt x="0" y="253"/>
                  </a:lnTo>
                  <a:lnTo>
                    <a:pt x="13" y="325"/>
                  </a:lnTo>
                  <a:lnTo>
                    <a:pt x="65" y="323"/>
                  </a:lnTo>
                  <a:lnTo>
                    <a:pt x="105" y="343"/>
                  </a:lnTo>
                  <a:lnTo>
                    <a:pt x="173" y="360"/>
                  </a:lnTo>
                  <a:lnTo>
                    <a:pt x="235" y="375"/>
                  </a:lnTo>
                  <a:lnTo>
                    <a:pt x="338" y="280"/>
                  </a:lnTo>
                  <a:lnTo>
                    <a:pt x="338" y="270"/>
                  </a:lnTo>
                  <a:lnTo>
                    <a:pt x="405" y="265"/>
                  </a:lnTo>
                  <a:lnTo>
                    <a:pt x="480" y="310"/>
                  </a:lnTo>
                  <a:lnTo>
                    <a:pt x="495" y="348"/>
                  </a:lnTo>
                  <a:lnTo>
                    <a:pt x="530" y="348"/>
                  </a:lnTo>
                  <a:lnTo>
                    <a:pt x="553" y="325"/>
                  </a:lnTo>
                  <a:lnTo>
                    <a:pt x="553" y="280"/>
                  </a:lnTo>
                  <a:lnTo>
                    <a:pt x="630" y="265"/>
                  </a:lnTo>
                  <a:lnTo>
                    <a:pt x="630" y="215"/>
                  </a:lnTo>
                  <a:lnTo>
                    <a:pt x="578" y="180"/>
                  </a:lnTo>
                  <a:lnTo>
                    <a:pt x="568" y="130"/>
                  </a:lnTo>
                  <a:lnTo>
                    <a:pt x="530" y="93"/>
                  </a:lnTo>
                  <a:lnTo>
                    <a:pt x="555" y="28"/>
                  </a:lnTo>
                  <a:lnTo>
                    <a:pt x="555" y="2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8" name="Freeform 287"/>
            <p:cNvSpPr>
              <a:spLocks/>
            </p:cNvSpPr>
            <p:nvPr/>
          </p:nvSpPr>
          <p:spPr bwMode="auto">
            <a:xfrm>
              <a:off x="1081720" y="2079878"/>
              <a:ext cx="401742" cy="344405"/>
            </a:xfrm>
            <a:custGeom>
              <a:avLst/>
              <a:gdLst/>
              <a:ahLst/>
              <a:cxnLst>
                <a:cxn ang="0">
                  <a:pos x="164" y="7"/>
                </a:cxn>
                <a:cxn ang="0">
                  <a:pos x="16" y="26"/>
                </a:cxn>
                <a:cxn ang="0">
                  <a:pos x="0" y="61"/>
                </a:cxn>
                <a:cxn ang="0">
                  <a:pos x="29" y="71"/>
                </a:cxn>
                <a:cxn ang="0">
                  <a:pos x="32" y="103"/>
                </a:cxn>
                <a:cxn ang="0">
                  <a:pos x="7" y="170"/>
                </a:cxn>
                <a:cxn ang="0">
                  <a:pos x="0" y="192"/>
                </a:cxn>
                <a:cxn ang="0">
                  <a:pos x="84" y="240"/>
                </a:cxn>
                <a:cxn ang="0">
                  <a:pos x="61" y="323"/>
                </a:cxn>
                <a:cxn ang="0">
                  <a:pos x="128" y="355"/>
                </a:cxn>
                <a:cxn ang="0">
                  <a:pos x="416" y="154"/>
                </a:cxn>
                <a:cxn ang="0">
                  <a:pos x="391" y="58"/>
                </a:cxn>
                <a:cxn ang="0">
                  <a:pos x="327" y="45"/>
                </a:cxn>
                <a:cxn ang="0">
                  <a:pos x="259" y="26"/>
                </a:cxn>
                <a:cxn ang="0">
                  <a:pos x="221" y="7"/>
                </a:cxn>
                <a:cxn ang="0">
                  <a:pos x="167" y="10"/>
                </a:cxn>
                <a:cxn ang="0">
                  <a:pos x="167" y="0"/>
                </a:cxn>
                <a:cxn ang="0">
                  <a:pos x="164" y="7"/>
                </a:cxn>
              </a:cxnLst>
              <a:rect l="0" t="0" r="r" b="b"/>
              <a:pathLst>
                <a:path w="416" h="355">
                  <a:moveTo>
                    <a:pt x="164" y="7"/>
                  </a:moveTo>
                  <a:lnTo>
                    <a:pt x="16" y="26"/>
                  </a:lnTo>
                  <a:lnTo>
                    <a:pt x="0" y="61"/>
                  </a:lnTo>
                  <a:lnTo>
                    <a:pt x="29" y="71"/>
                  </a:lnTo>
                  <a:lnTo>
                    <a:pt x="32" y="103"/>
                  </a:lnTo>
                  <a:lnTo>
                    <a:pt x="7" y="170"/>
                  </a:lnTo>
                  <a:lnTo>
                    <a:pt x="0" y="192"/>
                  </a:lnTo>
                  <a:lnTo>
                    <a:pt x="84" y="240"/>
                  </a:lnTo>
                  <a:lnTo>
                    <a:pt x="61" y="323"/>
                  </a:lnTo>
                  <a:lnTo>
                    <a:pt x="128" y="355"/>
                  </a:lnTo>
                  <a:lnTo>
                    <a:pt x="416" y="154"/>
                  </a:lnTo>
                  <a:lnTo>
                    <a:pt x="391" y="58"/>
                  </a:lnTo>
                  <a:lnTo>
                    <a:pt x="327" y="45"/>
                  </a:lnTo>
                  <a:lnTo>
                    <a:pt x="259" y="26"/>
                  </a:lnTo>
                  <a:lnTo>
                    <a:pt x="221" y="7"/>
                  </a:lnTo>
                  <a:lnTo>
                    <a:pt x="167" y="10"/>
                  </a:lnTo>
                  <a:lnTo>
                    <a:pt x="167" y="0"/>
                  </a:lnTo>
                  <a:lnTo>
                    <a:pt x="164" y="7"/>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9" name="Freeform 286"/>
            <p:cNvSpPr>
              <a:spLocks/>
            </p:cNvSpPr>
            <p:nvPr/>
          </p:nvSpPr>
          <p:spPr bwMode="auto">
            <a:xfrm>
              <a:off x="1081720" y="2079878"/>
              <a:ext cx="401742" cy="344405"/>
            </a:xfrm>
            <a:custGeom>
              <a:avLst/>
              <a:gdLst/>
              <a:ahLst/>
              <a:cxnLst>
                <a:cxn ang="0">
                  <a:pos x="165" y="8"/>
                </a:cxn>
                <a:cxn ang="0">
                  <a:pos x="15" y="28"/>
                </a:cxn>
                <a:cxn ang="0">
                  <a:pos x="0" y="63"/>
                </a:cxn>
                <a:cxn ang="0">
                  <a:pos x="30" y="73"/>
                </a:cxn>
                <a:cxn ang="0">
                  <a:pos x="33" y="105"/>
                </a:cxn>
                <a:cxn ang="0">
                  <a:pos x="8" y="170"/>
                </a:cxn>
                <a:cxn ang="0">
                  <a:pos x="0" y="193"/>
                </a:cxn>
                <a:cxn ang="0">
                  <a:pos x="85" y="240"/>
                </a:cxn>
                <a:cxn ang="0">
                  <a:pos x="60" y="325"/>
                </a:cxn>
                <a:cxn ang="0">
                  <a:pos x="128" y="355"/>
                </a:cxn>
                <a:cxn ang="0">
                  <a:pos x="416" y="155"/>
                </a:cxn>
                <a:cxn ang="0">
                  <a:pos x="391" y="60"/>
                </a:cxn>
                <a:cxn ang="0">
                  <a:pos x="328" y="45"/>
                </a:cxn>
                <a:cxn ang="0">
                  <a:pos x="261" y="28"/>
                </a:cxn>
                <a:cxn ang="0">
                  <a:pos x="221" y="8"/>
                </a:cxn>
                <a:cxn ang="0">
                  <a:pos x="168" y="10"/>
                </a:cxn>
                <a:cxn ang="0">
                  <a:pos x="168" y="0"/>
                </a:cxn>
                <a:cxn ang="0">
                  <a:pos x="165" y="8"/>
                </a:cxn>
              </a:cxnLst>
              <a:rect l="0" t="0" r="r" b="b"/>
              <a:pathLst>
                <a:path w="416" h="355">
                  <a:moveTo>
                    <a:pt x="165" y="8"/>
                  </a:moveTo>
                  <a:lnTo>
                    <a:pt x="15" y="28"/>
                  </a:lnTo>
                  <a:lnTo>
                    <a:pt x="0" y="63"/>
                  </a:lnTo>
                  <a:lnTo>
                    <a:pt x="30" y="73"/>
                  </a:lnTo>
                  <a:lnTo>
                    <a:pt x="33" y="105"/>
                  </a:lnTo>
                  <a:lnTo>
                    <a:pt x="8" y="170"/>
                  </a:lnTo>
                  <a:lnTo>
                    <a:pt x="0" y="193"/>
                  </a:lnTo>
                  <a:lnTo>
                    <a:pt x="85" y="240"/>
                  </a:lnTo>
                  <a:lnTo>
                    <a:pt x="60" y="325"/>
                  </a:lnTo>
                  <a:lnTo>
                    <a:pt x="128" y="355"/>
                  </a:lnTo>
                  <a:lnTo>
                    <a:pt x="416" y="155"/>
                  </a:lnTo>
                  <a:lnTo>
                    <a:pt x="391" y="60"/>
                  </a:lnTo>
                  <a:lnTo>
                    <a:pt x="328" y="45"/>
                  </a:lnTo>
                  <a:lnTo>
                    <a:pt x="261" y="28"/>
                  </a:lnTo>
                  <a:lnTo>
                    <a:pt x="221" y="8"/>
                  </a:lnTo>
                  <a:lnTo>
                    <a:pt x="168" y="10"/>
                  </a:lnTo>
                  <a:lnTo>
                    <a:pt x="168" y="0"/>
                  </a:lnTo>
                  <a:lnTo>
                    <a:pt x="165" y="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0" name="Freeform 285"/>
            <p:cNvSpPr>
              <a:spLocks/>
            </p:cNvSpPr>
            <p:nvPr/>
          </p:nvSpPr>
          <p:spPr bwMode="auto">
            <a:xfrm>
              <a:off x="921992" y="2266634"/>
              <a:ext cx="242013" cy="189180"/>
            </a:xfrm>
            <a:custGeom>
              <a:avLst/>
              <a:gdLst/>
              <a:ahLst/>
              <a:cxnLst>
                <a:cxn ang="0">
                  <a:pos x="166" y="0"/>
                </a:cxn>
                <a:cxn ang="0">
                  <a:pos x="128" y="58"/>
                </a:cxn>
                <a:cxn ang="0">
                  <a:pos x="90" y="93"/>
                </a:cxn>
                <a:cxn ang="0">
                  <a:pos x="19" y="99"/>
                </a:cxn>
                <a:cxn ang="0">
                  <a:pos x="0" y="131"/>
                </a:cxn>
                <a:cxn ang="0">
                  <a:pos x="35" y="195"/>
                </a:cxn>
                <a:cxn ang="0">
                  <a:pos x="61" y="195"/>
                </a:cxn>
                <a:cxn ang="0">
                  <a:pos x="224" y="128"/>
                </a:cxn>
                <a:cxn ang="0">
                  <a:pos x="227" y="122"/>
                </a:cxn>
                <a:cxn ang="0">
                  <a:pos x="250" y="48"/>
                </a:cxn>
                <a:cxn ang="0">
                  <a:pos x="166" y="0"/>
                </a:cxn>
              </a:cxnLst>
              <a:rect l="0" t="0" r="r" b="b"/>
              <a:pathLst>
                <a:path w="250" h="195">
                  <a:moveTo>
                    <a:pt x="166" y="0"/>
                  </a:moveTo>
                  <a:lnTo>
                    <a:pt x="128" y="58"/>
                  </a:lnTo>
                  <a:lnTo>
                    <a:pt x="90" y="93"/>
                  </a:lnTo>
                  <a:lnTo>
                    <a:pt x="19" y="99"/>
                  </a:lnTo>
                  <a:lnTo>
                    <a:pt x="0" y="131"/>
                  </a:lnTo>
                  <a:lnTo>
                    <a:pt x="35" y="195"/>
                  </a:lnTo>
                  <a:lnTo>
                    <a:pt x="61" y="195"/>
                  </a:lnTo>
                  <a:lnTo>
                    <a:pt x="224" y="128"/>
                  </a:lnTo>
                  <a:lnTo>
                    <a:pt x="227" y="122"/>
                  </a:lnTo>
                  <a:lnTo>
                    <a:pt x="250" y="48"/>
                  </a:lnTo>
                  <a:lnTo>
                    <a:pt x="166"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1" name="Freeform 284"/>
            <p:cNvSpPr>
              <a:spLocks/>
            </p:cNvSpPr>
            <p:nvPr/>
          </p:nvSpPr>
          <p:spPr bwMode="auto">
            <a:xfrm>
              <a:off x="921992" y="2266634"/>
              <a:ext cx="242013" cy="189180"/>
            </a:xfrm>
            <a:custGeom>
              <a:avLst/>
              <a:gdLst/>
              <a:ahLst/>
              <a:cxnLst>
                <a:cxn ang="0">
                  <a:pos x="165" y="0"/>
                </a:cxn>
                <a:cxn ang="0">
                  <a:pos x="128" y="58"/>
                </a:cxn>
                <a:cxn ang="0">
                  <a:pos x="90" y="93"/>
                </a:cxn>
                <a:cxn ang="0">
                  <a:pos x="18" y="100"/>
                </a:cxn>
                <a:cxn ang="0">
                  <a:pos x="0" y="133"/>
                </a:cxn>
                <a:cxn ang="0">
                  <a:pos x="35" y="195"/>
                </a:cxn>
                <a:cxn ang="0">
                  <a:pos x="60" y="195"/>
                </a:cxn>
                <a:cxn ang="0">
                  <a:pos x="223" y="128"/>
                </a:cxn>
                <a:cxn ang="0">
                  <a:pos x="225" y="123"/>
                </a:cxn>
                <a:cxn ang="0">
                  <a:pos x="250" y="48"/>
                </a:cxn>
                <a:cxn ang="0">
                  <a:pos x="165" y="0"/>
                </a:cxn>
              </a:cxnLst>
              <a:rect l="0" t="0" r="r" b="b"/>
              <a:pathLst>
                <a:path w="250" h="195">
                  <a:moveTo>
                    <a:pt x="165" y="0"/>
                  </a:moveTo>
                  <a:lnTo>
                    <a:pt x="128" y="58"/>
                  </a:lnTo>
                  <a:lnTo>
                    <a:pt x="90" y="93"/>
                  </a:lnTo>
                  <a:lnTo>
                    <a:pt x="18" y="100"/>
                  </a:lnTo>
                  <a:lnTo>
                    <a:pt x="0" y="133"/>
                  </a:lnTo>
                  <a:lnTo>
                    <a:pt x="35" y="195"/>
                  </a:lnTo>
                  <a:lnTo>
                    <a:pt x="60" y="195"/>
                  </a:lnTo>
                  <a:lnTo>
                    <a:pt x="223" y="128"/>
                  </a:lnTo>
                  <a:lnTo>
                    <a:pt x="225" y="123"/>
                  </a:lnTo>
                  <a:lnTo>
                    <a:pt x="250" y="48"/>
                  </a:lnTo>
                  <a:lnTo>
                    <a:pt x="16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2" name="Freeform 283"/>
            <p:cNvSpPr>
              <a:spLocks/>
            </p:cNvSpPr>
            <p:nvPr/>
          </p:nvSpPr>
          <p:spPr bwMode="auto">
            <a:xfrm>
              <a:off x="84627" y="1907676"/>
              <a:ext cx="1159244" cy="232837"/>
            </a:xfrm>
            <a:custGeom>
              <a:avLst/>
              <a:gdLst/>
              <a:ahLst/>
              <a:cxnLst>
                <a:cxn ang="0">
                  <a:pos x="1184" y="109"/>
                </a:cxn>
                <a:cxn ang="0">
                  <a:pos x="1181" y="115"/>
                </a:cxn>
                <a:cxn ang="0">
                  <a:pos x="1075" y="122"/>
                </a:cxn>
                <a:cxn ang="0">
                  <a:pos x="816" y="64"/>
                </a:cxn>
                <a:cxn ang="0">
                  <a:pos x="714" y="48"/>
                </a:cxn>
                <a:cxn ang="0">
                  <a:pos x="615" y="19"/>
                </a:cxn>
                <a:cxn ang="0">
                  <a:pos x="384" y="32"/>
                </a:cxn>
                <a:cxn ang="0">
                  <a:pos x="183" y="0"/>
                </a:cxn>
                <a:cxn ang="0">
                  <a:pos x="125" y="16"/>
                </a:cxn>
                <a:cxn ang="0">
                  <a:pos x="26" y="67"/>
                </a:cxn>
                <a:cxn ang="0">
                  <a:pos x="0" y="128"/>
                </a:cxn>
                <a:cxn ang="0">
                  <a:pos x="45" y="106"/>
                </a:cxn>
                <a:cxn ang="0">
                  <a:pos x="77" y="106"/>
                </a:cxn>
                <a:cxn ang="0">
                  <a:pos x="77" y="109"/>
                </a:cxn>
                <a:cxn ang="0">
                  <a:pos x="80" y="106"/>
                </a:cxn>
                <a:cxn ang="0">
                  <a:pos x="141" y="70"/>
                </a:cxn>
                <a:cxn ang="0">
                  <a:pos x="413" y="86"/>
                </a:cxn>
                <a:cxn ang="0">
                  <a:pos x="423" y="74"/>
                </a:cxn>
                <a:cxn ang="0">
                  <a:pos x="490" y="83"/>
                </a:cxn>
                <a:cxn ang="0">
                  <a:pos x="679" y="128"/>
                </a:cxn>
                <a:cxn ang="0">
                  <a:pos x="806" y="144"/>
                </a:cxn>
                <a:cxn ang="0">
                  <a:pos x="858" y="157"/>
                </a:cxn>
                <a:cxn ang="0">
                  <a:pos x="973" y="240"/>
                </a:cxn>
                <a:cxn ang="0">
                  <a:pos x="1030" y="240"/>
                </a:cxn>
                <a:cxn ang="0">
                  <a:pos x="1046" y="205"/>
                </a:cxn>
                <a:cxn ang="0">
                  <a:pos x="1194" y="186"/>
                </a:cxn>
                <a:cxn ang="0">
                  <a:pos x="1197" y="179"/>
                </a:cxn>
                <a:cxn ang="0">
                  <a:pos x="1184" y="115"/>
                </a:cxn>
                <a:cxn ang="0">
                  <a:pos x="1184" y="109"/>
                </a:cxn>
              </a:cxnLst>
              <a:rect l="0" t="0" r="r" b="b"/>
              <a:pathLst>
                <a:path w="1197" h="240">
                  <a:moveTo>
                    <a:pt x="1184" y="109"/>
                  </a:moveTo>
                  <a:lnTo>
                    <a:pt x="1181" y="115"/>
                  </a:lnTo>
                  <a:lnTo>
                    <a:pt x="1075" y="122"/>
                  </a:lnTo>
                  <a:lnTo>
                    <a:pt x="816" y="64"/>
                  </a:lnTo>
                  <a:lnTo>
                    <a:pt x="714" y="48"/>
                  </a:lnTo>
                  <a:lnTo>
                    <a:pt x="615" y="19"/>
                  </a:lnTo>
                  <a:lnTo>
                    <a:pt x="384" y="32"/>
                  </a:lnTo>
                  <a:lnTo>
                    <a:pt x="183" y="0"/>
                  </a:lnTo>
                  <a:lnTo>
                    <a:pt x="125" y="16"/>
                  </a:lnTo>
                  <a:lnTo>
                    <a:pt x="26" y="67"/>
                  </a:lnTo>
                  <a:lnTo>
                    <a:pt x="0" y="128"/>
                  </a:lnTo>
                  <a:lnTo>
                    <a:pt x="45" y="106"/>
                  </a:lnTo>
                  <a:lnTo>
                    <a:pt x="77" y="106"/>
                  </a:lnTo>
                  <a:lnTo>
                    <a:pt x="77" y="109"/>
                  </a:lnTo>
                  <a:lnTo>
                    <a:pt x="80" y="106"/>
                  </a:lnTo>
                  <a:lnTo>
                    <a:pt x="141" y="70"/>
                  </a:lnTo>
                  <a:lnTo>
                    <a:pt x="413" y="86"/>
                  </a:lnTo>
                  <a:lnTo>
                    <a:pt x="423" y="74"/>
                  </a:lnTo>
                  <a:lnTo>
                    <a:pt x="490" y="83"/>
                  </a:lnTo>
                  <a:lnTo>
                    <a:pt x="679" y="128"/>
                  </a:lnTo>
                  <a:lnTo>
                    <a:pt x="806" y="144"/>
                  </a:lnTo>
                  <a:lnTo>
                    <a:pt x="858" y="157"/>
                  </a:lnTo>
                  <a:lnTo>
                    <a:pt x="973" y="240"/>
                  </a:lnTo>
                  <a:lnTo>
                    <a:pt x="1030" y="240"/>
                  </a:lnTo>
                  <a:lnTo>
                    <a:pt x="1046" y="205"/>
                  </a:lnTo>
                  <a:lnTo>
                    <a:pt x="1194" y="186"/>
                  </a:lnTo>
                  <a:lnTo>
                    <a:pt x="1197" y="179"/>
                  </a:lnTo>
                  <a:lnTo>
                    <a:pt x="1184" y="115"/>
                  </a:lnTo>
                  <a:lnTo>
                    <a:pt x="1184" y="109"/>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3" name="Freeform 282"/>
            <p:cNvSpPr>
              <a:spLocks/>
            </p:cNvSpPr>
            <p:nvPr/>
          </p:nvSpPr>
          <p:spPr bwMode="auto">
            <a:xfrm>
              <a:off x="84627" y="1907676"/>
              <a:ext cx="1159244" cy="232837"/>
            </a:xfrm>
            <a:custGeom>
              <a:avLst/>
              <a:gdLst/>
              <a:ahLst/>
              <a:cxnLst>
                <a:cxn ang="0">
                  <a:pos x="1185" y="108"/>
                </a:cxn>
                <a:cxn ang="0">
                  <a:pos x="1180" y="115"/>
                </a:cxn>
                <a:cxn ang="0">
                  <a:pos x="1075" y="123"/>
                </a:cxn>
                <a:cxn ang="0">
                  <a:pos x="815" y="63"/>
                </a:cxn>
                <a:cxn ang="0">
                  <a:pos x="715" y="48"/>
                </a:cxn>
                <a:cxn ang="0">
                  <a:pos x="615" y="18"/>
                </a:cxn>
                <a:cxn ang="0">
                  <a:pos x="385" y="33"/>
                </a:cxn>
                <a:cxn ang="0">
                  <a:pos x="182" y="0"/>
                </a:cxn>
                <a:cxn ang="0">
                  <a:pos x="125" y="15"/>
                </a:cxn>
                <a:cxn ang="0">
                  <a:pos x="25" y="68"/>
                </a:cxn>
                <a:cxn ang="0">
                  <a:pos x="0" y="128"/>
                </a:cxn>
                <a:cxn ang="0">
                  <a:pos x="45" y="105"/>
                </a:cxn>
                <a:cxn ang="0">
                  <a:pos x="77" y="105"/>
                </a:cxn>
                <a:cxn ang="0">
                  <a:pos x="77" y="108"/>
                </a:cxn>
                <a:cxn ang="0">
                  <a:pos x="80" y="105"/>
                </a:cxn>
                <a:cxn ang="0">
                  <a:pos x="140" y="70"/>
                </a:cxn>
                <a:cxn ang="0">
                  <a:pos x="412" y="85"/>
                </a:cxn>
                <a:cxn ang="0">
                  <a:pos x="422" y="73"/>
                </a:cxn>
                <a:cxn ang="0">
                  <a:pos x="490" y="83"/>
                </a:cxn>
                <a:cxn ang="0">
                  <a:pos x="680" y="128"/>
                </a:cxn>
                <a:cxn ang="0">
                  <a:pos x="805" y="143"/>
                </a:cxn>
                <a:cxn ang="0">
                  <a:pos x="857" y="158"/>
                </a:cxn>
                <a:cxn ang="0">
                  <a:pos x="972" y="240"/>
                </a:cxn>
                <a:cxn ang="0">
                  <a:pos x="1030" y="240"/>
                </a:cxn>
                <a:cxn ang="0">
                  <a:pos x="1045" y="205"/>
                </a:cxn>
                <a:cxn ang="0">
                  <a:pos x="1195" y="185"/>
                </a:cxn>
                <a:cxn ang="0">
                  <a:pos x="1197" y="178"/>
                </a:cxn>
                <a:cxn ang="0">
                  <a:pos x="1185" y="115"/>
                </a:cxn>
                <a:cxn ang="0">
                  <a:pos x="1185" y="108"/>
                </a:cxn>
              </a:cxnLst>
              <a:rect l="0" t="0" r="r" b="b"/>
              <a:pathLst>
                <a:path w="1197" h="240">
                  <a:moveTo>
                    <a:pt x="1185" y="108"/>
                  </a:moveTo>
                  <a:lnTo>
                    <a:pt x="1180" y="115"/>
                  </a:lnTo>
                  <a:lnTo>
                    <a:pt x="1075" y="123"/>
                  </a:lnTo>
                  <a:lnTo>
                    <a:pt x="815" y="63"/>
                  </a:lnTo>
                  <a:lnTo>
                    <a:pt x="715" y="48"/>
                  </a:lnTo>
                  <a:lnTo>
                    <a:pt x="615" y="18"/>
                  </a:lnTo>
                  <a:lnTo>
                    <a:pt x="385" y="33"/>
                  </a:lnTo>
                  <a:lnTo>
                    <a:pt x="182" y="0"/>
                  </a:lnTo>
                  <a:lnTo>
                    <a:pt x="125" y="15"/>
                  </a:lnTo>
                  <a:lnTo>
                    <a:pt x="25" y="68"/>
                  </a:lnTo>
                  <a:lnTo>
                    <a:pt x="0" y="128"/>
                  </a:lnTo>
                  <a:lnTo>
                    <a:pt x="45" y="105"/>
                  </a:lnTo>
                  <a:lnTo>
                    <a:pt x="77" y="105"/>
                  </a:lnTo>
                  <a:lnTo>
                    <a:pt x="77" y="108"/>
                  </a:lnTo>
                  <a:lnTo>
                    <a:pt x="80" y="105"/>
                  </a:lnTo>
                  <a:lnTo>
                    <a:pt x="140" y="70"/>
                  </a:lnTo>
                  <a:lnTo>
                    <a:pt x="412" y="85"/>
                  </a:lnTo>
                  <a:lnTo>
                    <a:pt x="422" y="73"/>
                  </a:lnTo>
                  <a:lnTo>
                    <a:pt x="490" y="83"/>
                  </a:lnTo>
                  <a:lnTo>
                    <a:pt x="680" y="128"/>
                  </a:lnTo>
                  <a:lnTo>
                    <a:pt x="805" y="143"/>
                  </a:lnTo>
                  <a:lnTo>
                    <a:pt x="857" y="158"/>
                  </a:lnTo>
                  <a:lnTo>
                    <a:pt x="972" y="240"/>
                  </a:lnTo>
                  <a:lnTo>
                    <a:pt x="1030" y="240"/>
                  </a:lnTo>
                  <a:lnTo>
                    <a:pt x="1045" y="205"/>
                  </a:lnTo>
                  <a:lnTo>
                    <a:pt x="1195" y="185"/>
                  </a:lnTo>
                  <a:lnTo>
                    <a:pt x="1197" y="178"/>
                  </a:lnTo>
                  <a:lnTo>
                    <a:pt x="1185" y="115"/>
                  </a:lnTo>
                  <a:lnTo>
                    <a:pt x="1185" y="10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281"/>
            <p:cNvSpPr>
              <a:spLocks/>
            </p:cNvSpPr>
            <p:nvPr/>
          </p:nvSpPr>
          <p:spPr bwMode="auto">
            <a:xfrm>
              <a:off x="159651" y="1975587"/>
              <a:ext cx="953532" cy="519032"/>
            </a:xfrm>
            <a:custGeom>
              <a:avLst/>
              <a:gdLst/>
              <a:ahLst/>
              <a:cxnLst>
                <a:cxn ang="0">
                  <a:pos x="0" y="36"/>
                </a:cxn>
                <a:cxn ang="0">
                  <a:pos x="154" y="116"/>
                </a:cxn>
                <a:cxn ang="0">
                  <a:pos x="218" y="93"/>
                </a:cxn>
                <a:cxn ang="0">
                  <a:pos x="304" y="151"/>
                </a:cxn>
                <a:cxn ang="0">
                  <a:pos x="349" y="151"/>
                </a:cxn>
                <a:cxn ang="0">
                  <a:pos x="323" y="205"/>
                </a:cxn>
                <a:cxn ang="0">
                  <a:pos x="390" y="224"/>
                </a:cxn>
                <a:cxn ang="0">
                  <a:pos x="406" y="308"/>
                </a:cxn>
                <a:cxn ang="0">
                  <a:pos x="435" y="362"/>
                </a:cxn>
                <a:cxn ang="0">
                  <a:pos x="512" y="381"/>
                </a:cxn>
                <a:cxn ang="0">
                  <a:pos x="515" y="388"/>
                </a:cxn>
                <a:cxn ang="0">
                  <a:pos x="538" y="365"/>
                </a:cxn>
                <a:cxn ang="0">
                  <a:pos x="694" y="400"/>
                </a:cxn>
                <a:cxn ang="0">
                  <a:pos x="701" y="436"/>
                </a:cxn>
                <a:cxn ang="0">
                  <a:pos x="752" y="452"/>
                </a:cxn>
                <a:cxn ang="0">
                  <a:pos x="771" y="535"/>
                </a:cxn>
                <a:cxn ang="0">
                  <a:pos x="797" y="532"/>
                </a:cxn>
                <a:cxn ang="0">
                  <a:pos x="825" y="500"/>
                </a:cxn>
                <a:cxn ang="0">
                  <a:pos x="825" y="496"/>
                </a:cxn>
                <a:cxn ang="0">
                  <a:pos x="822" y="496"/>
                </a:cxn>
                <a:cxn ang="0">
                  <a:pos x="787" y="432"/>
                </a:cxn>
                <a:cxn ang="0">
                  <a:pos x="806" y="400"/>
                </a:cxn>
                <a:cxn ang="0">
                  <a:pos x="877" y="394"/>
                </a:cxn>
                <a:cxn ang="0">
                  <a:pos x="915" y="359"/>
                </a:cxn>
                <a:cxn ang="0">
                  <a:pos x="953" y="301"/>
                </a:cxn>
                <a:cxn ang="0">
                  <a:pos x="960" y="279"/>
                </a:cxn>
                <a:cxn ang="0">
                  <a:pos x="985" y="212"/>
                </a:cxn>
                <a:cxn ang="0">
                  <a:pos x="982" y="180"/>
                </a:cxn>
                <a:cxn ang="0">
                  <a:pos x="953" y="170"/>
                </a:cxn>
                <a:cxn ang="0">
                  <a:pos x="896" y="170"/>
                </a:cxn>
                <a:cxn ang="0">
                  <a:pos x="781" y="87"/>
                </a:cxn>
                <a:cxn ang="0">
                  <a:pos x="729" y="74"/>
                </a:cxn>
                <a:cxn ang="0">
                  <a:pos x="602" y="58"/>
                </a:cxn>
                <a:cxn ang="0">
                  <a:pos x="413" y="13"/>
                </a:cxn>
                <a:cxn ang="0">
                  <a:pos x="346" y="4"/>
                </a:cxn>
                <a:cxn ang="0">
                  <a:pos x="336" y="16"/>
                </a:cxn>
                <a:cxn ang="0">
                  <a:pos x="64" y="0"/>
                </a:cxn>
                <a:cxn ang="0">
                  <a:pos x="3" y="36"/>
                </a:cxn>
                <a:cxn ang="0">
                  <a:pos x="0" y="39"/>
                </a:cxn>
                <a:cxn ang="0">
                  <a:pos x="0" y="36"/>
                </a:cxn>
              </a:cxnLst>
              <a:rect l="0" t="0" r="r" b="b"/>
              <a:pathLst>
                <a:path w="985" h="535">
                  <a:moveTo>
                    <a:pt x="0" y="36"/>
                  </a:moveTo>
                  <a:lnTo>
                    <a:pt x="154" y="116"/>
                  </a:lnTo>
                  <a:lnTo>
                    <a:pt x="218" y="93"/>
                  </a:lnTo>
                  <a:lnTo>
                    <a:pt x="304" y="151"/>
                  </a:lnTo>
                  <a:lnTo>
                    <a:pt x="349" y="151"/>
                  </a:lnTo>
                  <a:lnTo>
                    <a:pt x="323" y="205"/>
                  </a:lnTo>
                  <a:lnTo>
                    <a:pt x="390" y="224"/>
                  </a:lnTo>
                  <a:lnTo>
                    <a:pt x="406" y="308"/>
                  </a:lnTo>
                  <a:lnTo>
                    <a:pt x="435" y="362"/>
                  </a:lnTo>
                  <a:lnTo>
                    <a:pt x="512" y="381"/>
                  </a:lnTo>
                  <a:lnTo>
                    <a:pt x="515" y="388"/>
                  </a:lnTo>
                  <a:lnTo>
                    <a:pt x="538" y="365"/>
                  </a:lnTo>
                  <a:lnTo>
                    <a:pt x="694" y="400"/>
                  </a:lnTo>
                  <a:lnTo>
                    <a:pt x="701" y="436"/>
                  </a:lnTo>
                  <a:lnTo>
                    <a:pt x="752" y="452"/>
                  </a:lnTo>
                  <a:lnTo>
                    <a:pt x="771" y="535"/>
                  </a:lnTo>
                  <a:lnTo>
                    <a:pt x="797" y="532"/>
                  </a:lnTo>
                  <a:lnTo>
                    <a:pt x="825" y="500"/>
                  </a:lnTo>
                  <a:lnTo>
                    <a:pt x="825" y="496"/>
                  </a:lnTo>
                  <a:lnTo>
                    <a:pt x="822" y="496"/>
                  </a:lnTo>
                  <a:lnTo>
                    <a:pt x="787" y="432"/>
                  </a:lnTo>
                  <a:lnTo>
                    <a:pt x="806" y="400"/>
                  </a:lnTo>
                  <a:lnTo>
                    <a:pt x="877" y="394"/>
                  </a:lnTo>
                  <a:lnTo>
                    <a:pt x="915" y="359"/>
                  </a:lnTo>
                  <a:lnTo>
                    <a:pt x="953" y="301"/>
                  </a:lnTo>
                  <a:lnTo>
                    <a:pt x="960" y="279"/>
                  </a:lnTo>
                  <a:lnTo>
                    <a:pt x="985" y="212"/>
                  </a:lnTo>
                  <a:lnTo>
                    <a:pt x="982" y="180"/>
                  </a:lnTo>
                  <a:lnTo>
                    <a:pt x="953" y="170"/>
                  </a:lnTo>
                  <a:lnTo>
                    <a:pt x="896" y="170"/>
                  </a:lnTo>
                  <a:lnTo>
                    <a:pt x="781" y="87"/>
                  </a:lnTo>
                  <a:lnTo>
                    <a:pt x="729" y="74"/>
                  </a:lnTo>
                  <a:lnTo>
                    <a:pt x="602" y="58"/>
                  </a:lnTo>
                  <a:lnTo>
                    <a:pt x="413" y="13"/>
                  </a:lnTo>
                  <a:lnTo>
                    <a:pt x="346" y="4"/>
                  </a:lnTo>
                  <a:lnTo>
                    <a:pt x="336" y="16"/>
                  </a:lnTo>
                  <a:lnTo>
                    <a:pt x="64" y="0"/>
                  </a:lnTo>
                  <a:lnTo>
                    <a:pt x="3" y="36"/>
                  </a:lnTo>
                  <a:lnTo>
                    <a:pt x="0" y="39"/>
                  </a:lnTo>
                  <a:lnTo>
                    <a:pt x="0" y="3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5" name="Freeform 280"/>
            <p:cNvSpPr>
              <a:spLocks/>
            </p:cNvSpPr>
            <p:nvPr/>
          </p:nvSpPr>
          <p:spPr bwMode="auto">
            <a:xfrm>
              <a:off x="159651" y="1975587"/>
              <a:ext cx="953532" cy="519032"/>
            </a:xfrm>
            <a:custGeom>
              <a:avLst/>
              <a:gdLst/>
              <a:ahLst/>
              <a:cxnLst>
                <a:cxn ang="0">
                  <a:pos x="0" y="35"/>
                </a:cxn>
                <a:cxn ang="0">
                  <a:pos x="153" y="115"/>
                </a:cxn>
                <a:cxn ang="0">
                  <a:pos x="218" y="93"/>
                </a:cxn>
                <a:cxn ang="0">
                  <a:pos x="303" y="150"/>
                </a:cxn>
                <a:cxn ang="0">
                  <a:pos x="348" y="150"/>
                </a:cxn>
                <a:cxn ang="0">
                  <a:pos x="323" y="205"/>
                </a:cxn>
                <a:cxn ang="0">
                  <a:pos x="390" y="223"/>
                </a:cxn>
                <a:cxn ang="0">
                  <a:pos x="405" y="308"/>
                </a:cxn>
                <a:cxn ang="0">
                  <a:pos x="435" y="363"/>
                </a:cxn>
                <a:cxn ang="0">
                  <a:pos x="513" y="380"/>
                </a:cxn>
                <a:cxn ang="0">
                  <a:pos x="515" y="388"/>
                </a:cxn>
                <a:cxn ang="0">
                  <a:pos x="538" y="365"/>
                </a:cxn>
                <a:cxn ang="0">
                  <a:pos x="693" y="400"/>
                </a:cxn>
                <a:cxn ang="0">
                  <a:pos x="700" y="435"/>
                </a:cxn>
                <a:cxn ang="0">
                  <a:pos x="753" y="453"/>
                </a:cxn>
                <a:cxn ang="0">
                  <a:pos x="770" y="535"/>
                </a:cxn>
                <a:cxn ang="0">
                  <a:pos x="798" y="533"/>
                </a:cxn>
                <a:cxn ang="0">
                  <a:pos x="825" y="500"/>
                </a:cxn>
                <a:cxn ang="0">
                  <a:pos x="825" y="495"/>
                </a:cxn>
                <a:cxn ang="0">
                  <a:pos x="823" y="495"/>
                </a:cxn>
                <a:cxn ang="0">
                  <a:pos x="788" y="433"/>
                </a:cxn>
                <a:cxn ang="0">
                  <a:pos x="805" y="400"/>
                </a:cxn>
                <a:cxn ang="0">
                  <a:pos x="878" y="393"/>
                </a:cxn>
                <a:cxn ang="0">
                  <a:pos x="915" y="358"/>
                </a:cxn>
                <a:cxn ang="0">
                  <a:pos x="953" y="300"/>
                </a:cxn>
                <a:cxn ang="0">
                  <a:pos x="960" y="278"/>
                </a:cxn>
                <a:cxn ang="0">
                  <a:pos x="985" y="213"/>
                </a:cxn>
                <a:cxn ang="0">
                  <a:pos x="983" y="180"/>
                </a:cxn>
                <a:cxn ang="0">
                  <a:pos x="953" y="170"/>
                </a:cxn>
                <a:cxn ang="0">
                  <a:pos x="895" y="170"/>
                </a:cxn>
                <a:cxn ang="0">
                  <a:pos x="780" y="88"/>
                </a:cxn>
                <a:cxn ang="0">
                  <a:pos x="728" y="73"/>
                </a:cxn>
                <a:cxn ang="0">
                  <a:pos x="603" y="58"/>
                </a:cxn>
                <a:cxn ang="0">
                  <a:pos x="413" y="13"/>
                </a:cxn>
                <a:cxn ang="0">
                  <a:pos x="345" y="3"/>
                </a:cxn>
                <a:cxn ang="0">
                  <a:pos x="335" y="15"/>
                </a:cxn>
                <a:cxn ang="0">
                  <a:pos x="63" y="0"/>
                </a:cxn>
                <a:cxn ang="0">
                  <a:pos x="3" y="35"/>
                </a:cxn>
                <a:cxn ang="0">
                  <a:pos x="0" y="38"/>
                </a:cxn>
                <a:cxn ang="0">
                  <a:pos x="0" y="35"/>
                </a:cxn>
              </a:cxnLst>
              <a:rect l="0" t="0" r="r" b="b"/>
              <a:pathLst>
                <a:path w="985" h="535">
                  <a:moveTo>
                    <a:pt x="0" y="35"/>
                  </a:moveTo>
                  <a:lnTo>
                    <a:pt x="153" y="115"/>
                  </a:lnTo>
                  <a:lnTo>
                    <a:pt x="218" y="93"/>
                  </a:lnTo>
                  <a:lnTo>
                    <a:pt x="303" y="150"/>
                  </a:lnTo>
                  <a:lnTo>
                    <a:pt x="348" y="150"/>
                  </a:lnTo>
                  <a:lnTo>
                    <a:pt x="323" y="205"/>
                  </a:lnTo>
                  <a:lnTo>
                    <a:pt x="390" y="223"/>
                  </a:lnTo>
                  <a:lnTo>
                    <a:pt x="405" y="308"/>
                  </a:lnTo>
                  <a:lnTo>
                    <a:pt x="435" y="363"/>
                  </a:lnTo>
                  <a:lnTo>
                    <a:pt x="513" y="380"/>
                  </a:lnTo>
                  <a:lnTo>
                    <a:pt x="515" y="388"/>
                  </a:lnTo>
                  <a:lnTo>
                    <a:pt x="538" y="365"/>
                  </a:lnTo>
                  <a:lnTo>
                    <a:pt x="693" y="400"/>
                  </a:lnTo>
                  <a:lnTo>
                    <a:pt x="700" y="435"/>
                  </a:lnTo>
                  <a:lnTo>
                    <a:pt x="753" y="453"/>
                  </a:lnTo>
                  <a:lnTo>
                    <a:pt x="770" y="535"/>
                  </a:lnTo>
                  <a:lnTo>
                    <a:pt x="798" y="533"/>
                  </a:lnTo>
                  <a:lnTo>
                    <a:pt x="825" y="500"/>
                  </a:lnTo>
                  <a:lnTo>
                    <a:pt x="825" y="495"/>
                  </a:lnTo>
                  <a:lnTo>
                    <a:pt x="823" y="495"/>
                  </a:lnTo>
                  <a:lnTo>
                    <a:pt x="788" y="433"/>
                  </a:lnTo>
                  <a:lnTo>
                    <a:pt x="805" y="400"/>
                  </a:lnTo>
                  <a:lnTo>
                    <a:pt x="878" y="393"/>
                  </a:lnTo>
                  <a:lnTo>
                    <a:pt x="915" y="358"/>
                  </a:lnTo>
                  <a:lnTo>
                    <a:pt x="953" y="300"/>
                  </a:lnTo>
                  <a:lnTo>
                    <a:pt x="960" y="278"/>
                  </a:lnTo>
                  <a:lnTo>
                    <a:pt x="985" y="213"/>
                  </a:lnTo>
                  <a:lnTo>
                    <a:pt x="983" y="180"/>
                  </a:lnTo>
                  <a:lnTo>
                    <a:pt x="953" y="170"/>
                  </a:lnTo>
                  <a:lnTo>
                    <a:pt x="895" y="170"/>
                  </a:lnTo>
                  <a:lnTo>
                    <a:pt x="780" y="88"/>
                  </a:lnTo>
                  <a:lnTo>
                    <a:pt x="728" y="73"/>
                  </a:lnTo>
                  <a:lnTo>
                    <a:pt x="603" y="58"/>
                  </a:lnTo>
                  <a:lnTo>
                    <a:pt x="413" y="13"/>
                  </a:lnTo>
                  <a:lnTo>
                    <a:pt x="345" y="3"/>
                  </a:lnTo>
                  <a:lnTo>
                    <a:pt x="335" y="15"/>
                  </a:lnTo>
                  <a:lnTo>
                    <a:pt x="63" y="0"/>
                  </a:lnTo>
                  <a:lnTo>
                    <a:pt x="3" y="35"/>
                  </a:lnTo>
                  <a:lnTo>
                    <a:pt x="0" y="38"/>
                  </a:lnTo>
                  <a:lnTo>
                    <a:pt x="0" y="3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6" name="Freeform 279"/>
            <p:cNvSpPr>
              <a:spLocks/>
            </p:cNvSpPr>
            <p:nvPr/>
          </p:nvSpPr>
          <p:spPr bwMode="auto">
            <a:xfrm>
              <a:off x="658199" y="2329693"/>
              <a:ext cx="179090" cy="130971"/>
            </a:xfrm>
            <a:custGeom>
              <a:avLst/>
              <a:gdLst/>
              <a:ahLst/>
              <a:cxnLst>
                <a:cxn ang="0">
                  <a:pos x="0" y="23"/>
                </a:cxn>
                <a:cxn ang="0">
                  <a:pos x="13" y="122"/>
                </a:cxn>
                <a:cxn ang="0">
                  <a:pos x="58" y="135"/>
                </a:cxn>
                <a:cxn ang="0">
                  <a:pos x="71" y="119"/>
                </a:cxn>
                <a:cxn ang="0">
                  <a:pos x="138" y="106"/>
                </a:cxn>
                <a:cxn ang="0">
                  <a:pos x="179" y="74"/>
                </a:cxn>
                <a:cxn ang="0">
                  <a:pos x="186" y="71"/>
                </a:cxn>
                <a:cxn ang="0">
                  <a:pos x="179" y="35"/>
                </a:cxn>
                <a:cxn ang="0">
                  <a:pos x="23" y="0"/>
                </a:cxn>
                <a:cxn ang="0">
                  <a:pos x="0" y="23"/>
                </a:cxn>
              </a:cxnLst>
              <a:rect l="0" t="0" r="r" b="b"/>
              <a:pathLst>
                <a:path w="186" h="135">
                  <a:moveTo>
                    <a:pt x="0" y="23"/>
                  </a:moveTo>
                  <a:lnTo>
                    <a:pt x="13" y="122"/>
                  </a:lnTo>
                  <a:lnTo>
                    <a:pt x="58" y="135"/>
                  </a:lnTo>
                  <a:lnTo>
                    <a:pt x="71" y="119"/>
                  </a:lnTo>
                  <a:lnTo>
                    <a:pt x="138" y="106"/>
                  </a:lnTo>
                  <a:lnTo>
                    <a:pt x="179" y="74"/>
                  </a:lnTo>
                  <a:lnTo>
                    <a:pt x="186" y="71"/>
                  </a:lnTo>
                  <a:lnTo>
                    <a:pt x="179" y="35"/>
                  </a:lnTo>
                  <a:lnTo>
                    <a:pt x="23" y="0"/>
                  </a:lnTo>
                  <a:lnTo>
                    <a:pt x="0" y="23"/>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7" name="Freeform 278"/>
            <p:cNvSpPr>
              <a:spLocks/>
            </p:cNvSpPr>
            <p:nvPr/>
          </p:nvSpPr>
          <p:spPr bwMode="auto">
            <a:xfrm>
              <a:off x="658199" y="2329693"/>
              <a:ext cx="179090" cy="130971"/>
            </a:xfrm>
            <a:custGeom>
              <a:avLst/>
              <a:gdLst/>
              <a:ahLst/>
              <a:cxnLst>
                <a:cxn ang="0">
                  <a:pos x="0" y="23"/>
                </a:cxn>
                <a:cxn ang="0">
                  <a:pos x="13" y="123"/>
                </a:cxn>
                <a:cxn ang="0">
                  <a:pos x="58" y="135"/>
                </a:cxn>
                <a:cxn ang="0">
                  <a:pos x="70" y="118"/>
                </a:cxn>
                <a:cxn ang="0">
                  <a:pos x="138" y="105"/>
                </a:cxn>
                <a:cxn ang="0">
                  <a:pos x="178" y="73"/>
                </a:cxn>
                <a:cxn ang="0">
                  <a:pos x="186" y="70"/>
                </a:cxn>
                <a:cxn ang="0">
                  <a:pos x="178" y="35"/>
                </a:cxn>
                <a:cxn ang="0">
                  <a:pos x="23" y="0"/>
                </a:cxn>
                <a:cxn ang="0">
                  <a:pos x="0" y="23"/>
                </a:cxn>
              </a:cxnLst>
              <a:rect l="0" t="0" r="r" b="b"/>
              <a:pathLst>
                <a:path w="186" h="135">
                  <a:moveTo>
                    <a:pt x="0" y="23"/>
                  </a:moveTo>
                  <a:lnTo>
                    <a:pt x="13" y="123"/>
                  </a:lnTo>
                  <a:lnTo>
                    <a:pt x="58" y="135"/>
                  </a:lnTo>
                  <a:lnTo>
                    <a:pt x="70" y="118"/>
                  </a:lnTo>
                  <a:lnTo>
                    <a:pt x="138" y="105"/>
                  </a:lnTo>
                  <a:lnTo>
                    <a:pt x="178" y="73"/>
                  </a:lnTo>
                  <a:lnTo>
                    <a:pt x="186" y="70"/>
                  </a:lnTo>
                  <a:lnTo>
                    <a:pt x="178" y="35"/>
                  </a:lnTo>
                  <a:lnTo>
                    <a:pt x="23" y="0"/>
                  </a:lnTo>
                  <a:lnTo>
                    <a:pt x="0" y="2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8" name="Freeform 277"/>
            <p:cNvSpPr>
              <a:spLocks/>
            </p:cNvSpPr>
            <p:nvPr/>
          </p:nvSpPr>
          <p:spPr bwMode="auto">
            <a:xfrm>
              <a:off x="713861" y="2031371"/>
              <a:ext cx="1173765" cy="1142357"/>
            </a:xfrm>
            <a:custGeom>
              <a:avLst/>
              <a:gdLst/>
              <a:ahLst/>
              <a:cxnLst>
                <a:cxn ang="0">
                  <a:pos x="0" y="442"/>
                </a:cxn>
                <a:cxn ang="0">
                  <a:pos x="6" y="477"/>
                </a:cxn>
                <a:cxn ang="0">
                  <a:pos x="131" y="598"/>
                </a:cxn>
                <a:cxn ang="0">
                  <a:pos x="172" y="598"/>
                </a:cxn>
                <a:cxn ang="0">
                  <a:pos x="188" y="682"/>
                </a:cxn>
                <a:cxn ang="0">
                  <a:pos x="220" y="758"/>
                </a:cxn>
                <a:cxn ang="0">
                  <a:pos x="233" y="829"/>
                </a:cxn>
                <a:cxn ang="0">
                  <a:pos x="355" y="950"/>
                </a:cxn>
                <a:cxn ang="0">
                  <a:pos x="473" y="966"/>
                </a:cxn>
                <a:cxn ang="0">
                  <a:pos x="524" y="1037"/>
                </a:cxn>
                <a:cxn ang="0">
                  <a:pos x="601" y="1136"/>
                </a:cxn>
                <a:cxn ang="0">
                  <a:pos x="742" y="1178"/>
                </a:cxn>
                <a:cxn ang="0">
                  <a:pos x="828" y="1072"/>
                </a:cxn>
                <a:cxn ang="0">
                  <a:pos x="879" y="979"/>
                </a:cxn>
                <a:cxn ang="0">
                  <a:pos x="892" y="918"/>
                </a:cxn>
                <a:cxn ang="0">
                  <a:pos x="975" y="842"/>
                </a:cxn>
                <a:cxn ang="0">
                  <a:pos x="1020" y="742"/>
                </a:cxn>
                <a:cxn ang="0">
                  <a:pos x="1158" y="726"/>
                </a:cxn>
                <a:cxn ang="0">
                  <a:pos x="1167" y="710"/>
                </a:cxn>
                <a:cxn ang="0">
                  <a:pos x="1107" y="646"/>
                </a:cxn>
                <a:cxn ang="0">
                  <a:pos x="1123" y="630"/>
                </a:cxn>
                <a:cxn ang="0">
                  <a:pos x="1123" y="605"/>
                </a:cxn>
                <a:cxn ang="0">
                  <a:pos x="1126" y="605"/>
                </a:cxn>
                <a:cxn ang="0">
                  <a:pos x="1174" y="618"/>
                </a:cxn>
                <a:cxn ang="0">
                  <a:pos x="1116" y="602"/>
                </a:cxn>
                <a:cxn ang="0">
                  <a:pos x="1132" y="531"/>
                </a:cxn>
                <a:cxn ang="0">
                  <a:pos x="1135" y="531"/>
                </a:cxn>
                <a:cxn ang="0">
                  <a:pos x="1132" y="531"/>
                </a:cxn>
                <a:cxn ang="0">
                  <a:pos x="1151" y="461"/>
                </a:cxn>
                <a:cxn ang="0">
                  <a:pos x="1209" y="461"/>
                </a:cxn>
                <a:cxn ang="0">
                  <a:pos x="1212" y="442"/>
                </a:cxn>
                <a:cxn ang="0">
                  <a:pos x="1202" y="426"/>
                </a:cxn>
                <a:cxn ang="0">
                  <a:pos x="1199" y="342"/>
                </a:cxn>
                <a:cxn ang="0">
                  <a:pos x="1151" y="336"/>
                </a:cxn>
                <a:cxn ang="0">
                  <a:pos x="1142" y="218"/>
                </a:cxn>
                <a:cxn ang="0">
                  <a:pos x="1174" y="205"/>
                </a:cxn>
                <a:cxn ang="0">
                  <a:pos x="1177" y="205"/>
                </a:cxn>
                <a:cxn ang="0">
                  <a:pos x="1158" y="134"/>
                </a:cxn>
                <a:cxn ang="0">
                  <a:pos x="1027" y="128"/>
                </a:cxn>
                <a:cxn ang="0">
                  <a:pos x="1030" y="83"/>
                </a:cxn>
                <a:cxn ang="0">
                  <a:pos x="1014" y="45"/>
                </a:cxn>
                <a:cxn ang="0">
                  <a:pos x="940" y="0"/>
                </a:cxn>
                <a:cxn ang="0">
                  <a:pos x="873" y="6"/>
                </a:cxn>
                <a:cxn ang="0">
                  <a:pos x="873" y="16"/>
                </a:cxn>
                <a:cxn ang="0">
                  <a:pos x="771" y="109"/>
                </a:cxn>
                <a:cxn ang="0">
                  <a:pos x="796" y="205"/>
                </a:cxn>
                <a:cxn ang="0">
                  <a:pos x="508" y="406"/>
                </a:cxn>
                <a:cxn ang="0">
                  <a:pos x="441" y="374"/>
                </a:cxn>
                <a:cxn ang="0">
                  <a:pos x="448" y="352"/>
                </a:cxn>
                <a:cxn ang="0">
                  <a:pos x="441" y="365"/>
                </a:cxn>
                <a:cxn ang="0">
                  <a:pos x="438" y="371"/>
                </a:cxn>
                <a:cxn ang="0">
                  <a:pos x="275" y="438"/>
                </a:cxn>
                <a:cxn ang="0">
                  <a:pos x="252" y="438"/>
                </a:cxn>
                <a:cxn ang="0">
                  <a:pos x="252" y="442"/>
                </a:cxn>
                <a:cxn ang="0">
                  <a:pos x="224" y="474"/>
                </a:cxn>
                <a:cxn ang="0">
                  <a:pos x="198" y="477"/>
                </a:cxn>
                <a:cxn ang="0">
                  <a:pos x="179" y="394"/>
                </a:cxn>
                <a:cxn ang="0">
                  <a:pos x="128" y="378"/>
                </a:cxn>
                <a:cxn ang="0">
                  <a:pos x="121" y="381"/>
                </a:cxn>
                <a:cxn ang="0">
                  <a:pos x="80" y="413"/>
                </a:cxn>
                <a:cxn ang="0">
                  <a:pos x="13" y="426"/>
                </a:cxn>
                <a:cxn ang="0">
                  <a:pos x="0" y="442"/>
                </a:cxn>
              </a:cxnLst>
              <a:rect l="0" t="0" r="r" b="b"/>
              <a:pathLst>
                <a:path w="1212" h="1178">
                  <a:moveTo>
                    <a:pt x="0" y="442"/>
                  </a:moveTo>
                  <a:lnTo>
                    <a:pt x="6" y="477"/>
                  </a:lnTo>
                  <a:lnTo>
                    <a:pt x="131" y="598"/>
                  </a:lnTo>
                  <a:lnTo>
                    <a:pt x="172" y="598"/>
                  </a:lnTo>
                  <a:lnTo>
                    <a:pt x="188" y="682"/>
                  </a:lnTo>
                  <a:lnTo>
                    <a:pt x="220" y="758"/>
                  </a:lnTo>
                  <a:lnTo>
                    <a:pt x="233" y="829"/>
                  </a:lnTo>
                  <a:lnTo>
                    <a:pt x="355" y="950"/>
                  </a:lnTo>
                  <a:lnTo>
                    <a:pt x="473" y="966"/>
                  </a:lnTo>
                  <a:lnTo>
                    <a:pt x="524" y="1037"/>
                  </a:lnTo>
                  <a:lnTo>
                    <a:pt x="601" y="1136"/>
                  </a:lnTo>
                  <a:lnTo>
                    <a:pt x="742" y="1178"/>
                  </a:lnTo>
                  <a:lnTo>
                    <a:pt x="828" y="1072"/>
                  </a:lnTo>
                  <a:lnTo>
                    <a:pt x="879" y="979"/>
                  </a:lnTo>
                  <a:lnTo>
                    <a:pt x="892" y="918"/>
                  </a:lnTo>
                  <a:lnTo>
                    <a:pt x="975" y="842"/>
                  </a:lnTo>
                  <a:lnTo>
                    <a:pt x="1020" y="742"/>
                  </a:lnTo>
                  <a:lnTo>
                    <a:pt x="1158" y="726"/>
                  </a:lnTo>
                  <a:lnTo>
                    <a:pt x="1167" y="710"/>
                  </a:lnTo>
                  <a:lnTo>
                    <a:pt x="1107" y="646"/>
                  </a:lnTo>
                  <a:lnTo>
                    <a:pt x="1123" y="630"/>
                  </a:lnTo>
                  <a:lnTo>
                    <a:pt x="1123" y="605"/>
                  </a:lnTo>
                  <a:lnTo>
                    <a:pt x="1126" y="605"/>
                  </a:lnTo>
                  <a:lnTo>
                    <a:pt x="1174" y="618"/>
                  </a:lnTo>
                  <a:lnTo>
                    <a:pt x="1116" y="602"/>
                  </a:lnTo>
                  <a:lnTo>
                    <a:pt x="1132" y="531"/>
                  </a:lnTo>
                  <a:lnTo>
                    <a:pt x="1135" y="531"/>
                  </a:lnTo>
                  <a:lnTo>
                    <a:pt x="1132" y="531"/>
                  </a:lnTo>
                  <a:lnTo>
                    <a:pt x="1151" y="461"/>
                  </a:lnTo>
                  <a:lnTo>
                    <a:pt x="1209" y="461"/>
                  </a:lnTo>
                  <a:lnTo>
                    <a:pt x="1212" y="442"/>
                  </a:lnTo>
                  <a:lnTo>
                    <a:pt x="1202" y="426"/>
                  </a:lnTo>
                  <a:lnTo>
                    <a:pt x="1199" y="342"/>
                  </a:lnTo>
                  <a:lnTo>
                    <a:pt x="1151" y="336"/>
                  </a:lnTo>
                  <a:lnTo>
                    <a:pt x="1142" y="218"/>
                  </a:lnTo>
                  <a:lnTo>
                    <a:pt x="1174" y="205"/>
                  </a:lnTo>
                  <a:lnTo>
                    <a:pt x="1177" y="205"/>
                  </a:lnTo>
                  <a:lnTo>
                    <a:pt x="1158" y="134"/>
                  </a:lnTo>
                  <a:lnTo>
                    <a:pt x="1027" y="128"/>
                  </a:lnTo>
                  <a:lnTo>
                    <a:pt x="1030" y="83"/>
                  </a:lnTo>
                  <a:lnTo>
                    <a:pt x="1014" y="45"/>
                  </a:lnTo>
                  <a:lnTo>
                    <a:pt x="940" y="0"/>
                  </a:lnTo>
                  <a:lnTo>
                    <a:pt x="873" y="6"/>
                  </a:lnTo>
                  <a:lnTo>
                    <a:pt x="873" y="16"/>
                  </a:lnTo>
                  <a:lnTo>
                    <a:pt x="771" y="109"/>
                  </a:lnTo>
                  <a:lnTo>
                    <a:pt x="796" y="205"/>
                  </a:lnTo>
                  <a:lnTo>
                    <a:pt x="508" y="406"/>
                  </a:lnTo>
                  <a:lnTo>
                    <a:pt x="441" y="374"/>
                  </a:lnTo>
                  <a:lnTo>
                    <a:pt x="448" y="352"/>
                  </a:lnTo>
                  <a:lnTo>
                    <a:pt x="441" y="365"/>
                  </a:lnTo>
                  <a:lnTo>
                    <a:pt x="438" y="371"/>
                  </a:lnTo>
                  <a:lnTo>
                    <a:pt x="275" y="438"/>
                  </a:lnTo>
                  <a:lnTo>
                    <a:pt x="252" y="438"/>
                  </a:lnTo>
                  <a:lnTo>
                    <a:pt x="252" y="442"/>
                  </a:lnTo>
                  <a:lnTo>
                    <a:pt x="224" y="474"/>
                  </a:lnTo>
                  <a:lnTo>
                    <a:pt x="198" y="477"/>
                  </a:lnTo>
                  <a:lnTo>
                    <a:pt x="179" y="394"/>
                  </a:lnTo>
                  <a:lnTo>
                    <a:pt x="128" y="378"/>
                  </a:lnTo>
                  <a:lnTo>
                    <a:pt x="121" y="381"/>
                  </a:lnTo>
                  <a:lnTo>
                    <a:pt x="80" y="413"/>
                  </a:lnTo>
                  <a:lnTo>
                    <a:pt x="13" y="426"/>
                  </a:lnTo>
                  <a:lnTo>
                    <a:pt x="0" y="442"/>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9" name="Freeform 276"/>
            <p:cNvSpPr>
              <a:spLocks/>
            </p:cNvSpPr>
            <p:nvPr/>
          </p:nvSpPr>
          <p:spPr bwMode="auto">
            <a:xfrm>
              <a:off x="713861" y="2031371"/>
              <a:ext cx="1173765" cy="1142357"/>
            </a:xfrm>
            <a:custGeom>
              <a:avLst/>
              <a:gdLst/>
              <a:ahLst/>
              <a:cxnLst>
                <a:cxn ang="0">
                  <a:pos x="0" y="443"/>
                </a:cxn>
                <a:cxn ang="0">
                  <a:pos x="5" y="478"/>
                </a:cxn>
                <a:cxn ang="0">
                  <a:pos x="130" y="598"/>
                </a:cxn>
                <a:cxn ang="0">
                  <a:pos x="172" y="598"/>
                </a:cxn>
                <a:cxn ang="0">
                  <a:pos x="187" y="683"/>
                </a:cxn>
                <a:cxn ang="0">
                  <a:pos x="220" y="758"/>
                </a:cxn>
                <a:cxn ang="0">
                  <a:pos x="232" y="830"/>
                </a:cxn>
                <a:cxn ang="0">
                  <a:pos x="355" y="950"/>
                </a:cxn>
                <a:cxn ang="0">
                  <a:pos x="472" y="965"/>
                </a:cxn>
                <a:cxn ang="0">
                  <a:pos x="525" y="1038"/>
                </a:cxn>
                <a:cxn ang="0">
                  <a:pos x="600" y="1135"/>
                </a:cxn>
                <a:cxn ang="0">
                  <a:pos x="742" y="1178"/>
                </a:cxn>
                <a:cxn ang="0">
                  <a:pos x="827" y="1073"/>
                </a:cxn>
                <a:cxn ang="0">
                  <a:pos x="880" y="980"/>
                </a:cxn>
                <a:cxn ang="0">
                  <a:pos x="892" y="918"/>
                </a:cxn>
                <a:cxn ang="0">
                  <a:pos x="975" y="843"/>
                </a:cxn>
                <a:cxn ang="0">
                  <a:pos x="1020" y="743"/>
                </a:cxn>
                <a:cxn ang="0">
                  <a:pos x="1157" y="725"/>
                </a:cxn>
                <a:cxn ang="0">
                  <a:pos x="1167" y="710"/>
                </a:cxn>
                <a:cxn ang="0">
                  <a:pos x="1107" y="645"/>
                </a:cxn>
                <a:cxn ang="0">
                  <a:pos x="1122" y="630"/>
                </a:cxn>
                <a:cxn ang="0">
                  <a:pos x="1122" y="605"/>
                </a:cxn>
                <a:cxn ang="0">
                  <a:pos x="1125" y="605"/>
                </a:cxn>
                <a:cxn ang="0">
                  <a:pos x="1175" y="618"/>
                </a:cxn>
                <a:cxn ang="0">
                  <a:pos x="1115" y="603"/>
                </a:cxn>
                <a:cxn ang="0">
                  <a:pos x="1132" y="530"/>
                </a:cxn>
                <a:cxn ang="0">
                  <a:pos x="1135" y="530"/>
                </a:cxn>
                <a:cxn ang="0">
                  <a:pos x="1132" y="530"/>
                </a:cxn>
                <a:cxn ang="0">
                  <a:pos x="1150" y="460"/>
                </a:cxn>
                <a:cxn ang="0">
                  <a:pos x="1210" y="460"/>
                </a:cxn>
                <a:cxn ang="0">
                  <a:pos x="1212" y="443"/>
                </a:cxn>
                <a:cxn ang="0">
                  <a:pos x="1202" y="425"/>
                </a:cxn>
                <a:cxn ang="0">
                  <a:pos x="1200" y="343"/>
                </a:cxn>
                <a:cxn ang="0">
                  <a:pos x="1150" y="335"/>
                </a:cxn>
                <a:cxn ang="0">
                  <a:pos x="1142" y="218"/>
                </a:cxn>
                <a:cxn ang="0">
                  <a:pos x="1175" y="205"/>
                </a:cxn>
                <a:cxn ang="0">
                  <a:pos x="1177" y="205"/>
                </a:cxn>
                <a:cxn ang="0">
                  <a:pos x="1157" y="135"/>
                </a:cxn>
                <a:cxn ang="0">
                  <a:pos x="1027" y="128"/>
                </a:cxn>
                <a:cxn ang="0">
                  <a:pos x="1030" y="83"/>
                </a:cxn>
                <a:cxn ang="0">
                  <a:pos x="1015" y="45"/>
                </a:cxn>
                <a:cxn ang="0">
                  <a:pos x="940" y="0"/>
                </a:cxn>
                <a:cxn ang="0">
                  <a:pos x="872" y="5"/>
                </a:cxn>
                <a:cxn ang="0">
                  <a:pos x="872" y="15"/>
                </a:cxn>
                <a:cxn ang="0">
                  <a:pos x="770" y="110"/>
                </a:cxn>
                <a:cxn ang="0">
                  <a:pos x="795" y="205"/>
                </a:cxn>
                <a:cxn ang="0">
                  <a:pos x="507" y="405"/>
                </a:cxn>
                <a:cxn ang="0">
                  <a:pos x="440" y="375"/>
                </a:cxn>
                <a:cxn ang="0">
                  <a:pos x="447" y="353"/>
                </a:cxn>
                <a:cxn ang="0">
                  <a:pos x="440" y="365"/>
                </a:cxn>
                <a:cxn ang="0">
                  <a:pos x="437" y="370"/>
                </a:cxn>
                <a:cxn ang="0">
                  <a:pos x="275" y="438"/>
                </a:cxn>
                <a:cxn ang="0">
                  <a:pos x="252" y="438"/>
                </a:cxn>
                <a:cxn ang="0">
                  <a:pos x="252" y="443"/>
                </a:cxn>
                <a:cxn ang="0">
                  <a:pos x="225" y="475"/>
                </a:cxn>
                <a:cxn ang="0">
                  <a:pos x="197" y="478"/>
                </a:cxn>
                <a:cxn ang="0">
                  <a:pos x="180" y="395"/>
                </a:cxn>
                <a:cxn ang="0">
                  <a:pos x="127" y="378"/>
                </a:cxn>
                <a:cxn ang="0">
                  <a:pos x="120" y="380"/>
                </a:cxn>
                <a:cxn ang="0">
                  <a:pos x="80" y="413"/>
                </a:cxn>
                <a:cxn ang="0">
                  <a:pos x="12" y="425"/>
                </a:cxn>
                <a:cxn ang="0">
                  <a:pos x="0" y="443"/>
                </a:cxn>
              </a:cxnLst>
              <a:rect l="0" t="0" r="r" b="b"/>
              <a:pathLst>
                <a:path w="1212" h="1178">
                  <a:moveTo>
                    <a:pt x="0" y="443"/>
                  </a:moveTo>
                  <a:lnTo>
                    <a:pt x="5" y="478"/>
                  </a:lnTo>
                  <a:lnTo>
                    <a:pt x="130" y="598"/>
                  </a:lnTo>
                  <a:lnTo>
                    <a:pt x="172" y="598"/>
                  </a:lnTo>
                  <a:lnTo>
                    <a:pt x="187" y="683"/>
                  </a:lnTo>
                  <a:lnTo>
                    <a:pt x="220" y="758"/>
                  </a:lnTo>
                  <a:lnTo>
                    <a:pt x="232" y="830"/>
                  </a:lnTo>
                  <a:lnTo>
                    <a:pt x="355" y="950"/>
                  </a:lnTo>
                  <a:lnTo>
                    <a:pt x="472" y="965"/>
                  </a:lnTo>
                  <a:lnTo>
                    <a:pt x="525" y="1038"/>
                  </a:lnTo>
                  <a:lnTo>
                    <a:pt x="600" y="1135"/>
                  </a:lnTo>
                  <a:lnTo>
                    <a:pt x="742" y="1178"/>
                  </a:lnTo>
                  <a:lnTo>
                    <a:pt x="827" y="1073"/>
                  </a:lnTo>
                  <a:lnTo>
                    <a:pt x="880" y="980"/>
                  </a:lnTo>
                  <a:lnTo>
                    <a:pt x="892" y="918"/>
                  </a:lnTo>
                  <a:lnTo>
                    <a:pt x="975" y="843"/>
                  </a:lnTo>
                  <a:lnTo>
                    <a:pt x="1020" y="743"/>
                  </a:lnTo>
                  <a:lnTo>
                    <a:pt x="1157" y="725"/>
                  </a:lnTo>
                  <a:lnTo>
                    <a:pt x="1167" y="710"/>
                  </a:lnTo>
                  <a:lnTo>
                    <a:pt x="1107" y="645"/>
                  </a:lnTo>
                  <a:lnTo>
                    <a:pt x="1122" y="630"/>
                  </a:lnTo>
                  <a:lnTo>
                    <a:pt x="1122" y="605"/>
                  </a:lnTo>
                  <a:lnTo>
                    <a:pt x="1125" y="605"/>
                  </a:lnTo>
                  <a:lnTo>
                    <a:pt x="1175" y="618"/>
                  </a:lnTo>
                  <a:lnTo>
                    <a:pt x="1115" y="603"/>
                  </a:lnTo>
                  <a:lnTo>
                    <a:pt x="1132" y="530"/>
                  </a:lnTo>
                  <a:lnTo>
                    <a:pt x="1135" y="530"/>
                  </a:lnTo>
                  <a:lnTo>
                    <a:pt x="1132" y="530"/>
                  </a:lnTo>
                  <a:lnTo>
                    <a:pt x="1150" y="460"/>
                  </a:lnTo>
                  <a:lnTo>
                    <a:pt x="1210" y="460"/>
                  </a:lnTo>
                  <a:lnTo>
                    <a:pt x="1212" y="443"/>
                  </a:lnTo>
                  <a:lnTo>
                    <a:pt x="1202" y="425"/>
                  </a:lnTo>
                  <a:lnTo>
                    <a:pt x="1200" y="343"/>
                  </a:lnTo>
                  <a:lnTo>
                    <a:pt x="1150" y="335"/>
                  </a:lnTo>
                  <a:lnTo>
                    <a:pt x="1142" y="218"/>
                  </a:lnTo>
                  <a:lnTo>
                    <a:pt x="1175" y="205"/>
                  </a:lnTo>
                  <a:lnTo>
                    <a:pt x="1177" y="205"/>
                  </a:lnTo>
                  <a:lnTo>
                    <a:pt x="1157" y="135"/>
                  </a:lnTo>
                  <a:lnTo>
                    <a:pt x="1027" y="128"/>
                  </a:lnTo>
                  <a:lnTo>
                    <a:pt x="1030" y="83"/>
                  </a:lnTo>
                  <a:lnTo>
                    <a:pt x="1015" y="45"/>
                  </a:lnTo>
                  <a:lnTo>
                    <a:pt x="940" y="0"/>
                  </a:lnTo>
                  <a:lnTo>
                    <a:pt x="872" y="5"/>
                  </a:lnTo>
                  <a:lnTo>
                    <a:pt x="872" y="15"/>
                  </a:lnTo>
                  <a:lnTo>
                    <a:pt x="770" y="110"/>
                  </a:lnTo>
                  <a:lnTo>
                    <a:pt x="795" y="205"/>
                  </a:lnTo>
                  <a:lnTo>
                    <a:pt x="507" y="405"/>
                  </a:lnTo>
                  <a:lnTo>
                    <a:pt x="440" y="375"/>
                  </a:lnTo>
                  <a:lnTo>
                    <a:pt x="447" y="353"/>
                  </a:lnTo>
                  <a:lnTo>
                    <a:pt x="440" y="365"/>
                  </a:lnTo>
                  <a:lnTo>
                    <a:pt x="437" y="370"/>
                  </a:lnTo>
                  <a:lnTo>
                    <a:pt x="275" y="438"/>
                  </a:lnTo>
                  <a:lnTo>
                    <a:pt x="252" y="438"/>
                  </a:lnTo>
                  <a:lnTo>
                    <a:pt x="252" y="443"/>
                  </a:lnTo>
                  <a:lnTo>
                    <a:pt x="225" y="475"/>
                  </a:lnTo>
                  <a:lnTo>
                    <a:pt x="197" y="478"/>
                  </a:lnTo>
                  <a:lnTo>
                    <a:pt x="180" y="395"/>
                  </a:lnTo>
                  <a:lnTo>
                    <a:pt x="127" y="378"/>
                  </a:lnTo>
                  <a:lnTo>
                    <a:pt x="120" y="380"/>
                  </a:lnTo>
                  <a:lnTo>
                    <a:pt x="80" y="413"/>
                  </a:lnTo>
                  <a:lnTo>
                    <a:pt x="12" y="425"/>
                  </a:lnTo>
                  <a:lnTo>
                    <a:pt x="0" y="44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0" name="Freeform 274"/>
            <p:cNvSpPr>
              <a:spLocks/>
            </p:cNvSpPr>
            <p:nvPr/>
          </p:nvSpPr>
          <p:spPr bwMode="auto">
            <a:xfrm>
              <a:off x="815507" y="2361222"/>
              <a:ext cx="14521" cy="2427"/>
            </a:xfrm>
            <a:custGeom>
              <a:avLst/>
              <a:gdLst/>
              <a:ahLst/>
              <a:cxnLst>
                <a:cxn ang="0">
                  <a:pos x="0" y="0"/>
                </a:cxn>
                <a:cxn ang="0">
                  <a:pos x="16" y="3"/>
                </a:cxn>
                <a:cxn ang="0">
                  <a:pos x="0" y="0"/>
                </a:cxn>
              </a:cxnLst>
              <a:rect l="0" t="0" r="r" b="b"/>
              <a:pathLst>
                <a:path w="16" h="3">
                  <a:moveTo>
                    <a:pt x="0" y="0"/>
                  </a:moveTo>
                  <a:lnTo>
                    <a:pt x="16" y="3"/>
                  </a:lnTo>
                  <a:lnTo>
                    <a:pt x="0"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1" name="Freeform 273"/>
            <p:cNvSpPr>
              <a:spLocks/>
            </p:cNvSpPr>
            <p:nvPr/>
          </p:nvSpPr>
          <p:spPr bwMode="auto">
            <a:xfrm>
              <a:off x="3603497" y="4126904"/>
              <a:ext cx="256534" cy="189180"/>
            </a:xfrm>
            <a:custGeom>
              <a:avLst/>
              <a:gdLst/>
              <a:ahLst/>
              <a:cxnLst>
                <a:cxn ang="0">
                  <a:pos x="208" y="0"/>
                </a:cxn>
                <a:cxn ang="0">
                  <a:pos x="0" y="173"/>
                </a:cxn>
                <a:cxn ang="0">
                  <a:pos x="3" y="195"/>
                </a:cxn>
                <a:cxn ang="0">
                  <a:pos x="109" y="195"/>
                </a:cxn>
                <a:cxn ang="0">
                  <a:pos x="135" y="144"/>
                </a:cxn>
                <a:cxn ang="0">
                  <a:pos x="179" y="141"/>
                </a:cxn>
                <a:cxn ang="0">
                  <a:pos x="205" y="83"/>
                </a:cxn>
                <a:cxn ang="0">
                  <a:pos x="266" y="80"/>
                </a:cxn>
                <a:cxn ang="0">
                  <a:pos x="266" y="48"/>
                </a:cxn>
                <a:cxn ang="0">
                  <a:pos x="263" y="38"/>
                </a:cxn>
                <a:cxn ang="0">
                  <a:pos x="208" y="6"/>
                </a:cxn>
                <a:cxn ang="0">
                  <a:pos x="208" y="0"/>
                </a:cxn>
              </a:cxnLst>
              <a:rect l="0" t="0" r="r" b="b"/>
              <a:pathLst>
                <a:path w="266" h="195">
                  <a:moveTo>
                    <a:pt x="208" y="0"/>
                  </a:moveTo>
                  <a:lnTo>
                    <a:pt x="0" y="173"/>
                  </a:lnTo>
                  <a:lnTo>
                    <a:pt x="3" y="195"/>
                  </a:lnTo>
                  <a:lnTo>
                    <a:pt x="109" y="195"/>
                  </a:lnTo>
                  <a:lnTo>
                    <a:pt x="135" y="144"/>
                  </a:lnTo>
                  <a:lnTo>
                    <a:pt x="179" y="141"/>
                  </a:lnTo>
                  <a:lnTo>
                    <a:pt x="205" y="83"/>
                  </a:lnTo>
                  <a:lnTo>
                    <a:pt x="266" y="80"/>
                  </a:lnTo>
                  <a:lnTo>
                    <a:pt x="266" y="48"/>
                  </a:lnTo>
                  <a:lnTo>
                    <a:pt x="263" y="38"/>
                  </a:lnTo>
                  <a:lnTo>
                    <a:pt x="208" y="6"/>
                  </a:lnTo>
                  <a:lnTo>
                    <a:pt x="208"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2" name="Freeform 272"/>
            <p:cNvSpPr>
              <a:spLocks/>
            </p:cNvSpPr>
            <p:nvPr/>
          </p:nvSpPr>
          <p:spPr bwMode="auto">
            <a:xfrm>
              <a:off x="3603497" y="4126904"/>
              <a:ext cx="256534" cy="189180"/>
            </a:xfrm>
            <a:custGeom>
              <a:avLst/>
              <a:gdLst/>
              <a:ahLst/>
              <a:cxnLst>
                <a:cxn ang="0">
                  <a:pos x="208" y="0"/>
                </a:cxn>
                <a:cxn ang="0">
                  <a:pos x="0" y="173"/>
                </a:cxn>
                <a:cxn ang="0">
                  <a:pos x="3" y="195"/>
                </a:cxn>
                <a:cxn ang="0">
                  <a:pos x="108" y="195"/>
                </a:cxn>
                <a:cxn ang="0">
                  <a:pos x="136" y="145"/>
                </a:cxn>
                <a:cxn ang="0">
                  <a:pos x="178" y="140"/>
                </a:cxn>
                <a:cxn ang="0">
                  <a:pos x="206" y="83"/>
                </a:cxn>
                <a:cxn ang="0">
                  <a:pos x="266" y="80"/>
                </a:cxn>
                <a:cxn ang="0">
                  <a:pos x="266" y="48"/>
                </a:cxn>
                <a:cxn ang="0">
                  <a:pos x="263" y="38"/>
                </a:cxn>
                <a:cxn ang="0">
                  <a:pos x="208" y="5"/>
                </a:cxn>
                <a:cxn ang="0">
                  <a:pos x="208" y="0"/>
                </a:cxn>
              </a:cxnLst>
              <a:rect l="0" t="0" r="r" b="b"/>
              <a:pathLst>
                <a:path w="266" h="195">
                  <a:moveTo>
                    <a:pt x="208" y="0"/>
                  </a:moveTo>
                  <a:lnTo>
                    <a:pt x="0" y="173"/>
                  </a:lnTo>
                  <a:lnTo>
                    <a:pt x="3" y="195"/>
                  </a:lnTo>
                  <a:lnTo>
                    <a:pt x="108" y="195"/>
                  </a:lnTo>
                  <a:lnTo>
                    <a:pt x="136" y="145"/>
                  </a:lnTo>
                  <a:lnTo>
                    <a:pt x="178" y="140"/>
                  </a:lnTo>
                  <a:lnTo>
                    <a:pt x="206" y="83"/>
                  </a:lnTo>
                  <a:lnTo>
                    <a:pt x="266" y="80"/>
                  </a:lnTo>
                  <a:lnTo>
                    <a:pt x="266" y="48"/>
                  </a:lnTo>
                  <a:lnTo>
                    <a:pt x="263" y="38"/>
                  </a:lnTo>
                  <a:lnTo>
                    <a:pt x="208" y="5"/>
                  </a:lnTo>
                  <a:lnTo>
                    <a:pt x="208"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3" name="Freeform 271"/>
            <p:cNvSpPr>
              <a:spLocks/>
            </p:cNvSpPr>
            <p:nvPr/>
          </p:nvSpPr>
          <p:spPr bwMode="auto">
            <a:xfrm>
              <a:off x="3845510" y="3952276"/>
              <a:ext cx="588093" cy="548137"/>
            </a:xfrm>
            <a:custGeom>
              <a:avLst/>
              <a:gdLst/>
              <a:ahLst/>
              <a:cxnLst>
                <a:cxn ang="0">
                  <a:pos x="521" y="22"/>
                </a:cxn>
                <a:cxn ang="0">
                  <a:pos x="502" y="22"/>
                </a:cxn>
                <a:cxn ang="0">
                  <a:pos x="441" y="19"/>
                </a:cxn>
                <a:cxn ang="0">
                  <a:pos x="355" y="0"/>
                </a:cxn>
                <a:cxn ang="0">
                  <a:pos x="268" y="22"/>
                </a:cxn>
                <a:cxn ang="0">
                  <a:pos x="275" y="19"/>
                </a:cxn>
                <a:cxn ang="0">
                  <a:pos x="275" y="80"/>
                </a:cxn>
                <a:cxn ang="0">
                  <a:pos x="214" y="115"/>
                </a:cxn>
                <a:cxn ang="0">
                  <a:pos x="201" y="150"/>
                </a:cxn>
                <a:cxn ang="0">
                  <a:pos x="25" y="198"/>
                </a:cxn>
                <a:cxn ang="0">
                  <a:pos x="19" y="221"/>
                </a:cxn>
                <a:cxn ang="0">
                  <a:pos x="0" y="211"/>
                </a:cxn>
                <a:cxn ang="0">
                  <a:pos x="13" y="217"/>
                </a:cxn>
                <a:cxn ang="0">
                  <a:pos x="16" y="227"/>
                </a:cxn>
                <a:cxn ang="0">
                  <a:pos x="16" y="259"/>
                </a:cxn>
                <a:cxn ang="0">
                  <a:pos x="19" y="259"/>
                </a:cxn>
                <a:cxn ang="0">
                  <a:pos x="336" y="566"/>
                </a:cxn>
                <a:cxn ang="0">
                  <a:pos x="607" y="429"/>
                </a:cxn>
                <a:cxn ang="0">
                  <a:pos x="537" y="374"/>
                </a:cxn>
                <a:cxn ang="0">
                  <a:pos x="531" y="185"/>
                </a:cxn>
                <a:cxn ang="0">
                  <a:pos x="515" y="166"/>
                </a:cxn>
                <a:cxn ang="0">
                  <a:pos x="512" y="70"/>
                </a:cxn>
                <a:cxn ang="0">
                  <a:pos x="521" y="25"/>
                </a:cxn>
                <a:cxn ang="0">
                  <a:pos x="521" y="22"/>
                </a:cxn>
              </a:cxnLst>
              <a:rect l="0" t="0" r="r" b="b"/>
              <a:pathLst>
                <a:path w="607" h="566">
                  <a:moveTo>
                    <a:pt x="521" y="22"/>
                  </a:moveTo>
                  <a:lnTo>
                    <a:pt x="502" y="22"/>
                  </a:lnTo>
                  <a:lnTo>
                    <a:pt x="441" y="19"/>
                  </a:lnTo>
                  <a:lnTo>
                    <a:pt x="355" y="0"/>
                  </a:lnTo>
                  <a:lnTo>
                    <a:pt x="268" y="22"/>
                  </a:lnTo>
                  <a:lnTo>
                    <a:pt x="275" y="19"/>
                  </a:lnTo>
                  <a:lnTo>
                    <a:pt x="275" y="80"/>
                  </a:lnTo>
                  <a:lnTo>
                    <a:pt x="214" y="115"/>
                  </a:lnTo>
                  <a:lnTo>
                    <a:pt x="201" y="150"/>
                  </a:lnTo>
                  <a:lnTo>
                    <a:pt x="25" y="198"/>
                  </a:lnTo>
                  <a:lnTo>
                    <a:pt x="19" y="221"/>
                  </a:lnTo>
                  <a:lnTo>
                    <a:pt x="0" y="211"/>
                  </a:lnTo>
                  <a:lnTo>
                    <a:pt x="13" y="217"/>
                  </a:lnTo>
                  <a:lnTo>
                    <a:pt x="16" y="227"/>
                  </a:lnTo>
                  <a:lnTo>
                    <a:pt x="16" y="259"/>
                  </a:lnTo>
                  <a:lnTo>
                    <a:pt x="19" y="259"/>
                  </a:lnTo>
                  <a:lnTo>
                    <a:pt x="336" y="566"/>
                  </a:lnTo>
                  <a:lnTo>
                    <a:pt x="607" y="429"/>
                  </a:lnTo>
                  <a:lnTo>
                    <a:pt x="537" y="374"/>
                  </a:lnTo>
                  <a:lnTo>
                    <a:pt x="531" y="185"/>
                  </a:lnTo>
                  <a:lnTo>
                    <a:pt x="515" y="166"/>
                  </a:lnTo>
                  <a:lnTo>
                    <a:pt x="512" y="70"/>
                  </a:lnTo>
                  <a:lnTo>
                    <a:pt x="521" y="25"/>
                  </a:lnTo>
                  <a:lnTo>
                    <a:pt x="521" y="2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4" name="Freeform 270"/>
            <p:cNvSpPr>
              <a:spLocks/>
            </p:cNvSpPr>
            <p:nvPr/>
          </p:nvSpPr>
          <p:spPr bwMode="auto">
            <a:xfrm>
              <a:off x="3845510" y="3952276"/>
              <a:ext cx="585672" cy="550563"/>
            </a:xfrm>
            <a:custGeom>
              <a:avLst/>
              <a:gdLst/>
              <a:ahLst/>
              <a:cxnLst>
                <a:cxn ang="0">
                  <a:pos x="522" y="22"/>
                </a:cxn>
                <a:cxn ang="0">
                  <a:pos x="502" y="22"/>
                </a:cxn>
                <a:cxn ang="0">
                  <a:pos x="441" y="20"/>
                </a:cxn>
                <a:cxn ang="0">
                  <a:pos x="356" y="0"/>
                </a:cxn>
                <a:cxn ang="0">
                  <a:pos x="268" y="22"/>
                </a:cxn>
                <a:cxn ang="0">
                  <a:pos x="276" y="20"/>
                </a:cxn>
                <a:cxn ang="0">
                  <a:pos x="276" y="80"/>
                </a:cxn>
                <a:cxn ang="0">
                  <a:pos x="213" y="115"/>
                </a:cxn>
                <a:cxn ang="0">
                  <a:pos x="201" y="150"/>
                </a:cxn>
                <a:cxn ang="0">
                  <a:pos x="25" y="199"/>
                </a:cxn>
                <a:cxn ang="0">
                  <a:pos x="18" y="222"/>
                </a:cxn>
                <a:cxn ang="0">
                  <a:pos x="0" y="212"/>
                </a:cxn>
                <a:cxn ang="0">
                  <a:pos x="13" y="217"/>
                </a:cxn>
                <a:cxn ang="0">
                  <a:pos x="15" y="227"/>
                </a:cxn>
                <a:cxn ang="0">
                  <a:pos x="15" y="259"/>
                </a:cxn>
                <a:cxn ang="0">
                  <a:pos x="18" y="259"/>
                </a:cxn>
                <a:cxn ang="0">
                  <a:pos x="336" y="566"/>
                </a:cxn>
                <a:cxn ang="0">
                  <a:pos x="607" y="429"/>
                </a:cxn>
                <a:cxn ang="0">
                  <a:pos x="537" y="374"/>
                </a:cxn>
                <a:cxn ang="0">
                  <a:pos x="532" y="185"/>
                </a:cxn>
                <a:cxn ang="0">
                  <a:pos x="517" y="167"/>
                </a:cxn>
                <a:cxn ang="0">
                  <a:pos x="512" y="70"/>
                </a:cxn>
                <a:cxn ang="0">
                  <a:pos x="522" y="25"/>
                </a:cxn>
                <a:cxn ang="0">
                  <a:pos x="522" y="22"/>
                </a:cxn>
              </a:cxnLst>
              <a:rect l="0" t="0" r="r" b="b"/>
              <a:pathLst>
                <a:path w="607" h="566">
                  <a:moveTo>
                    <a:pt x="522" y="22"/>
                  </a:moveTo>
                  <a:lnTo>
                    <a:pt x="502" y="22"/>
                  </a:lnTo>
                  <a:lnTo>
                    <a:pt x="441" y="20"/>
                  </a:lnTo>
                  <a:lnTo>
                    <a:pt x="356" y="0"/>
                  </a:lnTo>
                  <a:lnTo>
                    <a:pt x="268" y="22"/>
                  </a:lnTo>
                  <a:lnTo>
                    <a:pt x="276" y="20"/>
                  </a:lnTo>
                  <a:lnTo>
                    <a:pt x="276" y="80"/>
                  </a:lnTo>
                  <a:lnTo>
                    <a:pt x="213" y="115"/>
                  </a:lnTo>
                  <a:lnTo>
                    <a:pt x="201" y="150"/>
                  </a:lnTo>
                  <a:lnTo>
                    <a:pt x="25" y="199"/>
                  </a:lnTo>
                  <a:lnTo>
                    <a:pt x="18" y="222"/>
                  </a:lnTo>
                  <a:lnTo>
                    <a:pt x="0" y="212"/>
                  </a:lnTo>
                  <a:lnTo>
                    <a:pt x="13" y="217"/>
                  </a:lnTo>
                  <a:lnTo>
                    <a:pt x="15" y="227"/>
                  </a:lnTo>
                  <a:lnTo>
                    <a:pt x="15" y="259"/>
                  </a:lnTo>
                  <a:lnTo>
                    <a:pt x="18" y="259"/>
                  </a:lnTo>
                  <a:lnTo>
                    <a:pt x="336" y="566"/>
                  </a:lnTo>
                  <a:lnTo>
                    <a:pt x="607" y="429"/>
                  </a:lnTo>
                  <a:lnTo>
                    <a:pt x="537" y="374"/>
                  </a:lnTo>
                  <a:lnTo>
                    <a:pt x="532" y="185"/>
                  </a:lnTo>
                  <a:lnTo>
                    <a:pt x="517" y="167"/>
                  </a:lnTo>
                  <a:lnTo>
                    <a:pt x="512" y="70"/>
                  </a:lnTo>
                  <a:lnTo>
                    <a:pt x="522" y="25"/>
                  </a:lnTo>
                  <a:lnTo>
                    <a:pt x="522" y="22"/>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5" name="Freeform 269"/>
            <p:cNvSpPr>
              <a:spLocks/>
            </p:cNvSpPr>
            <p:nvPr/>
          </p:nvSpPr>
          <p:spPr bwMode="auto">
            <a:xfrm>
              <a:off x="4339217" y="3974105"/>
              <a:ext cx="106485" cy="157649"/>
            </a:xfrm>
            <a:custGeom>
              <a:avLst/>
              <a:gdLst/>
              <a:ahLst/>
              <a:cxnLst>
                <a:cxn ang="0">
                  <a:pos x="92" y="103"/>
                </a:cxn>
                <a:cxn ang="0">
                  <a:pos x="92" y="58"/>
                </a:cxn>
                <a:cxn ang="0">
                  <a:pos x="70" y="42"/>
                </a:cxn>
                <a:cxn ang="0">
                  <a:pos x="105" y="16"/>
                </a:cxn>
                <a:cxn ang="0">
                  <a:pos x="111" y="3"/>
                </a:cxn>
                <a:cxn ang="0">
                  <a:pos x="9" y="0"/>
                </a:cxn>
                <a:cxn ang="0">
                  <a:pos x="9" y="3"/>
                </a:cxn>
                <a:cxn ang="0">
                  <a:pos x="0" y="48"/>
                </a:cxn>
                <a:cxn ang="0">
                  <a:pos x="3" y="144"/>
                </a:cxn>
                <a:cxn ang="0">
                  <a:pos x="19" y="163"/>
                </a:cxn>
                <a:cxn ang="0">
                  <a:pos x="89" y="109"/>
                </a:cxn>
                <a:cxn ang="0">
                  <a:pos x="92" y="103"/>
                </a:cxn>
              </a:cxnLst>
              <a:rect l="0" t="0" r="r" b="b"/>
              <a:pathLst>
                <a:path w="111" h="163">
                  <a:moveTo>
                    <a:pt x="92" y="103"/>
                  </a:moveTo>
                  <a:lnTo>
                    <a:pt x="92" y="58"/>
                  </a:lnTo>
                  <a:lnTo>
                    <a:pt x="70" y="42"/>
                  </a:lnTo>
                  <a:lnTo>
                    <a:pt x="105" y="16"/>
                  </a:lnTo>
                  <a:lnTo>
                    <a:pt x="111" y="3"/>
                  </a:lnTo>
                  <a:lnTo>
                    <a:pt x="9" y="0"/>
                  </a:lnTo>
                  <a:lnTo>
                    <a:pt x="9" y="3"/>
                  </a:lnTo>
                  <a:lnTo>
                    <a:pt x="0" y="48"/>
                  </a:lnTo>
                  <a:lnTo>
                    <a:pt x="3" y="144"/>
                  </a:lnTo>
                  <a:lnTo>
                    <a:pt x="19" y="163"/>
                  </a:lnTo>
                  <a:lnTo>
                    <a:pt x="89" y="109"/>
                  </a:lnTo>
                  <a:lnTo>
                    <a:pt x="92" y="10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6" name="Freeform 268"/>
            <p:cNvSpPr>
              <a:spLocks/>
            </p:cNvSpPr>
            <p:nvPr/>
          </p:nvSpPr>
          <p:spPr bwMode="auto">
            <a:xfrm>
              <a:off x="4339217" y="3974105"/>
              <a:ext cx="108907" cy="157649"/>
            </a:xfrm>
            <a:custGeom>
              <a:avLst/>
              <a:gdLst/>
              <a:ahLst/>
              <a:cxnLst>
                <a:cxn ang="0">
                  <a:pos x="91" y="103"/>
                </a:cxn>
                <a:cxn ang="0">
                  <a:pos x="91" y="58"/>
                </a:cxn>
                <a:cxn ang="0">
                  <a:pos x="69" y="43"/>
                </a:cxn>
                <a:cxn ang="0">
                  <a:pos x="104" y="18"/>
                </a:cxn>
                <a:cxn ang="0">
                  <a:pos x="111" y="3"/>
                </a:cxn>
                <a:cxn ang="0">
                  <a:pos x="10" y="0"/>
                </a:cxn>
                <a:cxn ang="0">
                  <a:pos x="10" y="3"/>
                </a:cxn>
                <a:cxn ang="0">
                  <a:pos x="0" y="48"/>
                </a:cxn>
                <a:cxn ang="0">
                  <a:pos x="5" y="145"/>
                </a:cxn>
                <a:cxn ang="0">
                  <a:pos x="20" y="163"/>
                </a:cxn>
                <a:cxn ang="0">
                  <a:pos x="89" y="110"/>
                </a:cxn>
                <a:cxn ang="0">
                  <a:pos x="91" y="103"/>
                </a:cxn>
              </a:cxnLst>
              <a:rect l="0" t="0" r="r" b="b"/>
              <a:pathLst>
                <a:path w="111" h="163">
                  <a:moveTo>
                    <a:pt x="91" y="103"/>
                  </a:moveTo>
                  <a:lnTo>
                    <a:pt x="91" y="58"/>
                  </a:lnTo>
                  <a:lnTo>
                    <a:pt x="69" y="43"/>
                  </a:lnTo>
                  <a:lnTo>
                    <a:pt x="104" y="18"/>
                  </a:lnTo>
                  <a:lnTo>
                    <a:pt x="111" y="3"/>
                  </a:lnTo>
                  <a:lnTo>
                    <a:pt x="10" y="0"/>
                  </a:lnTo>
                  <a:lnTo>
                    <a:pt x="10" y="3"/>
                  </a:lnTo>
                  <a:lnTo>
                    <a:pt x="0" y="48"/>
                  </a:lnTo>
                  <a:lnTo>
                    <a:pt x="5" y="145"/>
                  </a:lnTo>
                  <a:lnTo>
                    <a:pt x="20" y="163"/>
                  </a:lnTo>
                  <a:lnTo>
                    <a:pt x="89" y="110"/>
                  </a:lnTo>
                  <a:lnTo>
                    <a:pt x="91" y="10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7" name="Freeform 267"/>
            <p:cNvSpPr>
              <a:spLocks/>
            </p:cNvSpPr>
            <p:nvPr/>
          </p:nvSpPr>
          <p:spPr bwMode="auto">
            <a:xfrm>
              <a:off x="4358578" y="4073546"/>
              <a:ext cx="442885" cy="419592"/>
            </a:xfrm>
            <a:custGeom>
              <a:avLst/>
              <a:gdLst/>
              <a:ahLst/>
              <a:cxnLst>
                <a:cxn ang="0">
                  <a:pos x="457" y="54"/>
                </a:cxn>
                <a:cxn ang="0">
                  <a:pos x="323" y="22"/>
                </a:cxn>
                <a:cxn ang="0">
                  <a:pos x="275" y="38"/>
                </a:cxn>
                <a:cxn ang="0">
                  <a:pos x="281" y="76"/>
                </a:cxn>
                <a:cxn ang="0">
                  <a:pos x="195" y="67"/>
                </a:cxn>
                <a:cxn ang="0">
                  <a:pos x="169" y="25"/>
                </a:cxn>
                <a:cxn ang="0">
                  <a:pos x="73" y="9"/>
                </a:cxn>
                <a:cxn ang="0">
                  <a:pos x="73" y="0"/>
                </a:cxn>
                <a:cxn ang="0">
                  <a:pos x="70" y="6"/>
                </a:cxn>
                <a:cxn ang="0">
                  <a:pos x="0" y="60"/>
                </a:cxn>
                <a:cxn ang="0">
                  <a:pos x="6" y="249"/>
                </a:cxn>
                <a:cxn ang="0">
                  <a:pos x="70" y="297"/>
                </a:cxn>
                <a:cxn ang="0">
                  <a:pos x="128" y="348"/>
                </a:cxn>
                <a:cxn ang="0">
                  <a:pos x="185" y="310"/>
                </a:cxn>
                <a:cxn ang="0">
                  <a:pos x="387" y="432"/>
                </a:cxn>
                <a:cxn ang="0">
                  <a:pos x="438" y="352"/>
                </a:cxn>
                <a:cxn ang="0">
                  <a:pos x="422" y="102"/>
                </a:cxn>
                <a:cxn ang="0">
                  <a:pos x="457" y="54"/>
                </a:cxn>
              </a:cxnLst>
              <a:rect l="0" t="0" r="r" b="b"/>
              <a:pathLst>
                <a:path w="457" h="432">
                  <a:moveTo>
                    <a:pt x="457" y="54"/>
                  </a:moveTo>
                  <a:lnTo>
                    <a:pt x="323" y="22"/>
                  </a:lnTo>
                  <a:lnTo>
                    <a:pt x="275" y="38"/>
                  </a:lnTo>
                  <a:lnTo>
                    <a:pt x="281" y="76"/>
                  </a:lnTo>
                  <a:lnTo>
                    <a:pt x="195" y="67"/>
                  </a:lnTo>
                  <a:lnTo>
                    <a:pt x="169" y="25"/>
                  </a:lnTo>
                  <a:lnTo>
                    <a:pt x="73" y="9"/>
                  </a:lnTo>
                  <a:lnTo>
                    <a:pt x="73" y="0"/>
                  </a:lnTo>
                  <a:lnTo>
                    <a:pt x="70" y="6"/>
                  </a:lnTo>
                  <a:lnTo>
                    <a:pt x="0" y="60"/>
                  </a:lnTo>
                  <a:lnTo>
                    <a:pt x="6" y="249"/>
                  </a:lnTo>
                  <a:lnTo>
                    <a:pt x="70" y="297"/>
                  </a:lnTo>
                  <a:lnTo>
                    <a:pt x="128" y="348"/>
                  </a:lnTo>
                  <a:lnTo>
                    <a:pt x="185" y="310"/>
                  </a:lnTo>
                  <a:lnTo>
                    <a:pt x="387" y="432"/>
                  </a:lnTo>
                  <a:lnTo>
                    <a:pt x="438" y="352"/>
                  </a:lnTo>
                  <a:lnTo>
                    <a:pt x="422" y="102"/>
                  </a:lnTo>
                  <a:lnTo>
                    <a:pt x="457" y="5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8" name="Freeform 266"/>
            <p:cNvSpPr>
              <a:spLocks/>
            </p:cNvSpPr>
            <p:nvPr/>
          </p:nvSpPr>
          <p:spPr bwMode="auto">
            <a:xfrm>
              <a:off x="4358578" y="4073546"/>
              <a:ext cx="442885" cy="419592"/>
            </a:xfrm>
            <a:custGeom>
              <a:avLst/>
              <a:gdLst/>
              <a:ahLst/>
              <a:cxnLst>
                <a:cxn ang="0">
                  <a:pos x="457" y="55"/>
                </a:cxn>
                <a:cxn ang="0">
                  <a:pos x="322" y="22"/>
                </a:cxn>
                <a:cxn ang="0">
                  <a:pos x="275" y="40"/>
                </a:cxn>
                <a:cxn ang="0">
                  <a:pos x="280" y="77"/>
                </a:cxn>
                <a:cxn ang="0">
                  <a:pos x="195" y="67"/>
                </a:cxn>
                <a:cxn ang="0">
                  <a:pos x="170" y="25"/>
                </a:cxn>
                <a:cxn ang="0">
                  <a:pos x="72" y="10"/>
                </a:cxn>
                <a:cxn ang="0">
                  <a:pos x="72" y="0"/>
                </a:cxn>
                <a:cxn ang="0">
                  <a:pos x="70" y="7"/>
                </a:cxn>
                <a:cxn ang="0">
                  <a:pos x="0" y="60"/>
                </a:cxn>
                <a:cxn ang="0">
                  <a:pos x="5" y="250"/>
                </a:cxn>
                <a:cxn ang="0">
                  <a:pos x="70" y="297"/>
                </a:cxn>
                <a:cxn ang="0">
                  <a:pos x="127" y="350"/>
                </a:cxn>
                <a:cxn ang="0">
                  <a:pos x="185" y="310"/>
                </a:cxn>
                <a:cxn ang="0">
                  <a:pos x="387" y="432"/>
                </a:cxn>
                <a:cxn ang="0">
                  <a:pos x="437" y="352"/>
                </a:cxn>
                <a:cxn ang="0">
                  <a:pos x="422" y="102"/>
                </a:cxn>
                <a:cxn ang="0">
                  <a:pos x="457" y="55"/>
                </a:cxn>
              </a:cxnLst>
              <a:rect l="0" t="0" r="r" b="b"/>
              <a:pathLst>
                <a:path w="457" h="432">
                  <a:moveTo>
                    <a:pt x="457" y="55"/>
                  </a:moveTo>
                  <a:lnTo>
                    <a:pt x="322" y="22"/>
                  </a:lnTo>
                  <a:lnTo>
                    <a:pt x="275" y="40"/>
                  </a:lnTo>
                  <a:lnTo>
                    <a:pt x="280" y="77"/>
                  </a:lnTo>
                  <a:lnTo>
                    <a:pt x="195" y="67"/>
                  </a:lnTo>
                  <a:lnTo>
                    <a:pt x="170" y="25"/>
                  </a:lnTo>
                  <a:lnTo>
                    <a:pt x="72" y="10"/>
                  </a:lnTo>
                  <a:lnTo>
                    <a:pt x="72" y="0"/>
                  </a:lnTo>
                  <a:lnTo>
                    <a:pt x="70" y="7"/>
                  </a:lnTo>
                  <a:lnTo>
                    <a:pt x="0" y="60"/>
                  </a:lnTo>
                  <a:lnTo>
                    <a:pt x="5" y="250"/>
                  </a:lnTo>
                  <a:lnTo>
                    <a:pt x="70" y="297"/>
                  </a:lnTo>
                  <a:lnTo>
                    <a:pt x="127" y="350"/>
                  </a:lnTo>
                  <a:lnTo>
                    <a:pt x="185" y="310"/>
                  </a:lnTo>
                  <a:lnTo>
                    <a:pt x="387" y="432"/>
                  </a:lnTo>
                  <a:lnTo>
                    <a:pt x="437" y="352"/>
                  </a:lnTo>
                  <a:lnTo>
                    <a:pt x="422" y="102"/>
                  </a:lnTo>
                  <a:lnTo>
                    <a:pt x="457" y="5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9" name="Freeform 265"/>
            <p:cNvSpPr>
              <a:spLocks/>
            </p:cNvSpPr>
            <p:nvPr/>
          </p:nvSpPr>
          <p:spPr bwMode="auto">
            <a:xfrm>
              <a:off x="4767581" y="4097799"/>
              <a:ext cx="329137" cy="320151"/>
            </a:xfrm>
            <a:custGeom>
              <a:avLst/>
              <a:gdLst/>
              <a:ahLst/>
              <a:cxnLst>
                <a:cxn ang="0">
                  <a:pos x="253" y="0"/>
                </a:cxn>
                <a:cxn ang="0">
                  <a:pos x="166" y="10"/>
                </a:cxn>
                <a:cxn ang="0">
                  <a:pos x="115" y="45"/>
                </a:cxn>
                <a:cxn ang="0">
                  <a:pos x="35" y="29"/>
                </a:cxn>
                <a:cxn ang="0">
                  <a:pos x="0" y="77"/>
                </a:cxn>
                <a:cxn ang="0">
                  <a:pos x="13" y="323"/>
                </a:cxn>
                <a:cxn ang="0">
                  <a:pos x="16" y="330"/>
                </a:cxn>
                <a:cxn ang="0">
                  <a:pos x="93" y="323"/>
                </a:cxn>
                <a:cxn ang="0">
                  <a:pos x="195" y="317"/>
                </a:cxn>
                <a:cxn ang="0">
                  <a:pos x="275" y="323"/>
                </a:cxn>
                <a:cxn ang="0">
                  <a:pos x="339" y="269"/>
                </a:cxn>
                <a:cxn ang="0">
                  <a:pos x="224" y="87"/>
                </a:cxn>
                <a:cxn ang="0">
                  <a:pos x="269" y="122"/>
                </a:cxn>
                <a:cxn ang="0">
                  <a:pos x="285" y="96"/>
                </a:cxn>
                <a:cxn ang="0">
                  <a:pos x="285" y="77"/>
                </a:cxn>
                <a:cxn ang="0">
                  <a:pos x="272" y="42"/>
                </a:cxn>
                <a:cxn ang="0">
                  <a:pos x="253" y="0"/>
                </a:cxn>
              </a:cxnLst>
              <a:rect l="0" t="0" r="r" b="b"/>
              <a:pathLst>
                <a:path w="339" h="330">
                  <a:moveTo>
                    <a:pt x="253" y="0"/>
                  </a:moveTo>
                  <a:lnTo>
                    <a:pt x="166" y="10"/>
                  </a:lnTo>
                  <a:lnTo>
                    <a:pt x="115" y="45"/>
                  </a:lnTo>
                  <a:lnTo>
                    <a:pt x="35" y="29"/>
                  </a:lnTo>
                  <a:lnTo>
                    <a:pt x="0" y="77"/>
                  </a:lnTo>
                  <a:lnTo>
                    <a:pt x="13" y="323"/>
                  </a:lnTo>
                  <a:lnTo>
                    <a:pt x="16" y="330"/>
                  </a:lnTo>
                  <a:lnTo>
                    <a:pt x="93" y="323"/>
                  </a:lnTo>
                  <a:lnTo>
                    <a:pt x="195" y="317"/>
                  </a:lnTo>
                  <a:lnTo>
                    <a:pt x="275" y="323"/>
                  </a:lnTo>
                  <a:lnTo>
                    <a:pt x="339" y="269"/>
                  </a:lnTo>
                  <a:lnTo>
                    <a:pt x="224" y="87"/>
                  </a:lnTo>
                  <a:lnTo>
                    <a:pt x="269" y="122"/>
                  </a:lnTo>
                  <a:lnTo>
                    <a:pt x="285" y="96"/>
                  </a:lnTo>
                  <a:lnTo>
                    <a:pt x="285" y="77"/>
                  </a:lnTo>
                  <a:lnTo>
                    <a:pt x="272" y="42"/>
                  </a:lnTo>
                  <a:lnTo>
                    <a:pt x="253"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0" name="Freeform 264"/>
            <p:cNvSpPr>
              <a:spLocks/>
            </p:cNvSpPr>
            <p:nvPr/>
          </p:nvSpPr>
          <p:spPr bwMode="auto">
            <a:xfrm>
              <a:off x="4767581" y="4097799"/>
              <a:ext cx="326717" cy="320151"/>
            </a:xfrm>
            <a:custGeom>
              <a:avLst/>
              <a:gdLst/>
              <a:ahLst/>
              <a:cxnLst>
                <a:cxn ang="0">
                  <a:pos x="254" y="0"/>
                </a:cxn>
                <a:cxn ang="0">
                  <a:pos x="166" y="10"/>
                </a:cxn>
                <a:cxn ang="0">
                  <a:pos x="116" y="45"/>
                </a:cxn>
                <a:cxn ang="0">
                  <a:pos x="35" y="30"/>
                </a:cxn>
                <a:cxn ang="0">
                  <a:pos x="0" y="78"/>
                </a:cxn>
                <a:cxn ang="0">
                  <a:pos x="13" y="325"/>
                </a:cxn>
                <a:cxn ang="0">
                  <a:pos x="15" y="330"/>
                </a:cxn>
                <a:cxn ang="0">
                  <a:pos x="93" y="325"/>
                </a:cxn>
                <a:cxn ang="0">
                  <a:pos x="196" y="318"/>
                </a:cxn>
                <a:cxn ang="0">
                  <a:pos x="276" y="325"/>
                </a:cxn>
                <a:cxn ang="0">
                  <a:pos x="339" y="270"/>
                </a:cxn>
                <a:cxn ang="0">
                  <a:pos x="223" y="88"/>
                </a:cxn>
                <a:cxn ang="0">
                  <a:pos x="269" y="123"/>
                </a:cxn>
                <a:cxn ang="0">
                  <a:pos x="286" y="98"/>
                </a:cxn>
                <a:cxn ang="0">
                  <a:pos x="286" y="78"/>
                </a:cxn>
                <a:cxn ang="0">
                  <a:pos x="274" y="43"/>
                </a:cxn>
                <a:cxn ang="0">
                  <a:pos x="254" y="0"/>
                </a:cxn>
              </a:cxnLst>
              <a:rect l="0" t="0" r="r" b="b"/>
              <a:pathLst>
                <a:path w="339" h="330">
                  <a:moveTo>
                    <a:pt x="254" y="0"/>
                  </a:moveTo>
                  <a:lnTo>
                    <a:pt x="166" y="10"/>
                  </a:lnTo>
                  <a:lnTo>
                    <a:pt x="116" y="45"/>
                  </a:lnTo>
                  <a:lnTo>
                    <a:pt x="35" y="30"/>
                  </a:lnTo>
                  <a:lnTo>
                    <a:pt x="0" y="78"/>
                  </a:lnTo>
                  <a:lnTo>
                    <a:pt x="13" y="325"/>
                  </a:lnTo>
                  <a:lnTo>
                    <a:pt x="15" y="330"/>
                  </a:lnTo>
                  <a:lnTo>
                    <a:pt x="93" y="325"/>
                  </a:lnTo>
                  <a:lnTo>
                    <a:pt x="196" y="318"/>
                  </a:lnTo>
                  <a:lnTo>
                    <a:pt x="276" y="325"/>
                  </a:lnTo>
                  <a:lnTo>
                    <a:pt x="339" y="270"/>
                  </a:lnTo>
                  <a:lnTo>
                    <a:pt x="223" y="88"/>
                  </a:lnTo>
                  <a:lnTo>
                    <a:pt x="269" y="123"/>
                  </a:lnTo>
                  <a:lnTo>
                    <a:pt x="286" y="98"/>
                  </a:lnTo>
                  <a:lnTo>
                    <a:pt x="286" y="78"/>
                  </a:lnTo>
                  <a:lnTo>
                    <a:pt x="274" y="43"/>
                  </a:lnTo>
                  <a:lnTo>
                    <a:pt x="254"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1" name="Freeform 263"/>
            <p:cNvSpPr>
              <a:spLocks/>
            </p:cNvSpPr>
            <p:nvPr/>
          </p:nvSpPr>
          <p:spPr bwMode="auto">
            <a:xfrm>
              <a:off x="3555094" y="4204516"/>
              <a:ext cx="346080" cy="356533"/>
            </a:xfrm>
            <a:custGeom>
              <a:avLst/>
              <a:gdLst/>
              <a:ahLst/>
              <a:cxnLst>
                <a:cxn ang="0">
                  <a:pos x="51" y="115"/>
                </a:cxn>
                <a:cxn ang="0">
                  <a:pos x="51" y="125"/>
                </a:cxn>
                <a:cxn ang="0">
                  <a:pos x="16" y="227"/>
                </a:cxn>
                <a:cxn ang="0">
                  <a:pos x="0" y="272"/>
                </a:cxn>
                <a:cxn ang="0">
                  <a:pos x="141" y="320"/>
                </a:cxn>
                <a:cxn ang="0">
                  <a:pos x="170" y="365"/>
                </a:cxn>
                <a:cxn ang="0">
                  <a:pos x="330" y="368"/>
                </a:cxn>
                <a:cxn ang="0">
                  <a:pos x="358" y="45"/>
                </a:cxn>
                <a:cxn ang="0">
                  <a:pos x="358" y="42"/>
                </a:cxn>
                <a:cxn ang="0">
                  <a:pos x="317" y="0"/>
                </a:cxn>
                <a:cxn ang="0">
                  <a:pos x="314" y="0"/>
                </a:cxn>
                <a:cxn ang="0">
                  <a:pos x="253" y="3"/>
                </a:cxn>
                <a:cxn ang="0">
                  <a:pos x="227" y="61"/>
                </a:cxn>
                <a:cxn ang="0">
                  <a:pos x="183" y="64"/>
                </a:cxn>
                <a:cxn ang="0">
                  <a:pos x="157" y="115"/>
                </a:cxn>
                <a:cxn ang="0">
                  <a:pos x="51" y="115"/>
                </a:cxn>
              </a:cxnLst>
              <a:rect l="0" t="0" r="r" b="b"/>
              <a:pathLst>
                <a:path w="358" h="368">
                  <a:moveTo>
                    <a:pt x="51" y="115"/>
                  </a:moveTo>
                  <a:lnTo>
                    <a:pt x="51" y="125"/>
                  </a:lnTo>
                  <a:lnTo>
                    <a:pt x="16" y="227"/>
                  </a:lnTo>
                  <a:lnTo>
                    <a:pt x="0" y="272"/>
                  </a:lnTo>
                  <a:lnTo>
                    <a:pt x="141" y="320"/>
                  </a:lnTo>
                  <a:lnTo>
                    <a:pt x="170" y="365"/>
                  </a:lnTo>
                  <a:lnTo>
                    <a:pt x="330" y="368"/>
                  </a:lnTo>
                  <a:lnTo>
                    <a:pt x="358" y="45"/>
                  </a:lnTo>
                  <a:lnTo>
                    <a:pt x="358" y="42"/>
                  </a:lnTo>
                  <a:lnTo>
                    <a:pt x="317" y="0"/>
                  </a:lnTo>
                  <a:lnTo>
                    <a:pt x="314" y="0"/>
                  </a:lnTo>
                  <a:lnTo>
                    <a:pt x="253" y="3"/>
                  </a:lnTo>
                  <a:lnTo>
                    <a:pt x="227" y="61"/>
                  </a:lnTo>
                  <a:lnTo>
                    <a:pt x="183" y="64"/>
                  </a:lnTo>
                  <a:lnTo>
                    <a:pt x="157" y="115"/>
                  </a:lnTo>
                  <a:lnTo>
                    <a:pt x="51" y="115"/>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2" name="Freeform 262"/>
            <p:cNvSpPr>
              <a:spLocks/>
            </p:cNvSpPr>
            <p:nvPr/>
          </p:nvSpPr>
          <p:spPr bwMode="auto">
            <a:xfrm>
              <a:off x="3555094" y="4204516"/>
              <a:ext cx="348499" cy="356533"/>
            </a:xfrm>
            <a:custGeom>
              <a:avLst/>
              <a:gdLst/>
              <a:ahLst/>
              <a:cxnLst>
                <a:cxn ang="0">
                  <a:pos x="52" y="115"/>
                </a:cxn>
                <a:cxn ang="0">
                  <a:pos x="52" y="125"/>
                </a:cxn>
                <a:cxn ang="0">
                  <a:pos x="17" y="228"/>
                </a:cxn>
                <a:cxn ang="0">
                  <a:pos x="0" y="273"/>
                </a:cxn>
                <a:cxn ang="0">
                  <a:pos x="142" y="320"/>
                </a:cxn>
                <a:cxn ang="0">
                  <a:pos x="169" y="365"/>
                </a:cxn>
                <a:cxn ang="0">
                  <a:pos x="328" y="368"/>
                </a:cxn>
                <a:cxn ang="0">
                  <a:pos x="358" y="45"/>
                </a:cxn>
                <a:cxn ang="0">
                  <a:pos x="358" y="43"/>
                </a:cxn>
                <a:cxn ang="0">
                  <a:pos x="316" y="0"/>
                </a:cxn>
                <a:cxn ang="0">
                  <a:pos x="313" y="0"/>
                </a:cxn>
                <a:cxn ang="0">
                  <a:pos x="254" y="3"/>
                </a:cxn>
                <a:cxn ang="0">
                  <a:pos x="226" y="60"/>
                </a:cxn>
                <a:cxn ang="0">
                  <a:pos x="184" y="65"/>
                </a:cxn>
                <a:cxn ang="0">
                  <a:pos x="157" y="115"/>
                </a:cxn>
                <a:cxn ang="0">
                  <a:pos x="52" y="115"/>
                </a:cxn>
              </a:cxnLst>
              <a:rect l="0" t="0" r="r" b="b"/>
              <a:pathLst>
                <a:path w="358" h="368">
                  <a:moveTo>
                    <a:pt x="52" y="115"/>
                  </a:moveTo>
                  <a:lnTo>
                    <a:pt x="52" y="125"/>
                  </a:lnTo>
                  <a:lnTo>
                    <a:pt x="17" y="228"/>
                  </a:lnTo>
                  <a:lnTo>
                    <a:pt x="0" y="273"/>
                  </a:lnTo>
                  <a:lnTo>
                    <a:pt x="142" y="320"/>
                  </a:lnTo>
                  <a:lnTo>
                    <a:pt x="169" y="365"/>
                  </a:lnTo>
                  <a:lnTo>
                    <a:pt x="328" y="368"/>
                  </a:lnTo>
                  <a:lnTo>
                    <a:pt x="358" y="45"/>
                  </a:lnTo>
                  <a:lnTo>
                    <a:pt x="358" y="43"/>
                  </a:lnTo>
                  <a:lnTo>
                    <a:pt x="316" y="0"/>
                  </a:lnTo>
                  <a:lnTo>
                    <a:pt x="313" y="0"/>
                  </a:lnTo>
                  <a:lnTo>
                    <a:pt x="254" y="3"/>
                  </a:lnTo>
                  <a:lnTo>
                    <a:pt x="226" y="60"/>
                  </a:lnTo>
                  <a:lnTo>
                    <a:pt x="184" y="65"/>
                  </a:lnTo>
                  <a:lnTo>
                    <a:pt x="157" y="115"/>
                  </a:lnTo>
                  <a:lnTo>
                    <a:pt x="52" y="11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3" name="Freeform 261"/>
            <p:cNvSpPr>
              <a:spLocks/>
            </p:cNvSpPr>
            <p:nvPr/>
          </p:nvSpPr>
          <p:spPr bwMode="auto">
            <a:xfrm>
              <a:off x="3709983" y="4245748"/>
              <a:ext cx="452565" cy="470525"/>
            </a:xfrm>
            <a:custGeom>
              <a:avLst/>
              <a:gdLst/>
              <a:ahLst/>
              <a:cxnLst>
                <a:cxn ang="0">
                  <a:pos x="467" y="262"/>
                </a:cxn>
                <a:cxn ang="0">
                  <a:pos x="458" y="336"/>
                </a:cxn>
                <a:cxn ang="0">
                  <a:pos x="342" y="342"/>
                </a:cxn>
                <a:cxn ang="0">
                  <a:pos x="285" y="377"/>
                </a:cxn>
                <a:cxn ang="0">
                  <a:pos x="208" y="403"/>
                </a:cxn>
                <a:cxn ang="0">
                  <a:pos x="173" y="483"/>
                </a:cxn>
                <a:cxn ang="0">
                  <a:pos x="99" y="486"/>
                </a:cxn>
                <a:cxn ang="0">
                  <a:pos x="61" y="415"/>
                </a:cxn>
                <a:cxn ang="0">
                  <a:pos x="10" y="387"/>
                </a:cxn>
                <a:cxn ang="0">
                  <a:pos x="0" y="323"/>
                </a:cxn>
                <a:cxn ang="0">
                  <a:pos x="0" y="313"/>
                </a:cxn>
                <a:cxn ang="0">
                  <a:pos x="10" y="323"/>
                </a:cxn>
                <a:cxn ang="0">
                  <a:pos x="170" y="326"/>
                </a:cxn>
                <a:cxn ang="0">
                  <a:pos x="198" y="3"/>
                </a:cxn>
                <a:cxn ang="0">
                  <a:pos x="198" y="0"/>
                </a:cxn>
                <a:cxn ang="0">
                  <a:pos x="467" y="262"/>
                </a:cxn>
              </a:cxnLst>
              <a:rect l="0" t="0" r="r" b="b"/>
              <a:pathLst>
                <a:path w="467" h="486">
                  <a:moveTo>
                    <a:pt x="467" y="262"/>
                  </a:moveTo>
                  <a:lnTo>
                    <a:pt x="458" y="336"/>
                  </a:lnTo>
                  <a:lnTo>
                    <a:pt x="342" y="342"/>
                  </a:lnTo>
                  <a:lnTo>
                    <a:pt x="285" y="377"/>
                  </a:lnTo>
                  <a:lnTo>
                    <a:pt x="208" y="403"/>
                  </a:lnTo>
                  <a:lnTo>
                    <a:pt x="173" y="483"/>
                  </a:lnTo>
                  <a:lnTo>
                    <a:pt x="99" y="486"/>
                  </a:lnTo>
                  <a:lnTo>
                    <a:pt x="61" y="415"/>
                  </a:lnTo>
                  <a:lnTo>
                    <a:pt x="10" y="387"/>
                  </a:lnTo>
                  <a:lnTo>
                    <a:pt x="0" y="323"/>
                  </a:lnTo>
                  <a:lnTo>
                    <a:pt x="0" y="313"/>
                  </a:lnTo>
                  <a:lnTo>
                    <a:pt x="10" y="323"/>
                  </a:lnTo>
                  <a:lnTo>
                    <a:pt x="170" y="326"/>
                  </a:lnTo>
                  <a:lnTo>
                    <a:pt x="198" y="3"/>
                  </a:lnTo>
                  <a:lnTo>
                    <a:pt x="198" y="0"/>
                  </a:lnTo>
                  <a:lnTo>
                    <a:pt x="467" y="26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4" name="Freeform 260"/>
            <p:cNvSpPr>
              <a:spLocks/>
            </p:cNvSpPr>
            <p:nvPr/>
          </p:nvSpPr>
          <p:spPr bwMode="auto">
            <a:xfrm>
              <a:off x="3709983" y="4245748"/>
              <a:ext cx="452565" cy="470525"/>
            </a:xfrm>
            <a:custGeom>
              <a:avLst/>
              <a:gdLst/>
              <a:ahLst/>
              <a:cxnLst>
                <a:cxn ang="0">
                  <a:pos x="467" y="263"/>
                </a:cxn>
                <a:cxn ang="0">
                  <a:pos x="460" y="336"/>
                </a:cxn>
                <a:cxn ang="0">
                  <a:pos x="342" y="343"/>
                </a:cxn>
                <a:cxn ang="0">
                  <a:pos x="285" y="378"/>
                </a:cxn>
                <a:cxn ang="0">
                  <a:pos x="210" y="403"/>
                </a:cxn>
                <a:cxn ang="0">
                  <a:pos x="175" y="483"/>
                </a:cxn>
                <a:cxn ang="0">
                  <a:pos x="100" y="486"/>
                </a:cxn>
                <a:cxn ang="0">
                  <a:pos x="62" y="416"/>
                </a:cxn>
                <a:cxn ang="0">
                  <a:pos x="10" y="388"/>
                </a:cxn>
                <a:cxn ang="0">
                  <a:pos x="0" y="323"/>
                </a:cxn>
                <a:cxn ang="0">
                  <a:pos x="0" y="313"/>
                </a:cxn>
                <a:cxn ang="0">
                  <a:pos x="10" y="323"/>
                </a:cxn>
                <a:cxn ang="0">
                  <a:pos x="170" y="326"/>
                </a:cxn>
                <a:cxn ang="0">
                  <a:pos x="200" y="3"/>
                </a:cxn>
                <a:cxn ang="0">
                  <a:pos x="200" y="0"/>
                </a:cxn>
                <a:cxn ang="0">
                  <a:pos x="467" y="263"/>
                </a:cxn>
              </a:cxnLst>
              <a:rect l="0" t="0" r="r" b="b"/>
              <a:pathLst>
                <a:path w="467" h="486">
                  <a:moveTo>
                    <a:pt x="467" y="263"/>
                  </a:moveTo>
                  <a:lnTo>
                    <a:pt x="460" y="336"/>
                  </a:lnTo>
                  <a:lnTo>
                    <a:pt x="342" y="343"/>
                  </a:lnTo>
                  <a:lnTo>
                    <a:pt x="285" y="378"/>
                  </a:lnTo>
                  <a:lnTo>
                    <a:pt x="210" y="403"/>
                  </a:lnTo>
                  <a:lnTo>
                    <a:pt x="175" y="483"/>
                  </a:lnTo>
                  <a:lnTo>
                    <a:pt x="100" y="486"/>
                  </a:lnTo>
                  <a:lnTo>
                    <a:pt x="62" y="416"/>
                  </a:lnTo>
                  <a:lnTo>
                    <a:pt x="10" y="388"/>
                  </a:lnTo>
                  <a:lnTo>
                    <a:pt x="0" y="323"/>
                  </a:lnTo>
                  <a:lnTo>
                    <a:pt x="0" y="313"/>
                  </a:lnTo>
                  <a:lnTo>
                    <a:pt x="10" y="323"/>
                  </a:lnTo>
                  <a:lnTo>
                    <a:pt x="170" y="326"/>
                  </a:lnTo>
                  <a:lnTo>
                    <a:pt x="200" y="3"/>
                  </a:lnTo>
                  <a:lnTo>
                    <a:pt x="200" y="0"/>
                  </a:lnTo>
                  <a:lnTo>
                    <a:pt x="467" y="263"/>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5" name="Freeform 259"/>
            <p:cNvSpPr>
              <a:spLocks/>
            </p:cNvSpPr>
            <p:nvPr/>
          </p:nvSpPr>
          <p:spPr bwMode="auto">
            <a:xfrm>
              <a:off x="3550254" y="4527093"/>
              <a:ext cx="58083" cy="36380"/>
            </a:xfrm>
            <a:custGeom>
              <a:avLst/>
              <a:gdLst/>
              <a:ahLst/>
              <a:cxnLst>
                <a:cxn ang="0">
                  <a:pos x="0" y="0"/>
                </a:cxn>
                <a:cxn ang="0">
                  <a:pos x="0" y="35"/>
                </a:cxn>
                <a:cxn ang="0">
                  <a:pos x="57" y="38"/>
                </a:cxn>
                <a:cxn ang="0">
                  <a:pos x="61" y="9"/>
                </a:cxn>
                <a:cxn ang="0">
                  <a:pos x="0" y="0"/>
                </a:cxn>
              </a:cxnLst>
              <a:rect l="0" t="0" r="r" b="b"/>
              <a:pathLst>
                <a:path w="61" h="38">
                  <a:moveTo>
                    <a:pt x="0" y="0"/>
                  </a:moveTo>
                  <a:lnTo>
                    <a:pt x="0" y="35"/>
                  </a:lnTo>
                  <a:lnTo>
                    <a:pt x="57" y="38"/>
                  </a:lnTo>
                  <a:lnTo>
                    <a:pt x="61" y="9"/>
                  </a:lnTo>
                  <a:lnTo>
                    <a:pt x="0"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6" name="Freeform 258"/>
            <p:cNvSpPr>
              <a:spLocks/>
            </p:cNvSpPr>
            <p:nvPr/>
          </p:nvSpPr>
          <p:spPr bwMode="auto">
            <a:xfrm>
              <a:off x="3550254" y="4527093"/>
              <a:ext cx="58083" cy="36380"/>
            </a:xfrm>
            <a:custGeom>
              <a:avLst/>
              <a:gdLst/>
              <a:ahLst/>
              <a:cxnLst>
                <a:cxn ang="0">
                  <a:pos x="0" y="0"/>
                </a:cxn>
                <a:cxn ang="0">
                  <a:pos x="0" y="35"/>
                </a:cxn>
                <a:cxn ang="0">
                  <a:pos x="58" y="38"/>
                </a:cxn>
                <a:cxn ang="0">
                  <a:pos x="61" y="10"/>
                </a:cxn>
                <a:cxn ang="0">
                  <a:pos x="0" y="0"/>
                </a:cxn>
              </a:cxnLst>
              <a:rect l="0" t="0" r="r" b="b"/>
              <a:pathLst>
                <a:path w="61" h="38">
                  <a:moveTo>
                    <a:pt x="0" y="0"/>
                  </a:moveTo>
                  <a:lnTo>
                    <a:pt x="0" y="35"/>
                  </a:lnTo>
                  <a:lnTo>
                    <a:pt x="58" y="38"/>
                  </a:lnTo>
                  <a:lnTo>
                    <a:pt x="61" y="10"/>
                  </a:lnTo>
                  <a:lnTo>
                    <a:pt x="0"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7" name="Freeform 257"/>
            <p:cNvSpPr>
              <a:spLocks/>
            </p:cNvSpPr>
            <p:nvPr/>
          </p:nvSpPr>
          <p:spPr bwMode="auto">
            <a:xfrm>
              <a:off x="3550254" y="4468883"/>
              <a:ext cx="169409" cy="147948"/>
            </a:xfrm>
            <a:custGeom>
              <a:avLst/>
              <a:gdLst/>
              <a:ahLst/>
              <a:cxnLst>
                <a:cxn ang="0">
                  <a:pos x="6" y="0"/>
                </a:cxn>
                <a:cxn ang="0">
                  <a:pos x="0" y="19"/>
                </a:cxn>
                <a:cxn ang="0">
                  <a:pos x="0" y="61"/>
                </a:cxn>
                <a:cxn ang="0">
                  <a:pos x="61" y="70"/>
                </a:cxn>
                <a:cxn ang="0">
                  <a:pos x="57" y="99"/>
                </a:cxn>
                <a:cxn ang="0">
                  <a:pos x="0" y="96"/>
                </a:cxn>
                <a:cxn ang="0">
                  <a:pos x="0" y="131"/>
                </a:cxn>
                <a:cxn ang="0">
                  <a:pos x="176" y="153"/>
                </a:cxn>
                <a:cxn ang="0">
                  <a:pos x="166" y="93"/>
                </a:cxn>
                <a:cxn ang="0">
                  <a:pos x="166" y="83"/>
                </a:cxn>
                <a:cxn ang="0">
                  <a:pos x="176" y="93"/>
                </a:cxn>
                <a:cxn ang="0">
                  <a:pos x="147" y="48"/>
                </a:cxn>
                <a:cxn ang="0">
                  <a:pos x="6" y="0"/>
                </a:cxn>
              </a:cxnLst>
              <a:rect l="0" t="0" r="r" b="b"/>
              <a:pathLst>
                <a:path w="176" h="153">
                  <a:moveTo>
                    <a:pt x="6" y="0"/>
                  </a:moveTo>
                  <a:lnTo>
                    <a:pt x="0" y="19"/>
                  </a:lnTo>
                  <a:lnTo>
                    <a:pt x="0" y="61"/>
                  </a:lnTo>
                  <a:lnTo>
                    <a:pt x="61" y="70"/>
                  </a:lnTo>
                  <a:lnTo>
                    <a:pt x="57" y="99"/>
                  </a:lnTo>
                  <a:lnTo>
                    <a:pt x="0" y="96"/>
                  </a:lnTo>
                  <a:lnTo>
                    <a:pt x="0" y="131"/>
                  </a:lnTo>
                  <a:lnTo>
                    <a:pt x="176" y="153"/>
                  </a:lnTo>
                  <a:lnTo>
                    <a:pt x="166" y="93"/>
                  </a:lnTo>
                  <a:lnTo>
                    <a:pt x="166" y="83"/>
                  </a:lnTo>
                  <a:lnTo>
                    <a:pt x="176" y="93"/>
                  </a:lnTo>
                  <a:lnTo>
                    <a:pt x="147" y="48"/>
                  </a:lnTo>
                  <a:lnTo>
                    <a:pt x="6"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8" name="Freeform 256"/>
            <p:cNvSpPr>
              <a:spLocks/>
            </p:cNvSpPr>
            <p:nvPr/>
          </p:nvSpPr>
          <p:spPr bwMode="auto">
            <a:xfrm>
              <a:off x="3550254" y="4468883"/>
              <a:ext cx="169409" cy="147948"/>
            </a:xfrm>
            <a:custGeom>
              <a:avLst/>
              <a:gdLst/>
              <a:ahLst/>
              <a:cxnLst>
                <a:cxn ang="0">
                  <a:pos x="5" y="0"/>
                </a:cxn>
                <a:cxn ang="0">
                  <a:pos x="0" y="18"/>
                </a:cxn>
                <a:cxn ang="0">
                  <a:pos x="0" y="60"/>
                </a:cxn>
                <a:cxn ang="0">
                  <a:pos x="60" y="70"/>
                </a:cxn>
                <a:cxn ang="0">
                  <a:pos x="58" y="98"/>
                </a:cxn>
                <a:cxn ang="0">
                  <a:pos x="0" y="95"/>
                </a:cxn>
                <a:cxn ang="0">
                  <a:pos x="0" y="130"/>
                </a:cxn>
                <a:cxn ang="0">
                  <a:pos x="176" y="153"/>
                </a:cxn>
                <a:cxn ang="0">
                  <a:pos x="166" y="93"/>
                </a:cxn>
                <a:cxn ang="0">
                  <a:pos x="166" y="83"/>
                </a:cxn>
                <a:cxn ang="0">
                  <a:pos x="176" y="93"/>
                </a:cxn>
                <a:cxn ang="0">
                  <a:pos x="148" y="48"/>
                </a:cxn>
                <a:cxn ang="0">
                  <a:pos x="5" y="0"/>
                </a:cxn>
              </a:cxnLst>
              <a:rect l="0" t="0" r="r" b="b"/>
              <a:pathLst>
                <a:path w="176" h="153">
                  <a:moveTo>
                    <a:pt x="5" y="0"/>
                  </a:moveTo>
                  <a:lnTo>
                    <a:pt x="0" y="18"/>
                  </a:lnTo>
                  <a:lnTo>
                    <a:pt x="0" y="60"/>
                  </a:lnTo>
                  <a:lnTo>
                    <a:pt x="60" y="70"/>
                  </a:lnTo>
                  <a:lnTo>
                    <a:pt x="58" y="98"/>
                  </a:lnTo>
                  <a:lnTo>
                    <a:pt x="0" y="95"/>
                  </a:lnTo>
                  <a:lnTo>
                    <a:pt x="0" y="130"/>
                  </a:lnTo>
                  <a:lnTo>
                    <a:pt x="176" y="153"/>
                  </a:lnTo>
                  <a:lnTo>
                    <a:pt x="166" y="93"/>
                  </a:lnTo>
                  <a:lnTo>
                    <a:pt x="166" y="83"/>
                  </a:lnTo>
                  <a:lnTo>
                    <a:pt x="176" y="93"/>
                  </a:lnTo>
                  <a:lnTo>
                    <a:pt x="148" y="48"/>
                  </a:lnTo>
                  <a:lnTo>
                    <a:pt x="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9" name="Freeform 255"/>
            <p:cNvSpPr>
              <a:spLocks/>
            </p:cNvSpPr>
            <p:nvPr/>
          </p:nvSpPr>
          <p:spPr bwMode="auto">
            <a:xfrm>
              <a:off x="3550254" y="4595004"/>
              <a:ext cx="67764" cy="75186"/>
            </a:xfrm>
            <a:custGeom>
              <a:avLst/>
              <a:gdLst/>
              <a:ahLst/>
              <a:cxnLst>
                <a:cxn ang="0">
                  <a:pos x="0" y="0"/>
                </a:cxn>
                <a:cxn ang="0">
                  <a:pos x="0" y="22"/>
                </a:cxn>
                <a:cxn ang="0">
                  <a:pos x="25" y="48"/>
                </a:cxn>
                <a:cxn ang="0">
                  <a:pos x="41" y="77"/>
                </a:cxn>
                <a:cxn ang="0">
                  <a:pos x="70" y="13"/>
                </a:cxn>
                <a:cxn ang="0">
                  <a:pos x="0" y="0"/>
                </a:cxn>
              </a:cxnLst>
              <a:rect l="0" t="0" r="r" b="b"/>
              <a:pathLst>
                <a:path w="70" h="77">
                  <a:moveTo>
                    <a:pt x="0" y="0"/>
                  </a:moveTo>
                  <a:lnTo>
                    <a:pt x="0" y="22"/>
                  </a:lnTo>
                  <a:lnTo>
                    <a:pt x="25" y="48"/>
                  </a:lnTo>
                  <a:lnTo>
                    <a:pt x="41" y="77"/>
                  </a:lnTo>
                  <a:lnTo>
                    <a:pt x="70" y="13"/>
                  </a:lnTo>
                  <a:lnTo>
                    <a:pt x="0"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0" name="Freeform 254"/>
            <p:cNvSpPr>
              <a:spLocks/>
            </p:cNvSpPr>
            <p:nvPr/>
          </p:nvSpPr>
          <p:spPr bwMode="auto">
            <a:xfrm>
              <a:off x="3550254" y="4595004"/>
              <a:ext cx="67764" cy="75186"/>
            </a:xfrm>
            <a:custGeom>
              <a:avLst/>
              <a:gdLst/>
              <a:ahLst/>
              <a:cxnLst>
                <a:cxn ang="0">
                  <a:pos x="0" y="0"/>
                </a:cxn>
                <a:cxn ang="0">
                  <a:pos x="0" y="22"/>
                </a:cxn>
                <a:cxn ang="0">
                  <a:pos x="25" y="47"/>
                </a:cxn>
                <a:cxn ang="0">
                  <a:pos x="40" y="77"/>
                </a:cxn>
                <a:cxn ang="0">
                  <a:pos x="70" y="12"/>
                </a:cxn>
                <a:cxn ang="0">
                  <a:pos x="0" y="0"/>
                </a:cxn>
              </a:cxnLst>
              <a:rect l="0" t="0" r="r" b="b"/>
              <a:pathLst>
                <a:path w="70" h="77">
                  <a:moveTo>
                    <a:pt x="0" y="0"/>
                  </a:moveTo>
                  <a:lnTo>
                    <a:pt x="0" y="22"/>
                  </a:lnTo>
                  <a:lnTo>
                    <a:pt x="25" y="47"/>
                  </a:lnTo>
                  <a:lnTo>
                    <a:pt x="40" y="77"/>
                  </a:lnTo>
                  <a:lnTo>
                    <a:pt x="70" y="12"/>
                  </a:lnTo>
                  <a:lnTo>
                    <a:pt x="0"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1" name="Freeform 253"/>
            <p:cNvSpPr>
              <a:spLocks/>
            </p:cNvSpPr>
            <p:nvPr/>
          </p:nvSpPr>
          <p:spPr bwMode="auto">
            <a:xfrm>
              <a:off x="3579295" y="4602279"/>
              <a:ext cx="237173" cy="186756"/>
            </a:xfrm>
            <a:custGeom>
              <a:avLst/>
              <a:gdLst/>
              <a:ahLst/>
              <a:cxnLst>
                <a:cxn ang="0">
                  <a:pos x="0" y="48"/>
                </a:cxn>
                <a:cxn ang="0">
                  <a:pos x="44" y="141"/>
                </a:cxn>
                <a:cxn ang="0">
                  <a:pos x="48" y="141"/>
                </a:cxn>
                <a:cxn ang="0">
                  <a:pos x="83" y="119"/>
                </a:cxn>
                <a:cxn ang="0">
                  <a:pos x="121" y="128"/>
                </a:cxn>
                <a:cxn ang="0">
                  <a:pos x="131" y="164"/>
                </a:cxn>
                <a:cxn ang="0">
                  <a:pos x="198" y="192"/>
                </a:cxn>
                <a:cxn ang="0">
                  <a:pos x="240" y="122"/>
                </a:cxn>
                <a:cxn ang="0">
                  <a:pos x="246" y="119"/>
                </a:cxn>
                <a:cxn ang="0">
                  <a:pos x="236" y="119"/>
                </a:cxn>
                <a:cxn ang="0">
                  <a:pos x="198" y="48"/>
                </a:cxn>
                <a:cxn ang="0">
                  <a:pos x="147" y="20"/>
                </a:cxn>
                <a:cxn ang="0">
                  <a:pos x="147" y="0"/>
                </a:cxn>
                <a:cxn ang="0">
                  <a:pos x="147" y="16"/>
                </a:cxn>
                <a:cxn ang="0">
                  <a:pos x="41" y="7"/>
                </a:cxn>
                <a:cxn ang="0">
                  <a:pos x="12" y="71"/>
                </a:cxn>
                <a:cxn ang="0">
                  <a:pos x="0" y="48"/>
                </a:cxn>
              </a:cxnLst>
              <a:rect l="0" t="0" r="r" b="b"/>
              <a:pathLst>
                <a:path w="246" h="192">
                  <a:moveTo>
                    <a:pt x="0" y="48"/>
                  </a:moveTo>
                  <a:lnTo>
                    <a:pt x="44" y="141"/>
                  </a:lnTo>
                  <a:lnTo>
                    <a:pt x="48" y="141"/>
                  </a:lnTo>
                  <a:lnTo>
                    <a:pt x="83" y="119"/>
                  </a:lnTo>
                  <a:lnTo>
                    <a:pt x="121" y="128"/>
                  </a:lnTo>
                  <a:lnTo>
                    <a:pt x="131" y="164"/>
                  </a:lnTo>
                  <a:lnTo>
                    <a:pt x="198" y="192"/>
                  </a:lnTo>
                  <a:lnTo>
                    <a:pt x="240" y="122"/>
                  </a:lnTo>
                  <a:lnTo>
                    <a:pt x="246" y="119"/>
                  </a:lnTo>
                  <a:lnTo>
                    <a:pt x="236" y="119"/>
                  </a:lnTo>
                  <a:lnTo>
                    <a:pt x="198" y="48"/>
                  </a:lnTo>
                  <a:lnTo>
                    <a:pt x="147" y="20"/>
                  </a:lnTo>
                  <a:lnTo>
                    <a:pt x="147" y="0"/>
                  </a:lnTo>
                  <a:lnTo>
                    <a:pt x="147" y="16"/>
                  </a:lnTo>
                  <a:lnTo>
                    <a:pt x="41" y="7"/>
                  </a:lnTo>
                  <a:lnTo>
                    <a:pt x="12" y="71"/>
                  </a:lnTo>
                  <a:lnTo>
                    <a:pt x="0" y="4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2" name="Freeform 252"/>
            <p:cNvSpPr>
              <a:spLocks/>
            </p:cNvSpPr>
            <p:nvPr/>
          </p:nvSpPr>
          <p:spPr bwMode="auto">
            <a:xfrm>
              <a:off x="3579295" y="4602279"/>
              <a:ext cx="237173" cy="184329"/>
            </a:xfrm>
            <a:custGeom>
              <a:avLst/>
              <a:gdLst/>
              <a:ahLst/>
              <a:cxnLst>
                <a:cxn ang="0">
                  <a:pos x="0" y="48"/>
                </a:cxn>
                <a:cxn ang="0">
                  <a:pos x="43" y="141"/>
                </a:cxn>
                <a:cxn ang="0">
                  <a:pos x="48" y="141"/>
                </a:cxn>
                <a:cxn ang="0">
                  <a:pos x="83" y="119"/>
                </a:cxn>
                <a:cxn ang="0">
                  <a:pos x="120" y="129"/>
                </a:cxn>
                <a:cxn ang="0">
                  <a:pos x="131" y="164"/>
                </a:cxn>
                <a:cxn ang="0">
                  <a:pos x="198" y="192"/>
                </a:cxn>
                <a:cxn ang="0">
                  <a:pos x="241" y="121"/>
                </a:cxn>
                <a:cxn ang="0">
                  <a:pos x="246" y="119"/>
                </a:cxn>
                <a:cxn ang="0">
                  <a:pos x="236" y="119"/>
                </a:cxn>
                <a:cxn ang="0">
                  <a:pos x="198" y="48"/>
                </a:cxn>
                <a:cxn ang="0">
                  <a:pos x="146" y="20"/>
                </a:cxn>
                <a:cxn ang="0">
                  <a:pos x="146" y="0"/>
                </a:cxn>
                <a:cxn ang="0">
                  <a:pos x="146" y="15"/>
                </a:cxn>
                <a:cxn ang="0">
                  <a:pos x="40" y="5"/>
                </a:cxn>
                <a:cxn ang="0">
                  <a:pos x="10" y="71"/>
                </a:cxn>
                <a:cxn ang="0">
                  <a:pos x="0" y="48"/>
                </a:cxn>
              </a:cxnLst>
              <a:rect l="0" t="0" r="r" b="b"/>
              <a:pathLst>
                <a:path w="246" h="192">
                  <a:moveTo>
                    <a:pt x="0" y="48"/>
                  </a:moveTo>
                  <a:lnTo>
                    <a:pt x="43" y="141"/>
                  </a:lnTo>
                  <a:lnTo>
                    <a:pt x="48" y="141"/>
                  </a:lnTo>
                  <a:lnTo>
                    <a:pt x="83" y="119"/>
                  </a:lnTo>
                  <a:lnTo>
                    <a:pt x="120" y="129"/>
                  </a:lnTo>
                  <a:lnTo>
                    <a:pt x="131" y="164"/>
                  </a:lnTo>
                  <a:lnTo>
                    <a:pt x="198" y="192"/>
                  </a:lnTo>
                  <a:lnTo>
                    <a:pt x="241" y="121"/>
                  </a:lnTo>
                  <a:lnTo>
                    <a:pt x="246" y="119"/>
                  </a:lnTo>
                  <a:lnTo>
                    <a:pt x="236" y="119"/>
                  </a:lnTo>
                  <a:lnTo>
                    <a:pt x="198" y="48"/>
                  </a:lnTo>
                  <a:lnTo>
                    <a:pt x="146" y="20"/>
                  </a:lnTo>
                  <a:lnTo>
                    <a:pt x="146" y="0"/>
                  </a:lnTo>
                  <a:lnTo>
                    <a:pt x="146" y="15"/>
                  </a:lnTo>
                  <a:lnTo>
                    <a:pt x="40" y="5"/>
                  </a:lnTo>
                  <a:lnTo>
                    <a:pt x="10" y="71"/>
                  </a:lnTo>
                  <a:lnTo>
                    <a:pt x="0" y="48"/>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3" name="Freeform 251"/>
            <p:cNvSpPr>
              <a:spLocks/>
            </p:cNvSpPr>
            <p:nvPr/>
          </p:nvSpPr>
          <p:spPr bwMode="auto">
            <a:xfrm>
              <a:off x="3620439" y="4716273"/>
              <a:ext cx="87125" cy="67911"/>
            </a:xfrm>
            <a:custGeom>
              <a:avLst/>
              <a:gdLst/>
              <a:ahLst/>
              <a:cxnLst>
                <a:cxn ang="0">
                  <a:pos x="0" y="22"/>
                </a:cxn>
                <a:cxn ang="0">
                  <a:pos x="4" y="29"/>
                </a:cxn>
                <a:cxn ang="0">
                  <a:pos x="48" y="64"/>
                </a:cxn>
                <a:cxn ang="0">
                  <a:pos x="52" y="70"/>
                </a:cxn>
                <a:cxn ang="0">
                  <a:pos x="90" y="48"/>
                </a:cxn>
                <a:cxn ang="0">
                  <a:pos x="90" y="45"/>
                </a:cxn>
                <a:cxn ang="0">
                  <a:pos x="87" y="45"/>
                </a:cxn>
                <a:cxn ang="0">
                  <a:pos x="77" y="9"/>
                </a:cxn>
                <a:cxn ang="0">
                  <a:pos x="39" y="0"/>
                </a:cxn>
                <a:cxn ang="0">
                  <a:pos x="4" y="22"/>
                </a:cxn>
                <a:cxn ang="0">
                  <a:pos x="0" y="22"/>
                </a:cxn>
              </a:cxnLst>
              <a:rect l="0" t="0" r="r" b="b"/>
              <a:pathLst>
                <a:path w="90" h="70">
                  <a:moveTo>
                    <a:pt x="0" y="22"/>
                  </a:moveTo>
                  <a:lnTo>
                    <a:pt x="4" y="29"/>
                  </a:lnTo>
                  <a:lnTo>
                    <a:pt x="48" y="64"/>
                  </a:lnTo>
                  <a:lnTo>
                    <a:pt x="52" y="70"/>
                  </a:lnTo>
                  <a:lnTo>
                    <a:pt x="90" y="48"/>
                  </a:lnTo>
                  <a:lnTo>
                    <a:pt x="90" y="45"/>
                  </a:lnTo>
                  <a:lnTo>
                    <a:pt x="87" y="45"/>
                  </a:lnTo>
                  <a:lnTo>
                    <a:pt x="77" y="9"/>
                  </a:lnTo>
                  <a:lnTo>
                    <a:pt x="39" y="0"/>
                  </a:lnTo>
                  <a:lnTo>
                    <a:pt x="4" y="22"/>
                  </a:lnTo>
                  <a:lnTo>
                    <a:pt x="0" y="2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4" name="Freeform 250"/>
            <p:cNvSpPr>
              <a:spLocks/>
            </p:cNvSpPr>
            <p:nvPr/>
          </p:nvSpPr>
          <p:spPr bwMode="auto">
            <a:xfrm>
              <a:off x="3620439" y="4716273"/>
              <a:ext cx="87125" cy="67911"/>
            </a:xfrm>
            <a:custGeom>
              <a:avLst/>
              <a:gdLst/>
              <a:ahLst/>
              <a:cxnLst>
                <a:cxn ang="0">
                  <a:pos x="0" y="23"/>
                </a:cxn>
                <a:cxn ang="0">
                  <a:pos x="5" y="30"/>
                </a:cxn>
                <a:cxn ang="0">
                  <a:pos x="48" y="65"/>
                </a:cxn>
                <a:cxn ang="0">
                  <a:pos x="53" y="70"/>
                </a:cxn>
                <a:cxn ang="0">
                  <a:pos x="90" y="48"/>
                </a:cxn>
                <a:cxn ang="0">
                  <a:pos x="90" y="45"/>
                </a:cxn>
                <a:cxn ang="0">
                  <a:pos x="88" y="45"/>
                </a:cxn>
                <a:cxn ang="0">
                  <a:pos x="78" y="10"/>
                </a:cxn>
                <a:cxn ang="0">
                  <a:pos x="40" y="0"/>
                </a:cxn>
                <a:cxn ang="0">
                  <a:pos x="5" y="23"/>
                </a:cxn>
                <a:cxn ang="0">
                  <a:pos x="0" y="23"/>
                </a:cxn>
              </a:cxnLst>
              <a:rect l="0" t="0" r="r" b="b"/>
              <a:pathLst>
                <a:path w="90" h="70">
                  <a:moveTo>
                    <a:pt x="0" y="23"/>
                  </a:moveTo>
                  <a:lnTo>
                    <a:pt x="5" y="30"/>
                  </a:lnTo>
                  <a:lnTo>
                    <a:pt x="48" y="65"/>
                  </a:lnTo>
                  <a:lnTo>
                    <a:pt x="53" y="70"/>
                  </a:lnTo>
                  <a:lnTo>
                    <a:pt x="90" y="48"/>
                  </a:lnTo>
                  <a:lnTo>
                    <a:pt x="90" y="45"/>
                  </a:lnTo>
                  <a:lnTo>
                    <a:pt x="88" y="45"/>
                  </a:lnTo>
                  <a:lnTo>
                    <a:pt x="78" y="10"/>
                  </a:lnTo>
                  <a:lnTo>
                    <a:pt x="40" y="0"/>
                  </a:lnTo>
                  <a:lnTo>
                    <a:pt x="5" y="23"/>
                  </a:lnTo>
                  <a:lnTo>
                    <a:pt x="0" y="2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5" name="Freeform 249"/>
            <p:cNvSpPr>
              <a:spLocks/>
            </p:cNvSpPr>
            <p:nvPr/>
          </p:nvSpPr>
          <p:spPr bwMode="auto">
            <a:xfrm>
              <a:off x="3671260" y="4759930"/>
              <a:ext cx="113747" cy="126120"/>
            </a:xfrm>
            <a:custGeom>
              <a:avLst/>
              <a:gdLst/>
              <a:ahLst/>
              <a:cxnLst>
                <a:cxn ang="0">
                  <a:pos x="0" y="25"/>
                </a:cxn>
                <a:cxn ang="0">
                  <a:pos x="3" y="44"/>
                </a:cxn>
                <a:cxn ang="0">
                  <a:pos x="118" y="131"/>
                </a:cxn>
                <a:cxn ang="0">
                  <a:pos x="102" y="28"/>
                </a:cxn>
                <a:cxn ang="0">
                  <a:pos x="102" y="25"/>
                </a:cxn>
                <a:cxn ang="0">
                  <a:pos x="102" y="28"/>
                </a:cxn>
                <a:cxn ang="0">
                  <a:pos x="38" y="0"/>
                </a:cxn>
                <a:cxn ang="0">
                  <a:pos x="38" y="3"/>
                </a:cxn>
                <a:cxn ang="0">
                  <a:pos x="0" y="25"/>
                </a:cxn>
              </a:cxnLst>
              <a:rect l="0" t="0" r="r" b="b"/>
              <a:pathLst>
                <a:path w="118" h="131">
                  <a:moveTo>
                    <a:pt x="0" y="25"/>
                  </a:moveTo>
                  <a:lnTo>
                    <a:pt x="3" y="44"/>
                  </a:lnTo>
                  <a:lnTo>
                    <a:pt x="118" y="131"/>
                  </a:lnTo>
                  <a:lnTo>
                    <a:pt x="102" y="28"/>
                  </a:lnTo>
                  <a:lnTo>
                    <a:pt x="102" y="25"/>
                  </a:lnTo>
                  <a:lnTo>
                    <a:pt x="102" y="28"/>
                  </a:lnTo>
                  <a:lnTo>
                    <a:pt x="38" y="0"/>
                  </a:lnTo>
                  <a:lnTo>
                    <a:pt x="38" y="3"/>
                  </a:lnTo>
                  <a:lnTo>
                    <a:pt x="0" y="25"/>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6" name="Freeform 248"/>
            <p:cNvSpPr>
              <a:spLocks/>
            </p:cNvSpPr>
            <p:nvPr/>
          </p:nvSpPr>
          <p:spPr bwMode="auto">
            <a:xfrm>
              <a:off x="3671260" y="4759930"/>
              <a:ext cx="113747" cy="128545"/>
            </a:xfrm>
            <a:custGeom>
              <a:avLst/>
              <a:gdLst/>
              <a:ahLst/>
              <a:cxnLst>
                <a:cxn ang="0">
                  <a:pos x="0" y="25"/>
                </a:cxn>
                <a:cxn ang="0">
                  <a:pos x="3" y="44"/>
                </a:cxn>
                <a:cxn ang="0">
                  <a:pos x="118" y="131"/>
                </a:cxn>
                <a:cxn ang="0">
                  <a:pos x="103" y="27"/>
                </a:cxn>
                <a:cxn ang="0">
                  <a:pos x="103" y="25"/>
                </a:cxn>
                <a:cxn ang="0">
                  <a:pos x="103" y="27"/>
                </a:cxn>
                <a:cxn ang="0">
                  <a:pos x="38" y="0"/>
                </a:cxn>
                <a:cxn ang="0">
                  <a:pos x="38" y="2"/>
                </a:cxn>
                <a:cxn ang="0">
                  <a:pos x="0" y="25"/>
                </a:cxn>
              </a:cxnLst>
              <a:rect l="0" t="0" r="r" b="b"/>
              <a:pathLst>
                <a:path w="118" h="131">
                  <a:moveTo>
                    <a:pt x="0" y="25"/>
                  </a:moveTo>
                  <a:lnTo>
                    <a:pt x="3" y="44"/>
                  </a:lnTo>
                  <a:lnTo>
                    <a:pt x="118" y="131"/>
                  </a:lnTo>
                  <a:lnTo>
                    <a:pt x="103" y="27"/>
                  </a:lnTo>
                  <a:lnTo>
                    <a:pt x="103" y="25"/>
                  </a:lnTo>
                  <a:lnTo>
                    <a:pt x="103" y="27"/>
                  </a:lnTo>
                  <a:lnTo>
                    <a:pt x="38" y="0"/>
                  </a:lnTo>
                  <a:lnTo>
                    <a:pt x="38" y="2"/>
                  </a:lnTo>
                  <a:lnTo>
                    <a:pt x="0" y="2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7" name="Freeform 247"/>
            <p:cNvSpPr>
              <a:spLocks/>
            </p:cNvSpPr>
            <p:nvPr/>
          </p:nvSpPr>
          <p:spPr bwMode="auto">
            <a:xfrm>
              <a:off x="3741445" y="4716273"/>
              <a:ext cx="220231" cy="194031"/>
            </a:xfrm>
            <a:custGeom>
              <a:avLst/>
              <a:gdLst/>
              <a:ahLst/>
              <a:cxnLst>
                <a:cxn ang="0">
                  <a:pos x="0" y="141"/>
                </a:cxn>
                <a:cxn ang="0">
                  <a:pos x="77" y="201"/>
                </a:cxn>
                <a:cxn ang="0">
                  <a:pos x="150" y="173"/>
                </a:cxn>
                <a:cxn ang="0">
                  <a:pos x="205" y="176"/>
                </a:cxn>
                <a:cxn ang="0">
                  <a:pos x="198" y="115"/>
                </a:cxn>
                <a:cxn ang="0">
                  <a:pos x="227" y="99"/>
                </a:cxn>
                <a:cxn ang="0">
                  <a:pos x="227" y="48"/>
                </a:cxn>
                <a:cxn ang="0">
                  <a:pos x="138" y="0"/>
                </a:cxn>
                <a:cxn ang="0">
                  <a:pos x="77" y="0"/>
                </a:cxn>
                <a:cxn ang="0">
                  <a:pos x="71" y="3"/>
                </a:cxn>
                <a:cxn ang="0">
                  <a:pos x="29" y="73"/>
                </a:cxn>
                <a:cxn ang="0">
                  <a:pos x="29" y="70"/>
                </a:cxn>
                <a:cxn ang="0">
                  <a:pos x="29" y="73"/>
                </a:cxn>
                <a:cxn ang="0">
                  <a:pos x="45" y="176"/>
                </a:cxn>
                <a:cxn ang="0">
                  <a:pos x="0" y="141"/>
                </a:cxn>
              </a:cxnLst>
              <a:rect l="0" t="0" r="r" b="b"/>
              <a:pathLst>
                <a:path w="227" h="201">
                  <a:moveTo>
                    <a:pt x="0" y="141"/>
                  </a:moveTo>
                  <a:lnTo>
                    <a:pt x="77" y="201"/>
                  </a:lnTo>
                  <a:lnTo>
                    <a:pt x="150" y="173"/>
                  </a:lnTo>
                  <a:lnTo>
                    <a:pt x="205" y="176"/>
                  </a:lnTo>
                  <a:lnTo>
                    <a:pt x="198" y="115"/>
                  </a:lnTo>
                  <a:lnTo>
                    <a:pt x="227" y="99"/>
                  </a:lnTo>
                  <a:lnTo>
                    <a:pt x="227" y="48"/>
                  </a:lnTo>
                  <a:lnTo>
                    <a:pt x="138" y="0"/>
                  </a:lnTo>
                  <a:lnTo>
                    <a:pt x="77" y="0"/>
                  </a:lnTo>
                  <a:lnTo>
                    <a:pt x="71" y="3"/>
                  </a:lnTo>
                  <a:lnTo>
                    <a:pt x="29" y="73"/>
                  </a:lnTo>
                  <a:lnTo>
                    <a:pt x="29" y="70"/>
                  </a:lnTo>
                  <a:lnTo>
                    <a:pt x="29" y="73"/>
                  </a:lnTo>
                  <a:lnTo>
                    <a:pt x="45" y="176"/>
                  </a:lnTo>
                  <a:lnTo>
                    <a:pt x="0" y="141"/>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8" name="Freeform 246"/>
            <p:cNvSpPr>
              <a:spLocks/>
            </p:cNvSpPr>
            <p:nvPr/>
          </p:nvSpPr>
          <p:spPr bwMode="auto">
            <a:xfrm>
              <a:off x="3741445" y="4716273"/>
              <a:ext cx="220231" cy="196455"/>
            </a:xfrm>
            <a:custGeom>
              <a:avLst/>
              <a:gdLst/>
              <a:ahLst/>
              <a:cxnLst>
                <a:cxn ang="0">
                  <a:pos x="0" y="141"/>
                </a:cxn>
                <a:cxn ang="0">
                  <a:pos x="77" y="201"/>
                </a:cxn>
                <a:cxn ang="0">
                  <a:pos x="150" y="171"/>
                </a:cxn>
                <a:cxn ang="0">
                  <a:pos x="205" y="176"/>
                </a:cxn>
                <a:cxn ang="0">
                  <a:pos x="197" y="114"/>
                </a:cxn>
                <a:cxn ang="0">
                  <a:pos x="227" y="99"/>
                </a:cxn>
                <a:cxn ang="0">
                  <a:pos x="227" y="47"/>
                </a:cxn>
                <a:cxn ang="0">
                  <a:pos x="137" y="0"/>
                </a:cxn>
                <a:cxn ang="0">
                  <a:pos x="77" y="0"/>
                </a:cxn>
                <a:cxn ang="0">
                  <a:pos x="72" y="2"/>
                </a:cxn>
                <a:cxn ang="0">
                  <a:pos x="30" y="72"/>
                </a:cxn>
                <a:cxn ang="0">
                  <a:pos x="30" y="69"/>
                </a:cxn>
                <a:cxn ang="0">
                  <a:pos x="30" y="72"/>
                </a:cxn>
                <a:cxn ang="0">
                  <a:pos x="45" y="176"/>
                </a:cxn>
                <a:cxn ang="0">
                  <a:pos x="0" y="141"/>
                </a:cxn>
              </a:cxnLst>
              <a:rect l="0" t="0" r="r" b="b"/>
              <a:pathLst>
                <a:path w="227" h="201">
                  <a:moveTo>
                    <a:pt x="0" y="141"/>
                  </a:moveTo>
                  <a:lnTo>
                    <a:pt x="77" y="201"/>
                  </a:lnTo>
                  <a:lnTo>
                    <a:pt x="150" y="171"/>
                  </a:lnTo>
                  <a:lnTo>
                    <a:pt x="205" y="176"/>
                  </a:lnTo>
                  <a:lnTo>
                    <a:pt x="197" y="114"/>
                  </a:lnTo>
                  <a:lnTo>
                    <a:pt x="227" y="99"/>
                  </a:lnTo>
                  <a:lnTo>
                    <a:pt x="227" y="47"/>
                  </a:lnTo>
                  <a:lnTo>
                    <a:pt x="137" y="0"/>
                  </a:lnTo>
                  <a:lnTo>
                    <a:pt x="77" y="0"/>
                  </a:lnTo>
                  <a:lnTo>
                    <a:pt x="72" y="2"/>
                  </a:lnTo>
                  <a:lnTo>
                    <a:pt x="30" y="72"/>
                  </a:lnTo>
                  <a:lnTo>
                    <a:pt x="30" y="69"/>
                  </a:lnTo>
                  <a:lnTo>
                    <a:pt x="30" y="72"/>
                  </a:lnTo>
                  <a:lnTo>
                    <a:pt x="45" y="176"/>
                  </a:lnTo>
                  <a:lnTo>
                    <a:pt x="0" y="141"/>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9" name="Freeform 245"/>
            <p:cNvSpPr>
              <a:spLocks/>
            </p:cNvSpPr>
            <p:nvPr/>
          </p:nvSpPr>
          <p:spPr bwMode="auto">
            <a:xfrm>
              <a:off x="3874552" y="4578026"/>
              <a:ext cx="244434" cy="186756"/>
            </a:xfrm>
            <a:custGeom>
              <a:avLst/>
              <a:gdLst/>
              <a:ahLst/>
              <a:cxnLst>
                <a:cxn ang="0">
                  <a:pos x="89" y="189"/>
                </a:cxn>
                <a:cxn ang="0">
                  <a:pos x="96" y="147"/>
                </a:cxn>
                <a:cxn ang="0">
                  <a:pos x="156" y="153"/>
                </a:cxn>
                <a:cxn ang="0">
                  <a:pos x="201" y="157"/>
                </a:cxn>
                <a:cxn ang="0">
                  <a:pos x="252" y="112"/>
                </a:cxn>
                <a:cxn ang="0">
                  <a:pos x="204" y="61"/>
                </a:cxn>
                <a:cxn ang="0">
                  <a:pos x="204" y="0"/>
                </a:cxn>
                <a:cxn ang="0">
                  <a:pos x="172" y="0"/>
                </a:cxn>
                <a:cxn ang="0">
                  <a:pos x="115" y="35"/>
                </a:cxn>
                <a:cxn ang="0">
                  <a:pos x="38" y="61"/>
                </a:cxn>
                <a:cxn ang="0">
                  <a:pos x="3" y="141"/>
                </a:cxn>
                <a:cxn ang="0">
                  <a:pos x="0" y="144"/>
                </a:cxn>
                <a:cxn ang="0">
                  <a:pos x="86" y="192"/>
                </a:cxn>
                <a:cxn ang="0">
                  <a:pos x="89" y="189"/>
                </a:cxn>
              </a:cxnLst>
              <a:rect l="0" t="0" r="r" b="b"/>
              <a:pathLst>
                <a:path w="252" h="192">
                  <a:moveTo>
                    <a:pt x="89" y="189"/>
                  </a:moveTo>
                  <a:lnTo>
                    <a:pt x="96" y="147"/>
                  </a:lnTo>
                  <a:lnTo>
                    <a:pt x="156" y="153"/>
                  </a:lnTo>
                  <a:lnTo>
                    <a:pt x="201" y="157"/>
                  </a:lnTo>
                  <a:lnTo>
                    <a:pt x="252" y="112"/>
                  </a:lnTo>
                  <a:lnTo>
                    <a:pt x="204" y="61"/>
                  </a:lnTo>
                  <a:lnTo>
                    <a:pt x="204" y="0"/>
                  </a:lnTo>
                  <a:lnTo>
                    <a:pt x="172" y="0"/>
                  </a:lnTo>
                  <a:lnTo>
                    <a:pt x="115" y="35"/>
                  </a:lnTo>
                  <a:lnTo>
                    <a:pt x="38" y="61"/>
                  </a:lnTo>
                  <a:lnTo>
                    <a:pt x="3" y="141"/>
                  </a:lnTo>
                  <a:lnTo>
                    <a:pt x="0" y="144"/>
                  </a:lnTo>
                  <a:lnTo>
                    <a:pt x="86" y="192"/>
                  </a:lnTo>
                  <a:lnTo>
                    <a:pt x="89" y="18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0" name="Freeform 244"/>
            <p:cNvSpPr>
              <a:spLocks/>
            </p:cNvSpPr>
            <p:nvPr/>
          </p:nvSpPr>
          <p:spPr bwMode="auto">
            <a:xfrm>
              <a:off x="3874552" y="4578026"/>
              <a:ext cx="244434" cy="184329"/>
            </a:xfrm>
            <a:custGeom>
              <a:avLst/>
              <a:gdLst/>
              <a:ahLst/>
              <a:cxnLst>
                <a:cxn ang="0">
                  <a:pos x="90" y="189"/>
                </a:cxn>
                <a:cxn ang="0">
                  <a:pos x="97" y="147"/>
                </a:cxn>
                <a:cxn ang="0">
                  <a:pos x="157" y="154"/>
                </a:cxn>
                <a:cxn ang="0">
                  <a:pos x="202" y="157"/>
                </a:cxn>
                <a:cxn ang="0">
                  <a:pos x="252" y="111"/>
                </a:cxn>
                <a:cxn ang="0">
                  <a:pos x="205" y="61"/>
                </a:cxn>
                <a:cxn ang="0">
                  <a:pos x="205" y="0"/>
                </a:cxn>
                <a:cxn ang="0">
                  <a:pos x="172" y="0"/>
                </a:cxn>
                <a:cxn ang="0">
                  <a:pos x="115" y="35"/>
                </a:cxn>
                <a:cxn ang="0">
                  <a:pos x="40" y="61"/>
                </a:cxn>
                <a:cxn ang="0">
                  <a:pos x="5" y="141"/>
                </a:cxn>
                <a:cxn ang="0">
                  <a:pos x="0" y="144"/>
                </a:cxn>
                <a:cxn ang="0">
                  <a:pos x="87" y="192"/>
                </a:cxn>
                <a:cxn ang="0">
                  <a:pos x="90" y="189"/>
                </a:cxn>
              </a:cxnLst>
              <a:rect l="0" t="0" r="r" b="b"/>
              <a:pathLst>
                <a:path w="252" h="192">
                  <a:moveTo>
                    <a:pt x="90" y="189"/>
                  </a:moveTo>
                  <a:lnTo>
                    <a:pt x="97" y="147"/>
                  </a:lnTo>
                  <a:lnTo>
                    <a:pt x="157" y="154"/>
                  </a:lnTo>
                  <a:lnTo>
                    <a:pt x="202" y="157"/>
                  </a:lnTo>
                  <a:lnTo>
                    <a:pt x="252" y="111"/>
                  </a:lnTo>
                  <a:lnTo>
                    <a:pt x="205" y="61"/>
                  </a:lnTo>
                  <a:lnTo>
                    <a:pt x="205" y="0"/>
                  </a:lnTo>
                  <a:lnTo>
                    <a:pt x="172" y="0"/>
                  </a:lnTo>
                  <a:lnTo>
                    <a:pt x="115" y="35"/>
                  </a:lnTo>
                  <a:lnTo>
                    <a:pt x="40" y="61"/>
                  </a:lnTo>
                  <a:lnTo>
                    <a:pt x="5" y="141"/>
                  </a:lnTo>
                  <a:lnTo>
                    <a:pt x="0" y="144"/>
                  </a:lnTo>
                  <a:lnTo>
                    <a:pt x="87" y="192"/>
                  </a:lnTo>
                  <a:lnTo>
                    <a:pt x="90" y="189"/>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1" name="Freeform 243"/>
            <p:cNvSpPr>
              <a:spLocks/>
            </p:cNvSpPr>
            <p:nvPr/>
          </p:nvSpPr>
          <p:spPr bwMode="auto">
            <a:xfrm>
              <a:off x="3925375" y="4718698"/>
              <a:ext cx="133107" cy="169777"/>
            </a:xfrm>
            <a:custGeom>
              <a:avLst/>
              <a:gdLst/>
              <a:ahLst/>
              <a:cxnLst>
                <a:cxn ang="0">
                  <a:pos x="16" y="173"/>
                </a:cxn>
                <a:cxn ang="0">
                  <a:pos x="22" y="176"/>
                </a:cxn>
                <a:cxn ang="0">
                  <a:pos x="121" y="163"/>
                </a:cxn>
                <a:cxn ang="0">
                  <a:pos x="137" y="157"/>
                </a:cxn>
                <a:cxn ang="0">
                  <a:pos x="102" y="6"/>
                </a:cxn>
                <a:cxn ang="0">
                  <a:pos x="45" y="0"/>
                </a:cxn>
                <a:cxn ang="0">
                  <a:pos x="38" y="42"/>
                </a:cxn>
                <a:cxn ang="0">
                  <a:pos x="35" y="45"/>
                </a:cxn>
                <a:cxn ang="0">
                  <a:pos x="0" y="26"/>
                </a:cxn>
                <a:cxn ang="0">
                  <a:pos x="38" y="45"/>
                </a:cxn>
                <a:cxn ang="0">
                  <a:pos x="38" y="96"/>
                </a:cxn>
                <a:cxn ang="0">
                  <a:pos x="9" y="112"/>
                </a:cxn>
                <a:cxn ang="0">
                  <a:pos x="16" y="173"/>
                </a:cxn>
              </a:cxnLst>
              <a:rect l="0" t="0" r="r" b="b"/>
              <a:pathLst>
                <a:path w="137" h="176">
                  <a:moveTo>
                    <a:pt x="16" y="173"/>
                  </a:moveTo>
                  <a:lnTo>
                    <a:pt x="22" y="176"/>
                  </a:lnTo>
                  <a:lnTo>
                    <a:pt x="121" y="163"/>
                  </a:lnTo>
                  <a:lnTo>
                    <a:pt x="137" y="157"/>
                  </a:lnTo>
                  <a:lnTo>
                    <a:pt x="102" y="6"/>
                  </a:lnTo>
                  <a:lnTo>
                    <a:pt x="45" y="0"/>
                  </a:lnTo>
                  <a:lnTo>
                    <a:pt x="38" y="42"/>
                  </a:lnTo>
                  <a:lnTo>
                    <a:pt x="35" y="45"/>
                  </a:lnTo>
                  <a:lnTo>
                    <a:pt x="0" y="26"/>
                  </a:lnTo>
                  <a:lnTo>
                    <a:pt x="38" y="45"/>
                  </a:lnTo>
                  <a:lnTo>
                    <a:pt x="38" y="96"/>
                  </a:lnTo>
                  <a:lnTo>
                    <a:pt x="9" y="112"/>
                  </a:lnTo>
                  <a:lnTo>
                    <a:pt x="16" y="17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2" name="Freeform 242"/>
            <p:cNvSpPr>
              <a:spLocks/>
            </p:cNvSpPr>
            <p:nvPr/>
          </p:nvSpPr>
          <p:spPr bwMode="auto">
            <a:xfrm>
              <a:off x="3925375" y="4718698"/>
              <a:ext cx="133107" cy="172204"/>
            </a:xfrm>
            <a:custGeom>
              <a:avLst/>
              <a:gdLst/>
              <a:ahLst/>
              <a:cxnLst>
                <a:cxn ang="0">
                  <a:pos x="15" y="174"/>
                </a:cxn>
                <a:cxn ang="0">
                  <a:pos x="22" y="176"/>
                </a:cxn>
                <a:cxn ang="0">
                  <a:pos x="120" y="164"/>
                </a:cxn>
                <a:cxn ang="0">
                  <a:pos x="137" y="156"/>
                </a:cxn>
                <a:cxn ang="0">
                  <a:pos x="102" y="7"/>
                </a:cxn>
                <a:cxn ang="0">
                  <a:pos x="45" y="0"/>
                </a:cxn>
                <a:cxn ang="0">
                  <a:pos x="37" y="42"/>
                </a:cxn>
                <a:cxn ang="0">
                  <a:pos x="35" y="45"/>
                </a:cxn>
                <a:cxn ang="0">
                  <a:pos x="0" y="27"/>
                </a:cxn>
                <a:cxn ang="0">
                  <a:pos x="37" y="45"/>
                </a:cxn>
                <a:cxn ang="0">
                  <a:pos x="37" y="97"/>
                </a:cxn>
                <a:cxn ang="0">
                  <a:pos x="7" y="112"/>
                </a:cxn>
                <a:cxn ang="0">
                  <a:pos x="15" y="174"/>
                </a:cxn>
              </a:cxnLst>
              <a:rect l="0" t="0" r="r" b="b"/>
              <a:pathLst>
                <a:path w="137" h="176">
                  <a:moveTo>
                    <a:pt x="15" y="174"/>
                  </a:moveTo>
                  <a:lnTo>
                    <a:pt x="22" y="176"/>
                  </a:lnTo>
                  <a:lnTo>
                    <a:pt x="120" y="164"/>
                  </a:lnTo>
                  <a:lnTo>
                    <a:pt x="137" y="156"/>
                  </a:lnTo>
                  <a:lnTo>
                    <a:pt x="102" y="7"/>
                  </a:lnTo>
                  <a:lnTo>
                    <a:pt x="45" y="0"/>
                  </a:lnTo>
                  <a:lnTo>
                    <a:pt x="37" y="42"/>
                  </a:lnTo>
                  <a:lnTo>
                    <a:pt x="35" y="45"/>
                  </a:lnTo>
                  <a:lnTo>
                    <a:pt x="0" y="27"/>
                  </a:lnTo>
                  <a:lnTo>
                    <a:pt x="37" y="45"/>
                  </a:lnTo>
                  <a:lnTo>
                    <a:pt x="37" y="97"/>
                  </a:lnTo>
                  <a:lnTo>
                    <a:pt x="7" y="112"/>
                  </a:lnTo>
                  <a:lnTo>
                    <a:pt x="15" y="17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3" name="Freeform 241"/>
            <p:cNvSpPr>
              <a:spLocks/>
            </p:cNvSpPr>
            <p:nvPr/>
          </p:nvSpPr>
          <p:spPr bwMode="auto">
            <a:xfrm>
              <a:off x="4002819" y="4725975"/>
              <a:ext cx="101646" cy="152798"/>
            </a:xfrm>
            <a:custGeom>
              <a:avLst/>
              <a:gdLst/>
              <a:ahLst/>
              <a:cxnLst>
                <a:cxn ang="0">
                  <a:pos x="41" y="157"/>
                </a:cxn>
                <a:cxn ang="0">
                  <a:pos x="105" y="148"/>
                </a:cxn>
                <a:cxn ang="0">
                  <a:pos x="105" y="144"/>
                </a:cxn>
                <a:cxn ang="0">
                  <a:pos x="73" y="0"/>
                </a:cxn>
                <a:cxn ang="0">
                  <a:pos x="70" y="4"/>
                </a:cxn>
                <a:cxn ang="0">
                  <a:pos x="25" y="0"/>
                </a:cxn>
                <a:cxn ang="0">
                  <a:pos x="0" y="0"/>
                </a:cxn>
                <a:cxn ang="0">
                  <a:pos x="22" y="0"/>
                </a:cxn>
                <a:cxn ang="0">
                  <a:pos x="57" y="151"/>
                </a:cxn>
                <a:cxn ang="0">
                  <a:pos x="41" y="157"/>
                </a:cxn>
              </a:cxnLst>
              <a:rect l="0" t="0" r="r" b="b"/>
              <a:pathLst>
                <a:path w="105" h="157">
                  <a:moveTo>
                    <a:pt x="41" y="157"/>
                  </a:moveTo>
                  <a:lnTo>
                    <a:pt x="105" y="148"/>
                  </a:lnTo>
                  <a:lnTo>
                    <a:pt x="105" y="144"/>
                  </a:lnTo>
                  <a:lnTo>
                    <a:pt x="73" y="0"/>
                  </a:lnTo>
                  <a:lnTo>
                    <a:pt x="70" y="4"/>
                  </a:lnTo>
                  <a:lnTo>
                    <a:pt x="25" y="0"/>
                  </a:lnTo>
                  <a:lnTo>
                    <a:pt x="0" y="0"/>
                  </a:lnTo>
                  <a:lnTo>
                    <a:pt x="22" y="0"/>
                  </a:lnTo>
                  <a:lnTo>
                    <a:pt x="57" y="151"/>
                  </a:lnTo>
                  <a:lnTo>
                    <a:pt x="41" y="157"/>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4" name="Freeform 240"/>
            <p:cNvSpPr>
              <a:spLocks/>
            </p:cNvSpPr>
            <p:nvPr/>
          </p:nvSpPr>
          <p:spPr bwMode="auto">
            <a:xfrm>
              <a:off x="4002819" y="4725975"/>
              <a:ext cx="101646" cy="152798"/>
            </a:xfrm>
            <a:custGeom>
              <a:avLst/>
              <a:gdLst/>
              <a:ahLst/>
              <a:cxnLst>
                <a:cxn ang="0">
                  <a:pos x="40" y="157"/>
                </a:cxn>
                <a:cxn ang="0">
                  <a:pos x="105" y="147"/>
                </a:cxn>
                <a:cxn ang="0">
                  <a:pos x="105" y="142"/>
                </a:cxn>
                <a:cxn ang="0">
                  <a:pos x="73" y="0"/>
                </a:cxn>
                <a:cxn ang="0">
                  <a:pos x="70" y="2"/>
                </a:cxn>
                <a:cxn ang="0">
                  <a:pos x="25" y="0"/>
                </a:cxn>
                <a:cxn ang="0">
                  <a:pos x="0" y="0"/>
                </a:cxn>
                <a:cxn ang="0">
                  <a:pos x="23" y="0"/>
                </a:cxn>
                <a:cxn ang="0">
                  <a:pos x="58" y="150"/>
                </a:cxn>
                <a:cxn ang="0">
                  <a:pos x="40" y="157"/>
                </a:cxn>
              </a:cxnLst>
              <a:rect l="0" t="0" r="r" b="b"/>
              <a:pathLst>
                <a:path w="105" h="157">
                  <a:moveTo>
                    <a:pt x="40" y="157"/>
                  </a:moveTo>
                  <a:lnTo>
                    <a:pt x="105" y="147"/>
                  </a:lnTo>
                  <a:lnTo>
                    <a:pt x="105" y="142"/>
                  </a:lnTo>
                  <a:lnTo>
                    <a:pt x="73" y="0"/>
                  </a:lnTo>
                  <a:lnTo>
                    <a:pt x="70" y="2"/>
                  </a:lnTo>
                  <a:lnTo>
                    <a:pt x="25" y="0"/>
                  </a:lnTo>
                  <a:lnTo>
                    <a:pt x="0" y="0"/>
                  </a:lnTo>
                  <a:lnTo>
                    <a:pt x="23" y="0"/>
                  </a:lnTo>
                  <a:lnTo>
                    <a:pt x="58" y="150"/>
                  </a:lnTo>
                  <a:lnTo>
                    <a:pt x="40" y="15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5" name="Freeform 239"/>
            <p:cNvSpPr>
              <a:spLocks/>
            </p:cNvSpPr>
            <p:nvPr/>
          </p:nvSpPr>
          <p:spPr bwMode="auto">
            <a:xfrm>
              <a:off x="4073003" y="4684742"/>
              <a:ext cx="84706" cy="184329"/>
            </a:xfrm>
            <a:custGeom>
              <a:avLst/>
              <a:gdLst/>
              <a:ahLst/>
              <a:cxnLst>
                <a:cxn ang="0">
                  <a:pos x="32" y="189"/>
                </a:cxn>
                <a:cxn ang="0">
                  <a:pos x="58" y="185"/>
                </a:cxn>
                <a:cxn ang="0">
                  <a:pos x="64" y="176"/>
                </a:cxn>
                <a:cxn ang="0">
                  <a:pos x="58" y="115"/>
                </a:cxn>
                <a:cxn ang="0">
                  <a:pos x="87" y="83"/>
                </a:cxn>
                <a:cxn ang="0">
                  <a:pos x="87" y="9"/>
                </a:cxn>
                <a:cxn ang="0">
                  <a:pos x="48" y="0"/>
                </a:cxn>
                <a:cxn ang="0">
                  <a:pos x="42" y="0"/>
                </a:cxn>
                <a:cxn ang="0">
                  <a:pos x="0" y="41"/>
                </a:cxn>
                <a:cxn ang="0">
                  <a:pos x="32" y="185"/>
                </a:cxn>
                <a:cxn ang="0">
                  <a:pos x="32" y="189"/>
                </a:cxn>
              </a:cxnLst>
              <a:rect l="0" t="0" r="r" b="b"/>
              <a:pathLst>
                <a:path w="87" h="189">
                  <a:moveTo>
                    <a:pt x="32" y="189"/>
                  </a:moveTo>
                  <a:lnTo>
                    <a:pt x="58" y="185"/>
                  </a:lnTo>
                  <a:lnTo>
                    <a:pt x="64" y="176"/>
                  </a:lnTo>
                  <a:lnTo>
                    <a:pt x="58" y="115"/>
                  </a:lnTo>
                  <a:lnTo>
                    <a:pt x="87" y="83"/>
                  </a:lnTo>
                  <a:lnTo>
                    <a:pt x="87" y="9"/>
                  </a:lnTo>
                  <a:lnTo>
                    <a:pt x="48" y="0"/>
                  </a:lnTo>
                  <a:lnTo>
                    <a:pt x="42" y="0"/>
                  </a:lnTo>
                  <a:lnTo>
                    <a:pt x="0" y="41"/>
                  </a:lnTo>
                  <a:lnTo>
                    <a:pt x="32" y="185"/>
                  </a:lnTo>
                  <a:lnTo>
                    <a:pt x="32" y="18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6" name="Freeform 238"/>
            <p:cNvSpPr>
              <a:spLocks/>
            </p:cNvSpPr>
            <p:nvPr/>
          </p:nvSpPr>
          <p:spPr bwMode="auto">
            <a:xfrm>
              <a:off x="4073003" y="4684742"/>
              <a:ext cx="84706" cy="184329"/>
            </a:xfrm>
            <a:custGeom>
              <a:avLst/>
              <a:gdLst/>
              <a:ahLst/>
              <a:cxnLst>
                <a:cxn ang="0">
                  <a:pos x="32" y="189"/>
                </a:cxn>
                <a:cxn ang="0">
                  <a:pos x="57" y="184"/>
                </a:cxn>
                <a:cxn ang="0">
                  <a:pos x="65" y="177"/>
                </a:cxn>
                <a:cxn ang="0">
                  <a:pos x="57" y="114"/>
                </a:cxn>
                <a:cxn ang="0">
                  <a:pos x="87" y="85"/>
                </a:cxn>
                <a:cxn ang="0">
                  <a:pos x="87" y="10"/>
                </a:cxn>
                <a:cxn ang="0">
                  <a:pos x="47" y="0"/>
                </a:cxn>
                <a:cxn ang="0">
                  <a:pos x="42" y="0"/>
                </a:cxn>
                <a:cxn ang="0">
                  <a:pos x="0" y="42"/>
                </a:cxn>
                <a:cxn ang="0">
                  <a:pos x="32" y="184"/>
                </a:cxn>
                <a:cxn ang="0">
                  <a:pos x="32" y="189"/>
                </a:cxn>
              </a:cxnLst>
              <a:rect l="0" t="0" r="r" b="b"/>
              <a:pathLst>
                <a:path w="87" h="189">
                  <a:moveTo>
                    <a:pt x="32" y="189"/>
                  </a:moveTo>
                  <a:lnTo>
                    <a:pt x="57" y="184"/>
                  </a:lnTo>
                  <a:lnTo>
                    <a:pt x="65" y="177"/>
                  </a:lnTo>
                  <a:lnTo>
                    <a:pt x="57" y="114"/>
                  </a:lnTo>
                  <a:lnTo>
                    <a:pt x="87" y="85"/>
                  </a:lnTo>
                  <a:lnTo>
                    <a:pt x="87" y="10"/>
                  </a:lnTo>
                  <a:lnTo>
                    <a:pt x="47" y="0"/>
                  </a:lnTo>
                  <a:lnTo>
                    <a:pt x="42" y="0"/>
                  </a:lnTo>
                  <a:lnTo>
                    <a:pt x="0" y="42"/>
                  </a:lnTo>
                  <a:lnTo>
                    <a:pt x="32" y="184"/>
                  </a:lnTo>
                  <a:lnTo>
                    <a:pt x="32" y="189"/>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7" name="Freeform 237"/>
            <p:cNvSpPr>
              <a:spLocks/>
            </p:cNvSpPr>
            <p:nvPr/>
          </p:nvSpPr>
          <p:spPr bwMode="auto">
            <a:xfrm>
              <a:off x="4073003" y="4369443"/>
              <a:ext cx="433204" cy="332278"/>
            </a:xfrm>
            <a:custGeom>
              <a:avLst/>
              <a:gdLst/>
              <a:ahLst/>
              <a:cxnLst>
                <a:cxn ang="0">
                  <a:pos x="429" y="51"/>
                </a:cxn>
                <a:cxn ang="0">
                  <a:pos x="448" y="172"/>
                </a:cxn>
                <a:cxn ang="0">
                  <a:pos x="397" y="223"/>
                </a:cxn>
                <a:cxn ang="0">
                  <a:pos x="371" y="316"/>
                </a:cxn>
                <a:cxn ang="0">
                  <a:pos x="327" y="307"/>
                </a:cxn>
                <a:cxn ang="0">
                  <a:pos x="276" y="329"/>
                </a:cxn>
                <a:cxn ang="0">
                  <a:pos x="208" y="310"/>
                </a:cxn>
                <a:cxn ang="0">
                  <a:pos x="122" y="310"/>
                </a:cxn>
                <a:cxn ang="0">
                  <a:pos x="87" y="329"/>
                </a:cxn>
                <a:cxn ang="0">
                  <a:pos x="84" y="335"/>
                </a:cxn>
                <a:cxn ang="0">
                  <a:pos x="48" y="326"/>
                </a:cxn>
                <a:cxn ang="0">
                  <a:pos x="42" y="326"/>
                </a:cxn>
                <a:cxn ang="0">
                  <a:pos x="29" y="342"/>
                </a:cxn>
                <a:cxn ang="0">
                  <a:pos x="48" y="326"/>
                </a:cxn>
                <a:cxn ang="0">
                  <a:pos x="0" y="275"/>
                </a:cxn>
                <a:cxn ang="0">
                  <a:pos x="0" y="214"/>
                </a:cxn>
                <a:cxn ang="0">
                  <a:pos x="84" y="208"/>
                </a:cxn>
                <a:cxn ang="0">
                  <a:pos x="93" y="134"/>
                </a:cxn>
                <a:cxn ang="0">
                  <a:pos x="36" y="76"/>
                </a:cxn>
                <a:cxn ang="0">
                  <a:pos x="100" y="137"/>
                </a:cxn>
                <a:cxn ang="0">
                  <a:pos x="371" y="0"/>
                </a:cxn>
                <a:cxn ang="0">
                  <a:pos x="423" y="44"/>
                </a:cxn>
                <a:cxn ang="0">
                  <a:pos x="429" y="51"/>
                </a:cxn>
              </a:cxnLst>
              <a:rect l="0" t="0" r="r" b="b"/>
              <a:pathLst>
                <a:path w="448" h="342">
                  <a:moveTo>
                    <a:pt x="429" y="51"/>
                  </a:moveTo>
                  <a:lnTo>
                    <a:pt x="448" y="172"/>
                  </a:lnTo>
                  <a:lnTo>
                    <a:pt x="397" y="223"/>
                  </a:lnTo>
                  <a:lnTo>
                    <a:pt x="371" y="316"/>
                  </a:lnTo>
                  <a:lnTo>
                    <a:pt x="327" y="307"/>
                  </a:lnTo>
                  <a:lnTo>
                    <a:pt x="276" y="329"/>
                  </a:lnTo>
                  <a:lnTo>
                    <a:pt x="208" y="310"/>
                  </a:lnTo>
                  <a:lnTo>
                    <a:pt x="122" y="310"/>
                  </a:lnTo>
                  <a:lnTo>
                    <a:pt x="87" y="329"/>
                  </a:lnTo>
                  <a:lnTo>
                    <a:pt x="84" y="335"/>
                  </a:lnTo>
                  <a:lnTo>
                    <a:pt x="48" y="326"/>
                  </a:lnTo>
                  <a:lnTo>
                    <a:pt x="42" y="326"/>
                  </a:lnTo>
                  <a:lnTo>
                    <a:pt x="29" y="342"/>
                  </a:lnTo>
                  <a:lnTo>
                    <a:pt x="48" y="326"/>
                  </a:lnTo>
                  <a:lnTo>
                    <a:pt x="0" y="275"/>
                  </a:lnTo>
                  <a:lnTo>
                    <a:pt x="0" y="214"/>
                  </a:lnTo>
                  <a:lnTo>
                    <a:pt x="84" y="208"/>
                  </a:lnTo>
                  <a:lnTo>
                    <a:pt x="93" y="134"/>
                  </a:lnTo>
                  <a:lnTo>
                    <a:pt x="36" y="76"/>
                  </a:lnTo>
                  <a:lnTo>
                    <a:pt x="100" y="137"/>
                  </a:lnTo>
                  <a:lnTo>
                    <a:pt x="371" y="0"/>
                  </a:lnTo>
                  <a:lnTo>
                    <a:pt x="423" y="44"/>
                  </a:lnTo>
                  <a:lnTo>
                    <a:pt x="429" y="51"/>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8" name="Freeform 236"/>
            <p:cNvSpPr>
              <a:spLocks/>
            </p:cNvSpPr>
            <p:nvPr/>
          </p:nvSpPr>
          <p:spPr bwMode="auto">
            <a:xfrm>
              <a:off x="4073003" y="4369443"/>
              <a:ext cx="433204" cy="332278"/>
            </a:xfrm>
            <a:custGeom>
              <a:avLst/>
              <a:gdLst/>
              <a:ahLst/>
              <a:cxnLst>
                <a:cxn ang="0">
                  <a:pos x="430" y="50"/>
                </a:cxn>
                <a:cxn ang="0">
                  <a:pos x="448" y="172"/>
                </a:cxn>
                <a:cxn ang="0">
                  <a:pos x="398" y="222"/>
                </a:cxn>
                <a:cxn ang="0">
                  <a:pos x="370" y="315"/>
                </a:cxn>
                <a:cxn ang="0">
                  <a:pos x="328" y="307"/>
                </a:cxn>
                <a:cxn ang="0">
                  <a:pos x="275" y="330"/>
                </a:cxn>
                <a:cxn ang="0">
                  <a:pos x="208" y="310"/>
                </a:cxn>
                <a:cxn ang="0">
                  <a:pos x="123" y="310"/>
                </a:cxn>
                <a:cxn ang="0">
                  <a:pos x="88" y="330"/>
                </a:cxn>
                <a:cxn ang="0">
                  <a:pos x="85" y="335"/>
                </a:cxn>
                <a:cxn ang="0">
                  <a:pos x="48" y="325"/>
                </a:cxn>
                <a:cxn ang="0">
                  <a:pos x="43" y="325"/>
                </a:cxn>
                <a:cxn ang="0">
                  <a:pos x="30" y="342"/>
                </a:cxn>
                <a:cxn ang="0">
                  <a:pos x="48" y="325"/>
                </a:cxn>
                <a:cxn ang="0">
                  <a:pos x="0" y="275"/>
                </a:cxn>
                <a:cxn ang="0">
                  <a:pos x="0" y="215"/>
                </a:cxn>
                <a:cxn ang="0">
                  <a:pos x="85" y="207"/>
                </a:cxn>
                <a:cxn ang="0">
                  <a:pos x="93" y="135"/>
                </a:cxn>
                <a:cxn ang="0">
                  <a:pos x="35" y="75"/>
                </a:cxn>
                <a:cxn ang="0">
                  <a:pos x="100" y="137"/>
                </a:cxn>
                <a:cxn ang="0">
                  <a:pos x="370" y="0"/>
                </a:cxn>
                <a:cxn ang="0">
                  <a:pos x="423" y="45"/>
                </a:cxn>
                <a:cxn ang="0">
                  <a:pos x="430" y="50"/>
                </a:cxn>
              </a:cxnLst>
              <a:rect l="0" t="0" r="r" b="b"/>
              <a:pathLst>
                <a:path w="448" h="342">
                  <a:moveTo>
                    <a:pt x="430" y="50"/>
                  </a:moveTo>
                  <a:lnTo>
                    <a:pt x="448" y="172"/>
                  </a:lnTo>
                  <a:lnTo>
                    <a:pt x="398" y="222"/>
                  </a:lnTo>
                  <a:lnTo>
                    <a:pt x="370" y="315"/>
                  </a:lnTo>
                  <a:lnTo>
                    <a:pt x="328" y="307"/>
                  </a:lnTo>
                  <a:lnTo>
                    <a:pt x="275" y="330"/>
                  </a:lnTo>
                  <a:lnTo>
                    <a:pt x="208" y="310"/>
                  </a:lnTo>
                  <a:lnTo>
                    <a:pt x="123" y="310"/>
                  </a:lnTo>
                  <a:lnTo>
                    <a:pt x="88" y="330"/>
                  </a:lnTo>
                  <a:lnTo>
                    <a:pt x="85" y="335"/>
                  </a:lnTo>
                  <a:lnTo>
                    <a:pt x="48" y="325"/>
                  </a:lnTo>
                  <a:lnTo>
                    <a:pt x="43" y="325"/>
                  </a:lnTo>
                  <a:lnTo>
                    <a:pt x="30" y="342"/>
                  </a:lnTo>
                  <a:lnTo>
                    <a:pt x="48" y="325"/>
                  </a:lnTo>
                  <a:lnTo>
                    <a:pt x="0" y="275"/>
                  </a:lnTo>
                  <a:lnTo>
                    <a:pt x="0" y="215"/>
                  </a:lnTo>
                  <a:lnTo>
                    <a:pt x="85" y="207"/>
                  </a:lnTo>
                  <a:lnTo>
                    <a:pt x="93" y="135"/>
                  </a:lnTo>
                  <a:lnTo>
                    <a:pt x="35" y="75"/>
                  </a:lnTo>
                  <a:lnTo>
                    <a:pt x="100" y="137"/>
                  </a:lnTo>
                  <a:lnTo>
                    <a:pt x="370" y="0"/>
                  </a:lnTo>
                  <a:lnTo>
                    <a:pt x="423" y="45"/>
                  </a:lnTo>
                  <a:lnTo>
                    <a:pt x="430" y="5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9" name="Freeform 235"/>
            <p:cNvSpPr>
              <a:spLocks/>
            </p:cNvSpPr>
            <p:nvPr/>
          </p:nvSpPr>
          <p:spPr bwMode="auto">
            <a:xfrm>
              <a:off x="4123826" y="4667765"/>
              <a:ext cx="336397" cy="254665"/>
            </a:xfrm>
            <a:custGeom>
              <a:avLst/>
              <a:gdLst/>
              <a:ahLst/>
              <a:cxnLst>
                <a:cxn ang="0">
                  <a:pos x="0" y="204"/>
                </a:cxn>
                <a:cxn ang="0">
                  <a:pos x="35" y="195"/>
                </a:cxn>
                <a:cxn ang="0">
                  <a:pos x="54" y="252"/>
                </a:cxn>
                <a:cxn ang="0">
                  <a:pos x="128" y="246"/>
                </a:cxn>
                <a:cxn ang="0">
                  <a:pos x="169" y="262"/>
                </a:cxn>
                <a:cxn ang="0">
                  <a:pos x="198" y="195"/>
                </a:cxn>
                <a:cxn ang="0">
                  <a:pos x="256" y="208"/>
                </a:cxn>
                <a:cxn ang="0">
                  <a:pos x="348" y="28"/>
                </a:cxn>
                <a:cxn ang="0">
                  <a:pos x="326" y="3"/>
                </a:cxn>
                <a:cxn ang="0">
                  <a:pos x="319" y="9"/>
                </a:cxn>
                <a:cxn ang="0">
                  <a:pos x="275" y="0"/>
                </a:cxn>
                <a:cxn ang="0">
                  <a:pos x="224" y="22"/>
                </a:cxn>
                <a:cxn ang="0">
                  <a:pos x="156" y="3"/>
                </a:cxn>
                <a:cxn ang="0">
                  <a:pos x="70" y="3"/>
                </a:cxn>
                <a:cxn ang="0">
                  <a:pos x="35" y="22"/>
                </a:cxn>
                <a:cxn ang="0">
                  <a:pos x="32" y="28"/>
                </a:cxn>
                <a:cxn ang="0">
                  <a:pos x="16" y="22"/>
                </a:cxn>
                <a:cxn ang="0">
                  <a:pos x="35" y="28"/>
                </a:cxn>
                <a:cxn ang="0">
                  <a:pos x="35" y="102"/>
                </a:cxn>
                <a:cxn ang="0">
                  <a:pos x="6" y="134"/>
                </a:cxn>
                <a:cxn ang="0">
                  <a:pos x="12" y="195"/>
                </a:cxn>
                <a:cxn ang="0">
                  <a:pos x="6" y="204"/>
                </a:cxn>
                <a:cxn ang="0">
                  <a:pos x="0" y="204"/>
                </a:cxn>
              </a:cxnLst>
              <a:rect l="0" t="0" r="r" b="b"/>
              <a:pathLst>
                <a:path w="348" h="262">
                  <a:moveTo>
                    <a:pt x="0" y="204"/>
                  </a:moveTo>
                  <a:lnTo>
                    <a:pt x="35" y="195"/>
                  </a:lnTo>
                  <a:lnTo>
                    <a:pt x="54" y="252"/>
                  </a:lnTo>
                  <a:lnTo>
                    <a:pt x="128" y="246"/>
                  </a:lnTo>
                  <a:lnTo>
                    <a:pt x="169" y="262"/>
                  </a:lnTo>
                  <a:lnTo>
                    <a:pt x="198" y="195"/>
                  </a:lnTo>
                  <a:lnTo>
                    <a:pt x="256" y="208"/>
                  </a:lnTo>
                  <a:lnTo>
                    <a:pt x="348" y="28"/>
                  </a:lnTo>
                  <a:lnTo>
                    <a:pt x="326" y="3"/>
                  </a:lnTo>
                  <a:lnTo>
                    <a:pt x="319" y="9"/>
                  </a:lnTo>
                  <a:lnTo>
                    <a:pt x="275" y="0"/>
                  </a:lnTo>
                  <a:lnTo>
                    <a:pt x="224" y="22"/>
                  </a:lnTo>
                  <a:lnTo>
                    <a:pt x="156" y="3"/>
                  </a:lnTo>
                  <a:lnTo>
                    <a:pt x="70" y="3"/>
                  </a:lnTo>
                  <a:lnTo>
                    <a:pt x="35" y="22"/>
                  </a:lnTo>
                  <a:lnTo>
                    <a:pt x="32" y="28"/>
                  </a:lnTo>
                  <a:lnTo>
                    <a:pt x="16" y="22"/>
                  </a:lnTo>
                  <a:lnTo>
                    <a:pt x="35" y="28"/>
                  </a:lnTo>
                  <a:lnTo>
                    <a:pt x="35" y="102"/>
                  </a:lnTo>
                  <a:lnTo>
                    <a:pt x="6" y="134"/>
                  </a:lnTo>
                  <a:lnTo>
                    <a:pt x="12" y="195"/>
                  </a:lnTo>
                  <a:lnTo>
                    <a:pt x="6" y="204"/>
                  </a:lnTo>
                  <a:lnTo>
                    <a:pt x="0" y="20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0" name="Freeform 234"/>
            <p:cNvSpPr>
              <a:spLocks/>
            </p:cNvSpPr>
            <p:nvPr/>
          </p:nvSpPr>
          <p:spPr bwMode="auto">
            <a:xfrm>
              <a:off x="4123826" y="4667765"/>
              <a:ext cx="336397" cy="254665"/>
            </a:xfrm>
            <a:custGeom>
              <a:avLst/>
              <a:gdLst/>
              <a:ahLst/>
              <a:cxnLst>
                <a:cxn ang="0">
                  <a:pos x="0" y="202"/>
                </a:cxn>
                <a:cxn ang="0">
                  <a:pos x="35" y="195"/>
                </a:cxn>
                <a:cxn ang="0">
                  <a:pos x="53" y="252"/>
                </a:cxn>
                <a:cxn ang="0">
                  <a:pos x="128" y="245"/>
                </a:cxn>
                <a:cxn ang="0">
                  <a:pos x="168" y="262"/>
                </a:cxn>
                <a:cxn ang="0">
                  <a:pos x="198" y="195"/>
                </a:cxn>
                <a:cxn ang="0">
                  <a:pos x="255" y="207"/>
                </a:cxn>
                <a:cxn ang="0">
                  <a:pos x="348" y="27"/>
                </a:cxn>
                <a:cxn ang="0">
                  <a:pos x="325" y="2"/>
                </a:cxn>
                <a:cxn ang="0">
                  <a:pos x="318" y="7"/>
                </a:cxn>
                <a:cxn ang="0">
                  <a:pos x="275" y="0"/>
                </a:cxn>
                <a:cxn ang="0">
                  <a:pos x="223" y="22"/>
                </a:cxn>
                <a:cxn ang="0">
                  <a:pos x="155" y="2"/>
                </a:cxn>
                <a:cxn ang="0">
                  <a:pos x="70" y="2"/>
                </a:cxn>
                <a:cxn ang="0">
                  <a:pos x="35" y="22"/>
                </a:cxn>
                <a:cxn ang="0">
                  <a:pos x="33" y="27"/>
                </a:cxn>
                <a:cxn ang="0">
                  <a:pos x="15" y="22"/>
                </a:cxn>
                <a:cxn ang="0">
                  <a:pos x="35" y="27"/>
                </a:cxn>
                <a:cxn ang="0">
                  <a:pos x="35" y="102"/>
                </a:cxn>
                <a:cxn ang="0">
                  <a:pos x="5" y="132"/>
                </a:cxn>
                <a:cxn ang="0">
                  <a:pos x="13" y="195"/>
                </a:cxn>
                <a:cxn ang="0">
                  <a:pos x="5" y="202"/>
                </a:cxn>
                <a:cxn ang="0">
                  <a:pos x="0" y="202"/>
                </a:cxn>
              </a:cxnLst>
              <a:rect l="0" t="0" r="r" b="b"/>
              <a:pathLst>
                <a:path w="348" h="262">
                  <a:moveTo>
                    <a:pt x="0" y="202"/>
                  </a:moveTo>
                  <a:lnTo>
                    <a:pt x="35" y="195"/>
                  </a:lnTo>
                  <a:lnTo>
                    <a:pt x="53" y="252"/>
                  </a:lnTo>
                  <a:lnTo>
                    <a:pt x="128" y="245"/>
                  </a:lnTo>
                  <a:lnTo>
                    <a:pt x="168" y="262"/>
                  </a:lnTo>
                  <a:lnTo>
                    <a:pt x="198" y="195"/>
                  </a:lnTo>
                  <a:lnTo>
                    <a:pt x="255" y="207"/>
                  </a:lnTo>
                  <a:lnTo>
                    <a:pt x="348" y="27"/>
                  </a:lnTo>
                  <a:lnTo>
                    <a:pt x="325" y="2"/>
                  </a:lnTo>
                  <a:lnTo>
                    <a:pt x="318" y="7"/>
                  </a:lnTo>
                  <a:lnTo>
                    <a:pt x="275" y="0"/>
                  </a:lnTo>
                  <a:lnTo>
                    <a:pt x="223" y="22"/>
                  </a:lnTo>
                  <a:lnTo>
                    <a:pt x="155" y="2"/>
                  </a:lnTo>
                  <a:lnTo>
                    <a:pt x="70" y="2"/>
                  </a:lnTo>
                  <a:lnTo>
                    <a:pt x="35" y="22"/>
                  </a:lnTo>
                  <a:lnTo>
                    <a:pt x="33" y="27"/>
                  </a:lnTo>
                  <a:lnTo>
                    <a:pt x="15" y="22"/>
                  </a:lnTo>
                  <a:lnTo>
                    <a:pt x="35" y="27"/>
                  </a:lnTo>
                  <a:lnTo>
                    <a:pt x="35" y="102"/>
                  </a:lnTo>
                  <a:lnTo>
                    <a:pt x="5" y="132"/>
                  </a:lnTo>
                  <a:lnTo>
                    <a:pt x="13" y="195"/>
                  </a:lnTo>
                  <a:lnTo>
                    <a:pt x="5" y="202"/>
                  </a:lnTo>
                  <a:lnTo>
                    <a:pt x="0" y="202"/>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1" name="Freeform 233"/>
            <p:cNvSpPr>
              <a:spLocks/>
            </p:cNvSpPr>
            <p:nvPr/>
          </p:nvSpPr>
          <p:spPr bwMode="auto">
            <a:xfrm>
              <a:off x="4431182" y="4374293"/>
              <a:ext cx="314617" cy="458398"/>
            </a:xfrm>
            <a:custGeom>
              <a:avLst/>
              <a:gdLst/>
              <a:ahLst/>
              <a:cxnLst>
                <a:cxn ang="0">
                  <a:pos x="29" y="329"/>
                </a:cxn>
                <a:cxn ang="0">
                  <a:pos x="74" y="374"/>
                </a:cxn>
                <a:cxn ang="0">
                  <a:pos x="48" y="438"/>
                </a:cxn>
                <a:cxn ang="0">
                  <a:pos x="68" y="473"/>
                </a:cxn>
                <a:cxn ang="0">
                  <a:pos x="138" y="473"/>
                </a:cxn>
                <a:cxn ang="0">
                  <a:pos x="144" y="451"/>
                </a:cxn>
                <a:cxn ang="0">
                  <a:pos x="173" y="448"/>
                </a:cxn>
                <a:cxn ang="0">
                  <a:pos x="282" y="400"/>
                </a:cxn>
                <a:cxn ang="0">
                  <a:pos x="272" y="288"/>
                </a:cxn>
                <a:cxn ang="0">
                  <a:pos x="324" y="233"/>
                </a:cxn>
                <a:cxn ang="0">
                  <a:pos x="311" y="122"/>
                </a:cxn>
                <a:cxn ang="0">
                  <a:pos x="109" y="0"/>
                </a:cxn>
                <a:cxn ang="0">
                  <a:pos x="52" y="38"/>
                </a:cxn>
                <a:cxn ang="0">
                  <a:pos x="58" y="45"/>
                </a:cxn>
                <a:cxn ang="0">
                  <a:pos x="77" y="166"/>
                </a:cxn>
                <a:cxn ang="0">
                  <a:pos x="26" y="217"/>
                </a:cxn>
                <a:cxn ang="0">
                  <a:pos x="0" y="310"/>
                </a:cxn>
                <a:cxn ang="0">
                  <a:pos x="7" y="304"/>
                </a:cxn>
                <a:cxn ang="0">
                  <a:pos x="29" y="329"/>
                </a:cxn>
              </a:cxnLst>
              <a:rect l="0" t="0" r="r" b="b"/>
              <a:pathLst>
                <a:path w="324" h="473">
                  <a:moveTo>
                    <a:pt x="29" y="329"/>
                  </a:moveTo>
                  <a:lnTo>
                    <a:pt x="74" y="374"/>
                  </a:lnTo>
                  <a:lnTo>
                    <a:pt x="48" y="438"/>
                  </a:lnTo>
                  <a:lnTo>
                    <a:pt x="68" y="473"/>
                  </a:lnTo>
                  <a:lnTo>
                    <a:pt x="138" y="473"/>
                  </a:lnTo>
                  <a:lnTo>
                    <a:pt x="144" y="451"/>
                  </a:lnTo>
                  <a:lnTo>
                    <a:pt x="173" y="448"/>
                  </a:lnTo>
                  <a:lnTo>
                    <a:pt x="282" y="400"/>
                  </a:lnTo>
                  <a:lnTo>
                    <a:pt x="272" y="288"/>
                  </a:lnTo>
                  <a:lnTo>
                    <a:pt x="324" y="233"/>
                  </a:lnTo>
                  <a:lnTo>
                    <a:pt x="311" y="122"/>
                  </a:lnTo>
                  <a:lnTo>
                    <a:pt x="109" y="0"/>
                  </a:lnTo>
                  <a:lnTo>
                    <a:pt x="52" y="38"/>
                  </a:lnTo>
                  <a:lnTo>
                    <a:pt x="58" y="45"/>
                  </a:lnTo>
                  <a:lnTo>
                    <a:pt x="77" y="166"/>
                  </a:lnTo>
                  <a:lnTo>
                    <a:pt x="26" y="217"/>
                  </a:lnTo>
                  <a:lnTo>
                    <a:pt x="0" y="310"/>
                  </a:lnTo>
                  <a:lnTo>
                    <a:pt x="7" y="304"/>
                  </a:lnTo>
                  <a:lnTo>
                    <a:pt x="29" y="32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2" name="Freeform 232"/>
            <p:cNvSpPr>
              <a:spLocks/>
            </p:cNvSpPr>
            <p:nvPr/>
          </p:nvSpPr>
          <p:spPr bwMode="auto">
            <a:xfrm>
              <a:off x="4431182" y="4374293"/>
              <a:ext cx="314617" cy="460823"/>
            </a:xfrm>
            <a:custGeom>
              <a:avLst/>
              <a:gdLst/>
              <a:ahLst/>
              <a:cxnLst>
                <a:cxn ang="0">
                  <a:pos x="30" y="329"/>
                </a:cxn>
                <a:cxn ang="0">
                  <a:pos x="75" y="373"/>
                </a:cxn>
                <a:cxn ang="0">
                  <a:pos x="50" y="438"/>
                </a:cxn>
                <a:cxn ang="0">
                  <a:pos x="70" y="473"/>
                </a:cxn>
                <a:cxn ang="0">
                  <a:pos x="140" y="473"/>
                </a:cxn>
                <a:cxn ang="0">
                  <a:pos x="145" y="451"/>
                </a:cxn>
                <a:cxn ang="0">
                  <a:pos x="174" y="448"/>
                </a:cxn>
                <a:cxn ang="0">
                  <a:pos x="282" y="398"/>
                </a:cxn>
                <a:cxn ang="0">
                  <a:pos x="272" y="289"/>
                </a:cxn>
                <a:cxn ang="0">
                  <a:pos x="324" y="234"/>
                </a:cxn>
                <a:cxn ang="0">
                  <a:pos x="312" y="122"/>
                </a:cxn>
                <a:cxn ang="0">
                  <a:pos x="110" y="0"/>
                </a:cxn>
                <a:cxn ang="0">
                  <a:pos x="52" y="40"/>
                </a:cxn>
                <a:cxn ang="0">
                  <a:pos x="60" y="45"/>
                </a:cxn>
                <a:cxn ang="0">
                  <a:pos x="77" y="167"/>
                </a:cxn>
                <a:cxn ang="0">
                  <a:pos x="27" y="217"/>
                </a:cxn>
                <a:cxn ang="0">
                  <a:pos x="0" y="309"/>
                </a:cxn>
                <a:cxn ang="0">
                  <a:pos x="7" y="304"/>
                </a:cxn>
                <a:cxn ang="0">
                  <a:pos x="30" y="329"/>
                </a:cxn>
              </a:cxnLst>
              <a:rect l="0" t="0" r="r" b="b"/>
              <a:pathLst>
                <a:path w="324" h="473">
                  <a:moveTo>
                    <a:pt x="30" y="329"/>
                  </a:moveTo>
                  <a:lnTo>
                    <a:pt x="75" y="373"/>
                  </a:lnTo>
                  <a:lnTo>
                    <a:pt x="50" y="438"/>
                  </a:lnTo>
                  <a:lnTo>
                    <a:pt x="70" y="473"/>
                  </a:lnTo>
                  <a:lnTo>
                    <a:pt x="140" y="473"/>
                  </a:lnTo>
                  <a:lnTo>
                    <a:pt x="145" y="451"/>
                  </a:lnTo>
                  <a:lnTo>
                    <a:pt x="174" y="448"/>
                  </a:lnTo>
                  <a:lnTo>
                    <a:pt x="282" y="398"/>
                  </a:lnTo>
                  <a:lnTo>
                    <a:pt x="272" y="289"/>
                  </a:lnTo>
                  <a:lnTo>
                    <a:pt x="324" y="234"/>
                  </a:lnTo>
                  <a:lnTo>
                    <a:pt x="312" y="122"/>
                  </a:lnTo>
                  <a:lnTo>
                    <a:pt x="110" y="0"/>
                  </a:lnTo>
                  <a:lnTo>
                    <a:pt x="52" y="40"/>
                  </a:lnTo>
                  <a:lnTo>
                    <a:pt x="60" y="45"/>
                  </a:lnTo>
                  <a:lnTo>
                    <a:pt x="77" y="167"/>
                  </a:lnTo>
                  <a:lnTo>
                    <a:pt x="27" y="217"/>
                  </a:lnTo>
                  <a:lnTo>
                    <a:pt x="0" y="309"/>
                  </a:lnTo>
                  <a:lnTo>
                    <a:pt x="7" y="304"/>
                  </a:lnTo>
                  <a:lnTo>
                    <a:pt x="30" y="329"/>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3" name="Freeform 231"/>
            <p:cNvSpPr>
              <a:spLocks/>
            </p:cNvSpPr>
            <p:nvPr/>
          </p:nvSpPr>
          <p:spPr bwMode="auto">
            <a:xfrm>
              <a:off x="5142700" y="4512540"/>
              <a:ext cx="157309" cy="174628"/>
            </a:xfrm>
            <a:custGeom>
              <a:avLst/>
              <a:gdLst/>
              <a:ahLst/>
              <a:cxnLst>
                <a:cxn ang="0">
                  <a:pos x="163" y="153"/>
                </a:cxn>
                <a:cxn ang="0">
                  <a:pos x="147" y="140"/>
                </a:cxn>
                <a:cxn ang="0">
                  <a:pos x="96" y="54"/>
                </a:cxn>
                <a:cxn ang="0">
                  <a:pos x="74" y="54"/>
                </a:cxn>
                <a:cxn ang="0">
                  <a:pos x="42" y="0"/>
                </a:cxn>
                <a:cxn ang="0">
                  <a:pos x="0" y="48"/>
                </a:cxn>
                <a:cxn ang="0">
                  <a:pos x="3" y="89"/>
                </a:cxn>
                <a:cxn ang="0">
                  <a:pos x="77" y="99"/>
                </a:cxn>
                <a:cxn ang="0">
                  <a:pos x="160" y="179"/>
                </a:cxn>
                <a:cxn ang="0">
                  <a:pos x="163" y="153"/>
                </a:cxn>
              </a:cxnLst>
              <a:rect l="0" t="0" r="r" b="b"/>
              <a:pathLst>
                <a:path w="163" h="179">
                  <a:moveTo>
                    <a:pt x="163" y="153"/>
                  </a:moveTo>
                  <a:lnTo>
                    <a:pt x="147" y="140"/>
                  </a:lnTo>
                  <a:lnTo>
                    <a:pt x="96" y="54"/>
                  </a:lnTo>
                  <a:lnTo>
                    <a:pt x="74" y="54"/>
                  </a:lnTo>
                  <a:lnTo>
                    <a:pt x="42" y="0"/>
                  </a:lnTo>
                  <a:lnTo>
                    <a:pt x="0" y="48"/>
                  </a:lnTo>
                  <a:lnTo>
                    <a:pt x="3" y="89"/>
                  </a:lnTo>
                  <a:lnTo>
                    <a:pt x="77" y="99"/>
                  </a:lnTo>
                  <a:lnTo>
                    <a:pt x="160" y="179"/>
                  </a:lnTo>
                  <a:lnTo>
                    <a:pt x="163" y="15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4" name="Freeform 230"/>
            <p:cNvSpPr>
              <a:spLocks/>
            </p:cNvSpPr>
            <p:nvPr/>
          </p:nvSpPr>
          <p:spPr bwMode="auto">
            <a:xfrm>
              <a:off x="5142700" y="4512540"/>
              <a:ext cx="157309" cy="172202"/>
            </a:xfrm>
            <a:custGeom>
              <a:avLst/>
              <a:gdLst/>
              <a:ahLst/>
              <a:cxnLst>
                <a:cxn ang="0">
                  <a:pos x="163" y="154"/>
                </a:cxn>
                <a:cxn ang="0">
                  <a:pos x="145" y="141"/>
                </a:cxn>
                <a:cxn ang="0">
                  <a:pos x="95" y="53"/>
                </a:cxn>
                <a:cxn ang="0">
                  <a:pos x="73" y="53"/>
                </a:cxn>
                <a:cxn ang="0">
                  <a:pos x="40" y="0"/>
                </a:cxn>
                <a:cxn ang="0">
                  <a:pos x="0" y="48"/>
                </a:cxn>
                <a:cxn ang="0">
                  <a:pos x="3" y="88"/>
                </a:cxn>
                <a:cxn ang="0">
                  <a:pos x="75" y="98"/>
                </a:cxn>
                <a:cxn ang="0">
                  <a:pos x="160" y="179"/>
                </a:cxn>
                <a:cxn ang="0">
                  <a:pos x="163" y="154"/>
                </a:cxn>
              </a:cxnLst>
              <a:rect l="0" t="0" r="r" b="b"/>
              <a:pathLst>
                <a:path w="163" h="179">
                  <a:moveTo>
                    <a:pt x="163" y="154"/>
                  </a:moveTo>
                  <a:lnTo>
                    <a:pt x="145" y="141"/>
                  </a:lnTo>
                  <a:lnTo>
                    <a:pt x="95" y="53"/>
                  </a:lnTo>
                  <a:lnTo>
                    <a:pt x="73" y="53"/>
                  </a:lnTo>
                  <a:lnTo>
                    <a:pt x="40" y="0"/>
                  </a:lnTo>
                  <a:lnTo>
                    <a:pt x="0" y="48"/>
                  </a:lnTo>
                  <a:lnTo>
                    <a:pt x="3" y="88"/>
                  </a:lnTo>
                  <a:lnTo>
                    <a:pt x="75" y="98"/>
                  </a:lnTo>
                  <a:lnTo>
                    <a:pt x="160" y="179"/>
                  </a:lnTo>
                  <a:lnTo>
                    <a:pt x="163" y="15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5" name="Freeform 229"/>
            <p:cNvSpPr>
              <a:spLocks/>
            </p:cNvSpPr>
            <p:nvPr/>
          </p:nvSpPr>
          <p:spPr bwMode="auto">
            <a:xfrm>
              <a:off x="5283068" y="4660488"/>
              <a:ext cx="65344" cy="58209"/>
            </a:xfrm>
            <a:custGeom>
              <a:avLst/>
              <a:gdLst/>
              <a:ahLst/>
              <a:cxnLst>
                <a:cxn ang="0">
                  <a:pos x="67" y="42"/>
                </a:cxn>
                <a:cxn ang="0">
                  <a:pos x="16" y="0"/>
                </a:cxn>
                <a:cxn ang="0">
                  <a:pos x="13" y="26"/>
                </a:cxn>
                <a:cxn ang="0">
                  <a:pos x="0" y="16"/>
                </a:cxn>
                <a:cxn ang="0">
                  <a:pos x="10" y="26"/>
                </a:cxn>
                <a:cxn ang="0">
                  <a:pos x="7" y="45"/>
                </a:cxn>
                <a:cxn ang="0">
                  <a:pos x="35" y="61"/>
                </a:cxn>
                <a:cxn ang="0">
                  <a:pos x="61" y="58"/>
                </a:cxn>
                <a:cxn ang="0">
                  <a:pos x="67" y="42"/>
                </a:cxn>
              </a:cxnLst>
              <a:rect l="0" t="0" r="r" b="b"/>
              <a:pathLst>
                <a:path w="67" h="61">
                  <a:moveTo>
                    <a:pt x="67" y="42"/>
                  </a:moveTo>
                  <a:lnTo>
                    <a:pt x="16" y="0"/>
                  </a:lnTo>
                  <a:lnTo>
                    <a:pt x="13" y="26"/>
                  </a:lnTo>
                  <a:lnTo>
                    <a:pt x="0" y="16"/>
                  </a:lnTo>
                  <a:lnTo>
                    <a:pt x="10" y="26"/>
                  </a:lnTo>
                  <a:lnTo>
                    <a:pt x="7" y="45"/>
                  </a:lnTo>
                  <a:lnTo>
                    <a:pt x="35" y="61"/>
                  </a:lnTo>
                  <a:lnTo>
                    <a:pt x="61" y="58"/>
                  </a:lnTo>
                  <a:lnTo>
                    <a:pt x="67" y="42"/>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6" name="Freeform 228"/>
            <p:cNvSpPr>
              <a:spLocks/>
            </p:cNvSpPr>
            <p:nvPr/>
          </p:nvSpPr>
          <p:spPr bwMode="auto">
            <a:xfrm>
              <a:off x="5283068" y="4660488"/>
              <a:ext cx="65344" cy="58209"/>
            </a:xfrm>
            <a:custGeom>
              <a:avLst/>
              <a:gdLst/>
              <a:ahLst/>
              <a:cxnLst>
                <a:cxn ang="0">
                  <a:pos x="67" y="43"/>
                </a:cxn>
                <a:cxn ang="0">
                  <a:pos x="17" y="0"/>
                </a:cxn>
                <a:cxn ang="0">
                  <a:pos x="15" y="25"/>
                </a:cxn>
                <a:cxn ang="0">
                  <a:pos x="0" y="15"/>
                </a:cxn>
                <a:cxn ang="0">
                  <a:pos x="10" y="25"/>
                </a:cxn>
                <a:cxn ang="0">
                  <a:pos x="7" y="46"/>
                </a:cxn>
                <a:cxn ang="0">
                  <a:pos x="35" y="61"/>
                </a:cxn>
                <a:cxn ang="0">
                  <a:pos x="62" y="58"/>
                </a:cxn>
                <a:cxn ang="0">
                  <a:pos x="67" y="43"/>
                </a:cxn>
              </a:cxnLst>
              <a:rect l="0" t="0" r="r" b="b"/>
              <a:pathLst>
                <a:path w="67" h="61">
                  <a:moveTo>
                    <a:pt x="67" y="43"/>
                  </a:moveTo>
                  <a:lnTo>
                    <a:pt x="17" y="0"/>
                  </a:lnTo>
                  <a:lnTo>
                    <a:pt x="15" y="25"/>
                  </a:lnTo>
                  <a:lnTo>
                    <a:pt x="0" y="15"/>
                  </a:lnTo>
                  <a:lnTo>
                    <a:pt x="10" y="25"/>
                  </a:lnTo>
                  <a:lnTo>
                    <a:pt x="7" y="46"/>
                  </a:lnTo>
                  <a:lnTo>
                    <a:pt x="35" y="61"/>
                  </a:lnTo>
                  <a:lnTo>
                    <a:pt x="62" y="58"/>
                  </a:lnTo>
                  <a:lnTo>
                    <a:pt x="67" y="4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7" name="Freeform 227"/>
            <p:cNvSpPr>
              <a:spLocks/>
            </p:cNvSpPr>
            <p:nvPr/>
          </p:nvSpPr>
          <p:spPr bwMode="auto">
            <a:xfrm>
              <a:off x="5038635" y="4578026"/>
              <a:ext cx="377541" cy="385638"/>
            </a:xfrm>
            <a:custGeom>
              <a:avLst/>
              <a:gdLst/>
              <a:ahLst/>
              <a:cxnLst>
                <a:cxn ang="0">
                  <a:pos x="282" y="147"/>
                </a:cxn>
                <a:cxn ang="0">
                  <a:pos x="282" y="189"/>
                </a:cxn>
                <a:cxn ang="0">
                  <a:pos x="391" y="217"/>
                </a:cxn>
                <a:cxn ang="0">
                  <a:pos x="381" y="310"/>
                </a:cxn>
                <a:cxn ang="0">
                  <a:pos x="295" y="381"/>
                </a:cxn>
                <a:cxn ang="0">
                  <a:pos x="218" y="384"/>
                </a:cxn>
                <a:cxn ang="0">
                  <a:pos x="116" y="397"/>
                </a:cxn>
                <a:cxn ang="0">
                  <a:pos x="116" y="352"/>
                </a:cxn>
                <a:cxn ang="0">
                  <a:pos x="87" y="365"/>
                </a:cxn>
                <a:cxn ang="0">
                  <a:pos x="80" y="365"/>
                </a:cxn>
                <a:cxn ang="0">
                  <a:pos x="90" y="361"/>
                </a:cxn>
                <a:cxn ang="0">
                  <a:pos x="0" y="249"/>
                </a:cxn>
                <a:cxn ang="0">
                  <a:pos x="109" y="57"/>
                </a:cxn>
                <a:cxn ang="0">
                  <a:pos x="109" y="0"/>
                </a:cxn>
                <a:cxn ang="0">
                  <a:pos x="109" y="22"/>
                </a:cxn>
                <a:cxn ang="0">
                  <a:pos x="183" y="32"/>
                </a:cxn>
                <a:cxn ang="0">
                  <a:pos x="266" y="112"/>
                </a:cxn>
                <a:cxn ang="0">
                  <a:pos x="253" y="102"/>
                </a:cxn>
                <a:cxn ang="0">
                  <a:pos x="263" y="112"/>
                </a:cxn>
                <a:cxn ang="0">
                  <a:pos x="260" y="131"/>
                </a:cxn>
                <a:cxn ang="0">
                  <a:pos x="282" y="144"/>
                </a:cxn>
                <a:cxn ang="0">
                  <a:pos x="282" y="147"/>
                </a:cxn>
              </a:cxnLst>
              <a:rect l="0" t="0" r="r" b="b"/>
              <a:pathLst>
                <a:path w="391" h="397">
                  <a:moveTo>
                    <a:pt x="282" y="147"/>
                  </a:moveTo>
                  <a:lnTo>
                    <a:pt x="282" y="189"/>
                  </a:lnTo>
                  <a:lnTo>
                    <a:pt x="391" y="217"/>
                  </a:lnTo>
                  <a:lnTo>
                    <a:pt x="381" y="310"/>
                  </a:lnTo>
                  <a:lnTo>
                    <a:pt x="295" y="381"/>
                  </a:lnTo>
                  <a:lnTo>
                    <a:pt x="218" y="384"/>
                  </a:lnTo>
                  <a:lnTo>
                    <a:pt x="116" y="397"/>
                  </a:lnTo>
                  <a:lnTo>
                    <a:pt x="116" y="352"/>
                  </a:lnTo>
                  <a:lnTo>
                    <a:pt x="87" y="365"/>
                  </a:lnTo>
                  <a:lnTo>
                    <a:pt x="80" y="365"/>
                  </a:lnTo>
                  <a:lnTo>
                    <a:pt x="90" y="361"/>
                  </a:lnTo>
                  <a:lnTo>
                    <a:pt x="0" y="249"/>
                  </a:lnTo>
                  <a:lnTo>
                    <a:pt x="109" y="57"/>
                  </a:lnTo>
                  <a:lnTo>
                    <a:pt x="109" y="0"/>
                  </a:lnTo>
                  <a:lnTo>
                    <a:pt x="109" y="22"/>
                  </a:lnTo>
                  <a:lnTo>
                    <a:pt x="183" y="32"/>
                  </a:lnTo>
                  <a:lnTo>
                    <a:pt x="266" y="112"/>
                  </a:lnTo>
                  <a:lnTo>
                    <a:pt x="253" y="102"/>
                  </a:lnTo>
                  <a:lnTo>
                    <a:pt x="263" y="112"/>
                  </a:lnTo>
                  <a:lnTo>
                    <a:pt x="260" y="131"/>
                  </a:lnTo>
                  <a:lnTo>
                    <a:pt x="282" y="144"/>
                  </a:lnTo>
                  <a:lnTo>
                    <a:pt x="282" y="147"/>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8" name="Freeform 226"/>
            <p:cNvSpPr>
              <a:spLocks/>
            </p:cNvSpPr>
            <p:nvPr/>
          </p:nvSpPr>
          <p:spPr bwMode="auto">
            <a:xfrm>
              <a:off x="5038635" y="4578026"/>
              <a:ext cx="379960" cy="383211"/>
            </a:xfrm>
            <a:custGeom>
              <a:avLst/>
              <a:gdLst/>
              <a:ahLst/>
              <a:cxnLst>
                <a:cxn ang="0">
                  <a:pos x="281" y="146"/>
                </a:cxn>
                <a:cxn ang="0">
                  <a:pos x="281" y="188"/>
                </a:cxn>
                <a:cxn ang="0">
                  <a:pos x="391" y="216"/>
                </a:cxn>
                <a:cxn ang="0">
                  <a:pos x="381" y="312"/>
                </a:cxn>
                <a:cxn ang="0">
                  <a:pos x="294" y="382"/>
                </a:cxn>
                <a:cxn ang="0">
                  <a:pos x="217" y="384"/>
                </a:cxn>
                <a:cxn ang="0">
                  <a:pos x="117" y="397"/>
                </a:cxn>
                <a:cxn ang="0">
                  <a:pos x="117" y="352"/>
                </a:cxn>
                <a:cxn ang="0">
                  <a:pos x="87" y="367"/>
                </a:cxn>
                <a:cxn ang="0">
                  <a:pos x="80" y="367"/>
                </a:cxn>
                <a:cxn ang="0">
                  <a:pos x="90" y="362"/>
                </a:cxn>
                <a:cxn ang="0">
                  <a:pos x="0" y="249"/>
                </a:cxn>
                <a:cxn ang="0">
                  <a:pos x="110" y="55"/>
                </a:cxn>
                <a:cxn ang="0">
                  <a:pos x="110" y="0"/>
                </a:cxn>
                <a:cxn ang="0">
                  <a:pos x="110" y="20"/>
                </a:cxn>
                <a:cxn ang="0">
                  <a:pos x="182" y="30"/>
                </a:cxn>
                <a:cxn ang="0">
                  <a:pos x="266" y="111"/>
                </a:cxn>
                <a:cxn ang="0">
                  <a:pos x="252" y="101"/>
                </a:cxn>
                <a:cxn ang="0">
                  <a:pos x="261" y="111"/>
                </a:cxn>
                <a:cxn ang="0">
                  <a:pos x="259" y="131"/>
                </a:cxn>
                <a:cxn ang="0">
                  <a:pos x="281" y="143"/>
                </a:cxn>
                <a:cxn ang="0">
                  <a:pos x="281" y="146"/>
                </a:cxn>
              </a:cxnLst>
              <a:rect l="0" t="0" r="r" b="b"/>
              <a:pathLst>
                <a:path w="391" h="397">
                  <a:moveTo>
                    <a:pt x="281" y="146"/>
                  </a:moveTo>
                  <a:lnTo>
                    <a:pt x="281" y="188"/>
                  </a:lnTo>
                  <a:lnTo>
                    <a:pt x="391" y="216"/>
                  </a:lnTo>
                  <a:lnTo>
                    <a:pt x="381" y="312"/>
                  </a:lnTo>
                  <a:lnTo>
                    <a:pt x="294" y="382"/>
                  </a:lnTo>
                  <a:lnTo>
                    <a:pt x="217" y="384"/>
                  </a:lnTo>
                  <a:lnTo>
                    <a:pt x="117" y="397"/>
                  </a:lnTo>
                  <a:lnTo>
                    <a:pt x="117" y="352"/>
                  </a:lnTo>
                  <a:lnTo>
                    <a:pt x="87" y="367"/>
                  </a:lnTo>
                  <a:lnTo>
                    <a:pt x="80" y="367"/>
                  </a:lnTo>
                  <a:lnTo>
                    <a:pt x="90" y="362"/>
                  </a:lnTo>
                  <a:lnTo>
                    <a:pt x="0" y="249"/>
                  </a:lnTo>
                  <a:lnTo>
                    <a:pt x="110" y="55"/>
                  </a:lnTo>
                  <a:lnTo>
                    <a:pt x="110" y="0"/>
                  </a:lnTo>
                  <a:lnTo>
                    <a:pt x="110" y="20"/>
                  </a:lnTo>
                  <a:lnTo>
                    <a:pt x="182" y="30"/>
                  </a:lnTo>
                  <a:lnTo>
                    <a:pt x="266" y="111"/>
                  </a:lnTo>
                  <a:lnTo>
                    <a:pt x="252" y="101"/>
                  </a:lnTo>
                  <a:lnTo>
                    <a:pt x="261" y="111"/>
                  </a:lnTo>
                  <a:lnTo>
                    <a:pt x="259" y="131"/>
                  </a:lnTo>
                  <a:lnTo>
                    <a:pt x="281" y="143"/>
                  </a:lnTo>
                  <a:lnTo>
                    <a:pt x="281" y="146"/>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9" name="Freeform 225"/>
            <p:cNvSpPr>
              <a:spLocks/>
            </p:cNvSpPr>
            <p:nvPr/>
          </p:nvSpPr>
          <p:spPr bwMode="auto">
            <a:xfrm>
              <a:off x="5268547" y="4662915"/>
              <a:ext cx="309777" cy="455973"/>
            </a:xfrm>
            <a:custGeom>
              <a:avLst/>
              <a:gdLst/>
              <a:ahLst/>
              <a:cxnLst>
                <a:cxn ang="0">
                  <a:pos x="23" y="471"/>
                </a:cxn>
                <a:cxn ang="0">
                  <a:pos x="23" y="468"/>
                </a:cxn>
                <a:cxn ang="0">
                  <a:pos x="67" y="455"/>
                </a:cxn>
                <a:cxn ang="0">
                  <a:pos x="208" y="292"/>
                </a:cxn>
                <a:cxn ang="0">
                  <a:pos x="237" y="266"/>
                </a:cxn>
                <a:cxn ang="0">
                  <a:pos x="320" y="26"/>
                </a:cxn>
                <a:cxn ang="0">
                  <a:pos x="288" y="0"/>
                </a:cxn>
                <a:cxn ang="0">
                  <a:pos x="237" y="36"/>
                </a:cxn>
                <a:cxn ang="0">
                  <a:pos x="109" y="55"/>
                </a:cxn>
                <a:cxn ang="0">
                  <a:pos x="67" y="23"/>
                </a:cxn>
                <a:cxn ang="0">
                  <a:pos x="83" y="39"/>
                </a:cxn>
                <a:cxn ang="0">
                  <a:pos x="77" y="55"/>
                </a:cxn>
                <a:cxn ang="0">
                  <a:pos x="51" y="58"/>
                </a:cxn>
                <a:cxn ang="0">
                  <a:pos x="29" y="48"/>
                </a:cxn>
                <a:cxn ang="0">
                  <a:pos x="45" y="55"/>
                </a:cxn>
                <a:cxn ang="0">
                  <a:pos x="45" y="58"/>
                </a:cxn>
                <a:cxn ang="0">
                  <a:pos x="45" y="100"/>
                </a:cxn>
                <a:cxn ang="0">
                  <a:pos x="154" y="128"/>
                </a:cxn>
                <a:cxn ang="0">
                  <a:pos x="144" y="221"/>
                </a:cxn>
                <a:cxn ang="0">
                  <a:pos x="58" y="292"/>
                </a:cxn>
                <a:cxn ang="0">
                  <a:pos x="26" y="292"/>
                </a:cxn>
                <a:cxn ang="0">
                  <a:pos x="0" y="330"/>
                </a:cxn>
                <a:cxn ang="0">
                  <a:pos x="0" y="442"/>
                </a:cxn>
                <a:cxn ang="0">
                  <a:pos x="23" y="471"/>
                </a:cxn>
              </a:cxnLst>
              <a:rect l="0" t="0" r="r" b="b"/>
              <a:pathLst>
                <a:path w="320" h="471">
                  <a:moveTo>
                    <a:pt x="23" y="471"/>
                  </a:moveTo>
                  <a:lnTo>
                    <a:pt x="23" y="468"/>
                  </a:lnTo>
                  <a:lnTo>
                    <a:pt x="67" y="455"/>
                  </a:lnTo>
                  <a:lnTo>
                    <a:pt x="208" y="292"/>
                  </a:lnTo>
                  <a:lnTo>
                    <a:pt x="237" y="266"/>
                  </a:lnTo>
                  <a:lnTo>
                    <a:pt x="320" y="26"/>
                  </a:lnTo>
                  <a:lnTo>
                    <a:pt x="288" y="0"/>
                  </a:lnTo>
                  <a:lnTo>
                    <a:pt x="237" y="36"/>
                  </a:lnTo>
                  <a:lnTo>
                    <a:pt x="109" y="55"/>
                  </a:lnTo>
                  <a:lnTo>
                    <a:pt x="67" y="23"/>
                  </a:lnTo>
                  <a:lnTo>
                    <a:pt x="83" y="39"/>
                  </a:lnTo>
                  <a:lnTo>
                    <a:pt x="77" y="55"/>
                  </a:lnTo>
                  <a:lnTo>
                    <a:pt x="51" y="58"/>
                  </a:lnTo>
                  <a:lnTo>
                    <a:pt x="29" y="48"/>
                  </a:lnTo>
                  <a:lnTo>
                    <a:pt x="45" y="55"/>
                  </a:lnTo>
                  <a:lnTo>
                    <a:pt x="45" y="58"/>
                  </a:lnTo>
                  <a:lnTo>
                    <a:pt x="45" y="100"/>
                  </a:lnTo>
                  <a:lnTo>
                    <a:pt x="154" y="128"/>
                  </a:lnTo>
                  <a:lnTo>
                    <a:pt x="144" y="221"/>
                  </a:lnTo>
                  <a:lnTo>
                    <a:pt x="58" y="292"/>
                  </a:lnTo>
                  <a:lnTo>
                    <a:pt x="26" y="292"/>
                  </a:lnTo>
                  <a:lnTo>
                    <a:pt x="0" y="330"/>
                  </a:lnTo>
                  <a:lnTo>
                    <a:pt x="0" y="442"/>
                  </a:lnTo>
                  <a:lnTo>
                    <a:pt x="23" y="471"/>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0" name="Freeform 224"/>
            <p:cNvSpPr>
              <a:spLocks/>
            </p:cNvSpPr>
            <p:nvPr/>
          </p:nvSpPr>
          <p:spPr bwMode="auto">
            <a:xfrm>
              <a:off x="5268547" y="4662915"/>
              <a:ext cx="309777" cy="458397"/>
            </a:xfrm>
            <a:custGeom>
              <a:avLst/>
              <a:gdLst/>
              <a:ahLst/>
              <a:cxnLst>
                <a:cxn ang="0">
                  <a:pos x="23" y="471"/>
                </a:cxn>
                <a:cxn ang="0">
                  <a:pos x="23" y="466"/>
                </a:cxn>
                <a:cxn ang="0">
                  <a:pos x="68" y="454"/>
                </a:cxn>
                <a:cxn ang="0">
                  <a:pos x="208" y="292"/>
                </a:cxn>
                <a:cxn ang="0">
                  <a:pos x="238" y="267"/>
                </a:cxn>
                <a:cxn ang="0">
                  <a:pos x="320" y="27"/>
                </a:cxn>
                <a:cxn ang="0">
                  <a:pos x="288" y="0"/>
                </a:cxn>
                <a:cxn ang="0">
                  <a:pos x="238" y="37"/>
                </a:cxn>
                <a:cxn ang="0">
                  <a:pos x="110" y="55"/>
                </a:cxn>
                <a:cxn ang="0">
                  <a:pos x="68" y="22"/>
                </a:cxn>
                <a:cxn ang="0">
                  <a:pos x="83" y="40"/>
                </a:cxn>
                <a:cxn ang="0">
                  <a:pos x="78" y="55"/>
                </a:cxn>
                <a:cxn ang="0">
                  <a:pos x="50" y="57"/>
                </a:cxn>
                <a:cxn ang="0">
                  <a:pos x="30" y="47"/>
                </a:cxn>
                <a:cxn ang="0">
                  <a:pos x="45" y="55"/>
                </a:cxn>
                <a:cxn ang="0">
                  <a:pos x="45" y="57"/>
                </a:cxn>
                <a:cxn ang="0">
                  <a:pos x="45" y="100"/>
                </a:cxn>
                <a:cxn ang="0">
                  <a:pos x="155" y="127"/>
                </a:cxn>
                <a:cxn ang="0">
                  <a:pos x="145" y="222"/>
                </a:cxn>
                <a:cxn ang="0">
                  <a:pos x="58" y="292"/>
                </a:cxn>
                <a:cxn ang="0">
                  <a:pos x="25" y="292"/>
                </a:cxn>
                <a:cxn ang="0">
                  <a:pos x="0" y="329"/>
                </a:cxn>
                <a:cxn ang="0">
                  <a:pos x="0" y="441"/>
                </a:cxn>
                <a:cxn ang="0">
                  <a:pos x="23" y="471"/>
                </a:cxn>
              </a:cxnLst>
              <a:rect l="0" t="0" r="r" b="b"/>
              <a:pathLst>
                <a:path w="320" h="471">
                  <a:moveTo>
                    <a:pt x="23" y="471"/>
                  </a:moveTo>
                  <a:lnTo>
                    <a:pt x="23" y="466"/>
                  </a:lnTo>
                  <a:lnTo>
                    <a:pt x="68" y="454"/>
                  </a:lnTo>
                  <a:lnTo>
                    <a:pt x="208" y="292"/>
                  </a:lnTo>
                  <a:lnTo>
                    <a:pt x="238" y="267"/>
                  </a:lnTo>
                  <a:lnTo>
                    <a:pt x="320" y="27"/>
                  </a:lnTo>
                  <a:lnTo>
                    <a:pt x="288" y="0"/>
                  </a:lnTo>
                  <a:lnTo>
                    <a:pt x="238" y="37"/>
                  </a:lnTo>
                  <a:lnTo>
                    <a:pt x="110" y="55"/>
                  </a:lnTo>
                  <a:lnTo>
                    <a:pt x="68" y="22"/>
                  </a:lnTo>
                  <a:lnTo>
                    <a:pt x="83" y="40"/>
                  </a:lnTo>
                  <a:lnTo>
                    <a:pt x="78" y="55"/>
                  </a:lnTo>
                  <a:lnTo>
                    <a:pt x="50" y="57"/>
                  </a:lnTo>
                  <a:lnTo>
                    <a:pt x="30" y="47"/>
                  </a:lnTo>
                  <a:lnTo>
                    <a:pt x="45" y="55"/>
                  </a:lnTo>
                  <a:lnTo>
                    <a:pt x="45" y="57"/>
                  </a:lnTo>
                  <a:lnTo>
                    <a:pt x="45" y="100"/>
                  </a:lnTo>
                  <a:lnTo>
                    <a:pt x="155" y="127"/>
                  </a:lnTo>
                  <a:lnTo>
                    <a:pt x="145" y="222"/>
                  </a:lnTo>
                  <a:lnTo>
                    <a:pt x="58" y="292"/>
                  </a:lnTo>
                  <a:lnTo>
                    <a:pt x="25" y="292"/>
                  </a:lnTo>
                  <a:lnTo>
                    <a:pt x="0" y="329"/>
                  </a:lnTo>
                  <a:lnTo>
                    <a:pt x="0" y="441"/>
                  </a:lnTo>
                  <a:lnTo>
                    <a:pt x="23" y="471"/>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1" name="Freeform 223"/>
            <p:cNvSpPr>
              <a:spLocks/>
            </p:cNvSpPr>
            <p:nvPr/>
          </p:nvSpPr>
          <p:spPr bwMode="auto">
            <a:xfrm>
              <a:off x="5038635" y="4917580"/>
              <a:ext cx="254113" cy="295897"/>
            </a:xfrm>
            <a:custGeom>
              <a:avLst/>
              <a:gdLst/>
              <a:ahLst/>
              <a:cxnLst>
                <a:cxn ang="0">
                  <a:pos x="192" y="304"/>
                </a:cxn>
                <a:cxn ang="0">
                  <a:pos x="192" y="294"/>
                </a:cxn>
                <a:cxn ang="0">
                  <a:pos x="260" y="205"/>
                </a:cxn>
                <a:cxn ang="0">
                  <a:pos x="260" y="208"/>
                </a:cxn>
                <a:cxn ang="0">
                  <a:pos x="237" y="179"/>
                </a:cxn>
                <a:cxn ang="0">
                  <a:pos x="237" y="67"/>
                </a:cxn>
                <a:cxn ang="0">
                  <a:pos x="263" y="29"/>
                </a:cxn>
                <a:cxn ang="0">
                  <a:pos x="218" y="32"/>
                </a:cxn>
                <a:cxn ang="0">
                  <a:pos x="116" y="45"/>
                </a:cxn>
                <a:cxn ang="0">
                  <a:pos x="116" y="0"/>
                </a:cxn>
                <a:cxn ang="0">
                  <a:pos x="87" y="13"/>
                </a:cxn>
                <a:cxn ang="0">
                  <a:pos x="80" y="13"/>
                </a:cxn>
                <a:cxn ang="0">
                  <a:pos x="29" y="48"/>
                </a:cxn>
                <a:cxn ang="0">
                  <a:pos x="29" y="51"/>
                </a:cxn>
                <a:cxn ang="0">
                  <a:pos x="29" y="54"/>
                </a:cxn>
                <a:cxn ang="0">
                  <a:pos x="58" y="109"/>
                </a:cxn>
                <a:cxn ang="0">
                  <a:pos x="0" y="169"/>
                </a:cxn>
                <a:cxn ang="0">
                  <a:pos x="58" y="221"/>
                </a:cxn>
                <a:cxn ang="0">
                  <a:pos x="87" y="230"/>
                </a:cxn>
                <a:cxn ang="0">
                  <a:pos x="186" y="304"/>
                </a:cxn>
                <a:cxn ang="0">
                  <a:pos x="192" y="304"/>
                </a:cxn>
              </a:cxnLst>
              <a:rect l="0" t="0" r="r" b="b"/>
              <a:pathLst>
                <a:path w="263" h="304">
                  <a:moveTo>
                    <a:pt x="192" y="304"/>
                  </a:moveTo>
                  <a:lnTo>
                    <a:pt x="192" y="294"/>
                  </a:lnTo>
                  <a:lnTo>
                    <a:pt x="260" y="205"/>
                  </a:lnTo>
                  <a:lnTo>
                    <a:pt x="260" y="208"/>
                  </a:lnTo>
                  <a:lnTo>
                    <a:pt x="237" y="179"/>
                  </a:lnTo>
                  <a:lnTo>
                    <a:pt x="237" y="67"/>
                  </a:lnTo>
                  <a:lnTo>
                    <a:pt x="263" y="29"/>
                  </a:lnTo>
                  <a:lnTo>
                    <a:pt x="218" y="32"/>
                  </a:lnTo>
                  <a:lnTo>
                    <a:pt x="116" y="45"/>
                  </a:lnTo>
                  <a:lnTo>
                    <a:pt x="116" y="0"/>
                  </a:lnTo>
                  <a:lnTo>
                    <a:pt x="87" y="13"/>
                  </a:lnTo>
                  <a:lnTo>
                    <a:pt x="80" y="13"/>
                  </a:lnTo>
                  <a:lnTo>
                    <a:pt x="29" y="48"/>
                  </a:lnTo>
                  <a:lnTo>
                    <a:pt x="29" y="51"/>
                  </a:lnTo>
                  <a:lnTo>
                    <a:pt x="29" y="54"/>
                  </a:lnTo>
                  <a:lnTo>
                    <a:pt x="58" y="109"/>
                  </a:lnTo>
                  <a:lnTo>
                    <a:pt x="0" y="169"/>
                  </a:lnTo>
                  <a:lnTo>
                    <a:pt x="58" y="221"/>
                  </a:lnTo>
                  <a:lnTo>
                    <a:pt x="87" y="230"/>
                  </a:lnTo>
                  <a:lnTo>
                    <a:pt x="186" y="304"/>
                  </a:lnTo>
                  <a:lnTo>
                    <a:pt x="192" y="30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2" name="Freeform 222"/>
            <p:cNvSpPr>
              <a:spLocks/>
            </p:cNvSpPr>
            <p:nvPr/>
          </p:nvSpPr>
          <p:spPr bwMode="auto">
            <a:xfrm>
              <a:off x="5038635" y="4917580"/>
              <a:ext cx="254113" cy="295897"/>
            </a:xfrm>
            <a:custGeom>
              <a:avLst/>
              <a:gdLst/>
              <a:ahLst/>
              <a:cxnLst>
                <a:cxn ang="0">
                  <a:pos x="193" y="304"/>
                </a:cxn>
                <a:cxn ang="0">
                  <a:pos x="193" y="294"/>
                </a:cxn>
                <a:cxn ang="0">
                  <a:pos x="260" y="204"/>
                </a:cxn>
                <a:cxn ang="0">
                  <a:pos x="260" y="209"/>
                </a:cxn>
                <a:cxn ang="0">
                  <a:pos x="238" y="179"/>
                </a:cxn>
                <a:cxn ang="0">
                  <a:pos x="238" y="67"/>
                </a:cxn>
                <a:cxn ang="0">
                  <a:pos x="263" y="30"/>
                </a:cxn>
                <a:cxn ang="0">
                  <a:pos x="218" y="32"/>
                </a:cxn>
                <a:cxn ang="0">
                  <a:pos x="118" y="45"/>
                </a:cxn>
                <a:cxn ang="0">
                  <a:pos x="118" y="0"/>
                </a:cxn>
                <a:cxn ang="0">
                  <a:pos x="88" y="15"/>
                </a:cxn>
                <a:cxn ang="0">
                  <a:pos x="80" y="15"/>
                </a:cxn>
                <a:cxn ang="0">
                  <a:pos x="30" y="50"/>
                </a:cxn>
                <a:cxn ang="0">
                  <a:pos x="30" y="52"/>
                </a:cxn>
                <a:cxn ang="0">
                  <a:pos x="30" y="55"/>
                </a:cxn>
                <a:cxn ang="0">
                  <a:pos x="58" y="110"/>
                </a:cxn>
                <a:cxn ang="0">
                  <a:pos x="0" y="169"/>
                </a:cxn>
                <a:cxn ang="0">
                  <a:pos x="58" y="222"/>
                </a:cxn>
                <a:cxn ang="0">
                  <a:pos x="88" y="229"/>
                </a:cxn>
                <a:cxn ang="0">
                  <a:pos x="188" y="304"/>
                </a:cxn>
                <a:cxn ang="0">
                  <a:pos x="193" y="304"/>
                </a:cxn>
              </a:cxnLst>
              <a:rect l="0" t="0" r="r" b="b"/>
              <a:pathLst>
                <a:path w="263" h="304">
                  <a:moveTo>
                    <a:pt x="193" y="304"/>
                  </a:moveTo>
                  <a:lnTo>
                    <a:pt x="193" y="294"/>
                  </a:lnTo>
                  <a:lnTo>
                    <a:pt x="260" y="204"/>
                  </a:lnTo>
                  <a:lnTo>
                    <a:pt x="260" y="209"/>
                  </a:lnTo>
                  <a:lnTo>
                    <a:pt x="238" y="179"/>
                  </a:lnTo>
                  <a:lnTo>
                    <a:pt x="238" y="67"/>
                  </a:lnTo>
                  <a:lnTo>
                    <a:pt x="263" y="30"/>
                  </a:lnTo>
                  <a:lnTo>
                    <a:pt x="218" y="32"/>
                  </a:lnTo>
                  <a:lnTo>
                    <a:pt x="118" y="45"/>
                  </a:lnTo>
                  <a:lnTo>
                    <a:pt x="118" y="0"/>
                  </a:lnTo>
                  <a:lnTo>
                    <a:pt x="88" y="15"/>
                  </a:lnTo>
                  <a:lnTo>
                    <a:pt x="80" y="15"/>
                  </a:lnTo>
                  <a:lnTo>
                    <a:pt x="30" y="50"/>
                  </a:lnTo>
                  <a:lnTo>
                    <a:pt x="30" y="52"/>
                  </a:lnTo>
                  <a:lnTo>
                    <a:pt x="30" y="55"/>
                  </a:lnTo>
                  <a:lnTo>
                    <a:pt x="58" y="110"/>
                  </a:lnTo>
                  <a:lnTo>
                    <a:pt x="0" y="169"/>
                  </a:lnTo>
                  <a:lnTo>
                    <a:pt x="58" y="222"/>
                  </a:lnTo>
                  <a:lnTo>
                    <a:pt x="88" y="229"/>
                  </a:lnTo>
                  <a:lnTo>
                    <a:pt x="188" y="304"/>
                  </a:lnTo>
                  <a:lnTo>
                    <a:pt x="193" y="304"/>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3" name="Freeform 221"/>
            <p:cNvSpPr>
              <a:spLocks/>
            </p:cNvSpPr>
            <p:nvPr/>
          </p:nvSpPr>
          <p:spPr bwMode="auto">
            <a:xfrm>
              <a:off x="4924888" y="4966088"/>
              <a:ext cx="169409" cy="135821"/>
            </a:xfrm>
            <a:custGeom>
              <a:avLst/>
              <a:gdLst/>
              <a:ahLst/>
              <a:cxnLst>
                <a:cxn ang="0">
                  <a:pos x="35" y="0"/>
                </a:cxn>
                <a:cxn ang="0">
                  <a:pos x="42" y="73"/>
                </a:cxn>
                <a:cxn ang="0">
                  <a:pos x="16" y="102"/>
                </a:cxn>
                <a:cxn ang="0">
                  <a:pos x="0" y="141"/>
                </a:cxn>
                <a:cxn ang="0">
                  <a:pos x="118" y="125"/>
                </a:cxn>
                <a:cxn ang="0">
                  <a:pos x="122" y="125"/>
                </a:cxn>
                <a:cxn ang="0">
                  <a:pos x="118" y="121"/>
                </a:cxn>
                <a:cxn ang="0">
                  <a:pos x="176" y="61"/>
                </a:cxn>
                <a:cxn ang="0">
                  <a:pos x="147" y="6"/>
                </a:cxn>
                <a:cxn ang="0">
                  <a:pos x="147" y="3"/>
                </a:cxn>
                <a:cxn ang="0">
                  <a:pos x="147" y="0"/>
                </a:cxn>
                <a:cxn ang="0">
                  <a:pos x="35" y="3"/>
                </a:cxn>
                <a:cxn ang="0">
                  <a:pos x="35" y="0"/>
                </a:cxn>
              </a:cxnLst>
              <a:rect l="0" t="0" r="r" b="b"/>
              <a:pathLst>
                <a:path w="176" h="141">
                  <a:moveTo>
                    <a:pt x="35" y="0"/>
                  </a:moveTo>
                  <a:lnTo>
                    <a:pt x="42" y="73"/>
                  </a:lnTo>
                  <a:lnTo>
                    <a:pt x="16" y="102"/>
                  </a:lnTo>
                  <a:lnTo>
                    <a:pt x="0" y="141"/>
                  </a:lnTo>
                  <a:lnTo>
                    <a:pt x="118" y="125"/>
                  </a:lnTo>
                  <a:lnTo>
                    <a:pt x="122" y="125"/>
                  </a:lnTo>
                  <a:lnTo>
                    <a:pt x="118" y="121"/>
                  </a:lnTo>
                  <a:lnTo>
                    <a:pt x="176" y="61"/>
                  </a:lnTo>
                  <a:lnTo>
                    <a:pt x="147" y="6"/>
                  </a:lnTo>
                  <a:lnTo>
                    <a:pt x="147" y="3"/>
                  </a:lnTo>
                  <a:lnTo>
                    <a:pt x="147" y="0"/>
                  </a:lnTo>
                  <a:lnTo>
                    <a:pt x="35" y="3"/>
                  </a:lnTo>
                  <a:lnTo>
                    <a:pt x="35"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4" name="Freeform 220"/>
            <p:cNvSpPr>
              <a:spLocks/>
            </p:cNvSpPr>
            <p:nvPr/>
          </p:nvSpPr>
          <p:spPr bwMode="auto">
            <a:xfrm>
              <a:off x="4924888" y="4966088"/>
              <a:ext cx="169409" cy="135821"/>
            </a:xfrm>
            <a:custGeom>
              <a:avLst/>
              <a:gdLst/>
              <a:ahLst/>
              <a:cxnLst>
                <a:cxn ang="0">
                  <a:pos x="35" y="0"/>
                </a:cxn>
                <a:cxn ang="0">
                  <a:pos x="43" y="73"/>
                </a:cxn>
                <a:cxn ang="0">
                  <a:pos x="15" y="101"/>
                </a:cxn>
                <a:cxn ang="0">
                  <a:pos x="0" y="141"/>
                </a:cxn>
                <a:cxn ang="0">
                  <a:pos x="118" y="126"/>
                </a:cxn>
                <a:cxn ang="0">
                  <a:pos x="123" y="126"/>
                </a:cxn>
                <a:cxn ang="0">
                  <a:pos x="118" y="121"/>
                </a:cxn>
                <a:cxn ang="0">
                  <a:pos x="176" y="60"/>
                </a:cxn>
                <a:cxn ang="0">
                  <a:pos x="148" y="5"/>
                </a:cxn>
                <a:cxn ang="0">
                  <a:pos x="148" y="3"/>
                </a:cxn>
                <a:cxn ang="0">
                  <a:pos x="148" y="0"/>
                </a:cxn>
                <a:cxn ang="0">
                  <a:pos x="35" y="3"/>
                </a:cxn>
                <a:cxn ang="0">
                  <a:pos x="35" y="0"/>
                </a:cxn>
              </a:cxnLst>
              <a:rect l="0" t="0" r="r" b="b"/>
              <a:pathLst>
                <a:path w="176" h="141">
                  <a:moveTo>
                    <a:pt x="35" y="0"/>
                  </a:moveTo>
                  <a:lnTo>
                    <a:pt x="43" y="73"/>
                  </a:lnTo>
                  <a:lnTo>
                    <a:pt x="15" y="101"/>
                  </a:lnTo>
                  <a:lnTo>
                    <a:pt x="0" y="141"/>
                  </a:lnTo>
                  <a:lnTo>
                    <a:pt x="118" y="126"/>
                  </a:lnTo>
                  <a:lnTo>
                    <a:pt x="123" y="126"/>
                  </a:lnTo>
                  <a:lnTo>
                    <a:pt x="118" y="121"/>
                  </a:lnTo>
                  <a:lnTo>
                    <a:pt x="176" y="60"/>
                  </a:lnTo>
                  <a:lnTo>
                    <a:pt x="148" y="5"/>
                  </a:lnTo>
                  <a:lnTo>
                    <a:pt x="148" y="3"/>
                  </a:lnTo>
                  <a:lnTo>
                    <a:pt x="148" y="0"/>
                  </a:lnTo>
                  <a:lnTo>
                    <a:pt x="35" y="3"/>
                  </a:lnTo>
                  <a:lnTo>
                    <a:pt x="3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5" name="Freeform 219"/>
            <p:cNvSpPr>
              <a:spLocks/>
            </p:cNvSpPr>
            <p:nvPr/>
          </p:nvSpPr>
          <p:spPr bwMode="auto">
            <a:xfrm>
              <a:off x="4922468" y="5097058"/>
              <a:ext cx="45982" cy="72762"/>
            </a:xfrm>
            <a:custGeom>
              <a:avLst/>
              <a:gdLst/>
              <a:ahLst/>
              <a:cxnLst>
                <a:cxn ang="0">
                  <a:pos x="3" y="7"/>
                </a:cxn>
                <a:cxn ang="0">
                  <a:pos x="0" y="55"/>
                </a:cxn>
                <a:cxn ang="0">
                  <a:pos x="3" y="74"/>
                </a:cxn>
                <a:cxn ang="0">
                  <a:pos x="48" y="71"/>
                </a:cxn>
                <a:cxn ang="0">
                  <a:pos x="48" y="0"/>
                </a:cxn>
                <a:cxn ang="0">
                  <a:pos x="3" y="4"/>
                </a:cxn>
                <a:cxn ang="0">
                  <a:pos x="3" y="7"/>
                </a:cxn>
              </a:cxnLst>
              <a:rect l="0" t="0" r="r" b="b"/>
              <a:pathLst>
                <a:path w="48" h="74">
                  <a:moveTo>
                    <a:pt x="3" y="7"/>
                  </a:moveTo>
                  <a:lnTo>
                    <a:pt x="0" y="55"/>
                  </a:lnTo>
                  <a:lnTo>
                    <a:pt x="3" y="74"/>
                  </a:lnTo>
                  <a:lnTo>
                    <a:pt x="48" y="71"/>
                  </a:lnTo>
                  <a:lnTo>
                    <a:pt x="48" y="0"/>
                  </a:lnTo>
                  <a:lnTo>
                    <a:pt x="3" y="4"/>
                  </a:lnTo>
                  <a:lnTo>
                    <a:pt x="3" y="7"/>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6" name="Freeform 218"/>
            <p:cNvSpPr>
              <a:spLocks/>
            </p:cNvSpPr>
            <p:nvPr/>
          </p:nvSpPr>
          <p:spPr bwMode="auto">
            <a:xfrm>
              <a:off x="4922468" y="5097058"/>
              <a:ext cx="45982" cy="72762"/>
            </a:xfrm>
            <a:custGeom>
              <a:avLst/>
              <a:gdLst/>
              <a:ahLst/>
              <a:cxnLst>
                <a:cxn ang="0">
                  <a:pos x="3" y="7"/>
                </a:cxn>
                <a:cxn ang="0">
                  <a:pos x="0" y="54"/>
                </a:cxn>
                <a:cxn ang="0">
                  <a:pos x="3" y="74"/>
                </a:cxn>
                <a:cxn ang="0">
                  <a:pos x="48" y="72"/>
                </a:cxn>
                <a:cxn ang="0">
                  <a:pos x="48" y="0"/>
                </a:cxn>
                <a:cxn ang="0">
                  <a:pos x="3" y="5"/>
                </a:cxn>
                <a:cxn ang="0">
                  <a:pos x="3" y="7"/>
                </a:cxn>
              </a:cxnLst>
              <a:rect l="0" t="0" r="r" b="b"/>
              <a:pathLst>
                <a:path w="48" h="74">
                  <a:moveTo>
                    <a:pt x="3" y="7"/>
                  </a:moveTo>
                  <a:lnTo>
                    <a:pt x="0" y="54"/>
                  </a:lnTo>
                  <a:lnTo>
                    <a:pt x="3" y="74"/>
                  </a:lnTo>
                  <a:lnTo>
                    <a:pt x="48" y="72"/>
                  </a:lnTo>
                  <a:lnTo>
                    <a:pt x="48" y="0"/>
                  </a:lnTo>
                  <a:lnTo>
                    <a:pt x="3" y="5"/>
                  </a:lnTo>
                  <a:lnTo>
                    <a:pt x="3" y="7"/>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7" name="Freeform 217"/>
            <p:cNvSpPr>
              <a:spLocks/>
            </p:cNvSpPr>
            <p:nvPr/>
          </p:nvSpPr>
          <p:spPr bwMode="auto">
            <a:xfrm>
              <a:off x="4927309" y="5167395"/>
              <a:ext cx="53243" cy="36380"/>
            </a:xfrm>
            <a:custGeom>
              <a:avLst/>
              <a:gdLst/>
              <a:ahLst/>
              <a:cxnLst>
                <a:cxn ang="0">
                  <a:pos x="42" y="3"/>
                </a:cxn>
                <a:cxn ang="0">
                  <a:pos x="55" y="38"/>
                </a:cxn>
                <a:cxn ang="0">
                  <a:pos x="13" y="38"/>
                </a:cxn>
                <a:cxn ang="0">
                  <a:pos x="0" y="3"/>
                </a:cxn>
                <a:cxn ang="0">
                  <a:pos x="39" y="0"/>
                </a:cxn>
                <a:cxn ang="0">
                  <a:pos x="42" y="3"/>
                </a:cxn>
              </a:cxnLst>
              <a:rect l="0" t="0" r="r" b="b"/>
              <a:pathLst>
                <a:path w="55" h="38">
                  <a:moveTo>
                    <a:pt x="42" y="3"/>
                  </a:moveTo>
                  <a:lnTo>
                    <a:pt x="55" y="38"/>
                  </a:lnTo>
                  <a:lnTo>
                    <a:pt x="13" y="38"/>
                  </a:lnTo>
                  <a:lnTo>
                    <a:pt x="0" y="3"/>
                  </a:lnTo>
                  <a:lnTo>
                    <a:pt x="39" y="0"/>
                  </a:lnTo>
                  <a:lnTo>
                    <a:pt x="42" y="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8" name="Freeform 216"/>
            <p:cNvSpPr>
              <a:spLocks/>
            </p:cNvSpPr>
            <p:nvPr/>
          </p:nvSpPr>
          <p:spPr bwMode="auto">
            <a:xfrm>
              <a:off x="4927309" y="5167395"/>
              <a:ext cx="53243" cy="36380"/>
            </a:xfrm>
            <a:custGeom>
              <a:avLst/>
              <a:gdLst/>
              <a:ahLst/>
              <a:cxnLst>
                <a:cxn ang="0">
                  <a:pos x="43" y="3"/>
                </a:cxn>
                <a:cxn ang="0">
                  <a:pos x="55" y="38"/>
                </a:cxn>
                <a:cxn ang="0">
                  <a:pos x="13" y="38"/>
                </a:cxn>
                <a:cxn ang="0">
                  <a:pos x="0" y="3"/>
                </a:cxn>
                <a:cxn ang="0">
                  <a:pos x="40" y="0"/>
                </a:cxn>
                <a:cxn ang="0">
                  <a:pos x="43" y="3"/>
                </a:cxn>
              </a:cxnLst>
              <a:rect l="0" t="0" r="r" b="b"/>
              <a:pathLst>
                <a:path w="55" h="38">
                  <a:moveTo>
                    <a:pt x="43" y="3"/>
                  </a:moveTo>
                  <a:lnTo>
                    <a:pt x="55" y="38"/>
                  </a:lnTo>
                  <a:lnTo>
                    <a:pt x="13" y="38"/>
                  </a:lnTo>
                  <a:lnTo>
                    <a:pt x="0" y="3"/>
                  </a:lnTo>
                  <a:lnTo>
                    <a:pt x="40" y="0"/>
                  </a:lnTo>
                  <a:lnTo>
                    <a:pt x="43" y="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9" name="Freeform 215"/>
            <p:cNvSpPr>
              <a:spLocks/>
            </p:cNvSpPr>
            <p:nvPr/>
          </p:nvSpPr>
          <p:spPr bwMode="auto">
            <a:xfrm>
              <a:off x="4915208" y="5082505"/>
              <a:ext cx="333978" cy="354106"/>
            </a:xfrm>
            <a:custGeom>
              <a:avLst/>
              <a:gdLst/>
              <a:ahLst/>
              <a:cxnLst>
                <a:cxn ang="0">
                  <a:pos x="345" y="304"/>
                </a:cxn>
                <a:cxn ang="0">
                  <a:pos x="319" y="125"/>
                </a:cxn>
                <a:cxn ang="0">
                  <a:pos x="342" y="93"/>
                </a:cxn>
                <a:cxn ang="0">
                  <a:pos x="319" y="125"/>
                </a:cxn>
                <a:cxn ang="0">
                  <a:pos x="319" y="135"/>
                </a:cxn>
                <a:cxn ang="0">
                  <a:pos x="313" y="135"/>
                </a:cxn>
                <a:cxn ang="0">
                  <a:pos x="214" y="61"/>
                </a:cxn>
                <a:cxn ang="0">
                  <a:pos x="185" y="52"/>
                </a:cxn>
                <a:cxn ang="0">
                  <a:pos x="127" y="0"/>
                </a:cxn>
                <a:cxn ang="0">
                  <a:pos x="131" y="4"/>
                </a:cxn>
                <a:cxn ang="0">
                  <a:pos x="127" y="4"/>
                </a:cxn>
                <a:cxn ang="0">
                  <a:pos x="54" y="16"/>
                </a:cxn>
                <a:cxn ang="0">
                  <a:pos x="54" y="87"/>
                </a:cxn>
                <a:cxn ang="0">
                  <a:pos x="44" y="87"/>
                </a:cxn>
                <a:cxn ang="0">
                  <a:pos x="51" y="87"/>
                </a:cxn>
                <a:cxn ang="0">
                  <a:pos x="54" y="90"/>
                </a:cxn>
                <a:cxn ang="0">
                  <a:pos x="67" y="125"/>
                </a:cxn>
                <a:cxn ang="0">
                  <a:pos x="28" y="125"/>
                </a:cxn>
                <a:cxn ang="0">
                  <a:pos x="28" y="128"/>
                </a:cxn>
                <a:cxn ang="0">
                  <a:pos x="0" y="173"/>
                </a:cxn>
                <a:cxn ang="0">
                  <a:pos x="47" y="256"/>
                </a:cxn>
                <a:cxn ang="0">
                  <a:pos x="92" y="260"/>
                </a:cxn>
                <a:cxn ang="0">
                  <a:pos x="121" y="298"/>
                </a:cxn>
                <a:cxn ang="0">
                  <a:pos x="153" y="304"/>
                </a:cxn>
                <a:cxn ang="0">
                  <a:pos x="163" y="346"/>
                </a:cxn>
                <a:cxn ang="0">
                  <a:pos x="214" y="362"/>
                </a:cxn>
                <a:cxn ang="0">
                  <a:pos x="284" y="365"/>
                </a:cxn>
                <a:cxn ang="0">
                  <a:pos x="345" y="304"/>
                </a:cxn>
              </a:cxnLst>
              <a:rect l="0" t="0" r="r" b="b"/>
              <a:pathLst>
                <a:path w="345" h="365">
                  <a:moveTo>
                    <a:pt x="345" y="304"/>
                  </a:moveTo>
                  <a:lnTo>
                    <a:pt x="319" y="125"/>
                  </a:lnTo>
                  <a:lnTo>
                    <a:pt x="342" y="93"/>
                  </a:lnTo>
                  <a:lnTo>
                    <a:pt x="319" y="125"/>
                  </a:lnTo>
                  <a:lnTo>
                    <a:pt x="319" y="135"/>
                  </a:lnTo>
                  <a:lnTo>
                    <a:pt x="313" y="135"/>
                  </a:lnTo>
                  <a:lnTo>
                    <a:pt x="214" y="61"/>
                  </a:lnTo>
                  <a:lnTo>
                    <a:pt x="185" y="52"/>
                  </a:lnTo>
                  <a:lnTo>
                    <a:pt x="127" y="0"/>
                  </a:lnTo>
                  <a:lnTo>
                    <a:pt x="131" y="4"/>
                  </a:lnTo>
                  <a:lnTo>
                    <a:pt x="127" y="4"/>
                  </a:lnTo>
                  <a:lnTo>
                    <a:pt x="54" y="16"/>
                  </a:lnTo>
                  <a:lnTo>
                    <a:pt x="54" y="87"/>
                  </a:lnTo>
                  <a:lnTo>
                    <a:pt x="44" y="87"/>
                  </a:lnTo>
                  <a:lnTo>
                    <a:pt x="51" y="87"/>
                  </a:lnTo>
                  <a:lnTo>
                    <a:pt x="54" y="90"/>
                  </a:lnTo>
                  <a:lnTo>
                    <a:pt x="67" y="125"/>
                  </a:lnTo>
                  <a:lnTo>
                    <a:pt x="28" y="125"/>
                  </a:lnTo>
                  <a:lnTo>
                    <a:pt x="28" y="128"/>
                  </a:lnTo>
                  <a:lnTo>
                    <a:pt x="0" y="173"/>
                  </a:lnTo>
                  <a:lnTo>
                    <a:pt x="47" y="256"/>
                  </a:lnTo>
                  <a:lnTo>
                    <a:pt x="92" y="260"/>
                  </a:lnTo>
                  <a:lnTo>
                    <a:pt x="121" y="298"/>
                  </a:lnTo>
                  <a:lnTo>
                    <a:pt x="153" y="304"/>
                  </a:lnTo>
                  <a:lnTo>
                    <a:pt x="163" y="346"/>
                  </a:lnTo>
                  <a:lnTo>
                    <a:pt x="214" y="362"/>
                  </a:lnTo>
                  <a:lnTo>
                    <a:pt x="284" y="365"/>
                  </a:lnTo>
                  <a:lnTo>
                    <a:pt x="345" y="30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0" name="Freeform 214"/>
            <p:cNvSpPr>
              <a:spLocks/>
            </p:cNvSpPr>
            <p:nvPr/>
          </p:nvSpPr>
          <p:spPr bwMode="auto">
            <a:xfrm>
              <a:off x="4915208" y="5082505"/>
              <a:ext cx="333978" cy="354106"/>
            </a:xfrm>
            <a:custGeom>
              <a:avLst/>
              <a:gdLst/>
              <a:ahLst/>
              <a:cxnLst>
                <a:cxn ang="0">
                  <a:pos x="345" y="305"/>
                </a:cxn>
                <a:cxn ang="0">
                  <a:pos x="320" y="125"/>
                </a:cxn>
                <a:cxn ang="0">
                  <a:pos x="343" y="93"/>
                </a:cxn>
                <a:cxn ang="0">
                  <a:pos x="320" y="125"/>
                </a:cxn>
                <a:cxn ang="0">
                  <a:pos x="320" y="135"/>
                </a:cxn>
                <a:cxn ang="0">
                  <a:pos x="315" y="135"/>
                </a:cxn>
                <a:cxn ang="0">
                  <a:pos x="215" y="60"/>
                </a:cxn>
                <a:cxn ang="0">
                  <a:pos x="185" y="53"/>
                </a:cxn>
                <a:cxn ang="0">
                  <a:pos x="128" y="0"/>
                </a:cxn>
                <a:cxn ang="0">
                  <a:pos x="133" y="5"/>
                </a:cxn>
                <a:cxn ang="0">
                  <a:pos x="128" y="5"/>
                </a:cxn>
                <a:cxn ang="0">
                  <a:pos x="55" y="15"/>
                </a:cxn>
                <a:cxn ang="0">
                  <a:pos x="55" y="88"/>
                </a:cxn>
                <a:cxn ang="0">
                  <a:pos x="45" y="88"/>
                </a:cxn>
                <a:cxn ang="0">
                  <a:pos x="53" y="88"/>
                </a:cxn>
                <a:cxn ang="0">
                  <a:pos x="55" y="90"/>
                </a:cxn>
                <a:cxn ang="0">
                  <a:pos x="68" y="125"/>
                </a:cxn>
                <a:cxn ang="0">
                  <a:pos x="30" y="125"/>
                </a:cxn>
                <a:cxn ang="0">
                  <a:pos x="30" y="128"/>
                </a:cxn>
                <a:cxn ang="0">
                  <a:pos x="0" y="173"/>
                </a:cxn>
                <a:cxn ang="0">
                  <a:pos x="48" y="255"/>
                </a:cxn>
                <a:cxn ang="0">
                  <a:pos x="93" y="260"/>
                </a:cxn>
                <a:cxn ang="0">
                  <a:pos x="123" y="298"/>
                </a:cxn>
                <a:cxn ang="0">
                  <a:pos x="155" y="305"/>
                </a:cxn>
                <a:cxn ang="0">
                  <a:pos x="165" y="345"/>
                </a:cxn>
                <a:cxn ang="0">
                  <a:pos x="215" y="363"/>
                </a:cxn>
                <a:cxn ang="0">
                  <a:pos x="285" y="365"/>
                </a:cxn>
                <a:cxn ang="0">
                  <a:pos x="345" y="305"/>
                </a:cxn>
              </a:cxnLst>
              <a:rect l="0" t="0" r="r" b="b"/>
              <a:pathLst>
                <a:path w="345" h="365">
                  <a:moveTo>
                    <a:pt x="345" y="305"/>
                  </a:moveTo>
                  <a:lnTo>
                    <a:pt x="320" y="125"/>
                  </a:lnTo>
                  <a:lnTo>
                    <a:pt x="343" y="93"/>
                  </a:lnTo>
                  <a:lnTo>
                    <a:pt x="320" y="125"/>
                  </a:lnTo>
                  <a:lnTo>
                    <a:pt x="320" y="135"/>
                  </a:lnTo>
                  <a:lnTo>
                    <a:pt x="315" y="135"/>
                  </a:lnTo>
                  <a:lnTo>
                    <a:pt x="215" y="60"/>
                  </a:lnTo>
                  <a:lnTo>
                    <a:pt x="185" y="53"/>
                  </a:lnTo>
                  <a:lnTo>
                    <a:pt x="128" y="0"/>
                  </a:lnTo>
                  <a:lnTo>
                    <a:pt x="133" y="5"/>
                  </a:lnTo>
                  <a:lnTo>
                    <a:pt x="128" y="5"/>
                  </a:lnTo>
                  <a:lnTo>
                    <a:pt x="55" y="15"/>
                  </a:lnTo>
                  <a:lnTo>
                    <a:pt x="55" y="88"/>
                  </a:lnTo>
                  <a:lnTo>
                    <a:pt x="45" y="88"/>
                  </a:lnTo>
                  <a:lnTo>
                    <a:pt x="53" y="88"/>
                  </a:lnTo>
                  <a:lnTo>
                    <a:pt x="55" y="90"/>
                  </a:lnTo>
                  <a:lnTo>
                    <a:pt x="68" y="125"/>
                  </a:lnTo>
                  <a:lnTo>
                    <a:pt x="30" y="125"/>
                  </a:lnTo>
                  <a:lnTo>
                    <a:pt x="30" y="128"/>
                  </a:lnTo>
                  <a:lnTo>
                    <a:pt x="0" y="173"/>
                  </a:lnTo>
                  <a:lnTo>
                    <a:pt x="48" y="255"/>
                  </a:lnTo>
                  <a:lnTo>
                    <a:pt x="93" y="260"/>
                  </a:lnTo>
                  <a:lnTo>
                    <a:pt x="123" y="298"/>
                  </a:lnTo>
                  <a:lnTo>
                    <a:pt x="155" y="305"/>
                  </a:lnTo>
                  <a:lnTo>
                    <a:pt x="165" y="345"/>
                  </a:lnTo>
                  <a:lnTo>
                    <a:pt x="215" y="363"/>
                  </a:lnTo>
                  <a:lnTo>
                    <a:pt x="285" y="365"/>
                  </a:lnTo>
                  <a:lnTo>
                    <a:pt x="345" y="30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1" name="Freeform 213"/>
            <p:cNvSpPr>
              <a:spLocks/>
            </p:cNvSpPr>
            <p:nvPr/>
          </p:nvSpPr>
          <p:spPr bwMode="auto">
            <a:xfrm>
              <a:off x="5004754" y="5371128"/>
              <a:ext cx="101646" cy="208583"/>
            </a:xfrm>
            <a:custGeom>
              <a:avLst/>
              <a:gdLst/>
              <a:ahLst/>
              <a:cxnLst>
                <a:cxn ang="0">
                  <a:pos x="64" y="45"/>
                </a:cxn>
                <a:cxn ang="0">
                  <a:pos x="64" y="128"/>
                </a:cxn>
                <a:cxn ang="0">
                  <a:pos x="106" y="192"/>
                </a:cxn>
                <a:cxn ang="0">
                  <a:pos x="71" y="214"/>
                </a:cxn>
                <a:cxn ang="0">
                  <a:pos x="0" y="134"/>
                </a:cxn>
                <a:cxn ang="0">
                  <a:pos x="26" y="3"/>
                </a:cxn>
                <a:cxn ang="0">
                  <a:pos x="29" y="0"/>
                </a:cxn>
                <a:cxn ang="0">
                  <a:pos x="61" y="6"/>
                </a:cxn>
                <a:cxn ang="0">
                  <a:pos x="71" y="45"/>
                </a:cxn>
                <a:cxn ang="0">
                  <a:pos x="64" y="45"/>
                </a:cxn>
              </a:cxnLst>
              <a:rect l="0" t="0" r="r" b="b"/>
              <a:pathLst>
                <a:path w="106" h="214">
                  <a:moveTo>
                    <a:pt x="64" y="45"/>
                  </a:moveTo>
                  <a:lnTo>
                    <a:pt x="64" y="128"/>
                  </a:lnTo>
                  <a:lnTo>
                    <a:pt x="106" y="192"/>
                  </a:lnTo>
                  <a:lnTo>
                    <a:pt x="71" y="214"/>
                  </a:lnTo>
                  <a:lnTo>
                    <a:pt x="0" y="134"/>
                  </a:lnTo>
                  <a:lnTo>
                    <a:pt x="26" y="3"/>
                  </a:lnTo>
                  <a:lnTo>
                    <a:pt x="29" y="0"/>
                  </a:lnTo>
                  <a:lnTo>
                    <a:pt x="61" y="6"/>
                  </a:lnTo>
                  <a:lnTo>
                    <a:pt x="71" y="45"/>
                  </a:lnTo>
                  <a:lnTo>
                    <a:pt x="64" y="45"/>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2" name="Freeform 212"/>
            <p:cNvSpPr>
              <a:spLocks/>
            </p:cNvSpPr>
            <p:nvPr/>
          </p:nvSpPr>
          <p:spPr bwMode="auto">
            <a:xfrm>
              <a:off x="5004754" y="5371128"/>
              <a:ext cx="104065" cy="208583"/>
            </a:xfrm>
            <a:custGeom>
              <a:avLst/>
              <a:gdLst/>
              <a:ahLst/>
              <a:cxnLst>
                <a:cxn ang="0">
                  <a:pos x="64" y="45"/>
                </a:cxn>
                <a:cxn ang="0">
                  <a:pos x="64" y="127"/>
                </a:cxn>
                <a:cxn ang="0">
                  <a:pos x="106" y="192"/>
                </a:cxn>
                <a:cxn ang="0">
                  <a:pos x="71" y="214"/>
                </a:cxn>
                <a:cxn ang="0">
                  <a:pos x="0" y="134"/>
                </a:cxn>
                <a:cxn ang="0">
                  <a:pos x="27" y="2"/>
                </a:cxn>
                <a:cxn ang="0">
                  <a:pos x="30" y="0"/>
                </a:cxn>
                <a:cxn ang="0">
                  <a:pos x="62" y="7"/>
                </a:cxn>
                <a:cxn ang="0">
                  <a:pos x="71" y="45"/>
                </a:cxn>
                <a:cxn ang="0">
                  <a:pos x="64" y="45"/>
                </a:cxn>
              </a:cxnLst>
              <a:rect l="0" t="0" r="r" b="b"/>
              <a:pathLst>
                <a:path w="106" h="214">
                  <a:moveTo>
                    <a:pt x="64" y="45"/>
                  </a:moveTo>
                  <a:lnTo>
                    <a:pt x="64" y="127"/>
                  </a:lnTo>
                  <a:lnTo>
                    <a:pt x="106" y="192"/>
                  </a:lnTo>
                  <a:lnTo>
                    <a:pt x="71" y="214"/>
                  </a:lnTo>
                  <a:lnTo>
                    <a:pt x="0" y="134"/>
                  </a:lnTo>
                  <a:lnTo>
                    <a:pt x="27" y="2"/>
                  </a:lnTo>
                  <a:lnTo>
                    <a:pt x="30" y="0"/>
                  </a:lnTo>
                  <a:lnTo>
                    <a:pt x="62" y="7"/>
                  </a:lnTo>
                  <a:lnTo>
                    <a:pt x="71" y="45"/>
                  </a:lnTo>
                  <a:lnTo>
                    <a:pt x="64" y="4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3" name="Freeform 211"/>
            <p:cNvSpPr>
              <a:spLocks/>
            </p:cNvSpPr>
            <p:nvPr/>
          </p:nvSpPr>
          <p:spPr bwMode="auto">
            <a:xfrm>
              <a:off x="4455383" y="4752654"/>
              <a:ext cx="355760" cy="227986"/>
            </a:xfrm>
            <a:custGeom>
              <a:avLst/>
              <a:gdLst/>
              <a:ahLst/>
              <a:cxnLst>
                <a:cxn ang="0">
                  <a:pos x="368" y="167"/>
                </a:cxn>
                <a:cxn ang="0">
                  <a:pos x="275" y="205"/>
                </a:cxn>
                <a:cxn ang="0">
                  <a:pos x="198" y="189"/>
                </a:cxn>
                <a:cxn ang="0">
                  <a:pos x="144" y="227"/>
                </a:cxn>
                <a:cxn ang="0">
                  <a:pos x="102" y="208"/>
                </a:cxn>
                <a:cxn ang="0">
                  <a:pos x="51" y="234"/>
                </a:cxn>
                <a:cxn ang="0">
                  <a:pos x="0" y="154"/>
                </a:cxn>
                <a:cxn ang="0">
                  <a:pos x="45" y="83"/>
                </a:cxn>
                <a:cxn ang="0">
                  <a:pos x="115" y="83"/>
                </a:cxn>
                <a:cxn ang="0">
                  <a:pos x="121" y="61"/>
                </a:cxn>
                <a:cxn ang="0">
                  <a:pos x="150" y="58"/>
                </a:cxn>
                <a:cxn ang="0">
                  <a:pos x="259" y="10"/>
                </a:cxn>
                <a:cxn ang="0">
                  <a:pos x="259" y="0"/>
                </a:cxn>
                <a:cxn ang="0">
                  <a:pos x="259" y="10"/>
                </a:cxn>
                <a:cxn ang="0">
                  <a:pos x="278" y="10"/>
                </a:cxn>
                <a:cxn ang="0">
                  <a:pos x="358" y="99"/>
                </a:cxn>
                <a:cxn ang="0">
                  <a:pos x="365" y="167"/>
                </a:cxn>
                <a:cxn ang="0">
                  <a:pos x="368" y="167"/>
                </a:cxn>
              </a:cxnLst>
              <a:rect l="0" t="0" r="r" b="b"/>
              <a:pathLst>
                <a:path w="368" h="234">
                  <a:moveTo>
                    <a:pt x="368" y="167"/>
                  </a:moveTo>
                  <a:lnTo>
                    <a:pt x="275" y="205"/>
                  </a:lnTo>
                  <a:lnTo>
                    <a:pt x="198" y="189"/>
                  </a:lnTo>
                  <a:lnTo>
                    <a:pt x="144" y="227"/>
                  </a:lnTo>
                  <a:lnTo>
                    <a:pt x="102" y="208"/>
                  </a:lnTo>
                  <a:lnTo>
                    <a:pt x="51" y="234"/>
                  </a:lnTo>
                  <a:lnTo>
                    <a:pt x="0" y="154"/>
                  </a:lnTo>
                  <a:lnTo>
                    <a:pt x="45" y="83"/>
                  </a:lnTo>
                  <a:lnTo>
                    <a:pt x="115" y="83"/>
                  </a:lnTo>
                  <a:lnTo>
                    <a:pt x="121" y="61"/>
                  </a:lnTo>
                  <a:lnTo>
                    <a:pt x="150" y="58"/>
                  </a:lnTo>
                  <a:lnTo>
                    <a:pt x="259" y="10"/>
                  </a:lnTo>
                  <a:lnTo>
                    <a:pt x="259" y="0"/>
                  </a:lnTo>
                  <a:lnTo>
                    <a:pt x="259" y="10"/>
                  </a:lnTo>
                  <a:lnTo>
                    <a:pt x="278" y="10"/>
                  </a:lnTo>
                  <a:lnTo>
                    <a:pt x="358" y="99"/>
                  </a:lnTo>
                  <a:lnTo>
                    <a:pt x="365" y="167"/>
                  </a:lnTo>
                  <a:lnTo>
                    <a:pt x="368" y="167"/>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4" name="Freeform 210"/>
            <p:cNvSpPr>
              <a:spLocks/>
            </p:cNvSpPr>
            <p:nvPr/>
          </p:nvSpPr>
          <p:spPr bwMode="auto">
            <a:xfrm>
              <a:off x="4455383" y="4752654"/>
              <a:ext cx="355760" cy="227986"/>
            </a:xfrm>
            <a:custGeom>
              <a:avLst/>
              <a:gdLst/>
              <a:ahLst/>
              <a:cxnLst>
                <a:cxn ang="0">
                  <a:pos x="368" y="167"/>
                </a:cxn>
                <a:cxn ang="0">
                  <a:pos x="275" y="204"/>
                </a:cxn>
                <a:cxn ang="0">
                  <a:pos x="198" y="189"/>
                </a:cxn>
                <a:cxn ang="0">
                  <a:pos x="143" y="227"/>
                </a:cxn>
                <a:cxn ang="0">
                  <a:pos x="100" y="209"/>
                </a:cxn>
                <a:cxn ang="0">
                  <a:pos x="50" y="234"/>
                </a:cxn>
                <a:cxn ang="0">
                  <a:pos x="0" y="154"/>
                </a:cxn>
                <a:cxn ang="0">
                  <a:pos x="45" y="85"/>
                </a:cxn>
                <a:cxn ang="0">
                  <a:pos x="115" y="85"/>
                </a:cxn>
                <a:cxn ang="0">
                  <a:pos x="120" y="62"/>
                </a:cxn>
                <a:cxn ang="0">
                  <a:pos x="150" y="60"/>
                </a:cxn>
                <a:cxn ang="0">
                  <a:pos x="258" y="10"/>
                </a:cxn>
                <a:cxn ang="0">
                  <a:pos x="258" y="0"/>
                </a:cxn>
                <a:cxn ang="0">
                  <a:pos x="258" y="10"/>
                </a:cxn>
                <a:cxn ang="0">
                  <a:pos x="278" y="10"/>
                </a:cxn>
                <a:cxn ang="0">
                  <a:pos x="358" y="100"/>
                </a:cxn>
                <a:cxn ang="0">
                  <a:pos x="365" y="167"/>
                </a:cxn>
                <a:cxn ang="0">
                  <a:pos x="368" y="167"/>
                </a:cxn>
              </a:cxnLst>
              <a:rect l="0" t="0" r="r" b="b"/>
              <a:pathLst>
                <a:path w="368" h="234">
                  <a:moveTo>
                    <a:pt x="368" y="167"/>
                  </a:moveTo>
                  <a:lnTo>
                    <a:pt x="275" y="204"/>
                  </a:lnTo>
                  <a:lnTo>
                    <a:pt x="198" y="189"/>
                  </a:lnTo>
                  <a:lnTo>
                    <a:pt x="143" y="227"/>
                  </a:lnTo>
                  <a:lnTo>
                    <a:pt x="100" y="209"/>
                  </a:lnTo>
                  <a:lnTo>
                    <a:pt x="50" y="234"/>
                  </a:lnTo>
                  <a:lnTo>
                    <a:pt x="0" y="154"/>
                  </a:lnTo>
                  <a:lnTo>
                    <a:pt x="45" y="85"/>
                  </a:lnTo>
                  <a:lnTo>
                    <a:pt x="115" y="85"/>
                  </a:lnTo>
                  <a:lnTo>
                    <a:pt x="120" y="62"/>
                  </a:lnTo>
                  <a:lnTo>
                    <a:pt x="150" y="60"/>
                  </a:lnTo>
                  <a:lnTo>
                    <a:pt x="258" y="10"/>
                  </a:lnTo>
                  <a:lnTo>
                    <a:pt x="258" y="0"/>
                  </a:lnTo>
                  <a:lnTo>
                    <a:pt x="258" y="10"/>
                  </a:lnTo>
                  <a:lnTo>
                    <a:pt x="278" y="10"/>
                  </a:lnTo>
                  <a:lnTo>
                    <a:pt x="358" y="100"/>
                  </a:lnTo>
                  <a:lnTo>
                    <a:pt x="365" y="167"/>
                  </a:lnTo>
                  <a:lnTo>
                    <a:pt x="368" y="167"/>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5" name="Freeform 209"/>
            <p:cNvSpPr>
              <a:spLocks/>
            </p:cNvSpPr>
            <p:nvPr/>
          </p:nvSpPr>
          <p:spPr bwMode="auto">
            <a:xfrm>
              <a:off x="4285973" y="4694444"/>
              <a:ext cx="217811" cy="308025"/>
            </a:xfrm>
            <a:custGeom>
              <a:avLst/>
              <a:gdLst/>
              <a:ahLst/>
              <a:cxnLst>
                <a:cxn ang="0">
                  <a:pos x="0" y="234"/>
                </a:cxn>
                <a:cxn ang="0">
                  <a:pos x="51" y="304"/>
                </a:cxn>
                <a:cxn ang="0">
                  <a:pos x="51" y="311"/>
                </a:cxn>
                <a:cxn ang="0">
                  <a:pos x="202" y="317"/>
                </a:cxn>
                <a:cxn ang="0">
                  <a:pos x="218" y="295"/>
                </a:cxn>
                <a:cxn ang="0">
                  <a:pos x="173" y="215"/>
                </a:cxn>
                <a:cxn ang="0">
                  <a:pos x="218" y="144"/>
                </a:cxn>
                <a:cxn ang="0">
                  <a:pos x="198" y="109"/>
                </a:cxn>
                <a:cxn ang="0">
                  <a:pos x="224" y="45"/>
                </a:cxn>
                <a:cxn ang="0">
                  <a:pos x="179" y="0"/>
                </a:cxn>
                <a:cxn ang="0">
                  <a:pos x="87" y="180"/>
                </a:cxn>
                <a:cxn ang="0">
                  <a:pos x="29" y="167"/>
                </a:cxn>
                <a:cxn ang="0">
                  <a:pos x="0" y="234"/>
                </a:cxn>
              </a:cxnLst>
              <a:rect l="0" t="0" r="r" b="b"/>
              <a:pathLst>
                <a:path w="224" h="317">
                  <a:moveTo>
                    <a:pt x="0" y="234"/>
                  </a:moveTo>
                  <a:lnTo>
                    <a:pt x="51" y="304"/>
                  </a:lnTo>
                  <a:lnTo>
                    <a:pt x="51" y="311"/>
                  </a:lnTo>
                  <a:lnTo>
                    <a:pt x="202" y="317"/>
                  </a:lnTo>
                  <a:lnTo>
                    <a:pt x="218" y="295"/>
                  </a:lnTo>
                  <a:lnTo>
                    <a:pt x="173" y="215"/>
                  </a:lnTo>
                  <a:lnTo>
                    <a:pt x="218" y="144"/>
                  </a:lnTo>
                  <a:lnTo>
                    <a:pt x="198" y="109"/>
                  </a:lnTo>
                  <a:lnTo>
                    <a:pt x="224" y="45"/>
                  </a:lnTo>
                  <a:lnTo>
                    <a:pt x="179" y="0"/>
                  </a:lnTo>
                  <a:lnTo>
                    <a:pt x="87" y="180"/>
                  </a:lnTo>
                  <a:lnTo>
                    <a:pt x="29" y="167"/>
                  </a:lnTo>
                  <a:lnTo>
                    <a:pt x="0" y="23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6" name="Freeform 208"/>
            <p:cNvSpPr>
              <a:spLocks/>
            </p:cNvSpPr>
            <p:nvPr/>
          </p:nvSpPr>
          <p:spPr bwMode="auto">
            <a:xfrm>
              <a:off x="4285973" y="4694444"/>
              <a:ext cx="217811" cy="308025"/>
            </a:xfrm>
            <a:custGeom>
              <a:avLst/>
              <a:gdLst/>
              <a:ahLst/>
              <a:cxnLst>
                <a:cxn ang="0">
                  <a:pos x="0" y="235"/>
                </a:cxn>
                <a:cxn ang="0">
                  <a:pos x="52" y="305"/>
                </a:cxn>
                <a:cxn ang="0">
                  <a:pos x="52" y="310"/>
                </a:cxn>
                <a:cxn ang="0">
                  <a:pos x="202" y="317"/>
                </a:cxn>
                <a:cxn ang="0">
                  <a:pos x="219" y="295"/>
                </a:cxn>
                <a:cxn ang="0">
                  <a:pos x="174" y="215"/>
                </a:cxn>
                <a:cxn ang="0">
                  <a:pos x="219" y="145"/>
                </a:cxn>
                <a:cxn ang="0">
                  <a:pos x="199" y="110"/>
                </a:cxn>
                <a:cxn ang="0">
                  <a:pos x="224" y="45"/>
                </a:cxn>
                <a:cxn ang="0">
                  <a:pos x="179" y="0"/>
                </a:cxn>
                <a:cxn ang="0">
                  <a:pos x="87" y="180"/>
                </a:cxn>
                <a:cxn ang="0">
                  <a:pos x="30" y="167"/>
                </a:cxn>
                <a:cxn ang="0">
                  <a:pos x="0" y="235"/>
                </a:cxn>
              </a:cxnLst>
              <a:rect l="0" t="0" r="r" b="b"/>
              <a:pathLst>
                <a:path w="224" h="317">
                  <a:moveTo>
                    <a:pt x="0" y="235"/>
                  </a:moveTo>
                  <a:lnTo>
                    <a:pt x="52" y="305"/>
                  </a:lnTo>
                  <a:lnTo>
                    <a:pt x="52" y="310"/>
                  </a:lnTo>
                  <a:lnTo>
                    <a:pt x="202" y="317"/>
                  </a:lnTo>
                  <a:lnTo>
                    <a:pt x="219" y="295"/>
                  </a:lnTo>
                  <a:lnTo>
                    <a:pt x="174" y="215"/>
                  </a:lnTo>
                  <a:lnTo>
                    <a:pt x="219" y="145"/>
                  </a:lnTo>
                  <a:lnTo>
                    <a:pt x="199" y="110"/>
                  </a:lnTo>
                  <a:lnTo>
                    <a:pt x="224" y="45"/>
                  </a:lnTo>
                  <a:lnTo>
                    <a:pt x="179" y="0"/>
                  </a:lnTo>
                  <a:lnTo>
                    <a:pt x="87" y="180"/>
                  </a:lnTo>
                  <a:lnTo>
                    <a:pt x="30" y="167"/>
                  </a:lnTo>
                  <a:lnTo>
                    <a:pt x="0" y="235"/>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7" name="Freeform 207"/>
            <p:cNvSpPr>
              <a:spLocks/>
            </p:cNvSpPr>
            <p:nvPr/>
          </p:nvSpPr>
          <p:spPr bwMode="auto">
            <a:xfrm>
              <a:off x="4310175" y="4990341"/>
              <a:ext cx="62923" cy="63060"/>
            </a:xfrm>
            <a:custGeom>
              <a:avLst/>
              <a:gdLst/>
              <a:ahLst/>
              <a:cxnLst>
                <a:cxn ang="0">
                  <a:pos x="28" y="0"/>
                </a:cxn>
                <a:cxn ang="0">
                  <a:pos x="0" y="58"/>
                </a:cxn>
                <a:cxn ang="0">
                  <a:pos x="0" y="64"/>
                </a:cxn>
                <a:cxn ang="0">
                  <a:pos x="64" y="61"/>
                </a:cxn>
                <a:cxn ang="0">
                  <a:pos x="64" y="10"/>
                </a:cxn>
                <a:cxn ang="0">
                  <a:pos x="28" y="7"/>
                </a:cxn>
                <a:cxn ang="0">
                  <a:pos x="28" y="0"/>
                </a:cxn>
              </a:cxnLst>
              <a:rect l="0" t="0" r="r" b="b"/>
              <a:pathLst>
                <a:path w="64" h="64">
                  <a:moveTo>
                    <a:pt x="28" y="0"/>
                  </a:moveTo>
                  <a:lnTo>
                    <a:pt x="0" y="58"/>
                  </a:lnTo>
                  <a:lnTo>
                    <a:pt x="0" y="64"/>
                  </a:lnTo>
                  <a:lnTo>
                    <a:pt x="64" y="61"/>
                  </a:lnTo>
                  <a:lnTo>
                    <a:pt x="64" y="10"/>
                  </a:lnTo>
                  <a:lnTo>
                    <a:pt x="28" y="7"/>
                  </a:lnTo>
                  <a:lnTo>
                    <a:pt x="28"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8" name="Freeform 206"/>
            <p:cNvSpPr>
              <a:spLocks/>
            </p:cNvSpPr>
            <p:nvPr/>
          </p:nvSpPr>
          <p:spPr bwMode="auto">
            <a:xfrm>
              <a:off x="4310175" y="4990341"/>
              <a:ext cx="60504" cy="60636"/>
            </a:xfrm>
            <a:custGeom>
              <a:avLst/>
              <a:gdLst/>
              <a:ahLst/>
              <a:cxnLst>
                <a:cxn ang="0">
                  <a:pos x="28" y="0"/>
                </a:cxn>
                <a:cxn ang="0">
                  <a:pos x="0" y="59"/>
                </a:cxn>
                <a:cxn ang="0">
                  <a:pos x="0" y="64"/>
                </a:cxn>
                <a:cxn ang="0">
                  <a:pos x="64" y="61"/>
                </a:cxn>
                <a:cxn ang="0">
                  <a:pos x="64" y="10"/>
                </a:cxn>
                <a:cxn ang="0">
                  <a:pos x="28" y="5"/>
                </a:cxn>
                <a:cxn ang="0">
                  <a:pos x="28" y="0"/>
                </a:cxn>
              </a:cxnLst>
              <a:rect l="0" t="0" r="r" b="b"/>
              <a:pathLst>
                <a:path w="64" h="64">
                  <a:moveTo>
                    <a:pt x="28" y="0"/>
                  </a:moveTo>
                  <a:lnTo>
                    <a:pt x="0" y="59"/>
                  </a:lnTo>
                  <a:lnTo>
                    <a:pt x="0" y="64"/>
                  </a:lnTo>
                  <a:lnTo>
                    <a:pt x="64" y="61"/>
                  </a:lnTo>
                  <a:lnTo>
                    <a:pt x="64" y="10"/>
                  </a:lnTo>
                  <a:lnTo>
                    <a:pt x="28" y="5"/>
                  </a:lnTo>
                  <a:lnTo>
                    <a:pt x="28"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9" name="Freeform 205"/>
            <p:cNvSpPr>
              <a:spLocks/>
            </p:cNvSpPr>
            <p:nvPr/>
          </p:nvSpPr>
          <p:spPr bwMode="auto">
            <a:xfrm>
              <a:off x="4293235" y="5000042"/>
              <a:ext cx="154888" cy="169777"/>
            </a:xfrm>
            <a:custGeom>
              <a:avLst/>
              <a:gdLst/>
              <a:ahLst/>
              <a:cxnLst>
                <a:cxn ang="0">
                  <a:pos x="16" y="48"/>
                </a:cxn>
                <a:cxn ang="0">
                  <a:pos x="0" y="77"/>
                </a:cxn>
                <a:cxn ang="0">
                  <a:pos x="0" y="118"/>
                </a:cxn>
                <a:cxn ang="0">
                  <a:pos x="54" y="176"/>
                </a:cxn>
                <a:cxn ang="0">
                  <a:pos x="57" y="176"/>
                </a:cxn>
                <a:cxn ang="0">
                  <a:pos x="86" y="157"/>
                </a:cxn>
                <a:cxn ang="0">
                  <a:pos x="83" y="125"/>
                </a:cxn>
                <a:cxn ang="0">
                  <a:pos x="118" y="118"/>
                </a:cxn>
                <a:cxn ang="0">
                  <a:pos x="140" y="138"/>
                </a:cxn>
                <a:cxn ang="0">
                  <a:pos x="159" y="128"/>
                </a:cxn>
                <a:cxn ang="0">
                  <a:pos x="150" y="6"/>
                </a:cxn>
                <a:cxn ang="0">
                  <a:pos x="137" y="0"/>
                </a:cxn>
                <a:cxn ang="0">
                  <a:pos x="80" y="0"/>
                </a:cxn>
                <a:cxn ang="0">
                  <a:pos x="80" y="51"/>
                </a:cxn>
                <a:cxn ang="0">
                  <a:pos x="16" y="54"/>
                </a:cxn>
                <a:cxn ang="0">
                  <a:pos x="16" y="48"/>
                </a:cxn>
              </a:cxnLst>
              <a:rect l="0" t="0" r="r" b="b"/>
              <a:pathLst>
                <a:path w="159" h="176">
                  <a:moveTo>
                    <a:pt x="16" y="48"/>
                  </a:moveTo>
                  <a:lnTo>
                    <a:pt x="0" y="77"/>
                  </a:lnTo>
                  <a:lnTo>
                    <a:pt x="0" y="118"/>
                  </a:lnTo>
                  <a:lnTo>
                    <a:pt x="54" y="176"/>
                  </a:lnTo>
                  <a:lnTo>
                    <a:pt x="57" y="176"/>
                  </a:lnTo>
                  <a:lnTo>
                    <a:pt x="86" y="157"/>
                  </a:lnTo>
                  <a:lnTo>
                    <a:pt x="83" y="125"/>
                  </a:lnTo>
                  <a:lnTo>
                    <a:pt x="118" y="118"/>
                  </a:lnTo>
                  <a:lnTo>
                    <a:pt x="140" y="138"/>
                  </a:lnTo>
                  <a:lnTo>
                    <a:pt x="159" y="128"/>
                  </a:lnTo>
                  <a:lnTo>
                    <a:pt x="150" y="6"/>
                  </a:lnTo>
                  <a:lnTo>
                    <a:pt x="137" y="0"/>
                  </a:lnTo>
                  <a:lnTo>
                    <a:pt x="80" y="0"/>
                  </a:lnTo>
                  <a:lnTo>
                    <a:pt x="80" y="51"/>
                  </a:lnTo>
                  <a:lnTo>
                    <a:pt x="16" y="54"/>
                  </a:lnTo>
                  <a:lnTo>
                    <a:pt x="16" y="48"/>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0" name="Freeform 204"/>
            <p:cNvSpPr>
              <a:spLocks/>
            </p:cNvSpPr>
            <p:nvPr/>
          </p:nvSpPr>
          <p:spPr bwMode="auto">
            <a:xfrm>
              <a:off x="4293235" y="5000042"/>
              <a:ext cx="154888" cy="169777"/>
            </a:xfrm>
            <a:custGeom>
              <a:avLst/>
              <a:gdLst/>
              <a:ahLst/>
              <a:cxnLst>
                <a:cxn ang="0">
                  <a:pos x="17" y="48"/>
                </a:cxn>
                <a:cxn ang="0">
                  <a:pos x="0" y="75"/>
                </a:cxn>
                <a:cxn ang="0">
                  <a:pos x="0" y="118"/>
                </a:cxn>
                <a:cxn ang="0">
                  <a:pos x="55" y="176"/>
                </a:cxn>
                <a:cxn ang="0">
                  <a:pos x="57" y="176"/>
                </a:cxn>
                <a:cxn ang="0">
                  <a:pos x="87" y="156"/>
                </a:cxn>
                <a:cxn ang="0">
                  <a:pos x="82" y="126"/>
                </a:cxn>
                <a:cxn ang="0">
                  <a:pos x="117" y="118"/>
                </a:cxn>
                <a:cxn ang="0">
                  <a:pos x="139" y="138"/>
                </a:cxn>
                <a:cxn ang="0">
                  <a:pos x="159" y="128"/>
                </a:cxn>
                <a:cxn ang="0">
                  <a:pos x="149" y="5"/>
                </a:cxn>
                <a:cxn ang="0">
                  <a:pos x="137" y="0"/>
                </a:cxn>
                <a:cxn ang="0">
                  <a:pos x="80" y="0"/>
                </a:cxn>
                <a:cxn ang="0">
                  <a:pos x="80" y="50"/>
                </a:cxn>
                <a:cxn ang="0">
                  <a:pos x="17" y="53"/>
                </a:cxn>
                <a:cxn ang="0">
                  <a:pos x="17" y="48"/>
                </a:cxn>
              </a:cxnLst>
              <a:rect l="0" t="0" r="r" b="b"/>
              <a:pathLst>
                <a:path w="159" h="176">
                  <a:moveTo>
                    <a:pt x="17" y="48"/>
                  </a:moveTo>
                  <a:lnTo>
                    <a:pt x="0" y="75"/>
                  </a:lnTo>
                  <a:lnTo>
                    <a:pt x="0" y="118"/>
                  </a:lnTo>
                  <a:lnTo>
                    <a:pt x="55" y="176"/>
                  </a:lnTo>
                  <a:lnTo>
                    <a:pt x="57" y="176"/>
                  </a:lnTo>
                  <a:lnTo>
                    <a:pt x="87" y="156"/>
                  </a:lnTo>
                  <a:lnTo>
                    <a:pt x="82" y="126"/>
                  </a:lnTo>
                  <a:lnTo>
                    <a:pt x="117" y="118"/>
                  </a:lnTo>
                  <a:lnTo>
                    <a:pt x="139" y="138"/>
                  </a:lnTo>
                  <a:lnTo>
                    <a:pt x="159" y="128"/>
                  </a:lnTo>
                  <a:lnTo>
                    <a:pt x="149" y="5"/>
                  </a:lnTo>
                  <a:lnTo>
                    <a:pt x="137" y="0"/>
                  </a:lnTo>
                  <a:lnTo>
                    <a:pt x="80" y="0"/>
                  </a:lnTo>
                  <a:lnTo>
                    <a:pt x="80" y="50"/>
                  </a:lnTo>
                  <a:lnTo>
                    <a:pt x="17" y="53"/>
                  </a:lnTo>
                  <a:lnTo>
                    <a:pt x="17" y="48"/>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1" name="Freeform 203"/>
            <p:cNvSpPr>
              <a:spLocks/>
            </p:cNvSpPr>
            <p:nvPr/>
          </p:nvSpPr>
          <p:spPr bwMode="auto">
            <a:xfrm>
              <a:off x="4336797" y="4934558"/>
              <a:ext cx="261374" cy="298322"/>
            </a:xfrm>
            <a:custGeom>
              <a:avLst/>
              <a:gdLst/>
              <a:ahLst/>
              <a:cxnLst>
                <a:cxn ang="0">
                  <a:pos x="0" y="230"/>
                </a:cxn>
                <a:cxn ang="0">
                  <a:pos x="71" y="307"/>
                </a:cxn>
                <a:cxn ang="0">
                  <a:pos x="106" y="272"/>
                </a:cxn>
                <a:cxn ang="0">
                  <a:pos x="202" y="237"/>
                </a:cxn>
                <a:cxn ang="0">
                  <a:pos x="199" y="163"/>
                </a:cxn>
                <a:cxn ang="0">
                  <a:pos x="243" y="141"/>
                </a:cxn>
                <a:cxn ang="0">
                  <a:pos x="237" y="67"/>
                </a:cxn>
                <a:cxn ang="0">
                  <a:pos x="269" y="38"/>
                </a:cxn>
                <a:cxn ang="0">
                  <a:pos x="266" y="41"/>
                </a:cxn>
                <a:cxn ang="0">
                  <a:pos x="224" y="22"/>
                </a:cxn>
                <a:cxn ang="0">
                  <a:pos x="173" y="48"/>
                </a:cxn>
                <a:cxn ang="0">
                  <a:pos x="141" y="0"/>
                </a:cxn>
                <a:cxn ang="0">
                  <a:pos x="167" y="48"/>
                </a:cxn>
                <a:cxn ang="0">
                  <a:pos x="151" y="70"/>
                </a:cxn>
                <a:cxn ang="0">
                  <a:pos x="77" y="67"/>
                </a:cxn>
                <a:cxn ang="0">
                  <a:pos x="93" y="67"/>
                </a:cxn>
                <a:cxn ang="0">
                  <a:pos x="106" y="73"/>
                </a:cxn>
                <a:cxn ang="0">
                  <a:pos x="115" y="195"/>
                </a:cxn>
                <a:cxn ang="0">
                  <a:pos x="96" y="205"/>
                </a:cxn>
                <a:cxn ang="0">
                  <a:pos x="74" y="185"/>
                </a:cxn>
                <a:cxn ang="0">
                  <a:pos x="39" y="192"/>
                </a:cxn>
                <a:cxn ang="0">
                  <a:pos x="42" y="224"/>
                </a:cxn>
                <a:cxn ang="0">
                  <a:pos x="13" y="243"/>
                </a:cxn>
                <a:cxn ang="0">
                  <a:pos x="10" y="243"/>
                </a:cxn>
                <a:cxn ang="0">
                  <a:pos x="0" y="230"/>
                </a:cxn>
              </a:cxnLst>
              <a:rect l="0" t="0" r="r" b="b"/>
              <a:pathLst>
                <a:path w="269" h="307">
                  <a:moveTo>
                    <a:pt x="0" y="230"/>
                  </a:moveTo>
                  <a:lnTo>
                    <a:pt x="71" y="307"/>
                  </a:lnTo>
                  <a:lnTo>
                    <a:pt x="106" y="272"/>
                  </a:lnTo>
                  <a:lnTo>
                    <a:pt x="202" y="237"/>
                  </a:lnTo>
                  <a:lnTo>
                    <a:pt x="199" y="163"/>
                  </a:lnTo>
                  <a:lnTo>
                    <a:pt x="243" y="141"/>
                  </a:lnTo>
                  <a:lnTo>
                    <a:pt x="237" y="67"/>
                  </a:lnTo>
                  <a:lnTo>
                    <a:pt x="269" y="38"/>
                  </a:lnTo>
                  <a:lnTo>
                    <a:pt x="266" y="41"/>
                  </a:lnTo>
                  <a:lnTo>
                    <a:pt x="224" y="22"/>
                  </a:lnTo>
                  <a:lnTo>
                    <a:pt x="173" y="48"/>
                  </a:lnTo>
                  <a:lnTo>
                    <a:pt x="141" y="0"/>
                  </a:lnTo>
                  <a:lnTo>
                    <a:pt x="167" y="48"/>
                  </a:lnTo>
                  <a:lnTo>
                    <a:pt x="151" y="70"/>
                  </a:lnTo>
                  <a:lnTo>
                    <a:pt x="77" y="67"/>
                  </a:lnTo>
                  <a:lnTo>
                    <a:pt x="93" y="67"/>
                  </a:lnTo>
                  <a:lnTo>
                    <a:pt x="106" y="73"/>
                  </a:lnTo>
                  <a:lnTo>
                    <a:pt x="115" y="195"/>
                  </a:lnTo>
                  <a:lnTo>
                    <a:pt x="96" y="205"/>
                  </a:lnTo>
                  <a:lnTo>
                    <a:pt x="74" y="185"/>
                  </a:lnTo>
                  <a:lnTo>
                    <a:pt x="39" y="192"/>
                  </a:lnTo>
                  <a:lnTo>
                    <a:pt x="42" y="224"/>
                  </a:lnTo>
                  <a:lnTo>
                    <a:pt x="13" y="243"/>
                  </a:lnTo>
                  <a:lnTo>
                    <a:pt x="10" y="243"/>
                  </a:lnTo>
                  <a:lnTo>
                    <a:pt x="0" y="23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2" name="Freeform 202"/>
            <p:cNvSpPr>
              <a:spLocks/>
            </p:cNvSpPr>
            <p:nvPr/>
          </p:nvSpPr>
          <p:spPr bwMode="auto">
            <a:xfrm>
              <a:off x="4336797" y="4934558"/>
              <a:ext cx="258954" cy="298322"/>
            </a:xfrm>
            <a:custGeom>
              <a:avLst/>
              <a:gdLst/>
              <a:ahLst/>
              <a:cxnLst>
                <a:cxn ang="0">
                  <a:pos x="0" y="230"/>
                </a:cxn>
                <a:cxn ang="0">
                  <a:pos x="70" y="307"/>
                </a:cxn>
                <a:cxn ang="0">
                  <a:pos x="106" y="272"/>
                </a:cxn>
                <a:cxn ang="0">
                  <a:pos x="204" y="237"/>
                </a:cxn>
                <a:cxn ang="0">
                  <a:pos x="199" y="162"/>
                </a:cxn>
                <a:cxn ang="0">
                  <a:pos x="244" y="140"/>
                </a:cxn>
                <a:cxn ang="0">
                  <a:pos x="239" y="67"/>
                </a:cxn>
                <a:cxn ang="0">
                  <a:pos x="269" y="37"/>
                </a:cxn>
                <a:cxn ang="0">
                  <a:pos x="266" y="40"/>
                </a:cxn>
                <a:cxn ang="0">
                  <a:pos x="224" y="22"/>
                </a:cxn>
                <a:cxn ang="0">
                  <a:pos x="173" y="47"/>
                </a:cxn>
                <a:cxn ang="0">
                  <a:pos x="141" y="0"/>
                </a:cxn>
                <a:cxn ang="0">
                  <a:pos x="168" y="47"/>
                </a:cxn>
                <a:cxn ang="0">
                  <a:pos x="151" y="70"/>
                </a:cxn>
                <a:cxn ang="0">
                  <a:pos x="78" y="67"/>
                </a:cxn>
                <a:cxn ang="0">
                  <a:pos x="93" y="67"/>
                </a:cxn>
                <a:cxn ang="0">
                  <a:pos x="106" y="72"/>
                </a:cxn>
                <a:cxn ang="0">
                  <a:pos x="116" y="195"/>
                </a:cxn>
                <a:cxn ang="0">
                  <a:pos x="96" y="205"/>
                </a:cxn>
                <a:cxn ang="0">
                  <a:pos x="73" y="185"/>
                </a:cxn>
                <a:cxn ang="0">
                  <a:pos x="38" y="192"/>
                </a:cxn>
                <a:cxn ang="0">
                  <a:pos x="43" y="222"/>
                </a:cxn>
                <a:cxn ang="0">
                  <a:pos x="13" y="242"/>
                </a:cxn>
                <a:cxn ang="0">
                  <a:pos x="10" y="242"/>
                </a:cxn>
                <a:cxn ang="0">
                  <a:pos x="0" y="230"/>
                </a:cxn>
              </a:cxnLst>
              <a:rect l="0" t="0" r="r" b="b"/>
              <a:pathLst>
                <a:path w="269" h="307">
                  <a:moveTo>
                    <a:pt x="0" y="230"/>
                  </a:moveTo>
                  <a:lnTo>
                    <a:pt x="70" y="307"/>
                  </a:lnTo>
                  <a:lnTo>
                    <a:pt x="106" y="272"/>
                  </a:lnTo>
                  <a:lnTo>
                    <a:pt x="204" y="237"/>
                  </a:lnTo>
                  <a:lnTo>
                    <a:pt x="199" y="162"/>
                  </a:lnTo>
                  <a:lnTo>
                    <a:pt x="244" y="140"/>
                  </a:lnTo>
                  <a:lnTo>
                    <a:pt x="239" y="67"/>
                  </a:lnTo>
                  <a:lnTo>
                    <a:pt x="269" y="37"/>
                  </a:lnTo>
                  <a:lnTo>
                    <a:pt x="266" y="40"/>
                  </a:lnTo>
                  <a:lnTo>
                    <a:pt x="224" y="22"/>
                  </a:lnTo>
                  <a:lnTo>
                    <a:pt x="173" y="47"/>
                  </a:lnTo>
                  <a:lnTo>
                    <a:pt x="141" y="0"/>
                  </a:lnTo>
                  <a:lnTo>
                    <a:pt x="168" y="47"/>
                  </a:lnTo>
                  <a:lnTo>
                    <a:pt x="151" y="70"/>
                  </a:lnTo>
                  <a:lnTo>
                    <a:pt x="78" y="67"/>
                  </a:lnTo>
                  <a:lnTo>
                    <a:pt x="93" y="67"/>
                  </a:lnTo>
                  <a:lnTo>
                    <a:pt x="106" y="72"/>
                  </a:lnTo>
                  <a:lnTo>
                    <a:pt x="116" y="195"/>
                  </a:lnTo>
                  <a:lnTo>
                    <a:pt x="96" y="205"/>
                  </a:lnTo>
                  <a:lnTo>
                    <a:pt x="73" y="185"/>
                  </a:lnTo>
                  <a:lnTo>
                    <a:pt x="38" y="192"/>
                  </a:lnTo>
                  <a:lnTo>
                    <a:pt x="43" y="222"/>
                  </a:lnTo>
                  <a:lnTo>
                    <a:pt x="13" y="242"/>
                  </a:lnTo>
                  <a:lnTo>
                    <a:pt x="10" y="242"/>
                  </a:lnTo>
                  <a:lnTo>
                    <a:pt x="0" y="23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3" name="Freeform 201"/>
            <p:cNvSpPr>
              <a:spLocks/>
            </p:cNvSpPr>
            <p:nvPr/>
          </p:nvSpPr>
          <p:spPr bwMode="auto">
            <a:xfrm>
              <a:off x="4690136" y="5293515"/>
              <a:ext cx="343658" cy="300748"/>
            </a:xfrm>
            <a:custGeom>
              <a:avLst/>
              <a:gdLst/>
              <a:ahLst/>
              <a:cxnLst>
                <a:cxn ang="0">
                  <a:pos x="326" y="214"/>
                </a:cxn>
                <a:cxn ang="0">
                  <a:pos x="278" y="230"/>
                </a:cxn>
                <a:cxn ang="0">
                  <a:pos x="265" y="269"/>
                </a:cxn>
                <a:cxn ang="0">
                  <a:pos x="182" y="310"/>
                </a:cxn>
                <a:cxn ang="0">
                  <a:pos x="0" y="304"/>
                </a:cxn>
                <a:cxn ang="0">
                  <a:pos x="0" y="198"/>
                </a:cxn>
                <a:cxn ang="0">
                  <a:pos x="32" y="154"/>
                </a:cxn>
                <a:cxn ang="0">
                  <a:pos x="80" y="118"/>
                </a:cxn>
                <a:cxn ang="0">
                  <a:pos x="154" y="179"/>
                </a:cxn>
                <a:cxn ang="0">
                  <a:pos x="189" y="163"/>
                </a:cxn>
                <a:cxn ang="0">
                  <a:pos x="243" y="198"/>
                </a:cxn>
                <a:cxn ang="0">
                  <a:pos x="262" y="173"/>
                </a:cxn>
                <a:cxn ang="0">
                  <a:pos x="218" y="125"/>
                </a:cxn>
                <a:cxn ang="0">
                  <a:pos x="227" y="38"/>
                </a:cxn>
                <a:cxn ang="0">
                  <a:pos x="278" y="32"/>
                </a:cxn>
                <a:cxn ang="0">
                  <a:pos x="281" y="32"/>
                </a:cxn>
                <a:cxn ang="0">
                  <a:pos x="262" y="0"/>
                </a:cxn>
                <a:cxn ang="0">
                  <a:pos x="281" y="38"/>
                </a:cxn>
                <a:cxn ang="0">
                  <a:pos x="326" y="42"/>
                </a:cxn>
                <a:cxn ang="0">
                  <a:pos x="355" y="80"/>
                </a:cxn>
                <a:cxn ang="0">
                  <a:pos x="352" y="83"/>
                </a:cxn>
                <a:cxn ang="0">
                  <a:pos x="326" y="214"/>
                </a:cxn>
              </a:cxnLst>
              <a:rect l="0" t="0" r="r" b="b"/>
              <a:pathLst>
                <a:path w="355" h="310">
                  <a:moveTo>
                    <a:pt x="326" y="214"/>
                  </a:moveTo>
                  <a:lnTo>
                    <a:pt x="278" y="230"/>
                  </a:lnTo>
                  <a:lnTo>
                    <a:pt x="265" y="269"/>
                  </a:lnTo>
                  <a:lnTo>
                    <a:pt x="182" y="310"/>
                  </a:lnTo>
                  <a:lnTo>
                    <a:pt x="0" y="304"/>
                  </a:lnTo>
                  <a:lnTo>
                    <a:pt x="0" y="198"/>
                  </a:lnTo>
                  <a:lnTo>
                    <a:pt x="32" y="154"/>
                  </a:lnTo>
                  <a:lnTo>
                    <a:pt x="80" y="118"/>
                  </a:lnTo>
                  <a:lnTo>
                    <a:pt x="154" y="179"/>
                  </a:lnTo>
                  <a:lnTo>
                    <a:pt x="189" y="163"/>
                  </a:lnTo>
                  <a:lnTo>
                    <a:pt x="243" y="198"/>
                  </a:lnTo>
                  <a:lnTo>
                    <a:pt x="262" y="173"/>
                  </a:lnTo>
                  <a:lnTo>
                    <a:pt x="218" y="125"/>
                  </a:lnTo>
                  <a:lnTo>
                    <a:pt x="227" y="38"/>
                  </a:lnTo>
                  <a:lnTo>
                    <a:pt x="278" y="32"/>
                  </a:lnTo>
                  <a:lnTo>
                    <a:pt x="281" y="32"/>
                  </a:lnTo>
                  <a:lnTo>
                    <a:pt x="262" y="0"/>
                  </a:lnTo>
                  <a:lnTo>
                    <a:pt x="281" y="38"/>
                  </a:lnTo>
                  <a:lnTo>
                    <a:pt x="326" y="42"/>
                  </a:lnTo>
                  <a:lnTo>
                    <a:pt x="355" y="80"/>
                  </a:lnTo>
                  <a:lnTo>
                    <a:pt x="352" y="83"/>
                  </a:lnTo>
                  <a:lnTo>
                    <a:pt x="326" y="21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4" name="Freeform 200"/>
            <p:cNvSpPr>
              <a:spLocks/>
            </p:cNvSpPr>
            <p:nvPr/>
          </p:nvSpPr>
          <p:spPr bwMode="auto">
            <a:xfrm>
              <a:off x="4690136" y="5293515"/>
              <a:ext cx="343658" cy="300748"/>
            </a:xfrm>
            <a:custGeom>
              <a:avLst/>
              <a:gdLst/>
              <a:ahLst/>
              <a:cxnLst>
                <a:cxn ang="0">
                  <a:pos x="325" y="215"/>
                </a:cxn>
                <a:cxn ang="0">
                  <a:pos x="278" y="230"/>
                </a:cxn>
                <a:cxn ang="0">
                  <a:pos x="265" y="270"/>
                </a:cxn>
                <a:cxn ang="0">
                  <a:pos x="183" y="310"/>
                </a:cxn>
                <a:cxn ang="0">
                  <a:pos x="0" y="305"/>
                </a:cxn>
                <a:cxn ang="0">
                  <a:pos x="0" y="198"/>
                </a:cxn>
                <a:cxn ang="0">
                  <a:pos x="33" y="155"/>
                </a:cxn>
                <a:cxn ang="0">
                  <a:pos x="80" y="118"/>
                </a:cxn>
                <a:cxn ang="0">
                  <a:pos x="153" y="180"/>
                </a:cxn>
                <a:cxn ang="0">
                  <a:pos x="188" y="163"/>
                </a:cxn>
                <a:cxn ang="0">
                  <a:pos x="243" y="198"/>
                </a:cxn>
                <a:cxn ang="0">
                  <a:pos x="263" y="173"/>
                </a:cxn>
                <a:cxn ang="0">
                  <a:pos x="218" y="125"/>
                </a:cxn>
                <a:cxn ang="0">
                  <a:pos x="228" y="38"/>
                </a:cxn>
                <a:cxn ang="0">
                  <a:pos x="278" y="33"/>
                </a:cxn>
                <a:cxn ang="0">
                  <a:pos x="280" y="33"/>
                </a:cxn>
                <a:cxn ang="0">
                  <a:pos x="263" y="0"/>
                </a:cxn>
                <a:cxn ang="0">
                  <a:pos x="280" y="38"/>
                </a:cxn>
                <a:cxn ang="0">
                  <a:pos x="325" y="43"/>
                </a:cxn>
                <a:cxn ang="0">
                  <a:pos x="355" y="80"/>
                </a:cxn>
                <a:cxn ang="0">
                  <a:pos x="353" y="83"/>
                </a:cxn>
                <a:cxn ang="0">
                  <a:pos x="325" y="215"/>
                </a:cxn>
              </a:cxnLst>
              <a:rect l="0" t="0" r="r" b="b"/>
              <a:pathLst>
                <a:path w="355" h="310">
                  <a:moveTo>
                    <a:pt x="325" y="215"/>
                  </a:moveTo>
                  <a:lnTo>
                    <a:pt x="278" y="230"/>
                  </a:lnTo>
                  <a:lnTo>
                    <a:pt x="265" y="270"/>
                  </a:lnTo>
                  <a:lnTo>
                    <a:pt x="183" y="310"/>
                  </a:lnTo>
                  <a:lnTo>
                    <a:pt x="0" y="305"/>
                  </a:lnTo>
                  <a:lnTo>
                    <a:pt x="0" y="198"/>
                  </a:lnTo>
                  <a:lnTo>
                    <a:pt x="33" y="155"/>
                  </a:lnTo>
                  <a:lnTo>
                    <a:pt x="80" y="118"/>
                  </a:lnTo>
                  <a:lnTo>
                    <a:pt x="153" y="180"/>
                  </a:lnTo>
                  <a:lnTo>
                    <a:pt x="188" y="163"/>
                  </a:lnTo>
                  <a:lnTo>
                    <a:pt x="243" y="198"/>
                  </a:lnTo>
                  <a:lnTo>
                    <a:pt x="263" y="173"/>
                  </a:lnTo>
                  <a:lnTo>
                    <a:pt x="218" y="125"/>
                  </a:lnTo>
                  <a:lnTo>
                    <a:pt x="228" y="38"/>
                  </a:lnTo>
                  <a:lnTo>
                    <a:pt x="278" y="33"/>
                  </a:lnTo>
                  <a:lnTo>
                    <a:pt x="280" y="33"/>
                  </a:lnTo>
                  <a:lnTo>
                    <a:pt x="263" y="0"/>
                  </a:lnTo>
                  <a:lnTo>
                    <a:pt x="280" y="38"/>
                  </a:lnTo>
                  <a:lnTo>
                    <a:pt x="325" y="43"/>
                  </a:lnTo>
                  <a:lnTo>
                    <a:pt x="355" y="80"/>
                  </a:lnTo>
                  <a:lnTo>
                    <a:pt x="353" y="83"/>
                  </a:lnTo>
                  <a:lnTo>
                    <a:pt x="325" y="21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5" name="Freeform 199"/>
            <p:cNvSpPr>
              <a:spLocks/>
            </p:cNvSpPr>
            <p:nvPr/>
          </p:nvSpPr>
          <p:spPr bwMode="auto">
            <a:xfrm>
              <a:off x="4370679" y="5249858"/>
              <a:ext cx="348499" cy="354106"/>
            </a:xfrm>
            <a:custGeom>
              <a:avLst/>
              <a:gdLst/>
              <a:ahLst/>
              <a:cxnLst>
                <a:cxn ang="0">
                  <a:pos x="35" y="0"/>
                </a:cxn>
                <a:cxn ang="0">
                  <a:pos x="38" y="19"/>
                </a:cxn>
                <a:cxn ang="0">
                  <a:pos x="38" y="93"/>
                </a:cxn>
                <a:cxn ang="0">
                  <a:pos x="70" y="154"/>
                </a:cxn>
                <a:cxn ang="0">
                  <a:pos x="0" y="339"/>
                </a:cxn>
                <a:cxn ang="0">
                  <a:pos x="16" y="365"/>
                </a:cxn>
                <a:cxn ang="0">
                  <a:pos x="323" y="349"/>
                </a:cxn>
                <a:cxn ang="0">
                  <a:pos x="329" y="349"/>
                </a:cxn>
                <a:cxn ang="0">
                  <a:pos x="329" y="243"/>
                </a:cxn>
                <a:cxn ang="0">
                  <a:pos x="361" y="199"/>
                </a:cxn>
                <a:cxn ang="0">
                  <a:pos x="361" y="173"/>
                </a:cxn>
                <a:cxn ang="0">
                  <a:pos x="310" y="93"/>
                </a:cxn>
                <a:cxn ang="0">
                  <a:pos x="297" y="39"/>
                </a:cxn>
                <a:cxn ang="0">
                  <a:pos x="163" y="42"/>
                </a:cxn>
                <a:cxn ang="0">
                  <a:pos x="147" y="0"/>
                </a:cxn>
                <a:cxn ang="0">
                  <a:pos x="38" y="7"/>
                </a:cxn>
                <a:cxn ang="0">
                  <a:pos x="35" y="7"/>
                </a:cxn>
                <a:cxn ang="0">
                  <a:pos x="35" y="0"/>
                </a:cxn>
              </a:cxnLst>
              <a:rect l="0" t="0" r="r" b="b"/>
              <a:pathLst>
                <a:path w="361" h="365">
                  <a:moveTo>
                    <a:pt x="35" y="0"/>
                  </a:moveTo>
                  <a:lnTo>
                    <a:pt x="38" y="19"/>
                  </a:lnTo>
                  <a:lnTo>
                    <a:pt x="38" y="93"/>
                  </a:lnTo>
                  <a:lnTo>
                    <a:pt x="70" y="154"/>
                  </a:lnTo>
                  <a:lnTo>
                    <a:pt x="0" y="339"/>
                  </a:lnTo>
                  <a:lnTo>
                    <a:pt x="16" y="365"/>
                  </a:lnTo>
                  <a:lnTo>
                    <a:pt x="323" y="349"/>
                  </a:lnTo>
                  <a:lnTo>
                    <a:pt x="329" y="349"/>
                  </a:lnTo>
                  <a:lnTo>
                    <a:pt x="329" y="243"/>
                  </a:lnTo>
                  <a:lnTo>
                    <a:pt x="361" y="199"/>
                  </a:lnTo>
                  <a:lnTo>
                    <a:pt x="361" y="173"/>
                  </a:lnTo>
                  <a:lnTo>
                    <a:pt x="310" y="93"/>
                  </a:lnTo>
                  <a:lnTo>
                    <a:pt x="297" y="39"/>
                  </a:lnTo>
                  <a:lnTo>
                    <a:pt x="163" y="42"/>
                  </a:lnTo>
                  <a:lnTo>
                    <a:pt x="147" y="0"/>
                  </a:lnTo>
                  <a:lnTo>
                    <a:pt x="38" y="7"/>
                  </a:lnTo>
                  <a:lnTo>
                    <a:pt x="35" y="7"/>
                  </a:lnTo>
                  <a:lnTo>
                    <a:pt x="35"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6" name="Freeform 198"/>
            <p:cNvSpPr>
              <a:spLocks/>
            </p:cNvSpPr>
            <p:nvPr/>
          </p:nvSpPr>
          <p:spPr bwMode="auto">
            <a:xfrm>
              <a:off x="4370679" y="5249858"/>
              <a:ext cx="350918" cy="354106"/>
            </a:xfrm>
            <a:custGeom>
              <a:avLst/>
              <a:gdLst/>
              <a:ahLst/>
              <a:cxnLst>
                <a:cxn ang="0">
                  <a:pos x="35" y="0"/>
                </a:cxn>
                <a:cxn ang="0">
                  <a:pos x="37" y="20"/>
                </a:cxn>
                <a:cxn ang="0">
                  <a:pos x="37" y="93"/>
                </a:cxn>
                <a:cxn ang="0">
                  <a:pos x="70" y="155"/>
                </a:cxn>
                <a:cxn ang="0">
                  <a:pos x="0" y="340"/>
                </a:cxn>
                <a:cxn ang="0">
                  <a:pos x="17" y="365"/>
                </a:cxn>
                <a:cxn ang="0">
                  <a:pos x="321" y="350"/>
                </a:cxn>
                <a:cxn ang="0">
                  <a:pos x="329" y="350"/>
                </a:cxn>
                <a:cxn ang="0">
                  <a:pos x="329" y="243"/>
                </a:cxn>
                <a:cxn ang="0">
                  <a:pos x="361" y="200"/>
                </a:cxn>
                <a:cxn ang="0">
                  <a:pos x="361" y="173"/>
                </a:cxn>
                <a:cxn ang="0">
                  <a:pos x="309" y="93"/>
                </a:cxn>
                <a:cxn ang="0">
                  <a:pos x="296" y="40"/>
                </a:cxn>
                <a:cxn ang="0">
                  <a:pos x="162" y="43"/>
                </a:cxn>
                <a:cxn ang="0">
                  <a:pos x="147" y="0"/>
                </a:cxn>
                <a:cxn ang="0">
                  <a:pos x="37" y="8"/>
                </a:cxn>
                <a:cxn ang="0">
                  <a:pos x="35" y="8"/>
                </a:cxn>
                <a:cxn ang="0">
                  <a:pos x="35" y="0"/>
                </a:cxn>
              </a:cxnLst>
              <a:rect l="0" t="0" r="r" b="b"/>
              <a:pathLst>
                <a:path w="361" h="365">
                  <a:moveTo>
                    <a:pt x="35" y="0"/>
                  </a:moveTo>
                  <a:lnTo>
                    <a:pt x="37" y="20"/>
                  </a:lnTo>
                  <a:lnTo>
                    <a:pt x="37" y="93"/>
                  </a:lnTo>
                  <a:lnTo>
                    <a:pt x="70" y="155"/>
                  </a:lnTo>
                  <a:lnTo>
                    <a:pt x="0" y="340"/>
                  </a:lnTo>
                  <a:lnTo>
                    <a:pt x="17" y="365"/>
                  </a:lnTo>
                  <a:lnTo>
                    <a:pt x="321" y="350"/>
                  </a:lnTo>
                  <a:lnTo>
                    <a:pt x="329" y="350"/>
                  </a:lnTo>
                  <a:lnTo>
                    <a:pt x="329" y="243"/>
                  </a:lnTo>
                  <a:lnTo>
                    <a:pt x="361" y="200"/>
                  </a:lnTo>
                  <a:lnTo>
                    <a:pt x="361" y="173"/>
                  </a:lnTo>
                  <a:lnTo>
                    <a:pt x="309" y="93"/>
                  </a:lnTo>
                  <a:lnTo>
                    <a:pt x="296" y="40"/>
                  </a:lnTo>
                  <a:lnTo>
                    <a:pt x="162" y="43"/>
                  </a:lnTo>
                  <a:lnTo>
                    <a:pt x="147" y="0"/>
                  </a:lnTo>
                  <a:lnTo>
                    <a:pt x="37" y="8"/>
                  </a:lnTo>
                  <a:lnTo>
                    <a:pt x="35" y="8"/>
                  </a:lnTo>
                  <a:lnTo>
                    <a:pt x="35"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7" name="Freeform 197"/>
            <p:cNvSpPr>
              <a:spLocks/>
            </p:cNvSpPr>
            <p:nvPr/>
          </p:nvSpPr>
          <p:spPr bwMode="auto">
            <a:xfrm>
              <a:off x="4767581" y="5553030"/>
              <a:ext cx="256534" cy="223135"/>
            </a:xfrm>
            <a:custGeom>
              <a:avLst/>
              <a:gdLst/>
              <a:ahLst/>
              <a:cxnLst>
                <a:cxn ang="0">
                  <a:pos x="0" y="44"/>
                </a:cxn>
                <a:cxn ang="0">
                  <a:pos x="0" y="76"/>
                </a:cxn>
                <a:cxn ang="0">
                  <a:pos x="131" y="214"/>
                </a:cxn>
                <a:cxn ang="0">
                  <a:pos x="208" y="230"/>
                </a:cxn>
                <a:cxn ang="0">
                  <a:pos x="265" y="144"/>
                </a:cxn>
                <a:cxn ang="0">
                  <a:pos x="240" y="105"/>
                </a:cxn>
                <a:cxn ang="0">
                  <a:pos x="240" y="28"/>
                </a:cxn>
                <a:cxn ang="0">
                  <a:pos x="185" y="0"/>
                </a:cxn>
                <a:cxn ang="0">
                  <a:pos x="185" y="3"/>
                </a:cxn>
                <a:cxn ang="0">
                  <a:pos x="102" y="44"/>
                </a:cxn>
                <a:cxn ang="0">
                  <a:pos x="6" y="41"/>
                </a:cxn>
                <a:cxn ang="0">
                  <a:pos x="0" y="44"/>
                </a:cxn>
              </a:cxnLst>
              <a:rect l="0" t="0" r="r" b="b"/>
              <a:pathLst>
                <a:path w="265" h="230">
                  <a:moveTo>
                    <a:pt x="0" y="44"/>
                  </a:moveTo>
                  <a:lnTo>
                    <a:pt x="0" y="76"/>
                  </a:lnTo>
                  <a:lnTo>
                    <a:pt x="131" y="214"/>
                  </a:lnTo>
                  <a:lnTo>
                    <a:pt x="208" y="230"/>
                  </a:lnTo>
                  <a:lnTo>
                    <a:pt x="265" y="144"/>
                  </a:lnTo>
                  <a:lnTo>
                    <a:pt x="240" y="105"/>
                  </a:lnTo>
                  <a:lnTo>
                    <a:pt x="240" y="28"/>
                  </a:lnTo>
                  <a:lnTo>
                    <a:pt x="185" y="0"/>
                  </a:lnTo>
                  <a:lnTo>
                    <a:pt x="185" y="3"/>
                  </a:lnTo>
                  <a:lnTo>
                    <a:pt x="102" y="44"/>
                  </a:lnTo>
                  <a:lnTo>
                    <a:pt x="6" y="41"/>
                  </a:lnTo>
                  <a:lnTo>
                    <a:pt x="0" y="4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8" name="Freeform 196"/>
            <p:cNvSpPr>
              <a:spLocks/>
            </p:cNvSpPr>
            <p:nvPr/>
          </p:nvSpPr>
          <p:spPr bwMode="auto">
            <a:xfrm>
              <a:off x="4767581" y="5553030"/>
              <a:ext cx="256534" cy="223135"/>
            </a:xfrm>
            <a:custGeom>
              <a:avLst/>
              <a:gdLst/>
              <a:ahLst/>
              <a:cxnLst>
                <a:cxn ang="0">
                  <a:pos x="0" y="43"/>
                </a:cxn>
                <a:cxn ang="0">
                  <a:pos x="0" y="75"/>
                </a:cxn>
                <a:cxn ang="0">
                  <a:pos x="130" y="213"/>
                </a:cxn>
                <a:cxn ang="0">
                  <a:pos x="208" y="230"/>
                </a:cxn>
                <a:cxn ang="0">
                  <a:pos x="265" y="143"/>
                </a:cxn>
                <a:cxn ang="0">
                  <a:pos x="240" y="105"/>
                </a:cxn>
                <a:cxn ang="0">
                  <a:pos x="240" y="28"/>
                </a:cxn>
                <a:cxn ang="0">
                  <a:pos x="185" y="0"/>
                </a:cxn>
                <a:cxn ang="0">
                  <a:pos x="185" y="3"/>
                </a:cxn>
                <a:cxn ang="0">
                  <a:pos x="103" y="43"/>
                </a:cxn>
                <a:cxn ang="0">
                  <a:pos x="5" y="40"/>
                </a:cxn>
                <a:cxn ang="0">
                  <a:pos x="0" y="43"/>
                </a:cxn>
              </a:cxnLst>
              <a:rect l="0" t="0" r="r" b="b"/>
              <a:pathLst>
                <a:path w="265" h="230">
                  <a:moveTo>
                    <a:pt x="0" y="43"/>
                  </a:moveTo>
                  <a:lnTo>
                    <a:pt x="0" y="75"/>
                  </a:lnTo>
                  <a:lnTo>
                    <a:pt x="130" y="213"/>
                  </a:lnTo>
                  <a:lnTo>
                    <a:pt x="208" y="230"/>
                  </a:lnTo>
                  <a:lnTo>
                    <a:pt x="265" y="143"/>
                  </a:lnTo>
                  <a:lnTo>
                    <a:pt x="240" y="105"/>
                  </a:lnTo>
                  <a:lnTo>
                    <a:pt x="240" y="28"/>
                  </a:lnTo>
                  <a:lnTo>
                    <a:pt x="185" y="0"/>
                  </a:lnTo>
                  <a:lnTo>
                    <a:pt x="185" y="3"/>
                  </a:lnTo>
                  <a:lnTo>
                    <a:pt x="103" y="43"/>
                  </a:lnTo>
                  <a:lnTo>
                    <a:pt x="5" y="40"/>
                  </a:lnTo>
                  <a:lnTo>
                    <a:pt x="0" y="43"/>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9" name="Freeform 195"/>
            <p:cNvSpPr>
              <a:spLocks/>
            </p:cNvSpPr>
            <p:nvPr/>
          </p:nvSpPr>
          <p:spPr bwMode="auto">
            <a:xfrm>
              <a:off x="4615112" y="5623368"/>
              <a:ext cx="275895" cy="266792"/>
            </a:xfrm>
            <a:custGeom>
              <a:avLst/>
              <a:gdLst/>
              <a:ahLst/>
              <a:cxnLst>
                <a:cxn ang="0">
                  <a:pos x="285" y="141"/>
                </a:cxn>
                <a:cxn ang="0">
                  <a:pos x="189" y="224"/>
                </a:cxn>
                <a:cxn ang="0">
                  <a:pos x="115" y="240"/>
                </a:cxn>
                <a:cxn ang="0">
                  <a:pos x="71" y="272"/>
                </a:cxn>
                <a:cxn ang="0">
                  <a:pos x="0" y="275"/>
                </a:cxn>
                <a:cxn ang="0">
                  <a:pos x="23" y="71"/>
                </a:cxn>
                <a:cxn ang="0">
                  <a:pos x="154" y="0"/>
                </a:cxn>
                <a:cxn ang="0">
                  <a:pos x="157" y="0"/>
                </a:cxn>
                <a:cxn ang="0">
                  <a:pos x="157" y="3"/>
                </a:cxn>
                <a:cxn ang="0">
                  <a:pos x="285" y="138"/>
                </a:cxn>
                <a:cxn ang="0">
                  <a:pos x="285" y="141"/>
                </a:cxn>
              </a:cxnLst>
              <a:rect l="0" t="0" r="r" b="b"/>
              <a:pathLst>
                <a:path w="285" h="275">
                  <a:moveTo>
                    <a:pt x="285" y="141"/>
                  </a:moveTo>
                  <a:lnTo>
                    <a:pt x="189" y="224"/>
                  </a:lnTo>
                  <a:lnTo>
                    <a:pt x="115" y="240"/>
                  </a:lnTo>
                  <a:lnTo>
                    <a:pt x="71" y="272"/>
                  </a:lnTo>
                  <a:lnTo>
                    <a:pt x="0" y="275"/>
                  </a:lnTo>
                  <a:lnTo>
                    <a:pt x="23" y="71"/>
                  </a:lnTo>
                  <a:lnTo>
                    <a:pt x="154" y="0"/>
                  </a:lnTo>
                  <a:lnTo>
                    <a:pt x="157" y="0"/>
                  </a:lnTo>
                  <a:lnTo>
                    <a:pt x="157" y="3"/>
                  </a:lnTo>
                  <a:lnTo>
                    <a:pt x="285" y="138"/>
                  </a:lnTo>
                  <a:lnTo>
                    <a:pt x="285" y="141"/>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0" name="Freeform 194"/>
            <p:cNvSpPr>
              <a:spLocks/>
            </p:cNvSpPr>
            <p:nvPr/>
          </p:nvSpPr>
          <p:spPr bwMode="auto">
            <a:xfrm>
              <a:off x="4615112" y="5623368"/>
              <a:ext cx="275895" cy="266792"/>
            </a:xfrm>
            <a:custGeom>
              <a:avLst/>
              <a:gdLst/>
              <a:ahLst/>
              <a:cxnLst>
                <a:cxn ang="0">
                  <a:pos x="285" y="140"/>
                </a:cxn>
                <a:cxn ang="0">
                  <a:pos x="190" y="223"/>
                </a:cxn>
                <a:cxn ang="0">
                  <a:pos x="115" y="240"/>
                </a:cxn>
                <a:cxn ang="0">
                  <a:pos x="70" y="273"/>
                </a:cxn>
                <a:cxn ang="0">
                  <a:pos x="0" y="275"/>
                </a:cxn>
                <a:cxn ang="0">
                  <a:pos x="23" y="70"/>
                </a:cxn>
                <a:cxn ang="0">
                  <a:pos x="155" y="0"/>
                </a:cxn>
                <a:cxn ang="0">
                  <a:pos x="158" y="0"/>
                </a:cxn>
                <a:cxn ang="0">
                  <a:pos x="158" y="3"/>
                </a:cxn>
                <a:cxn ang="0">
                  <a:pos x="285" y="138"/>
                </a:cxn>
                <a:cxn ang="0">
                  <a:pos x="285" y="140"/>
                </a:cxn>
              </a:cxnLst>
              <a:rect l="0" t="0" r="r" b="b"/>
              <a:pathLst>
                <a:path w="285" h="275">
                  <a:moveTo>
                    <a:pt x="285" y="140"/>
                  </a:moveTo>
                  <a:lnTo>
                    <a:pt x="190" y="223"/>
                  </a:lnTo>
                  <a:lnTo>
                    <a:pt x="115" y="240"/>
                  </a:lnTo>
                  <a:lnTo>
                    <a:pt x="70" y="273"/>
                  </a:lnTo>
                  <a:lnTo>
                    <a:pt x="0" y="275"/>
                  </a:lnTo>
                  <a:lnTo>
                    <a:pt x="23" y="70"/>
                  </a:lnTo>
                  <a:lnTo>
                    <a:pt x="155" y="0"/>
                  </a:lnTo>
                  <a:lnTo>
                    <a:pt x="158" y="0"/>
                  </a:lnTo>
                  <a:lnTo>
                    <a:pt x="158" y="3"/>
                  </a:lnTo>
                  <a:lnTo>
                    <a:pt x="285" y="138"/>
                  </a:lnTo>
                  <a:lnTo>
                    <a:pt x="285" y="14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1" name="Freeform 193"/>
            <p:cNvSpPr>
              <a:spLocks/>
            </p:cNvSpPr>
            <p:nvPr/>
          </p:nvSpPr>
          <p:spPr bwMode="auto">
            <a:xfrm>
              <a:off x="4842603" y="5970197"/>
              <a:ext cx="38722" cy="53358"/>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2" name="Freeform 192"/>
            <p:cNvSpPr>
              <a:spLocks/>
            </p:cNvSpPr>
            <p:nvPr/>
          </p:nvSpPr>
          <p:spPr bwMode="auto">
            <a:xfrm>
              <a:off x="4956351" y="5890160"/>
              <a:ext cx="41141" cy="41230"/>
            </a:xfrm>
            <a:custGeom>
              <a:avLst/>
              <a:gdLst/>
              <a:ahLst/>
              <a:cxnLst>
                <a:cxn ang="0">
                  <a:pos x="22" y="0"/>
                </a:cxn>
                <a:cxn ang="0">
                  <a:pos x="0" y="10"/>
                </a:cxn>
                <a:cxn ang="0">
                  <a:pos x="13" y="39"/>
                </a:cxn>
                <a:cxn ang="0">
                  <a:pos x="35" y="42"/>
                </a:cxn>
                <a:cxn ang="0">
                  <a:pos x="42" y="26"/>
                </a:cxn>
                <a:cxn ang="0">
                  <a:pos x="22" y="0"/>
                </a:cxn>
              </a:cxnLst>
              <a:rect l="0" t="0" r="r" b="b"/>
              <a:pathLst>
                <a:path w="42" h="42">
                  <a:moveTo>
                    <a:pt x="22" y="0"/>
                  </a:moveTo>
                  <a:lnTo>
                    <a:pt x="0" y="10"/>
                  </a:lnTo>
                  <a:lnTo>
                    <a:pt x="13" y="39"/>
                  </a:lnTo>
                  <a:lnTo>
                    <a:pt x="35" y="42"/>
                  </a:lnTo>
                  <a:lnTo>
                    <a:pt x="42" y="26"/>
                  </a:lnTo>
                  <a:lnTo>
                    <a:pt x="22" y="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3" name="Freeform 191"/>
            <p:cNvSpPr>
              <a:spLocks/>
            </p:cNvSpPr>
            <p:nvPr/>
          </p:nvSpPr>
          <p:spPr bwMode="auto">
            <a:xfrm>
              <a:off x="4956351" y="5890160"/>
              <a:ext cx="41141" cy="41230"/>
            </a:xfrm>
            <a:custGeom>
              <a:avLst/>
              <a:gdLst/>
              <a:ahLst/>
              <a:cxnLst>
                <a:cxn ang="0">
                  <a:pos x="22" y="0"/>
                </a:cxn>
                <a:cxn ang="0">
                  <a:pos x="0" y="10"/>
                </a:cxn>
                <a:cxn ang="0">
                  <a:pos x="12" y="37"/>
                </a:cxn>
                <a:cxn ang="0">
                  <a:pos x="35" y="42"/>
                </a:cxn>
                <a:cxn ang="0">
                  <a:pos x="42" y="25"/>
                </a:cxn>
                <a:cxn ang="0">
                  <a:pos x="22" y="0"/>
                </a:cxn>
              </a:cxnLst>
              <a:rect l="0" t="0" r="r" b="b"/>
              <a:pathLst>
                <a:path w="42" h="42">
                  <a:moveTo>
                    <a:pt x="22" y="0"/>
                  </a:moveTo>
                  <a:lnTo>
                    <a:pt x="0" y="10"/>
                  </a:lnTo>
                  <a:lnTo>
                    <a:pt x="12" y="37"/>
                  </a:lnTo>
                  <a:lnTo>
                    <a:pt x="35" y="42"/>
                  </a:lnTo>
                  <a:lnTo>
                    <a:pt x="42" y="25"/>
                  </a:lnTo>
                  <a:lnTo>
                    <a:pt x="22"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4" name="Freeform 190"/>
            <p:cNvSpPr>
              <a:spLocks/>
            </p:cNvSpPr>
            <p:nvPr/>
          </p:nvSpPr>
          <p:spPr bwMode="auto">
            <a:xfrm>
              <a:off x="4842603" y="5970197"/>
              <a:ext cx="38722" cy="53358"/>
            </a:xfrm>
            <a:custGeom>
              <a:avLst/>
              <a:gdLst/>
              <a:ahLst/>
              <a:cxnLst>
                <a:cxn ang="0">
                  <a:pos x="3" y="54"/>
                </a:cxn>
                <a:cxn ang="0">
                  <a:pos x="0" y="19"/>
                </a:cxn>
                <a:cxn ang="0">
                  <a:pos x="9" y="0"/>
                </a:cxn>
                <a:cxn ang="0">
                  <a:pos x="32" y="0"/>
                </a:cxn>
                <a:cxn ang="0">
                  <a:pos x="41" y="38"/>
                </a:cxn>
                <a:cxn ang="0">
                  <a:pos x="3" y="54"/>
                </a:cxn>
              </a:cxnLst>
              <a:rect l="0" t="0" r="r" b="b"/>
              <a:pathLst>
                <a:path w="41" h="54">
                  <a:moveTo>
                    <a:pt x="3" y="54"/>
                  </a:moveTo>
                  <a:lnTo>
                    <a:pt x="0" y="19"/>
                  </a:lnTo>
                  <a:lnTo>
                    <a:pt x="9" y="0"/>
                  </a:lnTo>
                  <a:lnTo>
                    <a:pt x="32" y="0"/>
                  </a:lnTo>
                  <a:lnTo>
                    <a:pt x="41" y="38"/>
                  </a:lnTo>
                  <a:lnTo>
                    <a:pt x="3" y="5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5" name="Freeform 189"/>
            <p:cNvSpPr>
              <a:spLocks/>
            </p:cNvSpPr>
            <p:nvPr/>
          </p:nvSpPr>
          <p:spPr bwMode="auto">
            <a:xfrm>
              <a:off x="4842603" y="5970197"/>
              <a:ext cx="38722" cy="53358"/>
            </a:xfrm>
            <a:custGeom>
              <a:avLst/>
              <a:gdLst/>
              <a:ahLst/>
              <a:cxnLst>
                <a:cxn ang="0">
                  <a:pos x="3" y="54"/>
                </a:cxn>
                <a:cxn ang="0">
                  <a:pos x="0" y="20"/>
                </a:cxn>
                <a:cxn ang="0">
                  <a:pos x="8" y="0"/>
                </a:cxn>
                <a:cxn ang="0">
                  <a:pos x="31" y="0"/>
                </a:cxn>
                <a:cxn ang="0">
                  <a:pos x="41" y="39"/>
                </a:cxn>
                <a:cxn ang="0">
                  <a:pos x="3" y="54"/>
                </a:cxn>
              </a:cxnLst>
              <a:rect l="0" t="0" r="r" b="b"/>
              <a:pathLst>
                <a:path w="41" h="54">
                  <a:moveTo>
                    <a:pt x="3" y="54"/>
                  </a:moveTo>
                  <a:lnTo>
                    <a:pt x="0" y="20"/>
                  </a:lnTo>
                  <a:lnTo>
                    <a:pt x="8" y="0"/>
                  </a:lnTo>
                  <a:lnTo>
                    <a:pt x="31" y="0"/>
                  </a:lnTo>
                  <a:lnTo>
                    <a:pt x="41" y="39"/>
                  </a:lnTo>
                  <a:lnTo>
                    <a:pt x="3" y="54"/>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6" name="Freeform 188"/>
            <p:cNvSpPr>
              <a:spLocks/>
            </p:cNvSpPr>
            <p:nvPr/>
          </p:nvSpPr>
          <p:spPr bwMode="auto">
            <a:xfrm>
              <a:off x="4982971" y="5926540"/>
              <a:ext cx="7261" cy="4851"/>
            </a:xfrm>
            <a:custGeom>
              <a:avLst/>
              <a:gdLst/>
              <a:ahLst/>
              <a:cxnLst>
                <a:cxn ang="0">
                  <a:pos x="0" y="0"/>
                </a:cxn>
                <a:cxn ang="0">
                  <a:pos x="6" y="3"/>
                </a:cxn>
                <a:cxn ang="0">
                  <a:pos x="0" y="0"/>
                </a:cxn>
              </a:cxnLst>
              <a:rect l="0" t="0" r="r" b="b"/>
              <a:pathLst>
                <a:path w="6" h="3">
                  <a:moveTo>
                    <a:pt x="0" y="0"/>
                  </a:moveTo>
                  <a:lnTo>
                    <a:pt x="6" y="3"/>
                  </a:lnTo>
                  <a:lnTo>
                    <a:pt x="0" y="0"/>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7" name="Freeform 187"/>
            <p:cNvSpPr>
              <a:spLocks/>
            </p:cNvSpPr>
            <p:nvPr/>
          </p:nvSpPr>
          <p:spPr bwMode="auto">
            <a:xfrm>
              <a:off x="4387619" y="5589412"/>
              <a:ext cx="411422" cy="383211"/>
            </a:xfrm>
            <a:custGeom>
              <a:avLst/>
              <a:gdLst/>
              <a:ahLst/>
              <a:cxnLst>
                <a:cxn ang="0">
                  <a:pos x="0" y="16"/>
                </a:cxn>
                <a:cxn ang="0">
                  <a:pos x="73" y="134"/>
                </a:cxn>
                <a:cxn ang="0">
                  <a:pos x="60" y="256"/>
                </a:cxn>
                <a:cxn ang="0">
                  <a:pos x="131" y="394"/>
                </a:cxn>
                <a:cxn ang="0">
                  <a:pos x="127" y="384"/>
                </a:cxn>
                <a:cxn ang="0">
                  <a:pos x="217" y="371"/>
                </a:cxn>
                <a:cxn ang="0">
                  <a:pos x="243" y="358"/>
                </a:cxn>
                <a:cxn ang="0">
                  <a:pos x="243" y="310"/>
                </a:cxn>
                <a:cxn ang="0">
                  <a:pos x="262" y="310"/>
                </a:cxn>
                <a:cxn ang="0">
                  <a:pos x="236" y="310"/>
                </a:cxn>
                <a:cxn ang="0">
                  <a:pos x="259" y="106"/>
                </a:cxn>
                <a:cxn ang="0">
                  <a:pos x="390" y="35"/>
                </a:cxn>
                <a:cxn ang="0">
                  <a:pos x="393" y="35"/>
                </a:cxn>
                <a:cxn ang="0">
                  <a:pos x="393" y="6"/>
                </a:cxn>
                <a:cxn ang="0">
                  <a:pos x="399" y="3"/>
                </a:cxn>
                <a:cxn ang="0">
                  <a:pos x="425" y="3"/>
                </a:cxn>
                <a:cxn ang="0">
                  <a:pos x="313" y="0"/>
                </a:cxn>
                <a:cxn ang="0">
                  <a:pos x="307" y="0"/>
                </a:cxn>
                <a:cxn ang="0">
                  <a:pos x="0" y="16"/>
                </a:cxn>
              </a:cxnLst>
              <a:rect l="0" t="0" r="r" b="b"/>
              <a:pathLst>
                <a:path w="425" h="394">
                  <a:moveTo>
                    <a:pt x="0" y="16"/>
                  </a:moveTo>
                  <a:lnTo>
                    <a:pt x="73" y="134"/>
                  </a:lnTo>
                  <a:lnTo>
                    <a:pt x="60" y="256"/>
                  </a:lnTo>
                  <a:lnTo>
                    <a:pt x="131" y="394"/>
                  </a:lnTo>
                  <a:lnTo>
                    <a:pt x="127" y="384"/>
                  </a:lnTo>
                  <a:lnTo>
                    <a:pt x="217" y="371"/>
                  </a:lnTo>
                  <a:lnTo>
                    <a:pt x="243" y="358"/>
                  </a:lnTo>
                  <a:lnTo>
                    <a:pt x="243" y="310"/>
                  </a:lnTo>
                  <a:lnTo>
                    <a:pt x="262" y="310"/>
                  </a:lnTo>
                  <a:lnTo>
                    <a:pt x="236" y="310"/>
                  </a:lnTo>
                  <a:lnTo>
                    <a:pt x="259" y="106"/>
                  </a:lnTo>
                  <a:lnTo>
                    <a:pt x="390" y="35"/>
                  </a:lnTo>
                  <a:lnTo>
                    <a:pt x="393" y="35"/>
                  </a:lnTo>
                  <a:lnTo>
                    <a:pt x="393" y="6"/>
                  </a:lnTo>
                  <a:lnTo>
                    <a:pt x="399" y="3"/>
                  </a:lnTo>
                  <a:lnTo>
                    <a:pt x="425" y="3"/>
                  </a:lnTo>
                  <a:lnTo>
                    <a:pt x="313" y="0"/>
                  </a:lnTo>
                  <a:lnTo>
                    <a:pt x="307" y="0"/>
                  </a:lnTo>
                  <a:lnTo>
                    <a:pt x="0" y="16"/>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8" name="Freeform 186"/>
            <p:cNvSpPr>
              <a:spLocks/>
            </p:cNvSpPr>
            <p:nvPr/>
          </p:nvSpPr>
          <p:spPr bwMode="auto">
            <a:xfrm>
              <a:off x="4387619" y="5589412"/>
              <a:ext cx="411422" cy="380784"/>
            </a:xfrm>
            <a:custGeom>
              <a:avLst/>
              <a:gdLst/>
              <a:ahLst/>
              <a:cxnLst>
                <a:cxn ang="0">
                  <a:pos x="0" y="15"/>
                </a:cxn>
                <a:cxn ang="0">
                  <a:pos x="73" y="133"/>
                </a:cxn>
                <a:cxn ang="0">
                  <a:pos x="60" y="256"/>
                </a:cxn>
                <a:cxn ang="0">
                  <a:pos x="130" y="394"/>
                </a:cxn>
                <a:cxn ang="0">
                  <a:pos x="125" y="384"/>
                </a:cxn>
                <a:cxn ang="0">
                  <a:pos x="215" y="371"/>
                </a:cxn>
                <a:cxn ang="0">
                  <a:pos x="243" y="359"/>
                </a:cxn>
                <a:cxn ang="0">
                  <a:pos x="243" y="311"/>
                </a:cxn>
                <a:cxn ang="0">
                  <a:pos x="260" y="311"/>
                </a:cxn>
                <a:cxn ang="0">
                  <a:pos x="235" y="311"/>
                </a:cxn>
                <a:cxn ang="0">
                  <a:pos x="258" y="105"/>
                </a:cxn>
                <a:cxn ang="0">
                  <a:pos x="390" y="35"/>
                </a:cxn>
                <a:cxn ang="0">
                  <a:pos x="393" y="35"/>
                </a:cxn>
                <a:cxn ang="0">
                  <a:pos x="393" y="5"/>
                </a:cxn>
                <a:cxn ang="0">
                  <a:pos x="398" y="3"/>
                </a:cxn>
                <a:cxn ang="0">
                  <a:pos x="425" y="3"/>
                </a:cxn>
                <a:cxn ang="0">
                  <a:pos x="313" y="0"/>
                </a:cxn>
                <a:cxn ang="0">
                  <a:pos x="305" y="0"/>
                </a:cxn>
                <a:cxn ang="0">
                  <a:pos x="0" y="15"/>
                </a:cxn>
              </a:cxnLst>
              <a:rect l="0" t="0" r="r" b="b"/>
              <a:pathLst>
                <a:path w="425" h="394">
                  <a:moveTo>
                    <a:pt x="0" y="15"/>
                  </a:moveTo>
                  <a:lnTo>
                    <a:pt x="73" y="133"/>
                  </a:lnTo>
                  <a:lnTo>
                    <a:pt x="60" y="256"/>
                  </a:lnTo>
                  <a:lnTo>
                    <a:pt x="130" y="394"/>
                  </a:lnTo>
                  <a:lnTo>
                    <a:pt x="125" y="384"/>
                  </a:lnTo>
                  <a:lnTo>
                    <a:pt x="215" y="371"/>
                  </a:lnTo>
                  <a:lnTo>
                    <a:pt x="243" y="359"/>
                  </a:lnTo>
                  <a:lnTo>
                    <a:pt x="243" y="311"/>
                  </a:lnTo>
                  <a:lnTo>
                    <a:pt x="260" y="311"/>
                  </a:lnTo>
                  <a:lnTo>
                    <a:pt x="235" y="311"/>
                  </a:lnTo>
                  <a:lnTo>
                    <a:pt x="258" y="105"/>
                  </a:lnTo>
                  <a:lnTo>
                    <a:pt x="390" y="35"/>
                  </a:lnTo>
                  <a:lnTo>
                    <a:pt x="393" y="35"/>
                  </a:lnTo>
                  <a:lnTo>
                    <a:pt x="393" y="5"/>
                  </a:lnTo>
                  <a:lnTo>
                    <a:pt x="398" y="3"/>
                  </a:lnTo>
                  <a:lnTo>
                    <a:pt x="425" y="3"/>
                  </a:lnTo>
                  <a:lnTo>
                    <a:pt x="313" y="0"/>
                  </a:lnTo>
                  <a:lnTo>
                    <a:pt x="305" y="0"/>
                  </a:lnTo>
                  <a:lnTo>
                    <a:pt x="0" y="15"/>
                  </a:lnTo>
                </a:path>
              </a:pathLst>
            </a:cu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9" name="Freeform 185"/>
            <p:cNvSpPr>
              <a:spLocks/>
            </p:cNvSpPr>
            <p:nvPr/>
          </p:nvSpPr>
          <p:spPr bwMode="auto">
            <a:xfrm>
              <a:off x="4421501" y="3353206"/>
              <a:ext cx="58083" cy="72762"/>
            </a:xfrm>
            <a:custGeom>
              <a:avLst/>
              <a:gdLst/>
              <a:ahLst/>
              <a:cxnLst>
                <a:cxn ang="0">
                  <a:pos x="44" y="64"/>
                </a:cxn>
                <a:cxn ang="0">
                  <a:pos x="60" y="0"/>
                </a:cxn>
                <a:cxn ang="0">
                  <a:pos x="22" y="16"/>
                </a:cxn>
                <a:cxn ang="0">
                  <a:pos x="0" y="74"/>
                </a:cxn>
                <a:cxn ang="0">
                  <a:pos x="6" y="55"/>
                </a:cxn>
                <a:cxn ang="0">
                  <a:pos x="44" y="64"/>
                </a:cxn>
              </a:cxnLst>
              <a:rect l="0" t="0" r="r" b="b"/>
              <a:pathLst>
                <a:path w="60" h="74">
                  <a:moveTo>
                    <a:pt x="44" y="64"/>
                  </a:moveTo>
                  <a:lnTo>
                    <a:pt x="60" y="0"/>
                  </a:lnTo>
                  <a:lnTo>
                    <a:pt x="22" y="16"/>
                  </a:lnTo>
                  <a:lnTo>
                    <a:pt x="0" y="74"/>
                  </a:lnTo>
                  <a:lnTo>
                    <a:pt x="6" y="55"/>
                  </a:lnTo>
                  <a:lnTo>
                    <a:pt x="44" y="6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0" name="Freeform 184"/>
            <p:cNvSpPr>
              <a:spLocks/>
            </p:cNvSpPr>
            <p:nvPr/>
          </p:nvSpPr>
          <p:spPr bwMode="auto">
            <a:xfrm>
              <a:off x="4421501" y="3353206"/>
              <a:ext cx="58083" cy="72762"/>
            </a:xfrm>
            <a:custGeom>
              <a:avLst/>
              <a:gdLst/>
              <a:ahLst/>
              <a:cxnLst>
                <a:cxn ang="0">
                  <a:pos x="43" y="64"/>
                </a:cxn>
                <a:cxn ang="0">
                  <a:pos x="60" y="0"/>
                </a:cxn>
                <a:cxn ang="0">
                  <a:pos x="20" y="17"/>
                </a:cxn>
                <a:cxn ang="0">
                  <a:pos x="0" y="74"/>
                </a:cxn>
                <a:cxn ang="0">
                  <a:pos x="5" y="54"/>
                </a:cxn>
                <a:cxn ang="0">
                  <a:pos x="43" y="64"/>
                </a:cxn>
              </a:cxnLst>
              <a:rect l="0" t="0" r="r" b="b"/>
              <a:pathLst>
                <a:path w="60" h="74">
                  <a:moveTo>
                    <a:pt x="43" y="64"/>
                  </a:moveTo>
                  <a:lnTo>
                    <a:pt x="60" y="0"/>
                  </a:lnTo>
                  <a:lnTo>
                    <a:pt x="20" y="17"/>
                  </a:lnTo>
                  <a:lnTo>
                    <a:pt x="0" y="74"/>
                  </a:lnTo>
                  <a:lnTo>
                    <a:pt x="5" y="54"/>
                  </a:lnTo>
                  <a:lnTo>
                    <a:pt x="43" y="64"/>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1" name="Line 183"/>
            <p:cNvSpPr>
              <a:spLocks noChangeShapeType="1"/>
            </p:cNvSpPr>
            <p:nvPr/>
          </p:nvSpPr>
          <p:spPr bwMode="auto">
            <a:xfrm flipH="1">
              <a:off x="5900201" y="3940150"/>
              <a:ext cx="16940" cy="12126"/>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2" name="Freeform 148"/>
            <p:cNvSpPr>
              <a:spLocks/>
            </p:cNvSpPr>
            <p:nvPr/>
          </p:nvSpPr>
          <p:spPr bwMode="auto">
            <a:xfrm>
              <a:off x="3947156" y="3741268"/>
              <a:ext cx="99226" cy="145523"/>
            </a:xfrm>
            <a:custGeom>
              <a:avLst/>
              <a:gdLst/>
              <a:ahLst/>
              <a:cxnLst>
                <a:cxn ang="0">
                  <a:pos x="45" y="0"/>
                </a:cxn>
                <a:cxn ang="0">
                  <a:pos x="35" y="19"/>
                </a:cxn>
                <a:cxn ang="0">
                  <a:pos x="29" y="80"/>
                </a:cxn>
                <a:cxn ang="0">
                  <a:pos x="0" y="138"/>
                </a:cxn>
                <a:cxn ang="0">
                  <a:pos x="35" y="141"/>
                </a:cxn>
                <a:cxn ang="0">
                  <a:pos x="42" y="151"/>
                </a:cxn>
                <a:cxn ang="0">
                  <a:pos x="103" y="23"/>
                </a:cxn>
                <a:cxn ang="0">
                  <a:pos x="45" y="0"/>
                </a:cxn>
              </a:cxnLst>
              <a:rect l="0" t="0" r="r" b="b"/>
              <a:pathLst>
                <a:path w="103" h="151">
                  <a:moveTo>
                    <a:pt x="45" y="0"/>
                  </a:moveTo>
                  <a:lnTo>
                    <a:pt x="35" y="19"/>
                  </a:lnTo>
                  <a:lnTo>
                    <a:pt x="29" y="80"/>
                  </a:lnTo>
                  <a:lnTo>
                    <a:pt x="0" y="138"/>
                  </a:lnTo>
                  <a:lnTo>
                    <a:pt x="35" y="141"/>
                  </a:lnTo>
                  <a:lnTo>
                    <a:pt x="42" y="151"/>
                  </a:lnTo>
                  <a:lnTo>
                    <a:pt x="103" y="23"/>
                  </a:lnTo>
                  <a:lnTo>
                    <a:pt x="45"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3" name="Freeform 147"/>
            <p:cNvSpPr>
              <a:spLocks/>
            </p:cNvSpPr>
            <p:nvPr/>
          </p:nvSpPr>
          <p:spPr bwMode="auto">
            <a:xfrm>
              <a:off x="3947156" y="3741268"/>
              <a:ext cx="99226" cy="147948"/>
            </a:xfrm>
            <a:custGeom>
              <a:avLst/>
              <a:gdLst/>
              <a:ahLst/>
              <a:cxnLst>
                <a:cxn ang="0">
                  <a:pos x="45" y="0"/>
                </a:cxn>
                <a:cxn ang="0">
                  <a:pos x="35" y="20"/>
                </a:cxn>
                <a:cxn ang="0">
                  <a:pos x="28" y="79"/>
                </a:cxn>
                <a:cxn ang="0">
                  <a:pos x="0" y="136"/>
                </a:cxn>
                <a:cxn ang="0">
                  <a:pos x="35" y="141"/>
                </a:cxn>
                <a:cxn ang="0">
                  <a:pos x="40" y="151"/>
                </a:cxn>
                <a:cxn ang="0">
                  <a:pos x="103" y="22"/>
                </a:cxn>
                <a:cxn ang="0">
                  <a:pos x="45" y="0"/>
                </a:cxn>
              </a:cxnLst>
              <a:rect l="0" t="0" r="r" b="b"/>
              <a:pathLst>
                <a:path w="103" h="151">
                  <a:moveTo>
                    <a:pt x="45" y="0"/>
                  </a:moveTo>
                  <a:lnTo>
                    <a:pt x="35" y="20"/>
                  </a:lnTo>
                  <a:lnTo>
                    <a:pt x="28" y="79"/>
                  </a:lnTo>
                  <a:lnTo>
                    <a:pt x="0" y="136"/>
                  </a:lnTo>
                  <a:lnTo>
                    <a:pt x="35" y="141"/>
                  </a:lnTo>
                  <a:lnTo>
                    <a:pt x="40" y="151"/>
                  </a:lnTo>
                  <a:lnTo>
                    <a:pt x="103" y="22"/>
                  </a:lnTo>
                  <a:lnTo>
                    <a:pt x="45"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4" name="Freeform 146"/>
            <p:cNvSpPr>
              <a:spLocks/>
            </p:cNvSpPr>
            <p:nvPr/>
          </p:nvSpPr>
          <p:spPr bwMode="auto">
            <a:xfrm>
              <a:off x="4646574" y="3847985"/>
              <a:ext cx="150048" cy="143097"/>
            </a:xfrm>
            <a:custGeom>
              <a:avLst/>
              <a:gdLst/>
              <a:ahLst/>
              <a:cxnLst>
                <a:cxn ang="0">
                  <a:pos x="0" y="58"/>
                </a:cxn>
                <a:cxn ang="0">
                  <a:pos x="10" y="83"/>
                </a:cxn>
                <a:cxn ang="0">
                  <a:pos x="55" y="102"/>
                </a:cxn>
                <a:cxn ang="0">
                  <a:pos x="61" y="147"/>
                </a:cxn>
                <a:cxn ang="0">
                  <a:pos x="90" y="144"/>
                </a:cxn>
                <a:cxn ang="0">
                  <a:pos x="115" y="122"/>
                </a:cxn>
                <a:cxn ang="0">
                  <a:pos x="106" y="77"/>
                </a:cxn>
                <a:cxn ang="0">
                  <a:pos x="154" y="32"/>
                </a:cxn>
                <a:cxn ang="0">
                  <a:pos x="87" y="6"/>
                </a:cxn>
                <a:cxn ang="0">
                  <a:pos x="80" y="0"/>
                </a:cxn>
                <a:cxn ang="0">
                  <a:pos x="80" y="13"/>
                </a:cxn>
                <a:cxn ang="0">
                  <a:pos x="77" y="13"/>
                </a:cxn>
                <a:cxn ang="0">
                  <a:pos x="80" y="10"/>
                </a:cxn>
                <a:cxn ang="0">
                  <a:pos x="26" y="45"/>
                </a:cxn>
                <a:cxn ang="0">
                  <a:pos x="29" y="48"/>
                </a:cxn>
                <a:cxn ang="0">
                  <a:pos x="0" y="58"/>
                </a:cxn>
              </a:cxnLst>
              <a:rect l="0" t="0" r="r" b="b"/>
              <a:pathLst>
                <a:path w="154" h="147">
                  <a:moveTo>
                    <a:pt x="0" y="58"/>
                  </a:moveTo>
                  <a:lnTo>
                    <a:pt x="10" y="83"/>
                  </a:lnTo>
                  <a:lnTo>
                    <a:pt x="55" y="102"/>
                  </a:lnTo>
                  <a:lnTo>
                    <a:pt x="61" y="147"/>
                  </a:lnTo>
                  <a:lnTo>
                    <a:pt x="90" y="144"/>
                  </a:lnTo>
                  <a:lnTo>
                    <a:pt x="115" y="122"/>
                  </a:lnTo>
                  <a:lnTo>
                    <a:pt x="106" y="77"/>
                  </a:lnTo>
                  <a:lnTo>
                    <a:pt x="154" y="32"/>
                  </a:lnTo>
                  <a:lnTo>
                    <a:pt x="87" y="6"/>
                  </a:lnTo>
                  <a:lnTo>
                    <a:pt x="80" y="0"/>
                  </a:lnTo>
                  <a:lnTo>
                    <a:pt x="80" y="13"/>
                  </a:lnTo>
                  <a:lnTo>
                    <a:pt x="77" y="13"/>
                  </a:lnTo>
                  <a:lnTo>
                    <a:pt x="80" y="10"/>
                  </a:lnTo>
                  <a:lnTo>
                    <a:pt x="26" y="45"/>
                  </a:lnTo>
                  <a:lnTo>
                    <a:pt x="29" y="48"/>
                  </a:lnTo>
                  <a:lnTo>
                    <a:pt x="0" y="5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5" name="Freeform 145"/>
            <p:cNvSpPr>
              <a:spLocks/>
            </p:cNvSpPr>
            <p:nvPr/>
          </p:nvSpPr>
          <p:spPr bwMode="auto">
            <a:xfrm>
              <a:off x="4646574" y="3847985"/>
              <a:ext cx="147628" cy="143097"/>
            </a:xfrm>
            <a:custGeom>
              <a:avLst/>
              <a:gdLst/>
              <a:ahLst/>
              <a:cxnLst>
                <a:cxn ang="0">
                  <a:pos x="0" y="57"/>
                </a:cxn>
                <a:cxn ang="0">
                  <a:pos x="10" y="82"/>
                </a:cxn>
                <a:cxn ang="0">
                  <a:pos x="56" y="102"/>
                </a:cxn>
                <a:cxn ang="0">
                  <a:pos x="61" y="147"/>
                </a:cxn>
                <a:cxn ang="0">
                  <a:pos x="91" y="142"/>
                </a:cxn>
                <a:cxn ang="0">
                  <a:pos x="116" y="122"/>
                </a:cxn>
                <a:cxn ang="0">
                  <a:pos x="106" y="77"/>
                </a:cxn>
                <a:cxn ang="0">
                  <a:pos x="154" y="32"/>
                </a:cxn>
                <a:cxn ang="0">
                  <a:pos x="88" y="5"/>
                </a:cxn>
                <a:cxn ang="0">
                  <a:pos x="81" y="0"/>
                </a:cxn>
                <a:cxn ang="0">
                  <a:pos x="81" y="12"/>
                </a:cxn>
                <a:cxn ang="0">
                  <a:pos x="78" y="12"/>
                </a:cxn>
                <a:cxn ang="0">
                  <a:pos x="81" y="10"/>
                </a:cxn>
                <a:cxn ang="0">
                  <a:pos x="25" y="45"/>
                </a:cxn>
                <a:cxn ang="0">
                  <a:pos x="28" y="47"/>
                </a:cxn>
                <a:cxn ang="0">
                  <a:pos x="0" y="57"/>
                </a:cxn>
              </a:cxnLst>
              <a:rect l="0" t="0" r="r" b="b"/>
              <a:pathLst>
                <a:path w="154" h="147">
                  <a:moveTo>
                    <a:pt x="0" y="57"/>
                  </a:moveTo>
                  <a:lnTo>
                    <a:pt x="10" y="82"/>
                  </a:lnTo>
                  <a:lnTo>
                    <a:pt x="56" y="102"/>
                  </a:lnTo>
                  <a:lnTo>
                    <a:pt x="61" y="147"/>
                  </a:lnTo>
                  <a:lnTo>
                    <a:pt x="91" y="142"/>
                  </a:lnTo>
                  <a:lnTo>
                    <a:pt x="116" y="122"/>
                  </a:lnTo>
                  <a:lnTo>
                    <a:pt x="106" y="77"/>
                  </a:lnTo>
                  <a:lnTo>
                    <a:pt x="154" y="32"/>
                  </a:lnTo>
                  <a:lnTo>
                    <a:pt x="88" y="5"/>
                  </a:lnTo>
                  <a:lnTo>
                    <a:pt x="81" y="0"/>
                  </a:lnTo>
                  <a:lnTo>
                    <a:pt x="81" y="12"/>
                  </a:lnTo>
                  <a:lnTo>
                    <a:pt x="78" y="12"/>
                  </a:lnTo>
                  <a:lnTo>
                    <a:pt x="81" y="10"/>
                  </a:lnTo>
                  <a:lnTo>
                    <a:pt x="25" y="45"/>
                  </a:lnTo>
                  <a:lnTo>
                    <a:pt x="28" y="47"/>
                  </a:lnTo>
                  <a:lnTo>
                    <a:pt x="0" y="57"/>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6" name="Line 144"/>
            <p:cNvSpPr>
              <a:spLocks noChangeShapeType="1"/>
            </p:cNvSpPr>
            <p:nvPr/>
          </p:nvSpPr>
          <p:spPr bwMode="auto">
            <a:xfrm flipV="1">
              <a:off x="2577361" y="2099281"/>
              <a:ext cx="4841" cy="12128"/>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7" name="Freeform 143"/>
            <p:cNvSpPr>
              <a:spLocks/>
            </p:cNvSpPr>
            <p:nvPr/>
          </p:nvSpPr>
          <p:spPr bwMode="auto">
            <a:xfrm>
              <a:off x="2582202" y="2077453"/>
              <a:ext cx="2421" cy="12126"/>
            </a:xfrm>
            <a:custGeom>
              <a:avLst/>
              <a:gdLst/>
              <a:ahLst/>
              <a:cxnLst>
                <a:cxn ang="0">
                  <a:pos x="0" y="13"/>
                </a:cxn>
                <a:cxn ang="0">
                  <a:pos x="3" y="10"/>
                </a:cxn>
                <a:cxn ang="0">
                  <a:pos x="3" y="0"/>
                </a:cxn>
              </a:cxnLst>
              <a:rect l="0" t="0" r="r" b="b"/>
              <a:pathLst>
                <a:path w="3" h="13">
                  <a:moveTo>
                    <a:pt x="0" y="13"/>
                  </a:moveTo>
                  <a:lnTo>
                    <a:pt x="3" y="10"/>
                  </a:lnTo>
                  <a:lnTo>
                    <a:pt x="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8" name="Line 142"/>
            <p:cNvSpPr>
              <a:spLocks noChangeShapeType="1"/>
            </p:cNvSpPr>
            <p:nvPr/>
          </p:nvSpPr>
          <p:spPr bwMode="auto">
            <a:xfrm flipV="1">
              <a:off x="2587042" y="2055624"/>
              <a:ext cx="0" cy="12128"/>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9" name="Line 141"/>
            <p:cNvSpPr>
              <a:spLocks noChangeShapeType="1"/>
            </p:cNvSpPr>
            <p:nvPr/>
          </p:nvSpPr>
          <p:spPr bwMode="auto">
            <a:xfrm flipV="1">
              <a:off x="2589463" y="2031371"/>
              <a:ext cx="2419" cy="14552"/>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0" name="Line 140"/>
            <p:cNvSpPr>
              <a:spLocks noChangeShapeType="1"/>
            </p:cNvSpPr>
            <p:nvPr/>
          </p:nvSpPr>
          <p:spPr bwMode="auto">
            <a:xfrm flipV="1">
              <a:off x="2591882" y="2009543"/>
              <a:ext cx="4841" cy="16977"/>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1" name="Line 139"/>
            <p:cNvSpPr>
              <a:spLocks noChangeShapeType="1"/>
            </p:cNvSpPr>
            <p:nvPr/>
          </p:nvSpPr>
          <p:spPr bwMode="auto">
            <a:xfrm flipV="1">
              <a:off x="2599143" y="1987714"/>
              <a:ext cx="2419" cy="14552"/>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2" name="Line 138"/>
            <p:cNvSpPr>
              <a:spLocks noChangeShapeType="1"/>
            </p:cNvSpPr>
            <p:nvPr/>
          </p:nvSpPr>
          <p:spPr bwMode="auto">
            <a:xfrm flipV="1">
              <a:off x="2601562" y="1965886"/>
              <a:ext cx="4841" cy="16977"/>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3" name="Line 137"/>
            <p:cNvSpPr>
              <a:spLocks noChangeShapeType="1"/>
            </p:cNvSpPr>
            <p:nvPr/>
          </p:nvSpPr>
          <p:spPr bwMode="auto">
            <a:xfrm flipV="1">
              <a:off x="2608824" y="1944057"/>
              <a:ext cx="2419" cy="14552"/>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4" name="Freeform 136"/>
            <p:cNvSpPr>
              <a:spLocks/>
            </p:cNvSpPr>
            <p:nvPr/>
          </p:nvSpPr>
          <p:spPr bwMode="auto">
            <a:xfrm>
              <a:off x="2611244" y="1922229"/>
              <a:ext cx="4841" cy="16977"/>
            </a:xfrm>
            <a:custGeom>
              <a:avLst/>
              <a:gdLst/>
              <a:ahLst/>
              <a:cxnLst>
                <a:cxn ang="0">
                  <a:pos x="0" y="16"/>
                </a:cxn>
                <a:cxn ang="0">
                  <a:pos x="3" y="9"/>
                </a:cxn>
                <a:cxn ang="0">
                  <a:pos x="3" y="0"/>
                </a:cxn>
              </a:cxnLst>
              <a:rect l="0" t="0" r="r" b="b"/>
              <a:pathLst>
                <a:path w="3" h="16">
                  <a:moveTo>
                    <a:pt x="0" y="16"/>
                  </a:moveTo>
                  <a:lnTo>
                    <a:pt x="3" y="9"/>
                  </a:lnTo>
                  <a:lnTo>
                    <a:pt x="3" y="0"/>
                  </a:lnTo>
                </a:path>
              </a:pathLst>
            </a:custGeom>
            <a:solidFill>
              <a:srgbClr val="C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5" name="Line 135"/>
            <p:cNvSpPr>
              <a:spLocks noChangeShapeType="1"/>
            </p:cNvSpPr>
            <p:nvPr/>
          </p:nvSpPr>
          <p:spPr bwMode="auto">
            <a:xfrm flipV="1">
              <a:off x="2618505" y="1900400"/>
              <a:ext cx="2419" cy="16979"/>
            </a:xfrm>
            <a:prstGeom prst="line">
              <a:avLst/>
            </a:prstGeom>
            <a:solidFill>
              <a:schemeClr val="bg2">
                <a:lumMod val="75000"/>
              </a:schemeClr>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66" name="Group 9"/>
            <p:cNvGrpSpPr>
              <a:grpSpLocks/>
            </p:cNvGrpSpPr>
            <p:nvPr/>
          </p:nvGrpSpPr>
          <p:grpSpPr bwMode="auto">
            <a:xfrm>
              <a:off x="4085127" y="3241639"/>
              <a:ext cx="188771" cy="274068"/>
              <a:chOff x="4770" y="4410"/>
              <a:chExt cx="195" cy="282"/>
            </a:xfrm>
            <a:solidFill>
              <a:srgbClr val="C00000"/>
            </a:solidFill>
          </p:grpSpPr>
          <p:sp>
            <p:nvSpPr>
              <p:cNvPr id="1167" name="Freeform 11"/>
              <p:cNvSpPr>
                <a:spLocks/>
              </p:cNvSpPr>
              <p:nvPr/>
            </p:nvSpPr>
            <p:spPr bwMode="auto">
              <a:xfrm>
                <a:off x="4805" y="4410"/>
                <a:ext cx="160" cy="282"/>
              </a:xfrm>
              <a:custGeom>
                <a:avLst/>
                <a:gdLst/>
                <a:ahLst/>
                <a:cxnLst>
                  <a:cxn ang="0">
                    <a:pos x="90" y="10"/>
                  </a:cxn>
                  <a:cxn ang="0">
                    <a:pos x="144" y="0"/>
                  </a:cxn>
                  <a:cxn ang="0">
                    <a:pos x="122" y="67"/>
                  </a:cxn>
                  <a:cxn ang="0">
                    <a:pos x="132" y="115"/>
                  </a:cxn>
                  <a:cxn ang="0">
                    <a:pos x="144" y="166"/>
                  </a:cxn>
                  <a:cxn ang="0">
                    <a:pos x="125" y="189"/>
                  </a:cxn>
                  <a:cxn ang="0">
                    <a:pos x="160" y="195"/>
                  </a:cxn>
                  <a:cxn ang="0">
                    <a:pos x="160" y="243"/>
                  </a:cxn>
                  <a:cxn ang="0">
                    <a:pos x="87" y="266"/>
                  </a:cxn>
                  <a:cxn ang="0">
                    <a:pos x="39" y="275"/>
                  </a:cxn>
                  <a:cxn ang="0">
                    <a:pos x="4" y="282"/>
                  </a:cxn>
                  <a:cxn ang="0">
                    <a:pos x="0" y="256"/>
                  </a:cxn>
                  <a:cxn ang="0">
                    <a:pos x="39" y="234"/>
                  </a:cxn>
                  <a:cxn ang="0">
                    <a:pos x="20" y="214"/>
                  </a:cxn>
                  <a:cxn ang="0">
                    <a:pos x="23" y="186"/>
                  </a:cxn>
                  <a:cxn ang="0">
                    <a:pos x="55" y="170"/>
                  </a:cxn>
                  <a:cxn ang="0">
                    <a:pos x="61" y="74"/>
                  </a:cxn>
                  <a:cxn ang="0">
                    <a:pos x="90" y="10"/>
                  </a:cxn>
                </a:cxnLst>
                <a:rect l="0" t="0" r="r" b="b"/>
                <a:pathLst>
                  <a:path w="160" h="282">
                    <a:moveTo>
                      <a:pt x="90" y="10"/>
                    </a:moveTo>
                    <a:lnTo>
                      <a:pt x="144" y="0"/>
                    </a:lnTo>
                    <a:lnTo>
                      <a:pt x="122" y="67"/>
                    </a:lnTo>
                    <a:lnTo>
                      <a:pt x="132" y="115"/>
                    </a:lnTo>
                    <a:lnTo>
                      <a:pt x="144" y="166"/>
                    </a:lnTo>
                    <a:lnTo>
                      <a:pt x="125" y="189"/>
                    </a:lnTo>
                    <a:lnTo>
                      <a:pt x="160" y="195"/>
                    </a:lnTo>
                    <a:lnTo>
                      <a:pt x="160" y="243"/>
                    </a:lnTo>
                    <a:lnTo>
                      <a:pt x="87" y="266"/>
                    </a:lnTo>
                    <a:lnTo>
                      <a:pt x="39" y="275"/>
                    </a:lnTo>
                    <a:lnTo>
                      <a:pt x="4" y="282"/>
                    </a:lnTo>
                    <a:lnTo>
                      <a:pt x="0" y="256"/>
                    </a:lnTo>
                    <a:lnTo>
                      <a:pt x="39" y="234"/>
                    </a:lnTo>
                    <a:lnTo>
                      <a:pt x="20" y="214"/>
                    </a:lnTo>
                    <a:lnTo>
                      <a:pt x="23" y="186"/>
                    </a:lnTo>
                    <a:lnTo>
                      <a:pt x="55" y="170"/>
                    </a:lnTo>
                    <a:lnTo>
                      <a:pt x="61" y="74"/>
                    </a:lnTo>
                    <a:lnTo>
                      <a:pt x="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8" name="Freeform 10"/>
              <p:cNvSpPr>
                <a:spLocks/>
              </p:cNvSpPr>
              <p:nvPr/>
            </p:nvSpPr>
            <p:spPr bwMode="auto">
              <a:xfrm>
                <a:off x="4770" y="4509"/>
                <a:ext cx="58" cy="71"/>
              </a:xfrm>
              <a:custGeom>
                <a:avLst/>
                <a:gdLst/>
                <a:ahLst/>
                <a:cxnLst>
                  <a:cxn ang="0">
                    <a:pos x="45" y="0"/>
                  </a:cxn>
                  <a:cxn ang="0">
                    <a:pos x="58" y="45"/>
                  </a:cxn>
                  <a:cxn ang="0">
                    <a:pos x="45" y="71"/>
                  </a:cxn>
                  <a:cxn ang="0">
                    <a:pos x="10" y="45"/>
                  </a:cxn>
                  <a:cxn ang="0">
                    <a:pos x="0" y="16"/>
                  </a:cxn>
                  <a:cxn ang="0">
                    <a:pos x="0" y="13"/>
                  </a:cxn>
                  <a:cxn ang="0">
                    <a:pos x="45" y="0"/>
                  </a:cxn>
                </a:cxnLst>
                <a:rect l="0" t="0" r="r" b="b"/>
                <a:pathLst>
                  <a:path w="58" h="71">
                    <a:moveTo>
                      <a:pt x="45" y="0"/>
                    </a:moveTo>
                    <a:lnTo>
                      <a:pt x="58" y="45"/>
                    </a:lnTo>
                    <a:lnTo>
                      <a:pt x="45" y="71"/>
                    </a:lnTo>
                    <a:lnTo>
                      <a:pt x="10" y="45"/>
                    </a:lnTo>
                    <a:lnTo>
                      <a:pt x="0" y="16"/>
                    </a:lnTo>
                    <a:lnTo>
                      <a:pt x="0" y="13"/>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1182" name="Groupe 1181"/>
          <p:cNvGrpSpPr/>
          <p:nvPr/>
        </p:nvGrpSpPr>
        <p:grpSpPr>
          <a:xfrm>
            <a:off x="2571736" y="1285860"/>
            <a:ext cx="5909090" cy="5214974"/>
            <a:chOff x="2571736" y="1285860"/>
            <a:chExt cx="5909090" cy="5214974"/>
          </a:xfrm>
        </p:grpSpPr>
        <p:sp>
          <p:nvSpPr>
            <p:cNvPr id="569" name="Ellipse 568"/>
            <p:cNvSpPr/>
            <p:nvPr/>
          </p:nvSpPr>
          <p:spPr>
            <a:xfrm>
              <a:off x="6357950" y="2428868"/>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5" name="Rectangle 564"/>
            <p:cNvSpPr/>
            <p:nvPr/>
          </p:nvSpPr>
          <p:spPr>
            <a:xfrm>
              <a:off x="3000364" y="1285860"/>
              <a:ext cx="128588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latin typeface="Tw Cen MT" pitchFamily="34" charset="0"/>
                </a:rPr>
                <a:t> Cupertino</a:t>
              </a:r>
              <a:endParaRPr lang="fr-FR" sz="1400" b="1" cap="small" dirty="0">
                <a:solidFill>
                  <a:schemeClr val="tx1"/>
                </a:solidFill>
                <a:latin typeface="Tw Cen MT" pitchFamily="34" charset="0"/>
              </a:endParaRPr>
            </a:p>
          </p:txBody>
        </p:sp>
        <p:sp>
          <p:nvSpPr>
            <p:cNvPr id="614" name="Flèche droite 613"/>
            <p:cNvSpPr/>
            <p:nvPr/>
          </p:nvSpPr>
          <p:spPr>
            <a:xfrm rot="575110">
              <a:off x="4046125" y="1766583"/>
              <a:ext cx="1890935" cy="36000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300" b="1" cap="small" dirty="0" smtClean="0">
                  <a:solidFill>
                    <a:schemeClr val="tx1"/>
                  </a:solidFill>
                  <a:effectLst>
                    <a:outerShdw blurRad="38100" dist="38100" dir="2700000" algn="tl">
                      <a:srgbClr val="000000">
                        <a:alpha val="43137"/>
                      </a:srgbClr>
                    </a:outerShdw>
                  </a:effectLst>
                  <a:latin typeface="Tw Cen MT" pitchFamily="34" charset="0"/>
                </a:rPr>
                <a:t>Vers l’Asie</a:t>
              </a:r>
              <a:endParaRPr lang="fr-FR" sz="1300" b="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613" name="Flèche droite 612"/>
            <p:cNvSpPr/>
            <p:nvPr/>
          </p:nvSpPr>
          <p:spPr>
            <a:xfrm rot="4171390">
              <a:off x="3096000" y="2592000"/>
              <a:ext cx="1663452" cy="36000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itchFamily="34" charset="0"/>
                </a:rPr>
                <a:t>Vers l’Europe</a:t>
              </a:r>
              <a:endParaRPr lang="fr-FR" sz="1400" b="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575" name="Rectangle à coins arrondis 574"/>
            <p:cNvSpPr/>
            <p:nvPr/>
          </p:nvSpPr>
          <p:spPr>
            <a:xfrm>
              <a:off x="6357950" y="1963116"/>
              <a:ext cx="828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Mémoires</a:t>
              </a:r>
              <a:endParaRPr lang="fr-FR" sz="1300" b="1" i="1" dirty="0">
                <a:solidFill>
                  <a:schemeClr val="tx1"/>
                </a:solidFill>
                <a:latin typeface="Tw Cen MT" pitchFamily="34" charset="0"/>
              </a:endParaRPr>
            </a:p>
          </p:txBody>
        </p:sp>
        <p:sp>
          <p:nvSpPr>
            <p:cNvPr id="568" name="Ellipse 567"/>
            <p:cNvSpPr/>
            <p:nvPr/>
          </p:nvSpPr>
          <p:spPr>
            <a:xfrm>
              <a:off x="6215074" y="2000240"/>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9" name="Ellipse 578"/>
            <p:cNvSpPr/>
            <p:nvPr/>
          </p:nvSpPr>
          <p:spPr>
            <a:xfrm>
              <a:off x="5715008" y="1785926"/>
              <a:ext cx="2143140" cy="2143140"/>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7" name="Ellipse 566"/>
            <p:cNvSpPr/>
            <p:nvPr/>
          </p:nvSpPr>
          <p:spPr>
            <a:xfrm>
              <a:off x="6786578" y="2714620"/>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3" name="Rectangle à coins arrondis 572"/>
            <p:cNvSpPr/>
            <p:nvPr/>
          </p:nvSpPr>
          <p:spPr>
            <a:xfrm>
              <a:off x="6929454" y="2677496"/>
              <a:ext cx="1368000" cy="36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Semi-conducteurs, écrans et circuits</a:t>
              </a:r>
              <a:endParaRPr lang="fr-FR" sz="1300" b="1" i="1" dirty="0">
                <a:solidFill>
                  <a:schemeClr val="tx1"/>
                </a:solidFill>
                <a:latin typeface="Tw Cen MT" pitchFamily="34" charset="0"/>
              </a:endParaRPr>
            </a:p>
          </p:txBody>
        </p:sp>
        <p:sp>
          <p:nvSpPr>
            <p:cNvPr id="571" name="Rectangle à coins arrondis 570"/>
            <p:cNvSpPr/>
            <p:nvPr/>
          </p:nvSpPr>
          <p:spPr>
            <a:xfrm>
              <a:off x="4714876" y="4000504"/>
              <a:ext cx="1332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Semi-conducteurs</a:t>
              </a:r>
              <a:endParaRPr lang="fr-FR" sz="1300" b="1" i="1" dirty="0">
                <a:solidFill>
                  <a:schemeClr val="tx1"/>
                </a:solidFill>
                <a:latin typeface="Tw Cen MT" pitchFamily="34" charset="0"/>
              </a:endParaRPr>
            </a:p>
          </p:txBody>
        </p:sp>
        <p:sp>
          <p:nvSpPr>
            <p:cNvPr id="576" name="Rectangle 575"/>
            <p:cNvSpPr/>
            <p:nvPr/>
          </p:nvSpPr>
          <p:spPr>
            <a:xfrm>
              <a:off x="4071934" y="3714752"/>
              <a:ext cx="684000" cy="72000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6" name="Ellipse 565"/>
            <p:cNvSpPr/>
            <p:nvPr/>
          </p:nvSpPr>
          <p:spPr>
            <a:xfrm>
              <a:off x="4572000" y="4000504"/>
              <a:ext cx="142876" cy="142876"/>
            </a:xfrm>
            <a:prstGeom prst="ellipse">
              <a:avLst/>
            </a:prstGeom>
            <a:solidFill>
              <a:srgbClr val="92D05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7" name="Rectangle à coins arrondis 576"/>
            <p:cNvSpPr/>
            <p:nvPr/>
          </p:nvSpPr>
          <p:spPr>
            <a:xfrm>
              <a:off x="2571736" y="3643314"/>
              <a:ext cx="1476000" cy="36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Puces électroniques (chipset)</a:t>
              </a:r>
              <a:endParaRPr lang="fr-FR" sz="1300" b="1" i="1" dirty="0">
                <a:solidFill>
                  <a:schemeClr val="tx1"/>
                </a:solidFill>
                <a:latin typeface="Tw Cen MT" pitchFamily="34" charset="0"/>
              </a:endParaRPr>
            </a:p>
          </p:txBody>
        </p:sp>
        <p:sp>
          <p:nvSpPr>
            <p:cNvPr id="578" name="Ellipse 577"/>
            <p:cNvSpPr/>
            <p:nvPr/>
          </p:nvSpPr>
          <p:spPr>
            <a:xfrm>
              <a:off x="3714744" y="4786322"/>
              <a:ext cx="2143140" cy="1714512"/>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194" name="Picture 2" descr="http://t3.gstatic.com/images?q=tbn:ANd9GcRGa9OstmA6yWX-FrKNCfU_QLm-r6h9m8jh1OYzjCocZZbMS4hFmw"/>
            <p:cNvPicPr>
              <a:picLocks noChangeAspect="1" noChangeArrowheads="1"/>
            </p:cNvPicPr>
            <p:nvPr/>
          </p:nvPicPr>
          <p:blipFill>
            <a:blip r:embed="rId3" cstate="print">
              <a:clrChange>
                <a:clrFrom>
                  <a:srgbClr val="FFFFFF"/>
                </a:clrFrom>
                <a:clrTo>
                  <a:srgbClr val="FFFFFF">
                    <a:alpha val="0"/>
                  </a:srgbClr>
                </a:clrTo>
              </a:clrChange>
              <a:biLevel thresh="50000"/>
            </a:blip>
            <a:srcRect/>
            <a:stretch>
              <a:fillRect/>
            </a:stretch>
          </p:blipFill>
          <p:spPr bwMode="auto">
            <a:xfrm>
              <a:off x="3500430" y="1571612"/>
              <a:ext cx="254535" cy="285752"/>
            </a:xfrm>
            <a:prstGeom prst="rect">
              <a:avLst/>
            </a:prstGeom>
            <a:noFill/>
            <a:ln>
              <a:noFill/>
            </a:ln>
            <a:effectLst>
              <a:outerShdw blurRad="190500" dist="228600" dir="2700000" algn="ctr">
                <a:srgbClr val="000000">
                  <a:alpha val="30000"/>
                </a:srgbClr>
              </a:outerShdw>
            </a:effectLst>
          </p:spPr>
        </p:pic>
        <p:sp>
          <p:nvSpPr>
            <p:cNvPr id="574" name="Rectangle à coins arrondis 573"/>
            <p:cNvSpPr/>
            <p:nvPr/>
          </p:nvSpPr>
          <p:spPr>
            <a:xfrm>
              <a:off x="6500826" y="2391744"/>
              <a:ext cx="1980000" cy="180000"/>
            </a:xfrm>
            <a:prstGeom prst="roundRect">
              <a:avLst/>
            </a:prstGeom>
            <a:solidFill>
              <a:schemeClr val="accent4">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i="1" dirty="0" smtClean="0">
                  <a:solidFill>
                    <a:schemeClr val="tx1"/>
                  </a:solidFill>
                  <a:latin typeface="Tw Cen MT" pitchFamily="34" charset="0"/>
                </a:rPr>
                <a:t>Mémoires, écrans et circuits</a:t>
              </a:r>
              <a:endParaRPr lang="fr-FR" sz="1300" b="1" i="1" dirty="0">
                <a:solidFill>
                  <a:schemeClr val="tx1"/>
                </a:solidFill>
                <a:latin typeface="Tw Cen MT" pitchFamily="34" charset="0"/>
              </a:endParaRPr>
            </a:p>
          </p:txBody>
        </p:sp>
      </p:grpSp>
      <p:sp>
        <p:nvSpPr>
          <p:cNvPr id="1183" name="Rectangle 1182"/>
          <p:cNvSpPr/>
          <p:nvPr/>
        </p:nvSpPr>
        <p:spPr>
          <a:xfrm>
            <a:off x="71438" y="5284140"/>
            <a:ext cx="3571868" cy="573752"/>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r"/>
            <a:endParaRPr lang="fr-FR" sz="1300" b="1" dirty="0" smtClean="0">
              <a:latin typeface="Tw Cen MT" pitchFamily="34" charset="0"/>
            </a:endParaRPr>
          </a:p>
          <a:p>
            <a:pPr algn="r"/>
            <a:r>
              <a:rPr lang="fr-FR" sz="1300" b="1" dirty="0" smtClean="0">
                <a:latin typeface="Tw Cen MT" pitchFamily="34" charset="0"/>
              </a:rPr>
              <a:t>Distribution de l’</a:t>
            </a:r>
            <a:r>
              <a:rPr lang="fr-FR" sz="1300" b="1" dirty="0" err="1" smtClean="0">
                <a:latin typeface="Tw Cen MT" pitchFamily="34" charset="0"/>
              </a:rPr>
              <a:t>IPhone</a:t>
            </a:r>
            <a:r>
              <a:rPr lang="fr-FR" sz="1300" b="1" dirty="0" smtClean="0">
                <a:latin typeface="Tw Cen MT" pitchFamily="34" charset="0"/>
              </a:rPr>
              <a:t> (via les </a:t>
            </a:r>
          </a:p>
          <a:p>
            <a:pPr algn="r"/>
            <a:r>
              <a:rPr lang="fr-FR" sz="1300" b="1" dirty="0" err="1" smtClean="0">
                <a:latin typeface="Tw Cen MT" pitchFamily="34" charset="0"/>
              </a:rPr>
              <a:t>Apples</a:t>
            </a:r>
            <a:r>
              <a:rPr lang="fr-FR" sz="1300" b="1" dirty="0" smtClean="0">
                <a:latin typeface="Tw Cen MT" pitchFamily="34" charset="0"/>
              </a:rPr>
              <a:t> Stores ou des revendeurs)</a:t>
            </a:r>
          </a:p>
          <a:p>
            <a:pPr algn="r"/>
            <a:endParaRPr lang="fr-FR" sz="1300" b="1" dirty="0" smtClean="0">
              <a:latin typeface="Tw Cen MT" pitchFamily="34" charset="0"/>
            </a:endParaRPr>
          </a:p>
        </p:txBody>
      </p:sp>
      <p:sp>
        <p:nvSpPr>
          <p:cNvPr id="1184" name="Rectangle 1183"/>
          <p:cNvSpPr/>
          <p:nvPr/>
        </p:nvSpPr>
        <p:spPr>
          <a:xfrm>
            <a:off x="214282" y="5429264"/>
            <a:ext cx="500066" cy="285752"/>
          </a:xfrm>
          <a:prstGeom prst="rect">
            <a:avLst/>
          </a:prstGeom>
          <a:solidFill>
            <a:srgbClr val="C0000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08" name="Rectangle à coins arrondis 607"/>
          <p:cNvSpPr/>
          <p:nvPr/>
        </p:nvSpPr>
        <p:spPr>
          <a:xfrm>
            <a:off x="5572132" y="3071810"/>
            <a:ext cx="1188000" cy="2160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err="1" smtClean="0">
                <a:solidFill>
                  <a:schemeClr val="tx1"/>
                </a:solidFill>
                <a:latin typeface="Tw Cen MT" pitchFamily="34" charset="0"/>
              </a:rPr>
              <a:t>Foxconn</a:t>
            </a:r>
            <a:r>
              <a:rPr lang="fr-FR" sz="1400" b="1" cap="small" dirty="0" smtClean="0">
                <a:solidFill>
                  <a:schemeClr val="tx1"/>
                </a:solidFill>
                <a:latin typeface="Tw Cen MT" pitchFamily="34" charset="0"/>
              </a:rPr>
              <a:t> city</a:t>
            </a:r>
            <a:endParaRPr lang="fr-FR" sz="1400" b="1" cap="small" dirty="0">
              <a:solidFill>
                <a:schemeClr val="tx1"/>
              </a:solidFill>
              <a:latin typeface="Tw Cen MT" pitchFamily="34" charset="0"/>
            </a:endParaRPr>
          </a:p>
        </p:txBody>
      </p:sp>
      <p:pic>
        <p:nvPicPr>
          <p:cNvPr id="12290" name="Picture 2" descr="Foxconn travailleurs"/>
          <p:cNvPicPr preferRelativeResize="0">
            <a:picLocks noChangeArrowheads="1"/>
          </p:cNvPicPr>
          <p:nvPr/>
        </p:nvPicPr>
        <p:blipFill>
          <a:blip r:embed="rId4"/>
          <a:srcRect/>
          <a:stretch>
            <a:fillRect/>
          </a:stretch>
        </p:blipFill>
        <p:spPr bwMode="auto">
          <a:xfrm>
            <a:off x="285720" y="71439"/>
            <a:ext cx="2520000" cy="1800000"/>
          </a:xfrm>
          <a:prstGeom prst="rect">
            <a:avLst/>
          </a:prstGeom>
          <a:noFill/>
        </p:spPr>
      </p:pic>
      <p:pic>
        <p:nvPicPr>
          <p:cNvPr id="12292" name="Picture 4" descr="http://www.hervekabla.com/wordpress/wp-content/uploads/2009/06/premier-acheteur-iphone.jpg"/>
          <p:cNvPicPr preferRelativeResize="0">
            <a:picLocks noChangeArrowheads="1"/>
          </p:cNvPicPr>
          <p:nvPr/>
        </p:nvPicPr>
        <p:blipFill>
          <a:blip r:embed="rId5"/>
          <a:srcRect b="12337"/>
          <a:stretch>
            <a:fillRect/>
          </a:stretch>
        </p:blipFill>
        <p:spPr bwMode="auto">
          <a:xfrm>
            <a:off x="285720" y="71414"/>
            <a:ext cx="2520000" cy="1800000"/>
          </a:xfrm>
          <a:prstGeom prst="rect">
            <a:avLst/>
          </a:prstGeom>
          <a:noFill/>
        </p:spPr>
      </p:pic>
      <p:sp>
        <p:nvSpPr>
          <p:cNvPr id="1190" name="Forme libre 1189"/>
          <p:cNvSpPr/>
          <p:nvPr/>
        </p:nvSpPr>
        <p:spPr>
          <a:xfrm>
            <a:off x="3714744" y="1484313"/>
            <a:ext cx="3262318" cy="1716087"/>
          </a:xfrm>
          <a:custGeom>
            <a:avLst/>
            <a:gdLst>
              <a:gd name="connsiteX0" fmla="*/ 3238500 w 3328987"/>
              <a:gd name="connsiteY0" fmla="*/ 1716087 h 1716087"/>
              <a:gd name="connsiteX1" fmla="*/ 3295650 w 3328987"/>
              <a:gd name="connsiteY1" fmla="*/ 1249362 h 1716087"/>
              <a:gd name="connsiteX2" fmla="*/ 3038475 w 3328987"/>
              <a:gd name="connsiteY2" fmla="*/ 839787 h 1716087"/>
              <a:gd name="connsiteX3" fmla="*/ 2628900 w 3328987"/>
              <a:gd name="connsiteY3" fmla="*/ 582612 h 1716087"/>
              <a:gd name="connsiteX4" fmla="*/ 2000250 w 3328987"/>
              <a:gd name="connsiteY4" fmla="*/ 173037 h 1716087"/>
              <a:gd name="connsiteX5" fmla="*/ 1181100 w 3328987"/>
              <a:gd name="connsiteY5" fmla="*/ 20637 h 1716087"/>
              <a:gd name="connsiteX6" fmla="*/ 552450 w 3328987"/>
              <a:gd name="connsiteY6" fmla="*/ 49212 h 1716087"/>
              <a:gd name="connsiteX7" fmla="*/ 0 w 3328987"/>
              <a:gd name="connsiteY7" fmla="*/ 220662 h 17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987" h="1716087">
                <a:moveTo>
                  <a:pt x="3238500" y="1716087"/>
                </a:moveTo>
                <a:cubicBezTo>
                  <a:pt x="3283743" y="1555749"/>
                  <a:pt x="3328987" y="1395412"/>
                  <a:pt x="3295650" y="1249362"/>
                </a:cubicBezTo>
                <a:cubicBezTo>
                  <a:pt x="3262313" y="1103312"/>
                  <a:pt x="3149600" y="950912"/>
                  <a:pt x="3038475" y="839787"/>
                </a:cubicBezTo>
                <a:cubicBezTo>
                  <a:pt x="2927350" y="728662"/>
                  <a:pt x="2628900" y="582612"/>
                  <a:pt x="2628900" y="582612"/>
                </a:cubicBezTo>
                <a:cubicBezTo>
                  <a:pt x="2455863" y="471487"/>
                  <a:pt x="2241550" y="266699"/>
                  <a:pt x="2000250" y="173037"/>
                </a:cubicBezTo>
                <a:cubicBezTo>
                  <a:pt x="1758950" y="79375"/>
                  <a:pt x="1422400" y="41275"/>
                  <a:pt x="1181100" y="20637"/>
                </a:cubicBezTo>
                <a:cubicBezTo>
                  <a:pt x="939800" y="0"/>
                  <a:pt x="749300" y="15875"/>
                  <a:pt x="552450" y="49212"/>
                </a:cubicBezTo>
                <a:cubicBezTo>
                  <a:pt x="355600" y="82549"/>
                  <a:pt x="177800" y="151605"/>
                  <a:pt x="0" y="220662"/>
                </a:cubicBezTo>
              </a:path>
            </a:pathLst>
          </a:custGeom>
          <a:ln>
            <a:solidFill>
              <a:srgbClr val="00206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1191" name="Forme libre 1190"/>
          <p:cNvSpPr/>
          <p:nvPr/>
        </p:nvSpPr>
        <p:spPr>
          <a:xfrm>
            <a:off x="3638550" y="3173413"/>
            <a:ext cx="3881438" cy="3606800"/>
          </a:xfrm>
          <a:custGeom>
            <a:avLst/>
            <a:gdLst>
              <a:gd name="connsiteX0" fmla="*/ 3228975 w 3881438"/>
              <a:gd name="connsiteY0" fmla="*/ 17462 h 3606800"/>
              <a:gd name="connsiteX1" fmla="*/ 3562350 w 3881438"/>
              <a:gd name="connsiteY1" fmla="*/ 7937 h 3606800"/>
              <a:gd name="connsiteX2" fmla="*/ 3724275 w 3881438"/>
              <a:gd name="connsiteY2" fmla="*/ 65087 h 3606800"/>
              <a:gd name="connsiteX3" fmla="*/ 3876675 w 3881438"/>
              <a:gd name="connsiteY3" fmla="*/ 227012 h 3606800"/>
              <a:gd name="connsiteX4" fmla="*/ 3752850 w 3881438"/>
              <a:gd name="connsiteY4" fmla="*/ 360362 h 3606800"/>
              <a:gd name="connsiteX5" fmla="*/ 3514725 w 3881438"/>
              <a:gd name="connsiteY5" fmla="*/ 522287 h 3606800"/>
              <a:gd name="connsiteX6" fmla="*/ 3295650 w 3881438"/>
              <a:gd name="connsiteY6" fmla="*/ 769937 h 3606800"/>
              <a:gd name="connsiteX7" fmla="*/ 3343275 w 3881438"/>
              <a:gd name="connsiteY7" fmla="*/ 1227137 h 3606800"/>
              <a:gd name="connsiteX8" fmla="*/ 3124200 w 3881438"/>
              <a:gd name="connsiteY8" fmla="*/ 1522412 h 3606800"/>
              <a:gd name="connsiteX9" fmla="*/ 2476500 w 3881438"/>
              <a:gd name="connsiteY9" fmla="*/ 1817687 h 3606800"/>
              <a:gd name="connsiteX10" fmla="*/ 2038350 w 3881438"/>
              <a:gd name="connsiteY10" fmla="*/ 2465387 h 3606800"/>
              <a:gd name="connsiteX11" fmla="*/ 1895475 w 3881438"/>
              <a:gd name="connsiteY11" fmla="*/ 3008312 h 3606800"/>
              <a:gd name="connsiteX12" fmla="*/ 1657350 w 3881438"/>
              <a:gd name="connsiteY12" fmla="*/ 3475037 h 3606800"/>
              <a:gd name="connsiteX13" fmla="*/ 1085850 w 3881438"/>
              <a:gd name="connsiteY13" fmla="*/ 3560762 h 3606800"/>
              <a:gd name="connsiteX14" fmla="*/ 581025 w 3881438"/>
              <a:gd name="connsiteY14" fmla="*/ 3198812 h 3606800"/>
              <a:gd name="connsiteX15" fmla="*/ 66675 w 3881438"/>
              <a:gd name="connsiteY15" fmla="*/ 2093912 h 3606800"/>
              <a:gd name="connsiteX16" fmla="*/ 180975 w 3881438"/>
              <a:gd name="connsiteY16" fmla="*/ 1274762 h 3606800"/>
              <a:gd name="connsiteX17" fmla="*/ 409575 w 3881438"/>
              <a:gd name="connsiteY17" fmla="*/ 998537 h 3606800"/>
              <a:gd name="connsiteX18" fmla="*/ 409575 w 3881438"/>
              <a:gd name="connsiteY18" fmla="*/ 998537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81438" h="3606800">
                <a:moveTo>
                  <a:pt x="3228975" y="17462"/>
                </a:moveTo>
                <a:cubicBezTo>
                  <a:pt x="3354387" y="8731"/>
                  <a:pt x="3479800" y="0"/>
                  <a:pt x="3562350" y="7937"/>
                </a:cubicBezTo>
                <a:cubicBezTo>
                  <a:pt x="3644900" y="15875"/>
                  <a:pt x="3671888" y="28575"/>
                  <a:pt x="3724275" y="65087"/>
                </a:cubicBezTo>
                <a:cubicBezTo>
                  <a:pt x="3776662" y="101599"/>
                  <a:pt x="3871913" y="177800"/>
                  <a:pt x="3876675" y="227012"/>
                </a:cubicBezTo>
                <a:cubicBezTo>
                  <a:pt x="3881438" y="276225"/>
                  <a:pt x="3813175" y="311150"/>
                  <a:pt x="3752850" y="360362"/>
                </a:cubicBezTo>
                <a:cubicBezTo>
                  <a:pt x="3692525" y="409574"/>
                  <a:pt x="3590925" y="454025"/>
                  <a:pt x="3514725" y="522287"/>
                </a:cubicBezTo>
                <a:cubicBezTo>
                  <a:pt x="3438525" y="590549"/>
                  <a:pt x="3324225" y="652462"/>
                  <a:pt x="3295650" y="769937"/>
                </a:cubicBezTo>
                <a:cubicBezTo>
                  <a:pt x="3267075" y="887412"/>
                  <a:pt x="3371850" y="1101725"/>
                  <a:pt x="3343275" y="1227137"/>
                </a:cubicBezTo>
                <a:cubicBezTo>
                  <a:pt x="3314700" y="1352550"/>
                  <a:pt x="3268663" y="1423987"/>
                  <a:pt x="3124200" y="1522412"/>
                </a:cubicBezTo>
                <a:cubicBezTo>
                  <a:pt x="2979737" y="1620837"/>
                  <a:pt x="2657475" y="1660525"/>
                  <a:pt x="2476500" y="1817687"/>
                </a:cubicBezTo>
                <a:cubicBezTo>
                  <a:pt x="2295525" y="1974849"/>
                  <a:pt x="2135187" y="2266950"/>
                  <a:pt x="2038350" y="2465387"/>
                </a:cubicBezTo>
                <a:cubicBezTo>
                  <a:pt x="1941513" y="2663824"/>
                  <a:pt x="1958975" y="2840037"/>
                  <a:pt x="1895475" y="3008312"/>
                </a:cubicBezTo>
                <a:cubicBezTo>
                  <a:pt x="1831975" y="3176587"/>
                  <a:pt x="1792288" y="3382962"/>
                  <a:pt x="1657350" y="3475037"/>
                </a:cubicBezTo>
                <a:cubicBezTo>
                  <a:pt x="1522413" y="3567112"/>
                  <a:pt x="1265238" y="3606800"/>
                  <a:pt x="1085850" y="3560762"/>
                </a:cubicBezTo>
                <a:cubicBezTo>
                  <a:pt x="906463" y="3514725"/>
                  <a:pt x="750888" y="3443287"/>
                  <a:pt x="581025" y="3198812"/>
                </a:cubicBezTo>
                <a:cubicBezTo>
                  <a:pt x="411163" y="2954337"/>
                  <a:pt x="133350" y="2414587"/>
                  <a:pt x="66675" y="2093912"/>
                </a:cubicBezTo>
                <a:cubicBezTo>
                  <a:pt x="0" y="1773237"/>
                  <a:pt x="123825" y="1457324"/>
                  <a:pt x="180975" y="1274762"/>
                </a:cubicBezTo>
                <a:cubicBezTo>
                  <a:pt x="238125" y="1092200"/>
                  <a:pt x="409575" y="998537"/>
                  <a:pt x="409575" y="998537"/>
                </a:cubicBezTo>
                <a:lnTo>
                  <a:pt x="409575" y="998537"/>
                </a:lnTo>
              </a:path>
            </a:pathLst>
          </a:custGeom>
          <a:ln>
            <a:solidFill>
              <a:srgbClr val="00206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599" name="Losange 598"/>
          <p:cNvSpPr/>
          <p:nvPr/>
        </p:nvSpPr>
        <p:spPr>
          <a:xfrm>
            <a:off x="6715140" y="3071810"/>
            <a:ext cx="252000" cy="252000"/>
          </a:xfrm>
          <a:prstGeom prst="diamond">
            <a:avLst/>
          </a:prstGeom>
          <a:solidFill>
            <a:schemeClr val="accent6">
              <a:lumMod val="75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96" name="Forme libre 1195"/>
          <p:cNvSpPr/>
          <p:nvPr/>
        </p:nvSpPr>
        <p:spPr>
          <a:xfrm>
            <a:off x="4800600" y="4495800"/>
            <a:ext cx="2076450" cy="690563"/>
          </a:xfrm>
          <a:custGeom>
            <a:avLst/>
            <a:gdLst>
              <a:gd name="connsiteX0" fmla="*/ 2076450 w 2076450"/>
              <a:gd name="connsiteY0" fmla="*/ 104775 h 690563"/>
              <a:gd name="connsiteX1" fmla="*/ 2000250 w 2076450"/>
              <a:gd name="connsiteY1" fmla="*/ 190500 h 690563"/>
              <a:gd name="connsiteX2" fmla="*/ 1857375 w 2076450"/>
              <a:gd name="connsiteY2" fmla="*/ 247650 h 690563"/>
              <a:gd name="connsiteX3" fmla="*/ 1628775 w 2076450"/>
              <a:gd name="connsiteY3" fmla="*/ 333375 h 690563"/>
              <a:gd name="connsiteX4" fmla="*/ 1133475 w 2076450"/>
              <a:gd name="connsiteY4" fmla="*/ 485775 h 690563"/>
              <a:gd name="connsiteX5" fmla="*/ 885825 w 2076450"/>
              <a:gd name="connsiteY5" fmla="*/ 647700 h 690563"/>
              <a:gd name="connsiteX6" fmla="*/ 762000 w 2076450"/>
              <a:gd name="connsiteY6" fmla="*/ 685800 h 690563"/>
              <a:gd name="connsiteX7" fmla="*/ 647700 w 2076450"/>
              <a:gd name="connsiteY7" fmla="*/ 619125 h 690563"/>
              <a:gd name="connsiteX8" fmla="*/ 561975 w 2076450"/>
              <a:gd name="connsiteY8" fmla="*/ 466725 h 690563"/>
              <a:gd name="connsiteX9" fmla="*/ 342900 w 2076450"/>
              <a:gd name="connsiteY9" fmla="*/ 142875 h 690563"/>
              <a:gd name="connsiteX10" fmla="*/ 257175 w 2076450"/>
              <a:gd name="connsiteY10" fmla="*/ 85725 h 690563"/>
              <a:gd name="connsiteX11" fmla="*/ 0 w 2076450"/>
              <a:gd name="connsiteY11" fmla="*/ 0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50" h="690563">
                <a:moveTo>
                  <a:pt x="2076450" y="104775"/>
                </a:moveTo>
                <a:cubicBezTo>
                  <a:pt x="2056606" y="135731"/>
                  <a:pt x="2036762" y="166688"/>
                  <a:pt x="2000250" y="190500"/>
                </a:cubicBezTo>
                <a:cubicBezTo>
                  <a:pt x="1963738" y="214312"/>
                  <a:pt x="1857375" y="247650"/>
                  <a:pt x="1857375" y="247650"/>
                </a:cubicBezTo>
                <a:cubicBezTo>
                  <a:pt x="1795463" y="271462"/>
                  <a:pt x="1749425" y="293688"/>
                  <a:pt x="1628775" y="333375"/>
                </a:cubicBezTo>
                <a:cubicBezTo>
                  <a:pt x="1508125" y="373062"/>
                  <a:pt x="1257300" y="433387"/>
                  <a:pt x="1133475" y="485775"/>
                </a:cubicBezTo>
                <a:cubicBezTo>
                  <a:pt x="1009650" y="538163"/>
                  <a:pt x="947737" y="614363"/>
                  <a:pt x="885825" y="647700"/>
                </a:cubicBezTo>
                <a:cubicBezTo>
                  <a:pt x="823913" y="681037"/>
                  <a:pt x="801688" y="690563"/>
                  <a:pt x="762000" y="685800"/>
                </a:cubicBezTo>
                <a:cubicBezTo>
                  <a:pt x="722313" y="681038"/>
                  <a:pt x="681038" y="655638"/>
                  <a:pt x="647700" y="619125"/>
                </a:cubicBezTo>
                <a:cubicBezTo>
                  <a:pt x="614363" y="582613"/>
                  <a:pt x="612775" y="546100"/>
                  <a:pt x="561975" y="466725"/>
                </a:cubicBezTo>
                <a:cubicBezTo>
                  <a:pt x="511175" y="387350"/>
                  <a:pt x="393700" y="206375"/>
                  <a:pt x="342900" y="142875"/>
                </a:cubicBezTo>
                <a:cubicBezTo>
                  <a:pt x="292100" y="79375"/>
                  <a:pt x="314325" y="109537"/>
                  <a:pt x="257175" y="85725"/>
                </a:cubicBezTo>
                <a:cubicBezTo>
                  <a:pt x="200025" y="61913"/>
                  <a:pt x="100012" y="30956"/>
                  <a:pt x="0" y="0"/>
                </a:cubicBezTo>
              </a:path>
            </a:pathLst>
          </a:custGeom>
          <a:ln>
            <a:solidFill>
              <a:srgbClr val="00206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98" name="Rectangle 1197"/>
          <p:cNvSpPr/>
          <p:nvPr/>
        </p:nvSpPr>
        <p:spPr>
          <a:xfrm>
            <a:off x="71406" y="5786454"/>
            <a:ext cx="3571868" cy="921418"/>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r"/>
            <a:endParaRPr lang="fr-FR" sz="1300" b="1" dirty="0" smtClean="0">
              <a:latin typeface="Tw Cen MT" pitchFamily="34" charset="0"/>
            </a:endParaRPr>
          </a:p>
          <a:p>
            <a:pPr algn="r"/>
            <a:r>
              <a:rPr lang="fr-FR" sz="1300" b="1" dirty="0" smtClean="0">
                <a:latin typeface="Tw Cen MT" pitchFamily="34" charset="0"/>
              </a:rPr>
              <a:t>Principales routes maritimes</a:t>
            </a:r>
          </a:p>
          <a:p>
            <a:pPr algn="r"/>
            <a:r>
              <a:rPr lang="fr-FR" sz="1300" b="1" dirty="0" smtClean="0">
                <a:latin typeface="Tw Cen MT" pitchFamily="34" charset="0"/>
              </a:rPr>
              <a:t>(Acheminement de l’</a:t>
            </a:r>
            <a:r>
              <a:rPr lang="fr-FR" sz="1300" b="1" dirty="0" err="1" smtClean="0">
                <a:latin typeface="Tw Cen MT" pitchFamily="34" charset="0"/>
              </a:rPr>
              <a:t>IPhone</a:t>
            </a:r>
            <a:r>
              <a:rPr lang="fr-FR" sz="1300" b="1" dirty="0" smtClean="0">
                <a:latin typeface="Tw Cen MT" pitchFamily="34" charset="0"/>
              </a:rPr>
              <a:t> vers les</a:t>
            </a:r>
          </a:p>
          <a:p>
            <a:pPr algn="r"/>
            <a:r>
              <a:rPr lang="fr-FR" sz="1300" b="1" dirty="0" smtClean="0">
                <a:latin typeface="Tw Cen MT" pitchFamily="34" charset="0"/>
              </a:rPr>
              <a:t>grands centres de consommation)</a:t>
            </a:r>
          </a:p>
          <a:p>
            <a:pPr algn="r"/>
            <a:endParaRPr lang="fr-FR" sz="1300" b="1" dirty="0" smtClean="0">
              <a:latin typeface="Tw Cen MT" pitchFamily="34" charset="0"/>
            </a:endParaRPr>
          </a:p>
        </p:txBody>
      </p:sp>
      <p:sp>
        <p:nvSpPr>
          <p:cNvPr id="1197" name="Forme libre 1196"/>
          <p:cNvSpPr/>
          <p:nvPr/>
        </p:nvSpPr>
        <p:spPr>
          <a:xfrm>
            <a:off x="214282" y="6072206"/>
            <a:ext cx="642942" cy="357190"/>
          </a:xfrm>
          <a:custGeom>
            <a:avLst/>
            <a:gdLst>
              <a:gd name="connsiteX0" fmla="*/ 2076450 w 2076450"/>
              <a:gd name="connsiteY0" fmla="*/ 104775 h 690563"/>
              <a:gd name="connsiteX1" fmla="*/ 2000250 w 2076450"/>
              <a:gd name="connsiteY1" fmla="*/ 190500 h 690563"/>
              <a:gd name="connsiteX2" fmla="*/ 1857375 w 2076450"/>
              <a:gd name="connsiteY2" fmla="*/ 247650 h 690563"/>
              <a:gd name="connsiteX3" fmla="*/ 1628775 w 2076450"/>
              <a:gd name="connsiteY3" fmla="*/ 333375 h 690563"/>
              <a:gd name="connsiteX4" fmla="*/ 1133475 w 2076450"/>
              <a:gd name="connsiteY4" fmla="*/ 485775 h 690563"/>
              <a:gd name="connsiteX5" fmla="*/ 885825 w 2076450"/>
              <a:gd name="connsiteY5" fmla="*/ 647700 h 690563"/>
              <a:gd name="connsiteX6" fmla="*/ 762000 w 2076450"/>
              <a:gd name="connsiteY6" fmla="*/ 685800 h 690563"/>
              <a:gd name="connsiteX7" fmla="*/ 647700 w 2076450"/>
              <a:gd name="connsiteY7" fmla="*/ 619125 h 690563"/>
              <a:gd name="connsiteX8" fmla="*/ 561975 w 2076450"/>
              <a:gd name="connsiteY8" fmla="*/ 466725 h 690563"/>
              <a:gd name="connsiteX9" fmla="*/ 342900 w 2076450"/>
              <a:gd name="connsiteY9" fmla="*/ 142875 h 690563"/>
              <a:gd name="connsiteX10" fmla="*/ 257175 w 2076450"/>
              <a:gd name="connsiteY10" fmla="*/ 85725 h 690563"/>
              <a:gd name="connsiteX11" fmla="*/ 0 w 2076450"/>
              <a:gd name="connsiteY11" fmla="*/ 0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6450" h="690563">
                <a:moveTo>
                  <a:pt x="2076450" y="104775"/>
                </a:moveTo>
                <a:cubicBezTo>
                  <a:pt x="2056606" y="135731"/>
                  <a:pt x="2036762" y="166688"/>
                  <a:pt x="2000250" y="190500"/>
                </a:cubicBezTo>
                <a:cubicBezTo>
                  <a:pt x="1963738" y="214312"/>
                  <a:pt x="1857375" y="247650"/>
                  <a:pt x="1857375" y="247650"/>
                </a:cubicBezTo>
                <a:cubicBezTo>
                  <a:pt x="1795463" y="271462"/>
                  <a:pt x="1749425" y="293688"/>
                  <a:pt x="1628775" y="333375"/>
                </a:cubicBezTo>
                <a:cubicBezTo>
                  <a:pt x="1508125" y="373062"/>
                  <a:pt x="1257300" y="433387"/>
                  <a:pt x="1133475" y="485775"/>
                </a:cubicBezTo>
                <a:cubicBezTo>
                  <a:pt x="1009650" y="538163"/>
                  <a:pt x="947737" y="614363"/>
                  <a:pt x="885825" y="647700"/>
                </a:cubicBezTo>
                <a:cubicBezTo>
                  <a:pt x="823913" y="681037"/>
                  <a:pt x="801688" y="690563"/>
                  <a:pt x="762000" y="685800"/>
                </a:cubicBezTo>
                <a:cubicBezTo>
                  <a:pt x="722313" y="681038"/>
                  <a:pt x="681038" y="655638"/>
                  <a:pt x="647700" y="619125"/>
                </a:cubicBezTo>
                <a:cubicBezTo>
                  <a:pt x="614363" y="582613"/>
                  <a:pt x="612775" y="546100"/>
                  <a:pt x="561975" y="466725"/>
                </a:cubicBezTo>
                <a:cubicBezTo>
                  <a:pt x="511175" y="387350"/>
                  <a:pt x="393700" y="206375"/>
                  <a:pt x="342900" y="142875"/>
                </a:cubicBezTo>
                <a:cubicBezTo>
                  <a:pt x="292100" y="79375"/>
                  <a:pt x="314325" y="109537"/>
                  <a:pt x="257175" y="85725"/>
                </a:cubicBezTo>
                <a:cubicBezTo>
                  <a:pt x="200025" y="61913"/>
                  <a:pt x="100012" y="30956"/>
                  <a:pt x="0" y="0"/>
                </a:cubicBezTo>
              </a:path>
            </a:pathLst>
          </a:custGeom>
          <a:ln>
            <a:solidFill>
              <a:srgbClr val="002060"/>
            </a:solidFill>
            <a:headEnd type="none" w="med" len="med"/>
            <a:tailEnd type="triangle"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fr-FR"/>
          </a:p>
        </p:txBody>
      </p:sp>
      <p:pic>
        <p:nvPicPr>
          <p:cNvPr id="12294" name="Picture 6" descr="http://www.meretmarine.com/objets/500/8852.jpg"/>
          <p:cNvPicPr preferRelativeResize="0">
            <a:picLocks noChangeArrowheads="1"/>
          </p:cNvPicPr>
          <p:nvPr/>
        </p:nvPicPr>
        <p:blipFill>
          <a:blip r:embed="rId6"/>
          <a:srcRect t="4478" b="5970"/>
          <a:stretch>
            <a:fillRect/>
          </a:stretch>
        </p:blipFill>
        <p:spPr bwMode="auto">
          <a:xfrm>
            <a:off x="285720" y="57364"/>
            <a:ext cx="2520000" cy="1800000"/>
          </a:xfrm>
          <a:prstGeom prst="rect">
            <a:avLst/>
          </a:prstGeom>
          <a:noFill/>
        </p:spPr>
      </p:pic>
      <p:sp>
        <p:nvSpPr>
          <p:cNvPr id="1188" name="Rectangle 1187"/>
          <p:cNvSpPr>
            <a:spLocks noChangeAspect="1"/>
          </p:cNvSpPr>
          <p:nvPr/>
        </p:nvSpPr>
        <p:spPr>
          <a:xfrm>
            <a:off x="285720" y="71414"/>
            <a:ext cx="2512500" cy="18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9" name="Pentagone 1198"/>
          <p:cNvSpPr/>
          <p:nvPr/>
        </p:nvSpPr>
        <p:spPr>
          <a:xfrm>
            <a:off x="71406" y="5000636"/>
            <a:ext cx="6715140" cy="285752"/>
          </a:xfrm>
          <a:prstGeom prst="homePlate">
            <a:avLst/>
          </a:prstGeom>
          <a:solidFill>
            <a:schemeClr val="accent2">
              <a:alpha val="52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7" name="Rectangle 606"/>
          <p:cNvSpPr/>
          <p:nvPr/>
        </p:nvSpPr>
        <p:spPr>
          <a:xfrm>
            <a:off x="71406" y="4714884"/>
            <a:ext cx="3571868" cy="2000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0" name="Pentagone 1199"/>
          <p:cNvSpPr/>
          <p:nvPr/>
        </p:nvSpPr>
        <p:spPr>
          <a:xfrm>
            <a:off x="71438" y="5286388"/>
            <a:ext cx="6715140" cy="1428760"/>
          </a:xfrm>
          <a:prstGeom prst="homePlate">
            <a:avLst>
              <a:gd name="adj" fmla="val 10000"/>
            </a:avLst>
          </a:prstGeom>
          <a:solidFill>
            <a:schemeClr val="accent2">
              <a:alpha val="52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1182"/>
                                        </p:tgtEl>
                                        <p:attrNameLst>
                                          <p:attrName>style.visibility</p:attrName>
                                        </p:attrNameLst>
                                      </p:cBhvr>
                                      <p:to>
                                        <p:strVal val="visible"/>
                                      </p:to>
                                    </p:set>
                                    <p:anim calcmode="lin" valueType="num">
                                      <p:cBhvr>
                                        <p:cTn id="17" dur="500" fill="hold"/>
                                        <p:tgtEl>
                                          <p:spTgt spid="1182"/>
                                        </p:tgtEl>
                                        <p:attrNameLst>
                                          <p:attrName>ppt_w</p:attrName>
                                        </p:attrNameLst>
                                      </p:cBhvr>
                                      <p:tavLst>
                                        <p:tav tm="0">
                                          <p:val>
                                            <p:fltVal val="0"/>
                                          </p:val>
                                        </p:tav>
                                        <p:tav tm="100000">
                                          <p:val>
                                            <p:strVal val="#ppt_w"/>
                                          </p:val>
                                        </p:tav>
                                      </p:tavLst>
                                    </p:anim>
                                    <p:anim calcmode="lin" valueType="num">
                                      <p:cBhvr>
                                        <p:cTn id="18" dur="500" fill="hold"/>
                                        <p:tgtEl>
                                          <p:spTgt spid="1182"/>
                                        </p:tgtEl>
                                        <p:attrNameLst>
                                          <p:attrName>ppt_h</p:attrName>
                                        </p:attrNameLst>
                                      </p:cBhvr>
                                      <p:tavLst>
                                        <p:tav tm="0">
                                          <p:val>
                                            <p:fltVal val="0"/>
                                          </p:val>
                                        </p:tav>
                                        <p:tav tm="100000">
                                          <p:val>
                                            <p:strVal val="#ppt_h"/>
                                          </p:val>
                                        </p:tav>
                                      </p:tavLst>
                                    </p:anim>
                                    <p:animEffect transition="in" filter="fade">
                                      <p:cBhvr>
                                        <p:cTn id="19" dur="500"/>
                                        <p:tgtEl>
                                          <p:spTgt spid="1182"/>
                                        </p:tgtEl>
                                      </p:cBhvr>
                                    </p:animEffect>
                                  </p:childTnLst>
                                </p:cTn>
                              </p:par>
                            </p:childTnLst>
                          </p:cTn>
                        </p:par>
                        <p:par>
                          <p:cTn id="20" fill="hold">
                            <p:stCondLst>
                              <p:cond delay="500"/>
                            </p:stCondLst>
                            <p:childTnLst>
                              <p:par>
                                <p:cTn id="21" presetID="13" presetClass="entr" presetSubtype="16" fill="hold" grpId="0" nodeType="afterEffect">
                                  <p:stCondLst>
                                    <p:cond delay="0"/>
                                  </p:stCondLst>
                                  <p:childTnLst>
                                    <p:set>
                                      <p:cBhvr>
                                        <p:cTn id="22" dur="1" fill="hold">
                                          <p:stCondLst>
                                            <p:cond delay="0"/>
                                          </p:stCondLst>
                                        </p:cTn>
                                        <p:tgtEl>
                                          <p:spTgt spid="1188"/>
                                        </p:tgtEl>
                                        <p:attrNameLst>
                                          <p:attrName>style.visibility</p:attrName>
                                        </p:attrNameLst>
                                      </p:cBhvr>
                                      <p:to>
                                        <p:strVal val="visible"/>
                                      </p:to>
                                    </p:set>
                                    <p:animEffect transition="in" filter="plus(in)">
                                      <p:cBhvr>
                                        <p:cTn id="23" dur="2000"/>
                                        <p:tgtEl>
                                          <p:spTgt spid="1188"/>
                                        </p:tgtEl>
                                      </p:cBhvr>
                                    </p:animEffect>
                                  </p:childTnLst>
                                </p:cTn>
                              </p:par>
                            </p:childTnLst>
                          </p:cTn>
                        </p:par>
                        <p:par>
                          <p:cTn id="24" fill="hold">
                            <p:stCondLst>
                              <p:cond delay="2500"/>
                            </p:stCondLst>
                            <p:childTnLst>
                              <p:par>
                                <p:cTn id="25" presetID="13" presetClass="entr" presetSubtype="16" fill="hold" grpId="0" nodeType="afterEffect">
                                  <p:stCondLst>
                                    <p:cond delay="0"/>
                                  </p:stCondLst>
                                  <p:childTnLst>
                                    <p:set>
                                      <p:cBhvr>
                                        <p:cTn id="26" dur="1" fill="hold">
                                          <p:stCondLst>
                                            <p:cond delay="0"/>
                                          </p:stCondLst>
                                        </p:cTn>
                                        <p:tgtEl>
                                          <p:spTgt spid="607"/>
                                        </p:tgtEl>
                                        <p:attrNameLst>
                                          <p:attrName>style.visibility</p:attrName>
                                        </p:attrNameLst>
                                      </p:cBhvr>
                                      <p:to>
                                        <p:strVal val="visible"/>
                                      </p:to>
                                    </p:set>
                                    <p:animEffect transition="in" filter="plus(in)">
                                      <p:cBhvr>
                                        <p:cTn id="27" dur="2000"/>
                                        <p:tgtEl>
                                          <p:spTgt spid="607"/>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599"/>
                                        </p:tgtEl>
                                        <p:attrNameLst>
                                          <p:attrName>style.visibility</p:attrName>
                                        </p:attrNameLst>
                                      </p:cBhvr>
                                      <p:to>
                                        <p:strVal val="visible"/>
                                      </p:to>
                                    </p:set>
                                    <p:anim calcmode="lin" valueType="num">
                                      <p:cBhvr>
                                        <p:cTn id="32" dur="1000" fill="hold"/>
                                        <p:tgtEl>
                                          <p:spTgt spid="599"/>
                                        </p:tgtEl>
                                        <p:attrNameLst>
                                          <p:attrName>ppt_w</p:attrName>
                                        </p:attrNameLst>
                                      </p:cBhvr>
                                      <p:tavLst>
                                        <p:tav tm="0">
                                          <p:val>
                                            <p:fltVal val="0"/>
                                          </p:val>
                                        </p:tav>
                                        <p:tav tm="100000">
                                          <p:val>
                                            <p:strVal val="#ppt_w"/>
                                          </p:val>
                                        </p:tav>
                                      </p:tavLst>
                                    </p:anim>
                                    <p:anim calcmode="lin" valueType="num">
                                      <p:cBhvr>
                                        <p:cTn id="33" dur="1000" fill="hold"/>
                                        <p:tgtEl>
                                          <p:spTgt spid="599"/>
                                        </p:tgtEl>
                                        <p:attrNameLst>
                                          <p:attrName>ppt_h</p:attrName>
                                        </p:attrNameLst>
                                      </p:cBhvr>
                                      <p:tavLst>
                                        <p:tav tm="0">
                                          <p:val>
                                            <p:fltVal val="0"/>
                                          </p:val>
                                        </p:tav>
                                        <p:tav tm="100000">
                                          <p:val>
                                            <p:strVal val="#ppt_h"/>
                                          </p:val>
                                        </p:tav>
                                      </p:tavLst>
                                    </p:anim>
                                    <p:anim calcmode="lin" valueType="num">
                                      <p:cBhvr>
                                        <p:cTn id="34" dur="1000" fill="hold"/>
                                        <p:tgtEl>
                                          <p:spTgt spid="59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99"/>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
                            </p:stCondLst>
                            <p:childTnLst>
                              <p:par>
                                <p:cTn id="37" presetID="12" presetClass="entr" presetSubtype="4" fill="hold" grpId="0" nodeType="afterEffect">
                                  <p:stCondLst>
                                    <p:cond delay="0"/>
                                  </p:stCondLst>
                                  <p:childTnLst>
                                    <p:set>
                                      <p:cBhvr>
                                        <p:cTn id="38" dur="1" fill="hold">
                                          <p:stCondLst>
                                            <p:cond delay="0"/>
                                          </p:stCondLst>
                                        </p:cTn>
                                        <p:tgtEl>
                                          <p:spTgt spid="608"/>
                                        </p:tgtEl>
                                        <p:attrNameLst>
                                          <p:attrName>style.visibility</p:attrName>
                                        </p:attrNameLst>
                                      </p:cBhvr>
                                      <p:to>
                                        <p:strVal val="visible"/>
                                      </p:to>
                                    </p:set>
                                    <p:animEffect transition="in" filter="slide(fromBottom)">
                                      <p:cBhvr>
                                        <p:cTn id="39" dur="500"/>
                                        <p:tgtEl>
                                          <p:spTgt spid="608"/>
                                        </p:tgtEl>
                                      </p:cBhvr>
                                    </p:animEffect>
                                  </p:childTnLst>
                                </p:cTn>
                              </p:par>
                              <p:par>
                                <p:cTn id="40" presetID="53" presetClass="entr" presetSubtype="0" fill="hold" nodeType="withEffect">
                                  <p:stCondLst>
                                    <p:cond delay="0"/>
                                  </p:stCondLst>
                                  <p:childTnLst>
                                    <p:set>
                                      <p:cBhvr>
                                        <p:cTn id="41" dur="1" fill="hold">
                                          <p:stCondLst>
                                            <p:cond delay="0"/>
                                          </p:stCondLst>
                                        </p:cTn>
                                        <p:tgtEl>
                                          <p:spTgt spid="12290"/>
                                        </p:tgtEl>
                                        <p:attrNameLst>
                                          <p:attrName>style.visibility</p:attrName>
                                        </p:attrNameLst>
                                      </p:cBhvr>
                                      <p:to>
                                        <p:strVal val="visible"/>
                                      </p:to>
                                    </p:set>
                                    <p:anim calcmode="lin" valueType="num">
                                      <p:cBhvr>
                                        <p:cTn id="42" dur="2000" fill="hold"/>
                                        <p:tgtEl>
                                          <p:spTgt spid="12290"/>
                                        </p:tgtEl>
                                        <p:attrNameLst>
                                          <p:attrName>ppt_w</p:attrName>
                                        </p:attrNameLst>
                                      </p:cBhvr>
                                      <p:tavLst>
                                        <p:tav tm="0">
                                          <p:val>
                                            <p:fltVal val="0"/>
                                          </p:val>
                                        </p:tav>
                                        <p:tav tm="100000">
                                          <p:val>
                                            <p:strVal val="#ppt_w"/>
                                          </p:val>
                                        </p:tav>
                                      </p:tavLst>
                                    </p:anim>
                                    <p:anim calcmode="lin" valueType="num">
                                      <p:cBhvr>
                                        <p:cTn id="43" dur="2000" fill="hold"/>
                                        <p:tgtEl>
                                          <p:spTgt spid="12290"/>
                                        </p:tgtEl>
                                        <p:attrNameLst>
                                          <p:attrName>ppt_h</p:attrName>
                                        </p:attrNameLst>
                                      </p:cBhvr>
                                      <p:tavLst>
                                        <p:tav tm="0">
                                          <p:val>
                                            <p:fltVal val="0"/>
                                          </p:val>
                                        </p:tav>
                                        <p:tav tm="100000">
                                          <p:val>
                                            <p:strVal val="#ppt_h"/>
                                          </p:val>
                                        </p:tav>
                                      </p:tavLst>
                                    </p:anim>
                                    <p:animEffect transition="in" filter="fade">
                                      <p:cBhvr>
                                        <p:cTn id="44" dur="2000"/>
                                        <p:tgtEl>
                                          <p:spTgt spid="12290"/>
                                        </p:tgtEl>
                                      </p:cBhvr>
                                    </p:animEffect>
                                  </p:childTnLst>
                                </p:cTn>
                              </p:par>
                            </p:childTnLst>
                          </p:cTn>
                        </p:par>
                        <p:par>
                          <p:cTn id="45" fill="hold">
                            <p:stCondLst>
                              <p:cond delay="3000"/>
                            </p:stCondLst>
                            <p:childTnLst>
                              <p:par>
                                <p:cTn id="46" presetID="53" presetClass="entr" presetSubtype="0" fill="hold" grpId="0" nodeType="afterEffect">
                                  <p:stCondLst>
                                    <p:cond delay="0"/>
                                  </p:stCondLst>
                                  <p:childTnLst>
                                    <p:set>
                                      <p:cBhvr>
                                        <p:cTn id="47" dur="1" fill="hold">
                                          <p:stCondLst>
                                            <p:cond delay="0"/>
                                          </p:stCondLst>
                                        </p:cTn>
                                        <p:tgtEl>
                                          <p:spTgt spid="601"/>
                                        </p:tgtEl>
                                        <p:attrNameLst>
                                          <p:attrName>style.visibility</p:attrName>
                                        </p:attrNameLst>
                                      </p:cBhvr>
                                      <p:to>
                                        <p:strVal val="visible"/>
                                      </p:to>
                                    </p:set>
                                    <p:anim calcmode="lin" valueType="num">
                                      <p:cBhvr>
                                        <p:cTn id="48" dur="500" fill="hold"/>
                                        <p:tgtEl>
                                          <p:spTgt spid="601"/>
                                        </p:tgtEl>
                                        <p:attrNameLst>
                                          <p:attrName>ppt_w</p:attrName>
                                        </p:attrNameLst>
                                      </p:cBhvr>
                                      <p:tavLst>
                                        <p:tav tm="0">
                                          <p:val>
                                            <p:fltVal val="0"/>
                                          </p:val>
                                        </p:tav>
                                        <p:tav tm="100000">
                                          <p:val>
                                            <p:strVal val="#ppt_w"/>
                                          </p:val>
                                        </p:tav>
                                      </p:tavLst>
                                    </p:anim>
                                    <p:anim calcmode="lin" valueType="num">
                                      <p:cBhvr>
                                        <p:cTn id="49" dur="500" fill="hold"/>
                                        <p:tgtEl>
                                          <p:spTgt spid="601"/>
                                        </p:tgtEl>
                                        <p:attrNameLst>
                                          <p:attrName>ppt_h</p:attrName>
                                        </p:attrNameLst>
                                      </p:cBhvr>
                                      <p:tavLst>
                                        <p:tav tm="0">
                                          <p:val>
                                            <p:fltVal val="0"/>
                                          </p:val>
                                        </p:tav>
                                        <p:tav tm="100000">
                                          <p:val>
                                            <p:strVal val="#ppt_h"/>
                                          </p:val>
                                        </p:tav>
                                      </p:tavLst>
                                    </p:anim>
                                    <p:animEffect transition="in" filter="fade">
                                      <p:cBhvr>
                                        <p:cTn id="50" dur="500"/>
                                        <p:tgtEl>
                                          <p:spTgt spid="601"/>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609"/>
                                        </p:tgtEl>
                                        <p:attrNameLst>
                                          <p:attrName>style.visibility</p:attrName>
                                        </p:attrNameLst>
                                      </p:cBhvr>
                                      <p:to>
                                        <p:strVal val="visible"/>
                                      </p:to>
                                    </p:set>
                                    <p:anim calcmode="lin" valueType="num">
                                      <p:cBhvr>
                                        <p:cTn id="53" dur="500" fill="hold"/>
                                        <p:tgtEl>
                                          <p:spTgt spid="609"/>
                                        </p:tgtEl>
                                        <p:attrNameLst>
                                          <p:attrName>ppt_w</p:attrName>
                                        </p:attrNameLst>
                                      </p:cBhvr>
                                      <p:tavLst>
                                        <p:tav tm="0">
                                          <p:val>
                                            <p:fltVal val="0"/>
                                          </p:val>
                                        </p:tav>
                                        <p:tav tm="100000">
                                          <p:val>
                                            <p:strVal val="#ppt_w"/>
                                          </p:val>
                                        </p:tav>
                                      </p:tavLst>
                                    </p:anim>
                                    <p:anim calcmode="lin" valueType="num">
                                      <p:cBhvr>
                                        <p:cTn id="54" dur="500" fill="hold"/>
                                        <p:tgtEl>
                                          <p:spTgt spid="609"/>
                                        </p:tgtEl>
                                        <p:attrNameLst>
                                          <p:attrName>ppt_h</p:attrName>
                                        </p:attrNameLst>
                                      </p:cBhvr>
                                      <p:tavLst>
                                        <p:tav tm="0">
                                          <p:val>
                                            <p:fltVal val="0"/>
                                          </p:val>
                                        </p:tav>
                                        <p:tav tm="100000">
                                          <p:val>
                                            <p:strVal val="#ppt_h"/>
                                          </p:val>
                                        </p:tav>
                                      </p:tavLst>
                                    </p:anim>
                                    <p:animEffect transition="in" filter="fade">
                                      <p:cBhvr>
                                        <p:cTn id="55" dur="500"/>
                                        <p:tgtEl>
                                          <p:spTgt spid="60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10"/>
                                        </p:tgtEl>
                                        <p:attrNameLst>
                                          <p:attrName>style.visibility</p:attrName>
                                        </p:attrNameLst>
                                      </p:cBhvr>
                                      <p:to>
                                        <p:strVal val="visible"/>
                                      </p:to>
                                    </p:set>
                                    <p:animEffect transition="in" filter="wipe(up)">
                                      <p:cBhvr>
                                        <p:cTn id="60" dur="2000"/>
                                        <p:tgtEl>
                                          <p:spTgt spid="610"/>
                                        </p:tgtEl>
                                      </p:cBhvr>
                                    </p:animEffect>
                                  </p:childTnLst>
                                </p:cTn>
                              </p:par>
                            </p:childTnLst>
                          </p:cTn>
                        </p:par>
                        <p:par>
                          <p:cTn id="61" fill="hold">
                            <p:stCondLst>
                              <p:cond delay="2000"/>
                            </p:stCondLst>
                            <p:childTnLst>
                              <p:par>
                                <p:cTn id="62" presetID="53" presetClass="entr" presetSubtype="0" fill="hold" grpId="0" nodeType="afterEffect">
                                  <p:stCondLst>
                                    <p:cond delay="0"/>
                                  </p:stCondLst>
                                  <p:childTnLst>
                                    <p:set>
                                      <p:cBhvr>
                                        <p:cTn id="63" dur="1" fill="hold">
                                          <p:stCondLst>
                                            <p:cond delay="0"/>
                                          </p:stCondLst>
                                        </p:cTn>
                                        <p:tgtEl>
                                          <p:spTgt spid="1183"/>
                                        </p:tgtEl>
                                        <p:attrNameLst>
                                          <p:attrName>style.visibility</p:attrName>
                                        </p:attrNameLst>
                                      </p:cBhvr>
                                      <p:to>
                                        <p:strVal val="visible"/>
                                      </p:to>
                                    </p:set>
                                    <p:anim calcmode="lin" valueType="num">
                                      <p:cBhvr>
                                        <p:cTn id="64" dur="500" fill="hold"/>
                                        <p:tgtEl>
                                          <p:spTgt spid="1183"/>
                                        </p:tgtEl>
                                        <p:attrNameLst>
                                          <p:attrName>ppt_w</p:attrName>
                                        </p:attrNameLst>
                                      </p:cBhvr>
                                      <p:tavLst>
                                        <p:tav tm="0">
                                          <p:val>
                                            <p:fltVal val="0"/>
                                          </p:val>
                                        </p:tav>
                                        <p:tav tm="100000">
                                          <p:val>
                                            <p:strVal val="#ppt_w"/>
                                          </p:val>
                                        </p:tav>
                                      </p:tavLst>
                                    </p:anim>
                                    <p:anim calcmode="lin" valueType="num">
                                      <p:cBhvr>
                                        <p:cTn id="65" dur="500" fill="hold"/>
                                        <p:tgtEl>
                                          <p:spTgt spid="1183"/>
                                        </p:tgtEl>
                                        <p:attrNameLst>
                                          <p:attrName>ppt_h</p:attrName>
                                        </p:attrNameLst>
                                      </p:cBhvr>
                                      <p:tavLst>
                                        <p:tav tm="0">
                                          <p:val>
                                            <p:fltVal val="0"/>
                                          </p:val>
                                        </p:tav>
                                        <p:tav tm="100000">
                                          <p:val>
                                            <p:strVal val="#ppt_h"/>
                                          </p:val>
                                        </p:tav>
                                      </p:tavLst>
                                    </p:anim>
                                    <p:animEffect transition="in" filter="fade">
                                      <p:cBhvr>
                                        <p:cTn id="66" dur="500"/>
                                        <p:tgtEl>
                                          <p:spTgt spid="1183"/>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184"/>
                                        </p:tgtEl>
                                        <p:attrNameLst>
                                          <p:attrName>style.visibility</p:attrName>
                                        </p:attrNameLst>
                                      </p:cBhvr>
                                      <p:to>
                                        <p:strVal val="visible"/>
                                      </p:to>
                                    </p:set>
                                    <p:anim calcmode="lin" valueType="num">
                                      <p:cBhvr>
                                        <p:cTn id="69" dur="500" fill="hold"/>
                                        <p:tgtEl>
                                          <p:spTgt spid="1184"/>
                                        </p:tgtEl>
                                        <p:attrNameLst>
                                          <p:attrName>ppt_w</p:attrName>
                                        </p:attrNameLst>
                                      </p:cBhvr>
                                      <p:tavLst>
                                        <p:tav tm="0">
                                          <p:val>
                                            <p:fltVal val="0"/>
                                          </p:val>
                                        </p:tav>
                                        <p:tav tm="100000">
                                          <p:val>
                                            <p:strVal val="#ppt_w"/>
                                          </p:val>
                                        </p:tav>
                                      </p:tavLst>
                                    </p:anim>
                                    <p:anim calcmode="lin" valueType="num">
                                      <p:cBhvr>
                                        <p:cTn id="70" dur="500" fill="hold"/>
                                        <p:tgtEl>
                                          <p:spTgt spid="1184"/>
                                        </p:tgtEl>
                                        <p:attrNameLst>
                                          <p:attrName>ppt_h</p:attrName>
                                        </p:attrNameLst>
                                      </p:cBhvr>
                                      <p:tavLst>
                                        <p:tav tm="0">
                                          <p:val>
                                            <p:fltVal val="0"/>
                                          </p:val>
                                        </p:tav>
                                        <p:tav tm="100000">
                                          <p:val>
                                            <p:strVal val="#ppt_h"/>
                                          </p:val>
                                        </p:tav>
                                      </p:tavLst>
                                    </p:anim>
                                    <p:animEffect transition="in" filter="fade">
                                      <p:cBhvr>
                                        <p:cTn id="71" dur="500"/>
                                        <p:tgtEl>
                                          <p:spTgt spid="1184"/>
                                        </p:tgtEl>
                                      </p:cBhvr>
                                    </p:animEffect>
                                  </p:childTnLst>
                                </p:cTn>
                              </p:par>
                              <p:par>
                                <p:cTn id="72" presetID="53" presetClass="entr" presetSubtype="0" fill="hold" nodeType="withEffect">
                                  <p:stCondLst>
                                    <p:cond delay="0"/>
                                  </p:stCondLst>
                                  <p:childTnLst>
                                    <p:set>
                                      <p:cBhvr>
                                        <p:cTn id="73" dur="1" fill="hold">
                                          <p:stCondLst>
                                            <p:cond delay="0"/>
                                          </p:stCondLst>
                                        </p:cTn>
                                        <p:tgtEl>
                                          <p:spTgt spid="12292"/>
                                        </p:tgtEl>
                                        <p:attrNameLst>
                                          <p:attrName>style.visibility</p:attrName>
                                        </p:attrNameLst>
                                      </p:cBhvr>
                                      <p:to>
                                        <p:strVal val="visible"/>
                                      </p:to>
                                    </p:set>
                                    <p:anim calcmode="lin" valueType="num">
                                      <p:cBhvr>
                                        <p:cTn id="74" dur="2000" fill="hold"/>
                                        <p:tgtEl>
                                          <p:spTgt spid="12292"/>
                                        </p:tgtEl>
                                        <p:attrNameLst>
                                          <p:attrName>ppt_w</p:attrName>
                                        </p:attrNameLst>
                                      </p:cBhvr>
                                      <p:tavLst>
                                        <p:tav tm="0">
                                          <p:val>
                                            <p:fltVal val="0"/>
                                          </p:val>
                                        </p:tav>
                                        <p:tav tm="100000">
                                          <p:val>
                                            <p:strVal val="#ppt_w"/>
                                          </p:val>
                                        </p:tav>
                                      </p:tavLst>
                                    </p:anim>
                                    <p:anim calcmode="lin" valueType="num">
                                      <p:cBhvr>
                                        <p:cTn id="75" dur="2000" fill="hold"/>
                                        <p:tgtEl>
                                          <p:spTgt spid="12292"/>
                                        </p:tgtEl>
                                        <p:attrNameLst>
                                          <p:attrName>ppt_h</p:attrName>
                                        </p:attrNameLst>
                                      </p:cBhvr>
                                      <p:tavLst>
                                        <p:tav tm="0">
                                          <p:val>
                                            <p:fltVal val="0"/>
                                          </p:val>
                                        </p:tav>
                                        <p:tav tm="100000">
                                          <p:val>
                                            <p:strVal val="#ppt_h"/>
                                          </p:val>
                                        </p:tav>
                                      </p:tavLst>
                                    </p:anim>
                                    <p:animEffect transition="in" filter="fade">
                                      <p:cBhvr>
                                        <p:cTn id="76" dur="2000"/>
                                        <p:tgtEl>
                                          <p:spTgt spid="1229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190"/>
                                        </p:tgtEl>
                                        <p:attrNameLst>
                                          <p:attrName>style.visibility</p:attrName>
                                        </p:attrNameLst>
                                      </p:cBhvr>
                                      <p:to>
                                        <p:strVal val="visible"/>
                                      </p:to>
                                    </p:set>
                                    <p:animEffect transition="in" filter="wipe(right)">
                                      <p:cBhvr>
                                        <p:cTn id="81" dur="3000"/>
                                        <p:tgtEl>
                                          <p:spTgt spid="1190"/>
                                        </p:tgtEl>
                                      </p:cBhvr>
                                    </p:animEffect>
                                  </p:childTnLst>
                                </p:cTn>
                              </p:par>
                            </p:childTnLst>
                          </p:cTn>
                        </p:par>
                        <p:par>
                          <p:cTn id="82" fill="hold">
                            <p:stCondLst>
                              <p:cond delay="3000"/>
                            </p:stCondLst>
                            <p:childTnLst>
                              <p:par>
                                <p:cTn id="83" presetID="22" presetClass="entr" presetSubtype="1" fill="hold" grpId="0" nodeType="afterEffect">
                                  <p:stCondLst>
                                    <p:cond delay="0"/>
                                  </p:stCondLst>
                                  <p:childTnLst>
                                    <p:set>
                                      <p:cBhvr>
                                        <p:cTn id="84" dur="1" fill="hold">
                                          <p:stCondLst>
                                            <p:cond delay="0"/>
                                          </p:stCondLst>
                                        </p:cTn>
                                        <p:tgtEl>
                                          <p:spTgt spid="1191"/>
                                        </p:tgtEl>
                                        <p:attrNameLst>
                                          <p:attrName>style.visibility</p:attrName>
                                        </p:attrNameLst>
                                      </p:cBhvr>
                                      <p:to>
                                        <p:strVal val="visible"/>
                                      </p:to>
                                    </p:set>
                                    <p:animEffect transition="in" filter="wipe(up)">
                                      <p:cBhvr>
                                        <p:cTn id="85" dur="3000"/>
                                        <p:tgtEl>
                                          <p:spTgt spid="1191"/>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196"/>
                                        </p:tgtEl>
                                        <p:attrNameLst>
                                          <p:attrName>style.visibility</p:attrName>
                                        </p:attrNameLst>
                                      </p:cBhvr>
                                      <p:to>
                                        <p:strVal val="visible"/>
                                      </p:to>
                                    </p:set>
                                    <p:animEffect transition="in" filter="wipe(right)">
                                      <p:cBhvr>
                                        <p:cTn id="88" dur="3000"/>
                                        <p:tgtEl>
                                          <p:spTgt spid="1196"/>
                                        </p:tgtEl>
                                      </p:cBhvr>
                                    </p:animEffect>
                                  </p:childTnLst>
                                </p:cTn>
                              </p:par>
                              <p:par>
                                <p:cTn id="89" presetID="53" presetClass="entr" presetSubtype="0" fill="hold" nodeType="withEffect">
                                  <p:stCondLst>
                                    <p:cond delay="0"/>
                                  </p:stCondLst>
                                  <p:childTnLst>
                                    <p:set>
                                      <p:cBhvr>
                                        <p:cTn id="90" dur="1" fill="hold">
                                          <p:stCondLst>
                                            <p:cond delay="0"/>
                                          </p:stCondLst>
                                        </p:cTn>
                                        <p:tgtEl>
                                          <p:spTgt spid="12294"/>
                                        </p:tgtEl>
                                        <p:attrNameLst>
                                          <p:attrName>style.visibility</p:attrName>
                                        </p:attrNameLst>
                                      </p:cBhvr>
                                      <p:to>
                                        <p:strVal val="visible"/>
                                      </p:to>
                                    </p:set>
                                    <p:anim calcmode="lin" valueType="num">
                                      <p:cBhvr>
                                        <p:cTn id="91" dur="2000" fill="hold"/>
                                        <p:tgtEl>
                                          <p:spTgt spid="12294"/>
                                        </p:tgtEl>
                                        <p:attrNameLst>
                                          <p:attrName>ppt_w</p:attrName>
                                        </p:attrNameLst>
                                      </p:cBhvr>
                                      <p:tavLst>
                                        <p:tav tm="0">
                                          <p:val>
                                            <p:fltVal val="0"/>
                                          </p:val>
                                        </p:tav>
                                        <p:tav tm="100000">
                                          <p:val>
                                            <p:strVal val="#ppt_w"/>
                                          </p:val>
                                        </p:tav>
                                      </p:tavLst>
                                    </p:anim>
                                    <p:anim calcmode="lin" valueType="num">
                                      <p:cBhvr>
                                        <p:cTn id="92" dur="2000" fill="hold"/>
                                        <p:tgtEl>
                                          <p:spTgt spid="12294"/>
                                        </p:tgtEl>
                                        <p:attrNameLst>
                                          <p:attrName>ppt_h</p:attrName>
                                        </p:attrNameLst>
                                      </p:cBhvr>
                                      <p:tavLst>
                                        <p:tav tm="0">
                                          <p:val>
                                            <p:fltVal val="0"/>
                                          </p:val>
                                        </p:tav>
                                        <p:tav tm="100000">
                                          <p:val>
                                            <p:strVal val="#ppt_h"/>
                                          </p:val>
                                        </p:tav>
                                      </p:tavLst>
                                    </p:anim>
                                    <p:animEffect transition="in" filter="fade">
                                      <p:cBhvr>
                                        <p:cTn id="93" dur="2000"/>
                                        <p:tgtEl>
                                          <p:spTgt spid="12294"/>
                                        </p:tgtEl>
                                      </p:cBhvr>
                                    </p:animEffect>
                                  </p:childTnLst>
                                </p:cTn>
                              </p:par>
                            </p:childTnLst>
                          </p:cTn>
                        </p:par>
                        <p:par>
                          <p:cTn id="94" fill="hold">
                            <p:stCondLst>
                              <p:cond delay="6000"/>
                            </p:stCondLst>
                            <p:childTnLst>
                              <p:par>
                                <p:cTn id="95" presetID="53" presetClass="entr" presetSubtype="0" fill="hold" grpId="1" nodeType="afterEffect">
                                  <p:stCondLst>
                                    <p:cond delay="0"/>
                                  </p:stCondLst>
                                  <p:childTnLst>
                                    <p:set>
                                      <p:cBhvr>
                                        <p:cTn id="96" dur="1" fill="hold">
                                          <p:stCondLst>
                                            <p:cond delay="0"/>
                                          </p:stCondLst>
                                        </p:cTn>
                                        <p:tgtEl>
                                          <p:spTgt spid="1198"/>
                                        </p:tgtEl>
                                        <p:attrNameLst>
                                          <p:attrName>style.visibility</p:attrName>
                                        </p:attrNameLst>
                                      </p:cBhvr>
                                      <p:to>
                                        <p:strVal val="visible"/>
                                      </p:to>
                                    </p:set>
                                    <p:anim calcmode="lin" valueType="num">
                                      <p:cBhvr>
                                        <p:cTn id="97" dur="500" fill="hold"/>
                                        <p:tgtEl>
                                          <p:spTgt spid="1198"/>
                                        </p:tgtEl>
                                        <p:attrNameLst>
                                          <p:attrName>ppt_w</p:attrName>
                                        </p:attrNameLst>
                                      </p:cBhvr>
                                      <p:tavLst>
                                        <p:tav tm="0">
                                          <p:val>
                                            <p:fltVal val="0"/>
                                          </p:val>
                                        </p:tav>
                                        <p:tav tm="100000">
                                          <p:val>
                                            <p:strVal val="#ppt_w"/>
                                          </p:val>
                                        </p:tav>
                                      </p:tavLst>
                                    </p:anim>
                                    <p:anim calcmode="lin" valueType="num">
                                      <p:cBhvr>
                                        <p:cTn id="98" dur="500" fill="hold"/>
                                        <p:tgtEl>
                                          <p:spTgt spid="1198"/>
                                        </p:tgtEl>
                                        <p:attrNameLst>
                                          <p:attrName>ppt_h</p:attrName>
                                        </p:attrNameLst>
                                      </p:cBhvr>
                                      <p:tavLst>
                                        <p:tav tm="0">
                                          <p:val>
                                            <p:fltVal val="0"/>
                                          </p:val>
                                        </p:tav>
                                        <p:tav tm="100000">
                                          <p:val>
                                            <p:strVal val="#ppt_h"/>
                                          </p:val>
                                        </p:tav>
                                      </p:tavLst>
                                    </p:anim>
                                    <p:animEffect transition="in" filter="fade">
                                      <p:cBhvr>
                                        <p:cTn id="99" dur="500"/>
                                        <p:tgtEl>
                                          <p:spTgt spid="1198"/>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1197"/>
                                        </p:tgtEl>
                                        <p:attrNameLst>
                                          <p:attrName>style.visibility</p:attrName>
                                        </p:attrNameLst>
                                      </p:cBhvr>
                                      <p:to>
                                        <p:strVal val="visible"/>
                                      </p:to>
                                    </p:set>
                                    <p:anim calcmode="lin" valueType="num">
                                      <p:cBhvr>
                                        <p:cTn id="102" dur="500" fill="hold"/>
                                        <p:tgtEl>
                                          <p:spTgt spid="1197"/>
                                        </p:tgtEl>
                                        <p:attrNameLst>
                                          <p:attrName>ppt_w</p:attrName>
                                        </p:attrNameLst>
                                      </p:cBhvr>
                                      <p:tavLst>
                                        <p:tav tm="0">
                                          <p:val>
                                            <p:fltVal val="0"/>
                                          </p:val>
                                        </p:tav>
                                        <p:tav tm="100000">
                                          <p:val>
                                            <p:strVal val="#ppt_w"/>
                                          </p:val>
                                        </p:tav>
                                      </p:tavLst>
                                    </p:anim>
                                    <p:anim calcmode="lin" valueType="num">
                                      <p:cBhvr>
                                        <p:cTn id="103" dur="500" fill="hold"/>
                                        <p:tgtEl>
                                          <p:spTgt spid="1197"/>
                                        </p:tgtEl>
                                        <p:attrNameLst>
                                          <p:attrName>ppt_h</p:attrName>
                                        </p:attrNameLst>
                                      </p:cBhvr>
                                      <p:tavLst>
                                        <p:tav tm="0">
                                          <p:val>
                                            <p:fltVal val="0"/>
                                          </p:val>
                                        </p:tav>
                                        <p:tav tm="100000">
                                          <p:val>
                                            <p:strVal val="#ppt_h"/>
                                          </p:val>
                                        </p:tav>
                                      </p:tavLst>
                                    </p:anim>
                                    <p:animEffect transition="in" filter="fade">
                                      <p:cBhvr>
                                        <p:cTn id="104" dur="500"/>
                                        <p:tgtEl>
                                          <p:spTgt spid="119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199"/>
                                        </p:tgtEl>
                                        <p:attrNameLst>
                                          <p:attrName>style.visibility</p:attrName>
                                        </p:attrNameLst>
                                      </p:cBhvr>
                                      <p:to>
                                        <p:strVal val="visible"/>
                                      </p:to>
                                    </p:set>
                                    <p:animEffect transition="in" filter="wipe(left)">
                                      <p:cBhvr>
                                        <p:cTn id="109" dur="2000"/>
                                        <p:tgtEl>
                                          <p:spTgt spid="1199"/>
                                        </p:tgtEl>
                                      </p:cBhvr>
                                    </p:animEffect>
                                  </p:childTnLst>
                                </p:cTn>
                              </p:par>
                            </p:childTnLst>
                          </p:cTn>
                        </p:par>
                        <p:par>
                          <p:cTn id="110" fill="hold">
                            <p:stCondLst>
                              <p:cond delay="2000"/>
                            </p:stCondLst>
                            <p:childTnLst>
                              <p:par>
                                <p:cTn id="111" presetID="12" presetClass="entr" presetSubtype="4" fill="hold" grpId="0" nodeType="afterEffect">
                                  <p:stCondLst>
                                    <p:cond delay="0"/>
                                  </p:stCondLst>
                                  <p:childTnLst>
                                    <p:set>
                                      <p:cBhvr>
                                        <p:cTn id="112" dur="1" fill="hold">
                                          <p:stCondLst>
                                            <p:cond delay="0"/>
                                          </p:stCondLst>
                                        </p:cTn>
                                        <p:tgtEl>
                                          <p:spTgt spid="623"/>
                                        </p:tgtEl>
                                        <p:attrNameLst>
                                          <p:attrName>style.visibility</p:attrName>
                                        </p:attrNameLst>
                                      </p:cBhvr>
                                      <p:to>
                                        <p:strVal val="visible"/>
                                      </p:to>
                                    </p:set>
                                    <p:animEffect transition="in" filter="slide(fromBottom)">
                                      <p:cBhvr>
                                        <p:cTn id="113" dur="500"/>
                                        <p:tgtEl>
                                          <p:spTgt spid="62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200"/>
                                        </p:tgtEl>
                                        <p:attrNameLst>
                                          <p:attrName>style.visibility</p:attrName>
                                        </p:attrNameLst>
                                      </p:cBhvr>
                                      <p:to>
                                        <p:strVal val="visible"/>
                                      </p:to>
                                    </p:set>
                                    <p:animEffect transition="in" filter="wipe(left)">
                                      <p:cBhvr>
                                        <p:cTn id="118" dur="2000"/>
                                        <p:tgtEl>
                                          <p:spTgt spid="1200"/>
                                        </p:tgtEl>
                                      </p:cBhvr>
                                    </p:animEffect>
                                  </p:childTnLst>
                                </p:cTn>
                              </p:par>
                            </p:childTnLst>
                          </p:cTn>
                        </p:par>
                        <p:par>
                          <p:cTn id="119" fill="hold">
                            <p:stCondLst>
                              <p:cond delay="2000"/>
                            </p:stCondLst>
                            <p:childTnLst>
                              <p:par>
                                <p:cTn id="120" presetID="12" presetClass="entr" presetSubtype="4" fill="hold" grpId="0" nodeType="afterEffect">
                                  <p:stCondLst>
                                    <p:cond delay="0"/>
                                  </p:stCondLst>
                                  <p:childTnLst>
                                    <p:set>
                                      <p:cBhvr>
                                        <p:cTn id="121" dur="1" fill="hold">
                                          <p:stCondLst>
                                            <p:cond delay="0"/>
                                          </p:stCondLst>
                                        </p:cTn>
                                        <p:tgtEl>
                                          <p:spTgt spid="624"/>
                                        </p:tgtEl>
                                        <p:attrNameLst>
                                          <p:attrName>style.visibility</p:attrName>
                                        </p:attrNameLst>
                                      </p:cBhvr>
                                      <p:to>
                                        <p:strVal val="visible"/>
                                      </p:to>
                                    </p:set>
                                    <p:animEffect transition="in" filter="slide(fromBottom)">
                                      <p:cBhvr>
                                        <p:cTn id="122" dur="5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23" grpId="0"/>
      <p:bldP spid="624" grpId="0"/>
      <p:bldP spid="601" grpId="0" animBg="1"/>
      <p:bldP spid="609" grpId="0" animBg="1"/>
      <p:bldP spid="1183" grpId="0" animBg="1"/>
      <p:bldP spid="1184" grpId="0" animBg="1"/>
      <p:bldP spid="608" grpId="0" animBg="1"/>
      <p:bldP spid="1190" grpId="0" animBg="1"/>
      <p:bldP spid="1191" grpId="0" animBg="1"/>
      <p:bldP spid="599" grpId="0" animBg="1"/>
      <p:bldP spid="1196" grpId="0" animBg="1"/>
      <p:bldP spid="1198" grpId="1" animBg="1"/>
      <p:bldP spid="1197" grpId="0" animBg="1"/>
      <p:bldP spid="1188" grpId="0" animBg="1"/>
      <p:bldP spid="1199" grpId="0" animBg="1"/>
      <p:bldP spid="607" grpId="0" animBg="1"/>
      <p:bldP spid="120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5700</TotalTime>
  <Words>3021</Words>
  <Application>Microsoft Office PowerPoint</Application>
  <PresentationFormat>Affichage à l'écran (4:3)</PresentationFormat>
  <Paragraphs>216</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83</cp:revision>
  <dcterms:created xsi:type="dcterms:W3CDTF">2012-07-04T10:57:25Z</dcterms:created>
  <dcterms:modified xsi:type="dcterms:W3CDTF">2015-09-19T17:00:45Z</dcterms:modified>
</cp:coreProperties>
</file>