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21253" cy="42125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81AD0-2E33-4794-953B-C331F3F8F7CC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D5F2F-6F88-4092-8A78-613F129778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63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213ED-63D2-4F61-8913-BF8D1D2339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264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213ED-63D2-4F61-8913-BF8D1D23395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798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 profiter pour</a:t>
            </a:r>
            <a:r>
              <a:rPr lang="fr-FR" baseline="0" dirty="0" smtClean="0"/>
              <a:t> dire que je suis IA </a:t>
            </a:r>
            <a:r>
              <a:rPr lang="fr-FR" baseline="0" dirty="0" err="1" smtClean="0"/>
              <a:t>Tice</a:t>
            </a:r>
            <a:r>
              <a:rPr lang="fr-FR" baseline="0" dirty="0" smtClean="0"/>
              <a:t> et que je peux faire à ce titre remonter des demandes de matériel.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213ED-63D2-4F61-8913-BF8D1D23395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491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213ED-63D2-4F61-8913-BF8D1D23395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792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213ED-63D2-4F61-8913-BF8D1D2339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262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Bien</a:t>
            </a:r>
            <a:r>
              <a:rPr lang="fr-FR" baseline="0" dirty="0" smtClean="0"/>
              <a:t> préciser que les évaluations (y compris le DST) peuvent ne pas durer une heure de temps (notamment dans les premiers niveaux de collège)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213ED-63D2-4F61-8913-BF8D1D23395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14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Variante</a:t>
            </a:r>
            <a:r>
              <a:rPr lang="fr-FR" baseline="0" dirty="0" smtClean="0"/>
              <a:t> pour la partie sur le récit : choisissez d’être soit une turc soit un constantinopolitain et racontez l’événement tel que vous l’avez vécu. Dans un cas, l’élève est victorieux, dans un autre, il est vaincu.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213ED-63D2-4F61-8913-BF8D1D23395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798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213ED-63D2-4F61-8913-BF8D1D23395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261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213ED-63D2-4F61-8913-BF8D1D23395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798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213ED-63D2-4F61-8913-BF8D1D23395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798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213ED-63D2-4F61-8913-BF8D1D23395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79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39DF-36BE-4DE7-8112-C254B93662DE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CF71-4782-4F74-AE90-11975BC0D0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59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39DF-36BE-4DE7-8112-C254B93662DE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CF71-4782-4F74-AE90-11975BC0D0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29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39DF-36BE-4DE7-8112-C254B93662DE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CF71-4782-4F74-AE90-11975BC0D0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94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39DF-36BE-4DE7-8112-C254B93662DE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CF71-4782-4F74-AE90-11975BC0D0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82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39DF-36BE-4DE7-8112-C254B93662DE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CF71-4782-4F74-AE90-11975BC0D0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670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39DF-36BE-4DE7-8112-C254B93662DE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CF71-4782-4F74-AE90-11975BC0D0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02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39DF-36BE-4DE7-8112-C254B93662DE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CF71-4782-4F74-AE90-11975BC0D0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18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39DF-36BE-4DE7-8112-C254B93662DE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CF71-4782-4F74-AE90-11975BC0D0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96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39DF-36BE-4DE7-8112-C254B93662DE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CF71-4782-4F74-AE90-11975BC0D0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42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39DF-36BE-4DE7-8112-C254B93662DE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CF71-4782-4F74-AE90-11975BC0D0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71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39DF-36BE-4DE7-8112-C254B93662DE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CF71-4782-4F74-AE90-11975BC0D0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84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039DF-36BE-4DE7-8112-C254B93662DE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ECF71-4782-4F74-AE90-11975BC0D0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94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encatimini.e.n.pic.centerblog.net/bsz8lto6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28051" y="476672"/>
            <a:ext cx="4475905" cy="1754326"/>
          </a:xfrm>
          <a:prstGeom prst="rect">
            <a:avLst/>
          </a:prstGeom>
          <a:solidFill>
            <a:schemeClr val="accent6">
              <a:lumMod val="50000"/>
              <a:alpha val="3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John Handy LET" pitchFamily="2" charset="0"/>
              </a:rPr>
              <a:t>La leçon, </a:t>
            </a:r>
          </a:p>
          <a:p>
            <a:pPr algn="ctr"/>
            <a:r>
              <a:rPr lang="fr-F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John Handy LET" pitchFamily="2" charset="0"/>
              </a:rPr>
              <a:t>mode d’emploi</a:t>
            </a:r>
            <a:endParaRPr lang="fr-FR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John Handy LET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404664"/>
            <a:ext cx="5040560" cy="1826334"/>
          </a:xfrm>
          <a:prstGeom prst="rect">
            <a:avLst/>
          </a:prstGeom>
          <a:noFill/>
          <a:ln w="38100">
            <a:solidFill>
              <a:srgbClr val="FFCC6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667" b="60889" l="28681" r="48750">
                        <a14:foregroundMark x1="43542" y1="40667" x2="43056" y2="42222"/>
                        <a14:foregroundMark x1="44167" y1="48444" x2="42153" y2="48778"/>
                        <a14:foregroundMark x1="32153" y1="53222" x2="32153" y2="54667"/>
                        <a14:foregroundMark x1="33542" y1="54000" x2="33611" y2="55000"/>
                        <a14:foregroundMark x1="34931" y1="53889" x2="34931" y2="55222"/>
                        <a14:foregroundMark x1="36319" y1="54667" x2="36389" y2="55556"/>
                        <a14:foregroundMark x1="29306" y1="48889" x2="29375" y2="49667"/>
                        <a14:foregroundMark x1="30764" y1="48333" x2="30833" y2="49444"/>
                        <a14:foregroundMark x1="32083" y1="48778" x2="32153" y2="49889"/>
                        <a14:foregroundMark x1="33472" y1="48667" x2="33542" y2="49333"/>
                        <a14:foregroundMark x1="34931" y1="48222" x2="34931" y2="49222"/>
                        <a14:foregroundMark x1="36319" y1="48444" x2="36319" y2="49000"/>
                        <a14:foregroundMark x1="35278" y1="47778" x2="35417" y2="47889"/>
                        <a14:foregroundMark x1="34931" y1="47222" x2="35347" y2="47111"/>
                        <a14:foregroundMark x1="38333" y1="47222" x2="38333" y2="47222"/>
                        <a14:foregroundMark x1="36458" y1="55667" x2="36528" y2="55778"/>
                        <a14:backgroundMark x1="36597" y1="54778" x2="36597" y2="55222"/>
                        <a14:backgroundMark x1="39444" y1="54000" x2="39444" y2="54333"/>
                        <a14:backgroundMark x1="29653" y1="48889" x2="29653" y2="49444"/>
                        <a14:backgroundMark x1="32500" y1="48889" x2="32431" y2="49667"/>
                        <a14:backgroundMark x1="35278" y1="48111" x2="35278" y2="48556"/>
                        <a14:backgroundMark x1="36528" y1="55333" x2="36528" y2="55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92" t="36640" r="50000" b="37368"/>
          <a:stretch/>
        </p:blipFill>
        <p:spPr bwMode="auto">
          <a:xfrm>
            <a:off x="6444208" y="4869160"/>
            <a:ext cx="2861782" cy="208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31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79512" y="107921"/>
            <a:ext cx="8712968" cy="461665"/>
          </a:xfrm>
          <a:prstGeom prst="rect">
            <a:avLst/>
          </a:prstGeom>
          <a:solidFill>
            <a:schemeClr val="accent6">
              <a:lumMod val="50000"/>
              <a:alpha val="30000"/>
            </a:schemeClr>
          </a:solidFill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400" b="1" u="sng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hn Handy LET" pitchFamily="2" charset="0"/>
              </a:rPr>
              <a:t>L’évaluation type 3 (géographie)</a:t>
            </a:r>
            <a:endParaRPr lang="fr-FR" sz="2400" b="1" u="sng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hn Handy LET" pitchFamily="2" charset="0"/>
            </a:endParaRPr>
          </a:p>
        </p:txBody>
      </p:sp>
      <p:pic>
        <p:nvPicPr>
          <p:cNvPr id="10" name="Picture 6" descr="http://artic.ac-besancon.fr/lp_lettres/IUFM/tice2007/politique/habillage/bouton%20fl%C3%A8che%20droite.gi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 flipV="1">
            <a:off x="107504" y="80664"/>
            <a:ext cx="324000" cy="324000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chemeClr val="accent6">
                <a:lumMod val="50000"/>
              </a:schemeClr>
            </a:contourClr>
          </a:sp3d>
        </p:spPr>
      </p:pic>
      <p:pic>
        <p:nvPicPr>
          <p:cNvPr id="6146" name="Picture 2"/>
          <p:cNvPicPr preferRelativeResize="0"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t="20606" r="19546" b="11031"/>
          <a:stretch/>
        </p:blipFill>
        <p:spPr bwMode="auto">
          <a:xfrm>
            <a:off x="248400" y="612000"/>
            <a:ext cx="8647200" cy="617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06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07921"/>
            <a:ext cx="9144000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996633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John Handy LET" pitchFamily="2" charset="0"/>
              </a:rPr>
              <a:t>En conclusion, quelques conseils</a:t>
            </a:r>
            <a:endParaRPr lang="fr-FR" sz="3200" b="1" u="sng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996633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John Handy LET" pitchFamily="2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 rot="960000">
            <a:off x="185667" y="183603"/>
            <a:ext cx="6552000" cy="2268000"/>
            <a:chOff x="179512" y="645934"/>
            <a:chExt cx="6552000" cy="2268000"/>
          </a:xfrm>
        </p:grpSpPr>
        <p:pic>
          <p:nvPicPr>
            <p:cNvPr id="1034" name="Picture 10" descr="http://www.roseetpiment-demo.fr/egepp/wp-content/uploads/2014/03/trait-color.png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stelsSmoot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45934"/>
              <a:ext cx="6552000" cy="22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 rot="20613089">
              <a:off x="419072" y="1349496"/>
              <a:ext cx="590465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smtClean="0">
                  <a:latin typeface="Tw Cen MT" pitchFamily="34" charset="0"/>
                </a:rPr>
                <a:t>Plus votre </a:t>
              </a:r>
              <a:r>
                <a:rPr lang="fr-FR" sz="1400" b="1" dirty="0">
                  <a:latin typeface="Tw Cen MT" pitchFamily="34" charset="0"/>
                </a:rPr>
                <a:t>leçon sera solide et </a:t>
              </a:r>
              <a:r>
                <a:rPr lang="fr-FR" sz="1400" b="1" dirty="0" smtClean="0">
                  <a:latin typeface="Tw Cen MT" pitchFamily="34" charset="0"/>
                </a:rPr>
                <a:t>rythmée (minutieusement préparée) , </a:t>
              </a:r>
            </a:p>
            <a:p>
              <a:pPr algn="ctr"/>
              <a:r>
                <a:rPr lang="fr-FR" sz="1400" b="1" dirty="0" smtClean="0">
                  <a:latin typeface="Tw Cen MT" pitchFamily="34" charset="0"/>
                </a:rPr>
                <a:t>plus </a:t>
              </a:r>
              <a:r>
                <a:rPr lang="fr-FR" sz="1400" b="1" dirty="0">
                  <a:latin typeface="Tw Cen MT" pitchFamily="34" charset="0"/>
                </a:rPr>
                <a:t>vos élèves en comprendront le sens, moins vous aurez de problème de discipline car ils seront actifs et guidés dans leur apprentissage.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 rot="980922">
            <a:off x="2405259" y="1136933"/>
            <a:ext cx="6552000" cy="2268000"/>
            <a:chOff x="179512" y="645934"/>
            <a:chExt cx="6552000" cy="2268000"/>
          </a:xfrm>
        </p:grpSpPr>
        <p:pic>
          <p:nvPicPr>
            <p:cNvPr id="12" name="Picture 10" descr="http://www.roseetpiment-demo.fr/egepp/wp-content/uploads/2014/03/trait-color.png"/>
            <p:cNvPicPr preferRelativeResize="0">
              <a:picLocks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stelsSmoot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45934"/>
              <a:ext cx="6552000" cy="22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 rot="20613089">
              <a:off x="419072" y="1349496"/>
              <a:ext cx="590465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>
                  <a:latin typeface="Tw Cen MT" pitchFamily="34" charset="0"/>
                </a:rPr>
                <a:t>Plus vous aurez de connaissances sur la thématique à enseigner, plus limpide sera votre transmission auprès des élèves (on ne </a:t>
              </a:r>
              <a:r>
                <a:rPr lang="fr-FR" sz="1400" b="1" dirty="0" smtClean="0">
                  <a:latin typeface="Tw Cen MT" pitchFamily="34" charset="0"/>
                </a:rPr>
                <a:t>transmet </a:t>
              </a:r>
              <a:r>
                <a:rPr lang="fr-FR" sz="1400" b="1" dirty="0">
                  <a:latin typeface="Tw Cen MT" pitchFamily="34" charset="0"/>
                </a:rPr>
                <a:t>pas, on ne synthétise pas correctement sans connaissance)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 rot="960000">
            <a:off x="185667" y="2094739"/>
            <a:ext cx="6552000" cy="2268000"/>
            <a:chOff x="179512" y="645934"/>
            <a:chExt cx="6552000" cy="2268000"/>
          </a:xfrm>
        </p:grpSpPr>
        <p:pic>
          <p:nvPicPr>
            <p:cNvPr id="15" name="Picture 10" descr="http://www.roseetpiment-demo.fr/egepp/wp-content/uploads/2014/03/trait-color.png"/>
            <p:cNvPicPr preferRelativeResize="0">
              <a:picLocks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stelsSmoot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45934"/>
              <a:ext cx="6552000" cy="22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 rot="20613089">
              <a:off x="419072" y="1349496"/>
              <a:ext cx="590465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>
                  <a:latin typeface="Tw Cen MT" pitchFamily="34" charset="0"/>
                </a:rPr>
                <a:t>Sollicitez votre tuteur, n’hésitez pas à frapper aux portes pour avoir des réponses. Osez demander conseils si vous rencontrez des difficultés : ne restez pas </a:t>
              </a:r>
              <a:r>
                <a:rPr lang="fr-FR" sz="1400" b="1" dirty="0" smtClean="0">
                  <a:latin typeface="Tw Cen MT" pitchFamily="34" charset="0"/>
                </a:rPr>
                <a:t>isolé </a:t>
              </a:r>
              <a:r>
                <a:rPr lang="fr-FR" sz="1400" b="1" dirty="0">
                  <a:latin typeface="Tw Cen MT" pitchFamily="34" charset="0"/>
                </a:rPr>
                <a:t>et acceptez les critiques qui sont toujours constructives. 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 rot="960000">
            <a:off x="2406333" y="3038245"/>
            <a:ext cx="6552000" cy="2268000"/>
            <a:chOff x="179512" y="645934"/>
            <a:chExt cx="6552000" cy="2268000"/>
          </a:xfrm>
        </p:grpSpPr>
        <p:pic>
          <p:nvPicPr>
            <p:cNvPr id="18" name="Picture 10" descr="http://www.roseetpiment-demo.fr/egepp/wp-content/uploads/2014/03/trait-color.png"/>
            <p:cNvPicPr preferRelativeResize="0">
              <a:picLocks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stelsSmoot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45934"/>
              <a:ext cx="6552000" cy="22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 rot="20613089">
              <a:off x="419072" y="1457218"/>
              <a:ext cx="59046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>
                  <a:latin typeface="Tw Cen MT" pitchFamily="34" charset="0"/>
                </a:rPr>
                <a:t>Donnez-vous comme objectif pour chaque leçon de créer un document, une production personnelle (fiche de révision, frise chronologique, croquis</a:t>
              </a:r>
              <a:r>
                <a:rPr lang="fr-FR" sz="1400" b="1" dirty="0" smtClean="0">
                  <a:latin typeface="Tw Cen MT" pitchFamily="34" charset="0"/>
                </a:rPr>
                <a:t>…)</a:t>
              </a:r>
              <a:endParaRPr lang="fr-FR" sz="1400" b="1" dirty="0">
                <a:latin typeface="Tw Cen MT" pitchFamily="34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 rot="960000">
            <a:off x="185667" y="4000027"/>
            <a:ext cx="6552000" cy="2268000"/>
            <a:chOff x="179512" y="645934"/>
            <a:chExt cx="6552000" cy="2268000"/>
          </a:xfrm>
        </p:grpSpPr>
        <p:pic>
          <p:nvPicPr>
            <p:cNvPr id="21" name="Picture 10" descr="http://www.roseetpiment-demo.fr/egepp/wp-content/uploads/2014/03/trait-color.png"/>
            <p:cNvPicPr preferRelativeResize="0">
              <a:picLocks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stelsSmoot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45934"/>
              <a:ext cx="6552000" cy="22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 rot="20613089">
              <a:off x="419072" y="1457218"/>
              <a:ext cx="59046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>
                  <a:latin typeface="Tw Cen MT" pitchFamily="34" charset="0"/>
                </a:rPr>
                <a:t>Travaillez en groupes pour alléger votre charge de travail et afin d’approfondir certaines leçons</a:t>
              </a:r>
            </a:p>
          </p:txBody>
        </p:sp>
      </p:grpSp>
      <p:grpSp>
        <p:nvGrpSpPr>
          <p:cNvPr id="23" name="Groupe 22"/>
          <p:cNvGrpSpPr/>
          <p:nvPr/>
        </p:nvGrpSpPr>
        <p:grpSpPr>
          <a:xfrm rot="960000">
            <a:off x="2406333" y="4910453"/>
            <a:ext cx="6552000" cy="2268000"/>
            <a:chOff x="179512" y="645934"/>
            <a:chExt cx="6552000" cy="2268000"/>
          </a:xfrm>
        </p:grpSpPr>
        <p:pic>
          <p:nvPicPr>
            <p:cNvPr id="24" name="Picture 10" descr="http://www.roseetpiment-demo.fr/egepp/wp-content/uploads/2014/03/trait-color.png"/>
            <p:cNvPicPr preferRelativeResize="0">
              <a:picLocks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stelsSmoot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45934"/>
              <a:ext cx="6552000" cy="22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 rot="20613089">
              <a:off x="419072" y="1457218"/>
              <a:ext cx="59046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>
                  <a:latin typeface="Tw Cen MT" pitchFamily="34" charset="0"/>
                </a:rPr>
                <a:t>- Utilisez les </a:t>
              </a:r>
              <a:r>
                <a:rPr lang="fr-FR" sz="1400" b="1" dirty="0" err="1">
                  <a:latin typeface="Tw Cen MT" pitchFamily="34" charset="0"/>
                </a:rPr>
                <a:t>Tice</a:t>
              </a:r>
              <a:r>
                <a:rPr lang="fr-FR" sz="1400" b="1" dirty="0">
                  <a:latin typeface="Tw Cen MT" pitchFamily="34" charset="0"/>
                </a:rPr>
                <a:t> (dans la mesure des moyens donnés par votre établissement) </a:t>
              </a: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2400120" y="1653004"/>
            <a:ext cx="4343760" cy="3551992"/>
            <a:chOff x="9193385" y="1024881"/>
            <a:chExt cx="4343760" cy="3551992"/>
          </a:xfrm>
        </p:grpSpPr>
        <p:pic>
          <p:nvPicPr>
            <p:cNvPr id="26" name="Picture 6" descr="http://encatimini.e.n.pic.centerblog.net/xactypu7.png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93385" y="1024881"/>
              <a:ext cx="4343760" cy="3551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9882313" y="1881569"/>
              <a:ext cx="2965903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b="1" dirty="0" smtClean="0">
                  <a:latin typeface="Tw Cen MT" pitchFamily="34" charset="0"/>
                </a:rPr>
                <a:t>Monter des séquences est un exercice rigoureux mais d’une richesse extraordinaire qui fait la part belle à une créativité illimitée. </a:t>
              </a:r>
              <a:endParaRPr lang="fr-FR" b="1" dirty="0">
                <a:latin typeface="Tw Cen M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777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07921"/>
            <a:ext cx="8712968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996633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John Handy LET" pitchFamily="2" charset="0"/>
              </a:rPr>
              <a:t>III. Des pistes pour évaluer ses élèves</a:t>
            </a:r>
            <a:endParaRPr lang="fr-FR" sz="3200" b="1" u="sng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996633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John Handy LET" pitchFamily="2" charset="0"/>
            </a:endParaRPr>
          </a:p>
        </p:txBody>
      </p:sp>
      <p:pic>
        <p:nvPicPr>
          <p:cNvPr id="5124" name="Picture 4" descr="http://www.lemouv.fr/sites/default/files/2013/06/17/79558/994093_un-examinateur-passant-parmi-les-eleves-de-terminale-du-baccalaureat-dans-un-lycee-a-pari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 trans="43000" scaling="24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83" y="3284984"/>
            <a:ext cx="7053435" cy="314781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043027" y="836712"/>
            <a:ext cx="3240941" cy="954107"/>
          </a:xfrm>
          <a:prstGeom prst="rect">
            <a:avLst/>
          </a:prstGeom>
          <a:solidFill>
            <a:srgbClr val="996633"/>
          </a:solidFill>
          <a:ln w="12700"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Evaluer ne consiste pas simplement à vérifier l’acquisition par ses élèves des savoirs et savoir-faire dispensés durant la leçon.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45283" y="1899409"/>
            <a:ext cx="3238685" cy="1169551"/>
          </a:xfrm>
          <a:prstGeom prst="rect">
            <a:avLst/>
          </a:prstGeom>
          <a:solidFill>
            <a:srgbClr val="996633"/>
          </a:solidFill>
          <a:ln w="12700"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L’évaluation peut se décliner sous plusieurs formes. Généralement sanctionnée par une note, elle se doit d’être accompagnée d’une appréciation même courte.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427984" y="836712"/>
            <a:ext cx="3670735" cy="2246769"/>
          </a:xfrm>
          <a:prstGeom prst="rect">
            <a:avLst/>
          </a:prstGeom>
          <a:solidFill>
            <a:srgbClr val="996633"/>
          </a:solidFill>
          <a:ln w="12700"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u="sng" cap="small" dirty="0" smtClean="0">
                <a:solidFill>
                  <a:schemeClr val="bg1"/>
                </a:solidFill>
                <a:latin typeface="Tw Cen MT" panose="020B0602020104020603" pitchFamily="34" charset="0"/>
              </a:rPr>
              <a:t>Remarque</a:t>
            </a:r>
          </a:p>
          <a:p>
            <a:pPr algn="just"/>
            <a:r>
              <a:rPr lang="fr-FR" sz="1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La place de la notation dans notre système éducatif est encore très prégnante. </a:t>
            </a:r>
            <a:r>
              <a:rPr lang="fr-FR" sz="1400" b="1" dirty="0">
                <a:solidFill>
                  <a:schemeClr val="bg1"/>
                </a:solidFill>
                <a:latin typeface="Tw Cen MT" panose="020B0602020104020603" pitchFamily="34" charset="0"/>
              </a:rPr>
              <a:t>C</a:t>
            </a:r>
            <a:r>
              <a:rPr lang="fr-FR" sz="1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hez les élèves comme chez les parents, elle est attendue autant que redoutée car elle symbolise un positionnement. </a:t>
            </a:r>
          </a:p>
          <a:p>
            <a:pPr algn="just"/>
            <a:r>
              <a:rPr lang="fr-FR" sz="1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En temps qu’enseignant, il faut garder à l’esprit que derrière chaque note, c’est la progression individuelle des apprentissages qui reste essentielle.</a:t>
            </a:r>
          </a:p>
        </p:txBody>
      </p:sp>
    </p:spTree>
    <p:extLst>
      <p:ext uri="{BB962C8B-B14F-4D97-AF65-F5344CB8AC3E}">
        <p14:creationId xmlns:p14="http://schemas.microsoft.com/office/powerpoint/2010/main" val="1289813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8" t="24470" r="21438" b="20000"/>
          <a:stretch/>
        </p:blipFill>
        <p:spPr bwMode="auto">
          <a:xfrm>
            <a:off x="2904530" y="1340768"/>
            <a:ext cx="5855012" cy="3612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5536" y="107921"/>
            <a:ext cx="8496944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r"/>
            <a:r>
              <a:rPr lang="fr-FR" sz="3200" b="1" u="sng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996633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John Handy LET" pitchFamily="2" charset="0"/>
              </a:rPr>
              <a:t>A. La fiche de révision, un outil précieux.</a:t>
            </a:r>
            <a:endParaRPr lang="fr-FR" sz="3200" b="1" u="sng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996633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John Handy LET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3" y="902905"/>
            <a:ext cx="2484000" cy="5478423"/>
          </a:xfrm>
          <a:prstGeom prst="rect">
            <a:avLst/>
          </a:prstGeom>
          <a:solidFill>
            <a:srgbClr val="996633"/>
          </a:solidFill>
          <a:ln w="12700"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La fiche de révision peut s’avérer être un guide rassurant pour les élèves. </a:t>
            </a:r>
          </a:p>
          <a:p>
            <a:pPr algn="just"/>
            <a:r>
              <a:rPr lang="fr-FR" sz="1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Elaborée par l’enseignant, </a:t>
            </a:r>
            <a:r>
              <a:rPr lang="fr-FR" sz="1400" b="1" dirty="0">
                <a:solidFill>
                  <a:schemeClr val="bg1"/>
                </a:solidFill>
                <a:latin typeface="Tw Cen MT" panose="020B0602020104020603" pitchFamily="34" charset="0"/>
              </a:rPr>
              <a:t>e</a:t>
            </a:r>
            <a:r>
              <a:rPr lang="fr-FR" sz="1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lle accompagne la leçon et peut être distribuée avant ou après la réalisation de cette dernière.</a:t>
            </a:r>
          </a:p>
          <a:p>
            <a:pPr algn="just"/>
            <a:r>
              <a:rPr lang="fr-FR" sz="1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Si elle est instaurée systématiquement (document « rituel »), les élèves n’oublient généralement pas de la demander.</a:t>
            </a:r>
          </a:p>
          <a:p>
            <a:pPr algn="just"/>
            <a:endParaRPr lang="fr-FR" sz="1400" b="1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just"/>
            <a:r>
              <a:rPr lang="fr-FR" sz="1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Concrètement, elle peut se décliner en plusieurs grandes rubriques  :</a:t>
            </a:r>
          </a:p>
          <a:p>
            <a:pPr marL="285750" indent="-285750" algn="just">
              <a:buFontTx/>
              <a:buChar char="-"/>
            </a:pPr>
            <a:r>
              <a:rPr lang="fr-FR" sz="1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Le plan et la problématique (la question de l’introduction). </a:t>
            </a:r>
          </a:p>
          <a:p>
            <a:pPr marL="285750" indent="-285750" algn="just">
              <a:buFontTx/>
              <a:buChar char="-"/>
            </a:pPr>
            <a:r>
              <a:rPr lang="fr-FR" sz="1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Les définitions (à connaitre par cœur).</a:t>
            </a:r>
          </a:p>
          <a:p>
            <a:pPr marL="285750" indent="-285750" algn="just">
              <a:buFontTx/>
              <a:buChar char="-"/>
            </a:pPr>
            <a:r>
              <a:rPr lang="fr-FR" sz="1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Les capacités (ce que l’élève doit être capable de restituer à la fin de la leçon).</a:t>
            </a:r>
            <a:endParaRPr lang="fr-FR" sz="1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7824" y="2116374"/>
            <a:ext cx="3024336" cy="2001891"/>
          </a:xfrm>
          <a:prstGeom prst="rect">
            <a:avLst/>
          </a:prstGeom>
          <a:solidFill>
            <a:srgbClr val="00B0F0">
              <a:alpha val="28000"/>
            </a:srgbClr>
          </a:solidFill>
          <a:ln w="9525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128648" y="2094492"/>
            <a:ext cx="2547808" cy="1519718"/>
          </a:xfrm>
          <a:prstGeom prst="rect">
            <a:avLst/>
          </a:prstGeom>
          <a:solidFill>
            <a:srgbClr val="00B050">
              <a:alpha val="28000"/>
            </a:srgbClr>
          </a:solidFill>
          <a:ln w="9525">
            <a:solidFill>
              <a:schemeClr val="tx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>
            <a:off x="2904530" y="3614210"/>
            <a:ext cx="5771926" cy="1338832"/>
          </a:xfrm>
          <a:custGeom>
            <a:avLst/>
            <a:gdLst>
              <a:gd name="connsiteX0" fmla="*/ 5475384 w 5475384"/>
              <a:gd name="connsiteY0" fmla="*/ 0 h 1167787"/>
              <a:gd name="connsiteX1" fmla="*/ 3018622 w 5475384"/>
              <a:gd name="connsiteY1" fmla="*/ 0 h 1167787"/>
              <a:gd name="connsiteX2" fmla="*/ 3018622 w 5475384"/>
              <a:gd name="connsiteY2" fmla="*/ 440674 h 1167787"/>
              <a:gd name="connsiteX3" fmla="*/ 0 w 5475384"/>
              <a:gd name="connsiteY3" fmla="*/ 440674 h 1167787"/>
              <a:gd name="connsiteX4" fmla="*/ 0 w 5475384"/>
              <a:gd name="connsiteY4" fmla="*/ 1167787 h 1167787"/>
              <a:gd name="connsiteX5" fmla="*/ 5431316 w 5475384"/>
              <a:gd name="connsiteY5" fmla="*/ 1134737 h 1167787"/>
              <a:gd name="connsiteX6" fmla="*/ 5475384 w 5475384"/>
              <a:gd name="connsiteY6" fmla="*/ 0 h 1167787"/>
              <a:gd name="connsiteX0" fmla="*/ 5475384 w 5475384"/>
              <a:gd name="connsiteY0" fmla="*/ 0 h 1167787"/>
              <a:gd name="connsiteX1" fmla="*/ 3018622 w 5475384"/>
              <a:gd name="connsiteY1" fmla="*/ 0 h 1167787"/>
              <a:gd name="connsiteX2" fmla="*/ 3018622 w 5475384"/>
              <a:gd name="connsiteY2" fmla="*/ 440674 h 1167787"/>
              <a:gd name="connsiteX3" fmla="*/ 0 w 5475384"/>
              <a:gd name="connsiteY3" fmla="*/ 440674 h 1167787"/>
              <a:gd name="connsiteX4" fmla="*/ 0 w 5475384"/>
              <a:gd name="connsiteY4" fmla="*/ 1167787 h 1167787"/>
              <a:gd name="connsiteX5" fmla="*/ 5475384 w 5475384"/>
              <a:gd name="connsiteY5" fmla="*/ 1134737 h 1167787"/>
              <a:gd name="connsiteX6" fmla="*/ 5475384 w 5475384"/>
              <a:gd name="connsiteY6" fmla="*/ 0 h 116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5384" h="1167787">
                <a:moveTo>
                  <a:pt x="5475384" y="0"/>
                </a:moveTo>
                <a:lnTo>
                  <a:pt x="3018622" y="0"/>
                </a:lnTo>
                <a:lnTo>
                  <a:pt x="3018622" y="440674"/>
                </a:lnTo>
                <a:lnTo>
                  <a:pt x="0" y="440674"/>
                </a:lnTo>
                <a:lnTo>
                  <a:pt x="0" y="1167787"/>
                </a:lnTo>
                <a:lnTo>
                  <a:pt x="5475384" y="1134737"/>
                </a:lnTo>
                <a:lnTo>
                  <a:pt x="5475384" y="0"/>
                </a:lnTo>
                <a:close/>
              </a:path>
            </a:pathLst>
          </a:custGeom>
          <a:solidFill>
            <a:schemeClr val="accent2">
              <a:lumMod val="50000"/>
              <a:alpha val="3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876942" y="836712"/>
            <a:ext cx="5882600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cap="small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Exemple de fiche de révision en histoire (niveau seconde)</a:t>
            </a:r>
            <a:endParaRPr lang="fr-FR" sz="1400" b="1" cap="small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90736" y="5085184"/>
            <a:ext cx="5882600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cap="small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Au collège </a:t>
            </a:r>
            <a:r>
              <a:rPr lang="fr-FR" sz="1400" b="1" cap="small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: </a:t>
            </a:r>
          </a:p>
          <a:p>
            <a:pPr algn="ctr"/>
            <a:r>
              <a:rPr lang="fr-FR" sz="1400" b="1" dirty="0" smtClean="0">
                <a:solidFill>
                  <a:schemeClr val="bg2">
                    <a:lumMod val="90000"/>
                  </a:schemeClr>
                </a:solidFill>
                <a:latin typeface="Tw Cen MT" panose="020B0602020104020603" pitchFamily="34" charset="0"/>
              </a:rPr>
              <a:t>- simplifier au maximum le plan et la problématique (il n’est pas forcé que les élèves maîtrisent ces éléments par cœur)</a:t>
            </a:r>
          </a:p>
          <a:p>
            <a:pPr algn="ctr"/>
            <a:r>
              <a:rPr lang="fr-FR" sz="1400" b="1" dirty="0" smtClean="0">
                <a:solidFill>
                  <a:schemeClr val="bg2">
                    <a:lumMod val="90000"/>
                  </a:schemeClr>
                </a:solidFill>
                <a:latin typeface="Tw Cen MT" panose="020B0602020104020603" pitchFamily="34" charset="0"/>
              </a:rPr>
              <a:t>- les définitions peuvent figurer directement sur la fiche de révision (ce qui évite de les recopier en cours et fait gagner un temps précieux)</a:t>
            </a:r>
          </a:p>
          <a:p>
            <a:pPr algn="ctr"/>
            <a:r>
              <a:rPr lang="fr-FR" sz="1400" b="1" dirty="0" smtClean="0">
                <a:solidFill>
                  <a:schemeClr val="bg2">
                    <a:lumMod val="90000"/>
                  </a:schemeClr>
                </a:solidFill>
                <a:latin typeface="Tw Cen MT" panose="020B0602020104020603" pitchFamily="34" charset="0"/>
              </a:rPr>
              <a:t>- Minorer les capacités à deux ou trois (surtout pour les niveaux 6</a:t>
            </a:r>
            <a:r>
              <a:rPr lang="fr-FR" sz="1400" b="1" baseline="30000" dirty="0" smtClean="0">
                <a:solidFill>
                  <a:schemeClr val="bg2">
                    <a:lumMod val="90000"/>
                  </a:schemeClr>
                </a:solidFill>
                <a:latin typeface="Tw Cen MT" panose="020B0602020104020603" pitchFamily="34" charset="0"/>
              </a:rPr>
              <a:t>ème </a:t>
            </a:r>
            <a:r>
              <a:rPr lang="fr-FR" sz="1400" b="1" dirty="0" smtClean="0">
                <a:solidFill>
                  <a:schemeClr val="bg2">
                    <a:lumMod val="90000"/>
                  </a:schemeClr>
                </a:solidFill>
                <a:latin typeface="Tw Cen MT" panose="020B0602020104020603" pitchFamily="34" charset="0"/>
              </a:rPr>
              <a:t>et 5</a:t>
            </a:r>
            <a:r>
              <a:rPr lang="fr-FR" sz="1400" b="1" baseline="30000" dirty="0" smtClean="0">
                <a:solidFill>
                  <a:schemeClr val="bg2">
                    <a:lumMod val="90000"/>
                  </a:schemeClr>
                </a:solidFill>
                <a:latin typeface="Tw Cen MT" panose="020B0602020104020603" pitchFamily="34" charset="0"/>
              </a:rPr>
              <a:t>ème</a:t>
            </a:r>
            <a:r>
              <a:rPr lang="fr-FR" sz="1400" b="1" dirty="0" smtClean="0">
                <a:solidFill>
                  <a:schemeClr val="bg2">
                    <a:lumMod val="90000"/>
                  </a:schemeClr>
                </a:solidFill>
                <a:latin typeface="Tw Cen MT" panose="020B0602020104020603" pitchFamily="34" charset="0"/>
              </a:rPr>
              <a:t>)</a:t>
            </a:r>
            <a:endParaRPr lang="fr-FR" sz="1400" b="1" dirty="0">
              <a:solidFill>
                <a:schemeClr val="bg2">
                  <a:lumMod val="90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84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6" grpId="0" animBg="1"/>
      <p:bldP spid="7" grpId="0" animBg="1"/>
      <p:bldP spid="9" grpId="0" animBg="1"/>
      <p:bldP spid="10" grpId="0" animBg="1"/>
      <p:bldP spid="1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984488" y="4941168"/>
            <a:ext cx="1980000" cy="1733252"/>
          </a:xfrm>
          <a:prstGeom prst="rect">
            <a:avLst/>
          </a:prstGeom>
          <a:solidFill>
            <a:srgbClr val="FFCC66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Quelles formes ?</a:t>
            </a:r>
          </a:p>
          <a:p>
            <a:pPr algn="ctr"/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- Devoir sur table : combinaison d’exercices de questionnement de documents, d’analyse critique et de rédaction</a:t>
            </a:r>
          </a:p>
          <a:p>
            <a:pPr algn="ctr"/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…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5536" y="107921"/>
            <a:ext cx="8496944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r"/>
            <a:r>
              <a:rPr lang="fr-FR" sz="3200" b="1" u="sng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996633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John Handy LET" pitchFamily="2" charset="0"/>
              </a:rPr>
              <a:t>B. Les différentes formes d’évaluation</a:t>
            </a:r>
            <a:endParaRPr lang="fr-FR" sz="3200" b="1" u="sng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996633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John Handy LET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3784" y="908720"/>
            <a:ext cx="2484000" cy="5693866"/>
          </a:xfrm>
          <a:prstGeom prst="rect">
            <a:avLst/>
          </a:prstGeom>
          <a:solidFill>
            <a:srgbClr val="996633"/>
          </a:solidFill>
          <a:ln w="12700"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Il existe une multitude de façon d’évaluer ses élèves. </a:t>
            </a:r>
          </a:p>
          <a:p>
            <a:pPr algn="just"/>
            <a:endParaRPr lang="fr-FR" sz="14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just"/>
            <a:r>
              <a:rPr lang="fr-FR" sz="1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Schématiquement toutefois, on peut envisager trois grandes formes d’évaluations qu’il conviendrait de conjuguer pour appréhender les progrès </a:t>
            </a:r>
            <a:r>
              <a:rPr lang="fr-FR" sz="1400" b="1" dirty="0">
                <a:solidFill>
                  <a:schemeClr val="bg1"/>
                </a:solidFill>
                <a:latin typeface="Tw Cen MT" panose="020B0602020104020603" pitchFamily="34" charset="0"/>
              </a:rPr>
              <a:t>e</a:t>
            </a:r>
            <a:r>
              <a:rPr lang="fr-FR" sz="1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t/ou difficultés rencontrées.</a:t>
            </a:r>
          </a:p>
          <a:p>
            <a:pPr algn="just"/>
            <a:endParaRPr lang="fr-FR" sz="14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ctr"/>
            <a:r>
              <a:rPr lang="fr-FR" sz="1400" b="1" u="sng" cap="small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La question de la note</a:t>
            </a:r>
          </a:p>
          <a:p>
            <a:pPr algn="just"/>
            <a:r>
              <a:rPr lang="fr-FR" sz="1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La notation chiffrée peut ne pas être envisagée de manière systématique. L’enseignant peut demander des devoirs qu’il va ramasser et simplement annoter de conseils pour progresser. </a:t>
            </a:r>
          </a:p>
          <a:p>
            <a:pPr algn="just"/>
            <a:endParaRPr lang="fr-FR" sz="14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just"/>
            <a:r>
              <a:rPr lang="fr-FR" sz="1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Peut également être envisagée l’idée de la </a:t>
            </a:r>
            <a:r>
              <a:rPr lang="fr-FR" sz="1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note bonus</a:t>
            </a:r>
            <a:r>
              <a:rPr lang="fr-FR" sz="1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qui, si elle est présentée comme un exercice de valorisation, encourage l’élève à rendre plus régulièrement ses productions.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08024" y="830317"/>
            <a:ext cx="1980000" cy="438443"/>
          </a:xfrm>
          <a:prstGeom prst="rect">
            <a:avLst/>
          </a:prstGeom>
          <a:solidFill>
            <a:srgbClr val="FFCC66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cap="sm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Evaluation type 1</a:t>
            </a:r>
            <a:endParaRPr lang="fr-FR" sz="1400" b="1" i="1" cap="small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96256" y="830317"/>
            <a:ext cx="1980000" cy="438443"/>
          </a:xfrm>
          <a:prstGeom prst="rect">
            <a:avLst/>
          </a:prstGeom>
          <a:solidFill>
            <a:srgbClr val="FFCC66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cap="sm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Evaluation type 2</a:t>
            </a:r>
            <a:endParaRPr lang="fr-FR" sz="1400" b="1" i="1" cap="small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4488" y="830317"/>
            <a:ext cx="1980000" cy="438443"/>
          </a:xfrm>
          <a:prstGeom prst="rect">
            <a:avLst/>
          </a:prstGeom>
          <a:solidFill>
            <a:srgbClr val="FFCC66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cap="sm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Evaluation type 3</a:t>
            </a:r>
            <a:endParaRPr lang="fr-FR" sz="1400" b="1" i="1" cap="small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 rot="5400000">
            <a:off x="3572943" y="1345182"/>
            <a:ext cx="450160" cy="441335"/>
          </a:xfrm>
          <a:prstGeom prst="chevron">
            <a:avLst/>
          </a:prstGeom>
          <a:ln>
            <a:solidFill>
              <a:srgbClr val="FFFF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rot="5400000">
            <a:off x="5661176" y="1345181"/>
            <a:ext cx="450160" cy="441335"/>
          </a:xfrm>
          <a:prstGeom prst="chevron">
            <a:avLst/>
          </a:prstGeom>
          <a:ln>
            <a:solidFill>
              <a:srgbClr val="FFFF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7749408" y="1345181"/>
            <a:ext cx="450160" cy="441335"/>
          </a:xfrm>
          <a:prstGeom prst="chevron">
            <a:avLst/>
          </a:prstGeom>
          <a:ln>
            <a:solidFill>
              <a:srgbClr val="FFFF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8024" y="1850400"/>
            <a:ext cx="1980000" cy="1512168"/>
          </a:xfrm>
          <a:prstGeom prst="rect">
            <a:avLst/>
          </a:prstGeom>
          <a:solidFill>
            <a:srgbClr val="FFCC66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Réaliser un exercice</a:t>
            </a:r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précis faisant appel à une méthode mise en œuvre dans la leçon ou dans une leçon antérieure.</a:t>
            </a:r>
            <a:endParaRPr lang="fr-FR" sz="1400" b="1" dirty="0">
              <a:solidFill>
                <a:schemeClr val="accent6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96256" y="1849016"/>
            <a:ext cx="1980000" cy="1512168"/>
          </a:xfrm>
          <a:prstGeom prst="rect">
            <a:avLst/>
          </a:prstGeom>
          <a:solidFill>
            <a:srgbClr val="FFCC66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Apprendre </a:t>
            </a:r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et 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restituer dans des exercices calibrés des </a:t>
            </a:r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éléments de la 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leçon, par exemple des dates ou des localisations.</a:t>
            </a:r>
            <a:endParaRPr lang="fr-FR" sz="1400" b="1" dirty="0">
              <a:solidFill>
                <a:schemeClr val="accent6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84488" y="1850400"/>
            <a:ext cx="1980000" cy="1512168"/>
          </a:xfrm>
          <a:prstGeom prst="rect">
            <a:avLst/>
          </a:prstGeom>
          <a:solidFill>
            <a:srgbClr val="FFCC66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M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obiliser </a:t>
            </a:r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des connaissances 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(savoirs) et des méthodes (savoir-faire) pour </a:t>
            </a:r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répondre à un 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sujet portant sur la leçon.</a:t>
            </a:r>
            <a:endParaRPr lang="fr-FR" sz="1400" b="1" dirty="0">
              <a:solidFill>
                <a:schemeClr val="accent6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08024" y="3933056"/>
            <a:ext cx="1980000" cy="432048"/>
          </a:xfrm>
          <a:prstGeom prst="rect">
            <a:avLst/>
          </a:prstGeom>
          <a:solidFill>
            <a:srgbClr val="FFCC66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En classe ou à la maison</a:t>
            </a:r>
            <a:endParaRPr lang="fr-FR" sz="1400" b="1" dirty="0">
              <a:solidFill>
                <a:schemeClr val="accent6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05332" y="3933056"/>
            <a:ext cx="4059155" cy="432048"/>
          </a:xfrm>
          <a:prstGeom prst="rect">
            <a:avLst/>
          </a:prstGeom>
          <a:solidFill>
            <a:srgbClr val="FFCC66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En classe après un temps laissé pour la révision (compter une semaine) </a:t>
            </a:r>
            <a:endParaRPr lang="fr-FR" sz="1400" b="1" dirty="0">
              <a:solidFill>
                <a:schemeClr val="accent6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Chevron 15"/>
          <p:cNvSpPr/>
          <p:nvPr/>
        </p:nvSpPr>
        <p:spPr>
          <a:xfrm rot="5400000">
            <a:off x="3572943" y="3433413"/>
            <a:ext cx="450160" cy="441335"/>
          </a:xfrm>
          <a:prstGeom prst="chevron">
            <a:avLst/>
          </a:prstGeom>
          <a:ln>
            <a:solidFill>
              <a:srgbClr val="FFFF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 rot="5400000">
            <a:off x="6709828" y="3433413"/>
            <a:ext cx="450160" cy="441335"/>
          </a:xfrm>
          <a:prstGeom prst="chevron">
            <a:avLst/>
          </a:prstGeom>
          <a:ln>
            <a:solidFill>
              <a:srgbClr val="FFFF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08023" y="4941168"/>
            <a:ext cx="1980000" cy="1733253"/>
          </a:xfrm>
          <a:prstGeom prst="rect">
            <a:avLst/>
          </a:prstGeom>
          <a:solidFill>
            <a:srgbClr val="FFCC66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Quelles formes ?</a:t>
            </a:r>
          </a:p>
          <a:p>
            <a:pPr algn="ctr"/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- Devoir maison</a:t>
            </a:r>
          </a:p>
          <a:p>
            <a:pPr algn="ctr"/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- Exercice pris dans le manuel</a:t>
            </a:r>
          </a:p>
          <a:p>
            <a:pPr algn="ctr"/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- Exercice réalisé par le professeur</a:t>
            </a:r>
          </a:p>
          <a:p>
            <a:pPr algn="ctr"/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- Travail de groupes</a:t>
            </a:r>
          </a:p>
          <a:p>
            <a:pPr algn="ctr"/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96255" y="4936108"/>
            <a:ext cx="1980000" cy="1733252"/>
          </a:xfrm>
          <a:prstGeom prst="rect">
            <a:avLst/>
          </a:prstGeom>
          <a:solidFill>
            <a:srgbClr val="FFCC66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4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Quelles formes ?</a:t>
            </a:r>
          </a:p>
          <a:p>
            <a:pPr algn="ctr"/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- Test de connaissances</a:t>
            </a:r>
          </a:p>
          <a:p>
            <a:pPr algn="ctr"/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- Réponse à une question du cours</a:t>
            </a:r>
          </a:p>
          <a:p>
            <a:pPr algn="ctr"/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- Test de définitions</a:t>
            </a:r>
          </a:p>
          <a:p>
            <a:pPr algn="ctr"/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- Localisation spatiale</a:t>
            </a:r>
          </a:p>
          <a:p>
            <a:pPr algn="ctr"/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- Repères chronologiques …</a:t>
            </a:r>
            <a:endParaRPr lang="fr-FR" sz="1400" b="1" dirty="0">
              <a:solidFill>
                <a:schemeClr val="accent6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 rot="5400000">
            <a:off x="3572943" y="4453200"/>
            <a:ext cx="450160" cy="441335"/>
          </a:xfrm>
          <a:prstGeom prst="chevron">
            <a:avLst/>
          </a:prstGeom>
          <a:ln>
            <a:solidFill>
              <a:srgbClr val="FFFF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 rot="5400000">
            <a:off x="5661175" y="4453200"/>
            <a:ext cx="450160" cy="441335"/>
          </a:xfrm>
          <a:prstGeom prst="chevron">
            <a:avLst/>
          </a:prstGeom>
          <a:ln>
            <a:solidFill>
              <a:srgbClr val="FFFF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 rot="5400000">
            <a:off x="7750800" y="4452698"/>
            <a:ext cx="450160" cy="441335"/>
          </a:xfrm>
          <a:prstGeom prst="chevron">
            <a:avLst/>
          </a:prstGeom>
          <a:ln>
            <a:solidFill>
              <a:srgbClr val="FFFF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808024" y="5621942"/>
            <a:ext cx="6156464" cy="98064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72000" rtlCol="0">
            <a:spAutoFit/>
          </a:bodyPr>
          <a:lstStyle/>
          <a:p>
            <a:pPr algn="ctr"/>
            <a:r>
              <a:rPr lang="fr-FR" sz="1400" b="1" u="sng" cap="small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Dans l’évaluation, il faut donc faire attention :  </a:t>
            </a:r>
          </a:p>
          <a:p>
            <a:pPr algn="just" defTabSz="247650">
              <a:tabLst>
                <a:tab pos="4846638" algn="l"/>
              </a:tabLst>
            </a:pPr>
            <a:r>
              <a:rPr lang="fr-FR" sz="1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- à la transparence des critères d’évaluation que les élèves doivent s’approprier.</a:t>
            </a:r>
          </a:p>
          <a:p>
            <a:pPr algn="just" defTabSz="247650">
              <a:tabLst>
                <a:tab pos="4846638" algn="l"/>
              </a:tabLst>
            </a:pPr>
            <a:r>
              <a:rPr lang="fr-FR" sz="1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- aux objectifs qui doivent être atteignables </a:t>
            </a:r>
            <a:r>
              <a:rPr lang="fr-FR" sz="1400" b="1" dirty="0">
                <a:solidFill>
                  <a:schemeClr val="bg1"/>
                </a:solidFill>
                <a:latin typeface="Tw Cen MT" panose="020B0602020104020603" pitchFamily="34" charset="0"/>
              </a:rPr>
              <a:t>par les élèves </a:t>
            </a:r>
            <a:r>
              <a:rPr lang="fr-FR" sz="1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: cela implique d’adapter </a:t>
            </a:r>
            <a:r>
              <a:rPr lang="fr-FR" sz="1400" b="1" dirty="0">
                <a:solidFill>
                  <a:schemeClr val="bg1"/>
                </a:solidFill>
                <a:latin typeface="Tw Cen MT" panose="020B0602020104020603" pitchFamily="34" charset="0"/>
              </a:rPr>
              <a:t>les évaluations à leur niveau. </a:t>
            </a:r>
            <a:endParaRPr lang="fr-FR" sz="1400" b="1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27124"/>
              </p:ext>
            </p:extLst>
          </p:nvPr>
        </p:nvGraphicFramePr>
        <p:xfrm>
          <a:off x="2843808" y="1880344"/>
          <a:ext cx="609600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1" cap="small" dirty="0" smtClean="0">
                          <a:latin typeface="Tw Cen MT" panose="020B0602020104020603" pitchFamily="34" charset="0"/>
                        </a:rPr>
                        <a:t>Exemples</a:t>
                      </a:r>
                      <a:r>
                        <a:rPr lang="fr-FR" sz="1200" b="1" cap="small" baseline="0" dirty="0" smtClean="0">
                          <a:latin typeface="Tw Cen MT" panose="020B0602020104020603" pitchFamily="34" charset="0"/>
                        </a:rPr>
                        <a:t> a partir du programme de seconde</a:t>
                      </a:r>
                      <a:endParaRPr lang="fr-FR" sz="1200" b="1" cap="small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u="sng" dirty="0" smtClean="0">
                          <a:latin typeface="Tw Cen MT" panose="020B0602020104020603" pitchFamily="34" charset="0"/>
                          <a:hlinkClick r:id="" action="ppaction://noaction"/>
                        </a:rPr>
                        <a:t>En histoire</a:t>
                      </a:r>
                    </a:p>
                    <a:p>
                      <a:pPr algn="ctr"/>
                      <a:r>
                        <a:rPr lang="fr-FR" sz="1200" b="1" u="none" dirty="0" smtClean="0">
                          <a:latin typeface="Tw Cen MT" panose="020B0602020104020603" pitchFamily="34" charset="0"/>
                          <a:hlinkClick r:id="" action="ppaction://noaction"/>
                        </a:rPr>
                        <a:t>Extrait</a:t>
                      </a:r>
                      <a:r>
                        <a:rPr lang="fr-FR" sz="1200" b="1" dirty="0" smtClean="0">
                          <a:latin typeface="Tw Cen MT" panose="020B0602020104020603" pitchFamily="34" charset="0"/>
                          <a:hlinkClick r:id="" action="ppaction://noaction"/>
                        </a:rPr>
                        <a:t> d’une fiche élève portant sur la prise de Constantinople (chapitre</a:t>
                      </a:r>
                    </a:p>
                    <a:p>
                      <a:pPr algn="ctr"/>
                      <a:r>
                        <a:rPr lang="fr-FR" sz="1200" b="1" dirty="0" smtClean="0">
                          <a:latin typeface="Tw Cen MT" panose="020B0602020104020603" pitchFamily="34" charset="0"/>
                          <a:hlinkClick r:id="" action="ppaction://noaction"/>
                        </a:rPr>
                        <a:t> « l’élargissement du monde »)</a:t>
                      </a:r>
                      <a:endParaRPr lang="fr-FR" sz="1200" b="1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u="sng" dirty="0" smtClean="0">
                          <a:latin typeface="Tw Cen MT" panose="020B0602020104020603" pitchFamily="34" charset="0"/>
                          <a:hlinkClick r:id="" action="ppaction://noaction"/>
                        </a:rPr>
                        <a:t>En histoire</a:t>
                      </a:r>
                    </a:p>
                    <a:p>
                      <a:pPr algn="ctr"/>
                      <a:r>
                        <a:rPr lang="fr-FR" sz="1200" b="1" u="none" dirty="0" smtClean="0">
                          <a:latin typeface="Tw Cen MT" panose="020B0602020104020603" pitchFamily="34" charset="0"/>
                          <a:hlinkClick r:id="" action="ppaction://noaction"/>
                        </a:rPr>
                        <a:t>Exemple de test de connaissances réalisé à partir du chapitre « la chrétienté médiévale » et l’étude de la croisade albigeoise</a:t>
                      </a:r>
                      <a:endParaRPr lang="fr-FR" sz="1200" b="1" dirty="0" smtClean="0">
                        <a:latin typeface="Tw Cen MT" panose="020B0602020104020603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u="sng" dirty="0" smtClean="0">
                          <a:latin typeface="Tw Cen MT" panose="020B0602020104020603" pitchFamily="34" charset="0"/>
                          <a:hlinkClick r:id="" action="ppaction://noaction"/>
                        </a:rPr>
                        <a:t>En histoire</a:t>
                      </a:r>
                    </a:p>
                    <a:p>
                      <a:pPr algn="ctr"/>
                      <a:r>
                        <a:rPr lang="fr-FR" sz="1200" b="1" dirty="0" smtClean="0">
                          <a:latin typeface="Tw Cen MT" panose="020B0602020104020603" pitchFamily="34" charset="0"/>
                          <a:hlinkClick r:id="" action="ppaction://noaction"/>
                        </a:rPr>
                        <a:t>Exemple</a:t>
                      </a:r>
                      <a:r>
                        <a:rPr lang="fr-FR" sz="1200" b="1" baseline="0" dirty="0" smtClean="0">
                          <a:latin typeface="Tw Cen MT" panose="020B0602020104020603" pitchFamily="34" charset="0"/>
                          <a:hlinkClick r:id="" action="ppaction://noaction"/>
                        </a:rPr>
                        <a:t> de Devoir Sur Table (DST) portant sur le chapitre « la place des Européens dans le peuplement de la terre ».</a:t>
                      </a:r>
                      <a:endParaRPr lang="fr-FR" sz="1200" b="1" dirty="0"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u="sng" dirty="0" smtClean="0">
                          <a:latin typeface="Tw Cen MT" panose="020B0602020104020603" pitchFamily="34" charset="0"/>
                          <a:hlinkClick r:id="" action="ppaction://noaction"/>
                        </a:rPr>
                        <a:t>En géographie</a:t>
                      </a:r>
                    </a:p>
                    <a:p>
                      <a:pPr algn="ctr"/>
                      <a:r>
                        <a:rPr lang="fr-FR" sz="1200" b="1" u="none" dirty="0" smtClean="0">
                          <a:latin typeface="Tw Cen MT" panose="020B0602020104020603" pitchFamily="34" charset="0"/>
                          <a:hlinkClick r:id="" action="ppaction://noaction"/>
                        </a:rPr>
                        <a:t>Extrait d’une fiche élève portant sur les enjeux d’un développement effréné (chapitre « Du</a:t>
                      </a:r>
                      <a:r>
                        <a:rPr lang="fr-FR" sz="1200" b="1" u="none" baseline="0" dirty="0" smtClean="0">
                          <a:latin typeface="Tw Cen MT" panose="020B0602020104020603" pitchFamily="34" charset="0"/>
                          <a:hlinkClick r:id="" action="ppaction://noaction"/>
                        </a:rPr>
                        <a:t> développement </a:t>
                      </a:r>
                      <a:r>
                        <a:rPr lang="fr-FR" sz="1200" b="1" u="none" dirty="0" smtClean="0">
                          <a:latin typeface="Tw Cen MT" panose="020B0602020104020603" pitchFamily="34" charset="0"/>
                          <a:hlinkClick r:id="" action="ppaction://noaction"/>
                        </a:rPr>
                        <a:t> au développement durable »)</a:t>
                      </a:r>
                      <a:endParaRPr lang="fr-FR" sz="1200" b="1" u="none" dirty="0" smtClean="0">
                        <a:latin typeface="Tw Cen MT" panose="020B0602020104020603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u="sng" dirty="0" smtClean="0">
                          <a:latin typeface="Tw Cen MT" panose="020B0602020104020603" pitchFamily="34" charset="0"/>
                          <a:hlinkClick r:id="" action="ppaction://noaction"/>
                        </a:rPr>
                        <a:t>En géographie</a:t>
                      </a:r>
                    </a:p>
                    <a:p>
                      <a:pPr algn="ctr"/>
                      <a:r>
                        <a:rPr lang="fr-FR" sz="1200" b="1" u="none" dirty="0" smtClean="0">
                          <a:latin typeface="Tw Cen MT" panose="020B0602020104020603" pitchFamily="34" charset="0"/>
                          <a:hlinkClick r:id="" action="ppaction://noaction"/>
                        </a:rPr>
                        <a:t>Exemple de test de connaissances réalisé</a:t>
                      </a:r>
                      <a:r>
                        <a:rPr lang="fr-FR" sz="1200" b="1" u="none" baseline="0" dirty="0" smtClean="0">
                          <a:latin typeface="Tw Cen MT" panose="020B0602020104020603" pitchFamily="34" charset="0"/>
                          <a:hlinkClick r:id="" action="ppaction://noaction"/>
                        </a:rPr>
                        <a:t> à partir du chapitre « l’eau, ressource essentielle » et de l’étude de cas relative au barrage des Trois Gorges en Chine </a:t>
                      </a:r>
                      <a:endParaRPr lang="fr-FR" sz="1200" b="1" u="none" dirty="0" smtClean="0">
                        <a:latin typeface="Tw Cen MT" panose="020B0602020104020603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u="sng" dirty="0" smtClean="0">
                          <a:latin typeface="Tw Cen MT" panose="020B0602020104020603" pitchFamily="34" charset="0"/>
                          <a:hlinkClick r:id="" action="ppaction://noaction"/>
                        </a:rPr>
                        <a:t>En géographie</a:t>
                      </a:r>
                    </a:p>
                    <a:p>
                      <a:pPr algn="ctr"/>
                      <a:r>
                        <a:rPr lang="fr-FR" sz="1200" b="1" u="none" dirty="0" smtClean="0">
                          <a:latin typeface="Tw Cen MT" panose="020B0602020104020603" pitchFamily="34" charset="0"/>
                          <a:hlinkClick r:id="" action="ppaction://noaction"/>
                        </a:rPr>
                        <a:t>Exemple de Devoir Sur Table (DST) portant sur le chapitre</a:t>
                      </a:r>
                      <a:r>
                        <a:rPr lang="fr-FR" sz="1200" b="1" u="none" baseline="0" dirty="0" smtClean="0">
                          <a:latin typeface="Tw Cen MT" panose="020B0602020104020603" pitchFamily="34" charset="0"/>
                          <a:hlinkClick r:id="" action="ppaction://noaction"/>
                        </a:rPr>
                        <a:t> « Aménager la ville »</a:t>
                      </a:r>
                      <a:endParaRPr lang="fr-FR" sz="1200" b="1" u="none" dirty="0" smtClean="0">
                        <a:latin typeface="Tw Cen MT" panose="020B0602020104020603" pitchFamily="34" charset="0"/>
                      </a:endParaRPr>
                    </a:p>
                    <a:p>
                      <a:pPr algn="ctr"/>
                      <a:endParaRPr lang="fr-FR" sz="1200" b="1" dirty="0">
                        <a:latin typeface="Tw Cen MT" panose="020B0602020104020603" pitchFamily="34" charset="0"/>
                      </a:endParaRPr>
                    </a:p>
                  </a:txBody>
                  <a:tcPr marL="45720" marR="4572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4018691" y="5301208"/>
            <a:ext cx="3901525" cy="216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i="1" dirty="0" smtClean="0">
                <a:latin typeface="Tw Cen MT" pitchFamily="34" charset="0"/>
              </a:rPr>
              <a:t>Cliquez sur les cadres du tableau pour voir les exemples</a:t>
            </a:r>
            <a:endParaRPr lang="fr-FR" sz="1200" b="1" i="1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89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1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" grpId="0"/>
      <p:bldP spid="3" grpId="0" build="p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build="p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èche vers le bas 7"/>
          <p:cNvSpPr/>
          <p:nvPr/>
        </p:nvSpPr>
        <p:spPr>
          <a:xfrm>
            <a:off x="6514846" y="3573016"/>
            <a:ext cx="360040" cy="648072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425245" y="1484784"/>
            <a:ext cx="4539244" cy="22535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9512" y="107921"/>
            <a:ext cx="8712968" cy="461665"/>
          </a:xfrm>
          <a:prstGeom prst="rect">
            <a:avLst/>
          </a:prstGeom>
          <a:solidFill>
            <a:schemeClr val="accent6">
              <a:lumMod val="50000"/>
              <a:alpha val="30000"/>
            </a:schemeClr>
          </a:solidFill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400" b="1" u="sng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hn Handy LET" pitchFamily="2" charset="0"/>
              </a:rPr>
              <a:t>L’évaluation type 1 (histoire)</a:t>
            </a:r>
            <a:endParaRPr lang="fr-FR" sz="2400" b="1" u="sng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hn Handy LET" pitchFamily="2" charset="0"/>
            </a:endParaRPr>
          </a:p>
        </p:txBody>
      </p:sp>
      <p:pic>
        <p:nvPicPr>
          <p:cNvPr id="10" name="Picture 6" descr="http://artic.ac-besancon.fr/lp_lettres/IUFM/tice2007/politique/habillage/bouton%20fl%C3%A8che%20droite.gi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 flipV="1">
            <a:off x="107504" y="80664"/>
            <a:ext cx="324000" cy="324000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chemeClr val="accent6">
                <a:lumMod val="50000"/>
              </a:schemeClr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5" t="19865" r="52425" b="6711"/>
          <a:stretch/>
        </p:blipFill>
        <p:spPr bwMode="auto">
          <a:xfrm>
            <a:off x="107504" y="519255"/>
            <a:ext cx="4202674" cy="62941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535996" y="1618831"/>
            <a:ext cx="4284476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Tw Cen MT" panose="020B0602020104020603" pitchFamily="34" charset="0"/>
              </a:rPr>
              <a:t>Lire une légende et en extraire des informations</a:t>
            </a:r>
            <a:endParaRPr lang="fr-FR" sz="1400" b="1" dirty="0">
              <a:latin typeface="Tw Cen MT" panose="020B0602020104020603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535995" y="2082576"/>
            <a:ext cx="428447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Tw Cen MT" panose="020B0602020104020603" pitchFamily="34" charset="0"/>
              </a:rPr>
              <a:t>Prélever des informations dans un texte = rechercher et extraire des informations utiles</a:t>
            </a:r>
            <a:endParaRPr lang="fr-FR" sz="1400" b="1" dirty="0">
              <a:latin typeface="Tw Cen MT" panose="020B0602020104020603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535995" y="2761764"/>
            <a:ext cx="4284477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Tw Cen MT" panose="020B0602020104020603" pitchFamily="34" charset="0"/>
              </a:rPr>
              <a:t>Faire le récit d’un événement = rédiger un texte bref, cohérent, ponctué, en réponse à une consigne donnée</a:t>
            </a:r>
            <a:endParaRPr lang="fr-FR" sz="1400" b="1" dirty="0">
              <a:latin typeface="Tw Cen MT" panose="020B0602020104020603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425244" y="519255"/>
            <a:ext cx="4539244" cy="7386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cap="small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Extrait d’une fiche élève portant sur la prise de Constantinople (chapitre relatif à l’élargissement du monde)</a:t>
            </a:r>
            <a:endParaRPr lang="fr-FR" sz="1400" b="1" cap="small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15816" y="836712"/>
            <a:ext cx="1296144" cy="719984"/>
          </a:xfrm>
          <a:prstGeom prst="rect">
            <a:avLst/>
          </a:prstGeom>
          <a:solidFill>
            <a:srgbClr val="00B0F0">
              <a:alpha val="28000"/>
            </a:srgbClr>
          </a:solidFill>
          <a:ln w="9525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915816" y="1556696"/>
            <a:ext cx="1296144" cy="913890"/>
          </a:xfrm>
          <a:prstGeom prst="rect">
            <a:avLst/>
          </a:prstGeom>
          <a:solidFill>
            <a:schemeClr val="accent6">
              <a:lumMod val="75000"/>
              <a:alpha val="28000"/>
            </a:schemeClr>
          </a:solidFill>
          <a:ln w="9525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2915816" y="2420888"/>
            <a:ext cx="1296144" cy="648072"/>
          </a:xfrm>
          <a:prstGeom prst="rect">
            <a:avLst/>
          </a:prstGeom>
          <a:solidFill>
            <a:srgbClr val="00B050">
              <a:alpha val="28000"/>
            </a:srgbClr>
          </a:solidFill>
          <a:ln w="9525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5434727" y="4365104"/>
            <a:ext cx="2520280" cy="129614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Tw Cen MT" panose="020B0602020104020603" pitchFamily="34" charset="0"/>
              </a:rPr>
              <a:t>Trois compétences travaillées tout au long de l’année et réinvesties en un exercice.</a:t>
            </a:r>
            <a:endParaRPr lang="fr-FR" sz="1400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1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2" grpId="0" animBg="1"/>
      <p:bldP spid="3" grpId="0" animBg="1"/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07921"/>
            <a:ext cx="8712968" cy="461665"/>
          </a:xfrm>
          <a:prstGeom prst="rect">
            <a:avLst/>
          </a:prstGeom>
          <a:solidFill>
            <a:schemeClr val="accent6">
              <a:lumMod val="50000"/>
              <a:alpha val="30000"/>
            </a:schemeClr>
          </a:solidFill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400" b="1" u="sng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hn Handy LET" pitchFamily="2" charset="0"/>
              </a:rPr>
              <a:t>L’évaluation type 1 (géographie)</a:t>
            </a:r>
            <a:endParaRPr lang="fr-FR" sz="2400" b="1" u="sng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hn Handy LET" pitchFamily="2" charset="0"/>
            </a:endParaRPr>
          </a:p>
        </p:txBody>
      </p:sp>
      <p:pic>
        <p:nvPicPr>
          <p:cNvPr id="3" name="Picture 6" descr="http://artic.ac-besancon.fr/lp_lettres/IUFM/tice2007/politique/habillage/bouton%20fl%C3%A8che%20droite.gi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 flipV="1">
            <a:off x="107504" y="80664"/>
            <a:ext cx="324000" cy="324000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chemeClr val="accent6">
                <a:lumMod val="50000"/>
              </a:schemeClr>
            </a:contourClr>
          </a:sp3d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7" t="44391" r="16973" b="8667"/>
          <a:stretch/>
        </p:blipFill>
        <p:spPr bwMode="auto">
          <a:xfrm>
            <a:off x="179512" y="603054"/>
            <a:ext cx="6166865" cy="40241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444208" y="603265"/>
            <a:ext cx="2592288" cy="116955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cap="small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Extrait d’une fiche élève portant sur les enjeux d’un développement effréné (chapitre relatif au développement durable)</a:t>
            </a:r>
            <a:endParaRPr lang="fr-FR" sz="1400" b="1" cap="small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8" t="53869" r="24181" b="18026"/>
          <a:stretch/>
        </p:blipFill>
        <p:spPr bwMode="auto">
          <a:xfrm>
            <a:off x="179512" y="4695058"/>
            <a:ext cx="6166865" cy="21183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23345" r="24553" b="46431"/>
          <a:stretch/>
        </p:blipFill>
        <p:spPr bwMode="auto">
          <a:xfrm>
            <a:off x="169654" y="4695058"/>
            <a:ext cx="6175606" cy="21183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50352" y="2137774"/>
            <a:ext cx="1980000" cy="438443"/>
          </a:xfrm>
          <a:prstGeom prst="rect">
            <a:avLst/>
          </a:prstGeom>
          <a:solidFill>
            <a:srgbClr val="FFCC66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cap="sm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La fiche méthode</a:t>
            </a:r>
            <a:endParaRPr lang="fr-FR" sz="1400" b="1" i="1" cap="small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50352" y="2760333"/>
            <a:ext cx="1980000" cy="438443"/>
          </a:xfrm>
          <a:prstGeom prst="rect">
            <a:avLst/>
          </a:prstGeom>
          <a:solidFill>
            <a:srgbClr val="FFCC66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cap="sm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Le tableau a compléter</a:t>
            </a:r>
            <a:endParaRPr lang="fr-FR" sz="1400" b="1" i="1" cap="small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50352" y="3351176"/>
            <a:ext cx="1980000" cy="438443"/>
          </a:xfrm>
          <a:prstGeom prst="rect">
            <a:avLst/>
          </a:prstGeom>
          <a:solidFill>
            <a:srgbClr val="FFCC66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cap="sm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Un exemple de correction</a:t>
            </a:r>
            <a:endParaRPr lang="fr-FR" sz="1400" b="1" i="1" cap="small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68761"/>
            <a:ext cx="6166865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3" t="22252" r="50753" b="6379"/>
          <a:stretch/>
        </p:blipFill>
        <p:spPr bwMode="auto">
          <a:xfrm>
            <a:off x="165440" y="620688"/>
            <a:ext cx="4371975" cy="6118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1" t="19512" r="50537" b="10729"/>
          <a:stretch/>
        </p:blipFill>
        <p:spPr bwMode="auto">
          <a:xfrm>
            <a:off x="4594088" y="618784"/>
            <a:ext cx="4370400" cy="61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79512" y="107921"/>
            <a:ext cx="8712968" cy="461665"/>
          </a:xfrm>
          <a:prstGeom prst="rect">
            <a:avLst/>
          </a:prstGeom>
          <a:solidFill>
            <a:schemeClr val="accent6">
              <a:lumMod val="50000"/>
              <a:alpha val="30000"/>
            </a:schemeClr>
          </a:solidFill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400" b="1" u="sng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hn Handy LET" pitchFamily="2" charset="0"/>
              </a:rPr>
              <a:t>L’évaluation type 2(histoire)</a:t>
            </a:r>
            <a:endParaRPr lang="fr-FR" sz="2400" b="1" u="sng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hn Handy LET" pitchFamily="2" charset="0"/>
            </a:endParaRPr>
          </a:p>
        </p:txBody>
      </p:sp>
      <p:pic>
        <p:nvPicPr>
          <p:cNvPr id="10" name="Picture 6" descr="http://artic.ac-besancon.fr/lp_lettres/IUFM/tice2007/politique/habillage/bouton%20fl%C3%A8che%20droite.gi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 flipV="1">
            <a:off x="107504" y="80664"/>
            <a:ext cx="324000" cy="324000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chemeClr val="accent6">
                <a:lumMod val="50000"/>
              </a:schemeClr>
            </a:contourClr>
          </a:sp3d>
        </p:spPr>
      </p:pic>
      <p:sp>
        <p:nvSpPr>
          <p:cNvPr id="6" name="ZoneTexte 5"/>
          <p:cNvSpPr txBox="1"/>
          <p:nvPr/>
        </p:nvSpPr>
        <p:spPr>
          <a:xfrm>
            <a:off x="6858537" y="476672"/>
            <a:ext cx="2177959" cy="9190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100" b="1" dirty="0" smtClean="0">
                <a:latin typeface="Tw Cen MT" panose="020B0602020104020603" pitchFamily="34" charset="0"/>
              </a:rPr>
              <a:t>Pour ce type d’évaluation, il faut fixer avec les élèves les activités  de la leçon à maitriser et leur donner le temps (une semaine) pour apprendre ces données. Ici …</a:t>
            </a:r>
            <a:endParaRPr lang="fr-FR" sz="1100" b="1" dirty="0">
              <a:latin typeface="Tw Cen MT" panose="020B06020201040206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7151" y="1916832"/>
            <a:ext cx="1800000" cy="2419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100" b="1" dirty="0" smtClean="0">
                <a:latin typeface="Tw Cen MT" panose="020B0602020104020603" pitchFamily="34" charset="0"/>
              </a:rPr>
              <a:t>La chronologie faite en classe</a:t>
            </a:r>
            <a:endParaRPr lang="fr-FR" sz="1100" b="1" dirty="0">
              <a:latin typeface="Tw Cen MT" panose="020B06020201040206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03648" y="3678784"/>
            <a:ext cx="972000" cy="2419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100" b="1" dirty="0" smtClean="0">
                <a:latin typeface="Tw Cen MT" panose="020B0602020104020603" pitchFamily="34" charset="0"/>
              </a:rPr>
              <a:t>Les définitions</a:t>
            </a:r>
            <a:endParaRPr lang="fr-FR" sz="1100" b="1" dirty="0">
              <a:latin typeface="Tw Cen MT" panose="020B0602020104020603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72691" y="5877272"/>
            <a:ext cx="1044000" cy="2419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100" b="1" dirty="0" smtClean="0">
                <a:latin typeface="Tw Cen MT" panose="020B0602020104020603" pitchFamily="34" charset="0"/>
              </a:rPr>
              <a:t>Le plan du cours</a:t>
            </a:r>
            <a:endParaRPr lang="fr-FR" sz="1100" b="1" dirty="0">
              <a:latin typeface="Tw Cen MT" panose="020B0602020104020603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508104" y="6030534"/>
            <a:ext cx="2357471" cy="2419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100" b="1" dirty="0" smtClean="0">
                <a:latin typeface="Tw Cen MT" panose="020B0602020104020603" pitchFamily="34" charset="0"/>
              </a:rPr>
              <a:t>La maitrise de l’étude sur les cathares</a:t>
            </a:r>
            <a:endParaRPr lang="fr-FR" sz="1100" b="1" dirty="0">
              <a:latin typeface="Tw Cen MT" panose="020B0602020104020603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630700" y="6381328"/>
            <a:ext cx="5882600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cap="small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Au collège</a:t>
            </a:r>
            <a:r>
              <a:rPr lang="fr-FR" sz="1400" b="1" cap="small" dirty="0" smtClean="0">
                <a:solidFill>
                  <a:schemeClr val="bg2">
                    <a:lumMod val="90000"/>
                  </a:schemeClr>
                </a:solidFill>
                <a:latin typeface="Tw Cen MT" panose="020B0602020104020603" pitchFamily="34" charset="0"/>
              </a:rPr>
              <a:t> : le test ne portera que sur un ou deux exercices</a:t>
            </a:r>
          </a:p>
        </p:txBody>
      </p:sp>
    </p:spTree>
    <p:extLst>
      <p:ext uri="{BB962C8B-B14F-4D97-AF65-F5344CB8AC3E}">
        <p14:creationId xmlns:p14="http://schemas.microsoft.com/office/powerpoint/2010/main" val="205894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79512" y="107921"/>
            <a:ext cx="8712968" cy="461665"/>
          </a:xfrm>
          <a:prstGeom prst="rect">
            <a:avLst/>
          </a:prstGeom>
          <a:solidFill>
            <a:schemeClr val="accent6">
              <a:lumMod val="50000"/>
              <a:alpha val="30000"/>
            </a:schemeClr>
          </a:solidFill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400" b="1" u="sng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hn Handy LET" pitchFamily="2" charset="0"/>
              </a:rPr>
              <a:t>L’évaluation type 2(géographie)</a:t>
            </a:r>
            <a:endParaRPr lang="fr-FR" sz="2400" b="1" u="sng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hn Handy LET" pitchFamily="2" charset="0"/>
            </a:endParaRPr>
          </a:p>
        </p:txBody>
      </p:sp>
      <p:pic>
        <p:nvPicPr>
          <p:cNvPr id="10" name="Picture 6" descr="http://artic.ac-besancon.fr/lp_lettres/IUFM/tice2007/politique/habillage/bouton%20fl%C3%A8che%20droite.gi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 flipV="1">
            <a:off x="107504" y="80664"/>
            <a:ext cx="324000" cy="324000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chemeClr val="accent6">
                <a:lumMod val="50000"/>
              </a:schemeClr>
            </a:contourClr>
          </a:sp3d>
        </p:spPr>
      </p:pic>
      <p:grpSp>
        <p:nvGrpSpPr>
          <p:cNvPr id="3" name="Groupe 2"/>
          <p:cNvGrpSpPr/>
          <p:nvPr/>
        </p:nvGrpSpPr>
        <p:grpSpPr>
          <a:xfrm>
            <a:off x="165600" y="619200"/>
            <a:ext cx="4370400" cy="6120000"/>
            <a:chOff x="165600" y="619200"/>
            <a:chExt cx="4370400" cy="6120000"/>
          </a:xfrm>
        </p:grpSpPr>
        <p:pic>
          <p:nvPicPr>
            <p:cNvPr id="4100" name="Picture 4"/>
            <p:cNvPicPr preferRelativeResize="0"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9" t="19374" r="50202" b="9000"/>
            <a:stretch/>
          </p:blipFill>
          <p:spPr bwMode="auto">
            <a:xfrm>
              <a:off x="165600" y="619200"/>
              <a:ext cx="4370400" cy="612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69504" y="691208"/>
              <a:ext cx="162000" cy="289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101" name="Picture 5"/>
          <p:cNvPicPr preferRelativeResize="0"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2" t="20057" r="16119" b="8247"/>
          <a:stretch/>
        </p:blipFill>
        <p:spPr bwMode="auto">
          <a:xfrm>
            <a:off x="4611549" y="623744"/>
            <a:ext cx="437040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858537" y="476672"/>
            <a:ext cx="2177959" cy="9190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100" b="1" dirty="0" smtClean="0">
                <a:latin typeface="Tw Cen MT" panose="020B0602020104020603" pitchFamily="34" charset="0"/>
              </a:rPr>
              <a:t>Pour ce type d’évaluation, il faut fixer avec les élèves les activités  de la leçon à maitriser et leur donner le temps (une semaine) pour apprendre ces données. Ici …</a:t>
            </a:r>
            <a:endParaRPr lang="fr-FR" sz="1100" b="1" dirty="0">
              <a:latin typeface="Tw Cen MT" panose="020B0602020104020603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17150" y="1916832"/>
            <a:ext cx="3738826" cy="2419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100" b="1" dirty="0" smtClean="0">
                <a:latin typeface="Tw Cen MT" panose="020B0602020104020603" pitchFamily="34" charset="0"/>
              </a:rPr>
              <a:t>Les espaces localisés en classe sur un planisphère</a:t>
            </a:r>
            <a:endParaRPr lang="fr-FR" sz="1100" b="1" dirty="0">
              <a:latin typeface="Tw Cen MT" panose="020B0602020104020603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828800" y="5923324"/>
            <a:ext cx="1044000" cy="2419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100" b="1" dirty="0" smtClean="0">
                <a:latin typeface="Tw Cen MT" panose="020B0602020104020603" pitchFamily="34" charset="0"/>
              </a:rPr>
              <a:t>Une définition</a:t>
            </a:r>
            <a:endParaRPr lang="fr-FR" sz="1100" b="1" dirty="0">
              <a:latin typeface="Tw Cen MT" panose="020B0602020104020603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927336" y="1674852"/>
            <a:ext cx="1332000" cy="2419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100" b="1" dirty="0" smtClean="0">
                <a:latin typeface="Tw Cen MT" panose="020B0602020104020603" pitchFamily="34" charset="0"/>
              </a:rPr>
              <a:t>Un organigramme</a:t>
            </a:r>
            <a:endParaRPr lang="fr-FR" sz="1100" b="1" dirty="0">
              <a:latin typeface="Tw Cen MT" panose="020B0602020104020603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927336" y="3140968"/>
            <a:ext cx="3738826" cy="2419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100" b="1" dirty="0" smtClean="0">
                <a:latin typeface="Tw Cen MT" panose="020B0602020104020603" pitchFamily="34" charset="0"/>
              </a:rPr>
              <a:t>Les espaces localisés en classe pour l’étude de cas</a:t>
            </a:r>
            <a:endParaRPr lang="fr-FR" sz="1100" b="1" dirty="0">
              <a:latin typeface="Tw Cen MT" panose="020B0602020104020603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630700" y="6381328"/>
            <a:ext cx="5882600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cap="small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Au collège</a:t>
            </a:r>
            <a:r>
              <a:rPr lang="fr-FR" sz="1400" b="1" cap="small" dirty="0" smtClean="0">
                <a:solidFill>
                  <a:schemeClr val="bg2">
                    <a:lumMod val="90000"/>
                  </a:schemeClr>
                </a:solidFill>
                <a:latin typeface="Tw Cen MT" panose="020B0602020104020603" pitchFamily="34" charset="0"/>
              </a:rPr>
              <a:t> : le test ne portera que sur un ou deux exercices</a:t>
            </a:r>
          </a:p>
        </p:txBody>
      </p:sp>
    </p:spTree>
    <p:extLst>
      <p:ext uri="{BB962C8B-B14F-4D97-AF65-F5344CB8AC3E}">
        <p14:creationId xmlns:p14="http://schemas.microsoft.com/office/powerpoint/2010/main" val="40679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3" t="20267" r="17334" b="8000"/>
          <a:stretch/>
        </p:blipFill>
        <p:spPr bwMode="auto">
          <a:xfrm>
            <a:off x="269504" y="590401"/>
            <a:ext cx="8647200" cy="617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79512" y="107921"/>
            <a:ext cx="8712968" cy="461665"/>
          </a:xfrm>
          <a:prstGeom prst="rect">
            <a:avLst/>
          </a:prstGeom>
          <a:solidFill>
            <a:schemeClr val="accent6">
              <a:lumMod val="50000"/>
              <a:alpha val="30000"/>
            </a:schemeClr>
          </a:solidFill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400" b="1" u="sng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hn Handy LET" pitchFamily="2" charset="0"/>
              </a:rPr>
              <a:t>L’évaluation type 3 (histoire)</a:t>
            </a:r>
            <a:endParaRPr lang="fr-FR" sz="2400" b="1" u="sng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hn Handy LET" pitchFamily="2" charset="0"/>
            </a:endParaRPr>
          </a:p>
        </p:txBody>
      </p:sp>
      <p:pic>
        <p:nvPicPr>
          <p:cNvPr id="10" name="Picture 6" descr="http://artic.ac-besancon.fr/lp_lettres/IUFM/tice2007/politique/habillage/bouton%20fl%C3%A8che%20droite.gi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 flipV="1">
            <a:off x="107504" y="80664"/>
            <a:ext cx="324000" cy="324000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chemeClr val="accent6">
                <a:lumMod val="5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22033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1221</Words>
  <Application>Microsoft Office PowerPoint</Application>
  <PresentationFormat>Affichage à l'écran (4:3)</PresentationFormat>
  <Paragraphs>122</Paragraphs>
  <Slides>11</Slides>
  <Notes>11</Notes>
  <HiddenSlides>6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1</cp:revision>
  <dcterms:created xsi:type="dcterms:W3CDTF">2016-10-25T11:55:30Z</dcterms:created>
  <dcterms:modified xsi:type="dcterms:W3CDTF">2016-10-25T11:56:27Z</dcterms:modified>
</cp:coreProperties>
</file>