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1" r:id="rId4"/>
    <p:sldId id="262" r:id="rId5"/>
    <p:sldId id="316" r:id="rId6"/>
    <p:sldId id="318" r:id="rId7"/>
    <p:sldId id="269" r:id="rId8"/>
    <p:sldId id="271" r:id="rId9"/>
    <p:sldId id="273" r:id="rId10"/>
    <p:sldId id="274" r:id="rId11"/>
    <p:sldId id="275" r:id="rId12"/>
    <p:sldId id="277" r:id="rId13"/>
    <p:sldId id="276" r:id="rId14"/>
    <p:sldId id="327" r:id="rId15"/>
    <p:sldId id="342" r:id="rId16"/>
    <p:sldId id="284" r:id="rId17"/>
    <p:sldId id="325" r:id="rId18"/>
    <p:sldId id="321" r:id="rId19"/>
    <p:sldId id="347" r:id="rId20"/>
    <p:sldId id="351" r:id="rId21"/>
    <p:sldId id="348" r:id="rId22"/>
    <p:sldId id="324" r:id="rId23"/>
    <p:sldId id="350" r:id="rId24"/>
    <p:sldId id="349" r:id="rId25"/>
    <p:sldId id="352" r:id="rId26"/>
    <p:sldId id="322" r:id="rId27"/>
    <p:sldId id="360" r:id="rId28"/>
    <p:sldId id="353" r:id="rId29"/>
    <p:sldId id="359" r:id="rId30"/>
    <p:sldId id="367" r:id="rId31"/>
    <p:sldId id="362" r:id="rId32"/>
    <p:sldId id="331" r:id="rId33"/>
    <p:sldId id="363" r:id="rId34"/>
    <p:sldId id="364" r:id="rId35"/>
    <p:sldId id="365" r:id="rId36"/>
    <p:sldId id="366" r:id="rId37"/>
    <p:sldId id="354" r:id="rId38"/>
    <p:sldId id="332" r:id="rId39"/>
    <p:sldId id="361" r:id="rId40"/>
    <p:sldId id="317" r:id="rId41"/>
    <p:sldId id="368" r:id="rId42"/>
    <p:sldId id="369" r:id="rId43"/>
    <p:sldId id="313"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2232" y="-12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8888433-6939-4827-9E43-2EEE0930EAB5}" type="datetimeFigureOut">
              <a:rPr lang="fr-FR" smtClean="0"/>
              <a:t>25/05/2016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DA39C1-9920-4516-8805-77FC81E3FA89}" type="slidenum">
              <a:rPr lang="fr-FR" smtClean="0"/>
              <a:t>‹N°›</a:t>
            </a:fld>
            <a:endParaRPr lang="fr-F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8888433-6939-4827-9E43-2EEE0930EAB5}" type="datetimeFigureOut">
              <a:rPr lang="fr-FR" smtClean="0"/>
              <a:t>25/05/2016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DA39C1-9920-4516-8805-77FC81E3FA89}"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8888433-6939-4827-9E43-2EEE0930EAB5}" type="datetimeFigureOut">
              <a:rPr lang="fr-FR" smtClean="0"/>
              <a:t>25/05/2016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DA39C1-9920-4516-8805-77FC81E3FA89}"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888433-6939-4827-9E43-2EEE0930EAB5}" type="datetimeFigureOut">
              <a:rPr lang="fr-FR" smtClean="0"/>
              <a:t>25/05/2016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DA39C1-9920-4516-8805-77FC81E3FA89}"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8888433-6939-4827-9E43-2EEE0930EAB5}" type="datetimeFigureOut">
              <a:rPr lang="fr-FR" smtClean="0"/>
              <a:t>25/05/2016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DA39C1-9920-4516-8805-77FC81E3FA89}"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8888433-6939-4827-9E43-2EEE0930EAB5}" type="datetimeFigureOut">
              <a:rPr lang="fr-FR" smtClean="0"/>
              <a:t>25/05/2016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DA39C1-9920-4516-8805-77FC81E3FA89}"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8888433-6939-4827-9E43-2EEE0930EAB5}" type="datetimeFigureOut">
              <a:rPr lang="fr-FR" smtClean="0"/>
              <a:t>25/05/2016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8DA39C1-9920-4516-8805-77FC81E3FA89}" type="slidenum">
              <a:rPr lang="fr-FR" smtClean="0"/>
              <a:t>‹N°›</a:t>
            </a:fld>
            <a:endParaRPr lang="fr-FR"/>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8888433-6939-4827-9E43-2EEE0930EAB5}" type="datetimeFigureOut">
              <a:rPr lang="fr-FR" smtClean="0"/>
              <a:t>25/05/2016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8DA39C1-9920-4516-8805-77FC81E3FA89}"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88433-6939-4827-9E43-2EEE0930EAB5}" type="datetimeFigureOut">
              <a:rPr lang="fr-FR" smtClean="0"/>
              <a:t>25/05/2016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8DA39C1-9920-4516-8805-77FC81E3FA89}"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8888433-6939-4827-9E43-2EEE0930EAB5}" type="datetimeFigureOut">
              <a:rPr lang="fr-FR" smtClean="0"/>
              <a:t>25/05/2016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DA39C1-9920-4516-8805-77FC81E3FA89}"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8888433-6939-4827-9E43-2EEE0930EAB5}" type="datetimeFigureOut">
              <a:rPr lang="fr-FR" smtClean="0"/>
              <a:t>25/05/2016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DA39C1-9920-4516-8805-77FC81E3FA89}" type="slidenum">
              <a:rPr lang="fr-FR" smtClean="0"/>
              <a:t>‹N°›</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8888433-6939-4827-9E43-2EEE0930EAB5}" type="datetimeFigureOut">
              <a:rPr lang="fr-FR" smtClean="0"/>
              <a:t>25/05/2016</a:t>
            </a:fld>
            <a:endParaRPr lang="fr-F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DA39C1-9920-4516-8805-77FC81E3FA89}"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scienceshumaines.com/qu-est-ce-que-la-mondialisation_fr_15307.html" TargetMode="External"/><Relationship Id="rId7" Type="http://schemas.openxmlformats.org/officeDocument/2006/relationships/hyperlink" Target="https://confins.revues.org/5726" TargetMode="External"/><Relationship Id="rId2" Type="http://schemas.openxmlformats.org/officeDocument/2006/relationships/hyperlink" Target="http://www.ac-paris.fr/portail/jcms/p1_562386/la-mondialisation-geographie" TargetMode="External"/><Relationship Id="rId1" Type="http://schemas.openxmlformats.org/officeDocument/2006/relationships/slideLayout" Target="../slideLayouts/slideLayout2.xml"/><Relationship Id="rId6" Type="http://schemas.openxmlformats.org/officeDocument/2006/relationships/hyperlink" Target="http://www.ladocumentationfrancaise.fr/dossiers/d000550-les-villes-mondiales-en-competition/definir-la-ville-mondiale" TargetMode="External"/><Relationship Id="rId5" Type="http://schemas.openxmlformats.org/officeDocument/2006/relationships/hyperlink" Target="http://geographie-ville-en-guerre.blogspot.com/2012/03/la-ville-globale-saskia-sassen.html" TargetMode="External"/><Relationship Id="rId4" Type="http://schemas.openxmlformats.org/officeDocument/2006/relationships/hyperlink" Target="http://confins.revues.org/748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yallaitalia.it/wp-content/uploads/2012/11/Globalization-e1345102920445.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24544" y="-171400"/>
            <a:ext cx="5276850" cy="527685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1187624" y="4077072"/>
            <a:ext cx="7772400" cy="1470025"/>
          </a:xfrm>
        </p:spPr>
        <p:txBody>
          <a:bodyPr/>
          <a:lstStyle/>
          <a:p>
            <a:pPr marL="182880" indent="0" algn="r">
              <a:buNone/>
            </a:pPr>
            <a:r>
              <a:rPr lang="fr-FR" cap="small" dirty="0" smtClean="0"/>
              <a:t>Approches </a:t>
            </a:r>
            <a:r>
              <a:rPr lang="fr-FR" cap="small" dirty="0"/>
              <a:t>de la </a:t>
            </a:r>
            <a:r>
              <a:rPr lang="fr-FR" cap="small" dirty="0" smtClean="0"/>
              <a:t>mondialisation</a:t>
            </a:r>
            <a:endParaRPr lang="fr-FR" cap="small" dirty="0"/>
          </a:p>
        </p:txBody>
      </p:sp>
      <p:sp>
        <p:nvSpPr>
          <p:cNvPr id="3" name="Rectangle 2"/>
          <p:cNvSpPr/>
          <p:nvPr/>
        </p:nvSpPr>
        <p:spPr>
          <a:xfrm>
            <a:off x="3995936" y="4149080"/>
            <a:ext cx="5040560" cy="1800200"/>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3679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par>
                          <p:cTn id="19" fill="hold">
                            <p:stCondLst>
                              <p:cond delay="2800"/>
                            </p:stCondLst>
                            <p:childTnLst>
                              <p:par>
                                <p:cTn id="20" presetID="21"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043608" y="2132856"/>
            <a:ext cx="7056784" cy="1872208"/>
          </a:xfrm>
          <a:prstGeom prst="rect">
            <a:avLst/>
          </a:prstGeom>
          <a:ln>
            <a:solidFill>
              <a:schemeClr val="accent1"/>
            </a:solidFill>
          </a:ln>
        </p:spPr>
        <p:txBody>
          <a:bodyPr/>
          <a:lstStyle/>
          <a:p>
            <a:pPr marL="0" indent="0" algn="just">
              <a:buNone/>
            </a:pPr>
            <a:r>
              <a:rPr lang="fr-FR" dirty="0"/>
              <a:t>La mondialisation est </a:t>
            </a:r>
            <a:r>
              <a:rPr lang="fr-FR" dirty="0" smtClean="0"/>
              <a:t>la mise en </a:t>
            </a:r>
            <a:r>
              <a:rPr lang="fr-FR" dirty="0"/>
              <a:t>relation d</a:t>
            </a:r>
            <a:r>
              <a:rPr lang="fr-FR" dirty="0" smtClean="0"/>
              <a:t>es </a:t>
            </a:r>
            <a:r>
              <a:rPr lang="fr-FR" dirty="0"/>
              <a:t>différentes parties du monde par des flux matériels </a:t>
            </a:r>
            <a:r>
              <a:rPr lang="fr-FR" dirty="0" smtClean="0"/>
              <a:t>(marchandises et humains) et immatériels (technologies, finances, informations) grâce aux transports et aux technologies de la communication.</a:t>
            </a:r>
            <a:endParaRPr lang="fr-FR" dirty="0"/>
          </a:p>
          <a:p>
            <a:pPr marL="0" indent="0">
              <a:buNone/>
            </a:pPr>
            <a:endParaRPr lang="fr-FR" dirty="0"/>
          </a:p>
        </p:txBody>
      </p:sp>
      <p:sp>
        <p:nvSpPr>
          <p:cNvPr id="4" name="Titre 1"/>
          <p:cNvSpPr txBox="1">
            <a:spLocks/>
          </p:cNvSpPr>
          <p:nvPr/>
        </p:nvSpPr>
        <p:spPr>
          <a:xfrm>
            <a:off x="0" y="15489"/>
            <a:ext cx="9144000" cy="821223"/>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fr-FR" cap="small" dirty="0" smtClean="0"/>
              <a:t>Une définition pour les élèves de 4ème</a:t>
            </a:r>
            <a:endParaRPr lang="fr-FR" cap="small" dirty="0"/>
          </a:p>
        </p:txBody>
      </p:sp>
    </p:spTree>
    <p:extLst>
      <p:ext uri="{BB962C8B-B14F-4D97-AF65-F5344CB8AC3E}">
        <p14:creationId xmlns:p14="http://schemas.microsoft.com/office/powerpoint/2010/main" val="41750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anim calcmode="lin" valueType="num">
                                      <p:cBhvr>
                                        <p:cTn id="10" dur="750" fill="hold"/>
                                        <p:tgtEl>
                                          <p:spTgt spid="4"/>
                                        </p:tgtEl>
                                        <p:attrNameLst>
                                          <p:attrName>ppt_x</p:attrName>
                                        </p:attrNameLst>
                                      </p:cBhvr>
                                      <p:tavLst>
                                        <p:tav tm="0">
                                          <p:val>
                                            <p:fltVal val="0.5"/>
                                          </p:val>
                                        </p:tav>
                                        <p:tav tm="100000">
                                          <p:val>
                                            <p:strVal val="#ppt_x"/>
                                          </p:val>
                                        </p:tav>
                                      </p:tavLst>
                                    </p:anim>
                                    <p:anim calcmode="lin" valueType="num">
                                      <p:cBhvr>
                                        <p:cTn id="11" dur="75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randombar(horizontal)">
                                      <p:cBhvr>
                                        <p:cTn id="15" dur="500"/>
                                        <p:tgtEl>
                                          <p:spTgt spid="3">
                                            <p:bg/>
                                          </p:spTgt>
                                        </p:tgtEl>
                                      </p:cBhvr>
                                    </p:animEffect>
                                  </p:childTnLst>
                                </p:cTn>
                              </p:par>
                            </p:childTnLst>
                          </p:cTn>
                        </p:par>
                        <p:par>
                          <p:cTn id="16" fill="hold">
                            <p:stCondLst>
                              <p:cond delay="1250"/>
                            </p:stCondLst>
                            <p:childTnLst>
                              <p:par>
                                <p:cTn id="17" presetID="14" presetClass="entr" presetSubtype="1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548" y="476672"/>
            <a:ext cx="8136904" cy="1944216"/>
          </a:xfrm>
          <a:solidFill>
            <a:schemeClr val="bg1">
              <a:alpha val="66000"/>
            </a:schemeClr>
          </a:solidFill>
        </p:spPr>
        <p:txBody>
          <a:bodyPr>
            <a:normAutofit fontScale="90000"/>
          </a:bodyPr>
          <a:lstStyle/>
          <a:p>
            <a:pPr marL="0" indent="0" algn="ctr">
              <a:buNone/>
            </a:pPr>
            <a:r>
              <a:rPr lang="fr-FR" dirty="0" smtClean="0"/>
              <a:t>Comprendre un monde de plus en plus complexe: la géographie depuis 2000.</a:t>
            </a:r>
            <a:endParaRPr lang="fr-FR" dirty="0"/>
          </a:p>
        </p:txBody>
      </p:sp>
      <p:sp>
        <p:nvSpPr>
          <p:cNvPr id="3" name="Espace réservé du contenu 2"/>
          <p:cNvSpPr>
            <a:spLocks noGrp="1"/>
          </p:cNvSpPr>
          <p:nvPr>
            <p:ph idx="4294967295"/>
          </p:nvPr>
        </p:nvSpPr>
        <p:spPr>
          <a:xfrm>
            <a:off x="503548" y="2708920"/>
            <a:ext cx="8136904" cy="3672408"/>
          </a:xfrm>
          <a:prstGeom prst="rect">
            <a:avLst/>
          </a:prstGeom>
          <a:solidFill>
            <a:schemeClr val="bg1">
              <a:alpha val="75000"/>
            </a:schemeClr>
          </a:solidFill>
        </p:spPr>
        <p:txBody>
          <a:bodyPr>
            <a:normAutofit/>
          </a:bodyPr>
          <a:lstStyle/>
          <a:p>
            <a:pPr marL="45720" indent="0" algn="just">
              <a:buNone/>
            </a:pPr>
            <a:endParaRPr lang="fr-FR" dirty="0" smtClean="0">
              <a:effectLst/>
            </a:endParaRPr>
          </a:p>
          <a:p>
            <a:pPr marL="45720" indent="0" algn="just">
              <a:buNone/>
            </a:pPr>
            <a:r>
              <a:rPr lang="fr-FR" dirty="0" smtClean="0">
                <a:effectLst/>
              </a:rPr>
              <a:t>Denis </a:t>
            </a:r>
            <a:r>
              <a:rPr lang="fr-FR" dirty="0" err="1">
                <a:effectLst/>
              </a:rPr>
              <a:t>Rétaillé</a:t>
            </a:r>
            <a:r>
              <a:rPr lang="fr-FR" dirty="0">
                <a:effectLst/>
              </a:rPr>
              <a:t>, Jacques Levy et Marie-Françoise Durand </a:t>
            </a:r>
            <a:r>
              <a:rPr lang="fr-FR" dirty="0" smtClean="0">
                <a:effectLst/>
              </a:rPr>
              <a:t>superposent </a:t>
            </a:r>
            <a:r>
              <a:rPr lang="fr-FR" dirty="0">
                <a:effectLst/>
              </a:rPr>
              <a:t>4 niveaux de lecture qui se </a:t>
            </a:r>
            <a:r>
              <a:rPr lang="fr-FR" dirty="0" err="1">
                <a:effectLst/>
              </a:rPr>
              <a:t>téléscopent</a:t>
            </a:r>
            <a:r>
              <a:rPr lang="fr-FR" dirty="0">
                <a:effectLst/>
              </a:rPr>
              <a:t>.</a:t>
            </a:r>
          </a:p>
          <a:p>
            <a:pPr marL="45720" indent="0" algn="just">
              <a:buNone/>
            </a:pPr>
            <a:endParaRPr lang="fr-FR" dirty="0">
              <a:effectLst/>
            </a:endParaRPr>
          </a:p>
          <a:p>
            <a:pPr marL="45720" indent="0" algn="just">
              <a:buNone/>
            </a:pPr>
            <a:r>
              <a:rPr lang="fr-FR" dirty="0">
                <a:effectLst/>
              </a:rPr>
              <a:t>Ils essaient de répondre à une difficile compréhension d’un monde géographique en perpétuel changement que ne permet pas le modèle figé centres-périphéries.</a:t>
            </a:r>
          </a:p>
          <a:p>
            <a:pPr marL="45720" indent="0" algn="just">
              <a:buNone/>
            </a:pPr>
            <a:endParaRPr lang="fr-FR" dirty="0">
              <a:effectLst/>
            </a:endParaRPr>
          </a:p>
        </p:txBody>
      </p:sp>
    </p:spTree>
    <p:extLst>
      <p:ext uri="{BB962C8B-B14F-4D97-AF65-F5344CB8AC3E}">
        <p14:creationId xmlns:p14="http://schemas.microsoft.com/office/powerpoint/2010/main" val="1628212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ipe(down)">
                                      <p:cBhvr>
                                        <p:cTn id="16" dur="500"/>
                                        <p:tgtEl>
                                          <p:spTgt spid="3">
                                            <p:bg/>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0"/>
            <a:ext cx="3672408" cy="576064"/>
          </a:xfrm>
        </p:spPr>
        <p:txBody>
          <a:bodyPr>
            <a:noAutofit/>
          </a:bodyPr>
          <a:lstStyle/>
          <a:p>
            <a:pPr marL="0" indent="0" algn="l">
              <a:buNone/>
            </a:pPr>
            <a:r>
              <a:rPr lang="fr-FR" sz="3600" dirty="0" smtClean="0"/>
              <a:t>Exemple: l’Irak</a:t>
            </a:r>
            <a:endParaRPr lang="fr-FR" sz="3600" dirty="0"/>
          </a:p>
        </p:txBody>
      </p:sp>
      <p:pic>
        <p:nvPicPr>
          <p:cNvPr id="1026" name="Picture 2" descr="http://www.linternaute.com/savoir/idee-religion/dossier/sunnisme-chiisme/images/carte_irak_religion%20%283%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2029" y="1745"/>
            <a:ext cx="3336635" cy="3476962"/>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rot="5400000">
            <a:off x="7898487" y="960437"/>
            <a:ext cx="2183355" cy="276999"/>
          </a:xfrm>
          <a:prstGeom prst="rect">
            <a:avLst/>
          </a:prstGeom>
          <a:noFill/>
        </p:spPr>
        <p:txBody>
          <a:bodyPr wrap="none" rtlCol="0">
            <a:spAutoFit/>
          </a:bodyPr>
          <a:lstStyle/>
          <a:p>
            <a:r>
              <a:rPr lang="fr-FR" sz="1200" dirty="0"/>
              <a:t>http://www.linternaute.com</a:t>
            </a:r>
          </a:p>
        </p:txBody>
      </p:sp>
      <p:sp>
        <p:nvSpPr>
          <p:cNvPr id="5" name="Flèche droite 4"/>
          <p:cNvSpPr/>
          <p:nvPr/>
        </p:nvSpPr>
        <p:spPr>
          <a:xfrm>
            <a:off x="4875381" y="1134995"/>
            <a:ext cx="864096" cy="410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987824" y="895408"/>
            <a:ext cx="2055694" cy="1200329"/>
          </a:xfrm>
          <a:prstGeom prst="rect">
            <a:avLst/>
          </a:prstGeom>
          <a:noFill/>
        </p:spPr>
        <p:txBody>
          <a:bodyPr wrap="square" rtlCol="0">
            <a:spAutoFit/>
          </a:bodyPr>
          <a:lstStyle/>
          <a:p>
            <a:pPr algn="ctr"/>
            <a:r>
              <a:rPr lang="fr-FR" dirty="0" smtClean="0"/>
              <a:t>Une lecture géoculturelle et géopolitique du conflit</a:t>
            </a:r>
            <a:endParaRPr lang="fr-FR" dirty="0"/>
          </a:p>
        </p:txBody>
      </p:sp>
      <p:pic>
        <p:nvPicPr>
          <p:cNvPr id="1028" name="Picture 4" descr="http://www.france24.com/static/infographies/rois_petrole_carte/carte-petrol-juin2012-01.jpg?keepThis=true&amp;TB_iframe=true&amp;height=690&amp;width=1020&amp;v=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960" y="3502193"/>
            <a:ext cx="4932040" cy="3378447"/>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7" name="Flèche vers le bas 6"/>
          <p:cNvSpPr/>
          <p:nvPr/>
        </p:nvSpPr>
        <p:spPr>
          <a:xfrm rot="19062426">
            <a:off x="4533057" y="3397632"/>
            <a:ext cx="347205" cy="502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761050" y="2553183"/>
            <a:ext cx="1978427" cy="923330"/>
          </a:xfrm>
          <a:prstGeom prst="rect">
            <a:avLst/>
          </a:prstGeom>
          <a:noFill/>
        </p:spPr>
        <p:txBody>
          <a:bodyPr wrap="none" rtlCol="0">
            <a:spAutoFit/>
          </a:bodyPr>
          <a:lstStyle/>
          <a:p>
            <a:pPr algn="ctr"/>
            <a:r>
              <a:rPr lang="fr-FR" dirty="0" smtClean="0"/>
              <a:t>Une lecture </a:t>
            </a:r>
          </a:p>
          <a:p>
            <a:pPr algn="ctr"/>
            <a:r>
              <a:rPr lang="fr-FR" dirty="0" smtClean="0"/>
              <a:t>géoéconomique </a:t>
            </a:r>
          </a:p>
          <a:p>
            <a:pPr algn="ctr"/>
            <a:r>
              <a:rPr lang="fr-FR" dirty="0" smtClean="0"/>
              <a:t>du conflit</a:t>
            </a:r>
            <a:endParaRPr lang="fr-FR" dirty="0"/>
          </a:p>
        </p:txBody>
      </p:sp>
      <p:sp>
        <p:nvSpPr>
          <p:cNvPr id="9" name="ZoneTexte 8"/>
          <p:cNvSpPr txBox="1"/>
          <p:nvPr/>
        </p:nvSpPr>
        <p:spPr>
          <a:xfrm>
            <a:off x="4201450" y="6581001"/>
            <a:ext cx="2016642" cy="276999"/>
          </a:xfrm>
          <a:prstGeom prst="rect">
            <a:avLst/>
          </a:prstGeom>
          <a:noFill/>
        </p:spPr>
        <p:txBody>
          <a:bodyPr wrap="none" rtlCol="0">
            <a:spAutoFit/>
          </a:bodyPr>
          <a:lstStyle/>
          <a:p>
            <a:r>
              <a:rPr lang="fr-FR" sz="1200" dirty="0"/>
              <a:t>http://www.france24.com</a:t>
            </a:r>
          </a:p>
        </p:txBody>
      </p:sp>
      <p:pic>
        <p:nvPicPr>
          <p:cNvPr id="9218" name="Picture 2" descr="http://america.aljazeera.com/content/dam/ajam/images/articles_2014/08/Obama_Iraq_0809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3" y="3086039"/>
            <a:ext cx="2538702" cy="1588503"/>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577007" y="4191471"/>
            <a:ext cx="980397" cy="461665"/>
          </a:xfrm>
          <a:prstGeom prst="rect">
            <a:avLst/>
          </a:prstGeom>
          <a:noFill/>
        </p:spPr>
        <p:txBody>
          <a:bodyPr wrap="none" rtlCol="0">
            <a:spAutoFit/>
          </a:bodyPr>
          <a:lstStyle/>
          <a:p>
            <a:r>
              <a:rPr lang="fr-FR" sz="1200" dirty="0" smtClean="0"/>
              <a:t>Al Jazeera</a:t>
            </a:r>
          </a:p>
          <a:p>
            <a:r>
              <a:rPr lang="fr-FR" sz="1200" dirty="0" smtClean="0"/>
              <a:t>Image: AFP</a:t>
            </a:r>
            <a:endParaRPr lang="fr-FR" sz="1200" dirty="0"/>
          </a:p>
        </p:txBody>
      </p:sp>
      <p:pic>
        <p:nvPicPr>
          <p:cNvPr id="9220" name="Picture 4" descr="http://localtvwjw.files.wordpress.com/2014/09/obama5.jpg?w=77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71" y="4674542"/>
            <a:ext cx="2556819" cy="1435833"/>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2545606" y="5590272"/>
            <a:ext cx="1038105" cy="461665"/>
          </a:xfrm>
          <a:prstGeom prst="rect">
            <a:avLst/>
          </a:prstGeom>
          <a:noFill/>
        </p:spPr>
        <p:txBody>
          <a:bodyPr wrap="none" rtlCol="0">
            <a:spAutoFit/>
          </a:bodyPr>
          <a:lstStyle/>
          <a:p>
            <a:r>
              <a:rPr lang="fr-FR" sz="1200" dirty="0" smtClean="0"/>
              <a:t>Fox 8</a:t>
            </a:r>
          </a:p>
          <a:p>
            <a:r>
              <a:rPr lang="fr-FR" sz="1200" dirty="0"/>
              <a:t>I</a:t>
            </a:r>
            <a:r>
              <a:rPr lang="fr-FR" sz="1200" dirty="0" smtClean="0"/>
              <a:t>mage: CNN</a:t>
            </a:r>
            <a:endParaRPr lang="fr-FR" sz="1200" dirty="0"/>
          </a:p>
        </p:txBody>
      </p:sp>
      <p:pic>
        <p:nvPicPr>
          <p:cNvPr id="9222" name="Picture 6" descr="http://medialb.ultimedia.com/multi/3srsz/3uxrrl-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71" y="1204423"/>
            <a:ext cx="2557265" cy="1917949"/>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2531693" y="2472072"/>
            <a:ext cx="1236877" cy="461665"/>
          </a:xfrm>
          <a:prstGeom prst="rect">
            <a:avLst/>
          </a:prstGeom>
          <a:noFill/>
        </p:spPr>
        <p:txBody>
          <a:bodyPr wrap="none" rtlCol="0">
            <a:spAutoFit/>
          </a:bodyPr>
          <a:lstStyle/>
          <a:p>
            <a:r>
              <a:rPr lang="fr-FR" sz="1200" dirty="0" smtClean="0"/>
              <a:t>Le JDD</a:t>
            </a:r>
          </a:p>
          <a:p>
            <a:r>
              <a:rPr lang="fr-FR" sz="1200" dirty="0" smtClean="0"/>
              <a:t>Image: Reuters</a:t>
            </a:r>
            <a:endParaRPr lang="fr-FR" sz="1200" dirty="0"/>
          </a:p>
        </p:txBody>
      </p:sp>
      <p:sp>
        <p:nvSpPr>
          <p:cNvPr id="10" name="ZoneTexte 9"/>
          <p:cNvSpPr txBox="1"/>
          <p:nvPr/>
        </p:nvSpPr>
        <p:spPr>
          <a:xfrm>
            <a:off x="-64592" y="6141976"/>
            <a:ext cx="3158104" cy="738664"/>
          </a:xfrm>
          <a:prstGeom prst="rect">
            <a:avLst/>
          </a:prstGeom>
          <a:noFill/>
        </p:spPr>
        <p:txBody>
          <a:bodyPr wrap="square" rtlCol="0">
            <a:spAutoFit/>
          </a:bodyPr>
          <a:lstStyle/>
          <a:p>
            <a:r>
              <a:rPr lang="fr-FR" sz="1400" b="1" dirty="0" smtClean="0"/>
              <a:t>Août 2014</a:t>
            </a:r>
          </a:p>
          <a:p>
            <a:r>
              <a:rPr lang="fr-FR" sz="1400" b="1" dirty="0" smtClean="0"/>
              <a:t>B. Obama annonce qu’il poursuit</a:t>
            </a:r>
          </a:p>
          <a:p>
            <a:r>
              <a:rPr lang="fr-FR" sz="1400" b="1" dirty="0" smtClean="0"/>
              <a:t> les frappes en Irak</a:t>
            </a:r>
            <a:endParaRPr lang="fr-FR" sz="1400" b="1" dirty="0"/>
          </a:p>
        </p:txBody>
      </p:sp>
      <p:sp>
        <p:nvSpPr>
          <p:cNvPr id="19" name="Flèche droite 18"/>
          <p:cNvSpPr/>
          <p:nvPr/>
        </p:nvSpPr>
        <p:spPr>
          <a:xfrm rot="5400000">
            <a:off x="840975" y="690139"/>
            <a:ext cx="523586" cy="410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97127" y="-27922"/>
            <a:ext cx="2356254" cy="923330"/>
          </a:xfrm>
          <a:prstGeom prst="rect">
            <a:avLst/>
          </a:prstGeom>
          <a:noFill/>
        </p:spPr>
        <p:txBody>
          <a:bodyPr wrap="square" rtlCol="0">
            <a:spAutoFit/>
          </a:bodyPr>
          <a:lstStyle/>
          <a:p>
            <a:r>
              <a:rPr lang="fr-FR" dirty="0" smtClean="0"/>
              <a:t>Une lecture </a:t>
            </a:r>
            <a:r>
              <a:rPr lang="fr-FR" dirty="0" err="1" smtClean="0"/>
              <a:t>géomédiatique</a:t>
            </a:r>
            <a:r>
              <a:rPr lang="fr-FR" dirty="0" smtClean="0"/>
              <a:t> du conflit</a:t>
            </a:r>
            <a:endParaRPr lang="fr-FR" dirty="0"/>
          </a:p>
        </p:txBody>
      </p:sp>
    </p:spTree>
    <p:extLst>
      <p:ext uri="{BB962C8B-B14F-4D97-AF65-F5344CB8AC3E}">
        <p14:creationId xmlns:p14="http://schemas.microsoft.com/office/powerpoint/2010/main" val="25769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1000"/>
                                        <p:tgtEl>
                                          <p:spTgt spid="1028"/>
                                        </p:tgtEl>
                                      </p:cBhvr>
                                    </p:animEffect>
                                    <p:anim calcmode="lin" valueType="num">
                                      <p:cBhvr>
                                        <p:cTn id="38" dur="1000" fill="hold"/>
                                        <p:tgtEl>
                                          <p:spTgt spid="1028"/>
                                        </p:tgtEl>
                                        <p:attrNameLst>
                                          <p:attrName>ppt_x</p:attrName>
                                        </p:attrNameLst>
                                      </p:cBhvr>
                                      <p:tavLst>
                                        <p:tav tm="0">
                                          <p:val>
                                            <p:strVal val="#ppt_x"/>
                                          </p:val>
                                        </p:tav>
                                        <p:tav tm="100000">
                                          <p:val>
                                            <p:strVal val="#ppt_x"/>
                                          </p:val>
                                        </p:tav>
                                      </p:tavLst>
                                    </p:anim>
                                    <p:anim calcmode="lin" valueType="num">
                                      <p:cBhvr>
                                        <p:cTn id="39" dur="1000" fill="hold"/>
                                        <p:tgtEl>
                                          <p:spTgt spid="102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par>
                                <p:cTn id="62" presetID="22" presetClass="entr" presetSubtype="4" fill="hold" nodeType="withEffect">
                                  <p:stCondLst>
                                    <p:cond delay="0"/>
                                  </p:stCondLst>
                                  <p:childTnLst>
                                    <p:set>
                                      <p:cBhvr>
                                        <p:cTn id="63" dur="1" fill="hold">
                                          <p:stCondLst>
                                            <p:cond delay="0"/>
                                          </p:stCondLst>
                                        </p:cTn>
                                        <p:tgtEl>
                                          <p:spTgt spid="9220"/>
                                        </p:tgtEl>
                                        <p:attrNameLst>
                                          <p:attrName>style.visibility</p:attrName>
                                        </p:attrNameLst>
                                      </p:cBhvr>
                                      <p:to>
                                        <p:strVal val="visible"/>
                                      </p:to>
                                    </p:set>
                                    <p:animEffect transition="in" filter="wipe(down)">
                                      <p:cBhvr>
                                        <p:cTn id="64" dur="500"/>
                                        <p:tgtEl>
                                          <p:spTgt spid="922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down)">
                                      <p:cBhvr>
                                        <p:cTn id="67" dur="500"/>
                                        <p:tgtEl>
                                          <p:spTgt spid="3"/>
                                        </p:tgtEl>
                                      </p:cBhvr>
                                    </p:animEffect>
                                  </p:childTnLst>
                                </p:cTn>
                              </p:par>
                              <p:par>
                                <p:cTn id="68" presetID="22" presetClass="entr" presetSubtype="4" fill="hold" nodeType="withEffect">
                                  <p:stCondLst>
                                    <p:cond delay="0"/>
                                  </p:stCondLst>
                                  <p:childTnLst>
                                    <p:set>
                                      <p:cBhvr>
                                        <p:cTn id="69" dur="1" fill="hold">
                                          <p:stCondLst>
                                            <p:cond delay="0"/>
                                          </p:stCondLst>
                                        </p:cTn>
                                        <p:tgtEl>
                                          <p:spTgt spid="9218"/>
                                        </p:tgtEl>
                                        <p:attrNameLst>
                                          <p:attrName>style.visibility</p:attrName>
                                        </p:attrNameLst>
                                      </p:cBhvr>
                                      <p:to>
                                        <p:strVal val="visible"/>
                                      </p:to>
                                    </p:set>
                                    <p:animEffect transition="in" filter="wipe(down)">
                                      <p:cBhvr>
                                        <p:cTn id="70" dur="500"/>
                                        <p:tgtEl>
                                          <p:spTgt spid="9218"/>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500"/>
                                        <p:tgtEl>
                                          <p:spTgt spid="16"/>
                                        </p:tgtEl>
                                      </p:cBhvr>
                                    </p:animEffect>
                                  </p:childTnLst>
                                </p:cTn>
                              </p:par>
                              <p:par>
                                <p:cTn id="74" presetID="22" presetClass="entr" presetSubtype="4" fill="hold" nodeType="withEffect">
                                  <p:stCondLst>
                                    <p:cond delay="0"/>
                                  </p:stCondLst>
                                  <p:childTnLst>
                                    <p:set>
                                      <p:cBhvr>
                                        <p:cTn id="75" dur="1" fill="hold">
                                          <p:stCondLst>
                                            <p:cond delay="0"/>
                                          </p:stCondLst>
                                        </p:cTn>
                                        <p:tgtEl>
                                          <p:spTgt spid="9222"/>
                                        </p:tgtEl>
                                        <p:attrNameLst>
                                          <p:attrName>style.visibility</p:attrName>
                                        </p:attrNameLst>
                                      </p:cBhvr>
                                      <p:to>
                                        <p:strVal val="visible"/>
                                      </p:to>
                                    </p:set>
                                    <p:animEffect transition="in" filter="wipe(down)">
                                      <p:cBhvr>
                                        <p:cTn id="76" dur="500"/>
                                        <p:tgtEl>
                                          <p:spTgt spid="922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down)">
                                      <p:cBhvr>
                                        <p:cTn id="79" dur="500"/>
                                        <p:tgtEl>
                                          <p:spTgt spid="19"/>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p:bldP spid="7" grpId="0" animBg="1"/>
      <p:bldP spid="8" grpId="0"/>
      <p:bldP spid="9" grpId="0"/>
      <p:bldP spid="3" grpId="0"/>
      <p:bldP spid="14" grpId="0"/>
      <p:bldP spid="16" grpId="0"/>
      <p:bldP spid="10" grpId="0"/>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611560" y="404664"/>
            <a:ext cx="7920880" cy="6120680"/>
          </a:xfrm>
          <a:prstGeom prst="rect">
            <a:avLst/>
          </a:prstGeom>
          <a:solidFill>
            <a:schemeClr val="bg1">
              <a:alpha val="65000"/>
            </a:schemeClr>
          </a:solidFill>
        </p:spPr>
        <p:txBody>
          <a:bodyPr>
            <a:normAutofit fontScale="92500"/>
          </a:bodyPr>
          <a:lstStyle/>
          <a:p>
            <a:pPr marL="45720" indent="0" algn="just">
              <a:buNone/>
            </a:pPr>
            <a:endParaRPr lang="fr-FR" dirty="0" smtClean="0"/>
          </a:p>
          <a:p>
            <a:pPr marL="45720" indent="0" algn="just">
              <a:buNone/>
            </a:pPr>
            <a:r>
              <a:rPr lang="fr-FR" dirty="0" smtClean="0">
                <a:effectLst/>
              </a:rPr>
              <a:t>Ils dégagent 4 grilles de </a:t>
            </a:r>
            <a:r>
              <a:rPr lang="fr-FR" dirty="0" smtClean="0">
                <a:effectLst/>
              </a:rPr>
              <a:t>lecture :</a:t>
            </a:r>
            <a:endParaRPr lang="fr-FR" dirty="0" smtClean="0">
              <a:effectLst/>
            </a:endParaRPr>
          </a:p>
          <a:p>
            <a:pPr marL="45720" indent="0" algn="just">
              <a:buNone/>
            </a:pPr>
            <a:endParaRPr lang="fr-FR" dirty="0" smtClean="0">
              <a:effectLst/>
            </a:endParaRPr>
          </a:p>
          <a:p>
            <a:pPr algn="just">
              <a:buFontTx/>
              <a:buChar char="-"/>
            </a:pPr>
            <a:r>
              <a:rPr lang="fr-FR" b="1" u="sng" dirty="0" smtClean="0">
                <a:effectLst/>
              </a:rPr>
              <a:t>Une lecture géoculturelle</a:t>
            </a:r>
            <a:r>
              <a:rPr lang="fr-FR" dirty="0" smtClean="0">
                <a:effectLst/>
              </a:rPr>
              <a:t> du monde avec des aires identitaires fortes, « un ensemble de mondes »;</a:t>
            </a:r>
          </a:p>
          <a:p>
            <a:pPr algn="just">
              <a:buFontTx/>
              <a:buChar char="-"/>
            </a:pPr>
            <a:endParaRPr lang="fr-FR" dirty="0" smtClean="0">
              <a:effectLst/>
            </a:endParaRPr>
          </a:p>
          <a:p>
            <a:pPr algn="just">
              <a:buFontTx/>
              <a:buChar char="-"/>
            </a:pPr>
            <a:r>
              <a:rPr lang="fr-FR" b="1" u="sng" dirty="0" smtClean="0">
                <a:effectLst/>
              </a:rPr>
              <a:t>Une lecture géopolitique</a:t>
            </a:r>
            <a:r>
              <a:rPr lang="fr-FR" dirty="0" smtClean="0">
                <a:effectLst/>
              </a:rPr>
              <a:t> des rivalités entre Etats, des guerres et des processus spatiaux multiples qui en découlent (déplacement/ création de frontières; déplacements de population….), « les champs de force »;</a:t>
            </a:r>
          </a:p>
          <a:p>
            <a:pPr algn="just">
              <a:buFontTx/>
              <a:buChar char="-"/>
            </a:pPr>
            <a:endParaRPr lang="fr-FR" dirty="0" smtClean="0">
              <a:effectLst/>
            </a:endParaRPr>
          </a:p>
          <a:p>
            <a:pPr algn="just">
              <a:buFontTx/>
              <a:buChar char="-"/>
            </a:pPr>
            <a:r>
              <a:rPr lang="fr-FR" b="1" u="sng" dirty="0" smtClean="0">
                <a:effectLst/>
              </a:rPr>
              <a:t>Une lecture géoéconomique</a:t>
            </a:r>
            <a:r>
              <a:rPr lang="fr-FR" dirty="0" smtClean="0">
                <a:effectLst/>
              </a:rPr>
              <a:t> où l’on retrouve des centres et des périphéries reliés par des flux de marchandises et de capitaux;</a:t>
            </a:r>
          </a:p>
          <a:p>
            <a:pPr algn="just">
              <a:buFontTx/>
              <a:buChar char="-"/>
            </a:pPr>
            <a:endParaRPr lang="fr-FR" dirty="0" smtClean="0">
              <a:effectLst/>
            </a:endParaRPr>
          </a:p>
          <a:p>
            <a:pPr algn="just">
              <a:buFontTx/>
              <a:buChar char="-"/>
            </a:pPr>
            <a:r>
              <a:rPr lang="fr-FR" b="1" u="sng" dirty="0" smtClean="0">
                <a:effectLst/>
              </a:rPr>
              <a:t>Une lecture </a:t>
            </a:r>
            <a:r>
              <a:rPr lang="fr-FR" b="1" u="sng" dirty="0" err="1" smtClean="0">
                <a:effectLst/>
              </a:rPr>
              <a:t>géomédiatique</a:t>
            </a:r>
            <a:r>
              <a:rPr lang="fr-FR" dirty="0" smtClean="0">
                <a:effectLst/>
              </a:rPr>
              <a:t> avec l’apparition d’une opinion publique mondialisée qui forme une « société monde ».</a:t>
            </a:r>
            <a:endParaRPr lang="fr-FR" dirty="0">
              <a:effectLst/>
            </a:endParaRPr>
          </a:p>
        </p:txBody>
      </p:sp>
    </p:spTree>
    <p:extLst>
      <p:ext uri="{BB962C8B-B14F-4D97-AF65-F5344CB8AC3E}">
        <p14:creationId xmlns:p14="http://schemas.microsoft.com/office/powerpoint/2010/main" val="132693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left)">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611560" y="404664"/>
            <a:ext cx="7920880" cy="6120680"/>
          </a:xfrm>
          <a:prstGeom prst="rect">
            <a:avLst/>
          </a:prstGeom>
          <a:solidFill>
            <a:schemeClr val="bg1">
              <a:alpha val="65000"/>
            </a:schemeClr>
          </a:solidFill>
        </p:spPr>
        <p:txBody>
          <a:bodyPr>
            <a:normAutofit/>
          </a:bodyPr>
          <a:lstStyle/>
          <a:p>
            <a:pPr marL="45720" indent="0" algn="just">
              <a:buNone/>
            </a:pPr>
            <a:endParaRPr lang="fr-FR" dirty="0" smtClean="0"/>
          </a:p>
          <a:p>
            <a:pPr marL="45720" indent="0" algn="just">
              <a:buNone/>
            </a:pPr>
            <a:r>
              <a:rPr lang="fr-FR" dirty="0" smtClean="0">
                <a:effectLst/>
              </a:rPr>
              <a:t>Denis RETAILLE développe alors le concept de </a:t>
            </a:r>
            <a:r>
              <a:rPr lang="fr-FR" b="1" u="sng" dirty="0" smtClean="0">
                <a:solidFill>
                  <a:schemeClr val="accent6">
                    <a:lumMod val="50000"/>
                  </a:schemeClr>
                </a:solidFill>
                <a:effectLst>
                  <a:outerShdw blurRad="38100" dist="38100" dir="2700000" algn="tl">
                    <a:srgbClr val="000000">
                      <a:alpha val="43137"/>
                    </a:srgbClr>
                  </a:outerShdw>
                </a:effectLst>
              </a:rPr>
              <a:t>mondialité</a:t>
            </a:r>
            <a:r>
              <a:rPr lang="fr-FR" dirty="0" smtClean="0">
                <a:effectLst/>
              </a:rPr>
              <a:t> qui regroupe la mondialisation et l’antimondialisation (construction en creux de la mondialisation: repli identitaire, déconnexion économique).</a:t>
            </a:r>
          </a:p>
          <a:p>
            <a:pPr marL="45720" indent="0" algn="just">
              <a:buNone/>
            </a:pPr>
            <a:endParaRPr lang="fr-FR" sz="2400" b="1" dirty="0">
              <a:effectLst/>
            </a:endParaRPr>
          </a:p>
          <a:p>
            <a:pPr marL="45720" indent="0" algn="ctr">
              <a:buNone/>
            </a:pPr>
            <a:r>
              <a:rPr lang="fr-FR" sz="2400" b="1" u="sng" dirty="0" smtClean="0">
                <a:solidFill>
                  <a:schemeClr val="accent6">
                    <a:lumMod val="50000"/>
                  </a:schemeClr>
                </a:solidFill>
                <a:effectLst/>
              </a:rPr>
              <a:t>L’antimondialisation est dans la </a:t>
            </a:r>
            <a:r>
              <a:rPr lang="fr-FR" sz="2400" b="1" u="sng" dirty="0" smtClean="0">
                <a:solidFill>
                  <a:schemeClr val="accent6">
                    <a:lumMod val="50000"/>
                  </a:schemeClr>
                </a:solidFill>
                <a:effectLst/>
              </a:rPr>
              <a:t>mondialisation</a:t>
            </a:r>
            <a:endParaRPr lang="fr-FR" sz="2400" b="1" dirty="0" smtClean="0">
              <a:effectLst/>
            </a:endParaRPr>
          </a:p>
          <a:p>
            <a:pPr marL="45720" indent="0" algn="just">
              <a:buNone/>
            </a:pPr>
            <a:endParaRPr lang="fr-FR" sz="2400" b="1" dirty="0" smtClean="0">
              <a:effectLst/>
            </a:endParaRPr>
          </a:p>
          <a:p>
            <a:pPr marL="45720" indent="0" algn="just">
              <a:buNone/>
            </a:pPr>
            <a:r>
              <a:rPr lang="fr-FR" b="1" dirty="0" smtClean="0">
                <a:effectLst>
                  <a:outerShdw blurRad="38100" dist="38100" dir="2700000" algn="tl">
                    <a:srgbClr val="000000">
                      <a:alpha val="43137"/>
                    </a:srgbClr>
                  </a:outerShdw>
                </a:effectLst>
              </a:rPr>
              <a:t>Exemple</a:t>
            </a:r>
            <a:r>
              <a:rPr lang="fr-FR" dirty="0" smtClean="0">
                <a:effectLst/>
              </a:rPr>
              <a:t>: destruction des statues de Bouddha par les Talibans à Bamyan. C’est un fort repli identitaire en réaction au </a:t>
            </a:r>
            <a:r>
              <a:rPr lang="fr-FR" dirty="0" err="1" smtClean="0">
                <a:effectLst/>
              </a:rPr>
              <a:t>softpower</a:t>
            </a:r>
            <a:r>
              <a:rPr lang="fr-FR" dirty="0" smtClean="0">
                <a:effectLst/>
              </a:rPr>
              <a:t> occidental, mais les Talibans ont filmé leur destruction et l’ont diffusée sur les réseaux sociaux.</a:t>
            </a:r>
          </a:p>
          <a:p>
            <a:pPr marL="45720" indent="0" algn="just">
              <a:buNone/>
            </a:pPr>
            <a:endParaRPr lang="fr-FR" dirty="0" smtClean="0">
              <a:effectLst/>
            </a:endParaRPr>
          </a:p>
          <a:p>
            <a:pPr marL="45720" indent="0" algn="just">
              <a:buNone/>
            </a:pPr>
            <a:r>
              <a:rPr lang="fr-FR" dirty="0" smtClean="0">
                <a:effectLst/>
              </a:rPr>
              <a:t> </a:t>
            </a:r>
            <a:r>
              <a:rPr lang="fr-FR" dirty="0" smtClean="0">
                <a:effectLst/>
                <a:sym typeface="Wingdings" panose="05000000000000000000" pitchFamily="2" charset="2"/>
              </a:rPr>
              <a:t> antimondialisation + mondialisation.</a:t>
            </a:r>
            <a:endParaRPr lang="fr-FR" dirty="0" smtClean="0">
              <a:effectLst/>
            </a:endParaRPr>
          </a:p>
          <a:p>
            <a:pPr marL="45720" indent="0" algn="just">
              <a:buNone/>
            </a:pPr>
            <a:endParaRPr lang="fr-FR" dirty="0" smtClean="0">
              <a:effectLst/>
            </a:endParaRPr>
          </a:p>
        </p:txBody>
      </p:sp>
    </p:spTree>
    <p:extLst>
      <p:ext uri="{BB962C8B-B14F-4D97-AF65-F5344CB8AC3E}">
        <p14:creationId xmlns:p14="http://schemas.microsoft.com/office/powerpoint/2010/main" val="3412240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68151"/>
          </a:xfrm>
        </p:spPr>
        <p:txBody>
          <a:bodyPr>
            <a:normAutofit fontScale="90000"/>
          </a:bodyPr>
          <a:lstStyle/>
          <a:p>
            <a:pPr marL="0" indent="0" algn="ctr">
              <a:buNone/>
            </a:pPr>
            <a:r>
              <a:rPr lang="fr-FR" dirty="0" smtClean="0"/>
              <a:t>Mondialisation parallèle et altermondialisation</a:t>
            </a:r>
            <a:endParaRPr lang="fr-FR" dirty="0"/>
          </a:p>
        </p:txBody>
      </p:sp>
      <p:sp>
        <p:nvSpPr>
          <p:cNvPr id="3" name="Espace réservé du contenu 2"/>
          <p:cNvSpPr>
            <a:spLocks noGrp="1"/>
          </p:cNvSpPr>
          <p:nvPr>
            <p:ph idx="4294967295"/>
          </p:nvPr>
        </p:nvSpPr>
        <p:spPr>
          <a:xfrm>
            <a:off x="395536" y="1628800"/>
            <a:ext cx="3672408" cy="4896000"/>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92500" lnSpcReduction="20000"/>
          </a:bodyPr>
          <a:lstStyle/>
          <a:p>
            <a:pPr marL="0" indent="0" algn="ctr">
              <a:buNone/>
            </a:pPr>
            <a:r>
              <a:rPr lang="fr-FR" u="sng" dirty="0" smtClean="0">
                <a:solidFill>
                  <a:schemeClr val="tx1"/>
                </a:solidFill>
                <a:effectLst/>
              </a:rPr>
              <a:t>Mondialisation parallèle </a:t>
            </a:r>
          </a:p>
          <a:p>
            <a:pPr marL="0" indent="0">
              <a:buNone/>
            </a:pPr>
            <a:r>
              <a:rPr lang="fr-FR" dirty="0" smtClean="0">
                <a:solidFill>
                  <a:schemeClr val="tx1"/>
                </a:solidFill>
                <a:effectLst/>
              </a:rPr>
              <a:t>= mêmes caractéristiques que la mondialisation </a:t>
            </a:r>
            <a:r>
              <a:rPr lang="fr-FR" dirty="0" smtClean="0">
                <a:solidFill>
                  <a:schemeClr val="tx1"/>
                </a:solidFill>
                <a:effectLst/>
              </a:rPr>
              <a:t>économique : </a:t>
            </a:r>
            <a:endParaRPr lang="fr-FR" dirty="0" smtClean="0">
              <a:solidFill>
                <a:schemeClr val="tx1"/>
              </a:solidFill>
              <a:effectLst/>
            </a:endParaRPr>
          </a:p>
          <a:p>
            <a:pPr>
              <a:buFontTx/>
              <a:buChar char="-"/>
            </a:pPr>
            <a:r>
              <a:rPr lang="fr-FR" dirty="0" smtClean="0">
                <a:solidFill>
                  <a:schemeClr val="tx1"/>
                </a:solidFill>
                <a:effectLst/>
              </a:rPr>
              <a:t>DIT, </a:t>
            </a:r>
          </a:p>
          <a:p>
            <a:pPr>
              <a:buFontTx/>
              <a:buChar char="-"/>
            </a:pPr>
            <a:r>
              <a:rPr lang="fr-FR" dirty="0" smtClean="0">
                <a:solidFill>
                  <a:schemeClr val="tx1"/>
                </a:solidFill>
                <a:effectLst/>
              </a:rPr>
              <a:t>pays producteurs,</a:t>
            </a:r>
          </a:p>
          <a:p>
            <a:pPr>
              <a:buFontTx/>
              <a:buChar char="-"/>
            </a:pPr>
            <a:r>
              <a:rPr lang="fr-FR" dirty="0" smtClean="0">
                <a:solidFill>
                  <a:schemeClr val="tx1"/>
                </a:solidFill>
                <a:effectLst/>
              </a:rPr>
              <a:t> pays ateliers, </a:t>
            </a:r>
          </a:p>
          <a:p>
            <a:pPr>
              <a:buFontTx/>
              <a:buChar char="-"/>
            </a:pPr>
            <a:r>
              <a:rPr lang="fr-FR" dirty="0" smtClean="0">
                <a:solidFill>
                  <a:schemeClr val="tx1"/>
                </a:solidFill>
                <a:effectLst/>
              </a:rPr>
              <a:t>marché de consommation mondialisé, </a:t>
            </a:r>
          </a:p>
          <a:p>
            <a:pPr>
              <a:buFontTx/>
              <a:buChar char="-"/>
            </a:pPr>
            <a:r>
              <a:rPr lang="fr-FR" dirty="0" smtClean="0">
                <a:solidFill>
                  <a:schemeClr val="tx1"/>
                </a:solidFill>
                <a:effectLst/>
              </a:rPr>
              <a:t>réseau, </a:t>
            </a:r>
          </a:p>
          <a:p>
            <a:pPr>
              <a:buFontTx/>
              <a:buChar char="-"/>
            </a:pPr>
            <a:r>
              <a:rPr lang="fr-FR" dirty="0" smtClean="0">
                <a:solidFill>
                  <a:schemeClr val="tx1"/>
                </a:solidFill>
                <a:effectLst/>
              </a:rPr>
              <a:t>FTN </a:t>
            </a:r>
          </a:p>
          <a:p>
            <a:pPr>
              <a:buFontTx/>
              <a:buChar char="-"/>
            </a:pPr>
            <a:r>
              <a:rPr lang="fr-FR" dirty="0" smtClean="0">
                <a:solidFill>
                  <a:schemeClr val="tx1"/>
                </a:solidFill>
                <a:effectLst/>
              </a:rPr>
              <a:t>et voies maritimes.</a:t>
            </a:r>
          </a:p>
          <a:p>
            <a:pPr marL="0" indent="0">
              <a:buNone/>
            </a:pPr>
            <a:endParaRPr lang="fr-FR" dirty="0">
              <a:solidFill>
                <a:schemeClr val="tx1"/>
              </a:solidFill>
              <a:effectLst/>
            </a:endParaRPr>
          </a:p>
          <a:p>
            <a:pPr marL="0" indent="0">
              <a:buNone/>
            </a:pPr>
            <a:r>
              <a:rPr lang="fr-FR" dirty="0" smtClean="0">
                <a:solidFill>
                  <a:schemeClr val="tx1"/>
                </a:solidFill>
                <a:effectLst/>
                <a:sym typeface="Wingdings" panose="05000000000000000000" pitchFamily="2" charset="2"/>
              </a:rPr>
              <a:t></a:t>
            </a:r>
            <a:r>
              <a:rPr lang="fr-FR" dirty="0" smtClean="0">
                <a:solidFill>
                  <a:schemeClr val="tx1"/>
                </a:solidFill>
                <a:effectLst/>
              </a:rPr>
              <a:t>La drogue</a:t>
            </a:r>
          </a:p>
          <a:p>
            <a:pPr marL="0" indent="0">
              <a:buNone/>
            </a:pPr>
            <a:r>
              <a:rPr lang="fr-FR" dirty="0" smtClean="0">
                <a:solidFill>
                  <a:schemeClr val="tx1"/>
                </a:solidFill>
                <a:effectLst/>
                <a:sym typeface="Wingdings" panose="05000000000000000000" pitchFamily="2" charset="2"/>
              </a:rPr>
              <a:t></a:t>
            </a:r>
            <a:r>
              <a:rPr lang="fr-FR" dirty="0" smtClean="0">
                <a:solidFill>
                  <a:schemeClr val="tx1"/>
                </a:solidFill>
                <a:effectLst/>
              </a:rPr>
              <a:t>Les armes</a:t>
            </a:r>
          </a:p>
        </p:txBody>
      </p:sp>
      <p:sp>
        <p:nvSpPr>
          <p:cNvPr id="4" name="Espace réservé du contenu 2"/>
          <p:cNvSpPr txBox="1">
            <a:spLocks/>
          </p:cNvSpPr>
          <p:nvPr/>
        </p:nvSpPr>
        <p:spPr>
          <a:xfrm>
            <a:off x="5004048" y="1628800"/>
            <a:ext cx="3672408" cy="2484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Font typeface="Wingdings" pitchFamily="2" charset="2"/>
              <a:buNone/>
            </a:pPr>
            <a:r>
              <a:rPr lang="fr-FR" sz="1800" u="sng" dirty="0" smtClean="0">
                <a:effectLst/>
              </a:rPr>
              <a:t>Altermondialisation</a:t>
            </a:r>
          </a:p>
          <a:p>
            <a:pPr marL="0" indent="0">
              <a:buFont typeface="Wingdings" pitchFamily="2" charset="2"/>
              <a:buNone/>
            </a:pPr>
            <a:r>
              <a:rPr lang="fr-FR" sz="1800" dirty="0" smtClean="0">
                <a:effectLst/>
              </a:rPr>
              <a:t>Contestation de la mondialisation financière et de la DIT.</a:t>
            </a:r>
          </a:p>
          <a:p>
            <a:pPr>
              <a:buFontTx/>
              <a:buChar char="-"/>
            </a:pPr>
            <a:r>
              <a:rPr lang="fr-FR" sz="1800" dirty="0" smtClean="0">
                <a:effectLst/>
              </a:rPr>
              <a:t>Les acteurs</a:t>
            </a:r>
          </a:p>
          <a:p>
            <a:pPr>
              <a:buFontTx/>
              <a:buChar char="-"/>
            </a:pPr>
            <a:r>
              <a:rPr lang="fr-FR" sz="1800" dirty="0" smtClean="0">
                <a:effectLst/>
              </a:rPr>
              <a:t>Les thèmes</a:t>
            </a:r>
          </a:p>
          <a:p>
            <a:pPr>
              <a:buFontTx/>
              <a:buChar char="-"/>
            </a:pPr>
            <a:r>
              <a:rPr lang="fr-FR" sz="1800" dirty="0" smtClean="0">
                <a:effectLst/>
              </a:rPr>
              <a:t>Les formes de </a:t>
            </a:r>
            <a:r>
              <a:rPr lang="fr-FR" sz="1800" dirty="0" smtClean="0">
                <a:effectLst/>
              </a:rPr>
              <a:t>contestation</a:t>
            </a:r>
          </a:p>
        </p:txBody>
      </p:sp>
    </p:spTree>
    <p:extLst>
      <p:ext uri="{BB962C8B-B14F-4D97-AF65-F5344CB8AC3E}">
        <p14:creationId xmlns:p14="http://schemas.microsoft.com/office/powerpoint/2010/main" val="356088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barn(inVertical)">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14441" y="620688"/>
            <a:ext cx="8115119" cy="5077623"/>
          </a:xfrm>
          <a:prstGeom prst="rect">
            <a:avLst/>
          </a:prstGeom>
        </p:spPr>
        <p:txBody>
          <a:bodyPr>
            <a:normAutofit/>
          </a:bodyPr>
          <a:lstStyle/>
          <a:p>
            <a:pPr marL="45720" indent="0" algn="ctr">
              <a:buNone/>
            </a:pPr>
            <a:r>
              <a:rPr lang="fr-FR" sz="3600" dirty="0" smtClean="0">
                <a:solidFill>
                  <a:schemeClr val="accent6">
                    <a:lumMod val="50000"/>
                  </a:schemeClr>
                </a:solidFill>
              </a:rPr>
              <a:t>Attention à ne pas donner une image figée du </a:t>
            </a:r>
            <a:r>
              <a:rPr lang="fr-FR" sz="3600" dirty="0" smtClean="0">
                <a:solidFill>
                  <a:schemeClr val="accent6">
                    <a:lumMod val="50000"/>
                  </a:schemeClr>
                </a:solidFill>
              </a:rPr>
              <a:t>monde</a:t>
            </a:r>
            <a:endParaRPr lang="fr-FR" sz="3600" dirty="0" smtClean="0">
              <a:solidFill>
                <a:schemeClr val="accent6">
                  <a:lumMod val="50000"/>
                </a:schemeClr>
              </a:solidFill>
            </a:endParaRPr>
          </a:p>
          <a:p>
            <a:pPr marL="45720" indent="0">
              <a:buNone/>
            </a:pPr>
            <a:endParaRPr lang="fr-FR" dirty="0" smtClean="0"/>
          </a:p>
          <a:p>
            <a:pPr marL="45720" indent="0">
              <a:buNone/>
            </a:pPr>
            <a:r>
              <a:rPr lang="fr-FR" dirty="0" smtClean="0"/>
              <a:t>La mondialisation est un </a:t>
            </a:r>
            <a:r>
              <a:rPr lang="fr-FR" b="1" u="sng" dirty="0" smtClean="0">
                <a:solidFill>
                  <a:schemeClr val="accent6">
                    <a:lumMod val="50000"/>
                  </a:schemeClr>
                </a:solidFill>
              </a:rPr>
              <a:t>processus</a:t>
            </a:r>
            <a:r>
              <a:rPr lang="fr-FR" dirty="0" smtClean="0"/>
              <a:t>, </a:t>
            </a:r>
            <a:r>
              <a:rPr lang="fr-FR" dirty="0" smtClean="0"/>
              <a:t>d’où :</a:t>
            </a:r>
            <a:endParaRPr lang="fr-FR" dirty="0" smtClean="0"/>
          </a:p>
          <a:p>
            <a:pPr marL="45720" indent="0">
              <a:buNone/>
            </a:pPr>
            <a:endParaRPr lang="fr-FR" dirty="0" smtClean="0"/>
          </a:p>
          <a:p>
            <a:pPr marL="502920" indent="-457200">
              <a:buFontTx/>
              <a:buChar char="-"/>
            </a:pPr>
            <a:r>
              <a:rPr lang="fr-FR" dirty="0" smtClean="0"/>
              <a:t>La difficulté de produire une cartographie subtile,</a:t>
            </a:r>
          </a:p>
          <a:p>
            <a:pPr marL="45720" indent="0">
              <a:buNone/>
            </a:pPr>
            <a:endParaRPr lang="fr-FR" dirty="0" smtClean="0"/>
          </a:p>
          <a:p>
            <a:pPr marL="502920" indent="-457200">
              <a:buFontTx/>
              <a:buChar char="-"/>
            </a:pPr>
            <a:r>
              <a:rPr lang="fr-FR" dirty="0" smtClean="0"/>
              <a:t>La nécessaire critique du découpage Nord-Sud du monde.</a:t>
            </a:r>
            <a:endParaRPr lang="fr-FR" dirty="0"/>
          </a:p>
        </p:txBody>
      </p:sp>
    </p:spTree>
    <p:extLst>
      <p:ext uri="{BB962C8B-B14F-4D97-AF65-F5344CB8AC3E}">
        <p14:creationId xmlns:p14="http://schemas.microsoft.com/office/powerpoint/2010/main" val="3908304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9952" y="4005064"/>
            <a:ext cx="4788024" cy="270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609" y="836712"/>
            <a:ext cx="4176464" cy="308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83567" y="260648"/>
            <a:ext cx="8080995" cy="461665"/>
          </a:xfrm>
          <a:prstGeom prst="rect">
            <a:avLst/>
          </a:prstGeom>
          <a:noFill/>
        </p:spPr>
        <p:txBody>
          <a:bodyPr wrap="none" rtlCol="0">
            <a:spAutoFit/>
          </a:bodyPr>
          <a:lstStyle/>
          <a:p>
            <a:r>
              <a:rPr lang="fr-FR" sz="2400" dirty="0" smtClean="0">
                <a:solidFill>
                  <a:schemeClr val="accent6">
                    <a:lumMod val="50000"/>
                  </a:schemeClr>
                </a:solidFill>
              </a:rPr>
              <a:t>Nécessaire introduction de la projection polaire en 4</a:t>
            </a:r>
            <a:r>
              <a:rPr lang="fr-FR" sz="2400" baseline="30000" dirty="0" smtClean="0">
                <a:solidFill>
                  <a:schemeClr val="accent6">
                    <a:lumMod val="50000"/>
                  </a:schemeClr>
                </a:solidFill>
              </a:rPr>
              <a:t>ème</a:t>
            </a:r>
            <a:r>
              <a:rPr lang="fr-FR" sz="2400" dirty="0" smtClean="0">
                <a:solidFill>
                  <a:schemeClr val="accent6">
                    <a:lumMod val="50000"/>
                  </a:schemeClr>
                </a:solidFill>
              </a:rPr>
              <a:t>.</a:t>
            </a:r>
            <a:endParaRPr lang="fr-FR" sz="2400" dirty="0">
              <a:solidFill>
                <a:schemeClr val="accent6">
                  <a:lumMod val="50000"/>
                </a:schemeClr>
              </a:solidFill>
            </a:endParaRPr>
          </a:p>
        </p:txBody>
      </p:sp>
    </p:spTree>
    <p:extLst>
      <p:ext uri="{BB962C8B-B14F-4D97-AF65-F5344CB8AC3E}">
        <p14:creationId xmlns:p14="http://schemas.microsoft.com/office/powerpoint/2010/main" val="135026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Effect transition="in" filter="fade">
                                      <p:cBhvr>
                                        <p:cTn id="14" dur="750"/>
                                        <p:tgtEl>
                                          <p:spTgt spid="7"/>
                                        </p:tgtEl>
                                      </p:cBhvr>
                                    </p:animEffect>
                                    <p:anim calcmode="lin" valueType="num">
                                      <p:cBhvr>
                                        <p:cTn id="15" dur="750" fill="hold"/>
                                        <p:tgtEl>
                                          <p:spTgt spid="7"/>
                                        </p:tgtEl>
                                        <p:attrNameLst>
                                          <p:attrName>ppt_x</p:attrName>
                                        </p:attrNameLst>
                                      </p:cBhvr>
                                      <p:tavLst>
                                        <p:tav tm="0">
                                          <p:val>
                                            <p:fltVal val="0.5"/>
                                          </p:val>
                                        </p:tav>
                                        <p:tav tm="100000">
                                          <p:val>
                                            <p:strVal val="#ppt_x"/>
                                          </p:val>
                                        </p:tav>
                                      </p:tavLst>
                                    </p:anim>
                                    <p:anim calcmode="lin" valueType="num">
                                      <p:cBhvr>
                                        <p:cTn id="16" dur="75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750" fill="hold"/>
                                        <p:tgtEl>
                                          <p:spTgt spid="2"/>
                                        </p:tgtEl>
                                        <p:attrNameLst>
                                          <p:attrName>ppt_w</p:attrName>
                                        </p:attrNameLst>
                                      </p:cBhvr>
                                      <p:tavLst>
                                        <p:tav tm="0">
                                          <p:val>
                                            <p:fltVal val="0"/>
                                          </p:val>
                                        </p:tav>
                                        <p:tav tm="100000">
                                          <p:val>
                                            <p:strVal val="#ppt_w"/>
                                          </p:val>
                                        </p:tav>
                                      </p:tavLst>
                                    </p:anim>
                                    <p:anim calcmode="lin" valueType="num">
                                      <p:cBhvr>
                                        <p:cTn id="20" dur="750" fill="hold"/>
                                        <p:tgtEl>
                                          <p:spTgt spid="2"/>
                                        </p:tgtEl>
                                        <p:attrNameLst>
                                          <p:attrName>ppt_h</p:attrName>
                                        </p:attrNameLst>
                                      </p:cBhvr>
                                      <p:tavLst>
                                        <p:tav tm="0">
                                          <p:val>
                                            <p:fltVal val="0"/>
                                          </p:val>
                                        </p:tav>
                                        <p:tav tm="100000">
                                          <p:val>
                                            <p:strVal val="#ppt_h"/>
                                          </p:val>
                                        </p:tav>
                                      </p:tavLst>
                                    </p:anim>
                                    <p:animEffect transition="in" filter="fade">
                                      <p:cBhvr>
                                        <p:cTn id="21" dur="750"/>
                                        <p:tgtEl>
                                          <p:spTgt spid="2"/>
                                        </p:tgtEl>
                                      </p:cBhvr>
                                    </p:animEffect>
                                    <p:anim calcmode="lin" valueType="num">
                                      <p:cBhvr>
                                        <p:cTn id="22" dur="750" fill="hold"/>
                                        <p:tgtEl>
                                          <p:spTgt spid="2"/>
                                        </p:tgtEl>
                                        <p:attrNameLst>
                                          <p:attrName>ppt_x</p:attrName>
                                        </p:attrNameLst>
                                      </p:cBhvr>
                                      <p:tavLst>
                                        <p:tav tm="0">
                                          <p:val>
                                            <p:fltVal val="0.5"/>
                                          </p:val>
                                        </p:tav>
                                        <p:tav tm="100000">
                                          <p:val>
                                            <p:strVal val="#ppt_x"/>
                                          </p:val>
                                        </p:tav>
                                      </p:tavLst>
                                    </p:anim>
                                    <p:anim calcmode="lin" valueType="num">
                                      <p:cBhvr>
                                        <p:cTn id="23" dur="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email">
            <a:extLst>
              <a:ext uri="{28A0092B-C50C-407E-A947-70E740481C1C}">
                <a14:useLocalDpi xmlns:a14="http://schemas.microsoft.com/office/drawing/2010/main"/>
              </a:ext>
            </a:extLst>
          </a:blip>
          <a:srcRect t="-8156" b="25755"/>
          <a:stretch/>
        </p:blipFill>
        <p:spPr>
          <a:xfrm>
            <a:off x="16262" y="-753331"/>
            <a:ext cx="9237076" cy="7611331"/>
          </a:xfrm>
          <a:prstGeom prst="rect">
            <a:avLst/>
          </a:prstGeom>
        </p:spPr>
      </p:pic>
      <p:sp>
        <p:nvSpPr>
          <p:cNvPr id="2" name="Titre 1"/>
          <p:cNvSpPr>
            <a:spLocks noGrp="1"/>
          </p:cNvSpPr>
          <p:nvPr>
            <p:ph type="title"/>
          </p:nvPr>
        </p:nvSpPr>
        <p:spPr>
          <a:xfrm>
            <a:off x="1660266" y="0"/>
            <a:ext cx="7592631" cy="2160240"/>
          </a:xfrm>
        </p:spPr>
        <p:txBody>
          <a:bodyPr/>
          <a:lstStyle/>
          <a:p>
            <a:pPr marL="0" indent="0">
              <a:buNone/>
            </a:pPr>
            <a:r>
              <a:rPr lang="fr-FR" dirty="0" smtClean="0">
                <a:solidFill>
                  <a:srgbClr val="FFFF00"/>
                </a:solidFill>
              </a:rPr>
              <a:t>2. LES RÉSEAUX</a:t>
            </a:r>
            <a:endParaRPr lang="fr-FR" dirty="0">
              <a:solidFill>
                <a:srgbClr val="FFFF00"/>
              </a:solidFill>
            </a:endParaRPr>
          </a:p>
        </p:txBody>
      </p:sp>
    </p:spTree>
    <p:extLst>
      <p:ext uri="{BB962C8B-B14F-4D97-AF65-F5344CB8AC3E}">
        <p14:creationId xmlns:p14="http://schemas.microsoft.com/office/powerpoint/2010/main" val="124929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1489" y="4725144"/>
            <a:ext cx="6512511" cy="1143000"/>
          </a:xfrm>
        </p:spPr>
        <p:txBody>
          <a:bodyPr/>
          <a:lstStyle/>
          <a:p>
            <a:pPr marL="0" indent="0">
              <a:buNone/>
            </a:pPr>
            <a:r>
              <a:rPr lang="fr-FR" dirty="0" smtClean="0"/>
              <a:t>UNE MISE EN RÉSEAU PAR LES TRANSPORTS</a:t>
            </a:r>
            <a:endParaRPr lang="fr-FR" dirty="0"/>
          </a:p>
        </p:txBody>
      </p:sp>
      <p:pic>
        <p:nvPicPr>
          <p:cNvPr id="4" name="Espace réservé du contenu 3"/>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6614" b="6614"/>
          <a:stretch>
            <a:fillRect/>
          </a:stretch>
        </p:blipFill>
        <p:spPr>
          <a:xfrm>
            <a:off x="1371600" y="731520"/>
            <a:ext cx="6400800" cy="3474720"/>
          </a:xfrm>
          <a:ln>
            <a:solidFill>
              <a:schemeClr val="tx1">
                <a:lumMod val="75000"/>
                <a:lumOff val="25000"/>
              </a:schemeClr>
            </a:solidFill>
          </a:ln>
        </p:spPr>
      </p:pic>
    </p:spTree>
    <p:extLst>
      <p:ext uri="{BB962C8B-B14F-4D97-AF65-F5344CB8AC3E}">
        <p14:creationId xmlns:p14="http://schemas.microsoft.com/office/powerpoint/2010/main" val="67472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611560" y="784116"/>
            <a:ext cx="7920880" cy="5289768"/>
          </a:xfrm>
          <a:prstGeom prst="rect">
            <a:avLst/>
          </a:prstGeom>
          <a:solidFill>
            <a:schemeClr val="bg1">
              <a:alpha val="74000"/>
            </a:schemeClr>
          </a:solidFill>
        </p:spPr>
        <p:txBody>
          <a:bodyPr>
            <a:normAutofit/>
          </a:bodyPr>
          <a:lstStyle/>
          <a:p>
            <a:pPr marL="0" indent="0">
              <a:spcBef>
                <a:spcPct val="50000"/>
              </a:spcBef>
              <a:buNone/>
            </a:pPr>
            <a:r>
              <a:rPr lang="fr-FR" altLang="fr-FR" u="sng" dirty="0"/>
              <a:t>La mondialisation est un processus de longue durée, </a:t>
            </a:r>
            <a:r>
              <a:rPr lang="fr-FR" altLang="fr-FR" u="sng" dirty="0" smtClean="0"/>
              <a:t>Jacques LEVY </a:t>
            </a:r>
            <a:r>
              <a:rPr lang="fr-FR" altLang="fr-FR" u="sng" dirty="0"/>
              <a:t>distingue 6 périodes différentes:</a:t>
            </a:r>
          </a:p>
          <a:p>
            <a:pPr>
              <a:spcBef>
                <a:spcPct val="50000"/>
              </a:spcBef>
              <a:buFontTx/>
              <a:buAutoNum type="arabicPeriod"/>
            </a:pPr>
            <a:r>
              <a:rPr lang="fr-FR" altLang="fr-FR" dirty="0"/>
              <a:t>Diffusion de l’Homo sapiens sur l’ensemble de la planète</a:t>
            </a:r>
          </a:p>
          <a:p>
            <a:pPr>
              <a:spcBef>
                <a:spcPct val="50000"/>
              </a:spcBef>
              <a:buFontTx/>
              <a:buAutoNum type="arabicPeriod"/>
            </a:pPr>
            <a:r>
              <a:rPr lang="fr-FR" altLang="fr-FR" dirty="0"/>
              <a:t>Le « bouclage » de la planète par les Grandes Découvertes</a:t>
            </a:r>
          </a:p>
          <a:p>
            <a:pPr>
              <a:spcBef>
                <a:spcPct val="50000"/>
              </a:spcBef>
              <a:buFontTx/>
              <a:buAutoNum type="arabicPeriod"/>
            </a:pPr>
            <a:r>
              <a:rPr lang="fr-FR" altLang="fr-FR" dirty="0"/>
              <a:t>La constitution d’empires d’échelle mondiale</a:t>
            </a:r>
          </a:p>
          <a:p>
            <a:pPr>
              <a:spcBef>
                <a:spcPct val="50000"/>
              </a:spcBef>
              <a:buFontTx/>
              <a:buAutoNum type="arabicPeriod"/>
            </a:pPr>
            <a:r>
              <a:rPr lang="fr-FR" altLang="fr-FR" dirty="0"/>
              <a:t>La constitution d’un espace mondial des échanges à partir de 1870</a:t>
            </a:r>
          </a:p>
          <a:p>
            <a:pPr>
              <a:spcBef>
                <a:spcPct val="50000"/>
              </a:spcBef>
              <a:buFontTx/>
              <a:buAutoNum type="arabicPeriod"/>
            </a:pPr>
            <a:r>
              <a:rPr lang="fr-FR" altLang="fr-FR" dirty="0"/>
              <a:t>La « mondialisation refusée » des années 1914-1945</a:t>
            </a:r>
          </a:p>
          <a:p>
            <a:pPr>
              <a:spcBef>
                <a:spcPct val="50000"/>
              </a:spcBef>
              <a:buFontTx/>
              <a:buAutoNum type="arabicPeriod"/>
            </a:pPr>
            <a:r>
              <a:rPr lang="fr-FR" altLang="fr-FR" dirty="0"/>
              <a:t>L’accélération actuelle depuis 1945</a:t>
            </a:r>
          </a:p>
        </p:txBody>
      </p:sp>
      <p:sp>
        <p:nvSpPr>
          <p:cNvPr id="2" name="Flèche vers la droite 1"/>
          <p:cNvSpPr/>
          <p:nvPr/>
        </p:nvSpPr>
        <p:spPr>
          <a:xfrm>
            <a:off x="194865" y="5733256"/>
            <a:ext cx="1080120"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p:cNvSpPr/>
          <p:nvPr/>
        </p:nvSpPr>
        <p:spPr>
          <a:xfrm>
            <a:off x="1439652" y="5517232"/>
            <a:ext cx="6264696" cy="9361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PROCESSUS TOUJOURS EN COURS QU’IL FAUT LIRE DANS L’ESPACE !</a:t>
            </a:r>
            <a:endParaRPr lang="fr-FR" dirty="0"/>
          </a:p>
        </p:txBody>
      </p:sp>
      <p:sp>
        <p:nvSpPr>
          <p:cNvPr id="5" name="Ellipse 4"/>
          <p:cNvSpPr/>
          <p:nvPr/>
        </p:nvSpPr>
        <p:spPr>
          <a:xfrm>
            <a:off x="578351" y="2132856"/>
            <a:ext cx="504000" cy="504056"/>
          </a:xfrm>
          <a:prstGeom prst="ellipse">
            <a:avLst/>
          </a:prstGeom>
          <a:no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llipse 5"/>
          <p:cNvSpPr/>
          <p:nvPr/>
        </p:nvSpPr>
        <p:spPr>
          <a:xfrm>
            <a:off x="578351" y="2709032"/>
            <a:ext cx="504000" cy="1008000"/>
          </a:xfrm>
          <a:prstGeom prst="ellipse">
            <a:avLst/>
          </a:prstGeom>
          <a:no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p:cNvSpPr/>
          <p:nvPr/>
        </p:nvSpPr>
        <p:spPr>
          <a:xfrm>
            <a:off x="578351" y="4653136"/>
            <a:ext cx="504000" cy="504056"/>
          </a:xfrm>
          <a:prstGeom prst="ellipse">
            <a:avLst/>
          </a:prstGeom>
          <a:no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923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dissolv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linds(horizontal)">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371600" y="1691640"/>
            <a:ext cx="6400800" cy="3474720"/>
          </a:xfrm>
        </p:spPr>
        <p:txBody>
          <a:bodyPr/>
          <a:lstStyle/>
          <a:p>
            <a:pPr marL="45720" indent="0">
              <a:buNone/>
            </a:pPr>
            <a:r>
              <a:rPr lang="fr-FR" dirty="0" smtClean="0"/>
              <a:t>- L’explosion </a:t>
            </a:r>
            <a:r>
              <a:rPr lang="fr-FR" dirty="0" smtClean="0"/>
              <a:t>du transport maritime:</a:t>
            </a:r>
          </a:p>
          <a:p>
            <a:pPr lvl="1"/>
            <a:r>
              <a:rPr lang="fr-FR" dirty="0"/>
              <a:t>Conteneurisation</a:t>
            </a:r>
          </a:p>
          <a:p>
            <a:pPr lvl="1"/>
            <a:r>
              <a:rPr lang="fr-FR" dirty="0" smtClean="0"/>
              <a:t>Super-conteneurs</a:t>
            </a:r>
            <a:endParaRPr lang="fr-FR" dirty="0"/>
          </a:p>
          <a:p>
            <a:pPr lvl="1"/>
            <a:r>
              <a:rPr lang="fr-FR" dirty="0"/>
              <a:t>Baisse des coûts.</a:t>
            </a:r>
          </a:p>
          <a:p>
            <a:pPr lvl="1"/>
            <a:endParaRPr lang="fr-FR" dirty="0" smtClean="0"/>
          </a:p>
          <a:p>
            <a:pPr marL="45720" indent="0">
              <a:buNone/>
            </a:pPr>
            <a:r>
              <a:rPr lang="fr-FR" dirty="0" smtClean="0"/>
              <a:t>- Le </a:t>
            </a:r>
            <a:r>
              <a:rPr lang="fr-FR" dirty="0" smtClean="0"/>
              <a:t>transport aérien.</a:t>
            </a:r>
          </a:p>
          <a:p>
            <a:endParaRPr lang="fr-FR" dirty="0"/>
          </a:p>
          <a:p>
            <a:pPr marL="45720" indent="0" algn="ctr">
              <a:buNone/>
            </a:pPr>
            <a:r>
              <a:rPr lang="fr-FR" dirty="0" smtClean="0">
                <a:solidFill>
                  <a:schemeClr val="accent6">
                    <a:lumMod val="50000"/>
                  </a:schemeClr>
                </a:solidFill>
                <a:sym typeface="Wingdings"/>
              </a:rPr>
              <a:t> Forte polarisation dans </a:t>
            </a:r>
            <a:r>
              <a:rPr lang="fr-FR" dirty="0" smtClean="0">
                <a:solidFill>
                  <a:schemeClr val="accent6">
                    <a:lumMod val="50000"/>
                  </a:schemeClr>
                </a:solidFill>
                <a:sym typeface="Wingdings"/>
              </a:rPr>
              <a:t>l’espace</a:t>
            </a:r>
            <a:endParaRPr lang="fr-FR" dirty="0" smtClean="0">
              <a:solidFill>
                <a:schemeClr val="accent6">
                  <a:lumMod val="50000"/>
                </a:schemeClr>
              </a:solidFill>
            </a:endParaRPr>
          </a:p>
          <a:p>
            <a:pPr marL="365760" lvl="1" indent="0">
              <a:buNone/>
            </a:pPr>
            <a:endParaRPr lang="fr-FR" dirty="0"/>
          </a:p>
        </p:txBody>
      </p:sp>
    </p:spTree>
    <p:extLst>
      <p:ext uri="{BB962C8B-B14F-4D97-AF65-F5344CB8AC3E}">
        <p14:creationId xmlns:p14="http://schemas.microsoft.com/office/powerpoint/2010/main" val="44238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509120"/>
            <a:ext cx="9143999" cy="1143000"/>
          </a:xfrm>
        </p:spPr>
        <p:txBody>
          <a:bodyPr/>
          <a:lstStyle/>
          <a:p>
            <a:pPr marL="0" indent="0">
              <a:buNone/>
            </a:pPr>
            <a:r>
              <a:rPr lang="fr-FR" dirty="0" smtClean="0"/>
              <a:t>UNE MISE EN RÉSEAU PAR LES COMMUNICATIONS</a:t>
            </a:r>
            <a:endParaRPr lang="fr-FR" dirty="0"/>
          </a:p>
        </p:txBody>
      </p:sp>
      <p:pic>
        <p:nvPicPr>
          <p:cNvPr id="7" name="Image 6"/>
          <p:cNvPicPr>
            <a:picLocks noChangeAspect="1"/>
          </p:cNvPicPr>
          <p:nvPr/>
        </p:nvPicPr>
        <p:blipFill>
          <a:blip r:embed="rId2">
            <a:clrChange>
              <a:clrFrom>
                <a:srgbClr val="FFFFFF"/>
              </a:clrFrom>
              <a:clrTo>
                <a:srgbClr val="FFFFFF">
                  <a:alpha val="0"/>
                </a:srgbClr>
              </a:clrTo>
            </a:clrChange>
          </a:blip>
          <a:stretch>
            <a:fillRect/>
          </a:stretch>
        </p:blipFill>
        <p:spPr>
          <a:xfrm>
            <a:off x="539552" y="188640"/>
            <a:ext cx="4248472" cy="3942582"/>
          </a:xfrm>
          <a:prstGeom prst="rect">
            <a:avLst/>
          </a:prstGeom>
        </p:spPr>
      </p:pic>
    </p:spTree>
    <p:extLst>
      <p:ext uri="{BB962C8B-B14F-4D97-AF65-F5344CB8AC3E}">
        <p14:creationId xmlns:p14="http://schemas.microsoft.com/office/powerpoint/2010/main" val="95316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non\Pictures\2014-10-09\00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3888" t="2626" r="2767" b="60404"/>
          <a:stretch/>
        </p:blipFill>
        <p:spPr bwMode="auto">
          <a:xfrm>
            <a:off x="1529662" y="171580"/>
            <a:ext cx="6084676" cy="5799455"/>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0" y="5971036"/>
            <a:ext cx="8568952" cy="923330"/>
          </a:xfrm>
          <a:prstGeom prst="rect">
            <a:avLst/>
          </a:prstGeom>
          <a:noFill/>
        </p:spPr>
        <p:txBody>
          <a:bodyPr wrap="square" rtlCol="0">
            <a:spAutoFit/>
          </a:bodyPr>
          <a:lstStyle/>
          <a:p>
            <a:r>
              <a:rPr lang="fr-FR" b="1" dirty="0" smtClean="0"/>
              <a:t>Un monde connecté</a:t>
            </a:r>
          </a:p>
          <a:p>
            <a:r>
              <a:rPr lang="fr-FR" dirty="0" smtClean="0"/>
              <a:t>Cambon, </a:t>
            </a:r>
            <a:r>
              <a:rPr lang="fr-FR" i="1" dirty="0" err="1" smtClean="0"/>
              <a:t>Iconovox</a:t>
            </a:r>
            <a:r>
              <a:rPr lang="fr-FR" i="1" dirty="0" smtClean="0"/>
              <a:t>, in Habiter le Monde, La documentation photographique n°8100 (juillet-août 2014)</a:t>
            </a:r>
            <a:endParaRPr lang="fr-FR" i="1" dirty="0"/>
          </a:p>
        </p:txBody>
      </p:sp>
    </p:spTree>
    <p:extLst>
      <p:ext uri="{BB962C8B-B14F-4D97-AF65-F5344CB8AC3E}">
        <p14:creationId xmlns:p14="http://schemas.microsoft.com/office/powerpoint/2010/main" val="2719475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371600" y="1691640"/>
            <a:ext cx="6400800" cy="3474720"/>
          </a:xfrm>
        </p:spPr>
        <p:txBody>
          <a:bodyPr>
            <a:normAutofit fontScale="92500"/>
          </a:bodyPr>
          <a:lstStyle/>
          <a:p>
            <a:pPr marL="365760" lvl="1" indent="0" algn="ctr">
              <a:buNone/>
            </a:pPr>
            <a:r>
              <a:rPr lang="fr-FR" sz="3000" u="sng" dirty="0" smtClean="0">
                <a:solidFill>
                  <a:schemeClr val="accent6">
                    <a:lumMod val="50000"/>
                  </a:schemeClr>
                </a:solidFill>
              </a:rPr>
              <a:t>Une </a:t>
            </a:r>
            <a:r>
              <a:rPr lang="fr-FR" sz="3000" u="sng" dirty="0">
                <a:solidFill>
                  <a:schemeClr val="accent6">
                    <a:lumMod val="50000"/>
                  </a:schemeClr>
                </a:solidFill>
              </a:rPr>
              <a:t>information qui circule plus vite</a:t>
            </a:r>
            <a:endParaRPr lang="fr-FR" sz="3000" dirty="0">
              <a:solidFill>
                <a:schemeClr val="accent6">
                  <a:lumMod val="50000"/>
                </a:schemeClr>
              </a:solidFill>
            </a:endParaRPr>
          </a:p>
          <a:p>
            <a:endParaRPr lang="fr-FR" dirty="0"/>
          </a:p>
          <a:p>
            <a:pPr marL="45720" indent="0">
              <a:buNone/>
            </a:pPr>
            <a:endParaRPr lang="fr-FR" dirty="0"/>
          </a:p>
          <a:p>
            <a:pPr lvl="2"/>
            <a:r>
              <a:rPr lang="fr-FR" sz="2000" dirty="0"/>
              <a:t>Téléphone, internet</a:t>
            </a:r>
          </a:p>
          <a:p>
            <a:pPr lvl="2"/>
            <a:endParaRPr lang="fr-FR" sz="2000" dirty="0" smtClean="0"/>
          </a:p>
          <a:p>
            <a:pPr lvl="2"/>
            <a:r>
              <a:rPr lang="fr-FR" sz="2000" dirty="0" smtClean="0"/>
              <a:t>L'existence </a:t>
            </a:r>
            <a:r>
              <a:rPr lang="fr-FR" sz="2000" dirty="0"/>
              <a:t>d'événements mondiaux </a:t>
            </a:r>
          </a:p>
          <a:p>
            <a:pPr lvl="2"/>
            <a:endParaRPr lang="fr-FR" sz="2000" dirty="0" smtClean="0"/>
          </a:p>
          <a:p>
            <a:pPr lvl="2"/>
            <a:r>
              <a:rPr lang="fr-FR" sz="2000" dirty="0" smtClean="0"/>
              <a:t>les </a:t>
            </a:r>
            <a:r>
              <a:rPr lang="fr-FR" sz="2000" dirty="0"/>
              <a:t>réseaux télévisuels </a:t>
            </a:r>
            <a:r>
              <a:rPr lang="fr-FR" sz="2000" dirty="0" smtClean="0"/>
              <a:t>mondiaux</a:t>
            </a:r>
            <a:r>
              <a:rPr lang="fr-FR" sz="2000" dirty="0"/>
              <a:t>.</a:t>
            </a:r>
          </a:p>
          <a:p>
            <a:endParaRPr lang="fr-FR" dirty="0"/>
          </a:p>
        </p:txBody>
      </p:sp>
    </p:spTree>
    <p:extLst>
      <p:ext uri="{BB962C8B-B14F-4D97-AF65-F5344CB8AC3E}">
        <p14:creationId xmlns:p14="http://schemas.microsoft.com/office/powerpoint/2010/main" val="276515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149080"/>
            <a:ext cx="9144000" cy="1143000"/>
          </a:xfrm>
        </p:spPr>
        <p:txBody>
          <a:bodyPr/>
          <a:lstStyle/>
          <a:p>
            <a:pPr marL="0" indent="0">
              <a:buNone/>
            </a:pPr>
            <a:r>
              <a:rPr lang="fr-FR" dirty="0" smtClean="0"/>
              <a:t>UNE MISE EN RÉSEAU PAR LES HUMAINS, LES MARCHANDISES ET LA FINANCE</a:t>
            </a:r>
            <a:endParaRPr lang="fr-FR" dirty="0"/>
          </a:p>
        </p:txBody>
      </p:sp>
      <p:pic>
        <p:nvPicPr>
          <p:cNvPr id="4" name="Image 3"/>
          <p:cNvPicPr>
            <a:picLocks noChangeAspect="1"/>
          </p:cNvPicPr>
          <p:nvPr/>
        </p:nvPicPr>
        <p:blipFill>
          <a:blip r:embed="rId2" cstate="email">
            <a:clrChange>
              <a:clrFrom>
                <a:srgbClr val="FBFEFB"/>
              </a:clrFrom>
              <a:clrTo>
                <a:srgbClr val="FBFEFB">
                  <a:alpha val="0"/>
                </a:srgbClr>
              </a:clrTo>
            </a:clrChange>
            <a:extLst>
              <a:ext uri="{28A0092B-C50C-407E-A947-70E740481C1C}">
                <a14:useLocalDpi xmlns:a14="http://schemas.microsoft.com/office/drawing/2010/main"/>
              </a:ext>
            </a:extLst>
          </a:blip>
          <a:stretch>
            <a:fillRect/>
          </a:stretch>
        </p:blipFill>
        <p:spPr>
          <a:xfrm>
            <a:off x="5057" y="1"/>
            <a:ext cx="3466181" cy="3933055"/>
          </a:xfrm>
          <a:prstGeom prst="rect">
            <a:avLst/>
          </a:prstGeom>
        </p:spPr>
      </p:pic>
    </p:spTree>
    <p:extLst>
      <p:ext uri="{BB962C8B-B14F-4D97-AF65-F5344CB8AC3E}">
        <p14:creationId xmlns:p14="http://schemas.microsoft.com/office/powerpoint/2010/main" val="95316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79512" y="188640"/>
            <a:ext cx="6400800" cy="2841496"/>
          </a:xfrm>
          <a:ln>
            <a:solidFill>
              <a:srgbClr val="4E67C8"/>
            </a:solidFill>
          </a:ln>
        </p:spPr>
        <p:txBody>
          <a:bodyPr/>
          <a:lstStyle/>
          <a:p>
            <a:pPr marL="45720" indent="0">
              <a:buNone/>
            </a:pPr>
            <a:r>
              <a:rPr lang="fr-FR" b="1" u="sng" dirty="0" smtClean="0"/>
              <a:t>- Diversité </a:t>
            </a:r>
            <a:r>
              <a:rPr lang="fr-FR" b="1" u="sng" dirty="0" smtClean="0"/>
              <a:t>des mouvements migratoires:</a:t>
            </a:r>
          </a:p>
          <a:p>
            <a:pPr marL="45720" indent="0">
              <a:buNone/>
            </a:pPr>
            <a:endParaRPr lang="fr-FR" dirty="0" smtClean="0"/>
          </a:p>
          <a:p>
            <a:pPr lvl="1"/>
            <a:r>
              <a:rPr lang="fr-FR" dirty="0" smtClean="0"/>
              <a:t>Circulation (mobilité plus complexe), trajets et trajectoires</a:t>
            </a:r>
          </a:p>
          <a:p>
            <a:pPr lvl="1"/>
            <a:r>
              <a:rPr lang="fr-FR" dirty="0" smtClean="0"/>
              <a:t>Typologie des migrations</a:t>
            </a:r>
          </a:p>
          <a:p>
            <a:pPr lvl="1"/>
            <a:r>
              <a:rPr lang="fr-FR" dirty="0" smtClean="0"/>
              <a:t>Entre pays du Nord, entre pays du Sud, entre </a:t>
            </a:r>
            <a:r>
              <a:rPr lang="fr-FR" dirty="0" err="1" smtClean="0"/>
              <a:t>Nords</a:t>
            </a:r>
            <a:r>
              <a:rPr lang="fr-FR" dirty="0" smtClean="0"/>
              <a:t> et </a:t>
            </a:r>
            <a:r>
              <a:rPr lang="fr-FR" dirty="0" err="1" smtClean="0"/>
              <a:t>Suds</a:t>
            </a:r>
            <a:r>
              <a:rPr lang="fr-FR" dirty="0" smtClean="0"/>
              <a:t>.</a:t>
            </a:r>
          </a:p>
        </p:txBody>
      </p:sp>
      <p:sp>
        <p:nvSpPr>
          <p:cNvPr id="4" name="Espace réservé du contenu 2"/>
          <p:cNvSpPr txBox="1">
            <a:spLocks/>
          </p:cNvSpPr>
          <p:nvPr/>
        </p:nvSpPr>
        <p:spPr>
          <a:xfrm>
            <a:off x="1259632" y="3212976"/>
            <a:ext cx="6400800" cy="1800200"/>
          </a:xfrm>
          <a:prstGeom prst="rect">
            <a:avLst/>
          </a:prstGeom>
          <a:ln>
            <a:solidFill>
              <a:srgbClr val="4E67C8"/>
            </a:solidFill>
          </a:ln>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fr-FR" b="1" u="sng" dirty="0" smtClean="0"/>
              <a:t>- Flux </a:t>
            </a:r>
            <a:r>
              <a:rPr lang="fr-FR" b="1" u="sng" dirty="0" smtClean="0"/>
              <a:t>économiques:</a:t>
            </a:r>
          </a:p>
          <a:p>
            <a:pPr lvl="1"/>
            <a:r>
              <a:rPr lang="fr-FR" dirty="0" smtClean="0"/>
              <a:t>Marchandises</a:t>
            </a:r>
          </a:p>
          <a:p>
            <a:pPr lvl="1"/>
            <a:r>
              <a:rPr lang="fr-FR" dirty="0" smtClean="0"/>
              <a:t>Informations</a:t>
            </a:r>
          </a:p>
          <a:p>
            <a:pPr lvl="1"/>
            <a:r>
              <a:rPr lang="fr-FR" dirty="0" smtClean="0"/>
              <a:t>Finance (dont les remises)</a:t>
            </a:r>
          </a:p>
        </p:txBody>
      </p:sp>
      <p:sp>
        <p:nvSpPr>
          <p:cNvPr id="5" name="Espace réservé du contenu 2"/>
          <p:cNvSpPr txBox="1">
            <a:spLocks/>
          </p:cNvSpPr>
          <p:nvPr/>
        </p:nvSpPr>
        <p:spPr>
          <a:xfrm>
            <a:off x="2555776" y="5229200"/>
            <a:ext cx="6400800" cy="1512168"/>
          </a:xfrm>
          <a:prstGeom prst="rect">
            <a:avLst/>
          </a:prstGeom>
          <a:ln>
            <a:solidFill>
              <a:srgbClr val="4E67C8"/>
            </a:solidFill>
          </a:ln>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fr-FR" dirty="0" smtClean="0"/>
              <a:t>- </a:t>
            </a:r>
            <a:r>
              <a:rPr lang="fr-FR" b="1" u="sng" dirty="0" smtClean="0"/>
              <a:t>La </a:t>
            </a:r>
            <a:r>
              <a:rPr lang="fr-FR" b="1" u="sng" dirty="0" smtClean="0"/>
              <a:t>question des frontières:</a:t>
            </a:r>
          </a:p>
          <a:p>
            <a:pPr lvl="1"/>
            <a:r>
              <a:rPr lang="fr-FR" dirty="0" smtClean="0"/>
              <a:t>Entre ouverture</a:t>
            </a:r>
          </a:p>
          <a:p>
            <a:pPr lvl="1"/>
            <a:r>
              <a:rPr lang="fr-FR" dirty="0" smtClean="0"/>
              <a:t>Et fermeture (voir les murs dans le monde)</a:t>
            </a:r>
          </a:p>
        </p:txBody>
      </p:sp>
    </p:spTree>
    <p:extLst>
      <p:ext uri="{BB962C8B-B14F-4D97-AF65-F5344CB8AC3E}">
        <p14:creationId xmlns:p14="http://schemas.microsoft.com/office/powerpoint/2010/main" val="358743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60" y="1714500"/>
            <a:ext cx="9144000" cy="5143500"/>
          </a:xfrm>
          <a:prstGeom prst="rect">
            <a:avLst/>
          </a:prstGeom>
        </p:spPr>
      </p:pic>
      <p:sp>
        <p:nvSpPr>
          <p:cNvPr id="2" name="Titre 1"/>
          <p:cNvSpPr>
            <a:spLocks noGrp="1"/>
          </p:cNvSpPr>
          <p:nvPr>
            <p:ph type="title"/>
          </p:nvPr>
        </p:nvSpPr>
        <p:spPr>
          <a:xfrm>
            <a:off x="-12560" y="0"/>
            <a:ext cx="9144000" cy="2160240"/>
          </a:xfrm>
        </p:spPr>
        <p:txBody>
          <a:bodyPr/>
          <a:lstStyle/>
          <a:p>
            <a:pPr marL="0" indent="0">
              <a:buNone/>
            </a:pPr>
            <a:r>
              <a:rPr lang="fr-FR" dirty="0" smtClean="0"/>
              <a:t>3. LES VILLES, TERRITOIRES MAJEURS DE LA MONDIALISATION</a:t>
            </a:r>
            <a:endParaRPr lang="fr-FR" dirty="0"/>
          </a:p>
        </p:txBody>
      </p:sp>
    </p:spTree>
    <p:extLst>
      <p:ext uri="{BB962C8B-B14F-4D97-AF65-F5344CB8AC3E}">
        <p14:creationId xmlns:p14="http://schemas.microsoft.com/office/powerpoint/2010/main" val="116973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anim calcmode="lin" valueType="num">
                                      <p:cBhvr>
                                        <p:cTn id="15" dur="750" fill="hold"/>
                                        <p:tgtEl>
                                          <p:spTgt spid="2"/>
                                        </p:tgtEl>
                                        <p:attrNameLst>
                                          <p:attrName>ppt_x</p:attrName>
                                        </p:attrNameLst>
                                      </p:cBhvr>
                                      <p:tavLst>
                                        <p:tav tm="0">
                                          <p:val>
                                            <p:fltVal val="0.5"/>
                                          </p:val>
                                        </p:tav>
                                        <p:tav tm="100000">
                                          <p:val>
                                            <p:strVal val="#ppt_x"/>
                                          </p:val>
                                        </p:tav>
                                      </p:tavLst>
                                    </p:anim>
                                    <p:anim calcmode="lin" valueType="num">
                                      <p:cBhvr>
                                        <p:cTn id="16" dur="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371600" y="1691640"/>
            <a:ext cx="6400800" cy="3474720"/>
          </a:xfrm>
        </p:spPr>
        <p:txBody>
          <a:bodyPr/>
          <a:lstStyle/>
          <a:p>
            <a:pPr algn="just"/>
            <a:r>
              <a:rPr lang="fr-FR" dirty="0" smtClean="0"/>
              <a:t>En 2007, on est passé à 50% de la population mondiale vivant en ville.</a:t>
            </a:r>
          </a:p>
          <a:p>
            <a:pPr algn="just"/>
            <a:endParaRPr lang="fr-FR" dirty="0" smtClean="0"/>
          </a:p>
          <a:p>
            <a:pPr algn="just"/>
            <a:r>
              <a:rPr lang="fr-FR" dirty="0" smtClean="0"/>
              <a:t>En 2050, 75% de la population mondiale sera urbaine.</a:t>
            </a:r>
          </a:p>
          <a:p>
            <a:pPr marL="45720" indent="0" algn="just">
              <a:buNone/>
            </a:pPr>
            <a:endParaRPr lang="fr-FR" dirty="0" smtClean="0"/>
          </a:p>
          <a:p>
            <a:pPr algn="just"/>
            <a:r>
              <a:rPr lang="fr-FR" dirty="0" smtClean="0"/>
              <a:t>Les villes = 2% des terres émergées et </a:t>
            </a:r>
            <a:r>
              <a:rPr lang="fr-FR" dirty="0" err="1" smtClean="0"/>
              <a:t>poldérisées</a:t>
            </a:r>
            <a:r>
              <a:rPr lang="fr-FR" dirty="0" smtClean="0"/>
              <a:t>.</a:t>
            </a:r>
          </a:p>
          <a:p>
            <a:pPr algn="just"/>
            <a:endParaRPr lang="fr-FR" dirty="0"/>
          </a:p>
        </p:txBody>
      </p:sp>
    </p:spTree>
    <p:extLst>
      <p:ext uri="{BB962C8B-B14F-4D97-AF65-F5344CB8AC3E}">
        <p14:creationId xmlns:p14="http://schemas.microsoft.com/office/powerpoint/2010/main" val="326559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RTE VILLES ET MOND.pn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63588" y="272411"/>
            <a:ext cx="7416824" cy="6263096"/>
          </a:xfrm>
          <a:prstGeom prst="rect">
            <a:avLst/>
          </a:prstGeom>
          <a:ln>
            <a:solidFill>
              <a:schemeClr val="tx1">
                <a:lumMod val="75000"/>
                <a:lumOff val="25000"/>
              </a:schemeClr>
            </a:solidFill>
          </a:ln>
        </p:spPr>
      </p:pic>
      <p:sp>
        <p:nvSpPr>
          <p:cNvPr id="5" name="ZoneTexte 4"/>
          <p:cNvSpPr txBox="1"/>
          <p:nvPr/>
        </p:nvSpPr>
        <p:spPr>
          <a:xfrm>
            <a:off x="2468636" y="6581001"/>
            <a:ext cx="6675364" cy="276999"/>
          </a:xfrm>
          <a:prstGeom prst="rect">
            <a:avLst/>
          </a:prstGeom>
          <a:noFill/>
        </p:spPr>
        <p:txBody>
          <a:bodyPr wrap="none" rtlCol="0">
            <a:spAutoFit/>
          </a:bodyPr>
          <a:lstStyle/>
          <a:p>
            <a:r>
              <a:rPr lang="fr-FR" sz="1200" b="1" i="1" dirty="0"/>
              <a:t>Réinventer la France – Trente cartes pour une nouvelle géographie</a:t>
            </a:r>
            <a:r>
              <a:rPr lang="fr-FR" sz="1200" dirty="0"/>
              <a:t>, J. Lévy, Fayard, 2013</a:t>
            </a:r>
            <a:r>
              <a:rPr lang="fr-FR" sz="1200" dirty="0" smtClean="0"/>
              <a:t>.</a:t>
            </a:r>
            <a:endParaRPr lang="fr-FR" sz="1200" dirty="0"/>
          </a:p>
        </p:txBody>
      </p:sp>
    </p:spTree>
    <p:extLst>
      <p:ext uri="{BB962C8B-B14F-4D97-AF65-F5344CB8AC3E}">
        <p14:creationId xmlns:p14="http://schemas.microsoft.com/office/powerpoint/2010/main" val="188967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5784" y="4509120"/>
            <a:ext cx="7478216" cy="1143000"/>
          </a:xfrm>
        </p:spPr>
        <p:txBody>
          <a:bodyPr/>
          <a:lstStyle/>
          <a:p>
            <a:pPr marL="0" indent="0">
              <a:buNone/>
            </a:pPr>
            <a:r>
              <a:rPr lang="fr-FR" dirty="0" smtClean="0"/>
              <a:t>Saskia SASSEN et les VILLES GLOBALES (1991)</a:t>
            </a:r>
            <a:endParaRPr lang="fr-FR" dirty="0"/>
          </a:p>
        </p:txBody>
      </p:sp>
      <p:sp>
        <p:nvSpPr>
          <p:cNvPr id="3" name="Espace réservé du contenu 2"/>
          <p:cNvSpPr>
            <a:spLocks noGrp="1"/>
          </p:cNvSpPr>
          <p:nvPr>
            <p:ph sz="quarter" idx="13"/>
          </p:nvPr>
        </p:nvSpPr>
        <p:spPr>
          <a:xfrm>
            <a:off x="1057300" y="476672"/>
            <a:ext cx="7029400" cy="3729568"/>
          </a:xfrm>
        </p:spPr>
        <p:txBody>
          <a:bodyPr>
            <a:normAutofit fontScale="62500" lnSpcReduction="20000"/>
          </a:bodyPr>
          <a:lstStyle/>
          <a:p>
            <a:pPr algn="just">
              <a:buFont typeface="Wingdings" charset="0"/>
              <a:buChar char="è"/>
            </a:pPr>
            <a:r>
              <a:rPr lang="fr-FR" dirty="0" smtClean="0"/>
              <a:t> L’économie </a:t>
            </a:r>
            <a:r>
              <a:rPr lang="fr-FR" dirty="0"/>
              <a:t>globale ne transcende pas les territoires</a:t>
            </a:r>
            <a:r>
              <a:rPr lang="fr-FR" dirty="0" smtClean="0"/>
              <a:t>.</a:t>
            </a:r>
          </a:p>
          <a:p>
            <a:pPr marL="45720" indent="0" algn="just">
              <a:buNone/>
            </a:pPr>
            <a:endParaRPr lang="fr-FR" dirty="0" smtClean="0"/>
          </a:p>
          <a:p>
            <a:pPr algn="just">
              <a:buFont typeface="Wingdings" charset="0"/>
              <a:buChar char="è"/>
            </a:pPr>
            <a:r>
              <a:rPr lang="fr-FR" dirty="0" smtClean="0"/>
              <a:t> l’économie </a:t>
            </a:r>
            <a:r>
              <a:rPr lang="fr-FR" dirty="0"/>
              <a:t>mondialisée a besoin de pôles qui concentrent des services à haute valeur ajoutée: </a:t>
            </a:r>
            <a:endParaRPr lang="fr-FR" dirty="0" smtClean="0"/>
          </a:p>
          <a:p>
            <a:pPr algn="just">
              <a:buFontTx/>
              <a:buChar char="-"/>
            </a:pPr>
            <a:r>
              <a:rPr lang="fr-FR" dirty="0" smtClean="0"/>
              <a:t>des services </a:t>
            </a:r>
            <a:r>
              <a:rPr lang="fr-FR" dirty="0" smtClean="0"/>
              <a:t>financiers </a:t>
            </a:r>
            <a:r>
              <a:rPr lang="fr-FR" dirty="0"/>
              <a:t>techniques </a:t>
            </a:r>
            <a:r>
              <a:rPr lang="fr-FR" dirty="0" smtClean="0"/>
              <a:t>(comptabilité </a:t>
            </a:r>
            <a:r>
              <a:rPr lang="fr-FR" dirty="0"/>
              <a:t>et services juridiques, banques et </a:t>
            </a:r>
            <a:r>
              <a:rPr lang="fr-FR" dirty="0" smtClean="0"/>
              <a:t>assurance),</a:t>
            </a:r>
          </a:p>
          <a:p>
            <a:pPr algn="just">
              <a:buFontTx/>
              <a:buChar char="-"/>
            </a:pPr>
            <a:r>
              <a:rPr lang="fr-FR" dirty="0" smtClean="0"/>
              <a:t> </a:t>
            </a:r>
            <a:r>
              <a:rPr lang="fr-FR" dirty="0"/>
              <a:t>des services de </a:t>
            </a:r>
            <a:r>
              <a:rPr lang="fr-FR" dirty="0" smtClean="0"/>
              <a:t>communication</a:t>
            </a:r>
          </a:p>
          <a:p>
            <a:pPr algn="just">
              <a:buFontTx/>
              <a:buChar char="-"/>
            </a:pPr>
            <a:r>
              <a:rPr lang="fr-FR" dirty="0" smtClean="0"/>
              <a:t> </a:t>
            </a:r>
            <a:r>
              <a:rPr lang="fr-FR" dirty="0"/>
              <a:t>et des services informatiques et de télécommunications</a:t>
            </a:r>
            <a:r>
              <a:rPr lang="fr-FR" dirty="0" smtClean="0"/>
              <a:t>.</a:t>
            </a:r>
          </a:p>
          <a:p>
            <a:pPr algn="just">
              <a:buFontTx/>
              <a:buChar char="-"/>
            </a:pPr>
            <a:endParaRPr lang="fr-FR" dirty="0" smtClean="0"/>
          </a:p>
          <a:p>
            <a:pPr algn="just">
              <a:buFont typeface="Wingdings" charset="0"/>
              <a:buChar char="è"/>
            </a:pPr>
            <a:r>
              <a:rPr lang="fr-FR" dirty="0" smtClean="0">
                <a:sym typeface="Wingdings"/>
              </a:rPr>
              <a:t>Ce sont les villes du monde qui ont la plus forte intensité de flux entre elles</a:t>
            </a:r>
            <a:r>
              <a:rPr lang="fr-FR" dirty="0" smtClean="0">
                <a:sym typeface="Wingdings"/>
              </a:rPr>
              <a:t>.</a:t>
            </a:r>
          </a:p>
          <a:p>
            <a:pPr algn="just">
              <a:buFont typeface="Wingdings" charset="0"/>
              <a:buChar char="è"/>
            </a:pPr>
            <a:endParaRPr lang="fr-FR" dirty="0" smtClean="0">
              <a:sym typeface="Wingdings"/>
            </a:endParaRPr>
          </a:p>
          <a:p>
            <a:pPr algn="just">
              <a:buFont typeface="Wingdings" charset="0"/>
              <a:buChar char="è"/>
            </a:pPr>
            <a:r>
              <a:rPr lang="fr-FR" dirty="0" smtClean="0">
                <a:sym typeface="Wingdings"/>
              </a:rPr>
              <a:t>New York, </a:t>
            </a:r>
            <a:r>
              <a:rPr lang="fr-FR" dirty="0">
                <a:sym typeface="Wingdings"/>
              </a:rPr>
              <a:t>T</a:t>
            </a:r>
            <a:r>
              <a:rPr lang="fr-FR" dirty="0" smtClean="0">
                <a:sym typeface="Wingdings"/>
              </a:rPr>
              <a:t>okyo, Londres</a:t>
            </a:r>
            <a:r>
              <a:rPr lang="fr-FR" dirty="0" smtClean="0">
                <a:sym typeface="Wingdings"/>
              </a:rPr>
              <a:t>.</a:t>
            </a:r>
          </a:p>
          <a:p>
            <a:pPr marL="45720" indent="0" algn="just">
              <a:buNone/>
            </a:pPr>
            <a:r>
              <a:rPr lang="fr-FR" dirty="0" smtClean="0">
                <a:sym typeface="Wingdings"/>
              </a:rPr>
              <a:t> </a:t>
            </a:r>
            <a:endParaRPr lang="fr-FR" dirty="0" smtClean="0">
              <a:sym typeface="Wingdings"/>
            </a:endParaRPr>
          </a:p>
          <a:p>
            <a:pPr algn="just">
              <a:buFont typeface="Wingdings" charset="0"/>
              <a:buChar char="è"/>
            </a:pPr>
            <a:r>
              <a:rPr lang="fr-FR" dirty="0" smtClean="0">
                <a:sym typeface="Wingdings"/>
              </a:rPr>
              <a:t>Les anglo-saxons privilégient le pouvoir de commandement financier</a:t>
            </a:r>
            <a:r>
              <a:rPr lang="fr-FR" dirty="0" smtClean="0">
                <a:sym typeface="Wingdings"/>
              </a:rPr>
              <a:t>.</a:t>
            </a:r>
            <a:endParaRPr lang="fr-FR" dirty="0"/>
          </a:p>
          <a:p>
            <a:pPr algn="just">
              <a:buFont typeface="Wingdings" charset="0"/>
              <a:buChar char="è"/>
            </a:pPr>
            <a:endParaRPr lang="fr-FR" dirty="0"/>
          </a:p>
          <a:p>
            <a:pPr marL="45720" indent="0" algn="just">
              <a:buNone/>
            </a:pPr>
            <a:endParaRPr lang="fr-FR" dirty="0"/>
          </a:p>
        </p:txBody>
      </p:sp>
    </p:spTree>
    <p:extLst>
      <p:ext uri="{BB962C8B-B14F-4D97-AF65-F5344CB8AC3E}">
        <p14:creationId xmlns:p14="http://schemas.microsoft.com/office/powerpoint/2010/main" val="6189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7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7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75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left)">
                                      <p:cBhvr>
                                        <p:cTn id="37" dur="75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left)">
                                      <p:cBhvr>
                                        <p:cTn id="42" dur="75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left)">
                                      <p:cBhvr>
                                        <p:cTn id="47" dur="75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750" fill="hold"/>
                                        <p:tgtEl>
                                          <p:spTgt spid="2"/>
                                        </p:tgtEl>
                                        <p:attrNameLst>
                                          <p:attrName>ppt_w</p:attrName>
                                        </p:attrNameLst>
                                      </p:cBhvr>
                                      <p:tavLst>
                                        <p:tav tm="0">
                                          <p:val>
                                            <p:fltVal val="0"/>
                                          </p:val>
                                        </p:tav>
                                        <p:tav tm="100000">
                                          <p:val>
                                            <p:strVal val="#ppt_w"/>
                                          </p:val>
                                        </p:tav>
                                      </p:tavLst>
                                    </p:anim>
                                    <p:anim calcmode="lin" valueType="num">
                                      <p:cBhvr>
                                        <p:cTn id="53" dur="750" fill="hold"/>
                                        <p:tgtEl>
                                          <p:spTgt spid="2"/>
                                        </p:tgtEl>
                                        <p:attrNameLst>
                                          <p:attrName>ppt_h</p:attrName>
                                        </p:attrNameLst>
                                      </p:cBhvr>
                                      <p:tavLst>
                                        <p:tav tm="0">
                                          <p:val>
                                            <p:fltVal val="0"/>
                                          </p:val>
                                        </p:tav>
                                        <p:tav tm="100000">
                                          <p:val>
                                            <p:strVal val="#ppt_h"/>
                                          </p:val>
                                        </p:tav>
                                      </p:tavLst>
                                    </p:anim>
                                    <p:animEffect transition="in" filter="fade">
                                      <p:cBhvr>
                                        <p:cTn id="54" dur="750"/>
                                        <p:tgtEl>
                                          <p:spTgt spid="2"/>
                                        </p:tgtEl>
                                      </p:cBhvr>
                                    </p:animEffect>
                                    <p:anim calcmode="lin" valueType="num">
                                      <p:cBhvr>
                                        <p:cTn id="55" dur="750" fill="hold"/>
                                        <p:tgtEl>
                                          <p:spTgt spid="2"/>
                                        </p:tgtEl>
                                        <p:attrNameLst>
                                          <p:attrName>ppt_x</p:attrName>
                                        </p:attrNameLst>
                                      </p:cBhvr>
                                      <p:tavLst>
                                        <p:tav tm="0">
                                          <p:val>
                                            <p:fltVal val="0.5"/>
                                          </p:val>
                                        </p:tav>
                                        <p:tav tm="100000">
                                          <p:val>
                                            <p:strVal val="#ppt_x"/>
                                          </p:val>
                                        </p:tav>
                                      </p:tavLst>
                                    </p:anim>
                                    <p:anim calcmode="lin" valueType="num">
                                      <p:cBhvr>
                                        <p:cTn id="56" dur="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611560" y="928132"/>
            <a:ext cx="7920880" cy="5001736"/>
          </a:xfrm>
          <a:prstGeom prst="rect">
            <a:avLst/>
          </a:prstGeom>
          <a:solidFill>
            <a:schemeClr val="bg1">
              <a:alpha val="74000"/>
            </a:schemeClr>
          </a:solidFill>
        </p:spPr>
        <p:txBody>
          <a:bodyPr>
            <a:normAutofit/>
          </a:bodyPr>
          <a:lstStyle/>
          <a:p>
            <a:pPr marL="45720" indent="0" algn="just">
              <a:buNone/>
            </a:pPr>
            <a:r>
              <a:rPr lang="fr-FR" dirty="0" smtClean="0"/>
              <a:t>La Terre, c’est d’abord la planète et notre sol, c’est donc un ensemble physique.</a:t>
            </a:r>
          </a:p>
          <a:p>
            <a:pPr marL="45720" indent="0" algn="just">
              <a:buNone/>
            </a:pPr>
            <a:endParaRPr lang="fr-FR" dirty="0" smtClean="0"/>
          </a:p>
          <a:p>
            <a:pPr marL="45720" indent="0" algn="just">
              <a:buNone/>
            </a:pPr>
            <a:r>
              <a:rPr lang="fr-FR" dirty="0" smtClean="0"/>
              <a:t>Le monde, c’est l’espace habité par les humains, l’écoumène.</a:t>
            </a:r>
          </a:p>
          <a:p>
            <a:pPr marL="45720" indent="0" algn="just">
              <a:buNone/>
            </a:pPr>
            <a:endParaRPr lang="fr-FR" dirty="0"/>
          </a:p>
          <a:p>
            <a:pPr marL="45720" indent="0" algn="just">
              <a:buNone/>
            </a:pPr>
            <a:r>
              <a:rPr lang="fr-FR" dirty="0" smtClean="0"/>
              <a:t>Le </a:t>
            </a:r>
            <a:r>
              <a:rPr lang="fr-FR" b="1" u="sng" dirty="0" smtClean="0"/>
              <a:t>M</a:t>
            </a:r>
            <a:r>
              <a:rPr lang="fr-FR" dirty="0" smtClean="0"/>
              <a:t>onde est un espace organisé, unique, habité par de multiples sociétés qui le pratiquent et connectent leurs territoires par des échanges. C’est un territoire à part entière.</a:t>
            </a:r>
          </a:p>
        </p:txBody>
      </p:sp>
    </p:spTree>
    <p:extLst>
      <p:ext uri="{BB962C8B-B14F-4D97-AF65-F5344CB8AC3E}">
        <p14:creationId xmlns:p14="http://schemas.microsoft.com/office/powerpoint/2010/main" val="2207700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835897" y="188234"/>
            <a:ext cx="7472207" cy="6481533"/>
          </a:xfrm>
          <a:prstGeom prst="rect">
            <a:avLst/>
          </a:prstGeom>
          <a:ln>
            <a:solidFill>
              <a:schemeClr val="tx1">
                <a:lumMod val="75000"/>
                <a:lumOff val="25000"/>
              </a:schemeClr>
            </a:solidFill>
          </a:ln>
        </p:spPr>
      </p:pic>
    </p:spTree>
    <p:extLst>
      <p:ext uri="{BB962C8B-B14F-4D97-AF65-F5344CB8AC3E}">
        <p14:creationId xmlns:p14="http://schemas.microsoft.com/office/powerpoint/2010/main" val="311566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5085184"/>
            <a:ext cx="6811159" cy="1143000"/>
          </a:xfrm>
        </p:spPr>
        <p:txBody>
          <a:bodyPr/>
          <a:lstStyle/>
          <a:p>
            <a:pPr marL="0" indent="0">
              <a:buNone/>
            </a:pPr>
            <a:r>
              <a:rPr lang="fr-FR" dirty="0" smtClean="0"/>
              <a:t>Villes mondiales </a:t>
            </a:r>
            <a:endParaRPr lang="fr-FR" dirty="0"/>
          </a:p>
        </p:txBody>
      </p:sp>
      <p:sp>
        <p:nvSpPr>
          <p:cNvPr id="3" name="Espace réservé du contenu 2"/>
          <p:cNvSpPr>
            <a:spLocks noGrp="1"/>
          </p:cNvSpPr>
          <p:nvPr>
            <p:ph sz="quarter" idx="13"/>
          </p:nvPr>
        </p:nvSpPr>
        <p:spPr>
          <a:xfrm>
            <a:off x="925860" y="476672"/>
            <a:ext cx="7292280" cy="4104456"/>
          </a:xfrm>
        </p:spPr>
        <p:txBody>
          <a:bodyPr>
            <a:normAutofit fontScale="77500" lnSpcReduction="20000"/>
          </a:bodyPr>
          <a:lstStyle/>
          <a:p>
            <a:pPr marL="45720" indent="0" algn="just">
              <a:buNone/>
            </a:pPr>
            <a:r>
              <a:rPr lang="fr-FR" dirty="0" smtClean="0"/>
              <a:t>« Une </a:t>
            </a:r>
            <a:r>
              <a:rPr lang="fr-FR" dirty="0"/>
              <a:t>ville peut être qualifiée de mondiale si à l’échelle mondiale, elle est connue de tous, si elle exerce un pouvoir d’attraction et d’influence en raison de son patrimoine historique par exemple et si elle est en mesure de se qualifier pour se positionner dans la hiérarchie des villes accueillant les flux touristiques</a:t>
            </a:r>
            <a:r>
              <a:rPr lang="fr-FR" dirty="0" smtClean="0"/>
              <a:t>. » C. </a:t>
            </a:r>
            <a:r>
              <a:rPr lang="fr-FR" dirty="0" err="1" smtClean="0"/>
              <a:t>Ghorra</a:t>
            </a:r>
            <a:r>
              <a:rPr lang="fr-FR" dirty="0" smtClean="0"/>
              <a:t>-Gobin</a:t>
            </a:r>
          </a:p>
          <a:p>
            <a:pPr marL="45720" indent="0" algn="just">
              <a:buNone/>
            </a:pPr>
            <a:endParaRPr lang="fr-FR" dirty="0"/>
          </a:p>
          <a:p>
            <a:pPr algn="just">
              <a:buFont typeface="Wingdings" charset="0"/>
              <a:buChar char="è"/>
            </a:pPr>
            <a:r>
              <a:rPr lang="fr-FR" dirty="0" smtClean="0">
                <a:sym typeface="Wingdings"/>
              </a:rPr>
              <a:t> Pour </a:t>
            </a:r>
            <a:r>
              <a:rPr lang="fr-FR" dirty="0" smtClean="0">
                <a:sym typeface="Wingdings"/>
              </a:rPr>
              <a:t>les européens, la mondialisation ne se résume pas à des flux financiers et des FTN.</a:t>
            </a:r>
          </a:p>
          <a:p>
            <a:pPr algn="just">
              <a:buFont typeface="Wingdings" charset="0"/>
              <a:buChar char="è"/>
            </a:pPr>
            <a:r>
              <a:rPr lang="fr-FR" dirty="0" smtClean="0">
                <a:sym typeface="Wingdings"/>
              </a:rPr>
              <a:t> La </a:t>
            </a:r>
            <a:r>
              <a:rPr lang="fr-FR" dirty="0">
                <a:sym typeface="Wingdings"/>
              </a:rPr>
              <a:t>dimension culturelle est une valeur ajoutée du pouvoir d’influence des villes sur le monde</a:t>
            </a:r>
            <a:r>
              <a:rPr lang="fr-FR" dirty="0" smtClean="0">
                <a:sym typeface="Wingdings"/>
              </a:rPr>
              <a:t>.</a:t>
            </a:r>
          </a:p>
          <a:p>
            <a:pPr algn="just">
              <a:buFont typeface="Wingdings" charset="0"/>
              <a:buChar char="è"/>
            </a:pPr>
            <a:r>
              <a:rPr lang="fr-FR" dirty="0" smtClean="0"/>
              <a:t> Une </a:t>
            </a:r>
            <a:r>
              <a:rPr lang="fr-FR" dirty="0"/>
              <a:t>ville mondiale produit, mais surtout, selon la "nouvelle division internationale du travail" (NDIT), elle est </a:t>
            </a:r>
            <a:r>
              <a:rPr lang="fr-FR" b="1" dirty="0"/>
              <a:t>un centre de commandement qui décide, innove, anticipe, anime, influe</a:t>
            </a:r>
            <a:r>
              <a:rPr lang="fr-FR" b="1" dirty="0" smtClean="0"/>
              <a:t>.</a:t>
            </a:r>
            <a:endParaRPr lang="fr-FR" dirty="0" smtClean="0">
              <a:sym typeface="Wingdings"/>
            </a:endParaRPr>
          </a:p>
          <a:p>
            <a:pPr algn="just">
              <a:buFont typeface="Wingdings" charset="0"/>
              <a:buChar char="è"/>
            </a:pPr>
            <a:r>
              <a:rPr lang="fr-FR" dirty="0" smtClean="0">
                <a:sym typeface="Wingdings"/>
              </a:rPr>
              <a:t> On </a:t>
            </a:r>
            <a:r>
              <a:rPr lang="fr-FR" dirty="0" smtClean="0">
                <a:sym typeface="Wingdings"/>
              </a:rPr>
              <a:t>peut désormais associer Paris à New York, Londres et Tokyo!</a:t>
            </a:r>
            <a:endParaRPr lang="fr-FR" dirty="0"/>
          </a:p>
          <a:p>
            <a:pPr algn="just">
              <a:buFont typeface="Wingdings" charset="0"/>
              <a:buChar char="è"/>
            </a:pPr>
            <a:endParaRPr lang="fr-FR" dirty="0" smtClean="0">
              <a:sym typeface="Wingdings"/>
            </a:endParaRPr>
          </a:p>
        </p:txBody>
      </p:sp>
    </p:spTree>
    <p:extLst>
      <p:ext uri="{BB962C8B-B14F-4D97-AF65-F5344CB8AC3E}">
        <p14:creationId xmlns:p14="http://schemas.microsoft.com/office/powerpoint/2010/main" val="151012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654069"/>
            <a:ext cx="4067944" cy="6264696"/>
          </a:xfrm>
          <a:prstGeom prst="rect">
            <a:avLst/>
          </a:prstGeom>
        </p:spPr>
        <p:txBody>
          <a:bodyPr>
            <a:normAutofit fontScale="92500"/>
          </a:bodyPr>
          <a:lstStyle/>
          <a:p>
            <a:pPr algn="ctr">
              <a:buFont typeface="Arial" charset="0"/>
              <a:buChar char="•"/>
            </a:pPr>
            <a:r>
              <a:rPr lang="fr-FR" u="sng" dirty="0" smtClean="0">
                <a:solidFill>
                  <a:srgbClr val="EF1DA9"/>
                </a:solidFill>
              </a:rPr>
              <a:t>Les villes mondiale</a:t>
            </a:r>
            <a:r>
              <a:rPr lang="fr-FR" dirty="0" smtClean="0">
                <a:solidFill>
                  <a:srgbClr val="EF1DA9"/>
                </a:solidFill>
              </a:rPr>
              <a:t>s </a:t>
            </a:r>
            <a:r>
              <a:rPr lang="fr-FR" dirty="0" smtClean="0">
                <a:effectLst/>
              </a:rPr>
              <a:t>concentre les fonctions de commandement et de rayonnement économique (bourses, FTN), politique (organismes internationaux: ONU, OCDE),  et culturel (musées, UNESCO, arts…).</a:t>
            </a:r>
          </a:p>
          <a:p>
            <a:pPr algn="ctr">
              <a:buFont typeface="Arial" charset="0"/>
              <a:buChar char="•"/>
            </a:pPr>
            <a:endParaRPr lang="fr-FR" dirty="0" smtClean="0">
              <a:effectLst/>
            </a:endParaRPr>
          </a:p>
          <a:p>
            <a:pPr algn="ctr">
              <a:buFont typeface="Arial" charset="0"/>
              <a:buChar char="•"/>
            </a:pPr>
            <a:r>
              <a:rPr lang="fr-FR" u="sng" dirty="0" smtClean="0">
                <a:solidFill>
                  <a:schemeClr val="accent1"/>
                </a:solidFill>
              </a:rPr>
              <a:t>Métropoles </a:t>
            </a:r>
            <a:r>
              <a:rPr lang="fr-FR" u="sng" dirty="0" smtClean="0">
                <a:solidFill>
                  <a:schemeClr val="accent1"/>
                </a:solidFill>
              </a:rPr>
              <a:t>mondiales</a:t>
            </a:r>
            <a:r>
              <a:rPr lang="fr-FR" dirty="0" smtClean="0">
                <a:solidFill>
                  <a:schemeClr val="accent1"/>
                </a:solidFill>
              </a:rPr>
              <a:t> </a:t>
            </a:r>
            <a:r>
              <a:rPr lang="fr-FR" dirty="0" smtClean="0"/>
              <a:t>: </a:t>
            </a:r>
            <a:r>
              <a:rPr lang="fr-FR" dirty="0" smtClean="0">
                <a:effectLst/>
              </a:rPr>
              <a:t>grandes agglomérations dont le rayonnement (économique ou politique ou culturel) dépasse les frontières nationales.</a:t>
            </a:r>
          </a:p>
          <a:p>
            <a:pPr algn="ctr">
              <a:buFont typeface="Arial" charset="0"/>
              <a:buChar char="•"/>
            </a:pPr>
            <a:endParaRPr lang="fr-FR" dirty="0" smtClean="0">
              <a:effectLst/>
            </a:endParaRPr>
          </a:p>
          <a:p>
            <a:pPr algn="ctr">
              <a:buFont typeface="Arial" charset="0"/>
              <a:buChar char="•"/>
            </a:pPr>
            <a:r>
              <a:rPr lang="fr-FR" u="sng" dirty="0" smtClean="0">
                <a:solidFill>
                  <a:srgbClr val="EF1DA9"/>
                </a:solidFill>
              </a:rPr>
              <a:t>AMM</a:t>
            </a:r>
            <a:r>
              <a:rPr lang="fr-FR" dirty="0" smtClean="0">
                <a:solidFill>
                  <a:srgbClr val="EF1DA9"/>
                </a:solidFill>
              </a:rPr>
              <a:t> </a:t>
            </a:r>
            <a:r>
              <a:rPr lang="fr-FR" dirty="0" smtClean="0"/>
              <a:t>: </a:t>
            </a:r>
            <a:r>
              <a:rPr lang="fr-FR" dirty="0" smtClean="0">
                <a:effectLst/>
              </a:rPr>
              <a:t>Archipel Mégalopolitain Mondial connecte les villes et métropoles mondiales.</a:t>
            </a:r>
          </a:p>
          <a:p>
            <a:pPr algn="ctr">
              <a:buFont typeface="Arial" charset="0"/>
              <a:buChar char="•"/>
            </a:pPr>
            <a:endParaRPr lang="fr-FR" dirty="0"/>
          </a:p>
        </p:txBody>
      </p:sp>
      <p:grpSp>
        <p:nvGrpSpPr>
          <p:cNvPr id="35" name="Groupe 34"/>
          <p:cNvGrpSpPr/>
          <p:nvPr/>
        </p:nvGrpSpPr>
        <p:grpSpPr>
          <a:xfrm>
            <a:off x="3707904" y="732406"/>
            <a:ext cx="5442658" cy="2885011"/>
            <a:chOff x="3776191" y="732406"/>
            <a:chExt cx="5442658" cy="2885011"/>
          </a:xfrm>
        </p:grpSpPr>
        <p:pic>
          <p:nvPicPr>
            <p:cNvPr id="3074" name="Picture 2" descr="http://www.ac-grenoble.fr/college/chalamel.dieulefit/images/Fond%20de%20carte%20monde%20pays%20%20vill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54599" y="764704"/>
              <a:ext cx="4889401" cy="2852713"/>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5148064" y="1291921"/>
              <a:ext cx="255091" cy="288032"/>
            </a:xfrm>
            <a:prstGeom prst="ellipse">
              <a:avLst/>
            </a:prstGeom>
            <a:solidFill>
              <a:srgbClr val="FF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FF"/>
                </a:solidFill>
              </a:endParaRPr>
            </a:p>
          </p:txBody>
        </p:sp>
        <p:sp>
          <p:nvSpPr>
            <p:cNvPr id="6" name="Ellipse 5"/>
            <p:cNvSpPr/>
            <p:nvPr/>
          </p:nvSpPr>
          <p:spPr>
            <a:xfrm>
              <a:off x="6211713" y="1147905"/>
              <a:ext cx="255091" cy="288032"/>
            </a:xfrm>
            <a:prstGeom prst="ellipse">
              <a:avLst/>
            </a:prstGeom>
            <a:solidFill>
              <a:srgbClr val="FF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FF"/>
                </a:solidFill>
              </a:endParaRPr>
            </a:p>
          </p:txBody>
        </p:sp>
        <p:sp>
          <p:nvSpPr>
            <p:cNvPr id="7" name="Ellipse 6"/>
            <p:cNvSpPr/>
            <p:nvPr/>
          </p:nvSpPr>
          <p:spPr>
            <a:xfrm>
              <a:off x="6084168" y="980728"/>
              <a:ext cx="255091" cy="288032"/>
            </a:xfrm>
            <a:prstGeom prst="ellipse">
              <a:avLst/>
            </a:prstGeom>
            <a:solidFill>
              <a:srgbClr val="FF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FF"/>
                </a:solidFill>
              </a:endParaRPr>
            </a:p>
          </p:txBody>
        </p:sp>
        <p:sp>
          <p:nvSpPr>
            <p:cNvPr id="8" name="Ellipse 7"/>
            <p:cNvSpPr/>
            <p:nvPr/>
          </p:nvSpPr>
          <p:spPr>
            <a:xfrm>
              <a:off x="8388424" y="1268760"/>
              <a:ext cx="255091" cy="288032"/>
            </a:xfrm>
            <a:prstGeom prst="ellipse">
              <a:avLst/>
            </a:prstGeom>
            <a:solidFill>
              <a:srgbClr val="FF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FF"/>
                </a:solidFill>
              </a:endParaRPr>
            </a:p>
          </p:txBody>
        </p:sp>
        <p:sp>
          <p:nvSpPr>
            <p:cNvPr id="5" name="ZoneTexte 4"/>
            <p:cNvSpPr txBox="1"/>
            <p:nvPr/>
          </p:nvSpPr>
          <p:spPr>
            <a:xfrm>
              <a:off x="4764668" y="1026872"/>
              <a:ext cx="954107" cy="276999"/>
            </a:xfrm>
            <a:prstGeom prst="rect">
              <a:avLst/>
            </a:prstGeom>
            <a:noFill/>
          </p:spPr>
          <p:txBody>
            <a:bodyPr wrap="none" rtlCol="0">
              <a:spAutoFit/>
            </a:bodyPr>
            <a:lstStyle/>
            <a:p>
              <a:r>
                <a:rPr lang="fr-FR" sz="1200" b="1" dirty="0" smtClean="0">
                  <a:solidFill>
                    <a:srgbClr val="FF00FF"/>
                  </a:solidFill>
                </a:rPr>
                <a:t>NEW YORK</a:t>
              </a:r>
              <a:endParaRPr lang="fr-FR" sz="1200" b="1" dirty="0">
                <a:solidFill>
                  <a:srgbClr val="FF00FF"/>
                </a:solidFill>
              </a:endParaRPr>
            </a:p>
          </p:txBody>
        </p:sp>
        <p:sp>
          <p:nvSpPr>
            <p:cNvPr id="10" name="ZoneTexte 9"/>
            <p:cNvSpPr txBox="1"/>
            <p:nvPr/>
          </p:nvSpPr>
          <p:spPr>
            <a:xfrm>
              <a:off x="5763571" y="732406"/>
              <a:ext cx="839743" cy="276999"/>
            </a:xfrm>
            <a:prstGeom prst="rect">
              <a:avLst/>
            </a:prstGeom>
            <a:noFill/>
          </p:spPr>
          <p:txBody>
            <a:bodyPr wrap="none" rtlCol="0">
              <a:spAutoFit/>
            </a:bodyPr>
            <a:lstStyle/>
            <a:p>
              <a:r>
                <a:rPr lang="fr-FR" sz="1200" b="1" dirty="0" smtClean="0">
                  <a:solidFill>
                    <a:srgbClr val="FF00FF"/>
                  </a:solidFill>
                </a:rPr>
                <a:t>LONDRES</a:t>
              </a:r>
              <a:endParaRPr lang="fr-FR" sz="1200" b="1" dirty="0">
                <a:solidFill>
                  <a:srgbClr val="FF00FF"/>
                </a:solidFill>
              </a:endParaRPr>
            </a:p>
          </p:txBody>
        </p:sp>
        <p:sp>
          <p:nvSpPr>
            <p:cNvPr id="11" name="ZoneTexte 10"/>
            <p:cNvSpPr txBox="1"/>
            <p:nvPr/>
          </p:nvSpPr>
          <p:spPr>
            <a:xfrm>
              <a:off x="5707955" y="1274276"/>
              <a:ext cx="576525" cy="276999"/>
            </a:xfrm>
            <a:prstGeom prst="rect">
              <a:avLst/>
            </a:prstGeom>
            <a:noFill/>
          </p:spPr>
          <p:txBody>
            <a:bodyPr wrap="none" rtlCol="0">
              <a:spAutoFit/>
            </a:bodyPr>
            <a:lstStyle/>
            <a:p>
              <a:r>
                <a:rPr lang="fr-FR" sz="1200" b="1" dirty="0" smtClean="0">
                  <a:solidFill>
                    <a:srgbClr val="FF00FF"/>
                  </a:solidFill>
                </a:rPr>
                <a:t>PARIS</a:t>
              </a:r>
              <a:endParaRPr lang="fr-FR" sz="1200" b="1" dirty="0">
                <a:solidFill>
                  <a:srgbClr val="FF00FF"/>
                </a:solidFill>
              </a:endParaRPr>
            </a:p>
          </p:txBody>
        </p:sp>
        <p:sp>
          <p:nvSpPr>
            <p:cNvPr id="12" name="ZoneTexte 11"/>
            <p:cNvSpPr txBox="1"/>
            <p:nvPr/>
          </p:nvSpPr>
          <p:spPr>
            <a:xfrm>
              <a:off x="8357446" y="1009405"/>
              <a:ext cx="675410" cy="276999"/>
            </a:xfrm>
            <a:prstGeom prst="rect">
              <a:avLst/>
            </a:prstGeom>
            <a:noFill/>
          </p:spPr>
          <p:txBody>
            <a:bodyPr wrap="none" rtlCol="0">
              <a:spAutoFit/>
            </a:bodyPr>
            <a:lstStyle/>
            <a:p>
              <a:r>
                <a:rPr lang="fr-FR" sz="1200" b="1" dirty="0" smtClean="0">
                  <a:solidFill>
                    <a:srgbClr val="FF00FF"/>
                  </a:solidFill>
                </a:rPr>
                <a:t>TOKYO</a:t>
              </a:r>
              <a:endParaRPr lang="fr-FR" sz="1200" b="1" dirty="0">
                <a:solidFill>
                  <a:srgbClr val="FF00FF"/>
                </a:solidFill>
              </a:endParaRPr>
            </a:p>
          </p:txBody>
        </p:sp>
        <p:sp>
          <p:nvSpPr>
            <p:cNvPr id="9" name="Ellipse 8"/>
            <p:cNvSpPr/>
            <p:nvPr/>
          </p:nvSpPr>
          <p:spPr>
            <a:xfrm>
              <a:off x="6587010" y="2798262"/>
              <a:ext cx="224577"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8720866" y="2924944"/>
              <a:ext cx="224577"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4436935" y="1411707"/>
              <a:ext cx="224577"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904911" y="1303871"/>
              <a:ext cx="224577"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4549224" y="1844824"/>
              <a:ext cx="224577"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483378" y="2708920"/>
              <a:ext cx="224577"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8002004" y="1316984"/>
              <a:ext cx="224577"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7524328" y="1736812"/>
              <a:ext cx="224577"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8145271" y="1773560"/>
              <a:ext cx="224577"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8163847" y="1520788"/>
              <a:ext cx="224577"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6742469" y="1049765"/>
              <a:ext cx="224577"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084168" y="3002468"/>
              <a:ext cx="1482393" cy="276999"/>
            </a:xfrm>
            <a:prstGeom prst="rect">
              <a:avLst/>
            </a:prstGeom>
            <a:noFill/>
          </p:spPr>
          <p:txBody>
            <a:bodyPr wrap="none" rtlCol="0">
              <a:spAutoFit/>
            </a:bodyPr>
            <a:lstStyle/>
            <a:p>
              <a:r>
                <a:rPr lang="fr-FR" sz="1200" b="1" dirty="0" smtClean="0">
                  <a:solidFill>
                    <a:schemeClr val="bg2">
                      <a:lumMod val="50000"/>
                    </a:schemeClr>
                  </a:solidFill>
                </a:rPr>
                <a:t>JOHANNESBURG</a:t>
              </a:r>
              <a:endParaRPr lang="fr-FR" sz="1200" b="1" dirty="0">
                <a:solidFill>
                  <a:schemeClr val="bg2">
                    <a:lumMod val="50000"/>
                  </a:schemeClr>
                </a:solidFill>
              </a:endParaRPr>
            </a:p>
          </p:txBody>
        </p:sp>
        <p:sp>
          <p:nvSpPr>
            <p:cNvPr id="25" name="ZoneTexte 24"/>
            <p:cNvSpPr txBox="1"/>
            <p:nvPr/>
          </p:nvSpPr>
          <p:spPr>
            <a:xfrm>
              <a:off x="5268862" y="2431921"/>
              <a:ext cx="1070358" cy="276999"/>
            </a:xfrm>
            <a:prstGeom prst="rect">
              <a:avLst/>
            </a:prstGeom>
            <a:noFill/>
          </p:spPr>
          <p:txBody>
            <a:bodyPr wrap="none" rtlCol="0">
              <a:spAutoFit/>
            </a:bodyPr>
            <a:lstStyle/>
            <a:p>
              <a:r>
                <a:rPr lang="fr-FR" sz="1200" b="1" dirty="0" smtClean="0">
                  <a:solidFill>
                    <a:schemeClr val="bg2">
                      <a:lumMod val="50000"/>
                    </a:schemeClr>
                  </a:solidFill>
                </a:rPr>
                <a:t>SAO PAULO</a:t>
              </a:r>
              <a:endParaRPr lang="fr-FR" sz="1200" b="1" dirty="0">
                <a:solidFill>
                  <a:schemeClr val="bg2">
                    <a:lumMod val="50000"/>
                  </a:schemeClr>
                </a:solidFill>
              </a:endParaRPr>
            </a:p>
          </p:txBody>
        </p:sp>
        <p:sp>
          <p:nvSpPr>
            <p:cNvPr id="26" name="ZoneTexte 25"/>
            <p:cNvSpPr txBox="1"/>
            <p:nvPr/>
          </p:nvSpPr>
          <p:spPr>
            <a:xfrm>
              <a:off x="4774748" y="1783849"/>
              <a:ext cx="878767" cy="276999"/>
            </a:xfrm>
            <a:prstGeom prst="rect">
              <a:avLst/>
            </a:prstGeom>
            <a:noFill/>
          </p:spPr>
          <p:txBody>
            <a:bodyPr wrap="none" rtlCol="0">
              <a:spAutoFit/>
            </a:bodyPr>
            <a:lstStyle/>
            <a:p>
              <a:r>
                <a:rPr lang="fr-FR" sz="1200" b="1" dirty="0" smtClean="0">
                  <a:solidFill>
                    <a:schemeClr val="bg2">
                      <a:lumMod val="50000"/>
                    </a:schemeClr>
                  </a:solidFill>
                </a:rPr>
                <a:t>MEXICO</a:t>
              </a:r>
              <a:endParaRPr lang="fr-FR" sz="1200" b="1" dirty="0">
                <a:solidFill>
                  <a:schemeClr val="bg2">
                    <a:lumMod val="50000"/>
                  </a:schemeClr>
                </a:solidFill>
              </a:endParaRPr>
            </a:p>
          </p:txBody>
        </p:sp>
        <p:sp>
          <p:nvSpPr>
            <p:cNvPr id="27" name="ZoneTexte 26"/>
            <p:cNvSpPr txBox="1"/>
            <p:nvPr/>
          </p:nvSpPr>
          <p:spPr>
            <a:xfrm>
              <a:off x="4031380" y="1124744"/>
              <a:ext cx="970394" cy="276999"/>
            </a:xfrm>
            <a:prstGeom prst="rect">
              <a:avLst/>
            </a:prstGeom>
            <a:noFill/>
          </p:spPr>
          <p:txBody>
            <a:bodyPr wrap="none" rtlCol="0">
              <a:spAutoFit/>
            </a:bodyPr>
            <a:lstStyle/>
            <a:p>
              <a:r>
                <a:rPr lang="fr-FR" sz="1200" b="1" dirty="0" smtClean="0">
                  <a:solidFill>
                    <a:schemeClr val="bg2">
                      <a:lumMod val="50000"/>
                    </a:schemeClr>
                  </a:solidFill>
                </a:rPr>
                <a:t>CHICAGO</a:t>
              </a:r>
              <a:endParaRPr lang="fr-FR" sz="1200" b="1" dirty="0">
                <a:solidFill>
                  <a:schemeClr val="bg2">
                    <a:lumMod val="50000"/>
                  </a:schemeClr>
                </a:solidFill>
              </a:endParaRPr>
            </a:p>
          </p:txBody>
        </p:sp>
        <p:sp>
          <p:nvSpPr>
            <p:cNvPr id="28" name="ZoneTexte 27"/>
            <p:cNvSpPr txBox="1"/>
            <p:nvPr/>
          </p:nvSpPr>
          <p:spPr>
            <a:xfrm>
              <a:off x="3776191" y="1556792"/>
              <a:ext cx="1281120" cy="276999"/>
            </a:xfrm>
            <a:prstGeom prst="rect">
              <a:avLst/>
            </a:prstGeom>
            <a:noFill/>
          </p:spPr>
          <p:txBody>
            <a:bodyPr wrap="none" rtlCol="0">
              <a:spAutoFit/>
            </a:bodyPr>
            <a:lstStyle/>
            <a:p>
              <a:r>
                <a:rPr lang="fr-FR" sz="1200" b="1" dirty="0" smtClean="0">
                  <a:solidFill>
                    <a:schemeClr val="bg2">
                      <a:lumMod val="50000"/>
                    </a:schemeClr>
                  </a:solidFill>
                </a:rPr>
                <a:t>LOS ANGELES</a:t>
              </a:r>
              <a:endParaRPr lang="fr-FR" sz="1200" b="1" dirty="0">
                <a:solidFill>
                  <a:schemeClr val="bg2">
                    <a:lumMod val="50000"/>
                  </a:schemeClr>
                </a:solidFill>
              </a:endParaRPr>
            </a:p>
          </p:txBody>
        </p:sp>
        <p:sp>
          <p:nvSpPr>
            <p:cNvPr id="29" name="ZoneTexte 28"/>
            <p:cNvSpPr txBox="1"/>
            <p:nvPr/>
          </p:nvSpPr>
          <p:spPr>
            <a:xfrm>
              <a:off x="7559932" y="1070012"/>
              <a:ext cx="697627" cy="276999"/>
            </a:xfrm>
            <a:prstGeom prst="rect">
              <a:avLst/>
            </a:prstGeom>
            <a:noFill/>
          </p:spPr>
          <p:txBody>
            <a:bodyPr wrap="none" rtlCol="0">
              <a:spAutoFit/>
            </a:bodyPr>
            <a:lstStyle/>
            <a:p>
              <a:r>
                <a:rPr lang="fr-FR" sz="1200" b="1" dirty="0" smtClean="0">
                  <a:solidFill>
                    <a:schemeClr val="bg2">
                      <a:lumMod val="50000"/>
                    </a:schemeClr>
                  </a:solidFill>
                </a:rPr>
                <a:t>PEKIN</a:t>
              </a:r>
              <a:endParaRPr lang="fr-FR" sz="1200" b="1" dirty="0">
                <a:solidFill>
                  <a:schemeClr val="bg2">
                    <a:lumMod val="50000"/>
                  </a:schemeClr>
                </a:solidFill>
              </a:endParaRPr>
            </a:p>
          </p:txBody>
        </p:sp>
        <p:sp>
          <p:nvSpPr>
            <p:cNvPr id="30" name="ZoneTexte 29"/>
            <p:cNvSpPr txBox="1"/>
            <p:nvPr/>
          </p:nvSpPr>
          <p:spPr>
            <a:xfrm>
              <a:off x="8186194" y="1610919"/>
              <a:ext cx="1032655" cy="276999"/>
            </a:xfrm>
            <a:prstGeom prst="rect">
              <a:avLst/>
            </a:prstGeom>
            <a:noFill/>
          </p:spPr>
          <p:txBody>
            <a:bodyPr wrap="none" rtlCol="0">
              <a:spAutoFit/>
            </a:bodyPr>
            <a:lstStyle/>
            <a:p>
              <a:r>
                <a:rPr lang="fr-FR" sz="1200" b="1" dirty="0" smtClean="0">
                  <a:solidFill>
                    <a:schemeClr val="bg2">
                      <a:lumMod val="50000"/>
                    </a:schemeClr>
                  </a:solidFill>
                </a:rPr>
                <a:t>SHANGHAI</a:t>
              </a:r>
              <a:endParaRPr lang="fr-FR" sz="1200" b="1" dirty="0">
                <a:solidFill>
                  <a:schemeClr val="bg2">
                    <a:lumMod val="50000"/>
                  </a:schemeClr>
                </a:solidFill>
              </a:endParaRPr>
            </a:p>
          </p:txBody>
        </p:sp>
        <p:sp>
          <p:nvSpPr>
            <p:cNvPr id="31" name="ZoneTexte 30"/>
            <p:cNvSpPr txBox="1"/>
            <p:nvPr/>
          </p:nvSpPr>
          <p:spPr>
            <a:xfrm>
              <a:off x="7978330" y="1989584"/>
              <a:ext cx="1222066" cy="276999"/>
            </a:xfrm>
            <a:prstGeom prst="rect">
              <a:avLst/>
            </a:prstGeom>
            <a:noFill/>
          </p:spPr>
          <p:txBody>
            <a:bodyPr wrap="none" rtlCol="0">
              <a:spAutoFit/>
            </a:bodyPr>
            <a:lstStyle/>
            <a:p>
              <a:r>
                <a:rPr lang="fr-FR" sz="1200" b="1" dirty="0" smtClean="0">
                  <a:solidFill>
                    <a:schemeClr val="bg2">
                      <a:lumMod val="50000"/>
                    </a:schemeClr>
                  </a:solidFill>
                </a:rPr>
                <a:t>HONG KONG</a:t>
              </a:r>
              <a:endParaRPr lang="fr-FR" sz="1200" b="1" dirty="0">
                <a:solidFill>
                  <a:schemeClr val="bg2">
                    <a:lumMod val="50000"/>
                  </a:schemeClr>
                </a:solidFill>
              </a:endParaRPr>
            </a:p>
          </p:txBody>
        </p:sp>
        <p:sp>
          <p:nvSpPr>
            <p:cNvPr id="32" name="ZoneTexte 31"/>
            <p:cNvSpPr txBox="1"/>
            <p:nvPr/>
          </p:nvSpPr>
          <p:spPr>
            <a:xfrm>
              <a:off x="6967046" y="1934216"/>
              <a:ext cx="889987" cy="276999"/>
            </a:xfrm>
            <a:prstGeom prst="rect">
              <a:avLst/>
            </a:prstGeom>
            <a:noFill/>
          </p:spPr>
          <p:txBody>
            <a:bodyPr wrap="none" rtlCol="0">
              <a:spAutoFit/>
            </a:bodyPr>
            <a:lstStyle/>
            <a:p>
              <a:r>
                <a:rPr lang="fr-FR" sz="1200" b="1" dirty="0" smtClean="0">
                  <a:solidFill>
                    <a:schemeClr val="bg2">
                      <a:lumMod val="50000"/>
                    </a:schemeClr>
                  </a:solidFill>
                </a:rPr>
                <a:t>MUMBAI</a:t>
              </a:r>
              <a:endParaRPr lang="fr-FR" sz="1200" b="1" dirty="0">
                <a:solidFill>
                  <a:schemeClr val="bg2">
                    <a:lumMod val="50000"/>
                  </a:schemeClr>
                </a:solidFill>
              </a:endParaRPr>
            </a:p>
          </p:txBody>
        </p:sp>
        <p:sp>
          <p:nvSpPr>
            <p:cNvPr id="33" name="ZoneTexte 32"/>
            <p:cNvSpPr txBox="1"/>
            <p:nvPr/>
          </p:nvSpPr>
          <p:spPr>
            <a:xfrm>
              <a:off x="8345744" y="3140967"/>
              <a:ext cx="787395" cy="276999"/>
            </a:xfrm>
            <a:prstGeom prst="rect">
              <a:avLst/>
            </a:prstGeom>
            <a:noFill/>
          </p:spPr>
          <p:txBody>
            <a:bodyPr wrap="none" rtlCol="0">
              <a:spAutoFit/>
            </a:bodyPr>
            <a:lstStyle/>
            <a:p>
              <a:r>
                <a:rPr lang="fr-FR" sz="1200" b="1" dirty="0" smtClean="0">
                  <a:solidFill>
                    <a:schemeClr val="bg2">
                      <a:lumMod val="50000"/>
                    </a:schemeClr>
                  </a:solidFill>
                </a:rPr>
                <a:t>SIDNEY</a:t>
              </a:r>
              <a:endParaRPr lang="fr-FR" sz="1200" b="1" dirty="0">
                <a:solidFill>
                  <a:schemeClr val="bg2">
                    <a:lumMod val="50000"/>
                  </a:schemeClr>
                </a:solidFill>
              </a:endParaRPr>
            </a:p>
          </p:txBody>
        </p:sp>
      </p:grpSp>
      <p:sp>
        <p:nvSpPr>
          <p:cNvPr id="24" name="Flèche droite 23"/>
          <p:cNvSpPr/>
          <p:nvPr/>
        </p:nvSpPr>
        <p:spPr>
          <a:xfrm rot="10800000">
            <a:off x="4031380" y="5157192"/>
            <a:ext cx="7486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4584120" y="3861048"/>
            <a:ext cx="4482487"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Ces catégories ne doivent pas déconnecter ces villes de leur </a:t>
            </a:r>
            <a:r>
              <a:rPr lang="fr-FR" dirty="0" smtClean="0"/>
              <a:t>territoire : </a:t>
            </a:r>
            <a:r>
              <a:rPr lang="fr-FR" dirty="0" smtClean="0"/>
              <a:t>problèmes de l’emploi, du foncier, de la pollution, des transports….</a:t>
            </a:r>
          </a:p>
          <a:p>
            <a:pPr algn="ctr"/>
            <a:r>
              <a:rPr lang="fr-FR" dirty="0" smtClean="0"/>
              <a:t>CF: chapitre de première: Paris, ville mondiale avec le Grand Paris qui essaie de combiner l’intégration toujours renforcée de Paris dans la mondialisation et le développement de l’aire urbaine de Paris.</a:t>
            </a:r>
            <a:endParaRPr lang="fr-FR" dirty="0"/>
          </a:p>
        </p:txBody>
      </p:sp>
      <p:sp>
        <p:nvSpPr>
          <p:cNvPr id="2" name="ZoneTexte 1"/>
          <p:cNvSpPr txBox="1"/>
          <p:nvPr/>
        </p:nvSpPr>
        <p:spPr>
          <a:xfrm>
            <a:off x="1544740" y="0"/>
            <a:ext cx="7599260" cy="523220"/>
          </a:xfrm>
          <a:prstGeom prst="rect">
            <a:avLst/>
          </a:prstGeom>
          <a:noFill/>
        </p:spPr>
        <p:txBody>
          <a:bodyPr wrap="none" rtlCol="0">
            <a:spAutoFit/>
          </a:bodyPr>
          <a:lstStyle/>
          <a:p>
            <a:r>
              <a:rPr lang="fr-FR" sz="2800" b="1" dirty="0" smtClean="0">
                <a:solidFill>
                  <a:schemeClr val="tx1">
                    <a:lumMod val="50000"/>
                    <a:lumOff val="50000"/>
                  </a:schemeClr>
                </a:solidFill>
              </a:rPr>
              <a:t>LES PÔLES MOTEURS DE LA MONDIALISATION</a:t>
            </a:r>
            <a:endParaRPr lang="fr-FR" sz="2800" b="1" dirty="0">
              <a:solidFill>
                <a:schemeClr val="tx1">
                  <a:lumMod val="50000"/>
                  <a:lumOff val="50000"/>
                </a:schemeClr>
              </a:solidFill>
            </a:endParaRPr>
          </a:p>
        </p:txBody>
      </p:sp>
    </p:spTree>
    <p:extLst>
      <p:ext uri="{BB962C8B-B14F-4D97-AF65-F5344CB8AC3E}">
        <p14:creationId xmlns:p14="http://schemas.microsoft.com/office/powerpoint/2010/main" val="173256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randombar(horizontal)">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75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75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75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circle(in)">
                                      <p:cBhvr>
                                        <p:cTn id="3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animBg="1"/>
      <p:bldP spid="34"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9" y="4372168"/>
            <a:ext cx="7416824" cy="2297192"/>
          </a:xfrm>
        </p:spPr>
        <p:txBody>
          <a:bodyPr/>
          <a:lstStyle/>
          <a:p>
            <a:pPr marL="0" indent="0">
              <a:buNone/>
            </a:pPr>
            <a:r>
              <a:rPr lang="fr-FR" dirty="0" smtClean="0"/>
              <a:t>Les villes mondiales, des incarnations spatiales de la mondialisation?</a:t>
            </a:r>
            <a:endParaRPr lang="fr-FR" dirty="0"/>
          </a:p>
        </p:txBody>
      </p:sp>
    </p:spTree>
    <p:extLst>
      <p:ext uri="{BB962C8B-B14F-4D97-AF65-F5344CB8AC3E}">
        <p14:creationId xmlns:p14="http://schemas.microsoft.com/office/powerpoint/2010/main" val="950141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9672" y="4715852"/>
            <a:ext cx="1872208"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LES ACTEURS</a:t>
            </a:r>
            <a:endParaRPr lang="fr-FR" sz="1600" dirty="0"/>
          </a:p>
        </p:txBody>
      </p:sp>
      <p:sp>
        <p:nvSpPr>
          <p:cNvPr id="7" name="Rectangle 6"/>
          <p:cNvSpPr/>
          <p:nvPr/>
        </p:nvSpPr>
        <p:spPr>
          <a:xfrm>
            <a:off x="899592" y="2555612"/>
            <a:ext cx="1512168" cy="8640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LA D.I.T.</a:t>
            </a:r>
            <a:endParaRPr lang="fr-FR" sz="1600" dirty="0"/>
          </a:p>
        </p:txBody>
      </p:sp>
      <p:sp>
        <p:nvSpPr>
          <p:cNvPr id="8" name="Rectangle 7"/>
          <p:cNvSpPr/>
          <p:nvPr/>
        </p:nvSpPr>
        <p:spPr>
          <a:xfrm>
            <a:off x="5652120" y="4715852"/>
            <a:ext cx="1872208" cy="64807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LES DYNAMIQUES</a:t>
            </a:r>
            <a:endParaRPr lang="fr-FR" sz="1600" dirty="0"/>
          </a:p>
        </p:txBody>
      </p:sp>
      <p:sp>
        <p:nvSpPr>
          <p:cNvPr id="9" name="Rectangle 8"/>
          <p:cNvSpPr/>
          <p:nvPr/>
        </p:nvSpPr>
        <p:spPr>
          <a:xfrm>
            <a:off x="5796136" y="1907540"/>
            <a:ext cx="1584176"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LES ESPACES HIÉRARCHISÉS</a:t>
            </a:r>
            <a:endParaRPr lang="fr-FR" sz="1600" dirty="0"/>
          </a:p>
        </p:txBody>
      </p:sp>
      <p:sp>
        <p:nvSpPr>
          <p:cNvPr id="10" name="Rectangle 9"/>
          <p:cNvSpPr/>
          <p:nvPr/>
        </p:nvSpPr>
        <p:spPr>
          <a:xfrm>
            <a:off x="2699792" y="1043444"/>
            <a:ext cx="2160240" cy="9361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LES CONTESTATIONS</a:t>
            </a:r>
            <a:endParaRPr lang="fr-FR" sz="1600" dirty="0"/>
          </a:p>
        </p:txBody>
      </p:sp>
      <p:sp>
        <p:nvSpPr>
          <p:cNvPr id="11" name="ZoneTexte 10"/>
          <p:cNvSpPr txBox="1"/>
          <p:nvPr/>
        </p:nvSpPr>
        <p:spPr>
          <a:xfrm>
            <a:off x="5940152" y="827420"/>
            <a:ext cx="1872208" cy="830997"/>
          </a:xfrm>
          <a:prstGeom prst="rect">
            <a:avLst/>
          </a:prstGeom>
          <a:noFill/>
        </p:spPr>
        <p:txBody>
          <a:bodyPr wrap="square" rtlCol="0">
            <a:spAutoFit/>
          </a:bodyPr>
          <a:lstStyle/>
          <a:p>
            <a:pPr algn="ctr"/>
            <a:r>
              <a:rPr lang="fr-FR" sz="1600" dirty="0" smtClean="0"/>
              <a:t>VILLES MONDIALES = PÔLES DE PUISSANCE</a:t>
            </a:r>
            <a:endParaRPr lang="fr-FR" sz="1600" dirty="0"/>
          </a:p>
        </p:txBody>
      </p:sp>
      <p:sp>
        <p:nvSpPr>
          <p:cNvPr id="2" name="ZoneTexte 1"/>
          <p:cNvSpPr txBox="1"/>
          <p:nvPr/>
        </p:nvSpPr>
        <p:spPr>
          <a:xfrm>
            <a:off x="7380312" y="1619508"/>
            <a:ext cx="1536868" cy="1077218"/>
          </a:xfrm>
          <a:prstGeom prst="rect">
            <a:avLst/>
          </a:prstGeom>
          <a:noFill/>
        </p:spPr>
        <p:txBody>
          <a:bodyPr wrap="square" rtlCol="0">
            <a:spAutoFit/>
          </a:bodyPr>
          <a:lstStyle/>
          <a:p>
            <a:pPr algn="r"/>
            <a:r>
              <a:rPr lang="fr-FR" sz="1600" dirty="0" smtClean="0"/>
              <a:t>MÉTROPOLES MONDIALES = PÔLES ÉMERGENTS</a:t>
            </a:r>
            <a:endParaRPr lang="fr-FR" sz="1600" dirty="0"/>
          </a:p>
        </p:txBody>
      </p:sp>
      <p:sp>
        <p:nvSpPr>
          <p:cNvPr id="3" name="ZoneTexte 2"/>
          <p:cNvSpPr txBox="1"/>
          <p:nvPr/>
        </p:nvSpPr>
        <p:spPr>
          <a:xfrm>
            <a:off x="6767736" y="2987660"/>
            <a:ext cx="2376264" cy="584776"/>
          </a:xfrm>
          <a:prstGeom prst="rect">
            <a:avLst/>
          </a:prstGeom>
          <a:noFill/>
        </p:spPr>
        <p:txBody>
          <a:bodyPr wrap="square" rtlCol="0">
            <a:spAutoFit/>
          </a:bodyPr>
          <a:lstStyle/>
          <a:p>
            <a:r>
              <a:rPr lang="fr-FR" sz="1600" dirty="0" smtClean="0"/>
              <a:t>SHRINKING CITIES = MARGINALISATION</a:t>
            </a:r>
            <a:endParaRPr lang="fr-FR" sz="1600" dirty="0"/>
          </a:p>
        </p:txBody>
      </p:sp>
      <p:sp>
        <p:nvSpPr>
          <p:cNvPr id="16" name="ZoneTexte 15"/>
          <p:cNvSpPr txBox="1"/>
          <p:nvPr/>
        </p:nvSpPr>
        <p:spPr>
          <a:xfrm>
            <a:off x="7524328" y="4355812"/>
            <a:ext cx="1198390" cy="369332"/>
          </a:xfrm>
          <a:prstGeom prst="rect">
            <a:avLst/>
          </a:prstGeom>
          <a:noFill/>
        </p:spPr>
        <p:txBody>
          <a:bodyPr wrap="none" rtlCol="0">
            <a:spAutoFit/>
          </a:bodyPr>
          <a:lstStyle/>
          <a:p>
            <a:r>
              <a:rPr lang="fr-FR" dirty="0" smtClean="0"/>
              <a:t>SPATIALES</a:t>
            </a:r>
            <a:endParaRPr lang="fr-FR" dirty="0"/>
          </a:p>
        </p:txBody>
      </p:sp>
      <p:sp>
        <p:nvSpPr>
          <p:cNvPr id="17" name="ZoneTexte 16"/>
          <p:cNvSpPr txBox="1"/>
          <p:nvPr/>
        </p:nvSpPr>
        <p:spPr>
          <a:xfrm>
            <a:off x="7668344" y="5219908"/>
            <a:ext cx="1095172" cy="369332"/>
          </a:xfrm>
          <a:prstGeom prst="rect">
            <a:avLst/>
          </a:prstGeom>
          <a:noFill/>
        </p:spPr>
        <p:txBody>
          <a:bodyPr wrap="none" rtlCol="0">
            <a:spAutoFit/>
          </a:bodyPr>
          <a:lstStyle/>
          <a:p>
            <a:r>
              <a:rPr lang="fr-FR" dirty="0" smtClean="0"/>
              <a:t>RÉSEAUX</a:t>
            </a:r>
            <a:endParaRPr lang="fr-FR" dirty="0"/>
          </a:p>
        </p:txBody>
      </p:sp>
      <p:sp>
        <p:nvSpPr>
          <p:cNvPr id="18" name="ZoneTexte 17"/>
          <p:cNvSpPr txBox="1"/>
          <p:nvPr/>
        </p:nvSpPr>
        <p:spPr>
          <a:xfrm>
            <a:off x="6804248" y="5723964"/>
            <a:ext cx="700883" cy="369332"/>
          </a:xfrm>
          <a:prstGeom prst="rect">
            <a:avLst/>
          </a:prstGeom>
          <a:noFill/>
        </p:spPr>
        <p:txBody>
          <a:bodyPr wrap="none" rtlCol="0">
            <a:spAutoFit/>
          </a:bodyPr>
          <a:lstStyle/>
          <a:p>
            <a:r>
              <a:rPr lang="fr-FR" dirty="0" smtClean="0"/>
              <a:t>FLUX</a:t>
            </a:r>
            <a:endParaRPr lang="fr-FR" dirty="0"/>
          </a:p>
        </p:txBody>
      </p:sp>
      <p:sp>
        <p:nvSpPr>
          <p:cNvPr id="19" name="ZoneTexte 18"/>
          <p:cNvSpPr txBox="1"/>
          <p:nvPr/>
        </p:nvSpPr>
        <p:spPr>
          <a:xfrm>
            <a:off x="2195736" y="4211796"/>
            <a:ext cx="587157" cy="369332"/>
          </a:xfrm>
          <a:prstGeom prst="rect">
            <a:avLst/>
          </a:prstGeom>
          <a:noFill/>
        </p:spPr>
        <p:txBody>
          <a:bodyPr wrap="none" rtlCol="0">
            <a:spAutoFit/>
          </a:bodyPr>
          <a:lstStyle/>
          <a:p>
            <a:r>
              <a:rPr lang="fr-FR" dirty="0" smtClean="0"/>
              <a:t>FTN</a:t>
            </a:r>
            <a:endParaRPr lang="fr-FR" dirty="0"/>
          </a:p>
        </p:txBody>
      </p:sp>
      <p:sp>
        <p:nvSpPr>
          <p:cNvPr id="20" name="ZoneTexte 19"/>
          <p:cNvSpPr txBox="1"/>
          <p:nvPr/>
        </p:nvSpPr>
        <p:spPr>
          <a:xfrm>
            <a:off x="899592" y="4355812"/>
            <a:ext cx="663463" cy="369332"/>
          </a:xfrm>
          <a:prstGeom prst="rect">
            <a:avLst/>
          </a:prstGeom>
          <a:noFill/>
        </p:spPr>
        <p:txBody>
          <a:bodyPr wrap="none" rtlCol="0">
            <a:spAutoFit/>
          </a:bodyPr>
          <a:lstStyle/>
          <a:p>
            <a:r>
              <a:rPr lang="fr-FR" dirty="0" smtClean="0"/>
              <a:t>ETAT</a:t>
            </a:r>
            <a:endParaRPr lang="fr-FR" dirty="0"/>
          </a:p>
        </p:txBody>
      </p:sp>
      <p:sp>
        <p:nvSpPr>
          <p:cNvPr id="21" name="ZoneTexte 20"/>
          <p:cNvSpPr txBox="1"/>
          <p:nvPr/>
        </p:nvSpPr>
        <p:spPr>
          <a:xfrm>
            <a:off x="179512" y="5507940"/>
            <a:ext cx="1589948" cy="369332"/>
          </a:xfrm>
          <a:prstGeom prst="rect">
            <a:avLst/>
          </a:prstGeom>
          <a:noFill/>
        </p:spPr>
        <p:txBody>
          <a:bodyPr wrap="none" rtlCol="0">
            <a:spAutoFit/>
          </a:bodyPr>
          <a:lstStyle/>
          <a:p>
            <a:r>
              <a:rPr lang="fr-FR" dirty="0" smtClean="0"/>
              <a:t>MUNICIPALITÉ</a:t>
            </a:r>
            <a:endParaRPr lang="fr-FR" dirty="0"/>
          </a:p>
        </p:txBody>
      </p:sp>
      <p:sp>
        <p:nvSpPr>
          <p:cNvPr id="22" name="ZoneTexte 21"/>
          <p:cNvSpPr txBox="1"/>
          <p:nvPr/>
        </p:nvSpPr>
        <p:spPr>
          <a:xfrm>
            <a:off x="2123728" y="5723964"/>
            <a:ext cx="1440160" cy="369332"/>
          </a:xfrm>
          <a:prstGeom prst="rect">
            <a:avLst/>
          </a:prstGeom>
          <a:noFill/>
        </p:spPr>
        <p:txBody>
          <a:bodyPr wrap="square" rtlCol="0">
            <a:spAutoFit/>
          </a:bodyPr>
          <a:lstStyle/>
          <a:p>
            <a:r>
              <a:rPr lang="fr-FR" dirty="0" smtClean="0"/>
              <a:t>DIASPORAS</a:t>
            </a:r>
            <a:endParaRPr lang="fr-FR" dirty="0"/>
          </a:p>
        </p:txBody>
      </p:sp>
      <p:sp>
        <p:nvSpPr>
          <p:cNvPr id="23" name="ZoneTexte 22"/>
          <p:cNvSpPr txBox="1"/>
          <p:nvPr/>
        </p:nvSpPr>
        <p:spPr>
          <a:xfrm>
            <a:off x="3779912" y="4931876"/>
            <a:ext cx="917176" cy="369332"/>
          </a:xfrm>
          <a:prstGeom prst="rect">
            <a:avLst/>
          </a:prstGeom>
          <a:noFill/>
        </p:spPr>
        <p:txBody>
          <a:bodyPr wrap="none" rtlCol="0">
            <a:spAutoFit/>
          </a:bodyPr>
          <a:lstStyle/>
          <a:p>
            <a:r>
              <a:rPr lang="fr-FR" dirty="0" smtClean="0"/>
              <a:t>MAFIAS</a:t>
            </a:r>
            <a:endParaRPr lang="fr-FR" dirty="0"/>
          </a:p>
        </p:txBody>
      </p:sp>
      <p:sp>
        <p:nvSpPr>
          <p:cNvPr id="24" name="ZoneTexte 23"/>
          <p:cNvSpPr txBox="1"/>
          <p:nvPr/>
        </p:nvSpPr>
        <p:spPr>
          <a:xfrm>
            <a:off x="2267744" y="323364"/>
            <a:ext cx="2394593" cy="369332"/>
          </a:xfrm>
          <a:prstGeom prst="rect">
            <a:avLst/>
          </a:prstGeom>
          <a:noFill/>
        </p:spPr>
        <p:txBody>
          <a:bodyPr wrap="none" rtlCol="0">
            <a:spAutoFit/>
          </a:bodyPr>
          <a:lstStyle/>
          <a:p>
            <a:r>
              <a:rPr lang="fr-FR" dirty="0" smtClean="0"/>
              <a:t>OCCUPY WALLSTREET</a:t>
            </a:r>
            <a:endParaRPr lang="fr-FR" dirty="0"/>
          </a:p>
        </p:txBody>
      </p:sp>
      <p:sp>
        <p:nvSpPr>
          <p:cNvPr id="25" name="ZoneTexte 24"/>
          <p:cNvSpPr txBox="1"/>
          <p:nvPr/>
        </p:nvSpPr>
        <p:spPr>
          <a:xfrm>
            <a:off x="611560" y="755412"/>
            <a:ext cx="1716072" cy="369332"/>
          </a:xfrm>
          <a:prstGeom prst="rect">
            <a:avLst/>
          </a:prstGeom>
          <a:noFill/>
        </p:spPr>
        <p:txBody>
          <a:bodyPr wrap="none" rtlCol="0">
            <a:spAutoFit/>
          </a:bodyPr>
          <a:lstStyle/>
          <a:p>
            <a:r>
              <a:rPr lang="fr-FR" dirty="0" smtClean="0"/>
              <a:t>LES ATTENTATS </a:t>
            </a:r>
            <a:endParaRPr lang="fr-FR" dirty="0"/>
          </a:p>
        </p:txBody>
      </p:sp>
      <p:sp>
        <p:nvSpPr>
          <p:cNvPr id="26" name="ZoneTexte 25"/>
          <p:cNvSpPr txBox="1"/>
          <p:nvPr/>
        </p:nvSpPr>
        <p:spPr>
          <a:xfrm>
            <a:off x="899592" y="1403484"/>
            <a:ext cx="1576198" cy="369332"/>
          </a:xfrm>
          <a:prstGeom prst="rect">
            <a:avLst/>
          </a:prstGeom>
          <a:noFill/>
        </p:spPr>
        <p:txBody>
          <a:bodyPr wrap="none" rtlCol="0">
            <a:spAutoFit/>
          </a:bodyPr>
          <a:lstStyle/>
          <a:p>
            <a:r>
              <a:rPr lang="fr-FR" dirty="0" smtClean="0"/>
              <a:t>NUIT DEBOUT</a:t>
            </a:r>
            <a:endParaRPr lang="fr-FR" dirty="0"/>
          </a:p>
        </p:txBody>
      </p:sp>
      <p:cxnSp>
        <p:nvCxnSpPr>
          <p:cNvPr id="28" name="Connecteur droit avec flèche 27"/>
          <p:cNvCxnSpPr>
            <a:endCxn id="10" idx="2"/>
          </p:cNvCxnSpPr>
          <p:nvPr/>
        </p:nvCxnSpPr>
        <p:spPr>
          <a:xfrm flipH="1" flipV="1">
            <a:off x="3779912" y="1979548"/>
            <a:ext cx="576064" cy="936104"/>
          </a:xfrm>
          <a:prstGeom prst="straightConnector1">
            <a:avLst/>
          </a:prstGeom>
          <a:ln w="571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a:stCxn id="5" idx="3"/>
            <a:endCxn id="9" idx="2"/>
          </p:cNvCxnSpPr>
          <p:nvPr/>
        </p:nvCxnSpPr>
        <p:spPr>
          <a:xfrm flipV="1">
            <a:off x="5364088" y="2627620"/>
            <a:ext cx="1224136" cy="864096"/>
          </a:xfrm>
          <a:prstGeom prst="straightConnector1">
            <a:avLst/>
          </a:prstGeom>
          <a:ln w="571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a:stCxn id="5" idx="3"/>
            <a:endCxn id="8" idx="0"/>
          </p:cNvCxnSpPr>
          <p:nvPr/>
        </p:nvCxnSpPr>
        <p:spPr>
          <a:xfrm>
            <a:off x="5364088" y="3491716"/>
            <a:ext cx="1224136" cy="1224136"/>
          </a:xfrm>
          <a:prstGeom prst="straightConnector1">
            <a:avLst/>
          </a:prstGeom>
          <a:ln w="571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a:stCxn id="5" idx="2"/>
            <a:endCxn id="6" idx="3"/>
          </p:cNvCxnSpPr>
          <p:nvPr/>
        </p:nvCxnSpPr>
        <p:spPr>
          <a:xfrm flipH="1">
            <a:off x="3491880" y="4067780"/>
            <a:ext cx="828092" cy="1008112"/>
          </a:xfrm>
          <a:prstGeom prst="straightConnector1">
            <a:avLst/>
          </a:prstGeom>
          <a:ln w="571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6" name="Connecteur droit avec flèche 35"/>
          <p:cNvCxnSpPr>
            <a:stCxn id="5" idx="1"/>
            <a:endCxn id="7" idx="3"/>
          </p:cNvCxnSpPr>
          <p:nvPr/>
        </p:nvCxnSpPr>
        <p:spPr>
          <a:xfrm flipH="1" flipV="1">
            <a:off x="2411760" y="2987660"/>
            <a:ext cx="864096" cy="504056"/>
          </a:xfrm>
          <a:prstGeom prst="straightConnector1">
            <a:avLst/>
          </a:prstGeom>
          <a:ln w="57150" cmpd="sng">
            <a:headEnd type="none"/>
            <a:tailEnd type="triangle"/>
          </a:ln>
        </p:spPr>
        <p:style>
          <a:lnRef idx="2">
            <a:schemeClr val="accent1"/>
          </a:lnRef>
          <a:fillRef idx="0">
            <a:schemeClr val="accent1"/>
          </a:fillRef>
          <a:effectRef idx="1">
            <a:schemeClr val="accent1"/>
          </a:effectRef>
          <a:fontRef idx="minor">
            <a:schemeClr val="tx1"/>
          </a:fontRef>
        </p:style>
      </p:cxnSp>
      <p:sp>
        <p:nvSpPr>
          <p:cNvPr id="5" name="Rectangle à coins arrondis 4"/>
          <p:cNvSpPr/>
          <p:nvPr/>
        </p:nvSpPr>
        <p:spPr>
          <a:xfrm>
            <a:off x="3275856" y="2915652"/>
            <a:ext cx="2088232"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VILLES ET MONDIALISATION</a:t>
            </a:r>
            <a:endParaRPr lang="fr-FR" dirty="0"/>
          </a:p>
        </p:txBody>
      </p:sp>
    </p:spTree>
    <p:extLst>
      <p:ext uri="{BB962C8B-B14F-4D97-AF65-F5344CB8AC3E}">
        <p14:creationId xmlns:p14="http://schemas.microsoft.com/office/powerpoint/2010/main" val="229017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par>
                                <p:cTn id="15" presetID="2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par>
                                <p:cTn id="18" presetID="22" presetClass="entr" presetSubtype="1"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par>
                                <p:cTn id="21" presetID="22" presetClass="entr" presetSubtype="1"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par>
                                <p:cTn id="24" presetID="22" presetClass="entr" presetSubtype="2"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righ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randombar(horizont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randombar(horizontal)">
                                      <p:cBhvr>
                                        <p:cTn id="45" dur="500"/>
                                        <p:tgtEl>
                                          <p:spTgt spid="8"/>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randombar(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randombar(horizontal)">
                                      <p:cBhvr>
                                        <p:cTn id="59" dur="500"/>
                                        <p:tgtEl>
                                          <p:spTgt spid="6"/>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randombar(horizontal)">
                                      <p:cBhvr>
                                        <p:cTn id="62" dur="500"/>
                                        <p:tgtEl>
                                          <p:spTgt spid="19"/>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randombar(horizontal)">
                                      <p:cBhvr>
                                        <p:cTn id="65" dur="500"/>
                                        <p:tgtEl>
                                          <p:spTgt spid="20"/>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randombar(horizontal)">
                                      <p:cBhvr>
                                        <p:cTn id="68" dur="500"/>
                                        <p:tgtEl>
                                          <p:spTgt spid="21"/>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randombar(horizontal)">
                                      <p:cBhvr>
                                        <p:cTn id="71" dur="500"/>
                                        <p:tgtEl>
                                          <p:spTgt spid="22"/>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randombar(horizontal)">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randombar(horizontal)">
                                      <p:cBhvr>
                                        <p:cTn id="79" dur="5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randombar(horizontal)">
                                      <p:cBhvr>
                                        <p:cTn id="84" dur="500"/>
                                        <p:tgtEl>
                                          <p:spTgt spid="10"/>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randombar(horizontal)">
                                      <p:cBhvr>
                                        <p:cTn id="87" dur="500"/>
                                        <p:tgtEl>
                                          <p:spTgt spid="24"/>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randombar(horizontal)">
                                      <p:cBhvr>
                                        <p:cTn id="90" dur="500"/>
                                        <p:tgtEl>
                                          <p:spTgt spid="25"/>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randombar(horizontal)">
                                      <p:cBhvr>
                                        <p:cTn id="9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2" grpId="0"/>
      <p:bldP spid="3" grpId="0"/>
      <p:bldP spid="16" grpId="0"/>
      <p:bldP spid="17" grpId="0"/>
      <p:bldP spid="18" grpId="0"/>
      <p:bldP spid="19" grpId="0"/>
      <p:bldP spid="20" grpId="0"/>
      <p:bldP spid="21" grpId="0"/>
      <p:bldP spid="22" grpId="0"/>
      <p:bldP spid="23" grpId="0"/>
      <p:bldP spid="24" grpId="0"/>
      <p:bldP spid="25" grpId="0"/>
      <p:bldP spid="26"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0" y="2204864"/>
            <a:ext cx="2880320" cy="3474720"/>
          </a:xfrm>
          <a:ln/>
        </p:spPr>
        <p:style>
          <a:lnRef idx="2">
            <a:schemeClr val="accent6"/>
          </a:lnRef>
          <a:fillRef idx="1">
            <a:schemeClr val="lt1"/>
          </a:fillRef>
          <a:effectRef idx="0">
            <a:schemeClr val="accent6"/>
          </a:effectRef>
          <a:fontRef idx="minor">
            <a:schemeClr val="dk1"/>
          </a:fontRef>
        </p:style>
        <p:txBody>
          <a:bodyPr/>
          <a:lstStyle/>
          <a:p>
            <a:pPr marL="45720" indent="0" algn="ctr">
              <a:buNone/>
            </a:pPr>
            <a:r>
              <a:rPr lang="fr-FR" dirty="0" smtClean="0"/>
              <a:t>VILLES MONDIALES</a:t>
            </a:r>
          </a:p>
          <a:p>
            <a:pPr marL="45720" indent="0" algn="ctr">
              <a:buNone/>
            </a:pPr>
            <a:r>
              <a:rPr lang="fr-FR" dirty="0" smtClean="0"/>
              <a:t>Pôles de puissance</a:t>
            </a:r>
            <a:endParaRPr lang="fr-FR" dirty="0"/>
          </a:p>
        </p:txBody>
      </p:sp>
      <p:sp>
        <p:nvSpPr>
          <p:cNvPr id="2" name="Titre 1"/>
          <p:cNvSpPr>
            <a:spLocks noGrp="1"/>
          </p:cNvSpPr>
          <p:nvPr>
            <p:ph type="title"/>
          </p:nvPr>
        </p:nvSpPr>
        <p:spPr>
          <a:xfrm>
            <a:off x="2483768" y="116632"/>
            <a:ext cx="6512511" cy="1143000"/>
          </a:xfrm>
        </p:spPr>
        <p:txBody>
          <a:bodyPr/>
          <a:lstStyle/>
          <a:p>
            <a:pPr marL="0" indent="0">
              <a:buNone/>
            </a:pPr>
            <a:r>
              <a:rPr lang="fr-FR" dirty="0" smtClean="0"/>
              <a:t>LES ESPACES HIÉRARCHISÉS</a:t>
            </a:r>
            <a:endParaRPr lang="fr-FR" dirty="0"/>
          </a:p>
        </p:txBody>
      </p:sp>
      <p:sp>
        <p:nvSpPr>
          <p:cNvPr id="4" name="Espace réservé du contenu 2"/>
          <p:cNvSpPr txBox="1">
            <a:spLocks/>
          </p:cNvSpPr>
          <p:nvPr/>
        </p:nvSpPr>
        <p:spPr>
          <a:xfrm>
            <a:off x="3131840" y="2204864"/>
            <a:ext cx="2880320" cy="3474720"/>
          </a:xfrm>
          <a:prstGeom prst="rect">
            <a:avLst/>
          </a:prstGeom>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fr-FR" dirty="0" smtClean="0"/>
              <a:t>MÉTROPOLES MONDIALES</a:t>
            </a:r>
          </a:p>
          <a:p>
            <a:pPr marL="45720" indent="0" algn="ctr">
              <a:buFont typeface="Georgia" pitchFamily="18" charset="0"/>
              <a:buNone/>
            </a:pPr>
            <a:r>
              <a:rPr lang="fr-FR" dirty="0" smtClean="0"/>
              <a:t>Pôles émergents</a:t>
            </a:r>
            <a:endParaRPr lang="fr-FR" dirty="0"/>
          </a:p>
        </p:txBody>
      </p:sp>
      <p:sp>
        <p:nvSpPr>
          <p:cNvPr id="5" name="Espace réservé du contenu 2"/>
          <p:cNvSpPr txBox="1">
            <a:spLocks/>
          </p:cNvSpPr>
          <p:nvPr/>
        </p:nvSpPr>
        <p:spPr>
          <a:xfrm>
            <a:off x="6235928" y="2204864"/>
            <a:ext cx="2880320" cy="3474720"/>
          </a:xfrm>
          <a:prstGeom prst="rect">
            <a:avLst/>
          </a:prstGeom>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fr-FR" dirty="0" smtClean="0"/>
              <a:t>SHRINKING CITIES</a:t>
            </a:r>
          </a:p>
          <a:p>
            <a:pPr marL="45720" indent="0" algn="ctr">
              <a:buFont typeface="Georgia" pitchFamily="18" charset="0"/>
              <a:buNone/>
            </a:pPr>
            <a:r>
              <a:rPr lang="fr-FR" dirty="0" smtClean="0"/>
              <a:t>Territoires marginalisés</a:t>
            </a:r>
            <a:endParaRPr lang="fr-FR" dirty="0"/>
          </a:p>
        </p:txBody>
      </p:sp>
      <p:pic>
        <p:nvPicPr>
          <p:cNvPr id="6" name="Image 5" descr="Capture d’écran 2016-05-11 à 11.06.1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97" y="3346281"/>
            <a:ext cx="2736305" cy="2044176"/>
          </a:xfrm>
          <a:prstGeom prst="rect">
            <a:avLst/>
          </a:prstGeom>
          <a:ln>
            <a:solidFill>
              <a:schemeClr val="tx1">
                <a:lumMod val="75000"/>
                <a:lumOff val="25000"/>
              </a:schemeClr>
            </a:solidFill>
          </a:ln>
        </p:spPr>
      </p:pic>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0500" y="3483645"/>
            <a:ext cx="2743617" cy="1313507"/>
          </a:xfrm>
          <a:prstGeom prst="rect">
            <a:avLst/>
          </a:prstGeom>
          <a:ln>
            <a:solidFill>
              <a:schemeClr val="tx1">
                <a:lumMod val="75000"/>
                <a:lumOff val="25000"/>
              </a:schemeClr>
            </a:solidFill>
          </a:ln>
        </p:spPr>
      </p:pic>
      <p:pic>
        <p:nvPicPr>
          <p:cNvPr id="8" name="Image 7"/>
          <p:cNvPicPr>
            <a:picLocks noChangeAspect="1"/>
          </p:cNvPicPr>
          <p:nvPr/>
        </p:nvPicPr>
        <p:blipFill rotWithShape="1">
          <a:blip r:embed="rId4" cstate="email">
            <a:extLst>
              <a:ext uri="{28A0092B-C50C-407E-A947-70E740481C1C}">
                <a14:useLocalDpi xmlns:a14="http://schemas.microsoft.com/office/drawing/2010/main"/>
              </a:ext>
            </a:extLst>
          </a:blip>
          <a:srcRect r="3372" b="6135"/>
          <a:stretch/>
        </p:blipFill>
        <p:spPr>
          <a:xfrm>
            <a:off x="6301925" y="3483645"/>
            <a:ext cx="2761355" cy="1906812"/>
          </a:xfrm>
          <a:prstGeom prst="rect">
            <a:avLst/>
          </a:prstGeom>
          <a:ln>
            <a:solidFill>
              <a:schemeClr val="tx1">
                <a:lumMod val="75000"/>
                <a:lumOff val="25000"/>
              </a:schemeClr>
            </a:solidFill>
          </a:ln>
        </p:spPr>
      </p:pic>
      <p:sp>
        <p:nvSpPr>
          <p:cNvPr id="9" name="ZoneTexte 8"/>
          <p:cNvSpPr txBox="1"/>
          <p:nvPr/>
        </p:nvSpPr>
        <p:spPr>
          <a:xfrm>
            <a:off x="7164288" y="5805264"/>
            <a:ext cx="982482" cy="369332"/>
          </a:xfrm>
          <a:prstGeom prst="rect">
            <a:avLst/>
          </a:prstGeom>
          <a:noFill/>
        </p:spPr>
        <p:txBody>
          <a:bodyPr wrap="none" rtlCol="0">
            <a:spAutoFit/>
          </a:bodyPr>
          <a:lstStyle/>
          <a:p>
            <a:r>
              <a:rPr lang="fr-FR" i="1" dirty="0" smtClean="0"/>
              <a:t>Detroit</a:t>
            </a:r>
            <a:endParaRPr lang="fr-FR" i="1" dirty="0"/>
          </a:p>
        </p:txBody>
      </p:sp>
    </p:spTree>
    <p:extLst>
      <p:ext uri="{BB962C8B-B14F-4D97-AF65-F5344CB8AC3E}">
        <p14:creationId xmlns:p14="http://schemas.microsoft.com/office/powerpoint/2010/main" val="34473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ipe(left)">
                                      <p:cBhvr>
                                        <p:cTn id="16" dur="500"/>
                                        <p:tgtEl>
                                          <p:spTgt spid="3">
                                            <p:bg/>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bg/>
                                          </p:spTgt>
                                        </p:tgtEl>
                                        <p:attrNameLst>
                                          <p:attrName>style.visibility</p:attrName>
                                        </p:attrNameLst>
                                      </p:cBhvr>
                                      <p:to>
                                        <p:strVal val="visible"/>
                                      </p:to>
                                    </p:set>
                                    <p:animEffect transition="in" filter="wipe(left)">
                                      <p:cBhvr>
                                        <p:cTn id="32" dur="500"/>
                                        <p:tgtEl>
                                          <p:spTgt spid="4">
                                            <p:bg/>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wipe(left)">
                                      <p:cBhvr>
                                        <p:cTn id="36" dur="500"/>
                                        <p:tgtEl>
                                          <p:spTgt spid="4">
                                            <p:txEl>
                                              <p:pRg st="0" end="0"/>
                                            </p:txEl>
                                          </p:spTgt>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par>
                          <p:cTn id="41" fill="hold">
                            <p:stCondLst>
                              <p:cond delay="1500"/>
                            </p:stCondLst>
                            <p:childTnLst>
                              <p:par>
                                <p:cTn id="42" presetID="1"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bg/>
                                          </p:spTgt>
                                        </p:tgtEl>
                                        <p:attrNameLst>
                                          <p:attrName>style.visibility</p:attrName>
                                        </p:attrNameLst>
                                      </p:cBhvr>
                                      <p:to>
                                        <p:strVal val="visible"/>
                                      </p:to>
                                    </p:set>
                                    <p:animEffect transition="in" filter="wipe(left)">
                                      <p:cBhvr>
                                        <p:cTn id="48" dur="500"/>
                                        <p:tgtEl>
                                          <p:spTgt spid="5">
                                            <p:bg/>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wipe(left)">
                                      <p:cBhvr>
                                        <p:cTn id="52" dur="500"/>
                                        <p:tgtEl>
                                          <p:spTgt spid="5">
                                            <p:txEl>
                                              <p:pRg st="0" end="0"/>
                                            </p:txEl>
                                          </p:spTgt>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wipe(left)">
                                      <p:cBhvr>
                                        <p:cTn id="56" dur="500"/>
                                        <p:tgtEl>
                                          <p:spTgt spid="5">
                                            <p:txEl>
                                              <p:pRg st="1" end="1"/>
                                            </p:txEl>
                                          </p:spTgt>
                                        </p:tgtEl>
                                      </p:cBhvr>
                                    </p:animEffect>
                                  </p:childTnLst>
                                </p:cTn>
                              </p:par>
                            </p:childTnLst>
                          </p:cTn>
                        </p:par>
                        <p:par>
                          <p:cTn id="57" fill="hold">
                            <p:stCondLst>
                              <p:cond delay="1500"/>
                            </p:stCondLst>
                            <p:childTnLst>
                              <p:par>
                                <p:cTn id="58" presetID="1"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p:bldP spid="4" grpId="0" uiExpand="1" build="p" animBg="1"/>
      <p:bldP spid="5" grpId="0" uiExpand="1" build="p"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7710" y="44624"/>
            <a:ext cx="6512511" cy="1143000"/>
          </a:xfrm>
        </p:spPr>
        <p:txBody>
          <a:bodyPr/>
          <a:lstStyle/>
          <a:p>
            <a:pPr marL="0" indent="0">
              <a:buNone/>
            </a:pPr>
            <a:r>
              <a:rPr lang="fr-FR" dirty="0" smtClean="0"/>
              <a:t>LES DYNAMIQUES</a:t>
            </a:r>
            <a:endParaRPr lang="fr-FR" dirty="0"/>
          </a:p>
        </p:txBody>
      </p:sp>
      <p:sp>
        <p:nvSpPr>
          <p:cNvPr id="3" name="Espace réservé du contenu 2"/>
          <p:cNvSpPr>
            <a:spLocks noGrp="1"/>
          </p:cNvSpPr>
          <p:nvPr>
            <p:ph sz="quarter" idx="13"/>
          </p:nvPr>
        </p:nvSpPr>
        <p:spPr>
          <a:xfrm>
            <a:off x="179512" y="1916832"/>
            <a:ext cx="3528392" cy="4824536"/>
          </a:xfrm>
          <a:ln/>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r>
              <a:rPr lang="fr-FR" sz="4200" b="1" dirty="0" smtClean="0"/>
              <a:t>SPATIALES</a:t>
            </a:r>
          </a:p>
          <a:p>
            <a:pPr marL="45720" indent="0">
              <a:buNone/>
            </a:pPr>
            <a:r>
              <a:rPr lang="fr-FR" dirty="0" smtClean="0"/>
              <a:t>Uniformisation des pratiques de l’espace métropolitain:</a:t>
            </a:r>
          </a:p>
          <a:p>
            <a:pPr>
              <a:buFontTx/>
              <a:buChar char="-"/>
            </a:pPr>
            <a:r>
              <a:rPr lang="fr-FR" dirty="0" err="1" smtClean="0"/>
              <a:t>Gentrification</a:t>
            </a:r>
            <a:endParaRPr lang="fr-FR" dirty="0" smtClean="0"/>
          </a:p>
          <a:p>
            <a:pPr>
              <a:buFontTx/>
              <a:buChar char="-"/>
            </a:pPr>
            <a:r>
              <a:rPr lang="fr-FR" dirty="0" smtClean="0"/>
              <a:t>Reconquête des fronts d’eau</a:t>
            </a:r>
          </a:p>
          <a:p>
            <a:pPr>
              <a:buFontTx/>
              <a:buChar char="-"/>
            </a:pPr>
            <a:r>
              <a:rPr lang="fr-FR" dirty="0" smtClean="0"/>
              <a:t>Transformation des friches urbaines</a:t>
            </a:r>
          </a:p>
          <a:p>
            <a:pPr>
              <a:buFontTx/>
              <a:buChar char="-"/>
            </a:pPr>
            <a:endParaRPr lang="fr-FR" dirty="0"/>
          </a:p>
          <a:p>
            <a:pPr marL="45720" indent="0">
              <a:buNone/>
            </a:pPr>
            <a:r>
              <a:rPr lang="fr-FR" dirty="0" smtClean="0"/>
              <a:t>Uniformisation des paysages liés à la mondialisation:</a:t>
            </a:r>
          </a:p>
          <a:p>
            <a:pPr>
              <a:buFontTx/>
              <a:buChar char="-"/>
            </a:pPr>
            <a:r>
              <a:rPr lang="fr-FR" dirty="0" smtClean="0"/>
              <a:t>CBD</a:t>
            </a:r>
          </a:p>
          <a:p>
            <a:pPr>
              <a:buFontTx/>
              <a:buChar char="-"/>
            </a:pPr>
            <a:r>
              <a:rPr lang="fr-FR" dirty="0" smtClean="0"/>
              <a:t>ZIP</a:t>
            </a:r>
          </a:p>
          <a:p>
            <a:pPr>
              <a:buFontTx/>
              <a:buChar char="-"/>
            </a:pPr>
            <a:r>
              <a:rPr lang="fr-FR" dirty="0" smtClean="0"/>
              <a:t>Aéroport</a:t>
            </a:r>
          </a:p>
          <a:p>
            <a:pPr>
              <a:buFontTx/>
              <a:buChar char="-"/>
            </a:pPr>
            <a:endParaRPr lang="fr-FR" dirty="0"/>
          </a:p>
          <a:p>
            <a:pPr marL="45720" indent="0">
              <a:buNone/>
            </a:pPr>
            <a:r>
              <a:rPr lang="fr-FR" dirty="0" smtClean="0"/>
              <a:t>Nouvelles logiques spatiales:</a:t>
            </a:r>
          </a:p>
          <a:p>
            <a:pPr>
              <a:buFontTx/>
              <a:buChar char="-"/>
            </a:pPr>
            <a:r>
              <a:rPr lang="fr-FR" dirty="0" smtClean="0"/>
              <a:t>Augmentation des loyers</a:t>
            </a:r>
          </a:p>
          <a:p>
            <a:pPr>
              <a:buFontTx/>
              <a:buChar char="-"/>
            </a:pPr>
            <a:r>
              <a:rPr lang="fr-FR" dirty="0" smtClean="0"/>
              <a:t>Appauvrissement d’une partie de la population et rejet en périphérie.</a:t>
            </a:r>
          </a:p>
          <a:p>
            <a:pPr>
              <a:buFontTx/>
              <a:buChar char="-"/>
            </a:pPr>
            <a:r>
              <a:rPr lang="fr-FR" dirty="0" smtClean="0"/>
              <a:t>Croissance des bidonvilles.</a:t>
            </a:r>
          </a:p>
          <a:p>
            <a:pPr>
              <a:buFontTx/>
              <a:buChar char="-"/>
            </a:pPr>
            <a:endParaRPr lang="fr-FR" dirty="0"/>
          </a:p>
          <a:p>
            <a:pPr marL="45720" indent="0">
              <a:buNone/>
            </a:pPr>
            <a:r>
              <a:rPr lang="fr-FR" dirty="0" smtClean="0"/>
              <a:t>Une géographie plus complexe, ex: </a:t>
            </a:r>
            <a:r>
              <a:rPr lang="fr-FR" dirty="0" err="1" smtClean="0"/>
              <a:t>Dharavi</a:t>
            </a:r>
            <a:r>
              <a:rPr lang="fr-FR" dirty="0" smtClean="0"/>
              <a:t>.</a:t>
            </a:r>
          </a:p>
          <a:p>
            <a:pPr marL="45720" indent="0">
              <a:buNone/>
            </a:pPr>
            <a:r>
              <a:rPr lang="fr-FR" dirty="0" smtClean="0"/>
              <a:t>Uniformisation/ résistance identitaire forte.</a:t>
            </a:r>
          </a:p>
          <a:p>
            <a:pPr>
              <a:buFontTx/>
              <a:buChar char="-"/>
            </a:pPr>
            <a:endParaRPr lang="fr-FR" dirty="0"/>
          </a:p>
        </p:txBody>
      </p:sp>
      <p:sp>
        <p:nvSpPr>
          <p:cNvPr id="4" name="Espace réservé du contenu 2"/>
          <p:cNvSpPr txBox="1">
            <a:spLocks/>
          </p:cNvSpPr>
          <p:nvPr/>
        </p:nvSpPr>
        <p:spPr>
          <a:xfrm>
            <a:off x="3995936" y="1916832"/>
            <a:ext cx="2736304" cy="3474720"/>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fr-FR" b="1" dirty="0" smtClean="0"/>
              <a:t>RÉSEAUX</a:t>
            </a:r>
          </a:p>
          <a:p>
            <a:pPr marL="45720" indent="0">
              <a:buNone/>
            </a:pPr>
            <a:endParaRPr lang="fr-FR" dirty="0"/>
          </a:p>
          <a:p>
            <a:pPr marL="45720" indent="0">
              <a:buNone/>
            </a:pPr>
            <a:r>
              <a:rPr lang="fr-FR" dirty="0" smtClean="0"/>
              <a:t>Hubs internationaux de communication:</a:t>
            </a:r>
          </a:p>
          <a:p>
            <a:pPr>
              <a:buFontTx/>
              <a:buChar char="-"/>
            </a:pPr>
            <a:r>
              <a:rPr lang="fr-FR" dirty="0" smtClean="0"/>
              <a:t>Aéroport</a:t>
            </a:r>
          </a:p>
          <a:p>
            <a:pPr>
              <a:buFontTx/>
              <a:buChar char="-"/>
            </a:pPr>
            <a:r>
              <a:rPr lang="fr-FR" dirty="0" smtClean="0"/>
              <a:t>Port</a:t>
            </a:r>
          </a:p>
          <a:p>
            <a:pPr>
              <a:buFontTx/>
              <a:buChar char="-"/>
            </a:pPr>
            <a:r>
              <a:rPr lang="fr-FR" dirty="0" smtClean="0"/>
              <a:t>Télécommunication</a:t>
            </a:r>
          </a:p>
          <a:p>
            <a:pPr marL="45720" indent="0">
              <a:buNone/>
            </a:pPr>
            <a:endParaRPr lang="fr-FR" dirty="0"/>
          </a:p>
          <a:p>
            <a:pPr marL="45720" indent="0">
              <a:buNone/>
            </a:pPr>
            <a:r>
              <a:rPr lang="fr-FR" dirty="0" smtClean="0"/>
              <a:t>Plateformes multimodales.</a:t>
            </a:r>
            <a:endParaRPr lang="fr-FR" dirty="0"/>
          </a:p>
        </p:txBody>
      </p:sp>
      <p:sp>
        <p:nvSpPr>
          <p:cNvPr id="5" name="Espace réservé du contenu 2"/>
          <p:cNvSpPr txBox="1">
            <a:spLocks/>
          </p:cNvSpPr>
          <p:nvPr/>
        </p:nvSpPr>
        <p:spPr>
          <a:xfrm>
            <a:off x="7020272" y="1916832"/>
            <a:ext cx="1872208" cy="3474720"/>
          </a:xfrm>
          <a:prstGeom prst="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fr-FR" b="1" dirty="0" smtClean="0"/>
              <a:t>FLUX</a:t>
            </a:r>
          </a:p>
          <a:p>
            <a:pPr marL="45720" indent="0">
              <a:buNone/>
            </a:pPr>
            <a:r>
              <a:rPr lang="fr-FR" dirty="0" smtClean="0"/>
              <a:t>Marchandises</a:t>
            </a:r>
          </a:p>
          <a:p>
            <a:pPr marL="45720" indent="0">
              <a:buNone/>
            </a:pPr>
            <a:endParaRPr lang="fr-FR" dirty="0" smtClean="0"/>
          </a:p>
          <a:p>
            <a:pPr marL="45720" indent="0">
              <a:buNone/>
            </a:pPr>
            <a:r>
              <a:rPr lang="fr-FR" dirty="0" smtClean="0"/>
              <a:t>Humains:</a:t>
            </a:r>
          </a:p>
          <a:p>
            <a:pPr>
              <a:buFontTx/>
              <a:buChar char="-"/>
            </a:pPr>
            <a:r>
              <a:rPr lang="fr-FR" dirty="0" smtClean="0"/>
              <a:t>pendulaires</a:t>
            </a:r>
          </a:p>
          <a:p>
            <a:pPr>
              <a:buFontTx/>
              <a:buChar char="-"/>
            </a:pPr>
            <a:r>
              <a:rPr lang="fr-FR" dirty="0" smtClean="0"/>
              <a:t>Migrants</a:t>
            </a:r>
          </a:p>
          <a:p>
            <a:pPr>
              <a:buFontTx/>
              <a:buChar char="-"/>
            </a:pPr>
            <a:r>
              <a:rPr lang="fr-FR" dirty="0" smtClean="0"/>
              <a:t>Touristes</a:t>
            </a:r>
          </a:p>
          <a:p>
            <a:pPr marL="45720" indent="0">
              <a:buNone/>
            </a:pPr>
            <a:endParaRPr lang="fr-FR" dirty="0" smtClean="0"/>
          </a:p>
          <a:p>
            <a:pPr marL="45720" indent="0">
              <a:buNone/>
            </a:pPr>
            <a:r>
              <a:rPr lang="fr-FR" dirty="0" smtClean="0"/>
              <a:t>Informations</a:t>
            </a:r>
            <a:endParaRPr lang="fr-FR" dirty="0"/>
          </a:p>
          <a:p>
            <a:pPr marL="45720" indent="0">
              <a:buNone/>
            </a:pPr>
            <a:endParaRPr lang="fr-FR" dirty="0"/>
          </a:p>
        </p:txBody>
      </p:sp>
    </p:spTree>
    <p:extLst>
      <p:ext uri="{BB962C8B-B14F-4D97-AF65-F5344CB8AC3E}">
        <p14:creationId xmlns:p14="http://schemas.microsoft.com/office/powerpoint/2010/main" val="248747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2506" y="3904569"/>
            <a:ext cx="4453553" cy="2953431"/>
          </a:xfrm>
          <a:prstGeom prst="rect">
            <a:avLst/>
          </a:prstGeom>
        </p:spPr>
      </p:pic>
      <p:pic>
        <p:nvPicPr>
          <p:cNvPr id="3074" name="Picture 2" descr="https://clintonpower.com.au/wp-content/uploads/2012/03/sydne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4494681" cy="33436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b/b2/Skyscrapers_of_Shinjuku_2009_Januar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9992" y="0"/>
            <a:ext cx="4666068" cy="248365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1.staticflickr.com/9/8219/8306858911_98396f69a8_z.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679" y="3704396"/>
            <a:ext cx="4731185" cy="31639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mapage.noos.fr/moulinhg02/1945.2000/mondialisation./images.urbanisation/abidjan.leplateau"/>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12506" y="2276872"/>
            <a:ext cx="4453554" cy="2261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120" y="2276872"/>
            <a:ext cx="4964027"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La mondialisation génère une uniformisation des paysages liés à la puissance économique comme les CBD, les hubs portuaires et aéroportuaires…</a:t>
            </a:r>
            <a:endParaRPr lang="fr-FR" sz="2400" dirty="0"/>
          </a:p>
        </p:txBody>
      </p:sp>
    </p:spTree>
    <p:extLst>
      <p:ext uri="{BB962C8B-B14F-4D97-AF65-F5344CB8AC3E}">
        <p14:creationId xmlns:p14="http://schemas.microsoft.com/office/powerpoint/2010/main" val="295516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p:cTn id="18" dur="500" fill="hold"/>
                                        <p:tgtEl>
                                          <p:spTgt spid="3074"/>
                                        </p:tgtEl>
                                        <p:attrNameLst>
                                          <p:attrName>ppt_w</p:attrName>
                                        </p:attrNameLst>
                                      </p:cBhvr>
                                      <p:tavLst>
                                        <p:tav tm="0">
                                          <p:val>
                                            <p:fltVal val="0"/>
                                          </p:val>
                                        </p:tav>
                                        <p:tav tm="100000">
                                          <p:val>
                                            <p:strVal val="#ppt_w"/>
                                          </p:val>
                                        </p:tav>
                                      </p:tavLst>
                                    </p:anim>
                                    <p:anim calcmode="lin" valueType="num">
                                      <p:cBhvr>
                                        <p:cTn id="19" dur="500" fill="hold"/>
                                        <p:tgtEl>
                                          <p:spTgt spid="3074"/>
                                        </p:tgtEl>
                                        <p:attrNameLst>
                                          <p:attrName>ppt_h</p:attrName>
                                        </p:attrNameLst>
                                      </p:cBhvr>
                                      <p:tavLst>
                                        <p:tav tm="0">
                                          <p:val>
                                            <p:fltVal val="0"/>
                                          </p:val>
                                        </p:tav>
                                        <p:tav tm="100000">
                                          <p:val>
                                            <p:strVal val="#ppt_h"/>
                                          </p:val>
                                        </p:tav>
                                      </p:tavLst>
                                    </p:anim>
                                    <p:animEffect transition="in" filter="fade">
                                      <p:cBhvr>
                                        <p:cTn id="20" dur="500"/>
                                        <p:tgtEl>
                                          <p:spTgt spid="3074"/>
                                        </p:tgtEl>
                                      </p:cBhvr>
                                    </p:animEffect>
                                  </p:childTnLst>
                                </p:cTn>
                              </p:par>
                              <p:par>
                                <p:cTn id="21" presetID="53" presetClass="entr" presetSubtype="16"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p:cTn id="23" dur="500" fill="hold"/>
                                        <p:tgtEl>
                                          <p:spTgt spid="3076"/>
                                        </p:tgtEl>
                                        <p:attrNameLst>
                                          <p:attrName>ppt_w</p:attrName>
                                        </p:attrNameLst>
                                      </p:cBhvr>
                                      <p:tavLst>
                                        <p:tav tm="0">
                                          <p:val>
                                            <p:fltVal val="0"/>
                                          </p:val>
                                        </p:tav>
                                        <p:tav tm="100000">
                                          <p:val>
                                            <p:strVal val="#ppt_w"/>
                                          </p:val>
                                        </p:tav>
                                      </p:tavLst>
                                    </p:anim>
                                    <p:anim calcmode="lin" valueType="num">
                                      <p:cBhvr>
                                        <p:cTn id="24" dur="500" fill="hold"/>
                                        <p:tgtEl>
                                          <p:spTgt spid="3076"/>
                                        </p:tgtEl>
                                        <p:attrNameLst>
                                          <p:attrName>ppt_h</p:attrName>
                                        </p:attrNameLst>
                                      </p:cBhvr>
                                      <p:tavLst>
                                        <p:tav tm="0">
                                          <p:val>
                                            <p:fltVal val="0"/>
                                          </p:val>
                                        </p:tav>
                                        <p:tav tm="100000">
                                          <p:val>
                                            <p:strVal val="#ppt_h"/>
                                          </p:val>
                                        </p:tav>
                                      </p:tavLst>
                                    </p:anim>
                                    <p:animEffect transition="in" filter="fade">
                                      <p:cBhvr>
                                        <p:cTn id="25" dur="500"/>
                                        <p:tgtEl>
                                          <p:spTgt spid="3076"/>
                                        </p:tgtEl>
                                      </p:cBhvr>
                                    </p:animEffect>
                                  </p:childTnLst>
                                </p:cTn>
                              </p:par>
                              <p:par>
                                <p:cTn id="26" presetID="53" presetClass="entr" presetSubtype="16" fill="hold" nodeType="withEffect">
                                  <p:stCondLst>
                                    <p:cond delay="0"/>
                                  </p:stCondLst>
                                  <p:childTnLst>
                                    <p:set>
                                      <p:cBhvr>
                                        <p:cTn id="27" dur="1" fill="hold">
                                          <p:stCondLst>
                                            <p:cond delay="0"/>
                                          </p:stCondLst>
                                        </p:cTn>
                                        <p:tgtEl>
                                          <p:spTgt spid="3080"/>
                                        </p:tgtEl>
                                        <p:attrNameLst>
                                          <p:attrName>style.visibility</p:attrName>
                                        </p:attrNameLst>
                                      </p:cBhvr>
                                      <p:to>
                                        <p:strVal val="visible"/>
                                      </p:to>
                                    </p:set>
                                    <p:anim calcmode="lin" valueType="num">
                                      <p:cBhvr>
                                        <p:cTn id="28" dur="500" fill="hold"/>
                                        <p:tgtEl>
                                          <p:spTgt spid="3080"/>
                                        </p:tgtEl>
                                        <p:attrNameLst>
                                          <p:attrName>ppt_w</p:attrName>
                                        </p:attrNameLst>
                                      </p:cBhvr>
                                      <p:tavLst>
                                        <p:tav tm="0">
                                          <p:val>
                                            <p:fltVal val="0"/>
                                          </p:val>
                                        </p:tav>
                                        <p:tav tm="100000">
                                          <p:val>
                                            <p:strVal val="#ppt_w"/>
                                          </p:val>
                                        </p:tav>
                                      </p:tavLst>
                                    </p:anim>
                                    <p:anim calcmode="lin" valueType="num">
                                      <p:cBhvr>
                                        <p:cTn id="29" dur="500" fill="hold"/>
                                        <p:tgtEl>
                                          <p:spTgt spid="3080"/>
                                        </p:tgtEl>
                                        <p:attrNameLst>
                                          <p:attrName>ppt_h</p:attrName>
                                        </p:attrNameLst>
                                      </p:cBhvr>
                                      <p:tavLst>
                                        <p:tav tm="0">
                                          <p:val>
                                            <p:fltVal val="0"/>
                                          </p:val>
                                        </p:tav>
                                        <p:tav tm="100000">
                                          <p:val>
                                            <p:strVal val="#ppt_h"/>
                                          </p:val>
                                        </p:tav>
                                      </p:tavLst>
                                    </p:anim>
                                    <p:animEffect transition="in" filter="fade">
                                      <p:cBhvr>
                                        <p:cTn id="30" dur="500"/>
                                        <p:tgtEl>
                                          <p:spTgt spid="3080"/>
                                        </p:tgtEl>
                                      </p:cBhvr>
                                    </p:animEffect>
                                  </p:childTnLst>
                                </p:cTn>
                              </p:par>
                              <p:par>
                                <p:cTn id="31" presetID="53" presetClass="entr" presetSubtype="16" fill="hold" nodeType="withEffect">
                                  <p:stCondLst>
                                    <p:cond delay="0"/>
                                  </p:stCondLst>
                                  <p:childTnLst>
                                    <p:set>
                                      <p:cBhvr>
                                        <p:cTn id="32" dur="1" fill="hold">
                                          <p:stCondLst>
                                            <p:cond delay="0"/>
                                          </p:stCondLst>
                                        </p:cTn>
                                        <p:tgtEl>
                                          <p:spTgt spid="3082"/>
                                        </p:tgtEl>
                                        <p:attrNameLst>
                                          <p:attrName>style.visibility</p:attrName>
                                        </p:attrNameLst>
                                      </p:cBhvr>
                                      <p:to>
                                        <p:strVal val="visible"/>
                                      </p:to>
                                    </p:set>
                                    <p:anim calcmode="lin" valueType="num">
                                      <p:cBhvr>
                                        <p:cTn id="33" dur="500" fill="hold"/>
                                        <p:tgtEl>
                                          <p:spTgt spid="3082"/>
                                        </p:tgtEl>
                                        <p:attrNameLst>
                                          <p:attrName>ppt_w</p:attrName>
                                        </p:attrNameLst>
                                      </p:cBhvr>
                                      <p:tavLst>
                                        <p:tav tm="0">
                                          <p:val>
                                            <p:fltVal val="0"/>
                                          </p:val>
                                        </p:tav>
                                        <p:tav tm="100000">
                                          <p:val>
                                            <p:strVal val="#ppt_w"/>
                                          </p:val>
                                        </p:tav>
                                      </p:tavLst>
                                    </p:anim>
                                    <p:anim calcmode="lin" valueType="num">
                                      <p:cBhvr>
                                        <p:cTn id="34" dur="500" fill="hold"/>
                                        <p:tgtEl>
                                          <p:spTgt spid="3082"/>
                                        </p:tgtEl>
                                        <p:attrNameLst>
                                          <p:attrName>ppt_h</p:attrName>
                                        </p:attrNameLst>
                                      </p:cBhvr>
                                      <p:tavLst>
                                        <p:tav tm="0">
                                          <p:val>
                                            <p:fltVal val="0"/>
                                          </p:val>
                                        </p:tav>
                                        <p:tav tm="100000">
                                          <p:val>
                                            <p:strVal val="#ppt_h"/>
                                          </p:val>
                                        </p:tav>
                                      </p:tavLst>
                                    </p:anim>
                                    <p:animEffect transition="in" filter="fade">
                                      <p:cBhvr>
                                        <p:cTn id="35"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l="29258" t="39287" r="30447" b="13361"/>
          <a:stretch/>
        </p:blipFill>
        <p:spPr bwMode="auto">
          <a:xfrm>
            <a:off x="189186" y="767254"/>
            <a:ext cx="8765629" cy="5791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1845164" y="284814"/>
            <a:ext cx="5453672" cy="461665"/>
          </a:xfrm>
          <a:prstGeom prst="rect">
            <a:avLst/>
          </a:prstGeom>
          <a:noFill/>
        </p:spPr>
        <p:txBody>
          <a:bodyPr wrap="none" rtlCol="0">
            <a:spAutoFit/>
          </a:bodyPr>
          <a:lstStyle/>
          <a:p>
            <a:r>
              <a:rPr lang="fr-FR" sz="2400" dirty="0" smtClean="0"/>
              <a:t>Singapour: port de commerce et CBD</a:t>
            </a:r>
            <a:endParaRPr lang="fr-FR" sz="2400" dirty="0"/>
          </a:p>
        </p:txBody>
      </p:sp>
    </p:spTree>
    <p:extLst>
      <p:ext uri="{BB962C8B-B14F-4D97-AF65-F5344CB8AC3E}">
        <p14:creationId xmlns:p14="http://schemas.microsoft.com/office/powerpoint/2010/main" val="1752695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wheel(1)">
                                      <p:cBhvr>
                                        <p:cTn id="13"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724128" y="1340768"/>
            <a:ext cx="3168352" cy="646331"/>
          </a:xfrm>
          <a:prstGeom prst="rect">
            <a:avLst/>
          </a:prstGeom>
          <a:noFill/>
        </p:spPr>
        <p:txBody>
          <a:bodyPr wrap="square" rtlCol="0">
            <a:spAutoFit/>
          </a:bodyPr>
          <a:lstStyle/>
          <a:p>
            <a:r>
              <a:rPr lang="fr-FR" dirty="0" smtClean="0"/>
              <a:t>PRODUISENT LA MAJORITÉ DE LA RICHESSE MONDIALE</a:t>
            </a:r>
            <a:endParaRPr lang="fr-FR" dirty="0"/>
          </a:p>
        </p:txBody>
      </p:sp>
      <p:sp>
        <p:nvSpPr>
          <p:cNvPr id="6" name="ZoneTexte 5"/>
          <p:cNvSpPr txBox="1"/>
          <p:nvPr/>
        </p:nvSpPr>
        <p:spPr>
          <a:xfrm>
            <a:off x="5940152" y="3789040"/>
            <a:ext cx="2664296" cy="646331"/>
          </a:xfrm>
          <a:prstGeom prst="rect">
            <a:avLst/>
          </a:prstGeom>
          <a:noFill/>
        </p:spPr>
        <p:txBody>
          <a:bodyPr wrap="square" rtlCol="0">
            <a:spAutoFit/>
          </a:bodyPr>
          <a:lstStyle/>
          <a:p>
            <a:r>
              <a:rPr lang="fr-FR" dirty="0" smtClean="0"/>
              <a:t>SONT GOURMANDES EN ÉNERGIE</a:t>
            </a:r>
            <a:endParaRPr lang="fr-FR" dirty="0"/>
          </a:p>
        </p:txBody>
      </p:sp>
      <p:sp>
        <p:nvSpPr>
          <p:cNvPr id="7" name="ZoneTexte 6"/>
          <p:cNvSpPr txBox="1"/>
          <p:nvPr/>
        </p:nvSpPr>
        <p:spPr>
          <a:xfrm>
            <a:off x="3491881" y="5013176"/>
            <a:ext cx="3024336" cy="646331"/>
          </a:xfrm>
          <a:prstGeom prst="rect">
            <a:avLst/>
          </a:prstGeom>
          <a:noFill/>
        </p:spPr>
        <p:txBody>
          <a:bodyPr wrap="square" rtlCol="0">
            <a:spAutoFit/>
          </a:bodyPr>
          <a:lstStyle/>
          <a:p>
            <a:r>
              <a:rPr lang="fr-FR" dirty="0" smtClean="0"/>
              <a:t>PRODUISENT DES TONNES DE DÉCHETS</a:t>
            </a:r>
            <a:endParaRPr lang="fr-FR" dirty="0"/>
          </a:p>
        </p:txBody>
      </p:sp>
      <p:sp>
        <p:nvSpPr>
          <p:cNvPr id="8" name="ZoneTexte 7"/>
          <p:cNvSpPr txBox="1"/>
          <p:nvPr/>
        </p:nvSpPr>
        <p:spPr>
          <a:xfrm>
            <a:off x="251520" y="3212976"/>
            <a:ext cx="2304255" cy="1754327"/>
          </a:xfrm>
          <a:prstGeom prst="rect">
            <a:avLst/>
          </a:prstGeom>
          <a:noFill/>
        </p:spPr>
        <p:txBody>
          <a:bodyPr wrap="square" rtlCol="0">
            <a:spAutoFit/>
          </a:bodyPr>
          <a:lstStyle/>
          <a:p>
            <a:pPr algn="r"/>
            <a:r>
              <a:rPr lang="fr-FR" dirty="0" smtClean="0"/>
              <a:t>PRODUISENT LES PLUS FORTES INÉGALITÉS (1 MILLIARD D’HABITANTS DANS LES BIDONVILLES)</a:t>
            </a:r>
            <a:endParaRPr lang="fr-FR" dirty="0"/>
          </a:p>
        </p:txBody>
      </p:sp>
      <p:sp>
        <p:nvSpPr>
          <p:cNvPr id="9" name="ZoneTexte 8"/>
          <p:cNvSpPr txBox="1"/>
          <p:nvPr/>
        </p:nvSpPr>
        <p:spPr>
          <a:xfrm>
            <a:off x="827584" y="692696"/>
            <a:ext cx="3583032" cy="1200329"/>
          </a:xfrm>
          <a:prstGeom prst="rect">
            <a:avLst/>
          </a:prstGeom>
          <a:noFill/>
        </p:spPr>
        <p:txBody>
          <a:bodyPr wrap="none" rtlCol="0">
            <a:spAutoFit/>
          </a:bodyPr>
          <a:lstStyle/>
          <a:p>
            <a:r>
              <a:rPr lang="fr-FR" dirty="0" smtClean="0"/>
              <a:t>LES VILLES SONT AU CŒUR:</a:t>
            </a:r>
          </a:p>
          <a:p>
            <a:pPr marL="285750" indent="-285750">
              <a:buFontTx/>
              <a:buChar char="-"/>
            </a:pPr>
            <a:r>
              <a:rPr lang="fr-FR" dirty="0" smtClean="0"/>
              <a:t>DE L’ÉCONOMIE MONDIALE</a:t>
            </a:r>
          </a:p>
          <a:p>
            <a:pPr marL="285750" indent="-285750">
              <a:buFontTx/>
              <a:buChar char="-"/>
            </a:pPr>
            <a:r>
              <a:rPr lang="fr-FR" dirty="0" smtClean="0"/>
              <a:t>DES QUESTIONS ÉCOLOGIQUES</a:t>
            </a:r>
          </a:p>
          <a:p>
            <a:pPr marL="285750" indent="-285750">
              <a:buFontTx/>
              <a:buChar char="-"/>
            </a:pPr>
            <a:r>
              <a:rPr lang="fr-FR" dirty="0" smtClean="0"/>
              <a:t>DU DÉVELOPPEMENT HUMAIN</a:t>
            </a:r>
            <a:endParaRPr lang="fr-FR" dirty="0"/>
          </a:p>
        </p:txBody>
      </p:sp>
      <p:sp>
        <p:nvSpPr>
          <p:cNvPr id="10" name="Flèche en arc 9"/>
          <p:cNvSpPr/>
          <p:nvPr/>
        </p:nvSpPr>
        <p:spPr>
          <a:xfrm rot="18748904">
            <a:off x="4421073" y="1669079"/>
            <a:ext cx="1656184" cy="1296144"/>
          </a:xfrm>
          <a:prstGeom prst="circularArrow">
            <a:avLst>
              <a:gd name="adj1" fmla="val 12500"/>
              <a:gd name="adj2" fmla="val 1142319"/>
              <a:gd name="adj3" fmla="val 20457681"/>
              <a:gd name="adj4" fmla="val 8741952"/>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1" name="Flèche en arc 10"/>
          <p:cNvSpPr/>
          <p:nvPr/>
        </p:nvSpPr>
        <p:spPr>
          <a:xfrm rot="1295797">
            <a:off x="4896419" y="2896213"/>
            <a:ext cx="1656184" cy="1296144"/>
          </a:xfrm>
          <a:prstGeom prst="circularArrow">
            <a:avLst>
              <a:gd name="adj1" fmla="val 12500"/>
              <a:gd name="adj2" fmla="val 1142319"/>
              <a:gd name="adj3" fmla="val 20457681"/>
              <a:gd name="adj4" fmla="val 8741952"/>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2" name="Flèche en arc 11"/>
          <p:cNvSpPr/>
          <p:nvPr/>
        </p:nvSpPr>
        <p:spPr>
          <a:xfrm rot="4630610">
            <a:off x="3839526" y="3660196"/>
            <a:ext cx="1656184" cy="1296144"/>
          </a:xfrm>
          <a:prstGeom prst="circularArrow">
            <a:avLst>
              <a:gd name="adj1" fmla="val 12500"/>
              <a:gd name="adj2" fmla="val 1142319"/>
              <a:gd name="adj3" fmla="val 20457681"/>
              <a:gd name="adj4" fmla="val 8741952"/>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3" name="Flèche en arc 12"/>
          <p:cNvSpPr/>
          <p:nvPr/>
        </p:nvSpPr>
        <p:spPr>
          <a:xfrm rot="9270540">
            <a:off x="2322025" y="3434266"/>
            <a:ext cx="1656184" cy="1296144"/>
          </a:xfrm>
          <a:prstGeom prst="circularArrow">
            <a:avLst>
              <a:gd name="adj1" fmla="val 12500"/>
              <a:gd name="adj2" fmla="val 1142319"/>
              <a:gd name="adj3" fmla="val 20457681"/>
              <a:gd name="adj4" fmla="val 8741952"/>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4" name="Flèche en arc 13"/>
          <p:cNvSpPr/>
          <p:nvPr/>
        </p:nvSpPr>
        <p:spPr>
          <a:xfrm rot="14051493">
            <a:off x="2390226" y="1914441"/>
            <a:ext cx="1656184" cy="1296144"/>
          </a:xfrm>
          <a:prstGeom prst="circularArrow">
            <a:avLst>
              <a:gd name="adj1" fmla="val 12500"/>
              <a:gd name="adj2" fmla="val 1142319"/>
              <a:gd name="adj3" fmla="val 20457681"/>
              <a:gd name="adj4" fmla="val 8741952"/>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 name="Ellipse 3"/>
          <p:cNvSpPr/>
          <p:nvPr/>
        </p:nvSpPr>
        <p:spPr>
          <a:xfrm>
            <a:off x="3275856" y="2420888"/>
            <a:ext cx="2088232" cy="18722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LES VILLES</a:t>
            </a:r>
            <a:endParaRPr lang="fr-FR" dirty="0"/>
          </a:p>
        </p:txBody>
      </p:sp>
    </p:spTree>
    <p:extLst>
      <p:ext uri="{BB962C8B-B14F-4D97-AF65-F5344CB8AC3E}">
        <p14:creationId xmlns:p14="http://schemas.microsoft.com/office/powerpoint/2010/main" val="294509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par>
                          <p:cTn id="16" fill="hold">
                            <p:stCondLst>
                              <p:cond delay="750"/>
                            </p:stCondLst>
                            <p:childTnLst>
                              <p:par>
                                <p:cTn id="17" presetID="2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75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750"/>
                                        <p:tgtEl>
                                          <p:spTgt spid="11"/>
                                        </p:tgtEl>
                                      </p:cBhvr>
                                    </p:animEffect>
                                  </p:childTnLst>
                                </p:cTn>
                              </p:par>
                            </p:childTnLst>
                          </p:cTn>
                        </p:par>
                        <p:par>
                          <p:cTn id="25" fill="hold">
                            <p:stCondLst>
                              <p:cond delay="750"/>
                            </p:stCondLst>
                            <p:childTnLst>
                              <p:par>
                                <p:cTn id="26" presetID="2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edge">
                                      <p:cBhvr>
                                        <p:cTn id="28" dur="7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750"/>
                                        <p:tgtEl>
                                          <p:spTgt spid="12"/>
                                        </p:tgtEl>
                                      </p:cBhvr>
                                    </p:animEffect>
                                  </p:childTnLst>
                                </p:cTn>
                              </p:par>
                            </p:childTnLst>
                          </p:cTn>
                        </p:par>
                        <p:par>
                          <p:cTn id="34" fill="hold">
                            <p:stCondLst>
                              <p:cond delay="750"/>
                            </p:stCondLst>
                            <p:childTnLst>
                              <p:par>
                                <p:cTn id="35" presetID="2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edge">
                                      <p:cBhvr>
                                        <p:cTn id="37" dur="7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750"/>
                                        <p:tgtEl>
                                          <p:spTgt spid="13"/>
                                        </p:tgtEl>
                                      </p:cBhvr>
                                    </p:animEffect>
                                  </p:childTnLst>
                                </p:cTn>
                              </p:par>
                            </p:childTnLst>
                          </p:cTn>
                        </p:par>
                        <p:par>
                          <p:cTn id="43" fill="hold">
                            <p:stCondLst>
                              <p:cond delay="750"/>
                            </p:stCondLst>
                            <p:childTnLst>
                              <p:par>
                                <p:cTn id="44" presetID="20"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edge">
                                      <p:cBhvr>
                                        <p:cTn id="46" dur="75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750"/>
                                        <p:tgtEl>
                                          <p:spTgt spid="14"/>
                                        </p:tgtEl>
                                      </p:cBhvr>
                                    </p:animEffect>
                                  </p:childTnLst>
                                </p:cTn>
                              </p:par>
                            </p:childTnLst>
                          </p:cTn>
                        </p:par>
                        <p:par>
                          <p:cTn id="52" fill="hold">
                            <p:stCondLst>
                              <p:cond delay="750"/>
                            </p:stCondLst>
                            <p:childTnLst>
                              <p:par>
                                <p:cTn id="53" presetID="2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edge">
                                      <p:cBhvr>
                                        <p:cTn id="5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51520" y="1052737"/>
            <a:ext cx="8568952" cy="2016224"/>
          </a:xfrm>
          <a:prstGeom prst="rect">
            <a:avLst/>
          </a:prstGeom>
          <a:ln>
            <a:solidFill>
              <a:schemeClr val="tx1">
                <a:lumMod val="75000"/>
                <a:lumOff val="25000"/>
              </a:schemeClr>
            </a:solidFill>
          </a:ln>
        </p:spPr>
        <p:txBody>
          <a:bodyPr>
            <a:normAutofit/>
          </a:bodyPr>
          <a:lstStyle/>
          <a:p>
            <a:pPr marL="45720" indent="0" algn="ctr">
              <a:buNone/>
            </a:pPr>
            <a:r>
              <a:rPr lang="fr-FR" sz="3600" cap="small" dirty="0" smtClean="0"/>
              <a:t>La mondialisation,  objet d’analyse géographique ou concept de la </a:t>
            </a:r>
            <a:endParaRPr lang="fr-FR" sz="3600" cap="small" dirty="0" smtClean="0"/>
          </a:p>
          <a:p>
            <a:pPr marL="45720" indent="0" algn="ctr">
              <a:buNone/>
            </a:pPr>
            <a:r>
              <a:rPr lang="fr-FR" sz="3600" cap="small" dirty="0" smtClean="0"/>
              <a:t>géographie ?</a:t>
            </a:r>
            <a:endParaRPr lang="fr-FR" sz="3600" cap="small" dirty="0"/>
          </a:p>
        </p:txBody>
      </p:sp>
    </p:spTree>
    <p:extLst>
      <p:ext uri="{BB962C8B-B14F-4D97-AF65-F5344CB8AC3E}">
        <p14:creationId xmlns:p14="http://schemas.microsoft.com/office/powerpoint/2010/main" val="78867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anim calcmode="lin" valueType="num">
                                      <p:cBhvr>
                                        <p:cTn id="10" dur="750" fill="hold"/>
                                        <p:tgtEl>
                                          <p:spTgt spid="3"/>
                                        </p:tgtEl>
                                        <p:attrNameLst>
                                          <p:attrName>ppt_x</p:attrName>
                                        </p:attrNameLst>
                                      </p:cBhvr>
                                      <p:tavLst>
                                        <p:tav tm="0">
                                          <p:val>
                                            <p:fltVal val="0.5"/>
                                          </p:val>
                                        </p:tav>
                                        <p:tav tm="100000">
                                          <p:val>
                                            <p:strVal val="#ppt_x"/>
                                          </p:val>
                                        </p:tav>
                                      </p:tavLst>
                                    </p:anim>
                                    <p:anim calcmode="lin" valueType="num">
                                      <p:cBhvr>
                                        <p:cTn id="11" dur="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115616" y="2636912"/>
            <a:ext cx="3384376" cy="37444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Mondialisation, objet d’analyse:</a:t>
            </a:r>
          </a:p>
          <a:p>
            <a:pPr algn="ctr"/>
            <a:endParaRPr lang="fr-FR" dirty="0" smtClean="0"/>
          </a:p>
          <a:p>
            <a:pPr marL="285750" indent="-285750">
              <a:buFontTx/>
              <a:buChar char="-"/>
            </a:pPr>
            <a:r>
              <a:rPr lang="fr-FR" dirty="0" smtClean="0"/>
              <a:t>Analyse des flux,</a:t>
            </a:r>
          </a:p>
          <a:p>
            <a:pPr marL="285750" indent="-285750">
              <a:buFontTx/>
              <a:buChar char="-"/>
            </a:pPr>
            <a:r>
              <a:rPr lang="fr-FR" dirty="0" smtClean="0"/>
              <a:t>Des réseaux et connexions,</a:t>
            </a:r>
          </a:p>
          <a:p>
            <a:pPr marL="285750" indent="-285750">
              <a:buFontTx/>
              <a:buChar char="-"/>
            </a:pPr>
            <a:r>
              <a:rPr lang="fr-FR" dirty="0" smtClean="0"/>
              <a:t>d</a:t>
            </a:r>
            <a:r>
              <a:rPr lang="is-IS" dirty="0" smtClean="0"/>
              <a:t>es relations centres-périphéries,</a:t>
            </a:r>
          </a:p>
          <a:p>
            <a:pPr marL="285750" indent="-285750">
              <a:buFontTx/>
              <a:buChar char="-"/>
            </a:pPr>
            <a:r>
              <a:rPr lang="fr-FR" dirty="0" smtClean="0"/>
              <a:t>D</a:t>
            </a:r>
            <a:r>
              <a:rPr lang="is-IS" dirty="0" smtClean="0"/>
              <a:t>es transformations des territoires et des espaces,</a:t>
            </a:r>
          </a:p>
          <a:p>
            <a:pPr marL="285750" indent="-285750">
              <a:buFontTx/>
              <a:buChar char="-"/>
            </a:pPr>
            <a:r>
              <a:rPr lang="fr-FR" dirty="0" smtClean="0"/>
              <a:t>L</a:t>
            </a:r>
            <a:r>
              <a:rPr lang="is-IS" dirty="0" smtClean="0"/>
              <a:t>es contestations.</a:t>
            </a:r>
            <a:endParaRPr lang="fr-FR" dirty="0"/>
          </a:p>
        </p:txBody>
      </p:sp>
      <p:sp>
        <p:nvSpPr>
          <p:cNvPr id="7" name="Rectangle à coins arrondis 6"/>
          <p:cNvSpPr/>
          <p:nvPr/>
        </p:nvSpPr>
        <p:spPr>
          <a:xfrm>
            <a:off x="4716016" y="2492896"/>
            <a:ext cx="3384376" cy="41044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Mondialisation, clé de lecture des territoires et des phénomènes géographiques:</a:t>
            </a:r>
          </a:p>
          <a:p>
            <a:pPr algn="ctr"/>
            <a:endParaRPr lang="fr-FR" dirty="0" smtClean="0"/>
          </a:p>
          <a:p>
            <a:pPr marL="285750" indent="-285750">
              <a:buFontTx/>
              <a:buChar char="-"/>
            </a:pPr>
            <a:r>
              <a:rPr lang="fr-FR" dirty="0" smtClean="0"/>
              <a:t>L’urbanisation,</a:t>
            </a:r>
          </a:p>
          <a:p>
            <a:pPr marL="285750" indent="-285750">
              <a:buFontTx/>
              <a:buChar char="-"/>
            </a:pPr>
            <a:r>
              <a:rPr lang="fr-FR" dirty="0" smtClean="0"/>
              <a:t>Les risques,</a:t>
            </a:r>
          </a:p>
          <a:p>
            <a:pPr marL="285750" indent="-285750">
              <a:buFontTx/>
              <a:buChar char="-"/>
            </a:pPr>
            <a:r>
              <a:rPr lang="fr-FR" dirty="0" smtClean="0"/>
              <a:t>Les espaces productifs,</a:t>
            </a:r>
          </a:p>
          <a:p>
            <a:pPr marL="285750" indent="-285750">
              <a:buFontTx/>
              <a:buChar char="-"/>
            </a:pPr>
            <a:r>
              <a:rPr lang="fr-FR" dirty="0" smtClean="0"/>
              <a:t>Les </a:t>
            </a:r>
            <a:r>
              <a:rPr lang="fr-FR" dirty="0"/>
              <a:t>territoires (Triade, pays émergents, villes mondiales, façades littorales</a:t>
            </a:r>
            <a:r>
              <a:rPr lang="is-IS" dirty="0"/>
              <a:t>…)</a:t>
            </a:r>
            <a:r>
              <a:rPr lang="is-IS" dirty="0" smtClean="0"/>
              <a:t>,</a:t>
            </a:r>
          </a:p>
          <a:p>
            <a:pPr marL="285750" indent="-285750">
              <a:buFontTx/>
              <a:buChar char="-"/>
            </a:pPr>
            <a:r>
              <a:rPr lang="is-IS" dirty="0" smtClean="0"/>
              <a:t>Les échelles (locale, régionale, France, UE...)</a:t>
            </a:r>
            <a:endParaRPr lang="is-IS" dirty="0"/>
          </a:p>
          <a:p>
            <a:pPr marL="285750" indent="-285750">
              <a:buFontTx/>
              <a:buChar char="-"/>
            </a:pPr>
            <a:endParaRPr lang="fr-FR" dirty="0"/>
          </a:p>
        </p:txBody>
      </p:sp>
      <p:sp>
        <p:nvSpPr>
          <p:cNvPr id="5" name="Flèche en arc 4"/>
          <p:cNvSpPr/>
          <p:nvPr/>
        </p:nvSpPr>
        <p:spPr>
          <a:xfrm rot="4550912" flipV="1">
            <a:off x="289498" y="998555"/>
            <a:ext cx="2227131" cy="3001807"/>
          </a:xfrm>
          <a:prstGeom prst="circularArrow">
            <a:avLst>
              <a:gd name="adj1" fmla="val 12500"/>
              <a:gd name="adj2" fmla="val 1142319"/>
              <a:gd name="adj3" fmla="val 20457681"/>
              <a:gd name="adj4" fmla="val 8190566"/>
              <a:gd name="adj5" fmla="val 125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solidFill>
                <a:schemeClr val="tx1"/>
              </a:solidFill>
            </a:endParaRPr>
          </a:p>
        </p:txBody>
      </p:sp>
      <p:sp>
        <p:nvSpPr>
          <p:cNvPr id="4" name="Flèche en arc 3"/>
          <p:cNvSpPr/>
          <p:nvPr/>
        </p:nvSpPr>
        <p:spPr>
          <a:xfrm rot="6342940">
            <a:off x="6462780" y="1083168"/>
            <a:ext cx="2141376" cy="2743607"/>
          </a:xfrm>
          <a:prstGeom prst="circularArrow">
            <a:avLst>
              <a:gd name="adj1" fmla="val 12500"/>
              <a:gd name="adj2" fmla="val 1142319"/>
              <a:gd name="adj3" fmla="val 20457681"/>
              <a:gd name="adj4" fmla="val 8190566"/>
              <a:gd name="adj5" fmla="val 125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solidFill>
                <a:schemeClr val="tx1"/>
              </a:solidFill>
            </a:endParaRPr>
          </a:p>
        </p:txBody>
      </p:sp>
      <p:sp>
        <p:nvSpPr>
          <p:cNvPr id="3" name="Espace réservé du contenu 2"/>
          <p:cNvSpPr>
            <a:spLocks noGrp="1"/>
          </p:cNvSpPr>
          <p:nvPr>
            <p:ph sz="quarter" idx="13"/>
          </p:nvPr>
        </p:nvSpPr>
        <p:spPr>
          <a:xfrm>
            <a:off x="1371600" y="476672"/>
            <a:ext cx="6400800" cy="1617360"/>
          </a:xfrm>
          <a:solidFill>
            <a:schemeClr val="bg1"/>
          </a:solidFill>
          <a:ln>
            <a:solidFill>
              <a:srgbClr val="4F81BD"/>
            </a:solidFill>
          </a:ln>
        </p:spPr>
        <p:txBody>
          <a:bodyPr/>
          <a:lstStyle/>
          <a:p>
            <a:pPr marL="45720" indent="0" algn="ctr">
              <a:buNone/>
            </a:pPr>
            <a:r>
              <a:rPr lang="fr-FR" sz="2800" dirty="0"/>
              <a:t>La mondialisation,  objet d’analyse géographique ou concept de la géographie?</a:t>
            </a:r>
          </a:p>
          <a:p>
            <a:pPr marL="45720" indent="0">
              <a:buNone/>
            </a:pPr>
            <a:endParaRPr lang="fr-FR" sz="2400" dirty="0"/>
          </a:p>
          <a:p>
            <a:pPr algn="ctr"/>
            <a:endParaRPr lang="fr-FR" dirty="0"/>
          </a:p>
        </p:txBody>
      </p:sp>
    </p:spTree>
    <p:extLst>
      <p:ext uri="{BB962C8B-B14F-4D97-AF65-F5344CB8AC3E}">
        <p14:creationId xmlns:p14="http://schemas.microsoft.com/office/powerpoint/2010/main" val="319757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anim calcmode="lin" valueType="num">
                                      <p:cBhvr>
                                        <p:cTn id="10" dur="750" fill="hold"/>
                                        <p:tgtEl>
                                          <p:spTgt spid="3"/>
                                        </p:tgtEl>
                                        <p:attrNameLst>
                                          <p:attrName>ppt_x</p:attrName>
                                        </p:attrNameLst>
                                      </p:cBhvr>
                                      <p:tavLst>
                                        <p:tav tm="0">
                                          <p:val>
                                            <p:fltVal val="0.5"/>
                                          </p:val>
                                        </p:tav>
                                        <p:tav tm="100000">
                                          <p:val>
                                            <p:strVal val="#ppt_x"/>
                                          </p:val>
                                        </p:tav>
                                      </p:tavLst>
                                    </p:anim>
                                    <p:anim calcmode="lin" valueType="num">
                                      <p:cBhvr>
                                        <p:cTn id="11" dur="75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5"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vertical)">
                                      <p:cBhvr>
                                        <p:cTn id="16" dur="500"/>
                                        <p:tgtEl>
                                          <p:spTgt spid="5"/>
                                        </p:tgtEl>
                                      </p:cBhvr>
                                    </p:animEffect>
                                  </p:childTnLst>
                                </p:cTn>
                              </p:par>
                              <p:par>
                                <p:cTn id="17" presetID="3"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7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4"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clrChange>
              <a:clrFrom>
                <a:srgbClr val="FFFFFF"/>
              </a:clrFrom>
              <a:clrTo>
                <a:srgbClr val="FFFFFF">
                  <a:alpha val="0"/>
                </a:srgbClr>
              </a:clrTo>
            </a:clrChange>
          </a:blip>
          <a:srcRect t="7459"/>
          <a:stretch/>
        </p:blipFill>
        <p:spPr>
          <a:xfrm>
            <a:off x="0" y="0"/>
            <a:ext cx="3275856" cy="4343643"/>
          </a:xfrm>
          <a:prstGeom prst="rect">
            <a:avLst/>
          </a:prstGeom>
        </p:spPr>
      </p:pic>
      <p:sp>
        <p:nvSpPr>
          <p:cNvPr id="2" name="Titre 1"/>
          <p:cNvSpPr>
            <a:spLocks noGrp="1"/>
          </p:cNvSpPr>
          <p:nvPr>
            <p:ph type="title"/>
          </p:nvPr>
        </p:nvSpPr>
        <p:spPr>
          <a:xfrm>
            <a:off x="2483768" y="4509120"/>
            <a:ext cx="6512511" cy="2348880"/>
          </a:xfrm>
        </p:spPr>
        <p:txBody>
          <a:bodyPr/>
          <a:lstStyle/>
          <a:p>
            <a:pPr marL="0" indent="0">
              <a:buNone/>
            </a:pPr>
            <a:r>
              <a:rPr lang="fr-FR" dirty="0" smtClean="0"/>
              <a:t>UN PROGRAMME PLUS GÉOGRAPHIQUE ET PLUS COMPLEXE</a:t>
            </a:r>
            <a:endParaRPr lang="fr-FR" dirty="0"/>
          </a:p>
        </p:txBody>
      </p:sp>
    </p:spTree>
    <p:extLst>
      <p:ext uri="{BB962C8B-B14F-4D97-AF65-F5344CB8AC3E}">
        <p14:creationId xmlns:p14="http://schemas.microsoft.com/office/powerpoint/2010/main" val="197385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52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750" fill="hold"/>
                                        <p:tgtEl>
                                          <p:spTgt spid="2"/>
                                        </p:tgtEl>
                                        <p:attrNameLst>
                                          <p:attrName>ppt_w</p:attrName>
                                        </p:attrNameLst>
                                      </p:cBhvr>
                                      <p:tavLst>
                                        <p:tav tm="0">
                                          <p:val>
                                            <p:fltVal val="0"/>
                                          </p:val>
                                        </p:tav>
                                        <p:tav tm="100000">
                                          <p:val>
                                            <p:strVal val="#ppt_w"/>
                                          </p:val>
                                        </p:tav>
                                      </p:tavLst>
                                    </p:anim>
                                    <p:anim calcmode="lin" valueType="num">
                                      <p:cBhvr>
                                        <p:cTn id="15" dur="750" fill="hold"/>
                                        <p:tgtEl>
                                          <p:spTgt spid="2"/>
                                        </p:tgtEl>
                                        <p:attrNameLst>
                                          <p:attrName>ppt_h</p:attrName>
                                        </p:attrNameLst>
                                      </p:cBhvr>
                                      <p:tavLst>
                                        <p:tav tm="0">
                                          <p:val>
                                            <p:fltVal val="0"/>
                                          </p:val>
                                        </p:tav>
                                        <p:tav tm="100000">
                                          <p:val>
                                            <p:strVal val="#ppt_h"/>
                                          </p:val>
                                        </p:tav>
                                      </p:tavLst>
                                    </p:anim>
                                    <p:animEffect transition="in" filter="fade">
                                      <p:cBhvr>
                                        <p:cTn id="16" dur="750"/>
                                        <p:tgtEl>
                                          <p:spTgt spid="2"/>
                                        </p:tgtEl>
                                      </p:cBhvr>
                                    </p:animEffect>
                                    <p:anim calcmode="lin" valueType="num">
                                      <p:cBhvr>
                                        <p:cTn id="17" dur="750" fill="hold"/>
                                        <p:tgtEl>
                                          <p:spTgt spid="2"/>
                                        </p:tgtEl>
                                        <p:attrNameLst>
                                          <p:attrName>ppt_x</p:attrName>
                                        </p:attrNameLst>
                                      </p:cBhvr>
                                      <p:tavLst>
                                        <p:tav tm="0">
                                          <p:val>
                                            <p:fltVal val="0.5"/>
                                          </p:val>
                                        </p:tav>
                                        <p:tav tm="100000">
                                          <p:val>
                                            <p:strVal val="#ppt_x"/>
                                          </p:val>
                                        </p:tav>
                                      </p:tavLst>
                                    </p:anim>
                                    <p:anim calcmode="lin" valueType="num">
                                      <p:cBhvr>
                                        <p:cTn id="18" dur="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47564" y="495000"/>
            <a:ext cx="7848872" cy="5868000"/>
          </a:xfrm>
        </p:spPr>
        <p:txBody>
          <a:bodyPr>
            <a:normAutofit fontScale="85000" lnSpcReduction="20000"/>
          </a:bodyPr>
          <a:lstStyle/>
          <a:p>
            <a:pPr marL="45720" indent="0" algn="just">
              <a:buNone/>
            </a:pPr>
            <a:r>
              <a:rPr lang="fr-FR" b="1" u="sng" dirty="0" smtClean="0">
                <a:sym typeface="Wingdings"/>
              </a:rPr>
              <a:t>Thème 1: l’urbanisation du monde</a:t>
            </a:r>
          </a:p>
          <a:p>
            <a:pPr algn="just">
              <a:buFont typeface="Wingdings" charset="0"/>
              <a:buChar char="è"/>
            </a:pPr>
            <a:r>
              <a:rPr lang="fr-FR" dirty="0">
                <a:sym typeface="Wingdings"/>
              </a:rPr>
              <a:t> </a:t>
            </a:r>
            <a:r>
              <a:rPr lang="fr-FR" dirty="0" smtClean="0">
                <a:sym typeface="Wingdings"/>
              </a:rPr>
              <a:t>E</a:t>
            </a:r>
            <a:r>
              <a:rPr lang="fr-FR" dirty="0" smtClean="0">
                <a:sym typeface="Wingdings"/>
              </a:rPr>
              <a:t>ntrée </a:t>
            </a:r>
            <a:r>
              <a:rPr lang="fr-FR" dirty="0" smtClean="0">
                <a:sym typeface="Wingdings"/>
              </a:rPr>
              <a:t>logique par les villes</a:t>
            </a:r>
          </a:p>
          <a:p>
            <a:pPr algn="just">
              <a:buFont typeface="Wingdings" charset="0"/>
              <a:buChar char="è"/>
            </a:pPr>
            <a:r>
              <a:rPr lang="fr-FR" dirty="0" smtClean="0">
                <a:sym typeface="Wingdings"/>
              </a:rPr>
              <a:t> Les </a:t>
            </a:r>
            <a:r>
              <a:rPr lang="fr-FR" dirty="0" smtClean="0">
                <a:sym typeface="Wingdings"/>
              </a:rPr>
              <a:t>villes, espaces moteurs et point d’ancrage de la mondialisation.</a:t>
            </a:r>
          </a:p>
          <a:p>
            <a:pPr algn="just">
              <a:buFont typeface="Wingdings" charset="0"/>
              <a:buChar char="è"/>
            </a:pPr>
            <a:r>
              <a:rPr lang="fr-FR" dirty="0" smtClean="0">
                <a:sym typeface="Wingdings"/>
              </a:rPr>
              <a:t> La </a:t>
            </a:r>
            <a:r>
              <a:rPr lang="fr-FR" dirty="0" smtClean="0">
                <a:sym typeface="Wingdings"/>
              </a:rPr>
              <a:t>hiérarchisation urbaine mondiale montre bien l’inégale intégration des territoires dans la mondialisation.</a:t>
            </a:r>
          </a:p>
          <a:p>
            <a:pPr algn="just">
              <a:buFont typeface="Wingdings" charset="0"/>
              <a:buChar char="è"/>
            </a:pPr>
            <a:endParaRPr lang="fr-FR" dirty="0">
              <a:sym typeface="Wingdings"/>
            </a:endParaRPr>
          </a:p>
          <a:p>
            <a:pPr marL="45720" indent="0" algn="just">
              <a:buNone/>
            </a:pPr>
            <a:r>
              <a:rPr lang="fr-FR" b="1" u="sng" dirty="0" smtClean="0">
                <a:sym typeface="Wingdings"/>
              </a:rPr>
              <a:t>Thème 2: les mobilités humaines transnationales</a:t>
            </a:r>
          </a:p>
          <a:p>
            <a:pPr algn="just">
              <a:buFont typeface="Wingdings" charset="0"/>
              <a:buChar char="è"/>
            </a:pPr>
            <a:r>
              <a:rPr lang="fr-FR" dirty="0" smtClean="0">
                <a:sym typeface="Wingdings"/>
              </a:rPr>
              <a:t> Les </a:t>
            </a:r>
            <a:r>
              <a:rPr lang="fr-FR" dirty="0" smtClean="0">
                <a:sym typeface="Wingdings"/>
              </a:rPr>
              <a:t>humains dans la mondialisation</a:t>
            </a:r>
          </a:p>
          <a:p>
            <a:pPr algn="just">
              <a:buFont typeface="Wingdings" charset="0"/>
              <a:buChar char="è"/>
            </a:pPr>
            <a:r>
              <a:rPr lang="fr-FR" dirty="0" smtClean="0"/>
              <a:t> Les </a:t>
            </a:r>
            <a:r>
              <a:rPr lang="fr-FR" dirty="0" smtClean="0"/>
              <a:t>flux humains sont séparés des autres flux</a:t>
            </a:r>
            <a:r>
              <a:rPr lang="is-IS" dirty="0" smtClean="0"/>
              <a:t>…</a:t>
            </a:r>
          </a:p>
          <a:p>
            <a:pPr algn="just">
              <a:buFont typeface="Wingdings" charset="0"/>
              <a:buChar char="è"/>
            </a:pPr>
            <a:endParaRPr lang="is-IS" b="1" dirty="0"/>
          </a:p>
          <a:p>
            <a:pPr marL="45720" indent="0" algn="just">
              <a:buNone/>
            </a:pPr>
            <a:r>
              <a:rPr lang="is-IS" b="1" u="sng" dirty="0" smtClean="0"/>
              <a:t>Thème 3: Des espaces transformés par la mondialisation</a:t>
            </a:r>
          </a:p>
          <a:p>
            <a:pPr algn="just">
              <a:buFont typeface="Wingdings" charset="0"/>
              <a:buChar char="è"/>
            </a:pPr>
            <a:r>
              <a:rPr lang="fr-FR" dirty="0" smtClean="0">
                <a:sym typeface="Wingdings"/>
              </a:rPr>
              <a:t> L</a:t>
            </a:r>
            <a:r>
              <a:rPr lang="is-IS" dirty="0" smtClean="0">
                <a:sym typeface="Wingdings"/>
              </a:rPr>
              <a:t>es flux apparaissent dans la sous-partie sur les mers et océans.</a:t>
            </a:r>
          </a:p>
          <a:p>
            <a:pPr algn="just">
              <a:buFont typeface="Wingdings" charset="0"/>
              <a:buChar char="è"/>
            </a:pPr>
            <a:r>
              <a:rPr lang="fr-FR" dirty="0" smtClean="0">
                <a:sym typeface="Wingdings"/>
              </a:rPr>
              <a:t> T</a:t>
            </a:r>
            <a:r>
              <a:rPr lang="is-IS" dirty="0" smtClean="0">
                <a:sym typeface="Wingdings"/>
              </a:rPr>
              <a:t>raitement </a:t>
            </a:r>
            <a:r>
              <a:rPr lang="is-IS" dirty="0" smtClean="0">
                <a:sym typeface="Wingdings"/>
              </a:rPr>
              <a:t>géopolitique des espaces maritimes....</a:t>
            </a:r>
          </a:p>
          <a:p>
            <a:pPr algn="just">
              <a:buFont typeface="Wingdings" charset="0"/>
              <a:buChar char="è"/>
            </a:pPr>
            <a:r>
              <a:rPr lang="is-IS" dirty="0" smtClean="0">
                <a:sym typeface="Wingdings"/>
              </a:rPr>
              <a:t> 3ème </a:t>
            </a:r>
            <a:r>
              <a:rPr lang="is-IS" dirty="0" smtClean="0">
                <a:sym typeface="Wingdings"/>
              </a:rPr>
              <a:t>sous-thème: les effets de la mondialisation sur le territoire étatsuniens et une région d’Afrique.</a:t>
            </a:r>
          </a:p>
          <a:p>
            <a:pPr algn="just">
              <a:buFont typeface="Wingdings" charset="0"/>
              <a:buChar char="è"/>
            </a:pPr>
            <a:r>
              <a:rPr lang="is-IS" dirty="0" smtClean="0">
                <a:sym typeface="Wingdings"/>
              </a:rPr>
              <a:t> Disparition </a:t>
            </a:r>
            <a:r>
              <a:rPr lang="is-IS" dirty="0" smtClean="0">
                <a:sym typeface="Wingdings"/>
              </a:rPr>
              <a:t>de la puissance et de l’émergence (les acteurs de la mondialisation sont vus avec les villes)</a:t>
            </a:r>
          </a:p>
          <a:p>
            <a:pPr algn="just">
              <a:buFont typeface="Wingdings" charset="0"/>
              <a:buChar char="è"/>
            </a:pPr>
            <a:r>
              <a:rPr lang="is-IS" dirty="0" smtClean="0">
                <a:sym typeface="Wingdings"/>
              </a:rPr>
              <a:t> La </a:t>
            </a:r>
            <a:r>
              <a:rPr lang="is-IS" dirty="0" smtClean="0">
                <a:sym typeface="Wingdings"/>
              </a:rPr>
              <a:t>mondialisation est vue par ses impacts sur les territoires.</a:t>
            </a:r>
            <a:endParaRPr lang="fr-FR" dirty="0"/>
          </a:p>
        </p:txBody>
      </p:sp>
    </p:spTree>
    <p:extLst>
      <p:ext uri="{BB962C8B-B14F-4D97-AF65-F5344CB8AC3E}">
        <p14:creationId xmlns:p14="http://schemas.microsoft.com/office/powerpoint/2010/main" val="46134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75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75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75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750"/>
                                        <p:tgtEl>
                                          <p:spTgt spid="3">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750"/>
                                        <p:tgtEl>
                                          <p:spTgt spid="3">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75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750"/>
                                        <p:tgtEl>
                                          <p:spTgt spid="3">
                                            <p:txEl>
                                              <p:pRg st="9" end="9"/>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left)">
                                      <p:cBhvr>
                                        <p:cTn id="35" dur="750"/>
                                        <p:tgtEl>
                                          <p:spTgt spid="3">
                                            <p:txEl>
                                              <p:pRg st="10" end="10"/>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wipe(left)">
                                      <p:cBhvr>
                                        <p:cTn id="38" dur="750"/>
                                        <p:tgtEl>
                                          <p:spTgt spid="3">
                                            <p:txEl>
                                              <p:pRg st="11" end="11"/>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wipe(left)">
                                      <p:cBhvr>
                                        <p:cTn id="41" dur="750"/>
                                        <p:tgtEl>
                                          <p:spTgt spid="3">
                                            <p:txEl>
                                              <p:pRg st="12" end="12"/>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wipe(left)">
                                      <p:cBhvr>
                                        <p:cTn id="44" dur="750"/>
                                        <p:tgtEl>
                                          <p:spTgt spid="3">
                                            <p:txEl>
                                              <p:pRg st="13" end="13"/>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wipe(left)">
                                      <p:cBhvr>
                                        <p:cTn id="47" dur="75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93" y="0"/>
            <a:ext cx="9121207" cy="1143000"/>
          </a:xfrm>
          <a:ln w="57150">
            <a:noFill/>
          </a:ln>
        </p:spPr>
        <p:txBody>
          <a:bodyPr/>
          <a:lstStyle/>
          <a:p>
            <a:pPr marL="0" indent="0">
              <a:buNone/>
            </a:pPr>
            <a:r>
              <a:rPr lang="fr-FR" dirty="0" smtClean="0"/>
              <a:t>Bibliographie et sites web</a:t>
            </a:r>
            <a:endParaRPr lang="fr-FR" dirty="0"/>
          </a:p>
        </p:txBody>
      </p:sp>
      <p:sp>
        <p:nvSpPr>
          <p:cNvPr id="3" name="Espace réservé du contenu 2"/>
          <p:cNvSpPr>
            <a:spLocks noGrp="1"/>
          </p:cNvSpPr>
          <p:nvPr>
            <p:ph idx="4294967295"/>
          </p:nvPr>
        </p:nvSpPr>
        <p:spPr>
          <a:xfrm>
            <a:off x="287524" y="1232756"/>
            <a:ext cx="8568952" cy="4392488"/>
          </a:xfrm>
          <a:prstGeom prst="rect">
            <a:avLst/>
          </a:prstGeom>
        </p:spPr>
        <p:txBody>
          <a:bodyPr numCol="2">
            <a:normAutofit fontScale="47500" lnSpcReduction="20000"/>
          </a:bodyPr>
          <a:lstStyle/>
          <a:p>
            <a:pPr>
              <a:buFont typeface="Wingdings" panose="05000000000000000000" pitchFamily="2" charset="2"/>
              <a:buChar char="q"/>
            </a:pPr>
            <a:r>
              <a:rPr lang="fr-FR" i="1" dirty="0" smtClean="0"/>
              <a:t>Les </a:t>
            </a:r>
            <a:r>
              <a:rPr lang="fr-FR" i="1" dirty="0"/>
              <a:t>Lieux de la mondialisation,</a:t>
            </a:r>
            <a:r>
              <a:rPr lang="fr-FR" dirty="0"/>
              <a:t> </a:t>
            </a:r>
            <a:r>
              <a:rPr lang="fr-FR" dirty="0" smtClean="0"/>
              <a:t>Denis RETAILLÉ </a:t>
            </a:r>
            <a:r>
              <a:rPr lang="fr-FR" dirty="0"/>
              <a:t>2012. </a:t>
            </a:r>
            <a:r>
              <a:rPr lang="fr-FR" dirty="0" smtClean="0"/>
              <a:t>Le </a:t>
            </a:r>
            <a:r>
              <a:rPr lang="fr-FR" dirty="0"/>
              <a:t>Cavalier Bleu, </a:t>
            </a:r>
            <a:r>
              <a:rPr lang="fr-FR" dirty="0" smtClean="0"/>
              <a:t>Paris</a:t>
            </a:r>
          </a:p>
          <a:p>
            <a:pPr>
              <a:buFont typeface="Wingdings" panose="05000000000000000000" pitchFamily="2" charset="2"/>
              <a:buChar char="q"/>
            </a:pPr>
            <a:endParaRPr lang="fr-FR" dirty="0"/>
          </a:p>
          <a:p>
            <a:pPr>
              <a:buFont typeface="Wingdings" panose="05000000000000000000" pitchFamily="2" charset="2"/>
              <a:buChar char="q"/>
            </a:pPr>
            <a:r>
              <a:rPr lang="fr-FR" i="1" dirty="0" smtClean="0"/>
              <a:t>Géohistoire de la mondialisation – Le temps long du monde</a:t>
            </a:r>
            <a:r>
              <a:rPr lang="fr-FR" dirty="0" smtClean="0"/>
              <a:t>, Christian GRATALOUP, A. Colin, 2010.</a:t>
            </a:r>
          </a:p>
          <a:p>
            <a:pPr>
              <a:buFont typeface="Wingdings" panose="05000000000000000000" pitchFamily="2" charset="2"/>
              <a:buChar char="q"/>
            </a:pPr>
            <a:endParaRPr lang="fr-FR" i="1" dirty="0" smtClean="0"/>
          </a:p>
          <a:p>
            <a:pPr>
              <a:buFont typeface="Wingdings" panose="05000000000000000000" pitchFamily="2" charset="2"/>
              <a:buChar char="q"/>
            </a:pPr>
            <a:r>
              <a:rPr lang="fr-FR" i="1" dirty="0" smtClean="0"/>
              <a:t>Géographie de la mondialisation</a:t>
            </a:r>
            <a:r>
              <a:rPr lang="fr-FR" dirty="0" smtClean="0"/>
              <a:t>, Laurent CARROUE, Armand Colin, 2010.</a:t>
            </a:r>
          </a:p>
          <a:p>
            <a:pPr>
              <a:buFont typeface="Wingdings" panose="05000000000000000000" pitchFamily="2" charset="2"/>
              <a:buChar char="q"/>
            </a:pPr>
            <a:endParaRPr lang="fr-FR" dirty="0"/>
          </a:p>
          <a:p>
            <a:pPr>
              <a:buFont typeface="Wingdings" panose="05000000000000000000" pitchFamily="2" charset="2"/>
              <a:buChar char="q"/>
            </a:pPr>
            <a:r>
              <a:rPr lang="fr-FR" i="1" dirty="0" smtClean="0"/>
              <a:t>L’invention du monde. Une géographie de la mondialisation,</a:t>
            </a:r>
            <a:r>
              <a:rPr lang="fr-FR" dirty="0" smtClean="0"/>
              <a:t> </a:t>
            </a:r>
            <a:r>
              <a:rPr lang="fr-FR" dirty="0" err="1" smtClean="0"/>
              <a:t>dir</a:t>
            </a:r>
            <a:r>
              <a:rPr lang="fr-FR" dirty="0" smtClean="0"/>
              <a:t>. Jacques LEVY, Presse de Science Po, 2008.</a:t>
            </a:r>
            <a:endParaRPr lang="fr-FR" i="1" dirty="0" smtClean="0"/>
          </a:p>
          <a:p>
            <a:pPr marL="45720" indent="0">
              <a:buNone/>
            </a:pPr>
            <a:endParaRPr lang="fr-FR" dirty="0" smtClean="0"/>
          </a:p>
          <a:p>
            <a:pPr>
              <a:buFont typeface="Wingdings" panose="05000000000000000000" pitchFamily="2" charset="2"/>
              <a:buChar char="q"/>
            </a:pPr>
            <a:r>
              <a:rPr lang="fr-FR" i="1" dirty="0" smtClean="0"/>
              <a:t>La </a:t>
            </a:r>
            <a:r>
              <a:rPr lang="fr-FR" i="1" dirty="0"/>
              <a:t>mondialisation. Approche épistémologique </a:t>
            </a:r>
            <a:r>
              <a:rPr lang="fr-FR" i="1" dirty="0" smtClean="0"/>
              <a:t>et méthodologique </a:t>
            </a:r>
            <a:r>
              <a:rPr lang="fr-FR" dirty="0" smtClean="0"/>
              <a:t>, </a:t>
            </a:r>
            <a:r>
              <a:rPr lang="fr-FR" dirty="0"/>
              <a:t>in </a:t>
            </a:r>
            <a:r>
              <a:rPr lang="fr-FR" i="1" dirty="0"/>
              <a:t>La mondialisation</a:t>
            </a:r>
            <a:r>
              <a:rPr lang="fr-FR" dirty="0"/>
              <a:t>, </a:t>
            </a:r>
            <a:r>
              <a:rPr lang="fr-FR" dirty="0" smtClean="0"/>
              <a:t>CARROUÉ L. (2006) :  CNED/Armand </a:t>
            </a:r>
            <a:r>
              <a:rPr lang="fr-FR" dirty="0"/>
              <a:t>Colin, </a:t>
            </a:r>
            <a:r>
              <a:rPr lang="fr-FR" dirty="0" smtClean="0"/>
              <a:t>Paris</a:t>
            </a:r>
          </a:p>
          <a:p>
            <a:pPr>
              <a:buFont typeface="Wingdings" panose="05000000000000000000" pitchFamily="2" charset="2"/>
              <a:buChar char="q"/>
            </a:pPr>
            <a:endParaRPr lang="fr-FR" dirty="0"/>
          </a:p>
          <a:p>
            <a:pPr>
              <a:buFont typeface="Wingdings" panose="05000000000000000000" pitchFamily="2" charset="2"/>
              <a:buChar char="q"/>
            </a:pPr>
            <a:endParaRPr lang="fr-FR" dirty="0" smtClean="0"/>
          </a:p>
          <a:p>
            <a:pPr>
              <a:buFont typeface="Wingdings" panose="05000000000000000000" pitchFamily="2" charset="2"/>
              <a:buChar char="q"/>
            </a:pPr>
            <a:endParaRPr lang="fr-FR" dirty="0" smtClean="0"/>
          </a:p>
          <a:p>
            <a:pPr>
              <a:buFont typeface="Wingdings" panose="05000000000000000000" pitchFamily="2" charset="2"/>
              <a:buChar char="q"/>
            </a:pPr>
            <a:endParaRPr lang="fr-FR" dirty="0"/>
          </a:p>
          <a:p>
            <a:pPr>
              <a:buFont typeface="Wingdings" panose="05000000000000000000" pitchFamily="2" charset="2"/>
              <a:buChar char="q"/>
            </a:pPr>
            <a:endParaRPr lang="fr-FR" dirty="0" smtClean="0"/>
          </a:p>
          <a:p>
            <a:pPr>
              <a:buFont typeface="Wingdings" panose="05000000000000000000" pitchFamily="2" charset="2"/>
              <a:buChar char="q"/>
            </a:pPr>
            <a:endParaRPr lang="fr-FR" dirty="0"/>
          </a:p>
          <a:p>
            <a:pPr>
              <a:buFont typeface="Wingdings" panose="05000000000000000000" pitchFamily="2" charset="2"/>
              <a:buChar char="q"/>
            </a:pPr>
            <a:endParaRPr lang="fr-FR" dirty="0" smtClean="0"/>
          </a:p>
          <a:p>
            <a:pPr>
              <a:buFont typeface="Wingdings" panose="05000000000000000000" pitchFamily="2" charset="2"/>
              <a:buChar char="q"/>
            </a:pPr>
            <a:endParaRPr lang="fr-FR" dirty="0"/>
          </a:p>
          <a:p>
            <a:pPr>
              <a:buFont typeface="Wingdings" panose="05000000000000000000" pitchFamily="2" charset="2"/>
              <a:buChar char="q"/>
            </a:pPr>
            <a:endParaRPr lang="fr-FR" dirty="0" smtClean="0"/>
          </a:p>
          <a:p>
            <a:pPr marL="45720" indent="0">
              <a:buNone/>
            </a:pPr>
            <a:endParaRPr lang="fr-FR" dirty="0" smtClean="0"/>
          </a:p>
          <a:p>
            <a:pPr>
              <a:buFont typeface="Wingdings" panose="05000000000000000000" pitchFamily="2" charset="2"/>
              <a:buChar char="q"/>
            </a:pPr>
            <a:r>
              <a:rPr lang="fr-FR" dirty="0" smtClean="0"/>
              <a:t>Intervention de l’IGEN Laurent CARROUÉ sur la mondialisation et son intégration dans les programmes de géographie.</a:t>
            </a:r>
          </a:p>
          <a:p>
            <a:pPr marL="0" indent="0">
              <a:buNone/>
            </a:pPr>
            <a:r>
              <a:rPr lang="fr-FR" dirty="0" smtClean="0">
                <a:hlinkClick r:id="rId2"/>
              </a:rPr>
              <a:t>http://www.ac-paris.fr/portail/jcms/p1_562386/la-mondialisation-geographie</a:t>
            </a:r>
            <a:endParaRPr lang="fr-FR" dirty="0" smtClean="0"/>
          </a:p>
          <a:p>
            <a:pPr marL="0" indent="0">
              <a:buNone/>
            </a:pPr>
            <a:endParaRPr lang="fr-FR" dirty="0" smtClean="0"/>
          </a:p>
          <a:p>
            <a:pPr>
              <a:buFont typeface="Wingdings" panose="05000000000000000000" pitchFamily="2" charset="2"/>
              <a:buChar char="q"/>
            </a:pPr>
            <a:r>
              <a:rPr lang="fr-FR" dirty="0" smtClean="0"/>
              <a:t>Qu’est-ce que la mondialisation, article de Sylvie Brunel, 2007, scienceshumaines.com</a:t>
            </a:r>
          </a:p>
          <a:p>
            <a:pPr marL="0" indent="0">
              <a:buNone/>
            </a:pPr>
            <a:r>
              <a:rPr lang="fr-FR" dirty="0">
                <a:hlinkClick r:id="rId3"/>
              </a:rPr>
              <a:t>http://</a:t>
            </a:r>
            <a:r>
              <a:rPr lang="fr-FR" dirty="0" smtClean="0">
                <a:hlinkClick r:id="rId3"/>
              </a:rPr>
              <a:t>www.scienceshumaines.com/qu-est-ce-que-la-mondialisation_fr_15307.html</a:t>
            </a:r>
            <a:endParaRPr lang="fr-FR" dirty="0" smtClean="0"/>
          </a:p>
          <a:p>
            <a:pPr marL="0" indent="0">
              <a:buNone/>
            </a:pPr>
            <a:endParaRPr lang="fr-FR" dirty="0"/>
          </a:p>
          <a:p>
            <a:pPr>
              <a:buFont typeface="Wingdings" panose="05000000000000000000" pitchFamily="2" charset="2"/>
              <a:buChar char="q"/>
            </a:pPr>
            <a:r>
              <a:rPr lang="fr-FR" b="1" dirty="0"/>
              <a:t>La problématique de la représentation des paysages brésiliens dans les manuels scolaires français</a:t>
            </a:r>
          </a:p>
          <a:p>
            <a:pPr marL="0" indent="0">
              <a:buNone/>
            </a:pPr>
            <a:r>
              <a:rPr lang="fr-FR" dirty="0" smtClean="0">
                <a:hlinkClick r:id="rId4"/>
              </a:rPr>
              <a:t>http</a:t>
            </a:r>
            <a:r>
              <a:rPr lang="fr-FR" dirty="0">
                <a:hlinkClick r:id="rId4"/>
              </a:rPr>
              <a:t>://confins.revues.org/</a:t>
            </a:r>
            <a:r>
              <a:rPr lang="fr-FR" dirty="0" smtClean="0">
                <a:hlinkClick r:id="rId4"/>
              </a:rPr>
              <a:t>7485</a:t>
            </a:r>
            <a:r>
              <a:rPr lang="fr-FR" dirty="0" smtClean="0"/>
              <a:t> </a:t>
            </a:r>
          </a:p>
          <a:p>
            <a:pPr>
              <a:buFont typeface="Wingdings" panose="05000000000000000000" pitchFamily="2" charset="2"/>
              <a:buChar char="q"/>
            </a:pPr>
            <a:r>
              <a:rPr lang="fr-FR" dirty="0" smtClean="0"/>
              <a:t> </a:t>
            </a:r>
            <a:r>
              <a:rPr lang="fr-FR" i="1" dirty="0" smtClean="0"/>
              <a:t>Les villes globales</a:t>
            </a:r>
            <a:r>
              <a:rPr lang="fr-FR" dirty="0" smtClean="0"/>
              <a:t>, S. </a:t>
            </a:r>
            <a:r>
              <a:rPr lang="fr-FR" dirty="0" err="1" smtClean="0"/>
              <a:t>Sassen</a:t>
            </a:r>
            <a:r>
              <a:rPr lang="fr-FR" dirty="0" smtClean="0"/>
              <a:t> (conférence au centre Pompidou, 2009)</a:t>
            </a:r>
          </a:p>
          <a:p>
            <a:pPr marL="45720" indent="0">
              <a:buNone/>
            </a:pPr>
            <a:r>
              <a:rPr lang="fr-FR" dirty="0">
                <a:hlinkClick r:id="rId5"/>
              </a:rPr>
              <a:t>http://geographie-ville-en-guerre.blogspot.com/2012/03/la-ville-globale-saskia-</a:t>
            </a:r>
            <a:r>
              <a:rPr lang="fr-FR" dirty="0" smtClean="0">
                <a:hlinkClick r:id="rId5"/>
              </a:rPr>
              <a:t>sassen.html</a:t>
            </a:r>
            <a:r>
              <a:rPr lang="fr-FR" dirty="0" smtClean="0"/>
              <a:t> </a:t>
            </a:r>
          </a:p>
          <a:p>
            <a:pPr marL="45720" indent="0">
              <a:buNone/>
            </a:pPr>
            <a:r>
              <a:rPr lang="fr-FR" dirty="0" smtClean="0"/>
              <a:t>  </a:t>
            </a:r>
          </a:p>
          <a:p>
            <a:pPr>
              <a:buFont typeface="Wingdings" charset="2"/>
              <a:buChar char="q"/>
            </a:pPr>
            <a:r>
              <a:rPr lang="fr-FR" dirty="0" smtClean="0"/>
              <a:t>Définir la ville mondiale,</a:t>
            </a:r>
          </a:p>
          <a:p>
            <a:pPr marL="45720" indent="0">
              <a:buNone/>
            </a:pPr>
            <a:r>
              <a:rPr lang="fr-FR" dirty="0">
                <a:hlinkClick r:id="rId6"/>
              </a:rPr>
              <a:t>http://www.ladocumentationfrancaise.fr/dossiers/d000550-les-villes-mondiales-en-competition/definir-la-ville-</a:t>
            </a:r>
            <a:r>
              <a:rPr lang="fr-FR" dirty="0" smtClean="0">
                <a:hlinkClick r:id="rId6"/>
              </a:rPr>
              <a:t>mondiale</a:t>
            </a:r>
            <a:r>
              <a:rPr lang="fr-FR" dirty="0" smtClean="0"/>
              <a:t> </a:t>
            </a:r>
          </a:p>
          <a:p>
            <a:pPr marL="45720" indent="0">
              <a:buNone/>
            </a:pPr>
            <a:endParaRPr lang="fr-FR" dirty="0" smtClean="0"/>
          </a:p>
          <a:p>
            <a:pPr>
              <a:buFont typeface="Wingdings" charset="2"/>
              <a:buChar char="q"/>
            </a:pPr>
            <a:r>
              <a:rPr lang="fr-FR" dirty="0"/>
              <a:t>À l’heure de la « deuxième » mondialisation, une ville mondiale est-elle forcément une ville globale </a:t>
            </a:r>
            <a:r>
              <a:rPr lang="fr-FR" dirty="0" smtClean="0"/>
              <a:t>?, C. </a:t>
            </a:r>
            <a:r>
              <a:rPr lang="fr-FR" dirty="0" err="1" smtClean="0"/>
              <a:t>Ghorra</a:t>
            </a:r>
            <a:r>
              <a:rPr lang="fr-FR" dirty="0" smtClean="0"/>
              <a:t>-Gobin, revue Confins, 2009.</a:t>
            </a:r>
          </a:p>
          <a:p>
            <a:pPr marL="45720" indent="0">
              <a:buNone/>
            </a:pPr>
            <a:r>
              <a:rPr lang="fr-FR" dirty="0">
                <a:hlinkClick r:id="rId7"/>
              </a:rPr>
              <a:t>https://confins.revues.org/</a:t>
            </a:r>
            <a:r>
              <a:rPr lang="fr-FR" dirty="0" smtClean="0">
                <a:hlinkClick r:id="rId7"/>
              </a:rPr>
              <a:t>5726</a:t>
            </a:r>
            <a:r>
              <a:rPr lang="fr-FR" dirty="0" smtClean="0"/>
              <a:t> </a:t>
            </a:r>
            <a:endParaRPr lang="fr-FR" dirty="0"/>
          </a:p>
        </p:txBody>
      </p:sp>
    </p:spTree>
    <p:extLst>
      <p:ext uri="{BB962C8B-B14F-4D97-AF65-F5344CB8AC3E}">
        <p14:creationId xmlns:p14="http://schemas.microsoft.com/office/powerpoint/2010/main" val="369695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196752"/>
            <a:ext cx="6192688" cy="1080120"/>
          </a:xfrm>
          <a:prstGeom prst="rect">
            <a:avLst/>
          </a:prstGeom>
          <a:scene3d>
            <a:camera prst="orthographicFront">
              <a:rot lat="0" lon="0" rev="0"/>
            </a:camera>
            <a:lightRig rig="balanced" dir="tr"/>
          </a:scene3d>
          <a:sp3d prstMaterial="matte">
            <a:bevelT h="139700" prst="artDeco"/>
            <a:bevelB w="254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t>1. DÉFINIR LE MONDE ET LA MONDIALISATION</a:t>
            </a:r>
            <a:endParaRPr lang="fr-FR" sz="2000" dirty="0"/>
          </a:p>
        </p:txBody>
      </p:sp>
      <p:sp>
        <p:nvSpPr>
          <p:cNvPr id="5" name="Rectangle 4"/>
          <p:cNvSpPr/>
          <p:nvPr/>
        </p:nvSpPr>
        <p:spPr>
          <a:xfrm>
            <a:off x="2771800" y="4725144"/>
            <a:ext cx="6192688" cy="1080120"/>
          </a:xfrm>
          <a:prstGeom prst="rect">
            <a:avLst/>
          </a:prstGeom>
          <a:scene3d>
            <a:camera prst="orthographicFront">
              <a:rot lat="0" lon="0" rev="0"/>
            </a:camera>
            <a:lightRig rig="balanced" dir="tr"/>
          </a:scene3d>
          <a:sp3d prstMaterial="matte">
            <a:bevelT h="139700" prst="artDeco"/>
            <a:bevelB w="254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t>3. LES TERRITOIRES DE LA MONDIALISATION</a:t>
            </a:r>
            <a:endParaRPr lang="fr-FR" sz="2000" dirty="0"/>
          </a:p>
        </p:txBody>
      </p:sp>
      <p:sp>
        <p:nvSpPr>
          <p:cNvPr id="6" name="Rectangle 5"/>
          <p:cNvSpPr/>
          <p:nvPr/>
        </p:nvSpPr>
        <p:spPr>
          <a:xfrm>
            <a:off x="1691680" y="2960948"/>
            <a:ext cx="6192688" cy="1080120"/>
          </a:xfrm>
          <a:prstGeom prst="rect">
            <a:avLst/>
          </a:prstGeom>
          <a:scene3d>
            <a:camera prst="orthographicFront">
              <a:rot lat="0" lon="0" rev="0"/>
            </a:camera>
            <a:lightRig rig="balanced" dir="tr"/>
          </a:scene3d>
          <a:sp3d prstMaterial="matte">
            <a:bevelT h="139700" prst="artDeco"/>
            <a:bevelB w="254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t>2. LES RÉSEAUX</a:t>
            </a:r>
            <a:endParaRPr lang="fr-FR" sz="2000" dirty="0"/>
          </a:p>
        </p:txBody>
      </p:sp>
    </p:spTree>
    <p:extLst>
      <p:ext uri="{BB962C8B-B14F-4D97-AF65-F5344CB8AC3E}">
        <p14:creationId xmlns:p14="http://schemas.microsoft.com/office/powerpoint/2010/main" val="97053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3333" y1="7963" x2="15208" y2="12407"/>
                        <a14:foregroundMark x1="20208" y1="27593" x2="21875" y2="24259"/>
                        <a14:foregroundMark x1="8854" y1="10741" x2="8021" y2="19259"/>
                        <a14:foregroundMark x1="11667" y1="6111" x2="14896" y2="4444"/>
                        <a14:foregroundMark x1="7708" y1="17222" x2="8646" y2="27222"/>
                        <a14:foregroundMark x1="8021" y1="53333" x2="10208" y2="59444"/>
                        <a14:foregroundMark x1="13021" y1="80370" x2="12188" y2="87222"/>
                        <a14:foregroundMark x1="9167" y1="74444" x2="13333" y2="69259"/>
                        <a14:foregroundMark x1="15625" y1="67963" x2="16875" y2="68333"/>
                        <a14:foregroundMark x1="19688" y1="74259" x2="21771" y2="79444"/>
                        <a14:foregroundMark x1="13021" y1="36111" x2="14583" y2="36111"/>
                        <a14:foregroundMark x1="70313" y1="25000" x2="74688" y2="29444"/>
                        <a14:foregroundMark x1="75000" y1="30000" x2="77604" y2="34815"/>
                        <a14:foregroundMark x1="72292" y1="53889" x2="76563" y2="46852"/>
                        <a14:foregroundMark x1="66146" y1="58519" x2="73542" y2="56667"/>
                        <a14:foregroundMark x1="63125" y1="78889" x2="68958" y2="73889"/>
                        <a14:foregroundMark x1="52604" y1="83519" x2="60208" y2="69259"/>
                        <a14:foregroundMark x1="65833" y1="65370" x2="74792" y2="67593"/>
                        <a14:foregroundMark x1="76771" y1="66481" x2="78333" y2="77593"/>
                        <a14:backgroundMark x1="29583" y1="14815" x2="42708" y2="53148"/>
                        <a14:backgroundMark x1="42813" y1="12963" x2="68542" y2="10741"/>
                        <a14:backgroundMark x1="55104" y1="98889" x2="56667" y2="99630"/>
                      </a14:backgroundRemoval>
                    </a14:imgEffect>
                  </a14:imgLayer>
                </a14:imgProps>
              </a:ext>
            </a:extLst>
          </a:blip>
          <a:stretch>
            <a:fillRect/>
          </a:stretch>
        </p:blipFill>
        <p:spPr>
          <a:xfrm>
            <a:off x="1924" y="1737275"/>
            <a:ext cx="9144000" cy="5143500"/>
          </a:xfrm>
          <a:prstGeom prst="rect">
            <a:avLst/>
          </a:prstGeom>
          <a:effectLst>
            <a:glow rad="228600">
              <a:schemeClr val="accent2">
                <a:satMod val="175000"/>
                <a:alpha val="40000"/>
              </a:schemeClr>
            </a:glow>
          </a:effectLst>
        </p:spPr>
      </p:pic>
      <p:sp>
        <p:nvSpPr>
          <p:cNvPr id="2" name="Titre 1"/>
          <p:cNvSpPr>
            <a:spLocks noGrp="1"/>
          </p:cNvSpPr>
          <p:nvPr>
            <p:ph type="title"/>
          </p:nvPr>
        </p:nvSpPr>
        <p:spPr>
          <a:xfrm>
            <a:off x="1553293" y="0"/>
            <a:ext cx="7592631" cy="2160240"/>
          </a:xfrm>
        </p:spPr>
        <p:txBody>
          <a:bodyPr/>
          <a:lstStyle/>
          <a:p>
            <a:pPr marL="0" indent="0">
              <a:buNone/>
            </a:pPr>
            <a:r>
              <a:rPr lang="fr-FR" dirty="0" smtClean="0"/>
              <a:t>1. DÉFINIR LE MONDE ET LA MONDIALISATION</a:t>
            </a:r>
            <a:endParaRPr lang="fr-FR" dirty="0"/>
          </a:p>
        </p:txBody>
      </p:sp>
    </p:spTree>
    <p:extLst>
      <p:ext uri="{BB962C8B-B14F-4D97-AF65-F5344CB8AC3E}">
        <p14:creationId xmlns:p14="http://schemas.microsoft.com/office/powerpoint/2010/main" val="197237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anim calcmode="lin" valueType="num">
                                      <p:cBhvr>
                                        <p:cTn id="10" dur="750" fill="hold"/>
                                        <p:tgtEl>
                                          <p:spTgt spid="4"/>
                                        </p:tgtEl>
                                        <p:attrNameLst>
                                          <p:attrName>ppt_x</p:attrName>
                                        </p:attrNameLst>
                                      </p:cBhvr>
                                      <p:tavLst>
                                        <p:tav tm="0">
                                          <p:val>
                                            <p:fltVal val="0.5"/>
                                          </p:val>
                                        </p:tav>
                                        <p:tav tm="100000">
                                          <p:val>
                                            <p:strVal val="#ppt_x"/>
                                          </p:val>
                                        </p:tav>
                                      </p:tavLst>
                                    </p:anim>
                                    <p:anim calcmode="lin" valueType="num">
                                      <p:cBhvr>
                                        <p:cTn id="11" dur="75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647564" y="1340768"/>
            <a:ext cx="7848872" cy="4968552"/>
          </a:xfrm>
          <a:prstGeom prst="rect">
            <a:avLst/>
          </a:prstGeom>
          <a:solidFill>
            <a:schemeClr val="bg1">
              <a:alpha val="75000"/>
            </a:schemeClr>
          </a:solidFill>
        </p:spPr>
        <p:txBody>
          <a:bodyPr>
            <a:normAutofit/>
          </a:bodyPr>
          <a:lstStyle/>
          <a:p>
            <a:pPr marL="502920" indent="-457200">
              <a:buFontTx/>
              <a:buChar char="-"/>
            </a:pPr>
            <a:r>
              <a:rPr lang="fr-FR" dirty="0" smtClean="0">
                <a:effectLst/>
              </a:rPr>
              <a:t>La décolonisation et la naissance de nouveaux territoires.</a:t>
            </a:r>
          </a:p>
          <a:p>
            <a:pPr marL="502920" indent="-457200">
              <a:buFontTx/>
              <a:buChar char="-"/>
            </a:pPr>
            <a:r>
              <a:rPr lang="fr-FR" dirty="0" smtClean="0">
                <a:effectLst/>
              </a:rPr>
              <a:t>La guerre froide et une géopolitique nouvelle.</a:t>
            </a:r>
          </a:p>
          <a:p>
            <a:pPr marL="502920" indent="-457200">
              <a:buFontTx/>
              <a:buChar char="-"/>
            </a:pPr>
            <a:r>
              <a:rPr lang="fr-FR" dirty="0">
                <a:sym typeface="Wingdings" panose="05000000000000000000" pitchFamily="2" charset="2"/>
              </a:rPr>
              <a:t>C</a:t>
            </a:r>
            <a:r>
              <a:rPr lang="fr-FR" dirty="0" smtClean="0">
                <a:effectLst/>
                <a:sym typeface="Wingdings" panose="05000000000000000000" pitchFamily="2" charset="2"/>
              </a:rPr>
              <a:t>onteneurisation 1970-90.</a:t>
            </a:r>
          </a:p>
          <a:p>
            <a:pPr marL="502920" indent="-457200">
              <a:buFontTx/>
              <a:buChar char="-"/>
            </a:pPr>
            <a:r>
              <a:rPr lang="fr-FR" dirty="0" smtClean="0">
                <a:effectLst/>
                <a:sym typeface="Wingdings" panose="05000000000000000000" pitchFamily="2" charset="2"/>
              </a:rPr>
              <a:t>1980-90: premières délocalisations industrielles.</a:t>
            </a:r>
          </a:p>
          <a:p>
            <a:pPr marL="502920" indent="-457200">
              <a:buFontTx/>
              <a:buChar char="-"/>
            </a:pPr>
            <a:r>
              <a:rPr lang="fr-FR" dirty="0" smtClean="0">
                <a:effectLst/>
                <a:sym typeface="Wingdings" panose="05000000000000000000" pitchFamily="2" charset="2"/>
              </a:rPr>
              <a:t>Naissance d’une gouvernance mondiale.</a:t>
            </a:r>
          </a:p>
          <a:p>
            <a:pPr marL="45720" indent="0">
              <a:buNone/>
            </a:pPr>
            <a:endParaRPr lang="fr-FR" dirty="0" smtClean="0">
              <a:effectLst/>
              <a:sym typeface="Wingdings" panose="05000000000000000000" pitchFamily="2" charset="2"/>
            </a:endParaRPr>
          </a:p>
          <a:p>
            <a:pPr marL="45720" indent="0" algn="just">
              <a:buNone/>
            </a:pPr>
            <a:r>
              <a:rPr lang="fr-FR" dirty="0" smtClean="0">
                <a:sym typeface="Wingdings"/>
              </a:rPr>
              <a:t> </a:t>
            </a:r>
            <a:r>
              <a:rPr lang="fr-FR" altLang="fr-FR" sz="2400" u="sng" dirty="0"/>
              <a:t>Désormais l’échelle monde n’est plus la somme des échelles </a:t>
            </a:r>
            <a:r>
              <a:rPr lang="fr-FR" altLang="fr-FR" sz="2400" u="sng" dirty="0" smtClean="0"/>
              <a:t>inférieures : </a:t>
            </a:r>
            <a:r>
              <a:rPr lang="fr-FR" altLang="fr-FR" sz="2400" u="sng" dirty="0">
                <a:solidFill>
                  <a:schemeClr val="accent6">
                    <a:lumMod val="50000"/>
                  </a:schemeClr>
                </a:solidFill>
              </a:rPr>
              <a:t>le Monde devient une entité géographique.</a:t>
            </a:r>
          </a:p>
          <a:p>
            <a:pPr marL="45720" indent="0">
              <a:buNone/>
            </a:pPr>
            <a:endParaRPr lang="fr-FR" dirty="0">
              <a:effectLst/>
            </a:endParaRPr>
          </a:p>
        </p:txBody>
      </p:sp>
      <p:sp>
        <p:nvSpPr>
          <p:cNvPr id="4" name="Titre 1"/>
          <p:cNvSpPr>
            <a:spLocks noGrp="1"/>
          </p:cNvSpPr>
          <p:nvPr>
            <p:ph type="title"/>
          </p:nvPr>
        </p:nvSpPr>
        <p:spPr>
          <a:xfrm>
            <a:off x="251520" y="188640"/>
            <a:ext cx="8712968" cy="1044000"/>
          </a:xfrm>
          <a:solidFill>
            <a:schemeClr val="bg1">
              <a:alpha val="66000"/>
            </a:schemeClr>
          </a:solidFill>
        </p:spPr>
        <p:txBody>
          <a:bodyPr>
            <a:noAutofit/>
          </a:bodyPr>
          <a:lstStyle/>
          <a:p>
            <a:pPr marL="45720" indent="0" algn="ctr">
              <a:buNone/>
            </a:pPr>
            <a:r>
              <a:rPr lang="fr-FR" sz="3200" dirty="0">
                <a:effectLst/>
              </a:rPr>
              <a:t>Une métamorphose du monde dans la 2</a:t>
            </a:r>
            <a:r>
              <a:rPr lang="fr-FR" sz="3200" baseline="30000" dirty="0">
                <a:effectLst/>
              </a:rPr>
              <a:t>nde</a:t>
            </a:r>
            <a:r>
              <a:rPr lang="fr-FR" sz="3200" dirty="0">
                <a:effectLst/>
              </a:rPr>
              <a:t> partie du XXe </a:t>
            </a:r>
            <a:r>
              <a:rPr lang="fr-FR" sz="3200" dirty="0" smtClean="0">
                <a:effectLst/>
              </a:rPr>
              <a:t>siècle :</a:t>
            </a:r>
            <a:endParaRPr lang="fr-FR" sz="3200" dirty="0">
              <a:effectLst/>
            </a:endParaRPr>
          </a:p>
        </p:txBody>
      </p:sp>
    </p:spTree>
    <p:extLst>
      <p:ext uri="{BB962C8B-B14F-4D97-AF65-F5344CB8AC3E}">
        <p14:creationId xmlns:p14="http://schemas.microsoft.com/office/powerpoint/2010/main" val="772576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left)">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left)">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 name="ZoneTexte 4"/>
          <p:cNvSpPr txBox="1"/>
          <p:nvPr/>
        </p:nvSpPr>
        <p:spPr>
          <a:xfrm>
            <a:off x="3419872" y="1340768"/>
            <a:ext cx="1148841" cy="276999"/>
          </a:xfrm>
          <a:prstGeom prst="rect">
            <a:avLst/>
          </a:prstGeom>
          <a:noFill/>
        </p:spPr>
        <p:txBody>
          <a:bodyPr wrap="none" rtlCol="0">
            <a:spAutoFit/>
          </a:bodyPr>
          <a:lstStyle/>
          <a:p>
            <a:r>
              <a:rPr lang="fr-FR" sz="1200" b="1" dirty="0" smtClean="0">
                <a:solidFill>
                  <a:schemeClr val="tx2">
                    <a:lumMod val="75000"/>
                  </a:schemeClr>
                </a:solidFill>
              </a:rPr>
              <a:t>L. CARROUE</a:t>
            </a:r>
            <a:endParaRPr lang="fr-FR" sz="1200" b="1" dirty="0">
              <a:solidFill>
                <a:schemeClr val="tx2">
                  <a:lumMod val="75000"/>
                </a:schemeClr>
              </a:solidFill>
            </a:endParaRPr>
          </a:p>
        </p:txBody>
      </p:sp>
      <p:sp>
        <p:nvSpPr>
          <p:cNvPr id="6" name="ZoneTexte 5"/>
          <p:cNvSpPr txBox="1"/>
          <p:nvPr/>
        </p:nvSpPr>
        <p:spPr>
          <a:xfrm>
            <a:off x="2153754" y="1387727"/>
            <a:ext cx="1122102" cy="276999"/>
          </a:xfrm>
          <a:prstGeom prst="rect">
            <a:avLst/>
          </a:prstGeom>
          <a:noFill/>
        </p:spPr>
        <p:txBody>
          <a:bodyPr wrap="none" rtlCol="0">
            <a:spAutoFit/>
          </a:bodyPr>
          <a:lstStyle/>
          <a:p>
            <a:r>
              <a:rPr lang="fr-FR" sz="1200" b="1" dirty="0" smtClean="0">
                <a:solidFill>
                  <a:schemeClr val="tx2">
                    <a:lumMod val="75000"/>
                  </a:schemeClr>
                </a:solidFill>
              </a:rPr>
              <a:t>EXPANSION</a:t>
            </a:r>
            <a:endParaRPr lang="fr-FR" sz="1200" b="1" dirty="0">
              <a:solidFill>
                <a:schemeClr val="tx2">
                  <a:lumMod val="75000"/>
                </a:schemeClr>
              </a:solidFill>
            </a:endParaRPr>
          </a:p>
        </p:txBody>
      </p:sp>
      <p:sp>
        <p:nvSpPr>
          <p:cNvPr id="7" name="ZoneTexte 6"/>
          <p:cNvSpPr txBox="1"/>
          <p:nvPr/>
        </p:nvSpPr>
        <p:spPr>
          <a:xfrm>
            <a:off x="997551" y="662649"/>
            <a:ext cx="993477" cy="276999"/>
          </a:xfrm>
          <a:prstGeom prst="rect">
            <a:avLst/>
          </a:prstGeom>
          <a:noFill/>
        </p:spPr>
        <p:txBody>
          <a:bodyPr wrap="none" rtlCol="0">
            <a:spAutoFit/>
          </a:bodyPr>
          <a:lstStyle/>
          <a:p>
            <a:r>
              <a:rPr lang="fr-FR" sz="1200" b="1" dirty="0" smtClean="0">
                <a:solidFill>
                  <a:schemeClr val="tx2">
                    <a:lumMod val="75000"/>
                  </a:schemeClr>
                </a:solidFill>
              </a:rPr>
              <a:t>MONNAIE</a:t>
            </a:r>
            <a:endParaRPr lang="fr-FR" sz="1200" b="1" dirty="0">
              <a:solidFill>
                <a:schemeClr val="tx2">
                  <a:lumMod val="75000"/>
                </a:schemeClr>
              </a:solidFill>
            </a:endParaRPr>
          </a:p>
        </p:txBody>
      </p:sp>
      <p:sp>
        <p:nvSpPr>
          <p:cNvPr id="8" name="ZoneTexte 7"/>
          <p:cNvSpPr txBox="1"/>
          <p:nvPr/>
        </p:nvSpPr>
        <p:spPr>
          <a:xfrm>
            <a:off x="986816" y="332656"/>
            <a:ext cx="1136850" cy="276999"/>
          </a:xfrm>
          <a:prstGeom prst="rect">
            <a:avLst/>
          </a:prstGeom>
          <a:noFill/>
        </p:spPr>
        <p:txBody>
          <a:bodyPr wrap="none" rtlCol="0">
            <a:spAutoFit/>
          </a:bodyPr>
          <a:lstStyle/>
          <a:p>
            <a:r>
              <a:rPr lang="fr-FR" sz="1200" b="1" dirty="0" smtClean="0">
                <a:solidFill>
                  <a:schemeClr val="tx2">
                    <a:lumMod val="75000"/>
                  </a:schemeClr>
                </a:solidFill>
              </a:rPr>
              <a:t>IDEOLOGIE</a:t>
            </a:r>
            <a:endParaRPr lang="fr-FR" sz="1200" b="1" dirty="0">
              <a:solidFill>
                <a:schemeClr val="tx2">
                  <a:lumMod val="75000"/>
                </a:schemeClr>
              </a:solidFill>
            </a:endParaRPr>
          </a:p>
        </p:txBody>
      </p:sp>
      <p:sp>
        <p:nvSpPr>
          <p:cNvPr id="9" name="ZoneTexte 8"/>
          <p:cNvSpPr txBox="1"/>
          <p:nvPr/>
        </p:nvSpPr>
        <p:spPr>
          <a:xfrm>
            <a:off x="65032" y="76573"/>
            <a:ext cx="1289135" cy="276999"/>
          </a:xfrm>
          <a:prstGeom prst="rect">
            <a:avLst/>
          </a:prstGeom>
          <a:noFill/>
        </p:spPr>
        <p:txBody>
          <a:bodyPr wrap="none" rtlCol="0">
            <a:spAutoFit/>
          </a:bodyPr>
          <a:lstStyle/>
          <a:p>
            <a:r>
              <a:rPr lang="fr-FR" sz="1200" b="1" dirty="0" smtClean="0">
                <a:solidFill>
                  <a:schemeClr val="tx2">
                    <a:lumMod val="75000"/>
                  </a:schemeClr>
                </a:solidFill>
              </a:rPr>
              <a:t>LIBERALISME</a:t>
            </a:r>
            <a:endParaRPr lang="fr-FR" sz="1200" b="1" dirty="0">
              <a:solidFill>
                <a:schemeClr val="tx2">
                  <a:lumMod val="75000"/>
                </a:schemeClr>
              </a:solidFill>
            </a:endParaRPr>
          </a:p>
        </p:txBody>
      </p:sp>
      <p:sp>
        <p:nvSpPr>
          <p:cNvPr id="10" name="ZoneTexte 9"/>
          <p:cNvSpPr txBox="1"/>
          <p:nvPr/>
        </p:nvSpPr>
        <p:spPr>
          <a:xfrm>
            <a:off x="1210435" y="1202507"/>
            <a:ext cx="689612" cy="276999"/>
          </a:xfrm>
          <a:prstGeom prst="rect">
            <a:avLst/>
          </a:prstGeom>
          <a:noFill/>
        </p:spPr>
        <p:txBody>
          <a:bodyPr wrap="none" rtlCol="0">
            <a:spAutoFit/>
          </a:bodyPr>
          <a:lstStyle/>
          <a:p>
            <a:r>
              <a:rPr lang="fr-FR" sz="1200" b="1" dirty="0" smtClean="0">
                <a:solidFill>
                  <a:schemeClr val="tx2">
                    <a:lumMod val="75000"/>
                  </a:schemeClr>
                </a:solidFill>
              </a:rPr>
              <a:t>OUTIL</a:t>
            </a:r>
            <a:endParaRPr lang="fr-FR" sz="1200" b="1" dirty="0">
              <a:solidFill>
                <a:schemeClr val="tx2">
                  <a:lumMod val="75000"/>
                </a:schemeClr>
              </a:solidFill>
            </a:endParaRPr>
          </a:p>
        </p:txBody>
      </p:sp>
      <p:sp>
        <p:nvSpPr>
          <p:cNvPr id="11" name="ZoneTexte 10"/>
          <p:cNvSpPr txBox="1"/>
          <p:nvPr/>
        </p:nvSpPr>
        <p:spPr>
          <a:xfrm>
            <a:off x="2699792" y="1916832"/>
            <a:ext cx="1726955" cy="584776"/>
          </a:xfrm>
          <a:prstGeom prst="rect">
            <a:avLst/>
          </a:prstGeom>
          <a:noFill/>
        </p:spPr>
        <p:txBody>
          <a:bodyPr wrap="none" rtlCol="0">
            <a:spAutoFit/>
          </a:bodyPr>
          <a:lstStyle/>
          <a:p>
            <a:pPr algn="ctr"/>
            <a:r>
              <a:rPr lang="fr-FR" sz="1600" b="1" dirty="0" smtClean="0">
                <a:solidFill>
                  <a:schemeClr val="tx2">
                    <a:lumMod val="75000"/>
                  </a:schemeClr>
                </a:solidFill>
              </a:rPr>
              <a:t>PROCESSUS</a:t>
            </a:r>
          </a:p>
          <a:p>
            <a:pPr algn="ctr"/>
            <a:r>
              <a:rPr lang="fr-FR" sz="1600" b="1" dirty="0" smtClean="0">
                <a:solidFill>
                  <a:schemeClr val="tx2">
                    <a:lumMod val="75000"/>
                  </a:schemeClr>
                </a:solidFill>
              </a:rPr>
              <a:t>GEOHISTORIQUE</a:t>
            </a:r>
            <a:endParaRPr lang="fr-FR" sz="1600" b="1" dirty="0">
              <a:solidFill>
                <a:schemeClr val="tx2">
                  <a:lumMod val="75000"/>
                </a:schemeClr>
              </a:solidFill>
            </a:endParaRPr>
          </a:p>
        </p:txBody>
      </p:sp>
      <p:sp>
        <p:nvSpPr>
          <p:cNvPr id="12" name="ZoneTexte 11"/>
          <p:cNvSpPr txBox="1"/>
          <p:nvPr/>
        </p:nvSpPr>
        <p:spPr>
          <a:xfrm>
            <a:off x="-31057" y="1479506"/>
            <a:ext cx="1310230" cy="276999"/>
          </a:xfrm>
          <a:prstGeom prst="rect">
            <a:avLst/>
          </a:prstGeom>
          <a:noFill/>
        </p:spPr>
        <p:txBody>
          <a:bodyPr wrap="none" rtlCol="0">
            <a:spAutoFit/>
          </a:bodyPr>
          <a:lstStyle/>
          <a:p>
            <a:r>
              <a:rPr lang="fr-FR" sz="1200" b="1" dirty="0" smtClean="0">
                <a:solidFill>
                  <a:schemeClr val="tx2">
                    <a:lumMod val="75000"/>
                  </a:schemeClr>
                </a:solidFill>
              </a:rPr>
              <a:t>DEMOCRATIE</a:t>
            </a:r>
            <a:endParaRPr lang="fr-FR" sz="1200" b="1" dirty="0">
              <a:solidFill>
                <a:schemeClr val="tx2">
                  <a:lumMod val="75000"/>
                </a:schemeClr>
              </a:solidFill>
            </a:endParaRPr>
          </a:p>
        </p:txBody>
      </p:sp>
      <p:sp>
        <p:nvSpPr>
          <p:cNvPr id="13" name="ZoneTexte 12"/>
          <p:cNvSpPr txBox="1"/>
          <p:nvPr/>
        </p:nvSpPr>
        <p:spPr>
          <a:xfrm>
            <a:off x="927819" y="1765012"/>
            <a:ext cx="1088118" cy="276999"/>
          </a:xfrm>
          <a:prstGeom prst="rect">
            <a:avLst/>
          </a:prstGeom>
          <a:noFill/>
        </p:spPr>
        <p:txBody>
          <a:bodyPr wrap="none" rtlCol="0">
            <a:spAutoFit/>
          </a:bodyPr>
          <a:lstStyle/>
          <a:p>
            <a:r>
              <a:rPr lang="fr-FR" sz="1200" b="1" dirty="0" smtClean="0">
                <a:solidFill>
                  <a:schemeClr val="tx2">
                    <a:lumMod val="75000"/>
                  </a:schemeClr>
                </a:solidFill>
              </a:rPr>
              <a:t>POLITIQUE</a:t>
            </a:r>
            <a:endParaRPr lang="fr-FR" sz="1200" b="1" dirty="0">
              <a:solidFill>
                <a:schemeClr val="tx2">
                  <a:lumMod val="75000"/>
                </a:schemeClr>
              </a:solidFill>
            </a:endParaRPr>
          </a:p>
        </p:txBody>
      </p:sp>
      <p:sp>
        <p:nvSpPr>
          <p:cNvPr id="14" name="ZoneTexte 13"/>
          <p:cNvSpPr txBox="1"/>
          <p:nvPr/>
        </p:nvSpPr>
        <p:spPr>
          <a:xfrm>
            <a:off x="-35439" y="1089874"/>
            <a:ext cx="1294329" cy="276999"/>
          </a:xfrm>
          <a:prstGeom prst="rect">
            <a:avLst/>
          </a:prstGeom>
          <a:noFill/>
        </p:spPr>
        <p:txBody>
          <a:bodyPr wrap="none" rtlCol="0">
            <a:spAutoFit/>
          </a:bodyPr>
          <a:lstStyle/>
          <a:p>
            <a:r>
              <a:rPr lang="fr-FR" sz="1200" b="1" dirty="0" smtClean="0">
                <a:solidFill>
                  <a:schemeClr val="tx2">
                    <a:lumMod val="75000"/>
                  </a:schemeClr>
                </a:solidFill>
              </a:rPr>
              <a:t>CAPITALISME</a:t>
            </a:r>
            <a:endParaRPr lang="fr-FR" sz="1200" b="1" dirty="0">
              <a:solidFill>
                <a:schemeClr val="tx2">
                  <a:lumMod val="75000"/>
                </a:schemeClr>
              </a:solidFill>
            </a:endParaRPr>
          </a:p>
        </p:txBody>
      </p:sp>
      <p:sp>
        <p:nvSpPr>
          <p:cNvPr id="15" name="ZoneTexte 14"/>
          <p:cNvSpPr txBox="1"/>
          <p:nvPr/>
        </p:nvSpPr>
        <p:spPr>
          <a:xfrm>
            <a:off x="1039811" y="2213383"/>
            <a:ext cx="849913" cy="276999"/>
          </a:xfrm>
          <a:prstGeom prst="rect">
            <a:avLst/>
          </a:prstGeom>
          <a:noFill/>
        </p:spPr>
        <p:txBody>
          <a:bodyPr wrap="none" rtlCol="0">
            <a:spAutoFit/>
          </a:bodyPr>
          <a:lstStyle/>
          <a:p>
            <a:r>
              <a:rPr lang="fr-FR" sz="1200" b="1" dirty="0" smtClean="0">
                <a:solidFill>
                  <a:schemeClr val="tx2">
                    <a:lumMod val="75000"/>
                  </a:schemeClr>
                </a:solidFill>
              </a:rPr>
              <a:t>LANGUE</a:t>
            </a:r>
            <a:endParaRPr lang="fr-FR" sz="1200" b="1" dirty="0">
              <a:solidFill>
                <a:schemeClr val="tx2">
                  <a:lumMod val="75000"/>
                </a:schemeClr>
              </a:solidFill>
            </a:endParaRPr>
          </a:p>
        </p:txBody>
      </p:sp>
      <p:sp>
        <p:nvSpPr>
          <p:cNvPr id="16" name="ZoneTexte 15"/>
          <p:cNvSpPr txBox="1"/>
          <p:nvPr/>
        </p:nvSpPr>
        <p:spPr>
          <a:xfrm>
            <a:off x="0" y="2177210"/>
            <a:ext cx="898003" cy="276999"/>
          </a:xfrm>
          <a:prstGeom prst="rect">
            <a:avLst/>
          </a:prstGeom>
          <a:noFill/>
        </p:spPr>
        <p:txBody>
          <a:bodyPr wrap="none" rtlCol="0">
            <a:spAutoFit/>
          </a:bodyPr>
          <a:lstStyle/>
          <a:p>
            <a:r>
              <a:rPr lang="fr-FR" sz="1200" b="1" dirty="0" smtClean="0">
                <a:solidFill>
                  <a:schemeClr val="tx2">
                    <a:lumMod val="75000"/>
                  </a:schemeClr>
                </a:solidFill>
              </a:rPr>
              <a:t>ANGLAIS</a:t>
            </a:r>
            <a:endParaRPr lang="fr-FR" sz="1200" b="1" dirty="0">
              <a:solidFill>
                <a:schemeClr val="tx2">
                  <a:lumMod val="75000"/>
                </a:schemeClr>
              </a:solidFill>
            </a:endParaRPr>
          </a:p>
        </p:txBody>
      </p:sp>
      <p:sp>
        <p:nvSpPr>
          <p:cNvPr id="17" name="ZoneTexte 16"/>
          <p:cNvSpPr txBox="1"/>
          <p:nvPr/>
        </p:nvSpPr>
        <p:spPr>
          <a:xfrm>
            <a:off x="1900047" y="2708920"/>
            <a:ext cx="1257332" cy="276999"/>
          </a:xfrm>
          <a:prstGeom prst="rect">
            <a:avLst/>
          </a:prstGeom>
          <a:noFill/>
        </p:spPr>
        <p:txBody>
          <a:bodyPr wrap="none" rtlCol="0">
            <a:spAutoFit/>
          </a:bodyPr>
          <a:lstStyle/>
          <a:p>
            <a:r>
              <a:rPr lang="fr-FR" sz="1200" b="1" dirty="0" smtClean="0">
                <a:solidFill>
                  <a:schemeClr val="tx2">
                    <a:lumMod val="75000"/>
                  </a:schemeClr>
                </a:solidFill>
              </a:rPr>
              <a:t>CONSTANTES</a:t>
            </a:r>
            <a:endParaRPr lang="fr-FR" sz="1200" b="1" dirty="0">
              <a:solidFill>
                <a:schemeClr val="tx2">
                  <a:lumMod val="75000"/>
                </a:schemeClr>
              </a:solidFill>
            </a:endParaRPr>
          </a:p>
        </p:txBody>
      </p:sp>
      <p:sp>
        <p:nvSpPr>
          <p:cNvPr id="18" name="ZoneTexte 17"/>
          <p:cNvSpPr txBox="1"/>
          <p:nvPr/>
        </p:nvSpPr>
        <p:spPr>
          <a:xfrm>
            <a:off x="449001" y="2755922"/>
            <a:ext cx="1240404" cy="276999"/>
          </a:xfrm>
          <a:prstGeom prst="rect">
            <a:avLst/>
          </a:prstGeom>
          <a:noFill/>
        </p:spPr>
        <p:txBody>
          <a:bodyPr wrap="none" rtlCol="0">
            <a:spAutoFit/>
          </a:bodyPr>
          <a:lstStyle/>
          <a:p>
            <a:r>
              <a:rPr lang="fr-FR" sz="1200" b="1" dirty="0" smtClean="0">
                <a:solidFill>
                  <a:schemeClr val="tx2">
                    <a:lumMod val="75000"/>
                  </a:schemeClr>
                </a:solidFill>
              </a:rPr>
              <a:t>TRANSPORTS</a:t>
            </a:r>
            <a:endParaRPr lang="fr-FR" sz="1200" b="1" dirty="0">
              <a:solidFill>
                <a:schemeClr val="tx2">
                  <a:lumMod val="75000"/>
                </a:schemeClr>
              </a:solidFill>
            </a:endParaRPr>
          </a:p>
        </p:txBody>
      </p:sp>
      <p:sp>
        <p:nvSpPr>
          <p:cNvPr id="19" name="ZoneTexte 18"/>
          <p:cNvSpPr txBox="1"/>
          <p:nvPr/>
        </p:nvSpPr>
        <p:spPr>
          <a:xfrm>
            <a:off x="1835696" y="4509120"/>
            <a:ext cx="567784" cy="276999"/>
          </a:xfrm>
          <a:prstGeom prst="rect">
            <a:avLst/>
          </a:prstGeom>
          <a:noFill/>
        </p:spPr>
        <p:txBody>
          <a:bodyPr wrap="none" rtlCol="0">
            <a:spAutoFit/>
          </a:bodyPr>
          <a:lstStyle/>
          <a:p>
            <a:r>
              <a:rPr lang="fr-FR" sz="1200" b="1" dirty="0" smtClean="0">
                <a:solidFill>
                  <a:schemeClr val="tx2">
                    <a:lumMod val="75000"/>
                  </a:schemeClr>
                </a:solidFill>
              </a:rPr>
              <a:t>ONG</a:t>
            </a:r>
            <a:endParaRPr lang="fr-FR" sz="1200" b="1" dirty="0">
              <a:solidFill>
                <a:schemeClr val="tx2">
                  <a:lumMod val="75000"/>
                </a:schemeClr>
              </a:solidFill>
            </a:endParaRPr>
          </a:p>
        </p:txBody>
      </p:sp>
      <p:sp>
        <p:nvSpPr>
          <p:cNvPr id="20" name="ZoneTexte 19"/>
          <p:cNvSpPr txBox="1"/>
          <p:nvPr/>
        </p:nvSpPr>
        <p:spPr>
          <a:xfrm>
            <a:off x="1475656" y="4437112"/>
            <a:ext cx="510076" cy="276999"/>
          </a:xfrm>
          <a:prstGeom prst="rect">
            <a:avLst/>
          </a:prstGeom>
          <a:noFill/>
        </p:spPr>
        <p:txBody>
          <a:bodyPr wrap="none" rtlCol="0">
            <a:spAutoFit/>
          </a:bodyPr>
          <a:lstStyle/>
          <a:p>
            <a:r>
              <a:rPr lang="fr-FR" sz="1200" b="1" dirty="0" smtClean="0">
                <a:solidFill>
                  <a:schemeClr val="tx2">
                    <a:lumMod val="75000"/>
                  </a:schemeClr>
                </a:solidFill>
              </a:rPr>
              <a:t>FTN</a:t>
            </a:r>
            <a:endParaRPr lang="fr-FR" sz="1200" b="1" dirty="0">
              <a:solidFill>
                <a:schemeClr val="tx2">
                  <a:lumMod val="75000"/>
                </a:schemeClr>
              </a:solidFill>
            </a:endParaRPr>
          </a:p>
        </p:txBody>
      </p:sp>
      <p:sp>
        <p:nvSpPr>
          <p:cNvPr id="21" name="ZoneTexte 20"/>
          <p:cNvSpPr txBox="1"/>
          <p:nvPr/>
        </p:nvSpPr>
        <p:spPr>
          <a:xfrm>
            <a:off x="2339752" y="4437112"/>
            <a:ext cx="1151277" cy="276999"/>
          </a:xfrm>
          <a:prstGeom prst="rect">
            <a:avLst/>
          </a:prstGeom>
          <a:noFill/>
        </p:spPr>
        <p:txBody>
          <a:bodyPr wrap="none" rtlCol="0">
            <a:spAutoFit/>
          </a:bodyPr>
          <a:lstStyle/>
          <a:p>
            <a:r>
              <a:rPr lang="fr-FR" sz="1200" b="1" dirty="0" smtClean="0">
                <a:solidFill>
                  <a:schemeClr val="tx2">
                    <a:lumMod val="75000"/>
                  </a:schemeClr>
                </a:solidFill>
              </a:rPr>
              <a:t>BOURGEOIS</a:t>
            </a:r>
            <a:endParaRPr lang="fr-FR" sz="1200" b="1" dirty="0">
              <a:solidFill>
                <a:schemeClr val="tx2">
                  <a:lumMod val="75000"/>
                </a:schemeClr>
              </a:solidFill>
            </a:endParaRPr>
          </a:p>
        </p:txBody>
      </p:sp>
      <p:sp>
        <p:nvSpPr>
          <p:cNvPr id="22" name="ZoneTexte 21"/>
          <p:cNvSpPr txBox="1"/>
          <p:nvPr/>
        </p:nvSpPr>
        <p:spPr>
          <a:xfrm>
            <a:off x="1632474" y="4070393"/>
            <a:ext cx="1524905" cy="276999"/>
          </a:xfrm>
          <a:prstGeom prst="rect">
            <a:avLst/>
          </a:prstGeom>
          <a:noFill/>
        </p:spPr>
        <p:txBody>
          <a:bodyPr wrap="none" rtlCol="0">
            <a:spAutoFit/>
          </a:bodyPr>
          <a:lstStyle/>
          <a:p>
            <a:r>
              <a:rPr lang="fr-FR" sz="1200" b="1" dirty="0" smtClean="0">
                <a:solidFill>
                  <a:schemeClr val="tx2">
                    <a:lumMod val="75000"/>
                  </a:schemeClr>
                </a:solidFill>
              </a:rPr>
              <a:t>ACTEURS PRIVES</a:t>
            </a:r>
            <a:endParaRPr lang="fr-FR" sz="1200" b="1" dirty="0">
              <a:solidFill>
                <a:schemeClr val="tx2">
                  <a:lumMod val="75000"/>
                </a:schemeClr>
              </a:solidFill>
            </a:endParaRPr>
          </a:p>
        </p:txBody>
      </p:sp>
      <p:sp>
        <p:nvSpPr>
          <p:cNvPr id="23" name="ZoneTexte 22"/>
          <p:cNvSpPr txBox="1"/>
          <p:nvPr/>
        </p:nvSpPr>
        <p:spPr>
          <a:xfrm>
            <a:off x="2600158" y="3641397"/>
            <a:ext cx="675698" cy="276999"/>
          </a:xfrm>
          <a:prstGeom prst="rect">
            <a:avLst/>
          </a:prstGeom>
          <a:noFill/>
        </p:spPr>
        <p:txBody>
          <a:bodyPr wrap="none" rtlCol="0">
            <a:spAutoFit/>
          </a:bodyPr>
          <a:lstStyle/>
          <a:p>
            <a:r>
              <a:rPr lang="fr-FR" sz="1200" b="1" dirty="0" smtClean="0">
                <a:solidFill>
                  <a:schemeClr val="tx2">
                    <a:lumMod val="75000"/>
                  </a:schemeClr>
                </a:solidFill>
              </a:rPr>
              <a:t>ETATS</a:t>
            </a:r>
            <a:endParaRPr lang="fr-FR" sz="1200" b="1" dirty="0">
              <a:solidFill>
                <a:schemeClr val="tx2">
                  <a:lumMod val="75000"/>
                </a:schemeClr>
              </a:solidFill>
            </a:endParaRPr>
          </a:p>
        </p:txBody>
      </p:sp>
      <p:sp>
        <p:nvSpPr>
          <p:cNvPr id="24" name="ZoneTexte 23"/>
          <p:cNvSpPr txBox="1"/>
          <p:nvPr/>
        </p:nvSpPr>
        <p:spPr>
          <a:xfrm>
            <a:off x="49372" y="4224739"/>
            <a:ext cx="1019831" cy="276999"/>
          </a:xfrm>
          <a:prstGeom prst="rect">
            <a:avLst/>
          </a:prstGeom>
          <a:noFill/>
        </p:spPr>
        <p:txBody>
          <a:bodyPr wrap="none" rtlCol="0">
            <a:spAutoFit/>
          </a:bodyPr>
          <a:lstStyle/>
          <a:p>
            <a:r>
              <a:rPr lang="fr-FR" sz="1200" b="1" dirty="0" smtClean="0">
                <a:solidFill>
                  <a:schemeClr val="tx2">
                    <a:lumMod val="75000"/>
                  </a:schemeClr>
                </a:solidFill>
              </a:rPr>
              <a:t>INTERNET</a:t>
            </a:r>
            <a:endParaRPr lang="fr-FR" sz="1200" b="1" dirty="0">
              <a:solidFill>
                <a:schemeClr val="tx2">
                  <a:lumMod val="75000"/>
                </a:schemeClr>
              </a:solidFill>
            </a:endParaRPr>
          </a:p>
        </p:txBody>
      </p:sp>
      <p:sp>
        <p:nvSpPr>
          <p:cNvPr id="25" name="ZoneTexte 24"/>
          <p:cNvSpPr txBox="1"/>
          <p:nvPr/>
        </p:nvSpPr>
        <p:spPr>
          <a:xfrm>
            <a:off x="-9562" y="3947740"/>
            <a:ext cx="1287532" cy="276999"/>
          </a:xfrm>
          <a:prstGeom prst="rect">
            <a:avLst/>
          </a:prstGeom>
          <a:noFill/>
        </p:spPr>
        <p:txBody>
          <a:bodyPr wrap="none" rtlCol="0">
            <a:spAutoFit/>
          </a:bodyPr>
          <a:lstStyle/>
          <a:p>
            <a:r>
              <a:rPr lang="fr-FR" sz="1200" b="1" dirty="0" smtClean="0">
                <a:solidFill>
                  <a:schemeClr val="tx2">
                    <a:lumMod val="75000"/>
                  </a:schemeClr>
                </a:solidFill>
              </a:rPr>
              <a:t>CONTENEURS</a:t>
            </a:r>
            <a:endParaRPr lang="fr-FR" sz="1200" b="1" dirty="0">
              <a:solidFill>
                <a:schemeClr val="tx2">
                  <a:lumMod val="75000"/>
                </a:schemeClr>
              </a:solidFill>
            </a:endParaRPr>
          </a:p>
        </p:txBody>
      </p:sp>
      <p:sp>
        <p:nvSpPr>
          <p:cNvPr id="26" name="ZoneTexte 25"/>
          <p:cNvSpPr txBox="1"/>
          <p:nvPr/>
        </p:nvSpPr>
        <p:spPr>
          <a:xfrm>
            <a:off x="-31057" y="3480682"/>
            <a:ext cx="787395" cy="461665"/>
          </a:xfrm>
          <a:prstGeom prst="rect">
            <a:avLst/>
          </a:prstGeom>
          <a:noFill/>
        </p:spPr>
        <p:txBody>
          <a:bodyPr wrap="none" rtlCol="0">
            <a:spAutoFit/>
          </a:bodyPr>
          <a:lstStyle/>
          <a:p>
            <a:r>
              <a:rPr lang="fr-FR" sz="1200" b="1" dirty="0" smtClean="0">
                <a:solidFill>
                  <a:schemeClr val="tx2">
                    <a:lumMod val="75000"/>
                  </a:schemeClr>
                </a:solidFill>
              </a:rPr>
              <a:t>ARMES </a:t>
            </a:r>
          </a:p>
          <a:p>
            <a:r>
              <a:rPr lang="fr-FR" sz="1200" b="1" dirty="0" smtClean="0">
                <a:solidFill>
                  <a:schemeClr val="tx2">
                    <a:lumMod val="75000"/>
                  </a:schemeClr>
                </a:solidFill>
              </a:rPr>
              <a:t>- XVe</a:t>
            </a:r>
            <a:endParaRPr lang="fr-FR" sz="1200" b="1" dirty="0">
              <a:solidFill>
                <a:schemeClr val="tx2">
                  <a:lumMod val="75000"/>
                </a:schemeClr>
              </a:solidFill>
            </a:endParaRPr>
          </a:p>
        </p:txBody>
      </p:sp>
      <p:sp>
        <p:nvSpPr>
          <p:cNvPr id="27" name="ZoneTexte 26"/>
          <p:cNvSpPr txBox="1"/>
          <p:nvPr/>
        </p:nvSpPr>
        <p:spPr>
          <a:xfrm>
            <a:off x="815544" y="3573016"/>
            <a:ext cx="1322221" cy="276999"/>
          </a:xfrm>
          <a:prstGeom prst="rect">
            <a:avLst/>
          </a:prstGeom>
          <a:noFill/>
        </p:spPr>
        <p:txBody>
          <a:bodyPr wrap="none" rtlCol="0">
            <a:spAutoFit/>
          </a:bodyPr>
          <a:lstStyle/>
          <a:p>
            <a:r>
              <a:rPr lang="fr-FR" sz="1200" b="1" dirty="0" smtClean="0">
                <a:solidFill>
                  <a:schemeClr val="tx2">
                    <a:lumMod val="75000"/>
                  </a:schemeClr>
                </a:solidFill>
              </a:rPr>
              <a:t>INNOVATIONS</a:t>
            </a:r>
            <a:endParaRPr lang="fr-FR" sz="1200" b="1" dirty="0">
              <a:solidFill>
                <a:schemeClr val="tx2">
                  <a:lumMod val="75000"/>
                </a:schemeClr>
              </a:solidFill>
            </a:endParaRPr>
          </a:p>
        </p:txBody>
      </p:sp>
      <p:sp>
        <p:nvSpPr>
          <p:cNvPr id="28" name="ZoneTexte 27"/>
          <p:cNvSpPr txBox="1"/>
          <p:nvPr/>
        </p:nvSpPr>
        <p:spPr>
          <a:xfrm>
            <a:off x="11189" y="3135260"/>
            <a:ext cx="1773627" cy="276999"/>
          </a:xfrm>
          <a:prstGeom prst="rect">
            <a:avLst/>
          </a:prstGeom>
          <a:noFill/>
        </p:spPr>
        <p:txBody>
          <a:bodyPr wrap="none" rtlCol="0">
            <a:spAutoFit/>
          </a:bodyPr>
          <a:lstStyle/>
          <a:p>
            <a:r>
              <a:rPr lang="fr-FR" sz="1200" b="1" dirty="0" smtClean="0">
                <a:solidFill>
                  <a:schemeClr val="tx2">
                    <a:lumMod val="75000"/>
                  </a:schemeClr>
                </a:solidFill>
              </a:rPr>
              <a:t>COMMUNICATIONS</a:t>
            </a:r>
            <a:endParaRPr lang="fr-FR" sz="1200" b="1" dirty="0">
              <a:solidFill>
                <a:schemeClr val="tx2">
                  <a:lumMod val="75000"/>
                </a:schemeClr>
              </a:solidFill>
            </a:endParaRPr>
          </a:p>
        </p:txBody>
      </p:sp>
      <p:sp>
        <p:nvSpPr>
          <p:cNvPr id="29" name="Forme libre 28"/>
          <p:cNvSpPr/>
          <p:nvPr/>
        </p:nvSpPr>
        <p:spPr>
          <a:xfrm>
            <a:off x="3469833" y="2459283"/>
            <a:ext cx="332126" cy="288032"/>
          </a:xfrm>
          <a:custGeom>
            <a:avLst/>
            <a:gdLst>
              <a:gd name="connsiteX0" fmla="*/ 110837 w 110837"/>
              <a:gd name="connsiteY0" fmla="*/ 249381 h 249381"/>
              <a:gd name="connsiteX1" fmla="*/ 0 w 110837"/>
              <a:gd name="connsiteY1" fmla="*/ 0 h 249381"/>
              <a:gd name="connsiteX2" fmla="*/ 0 w 110837"/>
              <a:gd name="connsiteY2" fmla="*/ 0 h 249381"/>
            </a:gdLst>
            <a:ahLst/>
            <a:cxnLst>
              <a:cxn ang="0">
                <a:pos x="connsiteX0" y="connsiteY0"/>
              </a:cxn>
              <a:cxn ang="0">
                <a:pos x="connsiteX1" y="connsiteY1"/>
              </a:cxn>
              <a:cxn ang="0">
                <a:pos x="connsiteX2" y="connsiteY2"/>
              </a:cxn>
            </a:cxnLst>
            <a:rect l="l" t="t" r="r" b="b"/>
            <a:pathLst>
              <a:path w="110837" h="249381">
                <a:moveTo>
                  <a:pt x="110837" y="249381"/>
                </a:moveTo>
                <a:lnTo>
                  <a:pt x="0" y="0"/>
                </a:lnTo>
                <a:lnTo>
                  <a:pt x="0" y="0"/>
                </a:lnTo>
              </a:path>
            </a:pathLst>
          </a:custGeom>
          <a:noFill/>
          <a:ln w="127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29"/>
          <p:cNvSpPr/>
          <p:nvPr/>
        </p:nvSpPr>
        <p:spPr>
          <a:xfrm>
            <a:off x="3328925" y="1696414"/>
            <a:ext cx="1229220" cy="278224"/>
          </a:xfrm>
          <a:custGeom>
            <a:avLst/>
            <a:gdLst>
              <a:gd name="connsiteX0" fmla="*/ 88405 w 1224477"/>
              <a:gd name="connsiteY0" fmla="*/ 326351 h 326351"/>
              <a:gd name="connsiteX1" fmla="*/ 116114 w 1224477"/>
              <a:gd name="connsiteY1" fmla="*/ 21551 h 326351"/>
              <a:gd name="connsiteX2" fmla="*/ 1224477 w 1224477"/>
              <a:gd name="connsiteY2" fmla="*/ 49260 h 326351"/>
              <a:gd name="connsiteX0" fmla="*/ 76798 w 1234260"/>
              <a:gd name="connsiteY0" fmla="*/ 240793 h 240793"/>
              <a:gd name="connsiteX1" fmla="*/ 125897 w 1234260"/>
              <a:gd name="connsiteY1" fmla="*/ 21551 h 240793"/>
              <a:gd name="connsiteX2" fmla="*/ 1234260 w 1234260"/>
              <a:gd name="connsiteY2" fmla="*/ 49260 h 240793"/>
              <a:gd name="connsiteX0" fmla="*/ 68906 w 1242410"/>
              <a:gd name="connsiteY0" fmla="*/ 278224 h 278224"/>
              <a:gd name="connsiteX1" fmla="*/ 134047 w 1242410"/>
              <a:gd name="connsiteY1" fmla="*/ 21551 h 278224"/>
              <a:gd name="connsiteX2" fmla="*/ 1242410 w 1242410"/>
              <a:gd name="connsiteY2" fmla="*/ 49260 h 278224"/>
              <a:gd name="connsiteX0" fmla="*/ 82453 w 1229220"/>
              <a:gd name="connsiteY0" fmla="*/ 278224 h 278224"/>
              <a:gd name="connsiteX1" fmla="*/ 120857 w 1229220"/>
              <a:gd name="connsiteY1" fmla="*/ 21551 h 278224"/>
              <a:gd name="connsiteX2" fmla="*/ 1229220 w 1229220"/>
              <a:gd name="connsiteY2" fmla="*/ 49260 h 278224"/>
            </a:gdLst>
            <a:ahLst/>
            <a:cxnLst>
              <a:cxn ang="0">
                <a:pos x="connsiteX0" y="connsiteY0"/>
              </a:cxn>
              <a:cxn ang="0">
                <a:pos x="connsiteX1" y="connsiteY1"/>
              </a:cxn>
              <a:cxn ang="0">
                <a:pos x="connsiteX2" y="connsiteY2"/>
              </a:cxn>
            </a:cxnLst>
            <a:rect l="l" t="t" r="r" b="b"/>
            <a:pathLst>
              <a:path w="1229220" h="278224">
                <a:moveTo>
                  <a:pt x="82453" y="278224"/>
                </a:moveTo>
                <a:cubicBezTo>
                  <a:pt x="1635" y="148915"/>
                  <a:pt x="-68488" y="67733"/>
                  <a:pt x="120857" y="21551"/>
                </a:cubicBezTo>
                <a:cubicBezTo>
                  <a:pt x="310202" y="-24631"/>
                  <a:pt x="769711" y="12314"/>
                  <a:pt x="1229220" y="49260"/>
                </a:cubicBezTo>
              </a:path>
            </a:pathLst>
          </a:cu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p:cNvSpPr/>
          <p:nvPr/>
        </p:nvSpPr>
        <p:spPr>
          <a:xfrm>
            <a:off x="2190235" y="1668704"/>
            <a:ext cx="1237186" cy="315656"/>
          </a:xfrm>
          <a:custGeom>
            <a:avLst/>
            <a:gdLst>
              <a:gd name="connsiteX0" fmla="*/ 1274618 w 1274618"/>
              <a:gd name="connsiteY0" fmla="*/ 326351 h 326351"/>
              <a:gd name="connsiteX1" fmla="*/ 1011381 w 1274618"/>
              <a:gd name="connsiteY1" fmla="*/ 21551 h 326351"/>
              <a:gd name="connsiteX2" fmla="*/ 0 w 1274618"/>
              <a:gd name="connsiteY2" fmla="*/ 49260 h 326351"/>
              <a:gd name="connsiteX0" fmla="*/ 1231839 w 1231839"/>
              <a:gd name="connsiteY0" fmla="*/ 326351 h 326351"/>
              <a:gd name="connsiteX1" fmla="*/ 968602 w 1231839"/>
              <a:gd name="connsiteY1" fmla="*/ 21551 h 326351"/>
              <a:gd name="connsiteX2" fmla="*/ 0 w 1231839"/>
              <a:gd name="connsiteY2" fmla="*/ 49260 h 326351"/>
              <a:gd name="connsiteX0" fmla="*/ 1210449 w 1210449"/>
              <a:gd name="connsiteY0" fmla="*/ 326351 h 326351"/>
              <a:gd name="connsiteX1" fmla="*/ 968602 w 1210449"/>
              <a:gd name="connsiteY1" fmla="*/ 21551 h 326351"/>
              <a:gd name="connsiteX2" fmla="*/ 0 w 1210449"/>
              <a:gd name="connsiteY2" fmla="*/ 49260 h 326351"/>
              <a:gd name="connsiteX0" fmla="*/ 1237186 w 1237186"/>
              <a:gd name="connsiteY0" fmla="*/ 315656 h 315656"/>
              <a:gd name="connsiteX1" fmla="*/ 968602 w 1237186"/>
              <a:gd name="connsiteY1" fmla="*/ 21551 h 315656"/>
              <a:gd name="connsiteX2" fmla="*/ 0 w 1237186"/>
              <a:gd name="connsiteY2" fmla="*/ 49260 h 315656"/>
            </a:gdLst>
            <a:ahLst/>
            <a:cxnLst>
              <a:cxn ang="0">
                <a:pos x="connsiteX0" y="connsiteY0"/>
              </a:cxn>
              <a:cxn ang="0">
                <a:pos x="connsiteX1" y="connsiteY1"/>
              </a:cxn>
              <a:cxn ang="0">
                <a:pos x="connsiteX2" y="connsiteY2"/>
              </a:cxn>
            </a:cxnLst>
            <a:rect l="l" t="t" r="r" b="b"/>
            <a:pathLst>
              <a:path w="1237186" h="315656">
                <a:moveTo>
                  <a:pt x="1237186" y="315656"/>
                </a:moveTo>
                <a:cubicBezTo>
                  <a:pt x="1149440" y="214056"/>
                  <a:pt x="1181038" y="67733"/>
                  <a:pt x="968602" y="21551"/>
                </a:cubicBezTo>
                <a:cubicBezTo>
                  <a:pt x="756166" y="-24631"/>
                  <a:pt x="399472" y="12314"/>
                  <a:pt x="0" y="49260"/>
                </a:cubicBezTo>
              </a:path>
            </a:pathLst>
          </a:cu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orme libre 31"/>
          <p:cNvSpPr/>
          <p:nvPr/>
        </p:nvSpPr>
        <p:spPr>
          <a:xfrm>
            <a:off x="1995053" y="1881701"/>
            <a:ext cx="1403441" cy="1099113"/>
          </a:xfrm>
          <a:custGeom>
            <a:avLst/>
            <a:gdLst>
              <a:gd name="connsiteX0" fmla="*/ 1440872 w 1440872"/>
              <a:gd name="connsiteY0" fmla="*/ 79041 h 1050947"/>
              <a:gd name="connsiteX1" fmla="*/ 706581 w 1440872"/>
              <a:gd name="connsiteY1" fmla="*/ 37477 h 1050947"/>
              <a:gd name="connsiteX2" fmla="*/ 762000 w 1440872"/>
              <a:gd name="connsiteY2" fmla="*/ 550096 h 1050947"/>
              <a:gd name="connsiteX3" fmla="*/ 1219200 w 1440872"/>
              <a:gd name="connsiteY3" fmla="*/ 841041 h 1050947"/>
              <a:gd name="connsiteX4" fmla="*/ 1136072 w 1440872"/>
              <a:gd name="connsiteY4" fmla="*/ 1021150 h 1050947"/>
              <a:gd name="connsiteX5" fmla="*/ 0 w 1440872"/>
              <a:gd name="connsiteY5" fmla="*/ 1048859 h 1050947"/>
              <a:gd name="connsiteX0" fmla="*/ 1419483 w 1419483"/>
              <a:gd name="connsiteY0" fmla="*/ 37186 h 1094650"/>
              <a:gd name="connsiteX1" fmla="*/ 706581 w 1419483"/>
              <a:gd name="connsiteY1" fmla="*/ 81180 h 1094650"/>
              <a:gd name="connsiteX2" fmla="*/ 762000 w 1419483"/>
              <a:gd name="connsiteY2" fmla="*/ 593799 h 1094650"/>
              <a:gd name="connsiteX3" fmla="*/ 1219200 w 1419483"/>
              <a:gd name="connsiteY3" fmla="*/ 884744 h 1094650"/>
              <a:gd name="connsiteX4" fmla="*/ 1136072 w 1419483"/>
              <a:gd name="connsiteY4" fmla="*/ 1064853 h 1094650"/>
              <a:gd name="connsiteX5" fmla="*/ 0 w 1419483"/>
              <a:gd name="connsiteY5" fmla="*/ 1092562 h 1094650"/>
              <a:gd name="connsiteX0" fmla="*/ 1387399 w 1387399"/>
              <a:gd name="connsiteY0" fmla="*/ 37186 h 1094650"/>
              <a:gd name="connsiteX1" fmla="*/ 706581 w 1387399"/>
              <a:gd name="connsiteY1" fmla="*/ 81180 h 1094650"/>
              <a:gd name="connsiteX2" fmla="*/ 762000 w 1387399"/>
              <a:gd name="connsiteY2" fmla="*/ 593799 h 1094650"/>
              <a:gd name="connsiteX3" fmla="*/ 1219200 w 1387399"/>
              <a:gd name="connsiteY3" fmla="*/ 884744 h 1094650"/>
              <a:gd name="connsiteX4" fmla="*/ 1136072 w 1387399"/>
              <a:gd name="connsiteY4" fmla="*/ 1064853 h 1094650"/>
              <a:gd name="connsiteX5" fmla="*/ 0 w 1387399"/>
              <a:gd name="connsiteY5" fmla="*/ 1092562 h 1094650"/>
              <a:gd name="connsiteX0" fmla="*/ 1387399 w 1387399"/>
              <a:gd name="connsiteY0" fmla="*/ 54363 h 1069048"/>
              <a:gd name="connsiteX1" fmla="*/ 706581 w 1387399"/>
              <a:gd name="connsiteY1" fmla="*/ 55578 h 1069048"/>
              <a:gd name="connsiteX2" fmla="*/ 762000 w 1387399"/>
              <a:gd name="connsiteY2" fmla="*/ 568197 h 1069048"/>
              <a:gd name="connsiteX3" fmla="*/ 1219200 w 1387399"/>
              <a:gd name="connsiteY3" fmla="*/ 859142 h 1069048"/>
              <a:gd name="connsiteX4" fmla="*/ 1136072 w 1387399"/>
              <a:gd name="connsiteY4" fmla="*/ 1039251 h 1069048"/>
              <a:gd name="connsiteX5" fmla="*/ 0 w 1387399"/>
              <a:gd name="connsiteY5" fmla="*/ 1066960 h 1069048"/>
              <a:gd name="connsiteX0" fmla="*/ 1382052 w 1382052"/>
              <a:gd name="connsiteY0" fmla="*/ 35550 h 1098361"/>
              <a:gd name="connsiteX1" fmla="*/ 706581 w 1382052"/>
              <a:gd name="connsiteY1" fmla="*/ 84891 h 1098361"/>
              <a:gd name="connsiteX2" fmla="*/ 762000 w 1382052"/>
              <a:gd name="connsiteY2" fmla="*/ 597510 h 1098361"/>
              <a:gd name="connsiteX3" fmla="*/ 1219200 w 1382052"/>
              <a:gd name="connsiteY3" fmla="*/ 888455 h 1098361"/>
              <a:gd name="connsiteX4" fmla="*/ 1136072 w 1382052"/>
              <a:gd name="connsiteY4" fmla="*/ 1068564 h 1098361"/>
              <a:gd name="connsiteX5" fmla="*/ 0 w 1382052"/>
              <a:gd name="connsiteY5" fmla="*/ 1096273 h 1098361"/>
              <a:gd name="connsiteX0" fmla="*/ 1371357 w 1371357"/>
              <a:gd name="connsiteY0" fmla="*/ 47028 h 1077755"/>
              <a:gd name="connsiteX1" fmla="*/ 706581 w 1371357"/>
              <a:gd name="connsiteY1" fmla="*/ 64285 h 1077755"/>
              <a:gd name="connsiteX2" fmla="*/ 762000 w 1371357"/>
              <a:gd name="connsiteY2" fmla="*/ 576904 h 1077755"/>
              <a:gd name="connsiteX3" fmla="*/ 1219200 w 1371357"/>
              <a:gd name="connsiteY3" fmla="*/ 867849 h 1077755"/>
              <a:gd name="connsiteX4" fmla="*/ 1136072 w 1371357"/>
              <a:gd name="connsiteY4" fmla="*/ 1047958 h 1077755"/>
              <a:gd name="connsiteX5" fmla="*/ 0 w 1371357"/>
              <a:gd name="connsiteY5" fmla="*/ 1075667 h 1077755"/>
              <a:gd name="connsiteX0" fmla="*/ 1371357 w 1371357"/>
              <a:gd name="connsiteY0" fmla="*/ 75445 h 1106172"/>
              <a:gd name="connsiteX1" fmla="*/ 706581 w 1371357"/>
              <a:gd name="connsiteY1" fmla="*/ 92702 h 1106172"/>
              <a:gd name="connsiteX2" fmla="*/ 762000 w 1371357"/>
              <a:gd name="connsiteY2" fmla="*/ 605321 h 1106172"/>
              <a:gd name="connsiteX3" fmla="*/ 1219200 w 1371357"/>
              <a:gd name="connsiteY3" fmla="*/ 896266 h 1106172"/>
              <a:gd name="connsiteX4" fmla="*/ 1136072 w 1371357"/>
              <a:gd name="connsiteY4" fmla="*/ 1076375 h 1106172"/>
              <a:gd name="connsiteX5" fmla="*/ 0 w 1371357"/>
              <a:gd name="connsiteY5" fmla="*/ 1104084 h 1106172"/>
              <a:gd name="connsiteX0" fmla="*/ 1403441 w 1403441"/>
              <a:gd name="connsiteY0" fmla="*/ 79081 h 1099113"/>
              <a:gd name="connsiteX1" fmla="*/ 706581 w 1403441"/>
              <a:gd name="connsiteY1" fmla="*/ 85643 h 1099113"/>
              <a:gd name="connsiteX2" fmla="*/ 762000 w 1403441"/>
              <a:gd name="connsiteY2" fmla="*/ 598262 h 1099113"/>
              <a:gd name="connsiteX3" fmla="*/ 1219200 w 1403441"/>
              <a:gd name="connsiteY3" fmla="*/ 889207 h 1099113"/>
              <a:gd name="connsiteX4" fmla="*/ 1136072 w 1403441"/>
              <a:gd name="connsiteY4" fmla="*/ 1069316 h 1099113"/>
              <a:gd name="connsiteX5" fmla="*/ 0 w 1403441"/>
              <a:gd name="connsiteY5" fmla="*/ 1097025 h 109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441" h="1099113">
                <a:moveTo>
                  <a:pt x="1403441" y="79081"/>
                </a:moveTo>
                <a:cubicBezTo>
                  <a:pt x="1119605" y="-50471"/>
                  <a:pt x="813488" y="-887"/>
                  <a:pt x="706581" y="85643"/>
                </a:cubicBezTo>
                <a:cubicBezTo>
                  <a:pt x="599674" y="172173"/>
                  <a:pt x="676563" y="464335"/>
                  <a:pt x="762000" y="598262"/>
                </a:cubicBezTo>
                <a:cubicBezTo>
                  <a:pt x="847436" y="732189"/>
                  <a:pt x="1156855" y="810698"/>
                  <a:pt x="1219200" y="889207"/>
                </a:cubicBezTo>
                <a:cubicBezTo>
                  <a:pt x="1281545" y="967716"/>
                  <a:pt x="1339272" y="1034680"/>
                  <a:pt x="1136072" y="1069316"/>
                </a:cubicBezTo>
                <a:cubicBezTo>
                  <a:pt x="932872" y="1103952"/>
                  <a:pt x="466436" y="1100488"/>
                  <a:pt x="0" y="1097025"/>
                </a:cubicBezTo>
              </a:path>
            </a:pathLst>
          </a:cu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1094509" y="554419"/>
            <a:ext cx="1182116" cy="1155038"/>
          </a:xfrm>
          <a:custGeom>
            <a:avLst/>
            <a:gdLst>
              <a:gd name="connsiteX0" fmla="*/ 1108364 w 1182627"/>
              <a:gd name="connsiteY0" fmla="*/ 1149691 h 1149691"/>
              <a:gd name="connsiteX1" fmla="*/ 1039091 w 1182627"/>
              <a:gd name="connsiteY1" fmla="*/ 470818 h 1149691"/>
              <a:gd name="connsiteX2" fmla="*/ 1122218 w 1182627"/>
              <a:gd name="connsiteY2" fmla="*/ 41327 h 1149691"/>
              <a:gd name="connsiteX3" fmla="*/ 0 w 1182627"/>
              <a:gd name="connsiteY3" fmla="*/ 41327 h 1149691"/>
              <a:gd name="connsiteX0" fmla="*/ 1129753 w 1182116"/>
              <a:gd name="connsiteY0" fmla="*/ 1155038 h 1155038"/>
              <a:gd name="connsiteX1" fmla="*/ 1039091 w 1182116"/>
              <a:gd name="connsiteY1" fmla="*/ 470818 h 1155038"/>
              <a:gd name="connsiteX2" fmla="*/ 1122218 w 1182116"/>
              <a:gd name="connsiteY2" fmla="*/ 41327 h 1155038"/>
              <a:gd name="connsiteX3" fmla="*/ 0 w 1182116"/>
              <a:gd name="connsiteY3" fmla="*/ 41327 h 1155038"/>
            </a:gdLst>
            <a:ahLst/>
            <a:cxnLst>
              <a:cxn ang="0">
                <a:pos x="connsiteX0" y="connsiteY0"/>
              </a:cxn>
              <a:cxn ang="0">
                <a:pos x="connsiteX1" y="connsiteY1"/>
              </a:cxn>
              <a:cxn ang="0">
                <a:pos x="connsiteX2" y="connsiteY2"/>
              </a:cxn>
              <a:cxn ang="0">
                <a:pos x="connsiteX3" y="connsiteY3"/>
              </a:cxn>
            </a:cxnLst>
            <a:rect l="l" t="t" r="r" b="b"/>
            <a:pathLst>
              <a:path w="1182116" h="1155038">
                <a:moveTo>
                  <a:pt x="1129753" y="1155038"/>
                </a:moveTo>
                <a:cubicBezTo>
                  <a:pt x="1093962" y="907965"/>
                  <a:pt x="1040347" y="656436"/>
                  <a:pt x="1039091" y="470818"/>
                </a:cubicBezTo>
                <a:cubicBezTo>
                  <a:pt x="1037835" y="285200"/>
                  <a:pt x="1295400" y="112909"/>
                  <a:pt x="1122218" y="41327"/>
                </a:cubicBezTo>
                <a:cubicBezTo>
                  <a:pt x="949036" y="-30255"/>
                  <a:pt x="474518" y="5536"/>
                  <a:pt x="0" y="41327"/>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p:cNvSpPr/>
          <p:nvPr/>
        </p:nvSpPr>
        <p:spPr>
          <a:xfrm>
            <a:off x="981709" y="904991"/>
            <a:ext cx="1245937" cy="826827"/>
          </a:xfrm>
          <a:custGeom>
            <a:avLst/>
            <a:gdLst>
              <a:gd name="connsiteX0" fmla="*/ 1219200 w 1219200"/>
              <a:gd name="connsiteY0" fmla="*/ 826827 h 826827"/>
              <a:gd name="connsiteX1" fmla="*/ 914400 w 1219200"/>
              <a:gd name="connsiteY1" fmla="*/ 64827 h 826827"/>
              <a:gd name="connsiteX2" fmla="*/ 0 w 1219200"/>
              <a:gd name="connsiteY2" fmla="*/ 92536 h 826827"/>
              <a:gd name="connsiteX0" fmla="*/ 1245937 w 1245937"/>
              <a:gd name="connsiteY0" fmla="*/ 826827 h 826827"/>
              <a:gd name="connsiteX1" fmla="*/ 914400 w 1245937"/>
              <a:gd name="connsiteY1" fmla="*/ 64827 h 826827"/>
              <a:gd name="connsiteX2" fmla="*/ 0 w 1245937"/>
              <a:gd name="connsiteY2" fmla="*/ 92536 h 826827"/>
            </a:gdLst>
            <a:ahLst/>
            <a:cxnLst>
              <a:cxn ang="0">
                <a:pos x="connsiteX0" y="connsiteY0"/>
              </a:cxn>
              <a:cxn ang="0">
                <a:pos x="connsiteX1" y="connsiteY1"/>
              </a:cxn>
              <a:cxn ang="0">
                <a:pos x="connsiteX2" y="connsiteY2"/>
              </a:cxn>
            </a:cxnLst>
            <a:rect l="l" t="t" r="r" b="b"/>
            <a:pathLst>
              <a:path w="1245937" h="826827">
                <a:moveTo>
                  <a:pt x="1245937" y="826827"/>
                </a:moveTo>
                <a:cubicBezTo>
                  <a:pt x="1195137" y="507018"/>
                  <a:pt x="1117600" y="187209"/>
                  <a:pt x="914400" y="64827"/>
                </a:cubicBezTo>
                <a:cubicBezTo>
                  <a:pt x="711200" y="-57555"/>
                  <a:pt x="355600" y="17490"/>
                  <a:pt x="0" y="92536"/>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orme libre 35"/>
          <p:cNvSpPr/>
          <p:nvPr/>
        </p:nvSpPr>
        <p:spPr>
          <a:xfrm>
            <a:off x="1260764" y="1410211"/>
            <a:ext cx="997527" cy="349316"/>
          </a:xfrm>
          <a:custGeom>
            <a:avLst/>
            <a:gdLst>
              <a:gd name="connsiteX0" fmla="*/ 997527 w 997527"/>
              <a:gd name="connsiteY0" fmla="*/ 349316 h 349316"/>
              <a:gd name="connsiteX1" fmla="*/ 637309 w 997527"/>
              <a:gd name="connsiteY1" fmla="*/ 30662 h 349316"/>
              <a:gd name="connsiteX2" fmla="*/ 0 w 997527"/>
              <a:gd name="connsiteY2" fmla="*/ 30662 h 349316"/>
            </a:gdLst>
            <a:ahLst/>
            <a:cxnLst>
              <a:cxn ang="0">
                <a:pos x="connsiteX0" y="connsiteY0"/>
              </a:cxn>
              <a:cxn ang="0">
                <a:pos x="connsiteX1" y="connsiteY1"/>
              </a:cxn>
              <a:cxn ang="0">
                <a:pos x="connsiteX2" y="connsiteY2"/>
              </a:cxn>
            </a:cxnLst>
            <a:rect l="l" t="t" r="r" b="b"/>
            <a:pathLst>
              <a:path w="997527" h="349316">
                <a:moveTo>
                  <a:pt x="997527" y="349316"/>
                </a:moveTo>
                <a:cubicBezTo>
                  <a:pt x="900545" y="216543"/>
                  <a:pt x="803563" y="83771"/>
                  <a:pt x="637309" y="30662"/>
                </a:cubicBezTo>
                <a:cubicBezTo>
                  <a:pt x="471055" y="-22447"/>
                  <a:pt x="235527" y="4107"/>
                  <a:pt x="0" y="30662"/>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orme libre 36"/>
          <p:cNvSpPr/>
          <p:nvPr/>
        </p:nvSpPr>
        <p:spPr>
          <a:xfrm>
            <a:off x="1025236" y="1731818"/>
            <a:ext cx="1191491" cy="341841"/>
          </a:xfrm>
          <a:custGeom>
            <a:avLst/>
            <a:gdLst>
              <a:gd name="connsiteX0" fmla="*/ 1191491 w 1191491"/>
              <a:gd name="connsiteY0" fmla="*/ 0 h 341841"/>
              <a:gd name="connsiteX1" fmla="*/ 1025237 w 1191491"/>
              <a:gd name="connsiteY1" fmla="*/ 235527 h 341841"/>
              <a:gd name="connsiteX2" fmla="*/ 581891 w 1191491"/>
              <a:gd name="connsiteY2" fmla="*/ 332509 h 341841"/>
              <a:gd name="connsiteX3" fmla="*/ 0 w 1191491"/>
              <a:gd name="connsiteY3" fmla="*/ 332509 h 341841"/>
            </a:gdLst>
            <a:ahLst/>
            <a:cxnLst>
              <a:cxn ang="0">
                <a:pos x="connsiteX0" y="connsiteY0"/>
              </a:cxn>
              <a:cxn ang="0">
                <a:pos x="connsiteX1" y="connsiteY1"/>
              </a:cxn>
              <a:cxn ang="0">
                <a:pos x="connsiteX2" y="connsiteY2"/>
              </a:cxn>
              <a:cxn ang="0">
                <a:pos x="connsiteX3" y="connsiteY3"/>
              </a:cxn>
            </a:cxnLst>
            <a:rect l="l" t="t" r="r" b="b"/>
            <a:pathLst>
              <a:path w="1191491" h="341841">
                <a:moveTo>
                  <a:pt x="1191491" y="0"/>
                </a:moveTo>
                <a:cubicBezTo>
                  <a:pt x="1159164" y="90054"/>
                  <a:pt x="1126837" y="180109"/>
                  <a:pt x="1025237" y="235527"/>
                </a:cubicBezTo>
                <a:cubicBezTo>
                  <a:pt x="923637" y="290945"/>
                  <a:pt x="752764" y="316345"/>
                  <a:pt x="581891" y="332509"/>
                </a:cubicBezTo>
                <a:cubicBezTo>
                  <a:pt x="411018" y="348673"/>
                  <a:pt x="205509" y="340591"/>
                  <a:pt x="0" y="332509"/>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orme libre 37"/>
          <p:cNvSpPr/>
          <p:nvPr/>
        </p:nvSpPr>
        <p:spPr>
          <a:xfrm>
            <a:off x="1094509" y="1731818"/>
            <a:ext cx="1136073" cy="745449"/>
          </a:xfrm>
          <a:custGeom>
            <a:avLst/>
            <a:gdLst>
              <a:gd name="connsiteX0" fmla="*/ 1136073 w 1136073"/>
              <a:gd name="connsiteY0" fmla="*/ 0 h 745449"/>
              <a:gd name="connsiteX1" fmla="*/ 1052946 w 1136073"/>
              <a:gd name="connsiteY1" fmla="*/ 415637 h 745449"/>
              <a:gd name="connsiteX2" fmla="*/ 845127 w 1136073"/>
              <a:gd name="connsiteY2" fmla="*/ 706582 h 745449"/>
              <a:gd name="connsiteX3" fmla="*/ 0 w 1136073"/>
              <a:gd name="connsiteY3" fmla="*/ 734291 h 745449"/>
            </a:gdLst>
            <a:ahLst/>
            <a:cxnLst>
              <a:cxn ang="0">
                <a:pos x="connsiteX0" y="connsiteY0"/>
              </a:cxn>
              <a:cxn ang="0">
                <a:pos x="connsiteX1" y="connsiteY1"/>
              </a:cxn>
              <a:cxn ang="0">
                <a:pos x="connsiteX2" y="connsiteY2"/>
              </a:cxn>
              <a:cxn ang="0">
                <a:pos x="connsiteX3" y="connsiteY3"/>
              </a:cxn>
            </a:cxnLst>
            <a:rect l="l" t="t" r="r" b="b"/>
            <a:pathLst>
              <a:path w="1136073" h="745449">
                <a:moveTo>
                  <a:pt x="1136073" y="0"/>
                </a:moveTo>
                <a:cubicBezTo>
                  <a:pt x="1118755" y="148936"/>
                  <a:pt x="1101437" y="297873"/>
                  <a:pt x="1052946" y="415637"/>
                </a:cubicBezTo>
                <a:cubicBezTo>
                  <a:pt x="1004455" y="533401"/>
                  <a:pt x="1020618" y="653473"/>
                  <a:pt x="845127" y="706582"/>
                </a:cubicBezTo>
                <a:cubicBezTo>
                  <a:pt x="669636" y="759691"/>
                  <a:pt x="334818" y="746991"/>
                  <a:pt x="0" y="734291"/>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7" name="Picture 3" descr="C:\Users\Manon\AppData\Local\Microsoft\Windows\Temporary Internet Files\Content.IE5\3JW7395S\MC90044213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062" y="471155"/>
            <a:ext cx="627137" cy="618719"/>
          </a:xfrm>
          <a:prstGeom prst="rect">
            <a:avLst/>
          </a:prstGeom>
          <a:noFill/>
          <a:extLst>
            <a:ext uri="{909E8E84-426E-40DD-AFC4-6F175D3DCCD1}">
              <a14:hiddenFill xmlns:a14="http://schemas.microsoft.com/office/drawing/2010/main">
                <a:solidFill>
                  <a:srgbClr val="FFFFFF"/>
                </a:solidFill>
              </a14:hiddenFill>
            </a:ext>
          </a:extLst>
        </p:spPr>
      </p:pic>
      <p:sp>
        <p:nvSpPr>
          <p:cNvPr id="39" name="Forme libre 38"/>
          <p:cNvSpPr/>
          <p:nvPr/>
        </p:nvSpPr>
        <p:spPr>
          <a:xfrm>
            <a:off x="942109" y="346364"/>
            <a:ext cx="166255" cy="235527"/>
          </a:xfrm>
          <a:custGeom>
            <a:avLst/>
            <a:gdLst>
              <a:gd name="connsiteX0" fmla="*/ 166255 w 166255"/>
              <a:gd name="connsiteY0" fmla="*/ 235527 h 235527"/>
              <a:gd name="connsiteX1" fmla="*/ 0 w 166255"/>
              <a:gd name="connsiteY1" fmla="*/ 0 h 235527"/>
            </a:gdLst>
            <a:ahLst/>
            <a:cxnLst>
              <a:cxn ang="0">
                <a:pos x="connsiteX0" y="connsiteY0"/>
              </a:cxn>
              <a:cxn ang="0">
                <a:pos x="connsiteX1" y="connsiteY1"/>
              </a:cxn>
            </a:cxnLst>
            <a:rect l="l" t="t" r="r" b="b"/>
            <a:pathLst>
              <a:path w="166255" h="235527">
                <a:moveTo>
                  <a:pt x="166255" y="235527"/>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orme libre 39"/>
          <p:cNvSpPr/>
          <p:nvPr/>
        </p:nvSpPr>
        <p:spPr>
          <a:xfrm>
            <a:off x="886691" y="1343891"/>
            <a:ext cx="374073" cy="69273"/>
          </a:xfrm>
          <a:custGeom>
            <a:avLst/>
            <a:gdLst>
              <a:gd name="connsiteX0" fmla="*/ 374073 w 374073"/>
              <a:gd name="connsiteY0" fmla="*/ 69273 h 69273"/>
              <a:gd name="connsiteX1" fmla="*/ 0 w 374073"/>
              <a:gd name="connsiteY1" fmla="*/ 0 h 69273"/>
            </a:gdLst>
            <a:ahLst/>
            <a:cxnLst>
              <a:cxn ang="0">
                <a:pos x="connsiteX0" y="connsiteY0"/>
              </a:cxn>
              <a:cxn ang="0">
                <a:pos x="connsiteX1" y="connsiteY1"/>
              </a:cxn>
            </a:cxnLst>
            <a:rect l="l" t="t" r="r" b="b"/>
            <a:pathLst>
              <a:path w="374073" h="69273">
                <a:moveTo>
                  <a:pt x="374073" y="69273"/>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orme libre 40"/>
          <p:cNvSpPr/>
          <p:nvPr/>
        </p:nvSpPr>
        <p:spPr>
          <a:xfrm>
            <a:off x="734291" y="1759527"/>
            <a:ext cx="304800" cy="304800"/>
          </a:xfrm>
          <a:custGeom>
            <a:avLst/>
            <a:gdLst>
              <a:gd name="connsiteX0" fmla="*/ 304800 w 304800"/>
              <a:gd name="connsiteY0" fmla="*/ 304800 h 304800"/>
              <a:gd name="connsiteX1" fmla="*/ 0 w 304800"/>
              <a:gd name="connsiteY1" fmla="*/ 0 h 304800"/>
            </a:gdLst>
            <a:ahLst/>
            <a:cxnLst>
              <a:cxn ang="0">
                <a:pos x="connsiteX0" y="connsiteY0"/>
              </a:cxn>
              <a:cxn ang="0">
                <a:pos x="connsiteX1" y="connsiteY1"/>
              </a:cxn>
            </a:cxnLst>
            <a:rect l="l" t="t" r="r" b="b"/>
            <a:pathLst>
              <a:path w="304800" h="304800">
                <a:moveTo>
                  <a:pt x="304800" y="30480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orme libre 41"/>
          <p:cNvSpPr/>
          <p:nvPr/>
        </p:nvSpPr>
        <p:spPr>
          <a:xfrm>
            <a:off x="762000" y="2410691"/>
            <a:ext cx="360218" cy="55418"/>
          </a:xfrm>
          <a:custGeom>
            <a:avLst/>
            <a:gdLst>
              <a:gd name="connsiteX0" fmla="*/ 360218 w 360218"/>
              <a:gd name="connsiteY0" fmla="*/ 55418 h 55418"/>
              <a:gd name="connsiteX1" fmla="*/ 0 w 360218"/>
              <a:gd name="connsiteY1" fmla="*/ 0 h 55418"/>
            </a:gdLst>
            <a:ahLst/>
            <a:cxnLst>
              <a:cxn ang="0">
                <a:pos x="connsiteX0" y="connsiteY0"/>
              </a:cxn>
              <a:cxn ang="0">
                <a:pos x="connsiteX1" y="connsiteY1"/>
              </a:cxn>
            </a:cxnLst>
            <a:rect l="l" t="t" r="r" b="b"/>
            <a:pathLst>
              <a:path w="360218" h="55418">
                <a:moveTo>
                  <a:pt x="360218" y="55418"/>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orme libre 42"/>
          <p:cNvSpPr/>
          <p:nvPr/>
        </p:nvSpPr>
        <p:spPr>
          <a:xfrm>
            <a:off x="1080655" y="2958310"/>
            <a:ext cx="946484" cy="62050"/>
          </a:xfrm>
          <a:custGeom>
            <a:avLst/>
            <a:gdLst>
              <a:gd name="connsiteX0" fmla="*/ 914400 w 914400"/>
              <a:gd name="connsiteY0" fmla="*/ 13854 h 28109"/>
              <a:gd name="connsiteX1" fmla="*/ 346363 w 914400"/>
              <a:gd name="connsiteY1" fmla="*/ 27709 h 28109"/>
              <a:gd name="connsiteX2" fmla="*/ 0 w 914400"/>
              <a:gd name="connsiteY2" fmla="*/ 0 h 28109"/>
              <a:gd name="connsiteX0" fmla="*/ 946484 w 946484"/>
              <a:gd name="connsiteY0" fmla="*/ 0 h 62050"/>
              <a:gd name="connsiteX1" fmla="*/ 346363 w 946484"/>
              <a:gd name="connsiteY1" fmla="*/ 61981 h 62050"/>
              <a:gd name="connsiteX2" fmla="*/ 0 w 946484"/>
              <a:gd name="connsiteY2" fmla="*/ 34272 h 62050"/>
            </a:gdLst>
            <a:ahLst/>
            <a:cxnLst>
              <a:cxn ang="0">
                <a:pos x="connsiteX0" y="connsiteY0"/>
              </a:cxn>
              <a:cxn ang="0">
                <a:pos x="connsiteX1" y="connsiteY1"/>
              </a:cxn>
              <a:cxn ang="0">
                <a:pos x="connsiteX2" y="connsiteY2"/>
              </a:cxn>
            </a:cxnLst>
            <a:rect l="l" t="t" r="r" b="b"/>
            <a:pathLst>
              <a:path w="946484" h="62050">
                <a:moveTo>
                  <a:pt x="946484" y="0"/>
                </a:moveTo>
                <a:cubicBezTo>
                  <a:pt x="738665" y="8082"/>
                  <a:pt x="498763" y="64290"/>
                  <a:pt x="346363" y="61981"/>
                </a:cubicBezTo>
                <a:cubicBezTo>
                  <a:pt x="193963" y="59672"/>
                  <a:pt x="96981" y="46972"/>
                  <a:pt x="0" y="34272"/>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orme libre 43"/>
          <p:cNvSpPr/>
          <p:nvPr/>
        </p:nvSpPr>
        <p:spPr>
          <a:xfrm>
            <a:off x="678873" y="2965844"/>
            <a:ext cx="1335384" cy="442373"/>
          </a:xfrm>
          <a:custGeom>
            <a:avLst/>
            <a:gdLst>
              <a:gd name="connsiteX0" fmla="*/ 1330036 w 1336756"/>
              <a:gd name="connsiteY0" fmla="*/ 0 h 415636"/>
              <a:gd name="connsiteX1" fmla="*/ 1136072 w 1336756"/>
              <a:gd name="connsiteY1" fmla="*/ 318654 h 415636"/>
              <a:gd name="connsiteX2" fmla="*/ 0 w 1336756"/>
              <a:gd name="connsiteY2" fmla="*/ 415636 h 415636"/>
              <a:gd name="connsiteX0" fmla="*/ 1335384 w 1341362"/>
              <a:gd name="connsiteY0" fmla="*/ 0 h 442373"/>
              <a:gd name="connsiteX1" fmla="*/ 1136072 w 1341362"/>
              <a:gd name="connsiteY1" fmla="*/ 345391 h 442373"/>
              <a:gd name="connsiteX2" fmla="*/ 0 w 1341362"/>
              <a:gd name="connsiteY2" fmla="*/ 442373 h 442373"/>
              <a:gd name="connsiteX0" fmla="*/ 1335384 w 1335384"/>
              <a:gd name="connsiteY0" fmla="*/ 0 h 442373"/>
              <a:gd name="connsiteX1" fmla="*/ 1136072 w 1335384"/>
              <a:gd name="connsiteY1" fmla="*/ 345391 h 442373"/>
              <a:gd name="connsiteX2" fmla="*/ 0 w 1335384"/>
              <a:gd name="connsiteY2" fmla="*/ 442373 h 442373"/>
            </a:gdLst>
            <a:ahLst/>
            <a:cxnLst>
              <a:cxn ang="0">
                <a:pos x="connsiteX0" y="connsiteY0"/>
              </a:cxn>
              <a:cxn ang="0">
                <a:pos x="connsiteX1" y="connsiteY1"/>
              </a:cxn>
              <a:cxn ang="0">
                <a:pos x="connsiteX2" y="connsiteY2"/>
              </a:cxn>
            </a:cxnLst>
            <a:rect l="l" t="t" r="r" b="b"/>
            <a:pathLst>
              <a:path w="1335384" h="442373">
                <a:moveTo>
                  <a:pt x="1335384" y="0"/>
                </a:moveTo>
                <a:cubicBezTo>
                  <a:pt x="1258333" y="87258"/>
                  <a:pt x="1357745" y="276118"/>
                  <a:pt x="1136072" y="345391"/>
                </a:cubicBezTo>
                <a:cubicBezTo>
                  <a:pt x="914399" y="414664"/>
                  <a:pt x="457199" y="428518"/>
                  <a:pt x="0" y="442373"/>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44"/>
          <p:cNvSpPr/>
          <p:nvPr/>
        </p:nvSpPr>
        <p:spPr>
          <a:xfrm>
            <a:off x="1025236" y="2992582"/>
            <a:ext cx="1020364" cy="911320"/>
          </a:xfrm>
          <a:custGeom>
            <a:avLst/>
            <a:gdLst>
              <a:gd name="connsiteX0" fmla="*/ 969819 w 1020364"/>
              <a:gd name="connsiteY0" fmla="*/ 0 h 911320"/>
              <a:gd name="connsiteX1" fmla="*/ 997528 w 1020364"/>
              <a:gd name="connsiteY1" fmla="*/ 748145 h 911320"/>
              <a:gd name="connsiteX2" fmla="*/ 678873 w 1020364"/>
              <a:gd name="connsiteY2" fmla="*/ 900545 h 911320"/>
              <a:gd name="connsiteX3" fmla="*/ 0 w 1020364"/>
              <a:gd name="connsiteY3" fmla="*/ 886691 h 911320"/>
            </a:gdLst>
            <a:ahLst/>
            <a:cxnLst>
              <a:cxn ang="0">
                <a:pos x="connsiteX0" y="connsiteY0"/>
              </a:cxn>
              <a:cxn ang="0">
                <a:pos x="connsiteX1" y="connsiteY1"/>
              </a:cxn>
              <a:cxn ang="0">
                <a:pos x="connsiteX2" y="connsiteY2"/>
              </a:cxn>
              <a:cxn ang="0">
                <a:pos x="connsiteX3" y="connsiteY3"/>
              </a:cxn>
            </a:cxnLst>
            <a:rect l="l" t="t" r="r" b="b"/>
            <a:pathLst>
              <a:path w="1020364" h="911320">
                <a:moveTo>
                  <a:pt x="969819" y="0"/>
                </a:moveTo>
                <a:cubicBezTo>
                  <a:pt x="1007919" y="299027"/>
                  <a:pt x="1046019" y="598054"/>
                  <a:pt x="997528" y="748145"/>
                </a:cubicBezTo>
                <a:cubicBezTo>
                  <a:pt x="949037" y="898236"/>
                  <a:pt x="845128" y="877454"/>
                  <a:pt x="678873" y="900545"/>
                </a:cubicBezTo>
                <a:cubicBezTo>
                  <a:pt x="512618" y="923636"/>
                  <a:pt x="256309" y="905163"/>
                  <a:pt x="0" y="886691"/>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45"/>
          <p:cNvSpPr/>
          <p:nvPr/>
        </p:nvSpPr>
        <p:spPr>
          <a:xfrm>
            <a:off x="2060196" y="2989422"/>
            <a:ext cx="253513" cy="1097669"/>
          </a:xfrm>
          <a:custGeom>
            <a:avLst/>
            <a:gdLst>
              <a:gd name="connsiteX0" fmla="*/ 0 w 290945"/>
              <a:gd name="connsiteY0" fmla="*/ 0 h 1108364"/>
              <a:gd name="connsiteX1" fmla="*/ 290945 w 290945"/>
              <a:gd name="connsiteY1" fmla="*/ 1108364 h 1108364"/>
              <a:gd name="connsiteX0" fmla="*/ 0 w 253513"/>
              <a:gd name="connsiteY0" fmla="*/ 0 h 1097669"/>
              <a:gd name="connsiteX1" fmla="*/ 253513 w 253513"/>
              <a:gd name="connsiteY1" fmla="*/ 1097669 h 1097669"/>
            </a:gdLst>
            <a:ahLst/>
            <a:cxnLst>
              <a:cxn ang="0">
                <a:pos x="connsiteX0" y="connsiteY0"/>
              </a:cxn>
              <a:cxn ang="0">
                <a:pos x="connsiteX1" y="connsiteY1"/>
              </a:cxn>
            </a:cxnLst>
            <a:rect l="l" t="t" r="r" b="b"/>
            <a:pathLst>
              <a:path w="253513" h="1097669">
                <a:moveTo>
                  <a:pt x="0" y="0"/>
                </a:moveTo>
                <a:cubicBezTo>
                  <a:pt x="96982" y="369455"/>
                  <a:pt x="156531" y="728214"/>
                  <a:pt x="253513" y="1097669"/>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46"/>
          <p:cNvSpPr/>
          <p:nvPr/>
        </p:nvSpPr>
        <p:spPr>
          <a:xfrm>
            <a:off x="2081585" y="2985290"/>
            <a:ext cx="980270" cy="933056"/>
          </a:xfrm>
          <a:custGeom>
            <a:avLst/>
            <a:gdLst>
              <a:gd name="connsiteX0" fmla="*/ 0 w 1039091"/>
              <a:gd name="connsiteY0" fmla="*/ 0 h 981182"/>
              <a:gd name="connsiteX1" fmla="*/ 484909 w 1039091"/>
              <a:gd name="connsiteY1" fmla="*/ 858981 h 981182"/>
              <a:gd name="connsiteX2" fmla="*/ 1039091 w 1039091"/>
              <a:gd name="connsiteY2" fmla="*/ 955963 h 981182"/>
              <a:gd name="connsiteX0" fmla="*/ 0 w 1049786"/>
              <a:gd name="connsiteY0" fmla="*/ 0 h 933056"/>
              <a:gd name="connsiteX1" fmla="*/ 495604 w 1049786"/>
              <a:gd name="connsiteY1" fmla="*/ 810855 h 933056"/>
              <a:gd name="connsiteX2" fmla="*/ 1049786 w 1049786"/>
              <a:gd name="connsiteY2" fmla="*/ 907837 h 933056"/>
              <a:gd name="connsiteX0" fmla="*/ 0 w 980270"/>
              <a:gd name="connsiteY0" fmla="*/ 0 h 933056"/>
              <a:gd name="connsiteX1" fmla="*/ 426088 w 980270"/>
              <a:gd name="connsiteY1" fmla="*/ 810855 h 933056"/>
              <a:gd name="connsiteX2" fmla="*/ 980270 w 980270"/>
              <a:gd name="connsiteY2" fmla="*/ 907837 h 933056"/>
            </a:gdLst>
            <a:ahLst/>
            <a:cxnLst>
              <a:cxn ang="0">
                <a:pos x="connsiteX0" y="connsiteY0"/>
              </a:cxn>
              <a:cxn ang="0">
                <a:pos x="connsiteX1" y="connsiteY1"/>
              </a:cxn>
              <a:cxn ang="0">
                <a:pos x="connsiteX2" y="connsiteY2"/>
              </a:cxn>
            </a:cxnLst>
            <a:rect l="l" t="t" r="r" b="b"/>
            <a:pathLst>
              <a:path w="980270" h="933056">
                <a:moveTo>
                  <a:pt x="0" y="0"/>
                </a:moveTo>
                <a:cubicBezTo>
                  <a:pt x="155863" y="349827"/>
                  <a:pt x="252906" y="651528"/>
                  <a:pt x="426088" y="810855"/>
                </a:cubicBezTo>
                <a:cubicBezTo>
                  <a:pt x="599270" y="970182"/>
                  <a:pt x="789770" y="939009"/>
                  <a:pt x="980270" y="907837"/>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47"/>
          <p:cNvSpPr/>
          <p:nvPr/>
        </p:nvSpPr>
        <p:spPr>
          <a:xfrm>
            <a:off x="526473" y="3740727"/>
            <a:ext cx="526472" cy="152400"/>
          </a:xfrm>
          <a:custGeom>
            <a:avLst/>
            <a:gdLst>
              <a:gd name="connsiteX0" fmla="*/ 526472 w 526472"/>
              <a:gd name="connsiteY0" fmla="*/ 152400 h 152400"/>
              <a:gd name="connsiteX1" fmla="*/ 0 w 526472"/>
              <a:gd name="connsiteY1" fmla="*/ 0 h 152400"/>
            </a:gdLst>
            <a:ahLst/>
            <a:cxnLst>
              <a:cxn ang="0">
                <a:pos x="connsiteX0" y="connsiteY0"/>
              </a:cxn>
              <a:cxn ang="0">
                <a:pos x="connsiteX1" y="connsiteY1"/>
              </a:cxn>
            </a:cxnLst>
            <a:rect l="l" t="t" r="r" b="b"/>
            <a:pathLst>
              <a:path w="526472" h="152400">
                <a:moveTo>
                  <a:pt x="526472" y="15240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48"/>
          <p:cNvSpPr/>
          <p:nvPr/>
        </p:nvSpPr>
        <p:spPr>
          <a:xfrm>
            <a:off x="637309" y="3893127"/>
            <a:ext cx="600331" cy="324393"/>
          </a:xfrm>
          <a:custGeom>
            <a:avLst/>
            <a:gdLst>
              <a:gd name="connsiteX0" fmla="*/ 387927 w 600331"/>
              <a:gd name="connsiteY0" fmla="*/ 0 h 324393"/>
              <a:gd name="connsiteX1" fmla="*/ 581891 w 600331"/>
              <a:gd name="connsiteY1" fmla="*/ 221673 h 324393"/>
              <a:gd name="connsiteX2" fmla="*/ 526473 w 600331"/>
              <a:gd name="connsiteY2" fmla="*/ 318655 h 324393"/>
              <a:gd name="connsiteX3" fmla="*/ 0 w 600331"/>
              <a:gd name="connsiteY3" fmla="*/ 304800 h 324393"/>
            </a:gdLst>
            <a:ahLst/>
            <a:cxnLst>
              <a:cxn ang="0">
                <a:pos x="connsiteX0" y="connsiteY0"/>
              </a:cxn>
              <a:cxn ang="0">
                <a:pos x="connsiteX1" y="connsiteY1"/>
              </a:cxn>
              <a:cxn ang="0">
                <a:pos x="connsiteX2" y="connsiteY2"/>
              </a:cxn>
              <a:cxn ang="0">
                <a:pos x="connsiteX3" y="connsiteY3"/>
              </a:cxn>
            </a:cxnLst>
            <a:rect l="l" t="t" r="r" b="b"/>
            <a:pathLst>
              <a:path w="600331" h="324393">
                <a:moveTo>
                  <a:pt x="387927" y="0"/>
                </a:moveTo>
                <a:cubicBezTo>
                  <a:pt x="473363" y="84282"/>
                  <a:pt x="558800" y="168564"/>
                  <a:pt x="581891" y="221673"/>
                </a:cubicBezTo>
                <a:cubicBezTo>
                  <a:pt x="604982" y="274782"/>
                  <a:pt x="623455" y="304801"/>
                  <a:pt x="526473" y="318655"/>
                </a:cubicBezTo>
                <a:cubicBezTo>
                  <a:pt x="429491" y="332509"/>
                  <a:pt x="214745" y="318654"/>
                  <a:pt x="0" y="304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49"/>
          <p:cNvSpPr/>
          <p:nvPr/>
        </p:nvSpPr>
        <p:spPr>
          <a:xfrm>
            <a:off x="484909" y="3879273"/>
            <a:ext cx="887826" cy="623454"/>
          </a:xfrm>
          <a:custGeom>
            <a:avLst/>
            <a:gdLst>
              <a:gd name="connsiteX0" fmla="*/ 498764 w 887826"/>
              <a:gd name="connsiteY0" fmla="*/ 0 h 623454"/>
              <a:gd name="connsiteX1" fmla="*/ 886691 w 887826"/>
              <a:gd name="connsiteY1" fmla="*/ 374072 h 623454"/>
              <a:gd name="connsiteX2" fmla="*/ 595746 w 887826"/>
              <a:gd name="connsiteY2" fmla="*/ 540327 h 623454"/>
              <a:gd name="connsiteX3" fmla="*/ 0 w 887826"/>
              <a:gd name="connsiteY3" fmla="*/ 623454 h 623454"/>
            </a:gdLst>
            <a:ahLst/>
            <a:cxnLst>
              <a:cxn ang="0">
                <a:pos x="connsiteX0" y="connsiteY0"/>
              </a:cxn>
              <a:cxn ang="0">
                <a:pos x="connsiteX1" y="connsiteY1"/>
              </a:cxn>
              <a:cxn ang="0">
                <a:pos x="connsiteX2" y="connsiteY2"/>
              </a:cxn>
              <a:cxn ang="0">
                <a:pos x="connsiteX3" y="connsiteY3"/>
              </a:cxn>
            </a:cxnLst>
            <a:rect l="l" t="t" r="r" b="b"/>
            <a:pathLst>
              <a:path w="887826" h="623454">
                <a:moveTo>
                  <a:pt x="498764" y="0"/>
                </a:moveTo>
                <a:cubicBezTo>
                  <a:pt x="684645" y="142009"/>
                  <a:pt x="870527" y="284018"/>
                  <a:pt x="886691" y="374072"/>
                </a:cubicBezTo>
                <a:cubicBezTo>
                  <a:pt x="902855" y="464126"/>
                  <a:pt x="743528" y="498763"/>
                  <a:pt x="595746" y="540327"/>
                </a:cubicBezTo>
                <a:cubicBezTo>
                  <a:pt x="447964" y="581891"/>
                  <a:pt x="223982" y="602672"/>
                  <a:pt x="0" y="62345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7740352" y="2852936"/>
            <a:ext cx="598241" cy="276999"/>
          </a:xfrm>
          <a:prstGeom prst="rect">
            <a:avLst/>
          </a:prstGeom>
          <a:noFill/>
        </p:spPr>
        <p:txBody>
          <a:bodyPr wrap="none" rtlCol="0">
            <a:spAutoFit/>
          </a:bodyPr>
          <a:lstStyle/>
          <a:p>
            <a:r>
              <a:rPr lang="fr-FR" sz="1200" b="1" dirty="0" smtClean="0">
                <a:solidFill>
                  <a:schemeClr val="accent4"/>
                </a:solidFill>
              </a:rPr>
              <a:t>INDE</a:t>
            </a:r>
            <a:endParaRPr lang="fr-FR" sz="1200" b="1" dirty="0">
              <a:solidFill>
                <a:schemeClr val="accent4"/>
              </a:solidFill>
            </a:endParaRPr>
          </a:p>
        </p:txBody>
      </p:sp>
      <p:sp>
        <p:nvSpPr>
          <p:cNvPr id="59" name="ZoneTexte 58"/>
          <p:cNvSpPr txBox="1"/>
          <p:nvPr/>
        </p:nvSpPr>
        <p:spPr>
          <a:xfrm>
            <a:off x="6300192" y="0"/>
            <a:ext cx="1120820" cy="461665"/>
          </a:xfrm>
          <a:prstGeom prst="rect">
            <a:avLst/>
          </a:prstGeom>
          <a:noFill/>
        </p:spPr>
        <p:txBody>
          <a:bodyPr wrap="none" rtlCol="0">
            <a:spAutoFit/>
          </a:bodyPr>
          <a:lstStyle/>
          <a:p>
            <a:r>
              <a:rPr lang="fr-FR" sz="1200" b="1" dirty="0" smtClean="0">
                <a:solidFill>
                  <a:srgbClr val="EF1DA9"/>
                </a:solidFill>
              </a:rPr>
              <a:t>ECONOMIE</a:t>
            </a:r>
          </a:p>
          <a:p>
            <a:r>
              <a:rPr lang="fr-FR" sz="1200" b="1" dirty="0" smtClean="0">
                <a:solidFill>
                  <a:srgbClr val="EF1DA9"/>
                </a:solidFill>
              </a:rPr>
              <a:t>VIRTUELLE</a:t>
            </a:r>
            <a:endParaRPr lang="fr-FR" sz="1200" b="1" dirty="0">
              <a:solidFill>
                <a:srgbClr val="EF1DA9"/>
              </a:solidFill>
            </a:endParaRPr>
          </a:p>
        </p:txBody>
      </p:sp>
      <p:sp>
        <p:nvSpPr>
          <p:cNvPr id="60" name="ZoneTexte 59"/>
          <p:cNvSpPr txBox="1"/>
          <p:nvPr/>
        </p:nvSpPr>
        <p:spPr>
          <a:xfrm>
            <a:off x="4860032" y="260648"/>
            <a:ext cx="1206036" cy="461665"/>
          </a:xfrm>
          <a:prstGeom prst="rect">
            <a:avLst/>
          </a:prstGeom>
          <a:noFill/>
        </p:spPr>
        <p:txBody>
          <a:bodyPr wrap="none" rtlCol="0">
            <a:spAutoFit/>
          </a:bodyPr>
          <a:lstStyle/>
          <a:p>
            <a:r>
              <a:rPr lang="fr-FR" sz="1200" b="1" dirty="0" smtClean="0">
                <a:solidFill>
                  <a:srgbClr val="EF1DA9"/>
                </a:solidFill>
              </a:rPr>
              <a:t>MARCHE </a:t>
            </a:r>
          </a:p>
          <a:p>
            <a:r>
              <a:rPr lang="fr-FR" sz="1200" b="1" dirty="0" smtClean="0">
                <a:solidFill>
                  <a:srgbClr val="EF1DA9"/>
                </a:solidFill>
              </a:rPr>
              <a:t>PLANETAIRE</a:t>
            </a:r>
            <a:endParaRPr lang="fr-FR" sz="1200" b="1" dirty="0">
              <a:solidFill>
                <a:srgbClr val="EF1DA9"/>
              </a:solidFill>
            </a:endParaRPr>
          </a:p>
        </p:txBody>
      </p:sp>
      <p:sp>
        <p:nvSpPr>
          <p:cNvPr id="63" name="ZoneTexte 62"/>
          <p:cNvSpPr txBox="1"/>
          <p:nvPr/>
        </p:nvSpPr>
        <p:spPr>
          <a:xfrm>
            <a:off x="3205570" y="36638"/>
            <a:ext cx="1667701" cy="461665"/>
          </a:xfrm>
          <a:prstGeom prst="rect">
            <a:avLst/>
          </a:prstGeom>
          <a:noFill/>
        </p:spPr>
        <p:txBody>
          <a:bodyPr wrap="none" rtlCol="0">
            <a:spAutoFit/>
          </a:bodyPr>
          <a:lstStyle/>
          <a:p>
            <a:r>
              <a:rPr lang="fr-FR" sz="1200" b="1" dirty="0" smtClean="0">
                <a:solidFill>
                  <a:srgbClr val="EF1DA9"/>
                </a:solidFill>
              </a:rPr>
              <a:t>MONDIALISATION</a:t>
            </a:r>
          </a:p>
          <a:p>
            <a:r>
              <a:rPr lang="fr-FR" sz="1200" b="1" dirty="0" smtClean="0">
                <a:solidFill>
                  <a:srgbClr val="EF1DA9"/>
                </a:solidFill>
              </a:rPr>
              <a:t>FINANCIERE</a:t>
            </a:r>
            <a:endParaRPr lang="fr-FR" sz="1200" b="1" dirty="0">
              <a:solidFill>
                <a:srgbClr val="EF1DA9"/>
              </a:solidFill>
            </a:endParaRPr>
          </a:p>
        </p:txBody>
      </p:sp>
      <p:sp>
        <p:nvSpPr>
          <p:cNvPr id="64" name="ZoneTexte 63"/>
          <p:cNvSpPr txBox="1"/>
          <p:nvPr/>
        </p:nvSpPr>
        <p:spPr>
          <a:xfrm>
            <a:off x="4656958" y="1474067"/>
            <a:ext cx="1869134" cy="369332"/>
          </a:xfrm>
          <a:prstGeom prst="rect">
            <a:avLst/>
          </a:prstGeom>
          <a:noFill/>
        </p:spPr>
        <p:txBody>
          <a:bodyPr wrap="none" rtlCol="0">
            <a:spAutoFit/>
          </a:bodyPr>
          <a:lstStyle/>
          <a:p>
            <a:r>
              <a:rPr lang="fr-FR" b="1" dirty="0" smtClean="0">
                <a:solidFill>
                  <a:srgbClr val="EF1DA9"/>
                </a:solidFill>
              </a:rPr>
              <a:t>GLOBALISATION</a:t>
            </a:r>
            <a:endParaRPr lang="fr-FR" b="1" dirty="0">
              <a:solidFill>
                <a:srgbClr val="EF1DA9"/>
              </a:solidFill>
            </a:endParaRPr>
          </a:p>
        </p:txBody>
      </p:sp>
      <p:sp>
        <p:nvSpPr>
          <p:cNvPr id="54" name="Forme libre 53"/>
          <p:cNvSpPr/>
          <p:nvPr/>
        </p:nvSpPr>
        <p:spPr>
          <a:xfrm>
            <a:off x="4965033" y="1789668"/>
            <a:ext cx="594535" cy="773424"/>
          </a:xfrm>
          <a:custGeom>
            <a:avLst/>
            <a:gdLst>
              <a:gd name="connsiteX0" fmla="*/ 0 w 1399485"/>
              <a:gd name="connsiteY0" fmla="*/ 471055 h 471055"/>
              <a:gd name="connsiteX1" fmla="*/ 221673 w 1399485"/>
              <a:gd name="connsiteY1" fmla="*/ 207819 h 471055"/>
              <a:gd name="connsiteX2" fmla="*/ 1205345 w 1399485"/>
              <a:gd name="connsiteY2" fmla="*/ 207819 h 471055"/>
              <a:gd name="connsiteX3" fmla="*/ 1399309 w 1399485"/>
              <a:gd name="connsiteY3" fmla="*/ 0 h 471055"/>
              <a:gd name="connsiteX0" fmla="*/ 0 w 1413625"/>
              <a:gd name="connsiteY0" fmla="*/ 424136 h 424136"/>
              <a:gd name="connsiteX1" fmla="*/ 221673 w 1413625"/>
              <a:gd name="connsiteY1" fmla="*/ 160900 h 424136"/>
              <a:gd name="connsiteX2" fmla="*/ 1205345 w 1413625"/>
              <a:gd name="connsiteY2" fmla="*/ 160900 h 424136"/>
              <a:gd name="connsiteX3" fmla="*/ 1413563 w 1413625"/>
              <a:gd name="connsiteY3" fmla="*/ 0 h 424136"/>
              <a:gd name="connsiteX0" fmla="*/ 0 w 1584657"/>
              <a:gd name="connsiteY0" fmla="*/ 424136 h 424136"/>
              <a:gd name="connsiteX1" fmla="*/ 392705 w 1584657"/>
              <a:gd name="connsiteY1" fmla="*/ 160900 h 424136"/>
              <a:gd name="connsiteX2" fmla="*/ 1376377 w 1584657"/>
              <a:gd name="connsiteY2" fmla="*/ 160900 h 424136"/>
              <a:gd name="connsiteX3" fmla="*/ 1584595 w 1584657"/>
              <a:gd name="connsiteY3" fmla="*/ 0 h 424136"/>
            </a:gdLst>
            <a:ahLst/>
            <a:cxnLst>
              <a:cxn ang="0">
                <a:pos x="connsiteX0" y="connsiteY0"/>
              </a:cxn>
              <a:cxn ang="0">
                <a:pos x="connsiteX1" y="connsiteY1"/>
              </a:cxn>
              <a:cxn ang="0">
                <a:pos x="connsiteX2" y="connsiteY2"/>
              </a:cxn>
              <a:cxn ang="0">
                <a:pos x="connsiteX3" y="connsiteY3"/>
              </a:cxn>
            </a:cxnLst>
            <a:rect l="l" t="t" r="r" b="b"/>
            <a:pathLst>
              <a:path w="1584657" h="424136">
                <a:moveTo>
                  <a:pt x="0" y="424136"/>
                </a:moveTo>
                <a:cubicBezTo>
                  <a:pt x="10391" y="314454"/>
                  <a:pt x="163309" y="204773"/>
                  <a:pt x="392705" y="160900"/>
                </a:cubicBezTo>
                <a:cubicBezTo>
                  <a:pt x="622101" y="117027"/>
                  <a:pt x="1180104" y="195536"/>
                  <a:pt x="1376377" y="160900"/>
                </a:cubicBezTo>
                <a:cubicBezTo>
                  <a:pt x="1572650" y="126264"/>
                  <a:pt x="1585749" y="86591"/>
                  <a:pt x="1584595" y="0"/>
                </a:cubicBezTo>
              </a:path>
            </a:pathLst>
          </a:custGeom>
          <a:noFill/>
          <a:ln w="127000">
            <a:solidFill>
              <a:srgbClr val="EF1D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54"/>
          <p:cNvSpPr/>
          <p:nvPr/>
        </p:nvSpPr>
        <p:spPr>
          <a:xfrm>
            <a:off x="4039420" y="471055"/>
            <a:ext cx="1383873" cy="931414"/>
          </a:xfrm>
          <a:custGeom>
            <a:avLst/>
            <a:gdLst>
              <a:gd name="connsiteX0" fmla="*/ 1389220 w 1389220"/>
              <a:gd name="connsiteY0" fmla="*/ 942109 h 942109"/>
              <a:gd name="connsiteX1" fmla="*/ 848892 w 1389220"/>
              <a:gd name="connsiteY1" fmla="*/ 568036 h 942109"/>
              <a:gd name="connsiteX2" fmla="*/ 128456 w 1389220"/>
              <a:gd name="connsiteY2" fmla="*/ 374073 h 942109"/>
              <a:gd name="connsiteX3" fmla="*/ 3765 w 1389220"/>
              <a:gd name="connsiteY3" fmla="*/ 0 h 942109"/>
              <a:gd name="connsiteX0" fmla="*/ 1394568 w 1394568"/>
              <a:gd name="connsiteY0" fmla="*/ 915372 h 915372"/>
              <a:gd name="connsiteX1" fmla="*/ 848892 w 1394568"/>
              <a:gd name="connsiteY1" fmla="*/ 568036 h 915372"/>
              <a:gd name="connsiteX2" fmla="*/ 128456 w 1394568"/>
              <a:gd name="connsiteY2" fmla="*/ 374073 h 915372"/>
              <a:gd name="connsiteX3" fmla="*/ 3765 w 1394568"/>
              <a:gd name="connsiteY3" fmla="*/ 0 h 915372"/>
              <a:gd name="connsiteX0" fmla="*/ 1383873 w 1383873"/>
              <a:gd name="connsiteY0" fmla="*/ 931414 h 931414"/>
              <a:gd name="connsiteX1" fmla="*/ 848892 w 1383873"/>
              <a:gd name="connsiteY1" fmla="*/ 568036 h 931414"/>
              <a:gd name="connsiteX2" fmla="*/ 128456 w 1383873"/>
              <a:gd name="connsiteY2" fmla="*/ 374073 h 931414"/>
              <a:gd name="connsiteX3" fmla="*/ 3765 w 1383873"/>
              <a:gd name="connsiteY3" fmla="*/ 0 h 931414"/>
            </a:gdLst>
            <a:ahLst/>
            <a:cxnLst>
              <a:cxn ang="0">
                <a:pos x="connsiteX0" y="connsiteY0"/>
              </a:cxn>
              <a:cxn ang="0">
                <a:pos x="connsiteX1" y="connsiteY1"/>
              </a:cxn>
              <a:cxn ang="0">
                <a:pos x="connsiteX2" y="connsiteY2"/>
              </a:cxn>
              <a:cxn ang="0">
                <a:pos x="connsiteX3" y="connsiteY3"/>
              </a:cxn>
            </a:cxnLst>
            <a:rect l="l" t="t" r="r" b="b"/>
            <a:pathLst>
              <a:path w="1383873" h="931414">
                <a:moveTo>
                  <a:pt x="1383873" y="931414"/>
                </a:moveTo>
                <a:cubicBezTo>
                  <a:pt x="1218772" y="791714"/>
                  <a:pt x="1058128" y="660926"/>
                  <a:pt x="848892" y="568036"/>
                </a:cubicBezTo>
                <a:cubicBezTo>
                  <a:pt x="639656" y="475146"/>
                  <a:pt x="269310" y="468746"/>
                  <a:pt x="128456" y="374073"/>
                </a:cubicBezTo>
                <a:cubicBezTo>
                  <a:pt x="-12398" y="279400"/>
                  <a:pt x="-4317" y="139700"/>
                  <a:pt x="3765" y="0"/>
                </a:cubicBezTo>
              </a:path>
            </a:pathLst>
          </a:custGeom>
          <a:noFill/>
          <a:ln w="88900">
            <a:solidFill>
              <a:srgbClr val="EF1D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Forme libre 64"/>
          <p:cNvSpPr/>
          <p:nvPr/>
        </p:nvSpPr>
        <p:spPr>
          <a:xfrm flipV="1">
            <a:off x="5796136" y="476672"/>
            <a:ext cx="1656184" cy="1008112"/>
          </a:xfrm>
          <a:custGeom>
            <a:avLst/>
            <a:gdLst>
              <a:gd name="connsiteX0" fmla="*/ 0 w 803563"/>
              <a:gd name="connsiteY0" fmla="*/ 0 h 609600"/>
              <a:gd name="connsiteX1" fmla="*/ 138545 w 803563"/>
              <a:gd name="connsiteY1" fmla="*/ 318654 h 609600"/>
              <a:gd name="connsiteX2" fmla="*/ 166254 w 803563"/>
              <a:gd name="connsiteY2" fmla="*/ 554182 h 609600"/>
              <a:gd name="connsiteX3" fmla="*/ 803563 w 803563"/>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803563" h="609600">
                <a:moveTo>
                  <a:pt x="0" y="0"/>
                </a:moveTo>
                <a:cubicBezTo>
                  <a:pt x="55418" y="113145"/>
                  <a:pt x="110836" y="226290"/>
                  <a:pt x="138545" y="318654"/>
                </a:cubicBezTo>
                <a:cubicBezTo>
                  <a:pt x="166254" y="411018"/>
                  <a:pt x="55418" y="505691"/>
                  <a:pt x="166254" y="554182"/>
                </a:cubicBezTo>
                <a:cubicBezTo>
                  <a:pt x="277090" y="602673"/>
                  <a:pt x="540326" y="606136"/>
                  <a:pt x="803563" y="609600"/>
                </a:cubicBezTo>
              </a:path>
            </a:pathLst>
          </a:custGeom>
          <a:noFill/>
          <a:ln w="88900">
            <a:solidFill>
              <a:srgbClr val="EF1D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Forme libre 65"/>
          <p:cNvSpPr/>
          <p:nvPr/>
        </p:nvSpPr>
        <p:spPr>
          <a:xfrm>
            <a:off x="5423483" y="692697"/>
            <a:ext cx="300646" cy="746898"/>
          </a:xfrm>
          <a:custGeom>
            <a:avLst/>
            <a:gdLst>
              <a:gd name="connsiteX0" fmla="*/ 46660 w 739387"/>
              <a:gd name="connsiteY0" fmla="*/ 581891 h 581891"/>
              <a:gd name="connsiteX1" fmla="*/ 46660 w 739387"/>
              <a:gd name="connsiteY1" fmla="*/ 83127 h 581891"/>
              <a:gd name="connsiteX2" fmla="*/ 531569 w 739387"/>
              <a:gd name="connsiteY2" fmla="*/ 13855 h 581891"/>
              <a:gd name="connsiteX3" fmla="*/ 739387 w 739387"/>
              <a:gd name="connsiteY3" fmla="*/ 0 h 581891"/>
            </a:gdLst>
            <a:ahLst/>
            <a:cxnLst>
              <a:cxn ang="0">
                <a:pos x="connsiteX0" y="connsiteY0"/>
              </a:cxn>
              <a:cxn ang="0">
                <a:pos x="connsiteX1" y="connsiteY1"/>
              </a:cxn>
              <a:cxn ang="0">
                <a:pos x="connsiteX2" y="connsiteY2"/>
              </a:cxn>
              <a:cxn ang="0">
                <a:pos x="connsiteX3" y="connsiteY3"/>
              </a:cxn>
            </a:cxnLst>
            <a:rect l="l" t="t" r="r" b="b"/>
            <a:pathLst>
              <a:path w="739387" h="581891">
                <a:moveTo>
                  <a:pt x="46660" y="581891"/>
                </a:moveTo>
                <a:cubicBezTo>
                  <a:pt x="6251" y="379845"/>
                  <a:pt x="-34158" y="177800"/>
                  <a:pt x="46660" y="83127"/>
                </a:cubicBezTo>
                <a:cubicBezTo>
                  <a:pt x="127478" y="-11546"/>
                  <a:pt x="416115" y="27709"/>
                  <a:pt x="531569" y="13855"/>
                </a:cubicBezTo>
                <a:cubicBezTo>
                  <a:pt x="647023" y="1"/>
                  <a:pt x="693205" y="0"/>
                  <a:pt x="739387" y="0"/>
                </a:cubicBezTo>
              </a:path>
            </a:pathLst>
          </a:custGeom>
          <a:noFill/>
          <a:ln w="88900">
            <a:solidFill>
              <a:srgbClr val="EF1D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8244408" y="2564904"/>
            <a:ext cx="468398" cy="276999"/>
          </a:xfrm>
          <a:prstGeom prst="rect">
            <a:avLst/>
          </a:prstGeom>
          <a:noFill/>
        </p:spPr>
        <p:txBody>
          <a:bodyPr wrap="none" rtlCol="0">
            <a:spAutoFit/>
          </a:bodyPr>
          <a:lstStyle/>
          <a:p>
            <a:r>
              <a:rPr lang="fr-FR" sz="1200" b="1" dirty="0" smtClean="0">
                <a:solidFill>
                  <a:schemeClr val="accent4"/>
                </a:solidFill>
              </a:rPr>
              <a:t>ZES</a:t>
            </a:r>
            <a:endParaRPr lang="fr-FR" sz="1200" b="1" dirty="0">
              <a:solidFill>
                <a:schemeClr val="accent4"/>
              </a:solidFill>
            </a:endParaRPr>
          </a:p>
        </p:txBody>
      </p:sp>
      <p:sp>
        <p:nvSpPr>
          <p:cNvPr id="74" name="ZoneTexte 73"/>
          <p:cNvSpPr txBox="1"/>
          <p:nvPr/>
        </p:nvSpPr>
        <p:spPr>
          <a:xfrm>
            <a:off x="7452320" y="2420888"/>
            <a:ext cx="712054" cy="276999"/>
          </a:xfrm>
          <a:prstGeom prst="rect">
            <a:avLst/>
          </a:prstGeom>
          <a:noFill/>
        </p:spPr>
        <p:txBody>
          <a:bodyPr wrap="none" rtlCol="0">
            <a:spAutoFit/>
          </a:bodyPr>
          <a:lstStyle/>
          <a:p>
            <a:r>
              <a:rPr lang="fr-FR" sz="1200" b="1" dirty="0" smtClean="0">
                <a:solidFill>
                  <a:schemeClr val="accent4"/>
                </a:solidFill>
              </a:rPr>
              <a:t>CHINE</a:t>
            </a:r>
            <a:endParaRPr lang="fr-FR" sz="1200" b="1" dirty="0">
              <a:solidFill>
                <a:schemeClr val="accent4"/>
              </a:solidFill>
            </a:endParaRPr>
          </a:p>
        </p:txBody>
      </p:sp>
      <p:sp>
        <p:nvSpPr>
          <p:cNvPr id="75" name="ZoneTexte 74"/>
          <p:cNvSpPr txBox="1"/>
          <p:nvPr/>
        </p:nvSpPr>
        <p:spPr>
          <a:xfrm>
            <a:off x="8373896" y="1759527"/>
            <a:ext cx="767157" cy="276999"/>
          </a:xfrm>
          <a:prstGeom prst="rect">
            <a:avLst/>
          </a:prstGeom>
          <a:noFill/>
        </p:spPr>
        <p:txBody>
          <a:bodyPr wrap="none" rtlCol="0">
            <a:spAutoFit/>
          </a:bodyPr>
          <a:lstStyle/>
          <a:p>
            <a:pPr algn="r"/>
            <a:r>
              <a:rPr lang="fr-FR" sz="1200" b="1" dirty="0" smtClean="0">
                <a:solidFill>
                  <a:schemeClr val="accent4"/>
                </a:solidFill>
              </a:rPr>
              <a:t>REAGAN</a:t>
            </a:r>
            <a:endParaRPr lang="fr-FR" sz="1200" b="1" dirty="0">
              <a:solidFill>
                <a:schemeClr val="accent4"/>
              </a:solidFill>
            </a:endParaRPr>
          </a:p>
        </p:txBody>
      </p:sp>
      <p:sp>
        <p:nvSpPr>
          <p:cNvPr id="76" name="ZoneTexte 75"/>
          <p:cNvSpPr txBox="1"/>
          <p:nvPr/>
        </p:nvSpPr>
        <p:spPr>
          <a:xfrm>
            <a:off x="8101988" y="1340768"/>
            <a:ext cx="1064972" cy="276999"/>
          </a:xfrm>
          <a:prstGeom prst="rect">
            <a:avLst/>
          </a:prstGeom>
          <a:noFill/>
        </p:spPr>
        <p:txBody>
          <a:bodyPr wrap="none" rtlCol="0">
            <a:spAutoFit/>
          </a:bodyPr>
          <a:lstStyle/>
          <a:p>
            <a:r>
              <a:rPr lang="fr-FR" sz="1200" b="1" dirty="0" smtClean="0">
                <a:solidFill>
                  <a:schemeClr val="accent4"/>
                </a:solidFill>
              </a:rPr>
              <a:t>THATCHER</a:t>
            </a:r>
            <a:endParaRPr lang="fr-FR" sz="1200" b="1" dirty="0">
              <a:solidFill>
                <a:schemeClr val="accent4"/>
              </a:solidFill>
            </a:endParaRPr>
          </a:p>
        </p:txBody>
      </p:sp>
      <p:sp>
        <p:nvSpPr>
          <p:cNvPr id="77" name="ZoneTexte 76"/>
          <p:cNvSpPr txBox="1"/>
          <p:nvPr/>
        </p:nvSpPr>
        <p:spPr>
          <a:xfrm>
            <a:off x="7020272" y="1556792"/>
            <a:ext cx="1289135" cy="276999"/>
          </a:xfrm>
          <a:prstGeom prst="rect">
            <a:avLst/>
          </a:prstGeom>
          <a:noFill/>
        </p:spPr>
        <p:txBody>
          <a:bodyPr wrap="none" rtlCol="0">
            <a:spAutoFit/>
          </a:bodyPr>
          <a:lstStyle/>
          <a:p>
            <a:r>
              <a:rPr lang="fr-FR" sz="1200" b="1" dirty="0" smtClean="0">
                <a:solidFill>
                  <a:schemeClr val="accent4"/>
                </a:solidFill>
              </a:rPr>
              <a:t>LIBERALISME</a:t>
            </a:r>
            <a:endParaRPr lang="fr-FR" sz="1200" b="1" dirty="0">
              <a:solidFill>
                <a:schemeClr val="accent4"/>
              </a:solidFill>
            </a:endParaRPr>
          </a:p>
        </p:txBody>
      </p:sp>
      <p:sp>
        <p:nvSpPr>
          <p:cNvPr id="78" name="ZoneTexte 77"/>
          <p:cNvSpPr txBox="1"/>
          <p:nvPr/>
        </p:nvSpPr>
        <p:spPr>
          <a:xfrm>
            <a:off x="7020272" y="908720"/>
            <a:ext cx="1718740" cy="276999"/>
          </a:xfrm>
          <a:prstGeom prst="rect">
            <a:avLst/>
          </a:prstGeom>
          <a:noFill/>
        </p:spPr>
        <p:txBody>
          <a:bodyPr wrap="none" rtlCol="0">
            <a:spAutoFit/>
          </a:bodyPr>
          <a:lstStyle/>
          <a:p>
            <a:r>
              <a:rPr lang="fr-FR" sz="1200" b="1" dirty="0" smtClean="0">
                <a:solidFill>
                  <a:schemeClr val="accent4"/>
                </a:solidFill>
              </a:rPr>
              <a:t>FIN COMMUNISME</a:t>
            </a:r>
            <a:endParaRPr lang="fr-FR" sz="1200" b="1" dirty="0">
              <a:solidFill>
                <a:schemeClr val="accent4"/>
              </a:solidFill>
            </a:endParaRPr>
          </a:p>
        </p:txBody>
      </p:sp>
      <p:sp>
        <p:nvSpPr>
          <p:cNvPr id="79" name="ZoneTexte 78"/>
          <p:cNvSpPr txBox="1"/>
          <p:nvPr/>
        </p:nvSpPr>
        <p:spPr>
          <a:xfrm rot="20138811">
            <a:off x="5112596" y="2319252"/>
            <a:ext cx="1510024" cy="584776"/>
          </a:xfrm>
          <a:prstGeom prst="rect">
            <a:avLst/>
          </a:prstGeom>
          <a:noFill/>
        </p:spPr>
        <p:txBody>
          <a:bodyPr wrap="none" rtlCol="0">
            <a:spAutoFit/>
          </a:bodyPr>
          <a:lstStyle/>
          <a:p>
            <a:pPr algn="ctr"/>
            <a:r>
              <a:rPr lang="fr-FR" sz="1600" b="1" dirty="0" smtClean="0">
                <a:solidFill>
                  <a:schemeClr val="accent4"/>
                </a:solidFill>
              </a:rPr>
              <a:t>OUVERTURE</a:t>
            </a:r>
          </a:p>
          <a:p>
            <a:pPr algn="ctr"/>
            <a:r>
              <a:rPr lang="fr-FR" sz="1200" b="1" dirty="0" smtClean="0">
                <a:solidFill>
                  <a:schemeClr val="accent4"/>
                </a:solidFill>
              </a:rPr>
              <a:t> </a:t>
            </a:r>
            <a:r>
              <a:rPr lang="fr-FR" sz="1600" b="1" dirty="0" smtClean="0">
                <a:solidFill>
                  <a:schemeClr val="accent4"/>
                </a:solidFill>
              </a:rPr>
              <a:t>ECONOMIQUE</a:t>
            </a:r>
            <a:endParaRPr lang="fr-FR" sz="1600" b="1" dirty="0">
              <a:solidFill>
                <a:schemeClr val="accent4"/>
              </a:solidFill>
            </a:endParaRPr>
          </a:p>
        </p:txBody>
      </p:sp>
      <p:sp>
        <p:nvSpPr>
          <p:cNvPr id="71" name="Forme libre 70"/>
          <p:cNvSpPr/>
          <p:nvPr/>
        </p:nvSpPr>
        <p:spPr>
          <a:xfrm rot="20312209">
            <a:off x="5239493" y="2822391"/>
            <a:ext cx="1746220" cy="57027"/>
          </a:xfrm>
          <a:custGeom>
            <a:avLst/>
            <a:gdLst>
              <a:gd name="connsiteX0" fmla="*/ 65380 w 1270726"/>
              <a:gd name="connsiteY0" fmla="*/ 0 h 227815"/>
              <a:gd name="connsiteX1" fmla="*/ 134653 w 1270726"/>
              <a:gd name="connsiteY1" fmla="*/ 207818 h 227815"/>
              <a:gd name="connsiteX2" fmla="*/ 1270726 w 1270726"/>
              <a:gd name="connsiteY2" fmla="*/ 207818 h 227815"/>
              <a:gd name="connsiteX0" fmla="*/ 0 w 1136073"/>
              <a:gd name="connsiteY0" fmla="*/ 0 h 19997"/>
              <a:gd name="connsiteX1" fmla="*/ 1136073 w 1136073"/>
              <a:gd name="connsiteY1" fmla="*/ 0 h 19997"/>
              <a:gd name="connsiteX0" fmla="*/ 0 w 1211160"/>
              <a:gd name="connsiteY0" fmla="*/ 28844 h 41401"/>
              <a:gd name="connsiteX1" fmla="*/ 1211160 w 1211160"/>
              <a:gd name="connsiteY1" fmla="*/ 0 h 41401"/>
              <a:gd name="connsiteX0" fmla="*/ 0 w 1213140"/>
              <a:gd name="connsiteY0" fmla="*/ 52679 h 62172"/>
              <a:gd name="connsiteX1" fmla="*/ 1213140 w 1213140"/>
              <a:gd name="connsiteY1" fmla="*/ 0 h 62172"/>
            </a:gdLst>
            <a:ahLst/>
            <a:cxnLst>
              <a:cxn ang="0">
                <a:pos x="connsiteX0" y="connsiteY0"/>
              </a:cxn>
              <a:cxn ang="0">
                <a:pos x="connsiteX1" y="connsiteY1"/>
              </a:cxn>
            </a:cxnLst>
            <a:rect l="l" t="t" r="r" b="b"/>
            <a:pathLst>
              <a:path w="1213140" h="62172">
                <a:moveTo>
                  <a:pt x="0" y="52679"/>
                </a:moveTo>
                <a:cubicBezTo>
                  <a:pt x="200891" y="87315"/>
                  <a:pt x="745549" y="17318"/>
                  <a:pt x="1213140" y="0"/>
                </a:cubicBezTo>
              </a:path>
            </a:pathLst>
          </a:cu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Forme libre 71"/>
          <p:cNvSpPr/>
          <p:nvPr/>
        </p:nvSpPr>
        <p:spPr>
          <a:xfrm>
            <a:off x="6695838" y="908720"/>
            <a:ext cx="324434" cy="1671625"/>
          </a:xfrm>
          <a:custGeom>
            <a:avLst/>
            <a:gdLst>
              <a:gd name="connsiteX0" fmla="*/ 0 w 955964"/>
              <a:gd name="connsiteY0" fmla="*/ 486506 h 487950"/>
              <a:gd name="connsiteX1" fmla="*/ 193964 w 955964"/>
              <a:gd name="connsiteY1" fmla="*/ 417233 h 487950"/>
              <a:gd name="connsiteX2" fmla="*/ 138545 w 955964"/>
              <a:gd name="connsiteY2" fmla="*/ 29306 h 487950"/>
              <a:gd name="connsiteX3" fmla="*/ 955964 w 955964"/>
              <a:gd name="connsiteY3" fmla="*/ 57015 h 487950"/>
              <a:gd name="connsiteX0" fmla="*/ 4845 w 861424"/>
              <a:gd name="connsiteY0" fmla="*/ 492825 h 493795"/>
              <a:gd name="connsiteX1" fmla="*/ 99424 w 861424"/>
              <a:gd name="connsiteY1" fmla="*/ 417233 h 493795"/>
              <a:gd name="connsiteX2" fmla="*/ 44005 w 861424"/>
              <a:gd name="connsiteY2" fmla="*/ 29306 h 493795"/>
              <a:gd name="connsiteX3" fmla="*/ 861424 w 861424"/>
              <a:gd name="connsiteY3" fmla="*/ 57015 h 493795"/>
            </a:gdLst>
            <a:ahLst/>
            <a:cxnLst>
              <a:cxn ang="0">
                <a:pos x="connsiteX0" y="connsiteY0"/>
              </a:cxn>
              <a:cxn ang="0">
                <a:pos x="connsiteX1" y="connsiteY1"/>
              </a:cxn>
              <a:cxn ang="0">
                <a:pos x="connsiteX2" y="connsiteY2"/>
              </a:cxn>
              <a:cxn ang="0">
                <a:pos x="connsiteX3" y="connsiteY3"/>
              </a:cxn>
            </a:cxnLst>
            <a:rect l="l" t="t" r="r" b="b"/>
            <a:pathLst>
              <a:path w="861424" h="493795">
                <a:moveTo>
                  <a:pt x="4845" y="492825"/>
                </a:moveTo>
                <a:cubicBezTo>
                  <a:pt x="90281" y="496288"/>
                  <a:pt x="92897" y="494486"/>
                  <a:pt x="99424" y="417233"/>
                </a:cubicBezTo>
                <a:cubicBezTo>
                  <a:pt x="105951" y="339980"/>
                  <a:pt x="-82995" y="89342"/>
                  <a:pt x="44005" y="29306"/>
                </a:cubicBezTo>
                <a:cubicBezTo>
                  <a:pt x="171005" y="-30730"/>
                  <a:pt x="516214" y="13142"/>
                  <a:pt x="861424" y="57015"/>
                </a:cubicBezTo>
              </a:path>
            </a:pathLst>
          </a:cu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Forme libre 79"/>
          <p:cNvSpPr/>
          <p:nvPr/>
        </p:nvSpPr>
        <p:spPr>
          <a:xfrm rot="16778856" flipV="1">
            <a:off x="6904736" y="1802185"/>
            <a:ext cx="800834" cy="724442"/>
          </a:xfrm>
          <a:custGeom>
            <a:avLst/>
            <a:gdLst>
              <a:gd name="connsiteX0" fmla="*/ 0 w 1371600"/>
              <a:gd name="connsiteY0" fmla="*/ 75938 h 75938"/>
              <a:gd name="connsiteX1" fmla="*/ 374073 w 1371600"/>
              <a:gd name="connsiteY1" fmla="*/ 6665 h 75938"/>
              <a:gd name="connsiteX2" fmla="*/ 1371600 w 1371600"/>
              <a:gd name="connsiteY2" fmla="*/ 6665 h 75938"/>
              <a:gd name="connsiteX0" fmla="*/ 0 w 1271183"/>
              <a:gd name="connsiteY0" fmla="*/ 76398 h 76398"/>
              <a:gd name="connsiteX1" fmla="*/ 374073 w 1271183"/>
              <a:gd name="connsiteY1" fmla="*/ 7125 h 76398"/>
              <a:gd name="connsiteX2" fmla="*/ 1271182 w 1271183"/>
              <a:gd name="connsiteY2" fmla="*/ 5991 h 76398"/>
            </a:gdLst>
            <a:ahLst/>
            <a:cxnLst>
              <a:cxn ang="0">
                <a:pos x="connsiteX0" y="connsiteY0"/>
              </a:cxn>
              <a:cxn ang="0">
                <a:pos x="connsiteX1" y="connsiteY1"/>
              </a:cxn>
              <a:cxn ang="0">
                <a:pos x="connsiteX2" y="connsiteY2"/>
              </a:cxn>
            </a:cxnLst>
            <a:rect l="l" t="t" r="r" b="b"/>
            <a:pathLst>
              <a:path w="1271183" h="76398">
                <a:moveTo>
                  <a:pt x="0" y="76398"/>
                </a:moveTo>
                <a:cubicBezTo>
                  <a:pt x="72736" y="47534"/>
                  <a:pt x="145473" y="18670"/>
                  <a:pt x="374073" y="7125"/>
                </a:cubicBezTo>
                <a:cubicBezTo>
                  <a:pt x="602673" y="-4420"/>
                  <a:pt x="886718" y="218"/>
                  <a:pt x="1271182" y="5991"/>
                </a:cubicBezTo>
              </a:path>
            </a:pathLst>
          </a:cu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Forme libre 81"/>
          <p:cNvSpPr/>
          <p:nvPr/>
        </p:nvSpPr>
        <p:spPr>
          <a:xfrm>
            <a:off x="6948264" y="2492896"/>
            <a:ext cx="928255" cy="304800"/>
          </a:xfrm>
          <a:custGeom>
            <a:avLst/>
            <a:gdLst>
              <a:gd name="connsiteX0" fmla="*/ 0 w 928255"/>
              <a:gd name="connsiteY0" fmla="*/ 0 h 304800"/>
              <a:gd name="connsiteX1" fmla="*/ 235528 w 928255"/>
              <a:gd name="connsiteY1" fmla="*/ 207818 h 304800"/>
              <a:gd name="connsiteX2" fmla="*/ 928255 w 928255"/>
              <a:gd name="connsiteY2" fmla="*/ 304800 h 304800"/>
            </a:gdLst>
            <a:ahLst/>
            <a:cxnLst>
              <a:cxn ang="0">
                <a:pos x="connsiteX0" y="connsiteY0"/>
              </a:cxn>
              <a:cxn ang="0">
                <a:pos x="connsiteX1" y="connsiteY1"/>
              </a:cxn>
              <a:cxn ang="0">
                <a:pos x="connsiteX2" y="connsiteY2"/>
              </a:cxn>
            </a:cxnLst>
            <a:rect l="l" t="t" r="r" b="b"/>
            <a:pathLst>
              <a:path w="928255" h="304800">
                <a:moveTo>
                  <a:pt x="0" y="0"/>
                </a:moveTo>
                <a:cubicBezTo>
                  <a:pt x="40409" y="78509"/>
                  <a:pt x="80819" y="157018"/>
                  <a:pt x="235528" y="207818"/>
                </a:cubicBezTo>
                <a:cubicBezTo>
                  <a:pt x="390237" y="258618"/>
                  <a:pt x="659246" y="281709"/>
                  <a:pt x="928255" y="304800"/>
                </a:cubicBezTo>
              </a:path>
            </a:pathLst>
          </a:cu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Forme libre 82"/>
          <p:cNvSpPr/>
          <p:nvPr/>
        </p:nvSpPr>
        <p:spPr>
          <a:xfrm>
            <a:off x="7057703" y="2631564"/>
            <a:ext cx="754657" cy="437395"/>
          </a:xfrm>
          <a:custGeom>
            <a:avLst/>
            <a:gdLst>
              <a:gd name="connsiteX0" fmla="*/ 0 w 720437"/>
              <a:gd name="connsiteY0" fmla="*/ 0 h 626930"/>
              <a:gd name="connsiteX1" fmla="*/ 207818 w 720437"/>
              <a:gd name="connsiteY1" fmla="*/ 429491 h 626930"/>
              <a:gd name="connsiteX2" fmla="*/ 332509 w 720437"/>
              <a:gd name="connsiteY2" fmla="*/ 609600 h 626930"/>
              <a:gd name="connsiteX3" fmla="*/ 720437 w 720437"/>
              <a:gd name="connsiteY3" fmla="*/ 609600 h 626930"/>
              <a:gd name="connsiteX0" fmla="*/ 0 w 686392"/>
              <a:gd name="connsiteY0" fmla="*/ 0 h 634689"/>
              <a:gd name="connsiteX1" fmla="*/ 173773 w 686392"/>
              <a:gd name="connsiteY1" fmla="*/ 437250 h 634689"/>
              <a:gd name="connsiteX2" fmla="*/ 298464 w 686392"/>
              <a:gd name="connsiteY2" fmla="*/ 617359 h 634689"/>
              <a:gd name="connsiteX3" fmla="*/ 686392 w 686392"/>
              <a:gd name="connsiteY3" fmla="*/ 617359 h 634689"/>
            </a:gdLst>
            <a:ahLst/>
            <a:cxnLst>
              <a:cxn ang="0">
                <a:pos x="connsiteX0" y="connsiteY0"/>
              </a:cxn>
              <a:cxn ang="0">
                <a:pos x="connsiteX1" y="connsiteY1"/>
              </a:cxn>
              <a:cxn ang="0">
                <a:pos x="connsiteX2" y="connsiteY2"/>
              </a:cxn>
              <a:cxn ang="0">
                <a:pos x="connsiteX3" y="connsiteY3"/>
              </a:cxn>
            </a:cxnLst>
            <a:rect l="l" t="t" r="r" b="b"/>
            <a:pathLst>
              <a:path w="686392" h="634689">
                <a:moveTo>
                  <a:pt x="0" y="0"/>
                </a:moveTo>
                <a:cubicBezTo>
                  <a:pt x="76200" y="163945"/>
                  <a:pt x="124029" y="334357"/>
                  <a:pt x="173773" y="437250"/>
                </a:cubicBezTo>
                <a:cubicBezTo>
                  <a:pt x="223517" y="540143"/>
                  <a:pt x="213028" y="587341"/>
                  <a:pt x="298464" y="617359"/>
                </a:cubicBezTo>
                <a:cubicBezTo>
                  <a:pt x="383900" y="647377"/>
                  <a:pt x="535146" y="632368"/>
                  <a:pt x="686392" y="617359"/>
                </a:cubicBezTo>
              </a:path>
            </a:pathLst>
          </a:cu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Forme libre 83"/>
          <p:cNvSpPr/>
          <p:nvPr/>
        </p:nvSpPr>
        <p:spPr>
          <a:xfrm>
            <a:off x="7812359" y="1406520"/>
            <a:ext cx="341746" cy="194181"/>
          </a:xfrm>
          <a:custGeom>
            <a:avLst/>
            <a:gdLst>
              <a:gd name="connsiteX0" fmla="*/ 0 w 443346"/>
              <a:gd name="connsiteY0" fmla="*/ 187926 h 187926"/>
              <a:gd name="connsiteX1" fmla="*/ 166255 w 443346"/>
              <a:gd name="connsiteY1" fmla="*/ 7817 h 187926"/>
              <a:gd name="connsiteX2" fmla="*/ 443346 w 443346"/>
              <a:gd name="connsiteY2" fmla="*/ 49381 h 187926"/>
              <a:gd name="connsiteX0" fmla="*/ 0 w 384525"/>
              <a:gd name="connsiteY0" fmla="*/ 190946 h 190946"/>
              <a:gd name="connsiteX1" fmla="*/ 166255 w 384525"/>
              <a:gd name="connsiteY1" fmla="*/ 10837 h 190946"/>
              <a:gd name="connsiteX2" fmla="*/ 384525 w 384525"/>
              <a:gd name="connsiteY2" fmla="*/ 36358 h 190946"/>
              <a:gd name="connsiteX0" fmla="*/ 0 w 341746"/>
              <a:gd name="connsiteY0" fmla="*/ 194181 h 194181"/>
              <a:gd name="connsiteX1" fmla="*/ 166255 w 341746"/>
              <a:gd name="connsiteY1" fmla="*/ 14072 h 194181"/>
              <a:gd name="connsiteX2" fmla="*/ 341746 w 341746"/>
              <a:gd name="connsiteY2" fmla="*/ 28898 h 194181"/>
            </a:gdLst>
            <a:ahLst/>
            <a:cxnLst>
              <a:cxn ang="0">
                <a:pos x="connsiteX0" y="connsiteY0"/>
              </a:cxn>
              <a:cxn ang="0">
                <a:pos x="connsiteX1" y="connsiteY1"/>
              </a:cxn>
              <a:cxn ang="0">
                <a:pos x="connsiteX2" y="connsiteY2"/>
              </a:cxn>
            </a:cxnLst>
            <a:rect l="l" t="t" r="r" b="b"/>
            <a:pathLst>
              <a:path w="341746" h="194181">
                <a:moveTo>
                  <a:pt x="0" y="194181"/>
                </a:moveTo>
                <a:cubicBezTo>
                  <a:pt x="46182" y="115672"/>
                  <a:pt x="92364" y="37163"/>
                  <a:pt x="166255" y="14072"/>
                </a:cubicBezTo>
                <a:cubicBezTo>
                  <a:pt x="240146" y="-9019"/>
                  <a:pt x="240146" y="-3430"/>
                  <a:pt x="341746" y="28898"/>
                </a:cubicBezTo>
              </a:path>
            </a:pathLst>
          </a:cu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Forme libre 84"/>
          <p:cNvSpPr/>
          <p:nvPr/>
        </p:nvSpPr>
        <p:spPr>
          <a:xfrm>
            <a:off x="7884368" y="1772816"/>
            <a:ext cx="508000" cy="174677"/>
          </a:xfrm>
          <a:custGeom>
            <a:avLst/>
            <a:gdLst>
              <a:gd name="connsiteX0" fmla="*/ 0 w 609600"/>
              <a:gd name="connsiteY0" fmla="*/ 0 h 169753"/>
              <a:gd name="connsiteX1" fmla="*/ 290945 w 609600"/>
              <a:gd name="connsiteY1" fmla="*/ 166255 h 169753"/>
              <a:gd name="connsiteX2" fmla="*/ 609600 w 609600"/>
              <a:gd name="connsiteY2" fmla="*/ 96982 h 169753"/>
              <a:gd name="connsiteX0" fmla="*/ 0 w 508000"/>
              <a:gd name="connsiteY0" fmla="*/ 0 h 174677"/>
              <a:gd name="connsiteX1" fmla="*/ 290945 w 508000"/>
              <a:gd name="connsiteY1" fmla="*/ 166255 h 174677"/>
              <a:gd name="connsiteX2" fmla="*/ 508000 w 508000"/>
              <a:gd name="connsiteY2" fmla="*/ 134414 h 174677"/>
            </a:gdLst>
            <a:ahLst/>
            <a:cxnLst>
              <a:cxn ang="0">
                <a:pos x="connsiteX0" y="connsiteY0"/>
              </a:cxn>
              <a:cxn ang="0">
                <a:pos x="connsiteX1" y="connsiteY1"/>
              </a:cxn>
              <a:cxn ang="0">
                <a:pos x="connsiteX2" y="connsiteY2"/>
              </a:cxn>
            </a:cxnLst>
            <a:rect l="l" t="t" r="r" b="b"/>
            <a:pathLst>
              <a:path w="508000" h="174677">
                <a:moveTo>
                  <a:pt x="0" y="0"/>
                </a:moveTo>
                <a:cubicBezTo>
                  <a:pt x="94672" y="75045"/>
                  <a:pt x="189345" y="150091"/>
                  <a:pt x="290945" y="166255"/>
                </a:cubicBezTo>
                <a:cubicBezTo>
                  <a:pt x="392545" y="182419"/>
                  <a:pt x="399472" y="177132"/>
                  <a:pt x="508000" y="134414"/>
                </a:cubicBezTo>
              </a:path>
            </a:pathLst>
          </a:cu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Forme libre 85"/>
          <p:cNvSpPr/>
          <p:nvPr/>
        </p:nvSpPr>
        <p:spPr>
          <a:xfrm>
            <a:off x="7852284" y="2780928"/>
            <a:ext cx="378448" cy="15188"/>
          </a:xfrm>
          <a:custGeom>
            <a:avLst/>
            <a:gdLst>
              <a:gd name="connsiteX0" fmla="*/ 0 w 346364"/>
              <a:gd name="connsiteY0" fmla="*/ 15188 h 15188"/>
              <a:gd name="connsiteX1" fmla="*/ 235527 w 346364"/>
              <a:gd name="connsiteY1" fmla="*/ 1333 h 15188"/>
              <a:gd name="connsiteX2" fmla="*/ 346364 w 346364"/>
              <a:gd name="connsiteY2" fmla="*/ 1333 h 15188"/>
              <a:gd name="connsiteX0" fmla="*/ 0 w 378448"/>
              <a:gd name="connsiteY0" fmla="*/ 15188 h 15188"/>
              <a:gd name="connsiteX1" fmla="*/ 267611 w 378448"/>
              <a:gd name="connsiteY1" fmla="*/ 1333 h 15188"/>
              <a:gd name="connsiteX2" fmla="*/ 378448 w 378448"/>
              <a:gd name="connsiteY2" fmla="*/ 1333 h 15188"/>
            </a:gdLst>
            <a:ahLst/>
            <a:cxnLst>
              <a:cxn ang="0">
                <a:pos x="connsiteX0" y="connsiteY0"/>
              </a:cxn>
              <a:cxn ang="0">
                <a:pos x="connsiteX1" y="connsiteY1"/>
              </a:cxn>
              <a:cxn ang="0">
                <a:pos x="connsiteX2" y="connsiteY2"/>
              </a:cxn>
            </a:cxnLst>
            <a:rect l="l" t="t" r="r" b="b"/>
            <a:pathLst>
              <a:path w="378448" h="15188">
                <a:moveTo>
                  <a:pt x="0" y="15188"/>
                </a:moveTo>
                <a:lnTo>
                  <a:pt x="267611" y="1333"/>
                </a:lnTo>
                <a:cubicBezTo>
                  <a:pt x="325338" y="-976"/>
                  <a:pt x="351893" y="178"/>
                  <a:pt x="378448" y="1333"/>
                </a:cubicBezTo>
              </a:path>
            </a:pathLst>
          </a:cu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ZoneTexte 88"/>
          <p:cNvSpPr txBox="1"/>
          <p:nvPr/>
        </p:nvSpPr>
        <p:spPr>
          <a:xfrm>
            <a:off x="7812360" y="3861048"/>
            <a:ext cx="1034508" cy="276999"/>
          </a:xfrm>
          <a:prstGeom prst="rect">
            <a:avLst/>
          </a:prstGeom>
          <a:noFill/>
        </p:spPr>
        <p:txBody>
          <a:bodyPr wrap="none" rtlCol="0">
            <a:spAutoFit/>
          </a:bodyPr>
          <a:lstStyle/>
          <a:p>
            <a:r>
              <a:rPr lang="fr-FR" sz="1200" b="1" dirty="0" smtClean="0">
                <a:solidFill>
                  <a:schemeClr val="accent1"/>
                </a:solidFill>
              </a:rPr>
              <a:t>CONNECTES</a:t>
            </a:r>
            <a:endParaRPr lang="fr-FR" sz="1200" b="1" dirty="0">
              <a:solidFill>
                <a:schemeClr val="accent1"/>
              </a:solidFill>
            </a:endParaRPr>
          </a:p>
        </p:txBody>
      </p:sp>
      <p:sp>
        <p:nvSpPr>
          <p:cNvPr id="90" name="ZoneTexte 89"/>
          <p:cNvSpPr txBox="1"/>
          <p:nvPr/>
        </p:nvSpPr>
        <p:spPr>
          <a:xfrm>
            <a:off x="8244408" y="3645024"/>
            <a:ext cx="699530" cy="276999"/>
          </a:xfrm>
          <a:prstGeom prst="rect">
            <a:avLst/>
          </a:prstGeom>
          <a:noFill/>
        </p:spPr>
        <p:txBody>
          <a:bodyPr wrap="none" rtlCol="0">
            <a:spAutoFit/>
          </a:bodyPr>
          <a:lstStyle/>
          <a:p>
            <a:r>
              <a:rPr lang="fr-FR" sz="1200" b="1" dirty="0" smtClean="0">
                <a:solidFill>
                  <a:schemeClr val="accent1"/>
                </a:solidFill>
              </a:rPr>
              <a:t>TRIADE</a:t>
            </a:r>
            <a:endParaRPr lang="fr-FR" sz="1200" b="1" dirty="0">
              <a:solidFill>
                <a:schemeClr val="accent1"/>
              </a:solidFill>
            </a:endParaRPr>
          </a:p>
        </p:txBody>
      </p:sp>
      <p:sp>
        <p:nvSpPr>
          <p:cNvPr id="91" name="ZoneTexte 90"/>
          <p:cNvSpPr txBox="1"/>
          <p:nvPr/>
        </p:nvSpPr>
        <p:spPr>
          <a:xfrm>
            <a:off x="8028384" y="3356992"/>
            <a:ext cx="518091" cy="276999"/>
          </a:xfrm>
          <a:prstGeom prst="rect">
            <a:avLst/>
          </a:prstGeom>
          <a:noFill/>
        </p:spPr>
        <p:txBody>
          <a:bodyPr wrap="none" rtlCol="0">
            <a:spAutoFit/>
          </a:bodyPr>
          <a:lstStyle/>
          <a:p>
            <a:r>
              <a:rPr lang="fr-FR" sz="1200" b="1" dirty="0" smtClean="0">
                <a:solidFill>
                  <a:schemeClr val="accent1"/>
                </a:solidFill>
              </a:rPr>
              <a:t>AMM</a:t>
            </a:r>
            <a:endParaRPr lang="fr-FR" sz="1200" b="1" dirty="0">
              <a:solidFill>
                <a:schemeClr val="accent1"/>
              </a:solidFill>
            </a:endParaRPr>
          </a:p>
        </p:txBody>
      </p:sp>
      <p:sp>
        <p:nvSpPr>
          <p:cNvPr id="92" name="ZoneTexte 91"/>
          <p:cNvSpPr txBox="1"/>
          <p:nvPr/>
        </p:nvSpPr>
        <p:spPr>
          <a:xfrm>
            <a:off x="6732240" y="4509120"/>
            <a:ext cx="1085453" cy="276999"/>
          </a:xfrm>
          <a:prstGeom prst="rect">
            <a:avLst/>
          </a:prstGeom>
          <a:noFill/>
        </p:spPr>
        <p:txBody>
          <a:bodyPr wrap="none" rtlCol="0">
            <a:spAutoFit/>
          </a:bodyPr>
          <a:lstStyle/>
          <a:p>
            <a:r>
              <a:rPr lang="fr-FR" sz="1200" b="1" dirty="0" smtClean="0">
                <a:solidFill>
                  <a:schemeClr val="accent1"/>
                </a:solidFill>
              </a:rPr>
              <a:t>PERIPHERIES</a:t>
            </a:r>
            <a:endParaRPr lang="fr-FR" sz="1200" b="1" dirty="0">
              <a:solidFill>
                <a:schemeClr val="accent1"/>
              </a:solidFill>
            </a:endParaRPr>
          </a:p>
        </p:txBody>
      </p:sp>
      <p:sp>
        <p:nvSpPr>
          <p:cNvPr id="93" name="ZoneTexte 92"/>
          <p:cNvSpPr txBox="1"/>
          <p:nvPr/>
        </p:nvSpPr>
        <p:spPr>
          <a:xfrm>
            <a:off x="6804248" y="3501008"/>
            <a:ext cx="823438" cy="276999"/>
          </a:xfrm>
          <a:prstGeom prst="rect">
            <a:avLst/>
          </a:prstGeom>
          <a:noFill/>
        </p:spPr>
        <p:txBody>
          <a:bodyPr wrap="none" rtlCol="0">
            <a:spAutoFit/>
          </a:bodyPr>
          <a:lstStyle/>
          <a:p>
            <a:r>
              <a:rPr lang="fr-FR" sz="1200" b="1" dirty="0" smtClean="0">
                <a:solidFill>
                  <a:schemeClr val="accent1"/>
                </a:solidFill>
              </a:rPr>
              <a:t>CENTRES</a:t>
            </a:r>
            <a:endParaRPr lang="fr-FR" sz="1200" b="1" dirty="0">
              <a:solidFill>
                <a:schemeClr val="accent1"/>
              </a:solidFill>
            </a:endParaRPr>
          </a:p>
        </p:txBody>
      </p:sp>
      <p:sp>
        <p:nvSpPr>
          <p:cNvPr id="94" name="ZoneTexte 93"/>
          <p:cNvSpPr txBox="1"/>
          <p:nvPr/>
        </p:nvSpPr>
        <p:spPr>
          <a:xfrm>
            <a:off x="5508104" y="3140968"/>
            <a:ext cx="2093655" cy="369332"/>
          </a:xfrm>
          <a:prstGeom prst="rect">
            <a:avLst/>
          </a:prstGeom>
          <a:noFill/>
        </p:spPr>
        <p:txBody>
          <a:bodyPr wrap="none" rtlCol="0">
            <a:spAutoFit/>
          </a:bodyPr>
          <a:lstStyle/>
          <a:p>
            <a:r>
              <a:rPr lang="fr-FR" b="1" dirty="0" smtClean="0">
                <a:solidFill>
                  <a:schemeClr val="accent1"/>
                </a:solidFill>
              </a:rPr>
              <a:t>HIERARCHISATION</a:t>
            </a:r>
            <a:endParaRPr lang="fr-FR" b="1" dirty="0">
              <a:solidFill>
                <a:schemeClr val="accent1"/>
              </a:solidFill>
            </a:endParaRPr>
          </a:p>
        </p:txBody>
      </p:sp>
      <p:sp>
        <p:nvSpPr>
          <p:cNvPr id="95" name="ZoneTexte 94"/>
          <p:cNvSpPr txBox="1"/>
          <p:nvPr/>
        </p:nvSpPr>
        <p:spPr>
          <a:xfrm>
            <a:off x="7236296" y="4221088"/>
            <a:ext cx="1110776" cy="276999"/>
          </a:xfrm>
          <a:prstGeom prst="rect">
            <a:avLst/>
          </a:prstGeom>
          <a:noFill/>
        </p:spPr>
        <p:txBody>
          <a:bodyPr wrap="none" rtlCol="0">
            <a:spAutoFit/>
          </a:bodyPr>
          <a:lstStyle/>
          <a:p>
            <a:r>
              <a:rPr lang="fr-FR" sz="1200" b="1" dirty="0" smtClean="0">
                <a:solidFill>
                  <a:schemeClr val="accent1"/>
                </a:solidFill>
              </a:rPr>
              <a:t>TRANSPORTS</a:t>
            </a:r>
            <a:endParaRPr lang="fr-FR" sz="1200" b="1" dirty="0">
              <a:solidFill>
                <a:schemeClr val="accent1"/>
              </a:solidFill>
            </a:endParaRPr>
          </a:p>
        </p:txBody>
      </p:sp>
      <p:sp>
        <p:nvSpPr>
          <p:cNvPr id="96" name="ZoneTexte 95"/>
          <p:cNvSpPr txBox="1"/>
          <p:nvPr/>
        </p:nvSpPr>
        <p:spPr>
          <a:xfrm>
            <a:off x="8590541" y="4365104"/>
            <a:ext cx="518516" cy="276999"/>
          </a:xfrm>
          <a:prstGeom prst="rect">
            <a:avLst/>
          </a:prstGeom>
          <a:noFill/>
          <a:ln>
            <a:noFill/>
          </a:ln>
        </p:spPr>
        <p:txBody>
          <a:bodyPr wrap="none" rtlCol="0">
            <a:spAutoFit/>
          </a:bodyPr>
          <a:lstStyle/>
          <a:p>
            <a:r>
              <a:rPr lang="fr-FR" sz="1200" b="1" dirty="0" smtClean="0">
                <a:solidFill>
                  <a:schemeClr val="accent1"/>
                </a:solidFill>
              </a:rPr>
              <a:t>NTIC</a:t>
            </a:r>
            <a:endParaRPr lang="fr-FR" sz="1200" b="1" dirty="0">
              <a:solidFill>
                <a:schemeClr val="accent1"/>
              </a:solidFill>
            </a:endParaRPr>
          </a:p>
        </p:txBody>
      </p:sp>
      <p:sp>
        <p:nvSpPr>
          <p:cNvPr id="97" name="ZoneTexte 96"/>
          <p:cNvSpPr txBox="1"/>
          <p:nvPr/>
        </p:nvSpPr>
        <p:spPr>
          <a:xfrm>
            <a:off x="7524328" y="6093296"/>
            <a:ext cx="1172316" cy="276999"/>
          </a:xfrm>
          <a:prstGeom prst="rect">
            <a:avLst/>
          </a:prstGeom>
          <a:noFill/>
        </p:spPr>
        <p:txBody>
          <a:bodyPr wrap="none" rtlCol="0">
            <a:spAutoFit/>
          </a:bodyPr>
          <a:lstStyle/>
          <a:p>
            <a:r>
              <a:rPr lang="fr-FR" sz="1200" b="1" dirty="0" smtClean="0">
                <a:solidFill>
                  <a:schemeClr val="accent1"/>
                </a:solidFill>
              </a:rPr>
              <a:t>POPULATIONS</a:t>
            </a:r>
            <a:endParaRPr lang="fr-FR" sz="1200" b="1" dirty="0">
              <a:solidFill>
                <a:schemeClr val="accent1"/>
              </a:solidFill>
            </a:endParaRPr>
          </a:p>
        </p:txBody>
      </p:sp>
      <p:sp>
        <p:nvSpPr>
          <p:cNvPr id="98" name="ZoneTexte 97"/>
          <p:cNvSpPr txBox="1"/>
          <p:nvPr/>
        </p:nvSpPr>
        <p:spPr>
          <a:xfrm rot="2722552">
            <a:off x="8140197" y="5864062"/>
            <a:ext cx="1090413" cy="276999"/>
          </a:xfrm>
          <a:prstGeom prst="rect">
            <a:avLst/>
          </a:prstGeom>
          <a:noFill/>
          <a:ln>
            <a:noFill/>
          </a:ln>
        </p:spPr>
        <p:txBody>
          <a:bodyPr wrap="none" rtlCol="0">
            <a:spAutoFit/>
          </a:bodyPr>
          <a:lstStyle/>
          <a:p>
            <a:r>
              <a:rPr lang="fr-FR" sz="1200" b="1" dirty="0" smtClean="0">
                <a:solidFill>
                  <a:schemeClr val="accent1"/>
                </a:solidFill>
              </a:rPr>
              <a:t>RESSOURCES</a:t>
            </a:r>
            <a:endParaRPr lang="fr-FR" sz="1200" b="1" dirty="0">
              <a:solidFill>
                <a:schemeClr val="accent1"/>
              </a:solidFill>
            </a:endParaRPr>
          </a:p>
        </p:txBody>
      </p:sp>
      <p:sp>
        <p:nvSpPr>
          <p:cNvPr id="99" name="ZoneTexte 98"/>
          <p:cNvSpPr txBox="1"/>
          <p:nvPr/>
        </p:nvSpPr>
        <p:spPr>
          <a:xfrm>
            <a:off x="7956376" y="5445224"/>
            <a:ext cx="924201" cy="276999"/>
          </a:xfrm>
          <a:prstGeom prst="rect">
            <a:avLst/>
          </a:prstGeom>
          <a:noFill/>
        </p:spPr>
        <p:txBody>
          <a:bodyPr wrap="none" rtlCol="0">
            <a:spAutoFit/>
          </a:bodyPr>
          <a:lstStyle/>
          <a:p>
            <a:r>
              <a:rPr lang="fr-FR" sz="1200" b="1" dirty="0" smtClean="0">
                <a:solidFill>
                  <a:schemeClr val="accent1"/>
                </a:solidFill>
              </a:rPr>
              <a:t>PAUVRETE</a:t>
            </a:r>
            <a:endParaRPr lang="fr-FR" sz="1200" b="1" dirty="0">
              <a:solidFill>
                <a:schemeClr val="accent1"/>
              </a:solidFill>
            </a:endParaRPr>
          </a:p>
        </p:txBody>
      </p:sp>
      <p:sp>
        <p:nvSpPr>
          <p:cNvPr id="100" name="ZoneTexte 99"/>
          <p:cNvSpPr txBox="1"/>
          <p:nvPr/>
        </p:nvSpPr>
        <p:spPr>
          <a:xfrm>
            <a:off x="7959962" y="5085184"/>
            <a:ext cx="1184038" cy="276999"/>
          </a:xfrm>
          <a:prstGeom prst="rect">
            <a:avLst/>
          </a:prstGeom>
          <a:noFill/>
        </p:spPr>
        <p:txBody>
          <a:bodyPr wrap="none" rtlCol="0">
            <a:spAutoFit/>
          </a:bodyPr>
          <a:lstStyle/>
          <a:p>
            <a:r>
              <a:rPr lang="fr-FR" sz="1200" b="1" dirty="0" smtClean="0">
                <a:solidFill>
                  <a:schemeClr val="accent1"/>
                </a:solidFill>
              </a:rPr>
              <a:t>EQUIPEMENTS</a:t>
            </a:r>
            <a:endParaRPr lang="fr-FR" sz="1200" b="1" dirty="0">
              <a:solidFill>
                <a:schemeClr val="accent1"/>
              </a:solidFill>
            </a:endParaRPr>
          </a:p>
        </p:txBody>
      </p:sp>
      <p:sp>
        <p:nvSpPr>
          <p:cNvPr id="101" name="ZoneTexte 100"/>
          <p:cNvSpPr txBox="1"/>
          <p:nvPr/>
        </p:nvSpPr>
        <p:spPr>
          <a:xfrm>
            <a:off x="7926205" y="4797152"/>
            <a:ext cx="1202147" cy="276999"/>
          </a:xfrm>
          <a:prstGeom prst="rect">
            <a:avLst/>
          </a:prstGeom>
          <a:noFill/>
        </p:spPr>
        <p:txBody>
          <a:bodyPr wrap="none" rtlCol="0">
            <a:spAutoFit/>
          </a:bodyPr>
          <a:lstStyle/>
          <a:p>
            <a:r>
              <a:rPr lang="fr-FR" sz="1200" b="1" dirty="0" smtClean="0">
                <a:solidFill>
                  <a:schemeClr val="accent1"/>
                </a:solidFill>
              </a:rPr>
              <a:t>ACCESSIBILITE</a:t>
            </a:r>
            <a:endParaRPr lang="fr-FR" sz="1200" b="1" dirty="0">
              <a:solidFill>
                <a:schemeClr val="accent1"/>
              </a:solidFill>
            </a:endParaRPr>
          </a:p>
        </p:txBody>
      </p:sp>
      <p:sp>
        <p:nvSpPr>
          <p:cNvPr id="87" name="Forme libre 86"/>
          <p:cNvSpPr/>
          <p:nvPr/>
        </p:nvSpPr>
        <p:spPr>
          <a:xfrm flipV="1">
            <a:off x="5205528" y="3487189"/>
            <a:ext cx="878640" cy="45719"/>
          </a:xfrm>
          <a:custGeom>
            <a:avLst/>
            <a:gdLst>
              <a:gd name="connsiteX0" fmla="*/ 0 w 637309"/>
              <a:gd name="connsiteY0" fmla="*/ 0 h 152400"/>
              <a:gd name="connsiteX1" fmla="*/ 221673 w 637309"/>
              <a:gd name="connsiteY1" fmla="*/ 55419 h 152400"/>
              <a:gd name="connsiteX2" fmla="*/ 637309 w 637309"/>
              <a:gd name="connsiteY2" fmla="*/ 152400 h 152400"/>
            </a:gdLst>
            <a:ahLst/>
            <a:cxnLst>
              <a:cxn ang="0">
                <a:pos x="connsiteX0" y="connsiteY0"/>
              </a:cxn>
              <a:cxn ang="0">
                <a:pos x="connsiteX1" y="connsiteY1"/>
              </a:cxn>
              <a:cxn ang="0">
                <a:pos x="connsiteX2" y="connsiteY2"/>
              </a:cxn>
            </a:cxnLst>
            <a:rect l="l" t="t" r="r" b="b"/>
            <a:pathLst>
              <a:path w="637309" h="152400">
                <a:moveTo>
                  <a:pt x="0" y="0"/>
                </a:moveTo>
                <a:lnTo>
                  <a:pt x="221673" y="55419"/>
                </a:lnTo>
                <a:lnTo>
                  <a:pt x="637309" y="152400"/>
                </a:lnTo>
              </a:path>
            </a:pathLst>
          </a:custGeom>
          <a:noFill/>
          <a:ln w="127000">
            <a:solidFill>
              <a:srgbClr val="4E6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Forme libre 87"/>
          <p:cNvSpPr/>
          <p:nvPr/>
        </p:nvSpPr>
        <p:spPr>
          <a:xfrm>
            <a:off x="6047415" y="3466006"/>
            <a:ext cx="1473443" cy="345149"/>
          </a:xfrm>
          <a:custGeom>
            <a:avLst/>
            <a:gdLst>
              <a:gd name="connsiteX0" fmla="*/ 49598 w 1476616"/>
              <a:gd name="connsiteY0" fmla="*/ 0 h 304800"/>
              <a:gd name="connsiteX1" fmla="*/ 174289 w 1476616"/>
              <a:gd name="connsiteY1" fmla="*/ 221673 h 304800"/>
              <a:gd name="connsiteX2" fmla="*/ 1476616 w 1476616"/>
              <a:gd name="connsiteY2" fmla="*/ 304800 h 304800"/>
              <a:gd name="connsiteX0" fmla="*/ 36310 w 1500759"/>
              <a:gd name="connsiteY0" fmla="*/ 0 h 315494"/>
              <a:gd name="connsiteX1" fmla="*/ 198432 w 1500759"/>
              <a:gd name="connsiteY1" fmla="*/ 232367 h 315494"/>
              <a:gd name="connsiteX2" fmla="*/ 1500759 w 1500759"/>
              <a:gd name="connsiteY2" fmla="*/ 315494 h 315494"/>
              <a:gd name="connsiteX0" fmla="*/ 0 w 1302327"/>
              <a:gd name="connsiteY0" fmla="*/ 0 h 83127"/>
              <a:gd name="connsiteX1" fmla="*/ 1302327 w 1302327"/>
              <a:gd name="connsiteY1" fmla="*/ 83127 h 83127"/>
              <a:gd name="connsiteX0" fmla="*/ 0 w 1462748"/>
              <a:gd name="connsiteY0" fmla="*/ 0 h 297022"/>
              <a:gd name="connsiteX1" fmla="*/ 1462748 w 1462748"/>
              <a:gd name="connsiteY1" fmla="*/ 297022 h 297022"/>
              <a:gd name="connsiteX0" fmla="*/ 0 w 1462748"/>
              <a:gd name="connsiteY0" fmla="*/ 0 h 345149"/>
              <a:gd name="connsiteX1" fmla="*/ 1462748 w 1462748"/>
              <a:gd name="connsiteY1" fmla="*/ 345149 h 345149"/>
              <a:gd name="connsiteX0" fmla="*/ 0 w 1462748"/>
              <a:gd name="connsiteY0" fmla="*/ 0 h 345149"/>
              <a:gd name="connsiteX1" fmla="*/ 1462748 w 1462748"/>
              <a:gd name="connsiteY1" fmla="*/ 345149 h 345149"/>
              <a:gd name="connsiteX0" fmla="*/ 0 w 1430664"/>
              <a:gd name="connsiteY0" fmla="*/ 0 h 361191"/>
              <a:gd name="connsiteX1" fmla="*/ 1430664 w 1430664"/>
              <a:gd name="connsiteY1" fmla="*/ 361191 h 361191"/>
              <a:gd name="connsiteX0" fmla="*/ 0 w 1441359"/>
              <a:gd name="connsiteY0" fmla="*/ 0 h 334454"/>
              <a:gd name="connsiteX1" fmla="*/ 1441359 w 1441359"/>
              <a:gd name="connsiteY1" fmla="*/ 334454 h 334454"/>
              <a:gd name="connsiteX0" fmla="*/ 0 w 1441359"/>
              <a:gd name="connsiteY0" fmla="*/ 0 h 355843"/>
              <a:gd name="connsiteX1" fmla="*/ 1441359 w 1441359"/>
              <a:gd name="connsiteY1" fmla="*/ 355843 h 355843"/>
              <a:gd name="connsiteX0" fmla="*/ 0 w 1441359"/>
              <a:gd name="connsiteY0" fmla="*/ 0 h 339801"/>
              <a:gd name="connsiteX1" fmla="*/ 1441359 w 1441359"/>
              <a:gd name="connsiteY1" fmla="*/ 339801 h 339801"/>
              <a:gd name="connsiteX0" fmla="*/ 0 w 1473443"/>
              <a:gd name="connsiteY0" fmla="*/ 0 h 345149"/>
              <a:gd name="connsiteX1" fmla="*/ 1473443 w 1473443"/>
              <a:gd name="connsiteY1" fmla="*/ 345149 h 345149"/>
            </a:gdLst>
            <a:ahLst/>
            <a:cxnLst>
              <a:cxn ang="0">
                <a:pos x="connsiteX0" y="connsiteY0"/>
              </a:cxn>
              <a:cxn ang="0">
                <a:pos x="connsiteX1" y="connsiteY1"/>
              </a:cxn>
            </a:cxnLst>
            <a:rect l="l" t="t" r="r" b="b"/>
            <a:pathLst>
              <a:path w="1473443" h="345149">
                <a:moveTo>
                  <a:pt x="0" y="0"/>
                </a:moveTo>
                <a:cubicBezTo>
                  <a:pt x="205752" y="104274"/>
                  <a:pt x="941197" y="328985"/>
                  <a:pt x="1473443" y="345149"/>
                </a:cubicBezTo>
              </a:path>
            </a:pathLst>
          </a:custGeom>
          <a:noFill/>
          <a:ln w="88900">
            <a:solidFill>
              <a:srgbClr val="4E6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Forme libre 101"/>
          <p:cNvSpPr/>
          <p:nvPr/>
        </p:nvSpPr>
        <p:spPr>
          <a:xfrm>
            <a:off x="6054940" y="3524888"/>
            <a:ext cx="1564348" cy="1247847"/>
          </a:xfrm>
          <a:custGeom>
            <a:avLst/>
            <a:gdLst>
              <a:gd name="connsiteX0" fmla="*/ 0 w 1607127"/>
              <a:gd name="connsiteY0" fmla="*/ 0 h 1199720"/>
              <a:gd name="connsiteX1" fmla="*/ 429491 w 1607127"/>
              <a:gd name="connsiteY1" fmla="*/ 789709 h 1199720"/>
              <a:gd name="connsiteX2" fmla="*/ 484909 w 1607127"/>
              <a:gd name="connsiteY2" fmla="*/ 1066800 h 1199720"/>
              <a:gd name="connsiteX3" fmla="*/ 1011382 w 1607127"/>
              <a:gd name="connsiteY3" fmla="*/ 1191491 h 1199720"/>
              <a:gd name="connsiteX4" fmla="*/ 1607127 w 1607127"/>
              <a:gd name="connsiteY4" fmla="*/ 1177637 h 1199720"/>
              <a:gd name="connsiteX0" fmla="*/ 0 w 1564348"/>
              <a:gd name="connsiteY0" fmla="*/ 0 h 1247847"/>
              <a:gd name="connsiteX1" fmla="*/ 386712 w 1564348"/>
              <a:gd name="connsiteY1" fmla="*/ 837836 h 1247847"/>
              <a:gd name="connsiteX2" fmla="*/ 442130 w 1564348"/>
              <a:gd name="connsiteY2" fmla="*/ 1114927 h 1247847"/>
              <a:gd name="connsiteX3" fmla="*/ 968603 w 1564348"/>
              <a:gd name="connsiteY3" fmla="*/ 1239618 h 1247847"/>
              <a:gd name="connsiteX4" fmla="*/ 1564348 w 1564348"/>
              <a:gd name="connsiteY4" fmla="*/ 1225764 h 1247847"/>
              <a:gd name="connsiteX0" fmla="*/ 0 w 1564348"/>
              <a:gd name="connsiteY0" fmla="*/ 0 h 1247847"/>
              <a:gd name="connsiteX1" fmla="*/ 442130 w 1564348"/>
              <a:gd name="connsiteY1" fmla="*/ 1114927 h 1247847"/>
              <a:gd name="connsiteX2" fmla="*/ 968603 w 1564348"/>
              <a:gd name="connsiteY2" fmla="*/ 1239618 h 1247847"/>
              <a:gd name="connsiteX3" fmla="*/ 1564348 w 1564348"/>
              <a:gd name="connsiteY3" fmla="*/ 1225764 h 1247847"/>
              <a:gd name="connsiteX0" fmla="*/ 0 w 1564348"/>
              <a:gd name="connsiteY0" fmla="*/ 0 h 1247847"/>
              <a:gd name="connsiteX1" fmla="*/ 442130 w 1564348"/>
              <a:gd name="connsiteY1" fmla="*/ 1114927 h 1247847"/>
              <a:gd name="connsiteX2" fmla="*/ 968603 w 1564348"/>
              <a:gd name="connsiteY2" fmla="*/ 1239618 h 1247847"/>
              <a:gd name="connsiteX3" fmla="*/ 1564348 w 1564348"/>
              <a:gd name="connsiteY3" fmla="*/ 1225764 h 1247847"/>
            </a:gdLst>
            <a:ahLst/>
            <a:cxnLst>
              <a:cxn ang="0">
                <a:pos x="connsiteX0" y="connsiteY0"/>
              </a:cxn>
              <a:cxn ang="0">
                <a:pos x="connsiteX1" y="connsiteY1"/>
              </a:cxn>
              <a:cxn ang="0">
                <a:pos x="connsiteX2" y="connsiteY2"/>
              </a:cxn>
              <a:cxn ang="0">
                <a:pos x="connsiteX3" y="connsiteY3"/>
              </a:cxn>
            </a:cxnLst>
            <a:rect l="l" t="t" r="r" b="b"/>
            <a:pathLst>
              <a:path w="1564348" h="1247847">
                <a:moveTo>
                  <a:pt x="0" y="0"/>
                </a:moveTo>
                <a:cubicBezTo>
                  <a:pt x="92111" y="232277"/>
                  <a:pt x="229534" y="921838"/>
                  <a:pt x="442130" y="1114927"/>
                </a:cubicBezTo>
                <a:cubicBezTo>
                  <a:pt x="654726" y="1308016"/>
                  <a:pt x="781567" y="1221145"/>
                  <a:pt x="968603" y="1239618"/>
                </a:cubicBezTo>
                <a:cubicBezTo>
                  <a:pt x="1155639" y="1258091"/>
                  <a:pt x="1359993" y="1241927"/>
                  <a:pt x="1564348" y="1225764"/>
                </a:cubicBezTo>
              </a:path>
            </a:pathLst>
          </a:custGeom>
          <a:noFill/>
          <a:ln w="88900">
            <a:solidFill>
              <a:srgbClr val="4E6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Forme libre 102"/>
          <p:cNvSpPr/>
          <p:nvPr/>
        </p:nvSpPr>
        <p:spPr>
          <a:xfrm>
            <a:off x="7524328" y="3501008"/>
            <a:ext cx="526472" cy="290516"/>
          </a:xfrm>
          <a:custGeom>
            <a:avLst/>
            <a:gdLst>
              <a:gd name="connsiteX0" fmla="*/ 0 w 526472"/>
              <a:gd name="connsiteY0" fmla="*/ 290516 h 290516"/>
              <a:gd name="connsiteX1" fmla="*/ 152400 w 526472"/>
              <a:gd name="connsiteY1" fmla="*/ 13425 h 290516"/>
              <a:gd name="connsiteX2" fmla="*/ 526472 w 526472"/>
              <a:gd name="connsiteY2" fmla="*/ 68844 h 290516"/>
            </a:gdLst>
            <a:ahLst/>
            <a:cxnLst>
              <a:cxn ang="0">
                <a:pos x="connsiteX0" y="connsiteY0"/>
              </a:cxn>
              <a:cxn ang="0">
                <a:pos x="connsiteX1" y="connsiteY1"/>
              </a:cxn>
              <a:cxn ang="0">
                <a:pos x="connsiteX2" y="connsiteY2"/>
              </a:cxn>
            </a:cxnLst>
            <a:rect l="l" t="t" r="r" b="b"/>
            <a:pathLst>
              <a:path w="526472" h="290516">
                <a:moveTo>
                  <a:pt x="0" y="290516"/>
                </a:moveTo>
                <a:cubicBezTo>
                  <a:pt x="32327" y="170443"/>
                  <a:pt x="64655" y="50370"/>
                  <a:pt x="152400" y="13425"/>
                </a:cubicBezTo>
                <a:cubicBezTo>
                  <a:pt x="240145" y="-23520"/>
                  <a:pt x="383308" y="22662"/>
                  <a:pt x="526472" y="68844"/>
                </a:cubicBezTo>
              </a:path>
            </a:pathLst>
          </a:custGeom>
          <a:noFill/>
          <a:ln w="50800">
            <a:solidFill>
              <a:srgbClr val="4E6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Forme libre 103"/>
          <p:cNvSpPr/>
          <p:nvPr/>
        </p:nvSpPr>
        <p:spPr>
          <a:xfrm>
            <a:off x="7452320" y="3789040"/>
            <a:ext cx="775854" cy="57660"/>
          </a:xfrm>
          <a:custGeom>
            <a:avLst/>
            <a:gdLst>
              <a:gd name="connsiteX0" fmla="*/ 0 w 775854"/>
              <a:gd name="connsiteY0" fmla="*/ 0 h 57660"/>
              <a:gd name="connsiteX1" fmla="*/ 360218 w 775854"/>
              <a:gd name="connsiteY1" fmla="*/ 55418 h 57660"/>
              <a:gd name="connsiteX2" fmla="*/ 775854 w 775854"/>
              <a:gd name="connsiteY2" fmla="*/ 41563 h 57660"/>
            </a:gdLst>
            <a:ahLst/>
            <a:cxnLst>
              <a:cxn ang="0">
                <a:pos x="connsiteX0" y="connsiteY0"/>
              </a:cxn>
              <a:cxn ang="0">
                <a:pos x="connsiteX1" y="connsiteY1"/>
              </a:cxn>
              <a:cxn ang="0">
                <a:pos x="connsiteX2" y="connsiteY2"/>
              </a:cxn>
            </a:cxnLst>
            <a:rect l="l" t="t" r="r" b="b"/>
            <a:pathLst>
              <a:path w="775854" h="57660">
                <a:moveTo>
                  <a:pt x="0" y="0"/>
                </a:moveTo>
                <a:cubicBezTo>
                  <a:pt x="115454" y="24245"/>
                  <a:pt x="230909" y="48491"/>
                  <a:pt x="360218" y="55418"/>
                </a:cubicBezTo>
                <a:cubicBezTo>
                  <a:pt x="489527" y="62345"/>
                  <a:pt x="632690" y="51954"/>
                  <a:pt x="775854" y="41563"/>
                </a:cubicBezTo>
              </a:path>
            </a:pathLst>
          </a:custGeom>
          <a:noFill/>
          <a:ln w="50800">
            <a:solidFill>
              <a:srgbClr val="4E6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Forme libre 104"/>
          <p:cNvSpPr/>
          <p:nvPr/>
        </p:nvSpPr>
        <p:spPr>
          <a:xfrm>
            <a:off x="7524328" y="3789040"/>
            <a:ext cx="1235770" cy="375661"/>
          </a:xfrm>
          <a:custGeom>
            <a:avLst/>
            <a:gdLst>
              <a:gd name="connsiteX0" fmla="*/ 30424 w 1235770"/>
              <a:gd name="connsiteY0" fmla="*/ 0 h 375661"/>
              <a:gd name="connsiteX1" fmla="*/ 155115 w 1235770"/>
              <a:gd name="connsiteY1" fmla="*/ 318654 h 375661"/>
              <a:gd name="connsiteX2" fmla="*/ 1235770 w 1235770"/>
              <a:gd name="connsiteY2" fmla="*/ 374073 h 375661"/>
            </a:gdLst>
            <a:ahLst/>
            <a:cxnLst>
              <a:cxn ang="0">
                <a:pos x="connsiteX0" y="connsiteY0"/>
              </a:cxn>
              <a:cxn ang="0">
                <a:pos x="connsiteX1" y="connsiteY1"/>
              </a:cxn>
              <a:cxn ang="0">
                <a:pos x="connsiteX2" y="connsiteY2"/>
              </a:cxn>
            </a:cxnLst>
            <a:rect l="l" t="t" r="r" b="b"/>
            <a:pathLst>
              <a:path w="1235770" h="375661">
                <a:moveTo>
                  <a:pt x="30424" y="0"/>
                </a:moveTo>
                <a:cubicBezTo>
                  <a:pt x="-7676" y="128154"/>
                  <a:pt x="-45776" y="256309"/>
                  <a:pt x="155115" y="318654"/>
                </a:cubicBezTo>
                <a:cubicBezTo>
                  <a:pt x="356006" y="381000"/>
                  <a:pt x="795888" y="377536"/>
                  <a:pt x="1235770" y="374073"/>
                </a:cubicBezTo>
              </a:path>
            </a:pathLst>
          </a:custGeom>
          <a:noFill/>
          <a:ln w="50800">
            <a:solidFill>
              <a:srgbClr val="4E6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Forme libre 105"/>
          <p:cNvSpPr/>
          <p:nvPr/>
        </p:nvSpPr>
        <p:spPr>
          <a:xfrm>
            <a:off x="7524328" y="4725144"/>
            <a:ext cx="919871" cy="56393"/>
          </a:xfrm>
          <a:custGeom>
            <a:avLst/>
            <a:gdLst>
              <a:gd name="connsiteX0" fmla="*/ 0 w 775855"/>
              <a:gd name="connsiteY0" fmla="*/ 97957 h 97957"/>
              <a:gd name="connsiteX1" fmla="*/ 415637 w 775855"/>
              <a:gd name="connsiteY1" fmla="*/ 975 h 97957"/>
              <a:gd name="connsiteX2" fmla="*/ 775855 w 775855"/>
              <a:gd name="connsiteY2" fmla="*/ 56393 h 97957"/>
              <a:gd name="connsiteX0" fmla="*/ 0 w 771344"/>
              <a:gd name="connsiteY0" fmla="*/ 49830 h 56393"/>
              <a:gd name="connsiteX1" fmla="*/ 411126 w 771344"/>
              <a:gd name="connsiteY1" fmla="*/ 975 h 56393"/>
              <a:gd name="connsiteX2" fmla="*/ 771344 w 771344"/>
              <a:gd name="connsiteY2" fmla="*/ 56393 h 56393"/>
              <a:gd name="connsiteX0" fmla="*/ 0 w 775855"/>
              <a:gd name="connsiteY0" fmla="*/ 33788 h 56393"/>
              <a:gd name="connsiteX1" fmla="*/ 415637 w 775855"/>
              <a:gd name="connsiteY1" fmla="*/ 975 h 56393"/>
              <a:gd name="connsiteX2" fmla="*/ 775855 w 775855"/>
              <a:gd name="connsiteY2" fmla="*/ 56393 h 56393"/>
            </a:gdLst>
            <a:ahLst/>
            <a:cxnLst>
              <a:cxn ang="0">
                <a:pos x="connsiteX0" y="connsiteY0"/>
              </a:cxn>
              <a:cxn ang="0">
                <a:pos x="connsiteX1" y="connsiteY1"/>
              </a:cxn>
              <a:cxn ang="0">
                <a:pos x="connsiteX2" y="connsiteY2"/>
              </a:cxn>
            </a:cxnLst>
            <a:rect l="l" t="t" r="r" b="b"/>
            <a:pathLst>
              <a:path w="775855" h="56393">
                <a:moveTo>
                  <a:pt x="0" y="33788"/>
                </a:moveTo>
                <a:cubicBezTo>
                  <a:pt x="143164" y="-11240"/>
                  <a:pt x="286328" y="7902"/>
                  <a:pt x="415637" y="975"/>
                </a:cubicBezTo>
                <a:cubicBezTo>
                  <a:pt x="544946" y="-5952"/>
                  <a:pt x="660400" y="25220"/>
                  <a:pt x="775855" y="56393"/>
                </a:cubicBezTo>
              </a:path>
            </a:pathLst>
          </a:custGeom>
          <a:noFill/>
          <a:ln w="50800">
            <a:solidFill>
              <a:srgbClr val="4E6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Forme libre 106"/>
          <p:cNvSpPr/>
          <p:nvPr/>
        </p:nvSpPr>
        <p:spPr>
          <a:xfrm>
            <a:off x="7588498" y="4757228"/>
            <a:ext cx="336096" cy="376207"/>
          </a:xfrm>
          <a:custGeom>
            <a:avLst/>
            <a:gdLst>
              <a:gd name="connsiteX0" fmla="*/ 0 w 207818"/>
              <a:gd name="connsiteY0" fmla="*/ 0 h 235527"/>
              <a:gd name="connsiteX1" fmla="*/ 207818 w 207818"/>
              <a:gd name="connsiteY1" fmla="*/ 235527 h 235527"/>
              <a:gd name="connsiteX0" fmla="*/ 0 w 174501"/>
              <a:gd name="connsiteY0" fmla="*/ 0 h 217019"/>
              <a:gd name="connsiteX1" fmla="*/ 174501 w 174501"/>
              <a:gd name="connsiteY1" fmla="*/ 217019 h 217019"/>
            </a:gdLst>
            <a:ahLst/>
            <a:cxnLst>
              <a:cxn ang="0">
                <a:pos x="connsiteX0" y="connsiteY0"/>
              </a:cxn>
              <a:cxn ang="0">
                <a:pos x="connsiteX1" y="connsiteY1"/>
              </a:cxn>
            </a:cxnLst>
            <a:rect l="l" t="t" r="r" b="b"/>
            <a:pathLst>
              <a:path w="174501" h="217019">
                <a:moveTo>
                  <a:pt x="0" y="0"/>
                </a:moveTo>
                <a:cubicBezTo>
                  <a:pt x="69273" y="78509"/>
                  <a:pt x="105228" y="138510"/>
                  <a:pt x="174501" y="217019"/>
                </a:cubicBez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Forme libre 107"/>
          <p:cNvSpPr/>
          <p:nvPr/>
        </p:nvSpPr>
        <p:spPr>
          <a:xfrm rot="20258060">
            <a:off x="7607044" y="4739106"/>
            <a:ext cx="250750" cy="1009406"/>
          </a:xfrm>
          <a:custGeom>
            <a:avLst/>
            <a:gdLst>
              <a:gd name="connsiteX0" fmla="*/ 573845 w 850936"/>
              <a:gd name="connsiteY0" fmla="*/ 0 h 868038"/>
              <a:gd name="connsiteX1" fmla="*/ 227481 w 850936"/>
              <a:gd name="connsiteY1" fmla="*/ 332509 h 868038"/>
              <a:gd name="connsiteX2" fmla="*/ 19663 w 850936"/>
              <a:gd name="connsiteY2" fmla="*/ 692727 h 868038"/>
              <a:gd name="connsiteX3" fmla="*/ 102790 w 850936"/>
              <a:gd name="connsiteY3" fmla="*/ 858981 h 868038"/>
              <a:gd name="connsiteX4" fmla="*/ 850936 w 850936"/>
              <a:gd name="connsiteY4" fmla="*/ 831272 h 868038"/>
              <a:gd name="connsiteX0" fmla="*/ 636951 w 850936"/>
              <a:gd name="connsiteY0" fmla="*/ 0 h 936010"/>
              <a:gd name="connsiteX1" fmla="*/ 227481 w 850936"/>
              <a:gd name="connsiteY1" fmla="*/ 400481 h 936010"/>
              <a:gd name="connsiteX2" fmla="*/ 19663 w 850936"/>
              <a:gd name="connsiteY2" fmla="*/ 760699 h 936010"/>
              <a:gd name="connsiteX3" fmla="*/ 102790 w 850936"/>
              <a:gd name="connsiteY3" fmla="*/ 926953 h 936010"/>
              <a:gd name="connsiteX4" fmla="*/ 850936 w 850936"/>
              <a:gd name="connsiteY4" fmla="*/ 899244 h 936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936" h="936010">
                <a:moveTo>
                  <a:pt x="636951" y="0"/>
                </a:moveTo>
                <a:cubicBezTo>
                  <a:pt x="509951" y="108527"/>
                  <a:pt x="330362" y="273698"/>
                  <a:pt x="227481" y="400481"/>
                </a:cubicBezTo>
                <a:cubicBezTo>
                  <a:pt x="124600" y="527264"/>
                  <a:pt x="40445" y="672954"/>
                  <a:pt x="19663" y="760699"/>
                </a:cubicBezTo>
                <a:cubicBezTo>
                  <a:pt x="-1119" y="848444"/>
                  <a:pt x="-35755" y="903862"/>
                  <a:pt x="102790" y="926953"/>
                </a:cubicBezTo>
                <a:cubicBezTo>
                  <a:pt x="241335" y="950044"/>
                  <a:pt x="546135" y="924644"/>
                  <a:pt x="850936" y="899244"/>
                </a:cubicBezTo>
              </a:path>
            </a:pathLst>
          </a:custGeom>
          <a:noFill/>
          <a:ln w="50800">
            <a:solidFill>
              <a:srgbClr val="4E6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Forme libre 108"/>
          <p:cNvSpPr/>
          <p:nvPr/>
        </p:nvSpPr>
        <p:spPr>
          <a:xfrm flipV="1">
            <a:off x="8748464" y="4149080"/>
            <a:ext cx="78254" cy="216024"/>
          </a:xfrm>
          <a:custGeom>
            <a:avLst/>
            <a:gdLst>
              <a:gd name="connsiteX0" fmla="*/ 0 w 304800"/>
              <a:gd name="connsiteY0" fmla="*/ 221673 h 221673"/>
              <a:gd name="connsiteX1" fmla="*/ 304800 w 304800"/>
              <a:gd name="connsiteY1" fmla="*/ 0 h 221673"/>
            </a:gdLst>
            <a:ahLst/>
            <a:cxnLst>
              <a:cxn ang="0">
                <a:pos x="connsiteX0" y="connsiteY0"/>
              </a:cxn>
              <a:cxn ang="0">
                <a:pos x="connsiteX1" y="connsiteY1"/>
              </a:cxn>
            </a:cxnLst>
            <a:rect l="l" t="t" r="r" b="b"/>
            <a:pathLst>
              <a:path w="304800" h="221673">
                <a:moveTo>
                  <a:pt x="0" y="221673"/>
                </a:moveTo>
                <a:lnTo>
                  <a:pt x="304800" y="0"/>
                </a:lnTo>
              </a:path>
            </a:pathLst>
          </a:custGeom>
          <a:noFill/>
          <a:ln>
            <a:solidFill>
              <a:srgbClr val="4E6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Forme libre 110"/>
          <p:cNvSpPr/>
          <p:nvPr/>
        </p:nvSpPr>
        <p:spPr>
          <a:xfrm rot="3110208">
            <a:off x="7885531" y="5874773"/>
            <a:ext cx="1135560" cy="300702"/>
          </a:xfrm>
          <a:custGeom>
            <a:avLst/>
            <a:gdLst>
              <a:gd name="connsiteX0" fmla="*/ 0 w 734291"/>
              <a:gd name="connsiteY0" fmla="*/ 167064 h 167064"/>
              <a:gd name="connsiteX1" fmla="*/ 304800 w 734291"/>
              <a:gd name="connsiteY1" fmla="*/ 14664 h 167064"/>
              <a:gd name="connsiteX2" fmla="*/ 734291 w 734291"/>
              <a:gd name="connsiteY2" fmla="*/ 14664 h 167064"/>
              <a:gd name="connsiteX0" fmla="*/ 0 w 1135560"/>
              <a:gd name="connsiteY0" fmla="*/ 300368 h 300368"/>
              <a:gd name="connsiteX1" fmla="*/ 304800 w 1135560"/>
              <a:gd name="connsiteY1" fmla="*/ 147968 h 300368"/>
              <a:gd name="connsiteX2" fmla="*/ 1135560 w 1135560"/>
              <a:gd name="connsiteY2" fmla="*/ 844 h 300368"/>
              <a:gd name="connsiteX0" fmla="*/ 0 w 1135560"/>
              <a:gd name="connsiteY0" fmla="*/ 300702 h 300702"/>
              <a:gd name="connsiteX1" fmla="*/ 296094 w 1135560"/>
              <a:gd name="connsiteY1" fmla="*/ 107453 h 300702"/>
              <a:gd name="connsiteX2" fmla="*/ 1135560 w 1135560"/>
              <a:gd name="connsiteY2" fmla="*/ 1178 h 300702"/>
            </a:gdLst>
            <a:ahLst/>
            <a:cxnLst>
              <a:cxn ang="0">
                <a:pos x="connsiteX0" y="connsiteY0"/>
              </a:cxn>
              <a:cxn ang="0">
                <a:pos x="connsiteX1" y="connsiteY1"/>
              </a:cxn>
              <a:cxn ang="0">
                <a:pos x="connsiteX2" y="connsiteY2"/>
              </a:cxn>
            </a:cxnLst>
            <a:rect l="l" t="t" r="r" b="b"/>
            <a:pathLst>
              <a:path w="1135560" h="300702">
                <a:moveTo>
                  <a:pt x="0" y="300702"/>
                </a:moveTo>
                <a:cubicBezTo>
                  <a:pt x="91209" y="237202"/>
                  <a:pt x="173712" y="132853"/>
                  <a:pt x="296094" y="107453"/>
                </a:cubicBezTo>
                <a:cubicBezTo>
                  <a:pt x="418476" y="82053"/>
                  <a:pt x="982005" y="-11522"/>
                  <a:pt x="1135560" y="117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Forme libre 111"/>
          <p:cNvSpPr/>
          <p:nvPr/>
        </p:nvSpPr>
        <p:spPr>
          <a:xfrm rot="20769477">
            <a:off x="7540969" y="5746638"/>
            <a:ext cx="591416" cy="681575"/>
          </a:xfrm>
          <a:custGeom>
            <a:avLst/>
            <a:gdLst>
              <a:gd name="connsiteX0" fmla="*/ 461484 w 655448"/>
              <a:gd name="connsiteY0" fmla="*/ 0 h 405467"/>
              <a:gd name="connsiteX1" fmla="*/ 59702 w 655448"/>
              <a:gd name="connsiteY1" fmla="*/ 124691 h 405467"/>
              <a:gd name="connsiteX2" fmla="*/ 31993 w 655448"/>
              <a:gd name="connsiteY2" fmla="*/ 277091 h 405467"/>
              <a:gd name="connsiteX3" fmla="*/ 350648 w 655448"/>
              <a:gd name="connsiteY3" fmla="*/ 401782 h 405467"/>
              <a:gd name="connsiteX4" fmla="*/ 655448 w 655448"/>
              <a:gd name="connsiteY4" fmla="*/ 360219 h 405467"/>
              <a:gd name="connsiteX0" fmla="*/ 461484 w 682585"/>
              <a:gd name="connsiteY0" fmla="*/ 0 h 463932"/>
              <a:gd name="connsiteX1" fmla="*/ 59702 w 682585"/>
              <a:gd name="connsiteY1" fmla="*/ 124691 h 463932"/>
              <a:gd name="connsiteX2" fmla="*/ 31993 w 682585"/>
              <a:gd name="connsiteY2" fmla="*/ 277091 h 463932"/>
              <a:gd name="connsiteX3" fmla="*/ 350648 w 682585"/>
              <a:gd name="connsiteY3" fmla="*/ 401782 h 463932"/>
              <a:gd name="connsiteX4" fmla="*/ 682585 w 682585"/>
              <a:gd name="connsiteY4" fmla="*/ 457472 h 463932"/>
              <a:gd name="connsiteX0" fmla="*/ 458934 w 680035"/>
              <a:gd name="connsiteY0" fmla="*/ 0 h 464990"/>
              <a:gd name="connsiteX1" fmla="*/ 57152 w 680035"/>
              <a:gd name="connsiteY1" fmla="*/ 124691 h 464990"/>
              <a:gd name="connsiteX2" fmla="*/ 29443 w 680035"/>
              <a:gd name="connsiteY2" fmla="*/ 277091 h 464990"/>
              <a:gd name="connsiteX3" fmla="*/ 311280 w 680035"/>
              <a:gd name="connsiteY3" fmla="*/ 414546 h 464990"/>
              <a:gd name="connsiteX4" fmla="*/ 680035 w 680035"/>
              <a:gd name="connsiteY4" fmla="*/ 457472 h 464990"/>
              <a:gd name="connsiteX0" fmla="*/ 477635 w 698736"/>
              <a:gd name="connsiteY0" fmla="*/ 0 h 464990"/>
              <a:gd name="connsiteX1" fmla="*/ 75853 w 698736"/>
              <a:gd name="connsiteY1" fmla="*/ 124691 h 464990"/>
              <a:gd name="connsiteX2" fmla="*/ 21688 w 698736"/>
              <a:gd name="connsiteY2" fmla="*/ 294911 h 464990"/>
              <a:gd name="connsiteX3" fmla="*/ 329981 w 698736"/>
              <a:gd name="connsiteY3" fmla="*/ 414546 h 464990"/>
              <a:gd name="connsiteX4" fmla="*/ 698736 w 698736"/>
              <a:gd name="connsiteY4" fmla="*/ 457472 h 464990"/>
              <a:gd name="connsiteX0" fmla="*/ 459595 w 680696"/>
              <a:gd name="connsiteY0" fmla="*/ 0 h 464990"/>
              <a:gd name="connsiteX1" fmla="*/ 57813 w 680696"/>
              <a:gd name="connsiteY1" fmla="*/ 124691 h 464990"/>
              <a:gd name="connsiteX2" fmla="*/ 137547 w 680696"/>
              <a:gd name="connsiteY2" fmla="*/ 147356 h 464990"/>
              <a:gd name="connsiteX3" fmla="*/ 3648 w 680696"/>
              <a:gd name="connsiteY3" fmla="*/ 294911 h 464990"/>
              <a:gd name="connsiteX4" fmla="*/ 311941 w 680696"/>
              <a:gd name="connsiteY4" fmla="*/ 414546 h 464990"/>
              <a:gd name="connsiteX5" fmla="*/ 680696 w 680696"/>
              <a:gd name="connsiteY5" fmla="*/ 457472 h 464990"/>
              <a:gd name="connsiteX0" fmla="*/ 461686 w 682787"/>
              <a:gd name="connsiteY0" fmla="*/ 0 h 464990"/>
              <a:gd name="connsiteX1" fmla="*/ 139638 w 682787"/>
              <a:gd name="connsiteY1" fmla="*/ 147356 h 464990"/>
              <a:gd name="connsiteX2" fmla="*/ 5739 w 682787"/>
              <a:gd name="connsiteY2" fmla="*/ 294911 h 464990"/>
              <a:gd name="connsiteX3" fmla="*/ 314032 w 682787"/>
              <a:gd name="connsiteY3" fmla="*/ 414546 h 464990"/>
              <a:gd name="connsiteX4" fmla="*/ 682787 w 682787"/>
              <a:gd name="connsiteY4" fmla="*/ 457472 h 464990"/>
              <a:gd name="connsiteX0" fmla="*/ 451814 w 672915"/>
              <a:gd name="connsiteY0" fmla="*/ 0 h 464990"/>
              <a:gd name="connsiteX1" fmla="*/ 129766 w 672915"/>
              <a:gd name="connsiteY1" fmla="*/ 147356 h 464990"/>
              <a:gd name="connsiteX2" fmla="*/ 6311 w 672915"/>
              <a:gd name="connsiteY2" fmla="*/ 314352 h 464990"/>
              <a:gd name="connsiteX3" fmla="*/ 304160 w 672915"/>
              <a:gd name="connsiteY3" fmla="*/ 414546 h 464990"/>
              <a:gd name="connsiteX4" fmla="*/ 672915 w 672915"/>
              <a:gd name="connsiteY4" fmla="*/ 457472 h 464990"/>
              <a:gd name="connsiteX0" fmla="*/ 443080 w 672915"/>
              <a:gd name="connsiteY0" fmla="*/ 0 h 444666"/>
              <a:gd name="connsiteX1" fmla="*/ 129766 w 672915"/>
              <a:gd name="connsiteY1" fmla="*/ 127032 h 444666"/>
              <a:gd name="connsiteX2" fmla="*/ 6311 w 672915"/>
              <a:gd name="connsiteY2" fmla="*/ 294028 h 444666"/>
              <a:gd name="connsiteX3" fmla="*/ 304160 w 672915"/>
              <a:gd name="connsiteY3" fmla="*/ 394222 h 444666"/>
              <a:gd name="connsiteX4" fmla="*/ 672915 w 672915"/>
              <a:gd name="connsiteY4" fmla="*/ 437148 h 44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915" h="444666">
                <a:moveTo>
                  <a:pt x="443080" y="0"/>
                </a:moveTo>
                <a:cubicBezTo>
                  <a:pt x="375987" y="30699"/>
                  <a:pt x="205757" y="77880"/>
                  <a:pt x="129766" y="127032"/>
                </a:cubicBezTo>
                <a:cubicBezTo>
                  <a:pt x="53775" y="176184"/>
                  <a:pt x="-22755" y="249496"/>
                  <a:pt x="6311" y="294028"/>
                </a:cubicBezTo>
                <a:cubicBezTo>
                  <a:pt x="35377" y="338560"/>
                  <a:pt x="200251" y="380367"/>
                  <a:pt x="304160" y="394222"/>
                </a:cubicBezTo>
                <a:cubicBezTo>
                  <a:pt x="408069" y="408077"/>
                  <a:pt x="572469" y="464857"/>
                  <a:pt x="672915" y="437148"/>
                </a:cubicBezTo>
              </a:path>
            </a:pathLst>
          </a:custGeom>
          <a:noFill/>
          <a:ln>
            <a:solidFill>
              <a:srgbClr val="4E6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ZoneTexte 114"/>
          <p:cNvSpPr txBox="1"/>
          <p:nvPr/>
        </p:nvSpPr>
        <p:spPr>
          <a:xfrm>
            <a:off x="5436096" y="5085184"/>
            <a:ext cx="2119353" cy="369332"/>
          </a:xfrm>
          <a:prstGeom prst="rect">
            <a:avLst/>
          </a:prstGeom>
          <a:noFill/>
        </p:spPr>
        <p:txBody>
          <a:bodyPr wrap="none" rtlCol="0">
            <a:spAutoFit/>
          </a:bodyPr>
          <a:lstStyle/>
          <a:p>
            <a:r>
              <a:rPr lang="fr-FR" b="1" dirty="0" smtClean="0">
                <a:solidFill>
                  <a:srgbClr val="663300"/>
                </a:solidFill>
              </a:rPr>
              <a:t>MARGINALISATION</a:t>
            </a:r>
            <a:endParaRPr lang="fr-FR" b="1" dirty="0">
              <a:solidFill>
                <a:srgbClr val="663300"/>
              </a:solidFill>
            </a:endParaRPr>
          </a:p>
        </p:txBody>
      </p:sp>
      <p:sp>
        <p:nvSpPr>
          <p:cNvPr id="117" name="ZoneTexte 116"/>
          <p:cNvSpPr txBox="1"/>
          <p:nvPr/>
        </p:nvSpPr>
        <p:spPr>
          <a:xfrm>
            <a:off x="6444208" y="5949280"/>
            <a:ext cx="1352614" cy="276999"/>
          </a:xfrm>
          <a:prstGeom prst="rect">
            <a:avLst/>
          </a:prstGeom>
          <a:noFill/>
        </p:spPr>
        <p:txBody>
          <a:bodyPr wrap="none" rtlCol="0">
            <a:spAutoFit/>
          </a:bodyPr>
          <a:lstStyle/>
          <a:p>
            <a:r>
              <a:rPr lang="fr-FR" sz="1200" b="1" dirty="0" smtClean="0">
                <a:solidFill>
                  <a:srgbClr val="663300"/>
                </a:solidFill>
              </a:rPr>
              <a:t>ECONOMIQUE</a:t>
            </a:r>
            <a:endParaRPr lang="fr-FR" sz="1200" b="1" dirty="0">
              <a:solidFill>
                <a:srgbClr val="663300"/>
              </a:solidFill>
            </a:endParaRPr>
          </a:p>
        </p:txBody>
      </p:sp>
      <p:sp>
        <p:nvSpPr>
          <p:cNvPr id="118" name="ZoneTexte 117"/>
          <p:cNvSpPr txBox="1"/>
          <p:nvPr/>
        </p:nvSpPr>
        <p:spPr>
          <a:xfrm>
            <a:off x="5148064" y="5373216"/>
            <a:ext cx="893193" cy="276999"/>
          </a:xfrm>
          <a:prstGeom prst="rect">
            <a:avLst/>
          </a:prstGeom>
          <a:noFill/>
        </p:spPr>
        <p:txBody>
          <a:bodyPr wrap="none" rtlCol="0">
            <a:spAutoFit/>
          </a:bodyPr>
          <a:lstStyle/>
          <a:p>
            <a:r>
              <a:rPr lang="fr-FR" sz="1200" b="1" dirty="0" smtClean="0">
                <a:solidFill>
                  <a:srgbClr val="663300"/>
                </a:solidFill>
              </a:rPr>
              <a:t>SOCIALE</a:t>
            </a:r>
            <a:endParaRPr lang="fr-FR" sz="1200" b="1" dirty="0">
              <a:solidFill>
                <a:srgbClr val="663300"/>
              </a:solidFill>
            </a:endParaRPr>
          </a:p>
        </p:txBody>
      </p:sp>
      <p:sp>
        <p:nvSpPr>
          <p:cNvPr id="119" name="ZoneTexte 118"/>
          <p:cNvSpPr txBox="1"/>
          <p:nvPr/>
        </p:nvSpPr>
        <p:spPr>
          <a:xfrm>
            <a:off x="5652120" y="6381328"/>
            <a:ext cx="939616" cy="276999"/>
          </a:xfrm>
          <a:prstGeom prst="rect">
            <a:avLst/>
          </a:prstGeom>
          <a:noFill/>
        </p:spPr>
        <p:txBody>
          <a:bodyPr wrap="none" rtlCol="0">
            <a:spAutoFit/>
          </a:bodyPr>
          <a:lstStyle/>
          <a:p>
            <a:r>
              <a:rPr lang="fr-FR" sz="1200" b="1" dirty="0" smtClean="0">
                <a:solidFill>
                  <a:srgbClr val="663300"/>
                </a:solidFill>
              </a:rPr>
              <a:t>SPATIALE</a:t>
            </a:r>
            <a:endParaRPr lang="fr-FR" sz="1200" b="1" dirty="0">
              <a:solidFill>
                <a:srgbClr val="663300"/>
              </a:solidFill>
            </a:endParaRPr>
          </a:p>
        </p:txBody>
      </p:sp>
      <p:sp>
        <p:nvSpPr>
          <p:cNvPr id="120" name="ZoneTexte 119"/>
          <p:cNvSpPr txBox="1"/>
          <p:nvPr/>
        </p:nvSpPr>
        <p:spPr>
          <a:xfrm>
            <a:off x="7164288" y="6381328"/>
            <a:ext cx="1032655" cy="276999"/>
          </a:xfrm>
          <a:prstGeom prst="rect">
            <a:avLst/>
          </a:prstGeom>
          <a:noFill/>
        </p:spPr>
        <p:txBody>
          <a:bodyPr wrap="none" rtlCol="0">
            <a:spAutoFit/>
          </a:bodyPr>
          <a:lstStyle/>
          <a:p>
            <a:r>
              <a:rPr lang="fr-FR" sz="1200" b="1" dirty="0" smtClean="0">
                <a:solidFill>
                  <a:srgbClr val="663300"/>
                </a:solidFill>
              </a:rPr>
              <a:t>CRIMINEL</a:t>
            </a:r>
            <a:endParaRPr lang="fr-FR" sz="1200" b="1" dirty="0">
              <a:solidFill>
                <a:srgbClr val="663300"/>
              </a:solidFill>
            </a:endParaRPr>
          </a:p>
        </p:txBody>
      </p:sp>
      <p:sp>
        <p:nvSpPr>
          <p:cNvPr id="121" name="ZoneTexte 120"/>
          <p:cNvSpPr txBox="1"/>
          <p:nvPr/>
        </p:nvSpPr>
        <p:spPr>
          <a:xfrm>
            <a:off x="6516216" y="6381328"/>
            <a:ext cx="907621" cy="276999"/>
          </a:xfrm>
          <a:prstGeom prst="rect">
            <a:avLst/>
          </a:prstGeom>
          <a:noFill/>
        </p:spPr>
        <p:txBody>
          <a:bodyPr wrap="none" rtlCol="0">
            <a:spAutoFit/>
          </a:bodyPr>
          <a:lstStyle/>
          <a:p>
            <a:r>
              <a:rPr lang="fr-FR" sz="1200" b="1" dirty="0" smtClean="0">
                <a:solidFill>
                  <a:srgbClr val="663300"/>
                </a:solidFill>
              </a:rPr>
              <a:t>ILLICITE</a:t>
            </a:r>
            <a:endParaRPr lang="fr-FR" sz="1200" b="1" dirty="0">
              <a:solidFill>
                <a:srgbClr val="663300"/>
              </a:solidFill>
            </a:endParaRPr>
          </a:p>
        </p:txBody>
      </p:sp>
      <p:sp>
        <p:nvSpPr>
          <p:cNvPr id="122" name="ZoneTexte 121"/>
          <p:cNvSpPr txBox="1"/>
          <p:nvPr/>
        </p:nvSpPr>
        <p:spPr>
          <a:xfrm>
            <a:off x="2267744" y="5661248"/>
            <a:ext cx="1479892" cy="276999"/>
          </a:xfrm>
          <a:prstGeom prst="rect">
            <a:avLst/>
          </a:prstGeom>
          <a:noFill/>
        </p:spPr>
        <p:txBody>
          <a:bodyPr wrap="none" rtlCol="0">
            <a:spAutoFit/>
          </a:bodyPr>
          <a:lstStyle/>
          <a:p>
            <a:r>
              <a:rPr lang="fr-FR" sz="1200" b="1" dirty="0" smtClean="0">
                <a:solidFill>
                  <a:srgbClr val="FF0000"/>
                </a:solidFill>
              </a:rPr>
              <a:t>TRANSNATIONAUX</a:t>
            </a:r>
            <a:endParaRPr lang="fr-FR" sz="1200" b="1" dirty="0">
              <a:solidFill>
                <a:srgbClr val="FF0000"/>
              </a:solidFill>
            </a:endParaRPr>
          </a:p>
        </p:txBody>
      </p:sp>
      <p:sp>
        <p:nvSpPr>
          <p:cNvPr id="123" name="ZoneTexte 122"/>
          <p:cNvSpPr txBox="1"/>
          <p:nvPr/>
        </p:nvSpPr>
        <p:spPr>
          <a:xfrm>
            <a:off x="3707904" y="5949280"/>
            <a:ext cx="607483" cy="276999"/>
          </a:xfrm>
          <a:prstGeom prst="rect">
            <a:avLst/>
          </a:prstGeom>
          <a:noFill/>
        </p:spPr>
        <p:txBody>
          <a:bodyPr wrap="none" rtlCol="0">
            <a:spAutoFit/>
          </a:bodyPr>
          <a:lstStyle/>
          <a:p>
            <a:r>
              <a:rPr lang="fr-FR" sz="1200" b="1" dirty="0" smtClean="0">
                <a:solidFill>
                  <a:srgbClr val="FF0000"/>
                </a:solidFill>
              </a:rPr>
              <a:t>ÉTATS</a:t>
            </a:r>
            <a:endParaRPr lang="fr-FR" sz="1200" b="1" dirty="0">
              <a:solidFill>
                <a:srgbClr val="FF0000"/>
              </a:solidFill>
            </a:endParaRPr>
          </a:p>
        </p:txBody>
      </p:sp>
      <p:sp>
        <p:nvSpPr>
          <p:cNvPr id="124" name="ZoneTexte 123"/>
          <p:cNvSpPr txBox="1"/>
          <p:nvPr/>
        </p:nvSpPr>
        <p:spPr>
          <a:xfrm>
            <a:off x="3851920" y="5445224"/>
            <a:ext cx="1431882" cy="276999"/>
          </a:xfrm>
          <a:prstGeom prst="rect">
            <a:avLst/>
          </a:prstGeom>
          <a:noFill/>
        </p:spPr>
        <p:txBody>
          <a:bodyPr wrap="square" rtlCol="0">
            <a:spAutoFit/>
          </a:bodyPr>
          <a:lstStyle/>
          <a:p>
            <a:r>
              <a:rPr lang="fr-FR" sz="1200" b="1" dirty="0" smtClean="0">
                <a:solidFill>
                  <a:srgbClr val="FF0000"/>
                </a:solidFill>
              </a:rPr>
              <a:t>INTERNATIONAUX</a:t>
            </a:r>
            <a:endParaRPr lang="fr-FR" sz="1200" b="1" dirty="0">
              <a:solidFill>
                <a:srgbClr val="FF0000"/>
              </a:solidFill>
            </a:endParaRPr>
          </a:p>
        </p:txBody>
      </p:sp>
      <p:sp>
        <p:nvSpPr>
          <p:cNvPr id="125" name="ZoneTexte 124"/>
          <p:cNvSpPr txBox="1"/>
          <p:nvPr/>
        </p:nvSpPr>
        <p:spPr>
          <a:xfrm rot="211372">
            <a:off x="1915491" y="5324488"/>
            <a:ext cx="766255" cy="276999"/>
          </a:xfrm>
          <a:prstGeom prst="rect">
            <a:avLst/>
          </a:prstGeom>
          <a:noFill/>
        </p:spPr>
        <p:txBody>
          <a:bodyPr wrap="none" rtlCol="0">
            <a:spAutoFit/>
          </a:bodyPr>
          <a:lstStyle/>
          <a:p>
            <a:r>
              <a:rPr lang="fr-FR" sz="1200" b="1" dirty="0" smtClean="0">
                <a:solidFill>
                  <a:srgbClr val="FF0000"/>
                </a:solidFill>
              </a:rPr>
              <a:t>LOCAUX</a:t>
            </a:r>
            <a:endParaRPr lang="fr-FR" sz="1200" b="1" dirty="0">
              <a:solidFill>
                <a:srgbClr val="FF0000"/>
              </a:solidFill>
            </a:endParaRPr>
          </a:p>
        </p:txBody>
      </p:sp>
      <p:sp>
        <p:nvSpPr>
          <p:cNvPr id="113" name="Forme libre 112"/>
          <p:cNvSpPr/>
          <p:nvPr/>
        </p:nvSpPr>
        <p:spPr>
          <a:xfrm rot="18555496" flipH="1">
            <a:off x="5476226" y="3455921"/>
            <a:ext cx="298616" cy="1873973"/>
          </a:xfrm>
          <a:custGeom>
            <a:avLst/>
            <a:gdLst>
              <a:gd name="connsiteX0" fmla="*/ 454183 w 689711"/>
              <a:gd name="connsiteY0" fmla="*/ 0 h 1027842"/>
              <a:gd name="connsiteX1" fmla="*/ 371056 w 689711"/>
              <a:gd name="connsiteY1" fmla="*/ 443346 h 1027842"/>
              <a:gd name="connsiteX2" fmla="*/ 52401 w 689711"/>
              <a:gd name="connsiteY2" fmla="*/ 734291 h 1027842"/>
              <a:gd name="connsiteX3" fmla="*/ 66256 w 689711"/>
              <a:gd name="connsiteY3" fmla="*/ 997528 h 1027842"/>
              <a:gd name="connsiteX4" fmla="*/ 689711 w 689711"/>
              <a:gd name="connsiteY4" fmla="*/ 1011382 h 1027842"/>
              <a:gd name="connsiteX0" fmla="*/ 454183 w 555930"/>
              <a:gd name="connsiteY0" fmla="*/ 0 h 1028797"/>
              <a:gd name="connsiteX1" fmla="*/ 371056 w 555930"/>
              <a:gd name="connsiteY1" fmla="*/ 443346 h 1028797"/>
              <a:gd name="connsiteX2" fmla="*/ 52401 w 555930"/>
              <a:gd name="connsiteY2" fmla="*/ 734291 h 1028797"/>
              <a:gd name="connsiteX3" fmla="*/ 66256 w 555930"/>
              <a:gd name="connsiteY3" fmla="*/ 997528 h 1028797"/>
              <a:gd name="connsiteX4" fmla="*/ 555930 w 555930"/>
              <a:gd name="connsiteY4" fmla="*/ 1013300 h 1028797"/>
              <a:gd name="connsiteX0" fmla="*/ 419125 w 555930"/>
              <a:gd name="connsiteY0" fmla="*/ 0 h 1049010"/>
              <a:gd name="connsiteX1" fmla="*/ 371056 w 555930"/>
              <a:gd name="connsiteY1" fmla="*/ 463559 h 1049010"/>
              <a:gd name="connsiteX2" fmla="*/ 52401 w 555930"/>
              <a:gd name="connsiteY2" fmla="*/ 754504 h 1049010"/>
              <a:gd name="connsiteX3" fmla="*/ 66256 w 555930"/>
              <a:gd name="connsiteY3" fmla="*/ 1017741 h 1049010"/>
              <a:gd name="connsiteX4" fmla="*/ 555930 w 555930"/>
              <a:gd name="connsiteY4" fmla="*/ 1033513 h 1049010"/>
              <a:gd name="connsiteX0" fmla="*/ 419125 w 555930"/>
              <a:gd name="connsiteY0" fmla="*/ 0 h 1049010"/>
              <a:gd name="connsiteX1" fmla="*/ 52401 w 555930"/>
              <a:gd name="connsiteY1" fmla="*/ 754504 h 1049010"/>
              <a:gd name="connsiteX2" fmla="*/ 66256 w 555930"/>
              <a:gd name="connsiteY2" fmla="*/ 1017741 h 1049010"/>
              <a:gd name="connsiteX3" fmla="*/ 555930 w 555930"/>
              <a:gd name="connsiteY3" fmla="*/ 1033513 h 1049010"/>
            </a:gdLst>
            <a:ahLst/>
            <a:cxnLst>
              <a:cxn ang="0">
                <a:pos x="connsiteX0" y="connsiteY0"/>
              </a:cxn>
              <a:cxn ang="0">
                <a:pos x="connsiteX1" y="connsiteY1"/>
              </a:cxn>
              <a:cxn ang="0">
                <a:pos x="connsiteX2" y="connsiteY2"/>
              </a:cxn>
              <a:cxn ang="0">
                <a:pos x="connsiteX3" y="connsiteY3"/>
              </a:cxn>
            </a:cxnLst>
            <a:rect l="l" t="t" r="r" b="b"/>
            <a:pathLst>
              <a:path w="555930" h="1049010">
                <a:moveTo>
                  <a:pt x="419125" y="0"/>
                </a:moveTo>
                <a:cubicBezTo>
                  <a:pt x="342724" y="157188"/>
                  <a:pt x="111212" y="584881"/>
                  <a:pt x="52401" y="754504"/>
                </a:cubicBezTo>
                <a:cubicBezTo>
                  <a:pt x="1601" y="846868"/>
                  <a:pt x="-39962" y="971559"/>
                  <a:pt x="66256" y="1017741"/>
                </a:cubicBezTo>
                <a:cubicBezTo>
                  <a:pt x="172474" y="1063923"/>
                  <a:pt x="297311" y="1049677"/>
                  <a:pt x="555930" y="1033513"/>
                </a:cubicBezTo>
              </a:path>
            </a:pathLst>
          </a:custGeom>
          <a:noFill/>
          <a:ln w="1270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Forme libre 113"/>
          <p:cNvSpPr/>
          <p:nvPr/>
        </p:nvSpPr>
        <p:spPr>
          <a:xfrm>
            <a:off x="6516217" y="5445224"/>
            <a:ext cx="576064" cy="504056"/>
          </a:xfrm>
          <a:custGeom>
            <a:avLst/>
            <a:gdLst>
              <a:gd name="connsiteX0" fmla="*/ 89889 w 796471"/>
              <a:gd name="connsiteY0" fmla="*/ 0 h 401782"/>
              <a:gd name="connsiteX1" fmla="*/ 62180 w 796471"/>
              <a:gd name="connsiteY1" fmla="*/ 290945 h 401782"/>
              <a:gd name="connsiteX2" fmla="*/ 796471 w 796471"/>
              <a:gd name="connsiteY2" fmla="*/ 401782 h 401782"/>
            </a:gdLst>
            <a:ahLst/>
            <a:cxnLst>
              <a:cxn ang="0">
                <a:pos x="connsiteX0" y="connsiteY0"/>
              </a:cxn>
              <a:cxn ang="0">
                <a:pos x="connsiteX1" y="connsiteY1"/>
              </a:cxn>
              <a:cxn ang="0">
                <a:pos x="connsiteX2" y="connsiteY2"/>
              </a:cxn>
            </a:cxnLst>
            <a:rect l="l" t="t" r="r" b="b"/>
            <a:pathLst>
              <a:path w="796471" h="401782">
                <a:moveTo>
                  <a:pt x="89889" y="0"/>
                </a:moveTo>
                <a:cubicBezTo>
                  <a:pt x="17152" y="111990"/>
                  <a:pt x="-55584" y="223981"/>
                  <a:pt x="62180" y="290945"/>
                </a:cubicBezTo>
                <a:cubicBezTo>
                  <a:pt x="179944" y="357909"/>
                  <a:pt x="488207" y="379845"/>
                  <a:pt x="796471" y="401782"/>
                </a:cubicBezTo>
              </a:path>
            </a:pathLst>
          </a:custGeom>
          <a:noFill/>
          <a:ln w="889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Forme libre 125"/>
          <p:cNvSpPr/>
          <p:nvPr/>
        </p:nvSpPr>
        <p:spPr>
          <a:xfrm rot="19484876">
            <a:off x="5643240" y="5745463"/>
            <a:ext cx="1169888" cy="407634"/>
          </a:xfrm>
          <a:custGeom>
            <a:avLst/>
            <a:gdLst>
              <a:gd name="connsiteX0" fmla="*/ 347965 w 347965"/>
              <a:gd name="connsiteY0" fmla="*/ 0 h 983672"/>
              <a:gd name="connsiteX1" fmla="*/ 112437 w 347965"/>
              <a:gd name="connsiteY1" fmla="*/ 484909 h 983672"/>
              <a:gd name="connsiteX2" fmla="*/ 1601 w 347965"/>
              <a:gd name="connsiteY2" fmla="*/ 789709 h 983672"/>
              <a:gd name="connsiteX3" fmla="*/ 57019 w 347965"/>
              <a:gd name="connsiteY3" fmla="*/ 983672 h 983672"/>
            </a:gdLst>
            <a:ahLst/>
            <a:cxnLst>
              <a:cxn ang="0">
                <a:pos x="connsiteX0" y="connsiteY0"/>
              </a:cxn>
              <a:cxn ang="0">
                <a:pos x="connsiteX1" y="connsiteY1"/>
              </a:cxn>
              <a:cxn ang="0">
                <a:pos x="connsiteX2" y="connsiteY2"/>
              </a:cxn>
              <a:cxn ang="0">
                <a:pos x="connsiteX3" y="connsiteY3"/>
              </a:cxn>
            </a:cxnLst>
            <a:rect l="l" t="t" r="r" b="b"/>
            <a:pathLst>
              <a:path w="347965" h="983672">
                <a:moveTo>
                  <a:pt x="347965" y="0"/>
                </a:moveTo>
                <a:cubicBezTo>
                  <a:pt x="259064" y="176645"/>
                  <a:pt x="170164" y="353291"/>
                  <a:pt x="112437" y="484909"/>
                </a:cubicBezTo>
                <a:cubicBezTo>
                  <a:pt x="54710" y="616527"/>
                  <a:pt x="10837" y="706582"/>
                  <a:pt x="1601" y="789709"/>
                </a:cubicBezTo>
                <a:cubicBezTo>
                  <a:pt x="-7635" y="872836"/>
                  <a:pt x="24692" y="928254"/>
                  <a:pt x="57019" y="983672"/>
                </a:cubicBezTo>
              </a:path>
            </a:pathLst>
          </a:custGeom>
          <a:noFill/>
          <a:ln w="889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Forme libre 126"/>
          <p:cNvSpPr/>
          <p:nvPr/>
        </p:nvSpPr>
        <p:spPr>
          <a:xfrm rot="2449233">
            <a:off x="5718679" y="5216848"/>
            <a:ext cx="706972" cy="687018"/>
          </a:xfrm>
          <a:custGeom>
            <a:avLst/>
            <a:gdLst>
              <a:gd name="connsiteX0" fmla="*/ 817418 w 817418"/>
              <a:gd name="connsiteY0" fmla="*/ 0 h 387927"/>
              <a:gd name="connsiteX1" fmla="*/ 512618 w 817418"/>
              <a:gd name="connsiteY1" fmla="*/ 318654 h 387927"/>
              <a:gd name="connsiteX2" fmla="*/ 0 w 817418"/>
              <a:gd name="connsiteY2" fmla="*/ 387927 h 387927"/>
              <a:gd name="connsiteX0" fmla="*/ 779105 w 779105"/>
              <a:gd name="connsiteY0" fmla="*/ 0 h 383003"/>
              <a:gd name="connsiteX1" fmla="*/ 512618 w 779105"/>
              <a:gd name="connsiteY1" fmla="*/ 313730 h 383003"/>
              <a:gd name="connsiteX2" fmla="*/ 0 w 779105"/>
              <a:gd name="connsiteY2" fmla="*/ 383003 h 383003"/>
            </a:gdLst>
            <a:ahLst/>
            <a:cxnLst>
              <a:cxn ang="0">
                <a:pos x="connsiteX0" y="connsiteY0"/>
              </a:cxn>
              <a:cxn ang="0">
                <a:pos x="connsiteX1" y="connsiteY1"/>
              </a:cxn>
              <a:cxn ang="0">
                <a:pos x="connsiteX2" y="connsiteY2"/>
              </a:cxn>
            </a:cxnLst>
            <a:rect l="l" t="t" r="r" b="b"/>
            <a:pathLst>
              <a:path w="779105" h="383003">
                <a:moveTo>
                  <a:pt x="779105" y="0"/>
                </a:moveTo>
                <a:cubicBezTo>
                  <a:pt x="694823" y="127000"/>
                  <a:pt x="648854" y="249076"/>
                  <a:pt x="512618" y="313730"/>
                </a:cubicBezTo>
                <a:cubicBezTo>
                  <a:pt x="376382" y="378384"/>
                  <a:pt x="188191" y="380693"/>
                  <a:pt x="0" y="383003"/>
                </a:cubicBezTo>
              </a:path>
            </a:pathLst>
          </a:custGeom>
          <a:noFill/>
          <a:ln w="889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8" name="Forme libre 1027"/>
          <p:cNvSpPr/>
          <p:nvPr/>
        </p:nvSpPr>
        <p:spPr>
          <a:xfrm>
            <a:off x="3913233" y="3858192"/>
            <a:ext cx="464337" cy="1237687"/>
          </a:xfrm>
          <a:custGeom>
            <a:avLst/>
            <a:gdLst>
              <a:gd name="connsiteX0" fmla="*/ 775855 w 775855"/>
              <a:gd name="connsiteY0" fmla="*/ 0 h 1080655"/>
              <a:gd name="connsiteX1" fmla="*/ 526473 w 775855"/>
              <a:gd name="connsiteY1" fmla="*/ 498764 h 1080655"/>
              <a:gd name="connsiteX2" fmla="*/ 568037 w 775855"/>
              <a:gd name="connsiteY2" fmla="*/ 928255 h 1080655"/>
              <a:gd name="connsiteX3" fmla="*/ 415637 w 775855"/>
              <a:gd name="connsiteY3" fmla="*/ 1025237 h 1080655"/>
              <a:gd name="connsiteX4" fmla="*/ 0 w 775855"/>
              <a:gd name="connsiteY4" fmla="*/ 1080655 h 1080655"/>
              <a:gd name="connsiteX0" fmla="*/ 794588 w 794588"/>
              <a:gd name="connsiteY0" fmla="*/ 0 h 1150874"/>
              <a:gd name="connsiteX1" fmla="*/ 526473 w 794588"/>
              <a:gd name="connsiteY1" fmla="*/ 568983 h 1150874"/>
              <a:gd name="connsiteX2" fmla="*/ 568037 w 794588"/>
              <a:gd name="connsiteY2" fmla="*/ 998474 h 1150874"/>
              <a:gd name="connsiteX3" fmla="*/ 415637 w 794588"/>
              <a:gd name="connsiteY3" fmla="*/ 1095456 h 1150874"/>
              <a:gd name="connsiteX4" fmla="*/ 0 w 794588"/>
              <a:gd name="connsiteY4" fmla="*/ 1150874 h 1150874"/>
              <a:gd name="connsiteX0" fmla="*/ 813321 w 813321"/>
              <a:gd name="connsiteY0" fmla="*/ 0 h 1160906"/>
              <a:gd name="connsiteX1" fmla="*/ 545206 w 813321"/>
              <a:gd name="connsiteY1" fmla="*/ 568983 h 1160906"/>
              <a:gd name="connsiteX2" fmla="*/ 586770 w 813321"/>
              <a:gd name="connsiteY2" fmla="*/ 998474 h 1160906"/>
              <a:gd name="connsiteX3" fmla="*/ 434370 w 813321"/>
              <a:gd name="connsiteY3" fmla="*/ 1095456 h 1160906"/>
              <a:gd name="connsiteX4" fmla="*/ 0 w 813321"/>
              <a:gd name="connsiteY4" fmla="*/ 1160906 h 1160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321" h="1160906">
                <a:moveTo>
                  <a:pt x="813321" y="0"/>
                </a:moveTo>
                <a:cubicBezTo>
                  <a:pt x="705948" y="172027"/>
                  <a:pt x="582964" y="402571"/>
                  <a:pt x="545206" y="568983"/>
                </a:cubicBezTo>
                <a:cubicBezTo>
                  <a:pt x="507448" y="735395"/>
                  <a:pt x="605243" y="910729"/>
                  <a:pt x="586770" y="998474"/>
                </a:cubicBezTo>
                <a:cubicBezTo>
                  <a:pt x="568297" y="1086219"/>
                  <a:pt x="529043" y="1070056"/>
                  <a:pt x="434370" y="1095456"/>
                </a:cubicBezTo>
                <a:cubicBezTo>
                  <a:pt x="339697" y="1120856"/>
                  <a:pt x="160482" y="1145897"/>
                  <a:pt x="0" y="1160906"/>
                </a:cubicBezTo>
              </a:path>
            </a:pathLst>
          </a:cu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2" name="Forme libre 1031"/>
          <p:cNvSpPr/>
          <p:nvPr/>
        </p:nvSpPr>
        <p:spPr>
          <a:xfrm>
            <a:off x="3923927" y="5085184"/>
            <a:ext cx="432617" cy="401216"/>
          </a:xfrm>
          <a:custGeom>
            <a:avLst/>
            <a:gdLst>
              <a:gd name="connsiteX0" fmla="*/ 0 w 441988"/>
              <a:gd name="connsiteY0" fmla="*/ 0 h 568036"/>
              <a:gd name="connsiteX1" fmla="*/ 387927 w 441988"/>
              <a:gd name="connsiteY1" fmla="*/ 263236 h 568036"/>
              <a:gd name="connsiteX2" fmla="*/ 429491 w 441988"/>
              <a:gd name="connsiteY2" fmla="*/ 568036 h 568036"/>
            </a:gdLst>
            <a:ahLst/>
            <a:cxnLst>
              <a:cxn ang="0">
                <a:pos x="connsiteX0" y="connsiteY0"/>
              </a:cxn>
              <a:cxn ang="0">
                <a:pos x="connsiteX1" y="connsiteY1"/>
              </a:cxn>
              <a:cxn ang="0">
                <a:pos x="connsiteX2" y="connsiteY2"/>
              </a:cxn>
            </a:cxnLst>
            <a:rect l="l" t="t" r="r" b="b"/>
            <a:pathLst>
              <a:path w="441988" h="568036">
                <a:moveTo>
                  <a:pt x="0" y="0"/>
                </a:moveTo>
                <a:cubicBezTo>
                  <a:pt x="158172" y="84281"/>
                  <a:pt x="316345" y="168563"/>
                  <a:pt x="387927" y="263236"/>
                </a:cubicBezTo>
                <a:cubicBezTo>
                  <a:pt x="459509" y="357909"/>
                  <a:pt x="444500" y="462972"/>
                  <a:pt x="429491" y="568036"/>
                </a:cubicBezTo>
              </a:path>
            </a:pathLst>
          </a:cu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ZoneTexte 137"/>
          <p:cNvSpPr txBox="1"/>
          <p:nvPr/>
        </p:nvSpPr>
        <p:spPr>
          <a:xfrm>
            <a:off x="1763688" y="5949280"/>
            <a:ext cx="705542" cy="276999"/>
          </a:xfrm>
          <a:prstGeom prst="rect">
            <a:avLst/>
          </a:prstGeom>
          <a:noFill/>
        </p:spPr>
        <p:txBody>
          <a:bodyPr wrap="none" rtlCol="0">
            <a:spAutoFit/>
          </a:bodyPr>
          <a:lstStyle/>
          <a:p>
            <a:r>
              <a:rPr lang="fr-FR" sz="1200" b="1" dirty="0" smtClean="0">
                <a:solidFill>
                  <a:srgbClr val="FF0000"/>
                </a:solidFill>
              </a:rPr>
              <a:t>MAFIAS</a:t>
            </a:r>
            <a:endParaRPr lang="fr-FR" sz="1200" b="1" dirty="0">
              <a:solidFill>
                <a:srgbClr val="FF0000"/>
              </a:solidFill>
            </a:endParaRPr>
          </a:p>
        </p:txBody>
      </p:sp>
      <p:sp>
        <p:nvSpPr>
          <p:cNvPr id="139" name="ZoneTexte 138"/>
          <p:cNvSpPr txBox="1"/>
          <p:nvPr/>
        </p:nvSpPr>
        <p:spPr>
          <a:xfrm>
            <a:off x="611560" y="5013176"/>
            <a:ext cx="1133017" cy="276999"/>
          </a:xfrm>
          <a:prstGeom prst="rect">
            <a:avLst/>
          </a:prstGeom>
          <a:noFill/>
        </p:spPr>
        <p:txBody>
          <a:bodyPr wrap="none" rtlCol="0">
            <a:spAutoFit/>
          </a:bodyPr>
          <a:lstStyle/>
          <a:p>
            <a:r>
              <a:rPr lang="fr-FR" sz="1200" b="1" dirty="0" smtClean="0">
                <a:solidFill>
                  <a:srgbClr val="FF0000"/>
                </a:solidFill>
              </a:rPr>
              <a:t>MÉTROPOLES</a:t>
            </a:r>
            <a:endParaRPr lang="fr-FR" sz="1200" b="1" dirty="0">
              <a:solidFill>
                <a:srgbClr val="FF0000"/>
              </a:solidFill>
            </a:endParaRPr>
          </a:p>
        </p:txBody>
      </p:sp>
      <p:sp>
        <p:nvSpPr>
          <p:cNvPr id="140" name="ZoneTexte 139"/>
          <p:cNvSpPr txBox="1"/>
          <p:nvPr/>
        </p:nvSpPr>
        <p:spPr>
          <a:xfrm>
            <a:off x="2843808" y="6165304"/>
            <a:ext cx="498905" cy="276999"/>
          </a:xfrm>
          <a:prstGeom prst="rect">
            <a:avLst/>
          </a:prstGeom>
          <a:noFill/>
        </p:spPr>
        <p:txBody>
          <a:bodyPr wrap="none" rtlCol="0">
            <a:spAutoFit/>
          </a:bodyPr>
          <a:lstStyle/>
          <a:p>
            <a:r>
              <a:rPr lang="fr-FR" sz="1200" b="1" dirty="0" smtClean="0">
                <a:solidFill>
                  <a:srgbClr val="FF0000"/>
                </a:solidFill>
              </a:rPr>
              <a:t>ONG</a:t>
            </a:r>
            <a:endParaRPr lang="fr-FR" sz="1200" b="1" dirty="0">
              <a:solidFill>
                <a:srgbClr val="FF0000"/>
              </a:solidFill>
            </a:endParaRPr>
          </a:p>
        </p:txBody>
      </p:sp>
      <p:sp>
        <p:nvSpPr>
          <p:cNvPr id="143" name="ZoneTexte 142"/>
          <p:cNvSpPr txBox="1"/>
          <p:nvPr/>
        </p:nvSpPr>
        <p:spPr>
          <a:xfrm>
            <a:off x="3635896" y="6364377"/>
            <a:ext cx="1425849" cy="461665"/>
          </a:xfrm>
          <a:prstGeom prst="rect">
            <a:avLst/>
          </a:prstGeom>
          <a:noFill/>
        </p:spPr>
        <p:txBody>
          <a:bodyPr wrap="square" rtlCol="0">
            <a:spAutoFit/>
          </a:bodyPr>
          <a:lstStyle/>
          <a:p>
            <a:pPr algn="ctr"/>
            <a:r>
              <a:rPr lang="fr-FR" sz="1200" b="1" dirty="0" smtClean="0">
                <a:solidFill>
                  <a:srgbClr val="FF0000"/>
                </a:solidFill>
              </a:rPr>
              <a:t>ORGANISATIONS RÉGIONALES</a:t>
            </a:r>
            <a:endParaRPr lang="fr-FR" sz="1200" b="1" dirty="0">
              <a:solidFill>
                <a:srgbClr val="FF0000"/>
              </a:solidFill>
            </a:endParaRPr>
          </a:p>
        </p:txBody>
      </p:sp>
      <p:sp>
        <p:nvSpPr>
          <p:cNvPr id="1033" name="Forme libre 1032"/>
          <p:cNvSpPr/>
          <p:nvPr/>
        </p:nvSpPr>
        <p:spPr>
          <a:xfrm>
            <a:off x="2987824" y="5085184"/>
            <a:ext cx="936104" cy="504056"/>
          </a:xfrm>
          <a:custGeom>
            <a:avLst/>
            <a:gdLst>
              <a:gd name="connsiteX0" fmla="*/ 1427019 w 1427019"/>
              <a:gd name="connsiteY0" fmla="*/ 0 h 429491"/>
              <a:gd name="connsiteX1" fmla="*/ 581891 w 1427019"/>
              <a:gd name="connsiteY1" fmla="*/ 96982 h 429491"/>
              <a:gd name="connsiteX2" fmla="*/ 96982 w 1427019"/>
              <a:gd name="connsiteY2" fmla="*/ 263237 h 429491"/>
              <a:gd name="connsiteX3" fmla="*/ 0 w 1427019"/>
              <a:gd name="connsiteY3" fmla="*/ 429491 h 429491"/>
            </a:gdLst>
            <a:ahLst/>
            <a:cxnLst>
              <a:cxn ang="0">
                <a:pos x="connsiteX0" y="connsiteY0"/>
              </a:cxn>
              <a:cxn ang="0">
                <a:pos x="connsiteX1" y="connsiteY1"/>
              </a:cxn>
              <a:cxn ang="0">
                <a:pos x="connsiteX2" y="connsiteY2"/>
              </a:cxn>
              <a:cxn ang="0">
                <a:pos x="connsiteX3" y="connsiteY3"/>
              </a:cxn>
            </a:cxnLst>
            <a:rect l="l" t="t" r="r" b="b"/>
            <a:pathLst>
              <a:path w="1427019" h="429491">
                <a:moveTo>
                  <a:pt x="1427019" y="0"/>
                </a:moveTo>
                <a:cubicBezTo>
                  <a:pt x="1115291" y="26554"/>
                  <a:pt x="803564" y="53109"/>
                  <a:pt x="581891" y="96982"/>
                </a:cubicBezTo>
                <a:cubicBezTo>
                  <a:pt x="360218" y="140855"/>
                  <a:pt x="193964" y="207819"/>
                  <a:pt x="96982" y="263237"/>
                </a:cubicBezTo>
                <a:cubicBezTo>
                  <a:pt x="0" y="318655"/>
                  <a:pt x="0" y="374073"/>
                  <a:pt x="0" y="429491"/>
                </a:cubicBezTo>
              </a:path>
            </a:pathLst>
          </a:cu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Hexagone 3"/>
          <p:cNvSpPr/>
          <p:nvPr/>
        </p:nvSpPr>
        <p:spPr>
          <a:xfrm>
            <a:off x="3275856" y="2564904"/>
            <a:ext cx="2088232" cy="1368152"/>
          </a:xfrm>
          <a:prstGeom prst="hexagon">
            <a:avLst/>
          </a:prstGeom>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fr-FR" sz="1200" b="1" dirty="0" smtClean="0">
                <a:solidFill>
                  <a:schemeClr val="bg1"/>
                </a:solidFill>
              </a:rPr>
              <a:t>LE PROCESSUS DE MONDIALISATION SELON SYLVIE BRUNEL</a:t>
            </a:r>
            <a:endParaRPr lang="fr-FR" sz="1200" b="1" dirty="0">
              <a:solidFill>
                <a:schemeClr val="bg1"/>
              </a:solidFill>
            </a:endParaRPr>
          </a:p>
        </p:txBody>
      </p:sp>
      <p:sp>
        <p:nvSpPr>
          <p:cNvPr id="150" name="ZoneTexte 149"/>
          <p:cNvSpPr txBox="1"/>
          <p:nvPr/>
        </p:nvSpPr>
        <p:spPr>
          <a:xfrm>
            <a:off x="4283968" y="5805264"/>
            <a:ext cx="1512168" cy="461665"/>
          </a:xfrm>
          <a:prstGeom prst="rect">
            <a:avLst/>
          </a:prstGeom>
          <a:noFill/>
        </p:spPr>
        <p:txBody>
          <a:bodyPr wrap="square" rtlCol="0">
            <a:spAutoFit/>
          </a:bodyPr>
          <a:lstStyle/>
          <a:p>
            <a:pPr algn="ctr"/>
            <a:r>
              <a:rPr lang="fr-FR" sz="1200" b="1" dirty="0" smtClean="0">
                <a:solidFill>
                  <a:srgbClr val="FF0000"/>
                </a:solidFill>
              </a:rPr>
              <a:t>GOUVERNANCE MONDIALE</a:t>
            </a:r>
            <a:endParaRPr lang="fr-FR" sz="1200" b="1" dirty="0">
              <a:solidFill>
                <a:srgbClr val="FF0000"/>
              </a:solidFill>
            </a:endParaRPr>
          </a:p>
        </p:txBody>
      </p:sp>
      <p:sp>
        <p:nvSpPr>
          <p:cNvPr id="2" name="Forme libre 1"/>
          <p:cNvSpPr/>
          <p:nvPr/>
        </p:nvSpPr>
        <p:spPr>
          <a:xfrm>
            <a:off x="7380312" y="4165122"/>
            <a:ext cx="1372572" cy="374689"/>
          </a:xfrm>
          <a:custGeom>
            <a:avLst/>
            <a:gdLst>
              <a:gd name="connsiteX0" fmla="*/ 1399309 w 1399309"/>
              <a:gd name="connsiteY0" fmla="*/ 0 h 390731"/>
              <a:gd name="connsiteX1" fmla="*/ 1108364 w 1399309"/>
              <a:gd name="connsiteY1" fmla="*/ 193964 h 390731"/>
              <a:gd name="connsiteX2" fmla="*/ 997527 w 1399309"/>
              <a:gd name="connsiteY2" fmla="*/ 387928 h 390731"/>
              <a:gd name="connsiteX3" fmla="*/ 0 w 1399309"/>
              <a:gd name="connsiteY3" fmla="*/ 290946 h 390731"/>
              <a:gd name="connsiteX0" fmla="*/ 1372572 w 1372572"/>
              <a:gd name="connsiteY0" fmla="*/ 0 h 374689"/>
              <a:gd name="connsiteX1" fmla="*/ 1108364 w 1372572"/>
              <a:gd name="connsiteY1" fmla="*/ 177922 h 374689"/>
              <a:gd name="connsiteX2" fmla="*/ 997527 w 1372572"/>
              <a:gd name="connsiteY2" fmla="*/ 371886 h 374689"/>
              <a:gd name="connsiteX3" fmla="*/ 0 w 1372572"/>
              <a:gd name="connsiteY3" fmla="*/ 274904 h 374689"/>
            </a:gdLst>
            <a:ahLst/>
            <a:cxnLst>
              <a:cxn ang="0">
                <a:pos x="connsiteX0" y="connsiteY0"/>
              </a:cxn>
              <a:cxn ang="0">
                <a:pos x="connsiteX1" y="connsiteY1"/>
              </a:cxn>
              <a:cxn ang="0">
                <a:pos x="connsiteX2" y="connsiteY2"/>
              </a:cxn>
              <a:cxn ang="0">
                <a:pos x="connsiteX3" y="connsiteY3"/>
              </a:cxn>
            </a:cxnLst>
            <a:rect l="l" t="t" r="r" b="b"/>
            <a:pathLst>
              <a:path w="1372572" h="374689">
                <a:moveTo>
                  <a:pt x="1372572" y="0"/>
                </a:moveTo>
                <a:cubicBezTo>
                  <a:pt x="1260581" y="64654"/>
                  <a:pt x="1170871" y="115941"/>
                  <a:pt x="1108364" y="177922"/>
                </a:cubicBezTo>
                <a:cubicBezTo>
                  <a:pt x="1045857" y="239903"/>
                  <a:pt x="1182254" y="355722"/>
                  <a:pt x="997527" y="371886"/>
                </a:cubicBezTo>
                <a:cubicBezTo>
                  <a:pt x="812800" y="388050"/>
                  <a:pt x="406400" y="331477"/>
                  <a:pt x="0" y="274904"/>
                </a:cubicBezTo>
              </a:path>
            </a:pathLst>
          </a:custGeom>
          <a:noFill/>
          <a:ln>
            <a:solidFill>
              <a:srgbClr val="4E6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Forme libre 151"/>
          <p:cNvSpPr/>
          <p:nvPr/>
        </p:nvSpPr>
        <p:spPr>
          <a:xfrm>
            <a:off x="2267744" y="5085184"/>
            <a:ext cx="1656184" cy="216023"/>
          </a:xfrm>
          <a:custGeom>
            <a:avLst/>
            <a:gdLst>
              <a:gd name="connsiteX0" fmla="*/ 1427019 w 1427019"/>
              <a:gd name="connsiteY0" fmla="*/ 0 h 429491"/>
              <a:gd name="connsiteX1" fmla="*/ 581891 w 1427019"/>
              <a:gd name="connsiteY1" fmla="*/ 96982 h 429491"/>
              <a:gd name="connsiteX2" fmla="*/ 96982 w 1427019"/>
              <a:gd name="connsiteY2" fmla="*/ 263237 h 429491"/>
              <a:gd name="connsiteX3" fmla="*/ 0 w 1427019"/>
              <a:gd name="connsiteY3" fmla="*/ 429491 h 429491"/>
            </a:gdLst>
            <a:ahLst/>
            <a:cxnLst>
              <a:cxn ang="0">
                <a:pos x="connsiteX0" y="connsiteY0"/>
              </a:cxn>
              <a:cxn ang="0">
                <a:pos x="connsiteX1" y="connsiteY1"/>
              </a:cxn>
              <a:cxn ang="0">
                <a:pos x="connsiteX2" y="connsiteY2"/>
              </a:cxn>
              <a:cxn ang="0">
                <a:pos x="connsiteX3" y="connsiteY3"/>
              </a:cxn>
            </a:cxnLst>
            <a:rect l="l" t="t" r="r" b="b"/>
            <a:pathLst>
              <a:path w="1427019" h="429491">
                <a:moveTo>
                  <a:pt x="1427019" y="0"/>
                </a:moveTo>
                <a:cubicBezTo>
                  <a:pt x="1115291" y="26554"/>
                  <a:pt x="803564" y="53109"/>
                  <a:pt x="581891" y="96982"/>
                </a:cubicBezTo>
                <a:cubicBezTo>
                  <a:pt x="360218" y="140855"/>
                  <a:pt x="193964" y="207819"/>
                  <a:pt x="96982" y="263237"/>
                </a:cubicBezTo>
                <a:cubicBezTo>
                  <a:pt x="0" y="318655"/>
                  <a:pt x="0" y="374073"/>
                  <a:pt x="0" y="429491"/>
                </a:cubicBezTo>
              </a:path>
            </a:pathLst>
          </a:cu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rot="18121506">
            <a:off x="3315370" y="4317533"/>
            <a:ext cx="1111602" cy="369332"/>
          </a:xfrm>
          <a:prstGeom prst="rect">
            <a:avLst/>
          </a:prstGeom>
          <a:noFill/>
        </p:spPr>
        <p:txBody>
          <a:bodyPr wrap="none" rtlCol="0">
            <a:spAutoFit/>
          </a:bodyPr>
          <a:lstStyle/>
          <a:p>
            <a:r>
              <a:rPr lang="fr-FR" dirty="0" smtClean="0">
                <a:solidFill>
                  <a:srgbClr val="FF0000"/>
                </a:solidFill>
              </a:rPr>
              <a:t>ACTEURS</a:t>
            </a:r>
            <a:endParaRPr lang="fr-FR" dirty="0">
              <a:solidFill>
                <a:srgbClr val="FF0000"/>
              </a:solidFill>
            </a:endParaRPr>
          </a:p>
        </p:txBody>
      </p:sp>
      <p:cxnSp>
        <p:nvCxnSpPr>
          <p:cNvPr id="81" name="Connecteur droit 80"/>
          <p:cNvCxnSpPr>
            <a:stCxn id="124" idx="2"/>
            <a:endCxn id="150" idx="0"/>
          </p:cNvCxnSpPr>
          <p:nvPr/>
        </p:nvCxnSpPr>
        <p:spPr>
          <a:xfrm>
            <a:off x="4567861" y="5722223"/>
            <a:ext cx="472191" cy="8304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26" name="Connecteur droit 1025"/>
          <p:cNvCxnSpPr>
            <a:stCxn id="124" idx="2"/>
            <a:endCxn id="143" idx="0"/>
          </p:cNvCxnSpPr>
          <p:nvPr/>
        </p:nvCxnSpPr>
        <p:spPr>
          <a:xfrm flipH="1">
            <a:off x="4348821" y="5722223"/>
            <a:ext cx="219040" cy="64215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39" name="Connecteur droit 1038"/>
          <p:cNvCxnSpPr>
            <a:stCxn id="124" idx="2"/>
            <a:endCxn id="123" idx="0"/>
          </p:cNvCxnSpPr>
          <p:nvPr/>
        </p:nvCxnSpPr>
        <p:spPr>
          <a:xfrm flipH="1">
            <a:off x="4011646" y="5722223"/>
            <a:ext cx="556215" cy="2270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43" name="Connecteur droit 1042"/>
          <p:cNvCxnSpPr>
            <a:stCxn id="22" idx="2"/>
            <a:endCxn id="21" idx="0"/>
          </p:cNvCxnSpPr>
          <p:nvPr/>
        </p:nvCxnSpPr>
        <p:spPr>
          <a:xfrm>
            <a:off x="2394927" y="4347392"/>
            <a:ext cx="520464" cy="8972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45" name="Connecteur droit 1044"/>
          <p:cNvCxnSpPr>
            <a:stCxn id="22" idx="2"/>
            <a:endCxn id="19" idx="0"/>
          </p:cNvCxnSpPr>
          <p:nvPr/>
        </p:nvCxnSpPr>
        <p:spPr>
          <a:xfrm flipH="1">
            <a:off x="2119588" y="4347392"/>
            <a:ext cx="275339" cy="161728"/>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47" name="Connecteur droit 1046"/>
          <p:cNvCxnSpPr>
            <a:stCxn id="22" idx="2"/>
            <a:endCxn id="20" idx="0"/>
          </p:cNvCxnSpPr>
          <p:nvPr/>
        </p:nvCxnSpPr>
        <p:spPr>
          <a:xfrm flipH="1">
            <a:off x="1730694" y="4347392"/>
            <a:ext cx="664233" cy="8972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62" name="ZoneTexte 161"/>
          <p:cNvSpPr txBox="1"/>
          <p:nvPr/>
        </p:nvSpPr>
        <p:spPr>
          <a:xfrm>
            <a:off x="2483768" y="6165304"/>
            <a:ext cx="471328" cy="276999"/>
          </a:xfrm>
          <a:prstGeom prst="rect">
            <a:avLst/>
          </a:prstGeom>
          <a:noFill/>
        </p:spPr>
        <p:txBody>
          <a:bodyPr wrap="none" rtlCol="0">
            <a:spAutoFit/>
          </a:bodyPr>
          <a:lstStyle/>
          <a:p>
            <a:r>
              <a:rPr lang="fr-FR" sz="1200" b="1" dirty="0" smtClean="0">
                <a:solidFill>
                  <a:srgbClr val="FF0000"/>
                </a:solidFill>
              </a:rPr>
              <a:t>FTN</a:t>
            </a:r>
            <a:endParaRPr lang="fr-FR" sz="1200" b="1" dirty="0">
              <a:solidFill>
                <a:srgbClr val="FF0000"/>
              </a:solidFill>
            </a:endParaRPr>
          </a:p>
        </p:txBody>
      </p:sp>
      <p:sp>
        <p:nvSpPr>
          <p:cNvPr id="163" name="ZoneTexte 162"/>
          <p:cNvSpPr txBox="1"/>
          <p:nvPr/>
        </p:nvSpPr>
        <p:spPr>
          <a:xfrm>
            <a:off x="1331640" y="5517232"/>
            <a:ext cx="477189" cy="276999"/>
          </a:xfrm>
          <a:prstGeom prst="rect">
            <a:avLst/>
          </a:prstGeom>
          <a:noFill/>
        </p:spPr>
        <p:txBody>
          <a:bodyPr wrap="none" rtlCol="0">
            <a:spAutoFit/>
          </a:bodyPr>
          <a:lstStyle/>
          <a:p>
            <a:r>
              <a:rPr lang="fr-FR" sz="1200" b="1" dirty="0" smtClean="0">
                <a:solidFill>
                  <a:srgbClr val="FF0000"/>
                </a:solidFill>
              </a:rPr>
              <a:t>PME</a:t>
            </a:r>
            <a:endParaRPr lang="fr-FR" sz="1200" b="1" dirty="0">
              <a:solidFill>
                <a:srgbClr val="FF0000"/>
              </a:solidFill>
            </a:endParaRPr>
          </a:p>
        </p:txBody>
      </p:sp>
      <p:cxnSp>
        <p:nvCxnSpPr>
          <p:cNvPr id="1049" name="Connecteur droit 1048"/>
          <p:cNvCxnSpPr>
            <a:stCxn id="122" idx="2"/>
            <a:endCxn id="140" idx="0"/>
          </p:cNvCxnSpPr>
          <p:nvPr/>
        </p:nvCxnSpPr>
        <p:spPr>
          <a:xfrm>
            <a:off x="3007690" y="5938247"/>
            <a:ext cx="85571" cy="2270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51" name="Connecteur droit 1050"/>
          <p:cNvCxnSpPr>
            <a:stCxn id="122" idx="2"/>
            <a:endCxn id="162" idx="0"/>
          </p:cNvCxnSpPr>
          <p:nvPr/>
        </p:nvCxnSpPr>
        <p:spPr>
          <a:xfrm flipH="1">
            <a:off x="2719432" y="5938247"/>
            <a:ext cx="288258" cy="2270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53" name="Connecteur droit 1052"/>
          <p:cNvCxnSpPr>
            <a:stCxn id="122" idx="2"/>
            <a:endCxn id="138" idx="3"/>
          </p:cNvCxnSpPr>
          <p:nvPr/>
        </p:nvCxnSpPr>
        <p:spPr>
          <a:xfrm flipH="1">
            <a:off x="2469230" y="5938247"/>
            <a:ext cx="538460" cy="1495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55" name="Connecteur droit 1054"/>
          <p:cNvCxnSpPr>
            <a:stCxn id="125" idx="1"/>
            <a:endCxn id="139" idx="3"/>
          </p:cNvCxnSpPr>
          <p:nvPr/>
        </p:nvCxnSpPr>
        <p:spPr>
          <a:xfrm flipH="1" flipV="1">
            <a:off x="1744577" y="5151676"/>
            <a:ext cx="171638" cy="2877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9" name="Connecteur droit 128"/>
          <p:cNvCxnSpPr>
            <a:stCxn id="125" idx="1"/>
            <a:endCxn id="163" idx="0"/>
          </p:cNvCxnSpPr>
          <p:nvPr/>
        </p:nvCxnSpPr>
        <p:spPr>
          <a:xfrm flipH="1">
            <a:off x="1570235" y="5439446"/>
            <a:ext cx="345980" cy="777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1" name="Connecteur droit 130"/>
          <p:cNvCxnSpPr>
            <a:stCxn id="117" idx="2"/>
            <a:endCxn id="120" idx="0"/>
          </p:cNvCxnSpPr>
          <p:nvPr/>
        </p:nvCxnSpPr>
        <p:spPr>
          <a:xfrm>
            <a:off x="7120515" y="6226279"/>
            <a:ext cx="560101" cy="155049"/>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3" name="Connecteur droit 132"/>
          <p:cNvCxnSpPr>
            <a:stCxn id="117" idx="2"/>
            <a:endCxn id="121" idx="0"/>
          </p:cNvCxnSpPr>
          <p:nvPr/>
        </p:nvCxnSpPr>
        <p:spPr>
          <a:xfrm flipH="1">
            <a:off x="6970027" y="6226279"/>
            <a:ext cx="150488" cy="155049"/>
          </a:xfrm>
          <a:prstGeom prst="line">
            <a:avLst/>
          </a:prstGeom>
          <a:ln>
            <a:solidFill>
              <a:srgbClr val="903E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7977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ircle(in)">
                                      <p:cBhvr>
                                        <p:cTn id="10" dur="2000"/>
                                        <p:tgtEl>
                                          <p:spTgt spid="2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in)">
                                      <p:cBhvr>
                                        <p:cTn id="13" dur="2000"/>
                                        <p:tgtEl>
                                          <p:spTgt spid="3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circle(in)">
                                      <p:cBhvr>
                                        <p:cTn id="21" dur="2000"/>
                                        <p:tgtEl>
                                          <p:spTgt spid="3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2000"/>
                                        <p:tgtEl>
                                          <p:spTgt spid="44"/>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circle(in)">
                                      <p:cBhvr>
                                        <p:cTn id="36" dur="2000"/>
                                        <p:tgtEl>
                                          <p:spTgt spid="28"/>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circle(in)">
                                      <p:cBhvr>
                                        <p:cTn id="39" dur="2000"/>
                                        <p:tgtEl>
                                          <p:spTgt spid="4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circle(in)">
                                      <p:cBhvr>
                                        <p:cTn id="42" dur="2000"/>
                                        <p:tgtEl>
                                          <p:spTgt spid="27"/>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circle(in)">
                                      <p:cBhvr>
                                        <p:cTn id="45" dur="2000"/>
                                        <p:tgtEl>
                                          <p:spTgt spid="48"/>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circle(in)">
                                      <p:cBhvr>
                                        <p:cTn id="48" dur="2000"/>
                                        <p:tgtEl>
                                          <p:spTgt spid="26"/>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circle(in)">
                                      <p:cBhvr>
                                        <p:cTn id="51" dur="2000"/>
                                        <p:tgtEl>
                                          <p:spTgt spid="49"/>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circle(in)">
                                      <p:cBhvr>
                                        <p:cTn id="54" dur="2000"/>
                                        <p:tgtEl>
                                          <p:spTgt spid="25"/>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circle(in)">
                                      <p:cBhvr>
                                        <p:cTn id="57" dur="2000"/>
                                        <p:tgtEl>
                                          <p:spTgt spid="50"/>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circle(in)">
                                      <p:cBhvr>
                                        <p:cTn id="60" dur="2000"/>
                                        <p:tgtEl>
                                          <p:spTgt spid="24"/>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circle(in)">
                                      <p:cBhvr>
                                        <p:cTn id="63" dur="2000"/>
                                        <p:tgtEl>
                                          <p:spTgt spid="47"/>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circle(in)">
                                      <p:cBhvr>
                                        <p:cTn id="66" dur="2000"/>
                                        <p:tgtEl>
                                          <p:spTgt spid="23"/>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circle(in)">
                                      <p:cBhvr>
                                        <p:cTn id="69" dur="2000"/>
                                        <p:tgtEl>
                                          <p:spTgt spid="46"/>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circle(in)">
                                      <p:cBhvr>
                                        <p:cTn id="72" dur="20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043"/>
                                        </p:tgtEl>
                                        <p:attrNameLst>
                                          <p:attrName>style.visibility</p:attrName>
                                        </p:attrNameLst>
                                      </p:cBhvr>
                                      <p:to>
                                        <p:strVal val="visible"/>
                                      </p:to>
                                    </p:set>
                                    <p:animEffect transition="in" filter="randombar(horizontal)">
                                      <p:cBhvr>
                                        <p:cTn id="77" dur="500"/>
                                        <p:tgtEl>
                                          <p:spTgt spid="1043"/>
                                        </p:tgtEl>
                                      </p:cBhvr>
                                    </p:animEffect>
                                  </p:childTnLst>
                                </p:cTn>
                              </p:par>
                              <p:par>
                                <p:cTn id="78" presetID="14" presetClass="entr" presetSubtype="10" fill="hold" nodeType="withEffect">
                                  <p:stCondLst>
                                    <p:cond delay="0"/>
                                  </p:stCondLst>
                                  <p:childTnLst>
                                    <p:set>
                                      <p:cBhvr>
                                        <p:cTn id="79" dur="1" fill="hold">
                                          <p:stCondLst>
                                            <p:cond delay="0"/>
                                          </p:stCondLst>
                                        </p:cTn>
                                        <p:tgtEl>
                                          <p:spTgt spid="1047"/>
                                        </p:tgtEl>
                                        <p:attrNameLst>
                                          <p:attrName>style.visibility</p:attrName>
                                        </p:attrNameLst>
                                      </p:cBhvr>
                                      <p:to>
                                        <p:strVal val="visible"/>
                                      </p:to>
                                    </p:set>
                                    <p:animEffect transition="in" filter="randombar(horizontal)">
                                      <p:cBhvr>
                                        <p:cTn id="80" dur="500"/>
                                        <p:tgtEl>
                                          <p:spTgt spid="1047"/>
                                        </p:tgtEl>
                                      </p:cBhvr>
                                    </p:animEffect>
                                  </p:childTnLst>
                                </p:cTn>
                              </p:par>
                              <p:par>
                                <p:cTn id="81" presetID="14" presetClass="entr" presetSubtype="10" fill="hold" nodeType="withEffect">
                                  <p:stCondLst>
                                    <p:cond delay="0"/>
                                  </p:stCondLst>
                                  <p:childTnLst>
                                    <p:set>
                                      <p:cBhvr>
                                        <p:cTn id="82" dur="1" fill="hold">
                                          <p:stCondLst>
                                            <p:cond delay="0"/>
                                          </p:stCondLst>
                                        </p:cTn>
                                        <p:tgtEl>
                                          <p:spTgt spid="1045"/>
                                        </p:tgtEl>
                                        <p:attrNameLst>
                                          <p:attrName>style.visibility</p:attrName>
                                        </p:attrNameLst>
                                      </p:cBhvr>
                                      <p:to>
                                        <p:strVal val="visible"/>
                                      </p:to>
                                    </p:set>
                                    <p:animEffect transition="in" filter="randombar(horizontal)">
                                      <p:cBhvr>
                                        <p:cTn id="83" dur="500"/>
                                        <p:tgtEl>
                                          <p:spTgt spid="1045"/>
                                        </p:tgtEl>
                                      </p:cBhvr>
                                    </p:animEffect>
                                  </p:childTnLst>
                                </p:cTn>
                              </p:par>
                              <p:par>
                                <p:cTn id="84" presetID="6" presetClass="entr" presetSubtype="16"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circle(in)">
                                      <p:cBhvr>
                                        <p:cTn id="86" dur="2000"/>
                                        <p:tgtEl>
                                          <p:spTgt spid="21"/>
                                        </p:tgtEl>
                                      </p:cBhvr>
                                    </p:animEffect>
                                  </p:childTnLst>
                                </p:cTn>
                              </p:par>
                              <p:par>
                                <p:cTn id="87" presetID="6" presetClass="entr" presetSubtype="16"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circle(in)">
                                      <p:cBhvr>
                                        <p:cTn id="89" dur="2000"/>
                                        <p:tgtEl>
                                          <p:spTgt spid="20"/>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circle(in)">
                                      <p:cBhvr>
                                        <p:cTn id="92" dur="20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circle(in)">
                                      <p:cBhvr>
                                        <p:cTn id="97" dur="2000"/>
                                        <p:tgtEl>
                                          <p:spTgt spid="31"/>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circle(in)">
                                      <p:cBhvr>
                                        <p:cTn id="100" dur="2000"/>
                                        <p:tgtEl>
                                          <p:spTgt spid="6"/>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circle(in)">
                                      <p:cBhvr>
                                        <p:cTn id="103" dur="2000"/>
                                        <p:tgtEl>
                                          <p:spTgt spid="8"/>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circle(in)">
                                      <p:cBhvr>
                                        <p:cTn id="106" dur="2000"/>
                                        <p:tgtEl>
                                          <p:spTgt spid="39"/>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circle(in)">
                                      <p:cBhvr>
                                        <p:cTn id="109" dur="2000"/>
                                        <p:tgtEl>
                                          <p:spTgt spid="34"/>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circle(in)">
                                      <p:cBhvr>
                                        <p:cTn id="112" dur="2000"/>
                                        <p:tgtEl>
                                          <p:spTgt spid="9"/>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circle(in)">
                                      <p:cBhvr>
                                        <p:cTn id="115" dur="2000"/>
                                        <p:tgtEl>
                                          <p:spTgt spid="35"/>
                                        </p:tgtEl>
                                      </p:cBhvr>
                                    </p:animEffect>
                                  </p:childTnLst>
                                </p:cTn>
                              </p:par>
                              <p:par>
                                <p:cTn id="116" presetID="6" presetClass="entr" presetSubtype="16" fill="hold" grpId="0" nodeType="with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circle(in)">
                                      <p:cBhvr>
                                        <p:cTn id="118" dur="2000"/>
                                        <p:tgtEl>
                                          <p:spTgt spid="7"/>
                                        </p:tgtEl>
                                      </p:cBhvr>
                                    </p:animEffect>
                                  </p:childTnLst>
                                </p:cTn>
                              </p:par>
                              <p:par>
                                <p:cTn id="119" presetID="6" presetClass="entr" presetSubtype="16" fill="hold" nodeType="withEffect">
                                  <p:stCondLst>
                                    <p:cond delay="0"/>
                                  </p:stCondLst>
                                  <p:childTnLst>
                                    <p:set>
                                      <p:cBhvr>
                                        <p:cTn id="120" dur="1" fill="hold">
                                          <p:stCondLst>
                                            <p:cond delay="0"/>
                                          </p:stCondLst>
                                        </p:cTn>
                                        <p:tgtEl>
                                          <p:spTgt spid="1027"/>
                                        </p:tgtEl>
                                        <p:attrNameLst>
                                          <p:attrName>style.visibility</p:attrName>
                                        </p:attrNameLst>
                                      </p:cBhvr>
                                      <p:to>
                                        <p:strVal val="visible"/>
                                      </p:to>
                                    </p:set>
                                    <p:animEffect transition="in" filter="circle(in)">
                                      <p:cBhvr>
                                        <p:cTn id="121" dur="2000"/>
                                        <p:tgtEl>
                                          <p:spTgt spid="1027"/>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circle(in)">
                                      <p:cBhvr>
                                        <p:cTn id="124" dur="2000"/>
                                        <p:tgtEl>
                                          <p:spTgt spid="36"/>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circle(in)">
                                      <p:cBhvr>
                                        <p:cTn id="127" dur="2000"/>
                                        <p:tgtEl>
                                          <p:spTgt spid="10"/>
                                        </p:tgtEl>
                                      </p:cBhvr>
                                    </p:animEffect>
                                  </p:childTnLst>
                                </p:cTn>
                              </p:par>
                              <p:par>
                                <p:cTn id="128" presetID="6" presetClass="entr" presetSubtype="16" fill="hold" grpId="0" nodeType="with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circle(in)">
                                      <p:cBhvr>
                                        <p:cTn id="130" dur="2000"/>
                                        <p:tgtEl>
                                          <p:spTgt spid="40"/>
                                        </p:tgtEl>
                                      </p:cBhvr>
                                    </p:animEffect>
                                  </p:childTnLst>
                                </p:cTn>
                              </p:par>
                              <p:par>
                                <p:cTn id="131" presetID="6" presetClass="entr" presetSubtype="16" fill="hold" grpId="0" nodeType="withEffect">
                                  <p:stCondLst>
                                    <p:cond delay="0"/>
                                  </p:stCondLst>
                                  <p:childTnLst>
                                    <p:set>
                                      <p:cBhvr>
                                        <p:cTn id="132" dur="1" fill="hold">
                                          <p:stCondLst>
                                            <p:cond delay="0"/>
                                          </p:stCondLst>
                                        </p:cTn>
                                        <p:tgtEl>
                                          <p:spTgt spid="14"/>
                                        </p:tgtEl>
                                        <p:attrNameLst>
                                          <p:attrName>style.visibility</p:attrName>
                                        </p:attrNameLst>
                                      </p:cBhvr>
                                      <p:to>
                                        <p:strVal val="visible"/>
                                      </p:to>
                                    </p:set>
                                    <p:animEffect transition="in" filter="circle(in)">
                                      <p:cBhvr>
                                        <p:cTn id="133" dur="2000"/>
                                        <p:tgtEl>
                                          <p:spTgt spid="14"/>
                                        </p:tgtEl>
                                      </p:cBhvr>
                                    </p:animEffect>
                                  </p:childTnLst>
                                </p:cTn>
                              </p:par>
                              <p:par>
                                <p:cTn id="134" presetID="6" presetClass="entr" presetSubtype="16"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circle(in)">
                                      <p:cBhvr>
                                        <p:cTn id="136" dur="2000"/>
                                        <p:tgtEl>
                                          <p:spTgt spid="37"/>
                                        </p:tgtEl>
                                      </p:cBhvr>
                                    </p:animEffect>
                                  </p:childTnLst>
                                </p:cTn>
                              </p:par>
                              <p:par>
                                <p:cTn id="137" presetID="6" presetClass="entr" presetSubtype="16" fill="hold" grpId="0" nodeType="with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circle(in)">
                                      <p:cBhvr>
                                        <p:cTn id="139" dur="2000"/>
                                        <p:tgtEl>
                                          <p:spTgt spid="13"/>
                                        </p:tgtEl>
                                      </p:cBhvr>
                                    </p:animEffect>
                                  </p:childTnLst>
                                </p:cTn>
                              </p:par>
                              <p:par>
                                <p:cTn id="140" presetID="6" presetClass="entr" presetSubtype="16" fill="hold" grpId="0" nodeType="with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circle(in)">
                                      <p:cBhvr>
                                        <p:cTn id="142" dur="2000"/>
                                        <p:tgtEl>
                                          <p:spTgt spid="41"/>
                                        </p:tgtEl>
                                      </p:cBhvr>
                                    </p:animEffect>
                                  </p:childTnLst>
                                </p:cTn>
                              </p:par>
                              <p:par>
                                <p:cTn id="143" presetID="6" presetClass="entr" presetSubtype="16" fill="hold" grpId="0" nodeType="withEffect">
                                  <p:stCondLst>
                                    <p:cond delay="0"/>
                                  </p:stCondLst>
                                  <p:childTnLst>
                                    <p:set>
                                      <p:cBhvr>
                                        <p:cTn id="144" dur="1" fill="hold">
                                          <p:stCondLst>
                                            <p:cond delay="0"/>
                                          </p:stCondLst>
                                        </p:cTn>
                                        <p:tgtEl>
                                          <p:spTgt spid="12"/>
                                        </p:tgtEl>
                                        <p:attrNameLst>
                                          <p:attrName>style.visibility</p:attrName>
                                        </p:attrNameLst>
                                      </p:cBhvr>
                                      <p:to>
                                        <p:strVal val="visible"/>
                                      </p:to>
                                    </p:set>
                                    <p:animEffect transition="in" filter="circle(in)">
                                      <p:cBhvr>
                                        <p:cTn id="145" dur="2000"/>
                                        <p:tgtEl>
                                          <p:spTgt spid="12"/>
                                        </p:tgtEl>
                                      </p:cBhvr>
                                    </p:animEffect>
                                  </p:childTnLst>
                                </p:cTn>
                              </p:par>
                            </p:childTnLst>
                          </p:cTn>
                        </p:par>
                      </p:childTnLst>
                    </p:cTn>
                  </p:par>
                  <p:par>
                    <p:cTn id="146" fill="hold">
                      <p:stCondLst>
                        <p:cond delay="indefinite"/>
                      </p:stCondLst>
                      <p:childTnLst>
                        <p:par>
                          <p:cTn id="147" fill="hold">
                            <p:stCondLst>
                              <p:cond delay="0"/>
                            </p:stCondLst>
                            <p:childTnLst>
                              <p:par>
                                <p:cTn id="148" presetID="6" presetClass="entr" presetSubtype="16" fill="hold" grpId="0" nodeType="click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circle(in)">
                                      <p:cBhvr>
                                        <p:cTn id="150" dur="2000"/>
                                        <p:tgtEl>
                                          <p:spTgt spid="38"/>
                                        </p:tgtEl>
                                      </p:cBhvr>
                                    </p:animEffect>
                                  </p:childTnLst>
                                </p:cTn>
                              </p:par>
                              <p:par>
                                <p:cTn id="151" presetID="6" presetClass="entr" presetSubtype="16" fill="hold" grpId="0" nodeType="withEffect">
                                  <p:stCondLst>
                                    <p:cond delay="0"/>
                                  </p:stCondLst>
                                  <p:childTnLst>
                                    <p:set>
                                      <p:cBhvr>
                                        <p:cTn id="152" dur="1" fill="hold">
                                          <p:stCondLst>
                                            <p:cond delay="0"/>
                                          </p:stCondLst>
                                        </p:cTn>
                                        <p:tgtEl>
                                          <p:spTgt spid="15"/>
                                        </p:tgtEl>
                                        <p:attrNameLst>
                                          <p:attrName>style.visibility</p:attrName>
                                        </p:attrNameLst>
                                      </p:cBhvr>
                                      <p:to>
                                        <p:strVal val="visible"/>
                                      </p:to>
                                    </p:set>
                                    <p:animEffect transition="in" filter="circle(in)">
                                      <p:cBhvr>
                                        <p:cTn id="153" dur="2000"/>
                                        <p:tgtEl>
                                          <p:spTgt spid="15"/>
                                        </p:tgtEl>
                                      </p:cBhvr>
                                    </p:animEffect>
                                  </p:childTnLst>
                                </p:cTn>
                              </p:par>
                              <p:par>
                                <p:cTn id="154" presetID="6" presetClass="entr" presetSubtype="16" fill="hold" grpId="0" nodeType="with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circle(in)">
                                      <p:cBhvr>
                                        <p:cTn id="156" dur="2000"/>
                                        <p:tgtEl>
                                          <p:spTgt spid="42"/>
                                        </p:tgtEl>
                                      </p:cBhvr>
                                    </p:animEffect>
                                  </p:childTnLst>
                                </p:cTn>
                              </p:par>
                              <p:par>
                                <p:cTn id="157" presetID="6" presetClass="entr" presetSubtype="16" fill="hold" grpId="0" nodeType="withEffect">
                                  <p:stCondLst>
                                    <p:cond delay="0"/>
                                  </p:stCondLst>
                                  <p:childTnLst>
                                    <p:set>
                                      <p:cBhvr>
                                        <p:cTn id="158" dur="1" fill="hold">
                                          <p:stCondLst>
                                            <p:cond delay="0"/>
                                          </p:stCondLst>
                                        </p:cTn>
                                        <p:tgtEl>
                                          <p:spTgt spid="16"/>
                                        </p:tgtEl>
                                        <p:attrNameLst>
                                          <p:attrName>style.visibility</p:attrName>
                                        </p:attrNameLst>
                                      </p:cBhvr>
                                      <p:to>
                                        <p:strVal val="visible"/>
                                      </p:to>
                                    </p:set>
                                    <p:animEffect transition="in" filter="circle(in)">
                                      <p:cBhvr>
                                        <p:cTn id="159" dur="2000"/>
                                        <p:tgtEl>
                                          <p:spTgt spid="16"/>
                                        </p:tgtEl>
                                      </p:cBhvr>
                                    </p:animEffect>
                                  </p:childTnLst>
                                </p:cTn>
                              </p:par>
                            </p:childTnLst>
                          </p:cTn>
                        </p:par>
                      </p:childTnLst>
                    </p:cTn>
                  </p:par>
                  <p:par>
                    <p:cTn id="160" fill="hold">
                      <p:stCondLst>
                        <p:cond delay="indefinite"/>
                      </p:stCondLst>
                      <p:childTnLst>
                        <p:par>
                          <p:cTn id="161" fill="hold">
                            <p:stCondLst>
                              <p:cond delay="0"/>
                            </p:stCondLst>
                            <p:childTnLst>
                              <p:par>
                                <p:cTn id="162" presetID="6" presetClass="entr" presetSubtype="16" fill="hold" grpId="0" nodeType="clickEffect">
                                  <p:stCondLst>
                                    <p:cond delay="0"/>
                                  </p:stCondLst>
                                  <p:childTnLst>
                                    <p:set>
                                      <p:cBhvr>
                                        <p:cTn id="163" dur="1" fill="hold">
                                          <p:stCondLst>
                                            <p:cond delay="0"/>
                                          </p:stCondLst>
                                        </p:cTn>
                                        <p:tgtEl>
                                          <p:spTgt spid="54"/>
                                        </p:tgtEl>
                                        <p:attrNameLst>
                                          <p:attrName>style.visibility</p:attrName>
                                        </p:attrNameLst>
                                      </p:cBhvr>
                                      <p:to>
                                        <p:strVal val="visible"/>
                                      </p:to>
                                    </p:set>
                                    <p:animEffect transition="in" filter="circle(in)">
                                      <p:cBhvr>
                                        <p:cTn id="164" dur="2000"/>
                                        <p:tgtEl>
                                          <p:spTgt spid="54"/>
                                        </p:tgtEl>
                                      </p:cBhvr>
                                    </p:animEffect>
                                  </p:childTnLst>
                                </p:cTn>
                              </p:par>
                              <p:par>
                                <p:cTn id="165" presetID="6" presetClass="entr" presetSubtype="16" fill="hold" grpId="0" nodeType="withEffect">
                                  <p:stCondLst>
                                    <p:cond delay="0"/>
                                  </p:stCondLst>
                                  <p:childTnLst>
                                    <p:set>
                                      <p:cBhvr>
                                        <p:cTn id="166" dur="1" fill="hold">
                                          <p:stCondLst>
                                            <p:cond delay="0"/>
                                          </p:stCondLst>
                                        </p:cTn>
                                        <p:tgtEl>
                                          <p:spTgt spid="64"/>
                                        </p:tgtEl>
                                        <p:attrNameLst>
                                          <p:attrName>style.visibility</p:attrName>
                                        </p:attrNameLst>
                                      </p:cBhvr>
                                      <p:to>
                                        <p:strVal val="visible"/>
                                      </p:to>
                                    </p:set>
                                    <p:animEffect transition="in" filter="circle(in)">
                                      <p:cBhvr>
                                        <p:cTn id="167" dur="2000"/>
                                        <p:tgtEl>
                                          <p:spTgt spid="64"/>
                                        </p:tgtEl>
                                      </p:cBhvr>
                                    </p:animEffect>
                                  </p:childTnLst>
                                </p:cTn>
                              </p:par>
                            </p:childTnLst>
                          </p:cTn>
                        </p:par>
                      </p:childTnLst>
                    </p:cTn>
                  </p:par>
                  <p:par>
                    <p:cTn id="168" fill="hold">
                      <p:stCondLst>
                        <p:cond delay="indefinite"/>
                      </p:stCondLst>
                      <p:childTnLst>
                        <p:par>
                          <p:cTn id="169" fill="hold">
                            <p:stCondLst>
                              <p:cond delay="0"/>
                            </p:stCondLst>
                            <p:childTnLst>
                              <p:par>
                                <p:cTn id="170" presetID="6" presetClass="entr" presetSubtype="16" fill="hold" grpId="0" nodeType="clickEffect">
                                  <p:stCondLst>
                                    <p:cond delay="0"/>
                                  </p:stCondLst>
                                  <p:childTnLst>
                                    <p:set>
                                      <p:cBhvr>
                                        <p:cTn id="171" dur="1" fill="hold">
                                          <p:stCondLst>
                                            <p:cond delay="0"/>
                                          </p:stCondLst>
                                        </p:cTn>
                                        <p:tgtEl>
                                          <p:spTgt spid="55"/>
                                        </p:tgtEl>
                                        <p:attrNameLst>
                                          <p:attrName>style.visibility</p:attrName>
                                        </p:attrNameLst>
                                      </p:cBhvr>
                                      <p:to>
                                        <p:strVal val="visible"/>
                                      </p:to>
                                    </p:set>
                                    <p:animEffect transition="in" filter="circle(in)">
                                      <p:cBhvr>
                                        <p:cTn id="172" dur="2000"/>
                                        <p:tgtEl>
                                          <p:spTgt spid="55"/>
                                        </p:tgtEl>
                                      </p:cBhvr>
                                    </p:animEffect>
                                  </p:childTnLst>
                                </p:cTn>
                              </p:par>
                              <p:par>
                                <p:cTn id="173" presetID="6" presetClass="entr" presetSubtype="16" fill="hold" grpId="0" nodeType="with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circle(in)">
                                      <p:cBhvr>
                                        <p:cTn id="175" dur="2000"/>
                                        <p:tgtEl>
                                          <p:spTgt spid="63"/>
                                        </p:tgtEl>
                                      </p:cBhvr>
                                    </p:animEffect>
                                  </p:childTnLst>
                                </p:cTn>
                              </p:par>
                            </p:childTnLst>
                          </p:cTn>
                        </p:par>
                      </p:childTnLst>
                    </p:cTn>
                  </p:par>
                  <p:par>
                    <p:cTn id="176" fill="hold">
                      <p:stCondLst>
                        <p:cond delay="indefinite"/>
                      </p:stCondLst>
                      <p:childTnLst>
                        <p:par>
                          <p:cTn id="177" fill="hold">
                            <p:stCondLst>
                              <p:cond delay="0"/>
                            </p:stCondLst>
                            <p:childTnLst>
                              <p:par>
                                <p:cTn id="178" presetID="6" presetClass="entr" presetSubtype="16" fill="hold" grpId="0" nodeType="click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circle(in)">
                                      <p:cBhvr>
                                        <p:cTn id="180" dur="2000"/>
                                        <p:tgtEl>
                                          <p:spTgt spid="66"/>
                                        </p:tgtEl>
                                      </p:cBhvr>
                                    </p:animEffect>
                                  </p:childTnLst>
                                </p:cTn>
                              </p:par>
                              <p:par>
                                <p:cTn id="181" presetID="6" presetClass="entr" presetSubtype="16"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circle(in)">
                                      <p:cBhvr>
                                        <p:cTn id="183" dur="2000"/>
                                        <p:tgtEl>
                                          <p:spTgt spid="60"/>
                                        </p:tgtEl>
                                      </p:cBhvr>
                                    </p:animEffect>
                                  </p:childTnLst>
                                </p:cTn>
                              </p:par>
                            </p:childTnLst>
                          </p:cTn>
                        </p:par>
                      </p:childTnLst>
                    </p:cTn>
                  </p:par>
                  <p:par>
                    <p:cTn id="184" fill="hold">
                      <p:stCondLst>
                        <p:cond delay="indefinite"/>
                      </p:stCondLst>
                      <p:childTnLst>
                        <p:par>
                          <p:cTn id="185" fill="hold">
                            <p:stCondLst>
                              <p:cond delay="0"/>
                            </p:stCondLst>
                            <p:childTnLst>
                              <p:par>
                                <p:cTn id="186" presetID="6" presetClass="entr" presetSubtype="16" fill="hold" grpId="0" nodeType="clickEffect">
                                  <p:stCondLst>
                                    <p:cond delay="0"/>
                                  </p:stCondLst>
                                  <p:childTnLst>
                                    <p:set>
                                      <p:cBhvr>
                                        <p:cTn id="187" dur="1" fill="hold">
                                          <p:stCondLst>
                                            <p:cond delay="0"/>
                                          </p:stCondLst>
                                        </p:cTn>
                                        <p:tgtEl>
                                          <p:spTgt spid="65"/>
                                        </p:tgtEl>
                                        <p:attrNameLst>
                                          <p:attrName>style.visibility</p:attrName>
                                        </p:attrNameLst>
                                      </p:cBhvr>
                                      <p:to>
                                        <p:strVal val="visible"/>
                                      </p:to>
                                    </p:set>
                                    <p:animEffect transition="in" filter="circle(in)">
                                      <p:cBhvr>
                                        <p:cTn id="188" dur="2000"/>
                                        <p:tgtEl>
                                          <p:spTgt spid="65"/>
                                        </p:tgtEl>
                                      </p:cBhvr>
                                    </p:animEffect>
                                  </p:childTnLst>
                                </p:cTn>
                              </p:par>
                              <p:par>
                                <p:cTn id="189" presetID="6" presetClass="entr" presetSubtype="16"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circle(in)">
                                      <p:cBhvr>
                                        <p:cTn id="191" dur="2000"/>
                                        <p:tgtEl>
                                          <p:spTgt spid="59"/>
                                        </p:tgtEl>
                                      </p:cBhvr>
                                    </p:animEffect>
                                  </p:childTnLst>
                                </p:cTn>
                              </p:par>
                            </p:childTnLst>
                          </p:cTn>
                        </p:par>
                      </p:childTnLst>
                    </p:cTn>
                  </p:par>
                  <p:par>
                    <p:cTn id="192" fill="hold">
                      <p:stCondLst>
                        <p:cond delay="indefinite"/>
                      </p:stCondLst>
                      <p:childTnLst>
                        <p:par>
                          <p:cTn id="193" fill="hold">
                            <p:stCondLst>
                              <p:cond delay="0"/>
                            </p:stCondLst>
                            <p:childTnLst>
                              <p:par>
                                <p:cTn id="194" presetID="6" presetClass="entr" presetSubtype="16" fill="hold" grpId="0" nodeType="clickEffect">
                                  <p:stCondLst>
                                    <p:cond delay="0"/>
                                  </p:stCondLst>
                                  <p:childTnLst>
                                    <p:set>
                                      <p:cBhvr>
                                        <p:cTn id="195" dur="1" fill="hold">
                                          <p:stCondLst>
                                            <p:cond delay="0"/>
                                          </p:stCondLst>
                                        </p:cTn>
                                        <p:tgtEl>
                                          <p:spTgt spid="71"/>
                                        </p:tgtEl>
                                        <p:attrNameLst>
                                          <p:attrName>style.visibility</p:attrName>
                                        </p:attrNameLst>
                                      </p:cBhvr>
                                      <p:to>
                                        <p:strVal val="visible"/>
                                      </p:to>
                                    </p:set>
                                    <p:animEffect transition="in" filter="circle(in)">
                                      <p:cBhvr>
                                        <p:cTn id="196" dur="2000"/>
                                        <p:tgtEl>
                                          <p:spTgt spid="71"/>
                                        </p:tgtEl>
                                      </p:cBhvr>
                                    </p:animEffect>
                                  </p:childTnLst>
                                </p:cTn>
                              </p:par>
                              <p:par>
                                <p:cTn id="197" presetID="6" presetClass="entr" presetSubtype="16" fill="hold" grpId="0" nodeType="withEffect">
                                  <p:stCondLst>
                                    <p:cond delay="0"/>
                                  </p:stCondLst>
                                  <p:childTnLst>
                                    <p:set>
                                      <p:cBhvr>
                                        <p:cTn id="198" dur="1" fill="hold">
                                          <p:stCondLst>
                                            <p:cond delay="0"/>
                                          </p:stCondLst>
                                        </p:cTn>
                                        <p:tgtEl>
                                          <p:spTgt spid="79"/>
                                        </p:tgtEl>
                                        <p:attrNameLst>
                                          <p:attrName>style.visibility</p:attrName>
                                        </p:attrNameLst>
                                      </p:cBhvr>
                                      <p:to>
                                        <p:strVal val="visible"/>
                                      </p:to>
                                    </p:set>
                                    <p:animEffect transition="in" filter="circle(in)">
                                      <p:cBhvr>
                                        <p:cTn id="199" dur="2000"/>
                                        <p:tgtEl>
                                          <p:spTgt spid="79"/>
                                        </p:tgtEl>
                                      </p:cBhvr>
                                    </p:animEffect>
                                  </p:childTnLst>
                                </p:cTn>
                              </p:par>
                            </p:childTnLst>
                          </p:cTn>
                        </p:par>
                      </p:childTnLst>
                    </p:cTn>
                  </p:par>
                  <p:par>
                    <p:cTn id="200" fill="hold">
                      <p:stCondLst>
                        <p:cond delay="indefinite"/>
                      </p:stCondLst>
                      <p:childTnLst>
                        <p:par>
                          <p:cTn id="201" fill="hold">
                            <p:stCondLst>
                              <p:cond delay="0"/>
                            </p:stCondLst>
                            <p:childTnLst>
                              <p:par>
                                <p:cTn id="202" presetID="6" presetClass="entr" presetSubtype="16" fill="hold" grpId="0" nodeType="clickEffect">
                                  <p:stCondLst>
                                    <p:cond delay="0"/>
                                  </p:stCondLst>
                                  <p:childTnLst>
                                    <p:set>
                                      <p:cBhvr>
                                        <p:cTn id="203" dur="1" fill="hold">
                                          <p:stCondLst>
                                            <p:cond delay="0"/>
                                          </p:stCondLst>
                                        </p:cTn>
                                        <p:tgtEl>
                                          <p:spTgt spid="72"/>
                                        </p:tgtEl>
                                        <p:attrNameLst>
                                          <p:attrName>style.visibility</p:attrName>
                                        </p:attrNameLst>
                                      </p:cBhvr>
                                      <p:to>
                                        <p:strVal val="visible"/>
                                      </p:to>
                                    </p:set>
                                    <p:animEffect transition="in" filter="circle(in)">
                                      <p:cBhvr>
                                        <p:cTn id="204" dur="2000"/>
                                        <p:tgtEl>
                                          <p:spTgt spid="72"/>
                                        </p:tgtEl>
                                      </p:cBhvr>
                                    </p:animEffect>
                                  </p:childTnLst>
                                </p:cTn>
                              </p:par>
                              <p:par>
                                <p:cTn id="205" presetID="6" presetClass="entr" presetSubtype="16" fill="hold" grpId="0" nodeType="withEffect">
                                  <p:stCondLst>
                                    <p:cond delay="0"/>
                                  </p:stCondLst>
                                  <p:childTnLst>
                                    <p:set>
                                      <p:cBhvr>
                                        <p:cTn id="206" dur="1" fill="hold">
                                          <p:stCondLst>
                                            <p:cond delay="0"/>
                                          </p:stCondLst>
                                        </p:cTn>
                                        <p:tgtEl>
                                          <p:spTgt spid="78"/>
                                        </p:tgtEl>
                                        <p:attrNameLst>
                                          <p:attrName>style.visibility</p:attrName>
                                        </p:attrNameLst>
                                      </p:cBhvr>
                                      <p:to>
                                        <p:strVal val="visible"/>
                                      </p:to>
                                    </p:set>
                                    <p:animEffect transition="in" filter="circle(in)">
                                      <p:cBhvr>
                                        <p:cTn id="207" dur="2000"/>
                                        <p:tgtEl>
                                          <p:spTgt spid="78"/>
                                        </p:tgtEl>
                                      </p:cBhvr>
                                    </p:animEffect>
                                  </p:childTnLst>
                                </p:cTn>
                              </p:par>
                              <p:par>
                                <p:cTn id="208" presetID="6" presetClass="entr" presetSubtype="16" fill="hold" grpId="0" nodeType="withEffect">
                                  <p:stCondLst>
                                    <p:cond delay="0"/>
                                  </p:stCondLst>
                                  <p:childTnLst>
                                    <p:set>
                                      <p:cBhvr>
                                        <p:cTn id="209" dur="1" fill="hold">
                                          <p:stCondLst>
                                            <p:cond delay="0"/>
                                          </p:stCondLst>
                                        </p:cTn>
                                        <p:tgtEl>
                                          <p:spTgt spid="80"/>
                                        </p:tgtEl>
                                        <p:attrNameLst>
                                          <p:attrName>style.visibility</p:attrName>
                                        </p:attrNameLst>
                                      </p:cBhvr>
                                      <p:to>
                                        <p:strVal val="visible"/>
                                      </p:to>
                                    </p:set>
                                    <p:animEffect transition="in" filter="circle(in)">
                                      <p:cBhvr>
                                        <p:cTn id="210" dur="2000"/>
                                        <p:tgtEl>
                                          <p:spTgt spid="80"/>
                                        </p:tgtEl>
                                      </p:cBhvr>
                                    </p:animEffect>
                                  </p:childTnLst>
                                </p:cTn>
                              </p:par>
                              <p:par>
                                <p:cTn id="211" presetID="6" presetClass="entr" presetSubtype="16" fill="hold" grpId="0" nodeType="withEffect">
                                  <p:stCondLst>
                                    <p:cond delay="0"/>
                                  </p:stCondLst>
                                  <p:childTnLst>
                                    <p:set>
                                      <p:cBhvr>
                                        <p:cTn id="212" dur="1" fill="hold">
                                          <p:stCondLst>
                                            <p:cond delay="0"/>
                                          </p:stCondLst>
                                        </p:cTn>
                                        <p:tgtEl>
                                          <p:spTgt spid="77"/>
                                        </p:tgtEl>
                                        <p:attrNameLst>
                                          <p:attrName>style.visibility</p:attrName>
                                        </p:attrNameLst>
                                      </p:cBhvr>
                                      <p:to>
                                        <p:strVal val="visible"/>
                                      </p:to>
                                    </p:set>
                                    <p:animEffect transition="in" filter="circle(in)">
                                      <p:cBhvr>
                                        <p:cTn id="213" dur="2000"/>
                                        <p:tgtEl>
                                          <p:spTgt spid="77"/>
                                        </p:tgtEl>
                                      </p:cBhvr>
                                    </p:animEffect>
                                  </p:childTnLst>
                                </p:cTn>
                              </p:par>
                              <p:par>
                                <p:cTn id="214" presetID="6" presetClass="entr" presetSubtype="16" fill="hold" grpId="0" nodeType="withEffect">
                                  <p:stCondLst>
                                    <p:cond delay="0"/>
                                  </p:stCondLst>
                                  <p:childTnLst>
                                    <p:set>
                                      <p:cBhvr>
                                        <p:cTn id="215" dur="1" fill="hold">
                                          <p:stCondLst>
                                            <p:cond delay="0"/>
                                          </p:stCondLst>
                                        </p:cTn>
                                        <p:tgtEl>
                                          <p:spTgt spid="84"/>
                                        </p:tgtEl>
                                        <p:attrNameLst>
                                          <p:attrName>style.visibility</p:attrName>
                                        </p:attrNameLst>
                                      </p:cBhvr>
                                      <p:to>
                                        <p:strVal val="visible"/>
                                      </p:to>
                                    </p:set>
                                    <p:animEffect transition="in" filter="circle(in)">
                                      <p:cBhvr>
                                        <p:cTn id="216" dur="2000"/>
                                        <p:tgtEl>
                                          <p:spTgt spid="84"/>
                                        </p:tgtEl>
                                      </p:cBhvr>
                                    </p:animEffect>
                                  </p:childTnLst>
                                </p:cTn>
                              </p:par>
                              <p:par>
                                <p:cTn id="217" presetID="6" presetClass="entr" presetSubtype="16" fill="hold" grpId="0" nodeType="withEffect">
                                  <p:stCondLst>
                                    <p:cond delay="0"/>
                                  </p:stCondLst>
                                  <p:childTnLst>
                                    <p:set>
                                      <p:cBhvr>
                                        <p:cTn id="218" dur="1" fill="hold">
                                          <p:stCondLst>
                                            <p:cond delay="0"/>
                                          </p:stCondLst>
                                        </p:cTn>
                                        <p:tgtEl>
                                          <p:spTgt spid="76"/>
                                        </p:tgtEl>
                                        <p:attrNameLst>
                                          <p:attrName>style.visibility</p:attrName>
                                        </p:attrNameLst>
                                      </p:cBhvr>
                                      <p:to>
                                        <p:strVal val="visible"/>
                                      </p:to>
                                    </p:set>
                                    <p:animEffect transition="in" filter="circle(in)">
                                      <p:cBhvr>
                                        <p:cTn id="219" dur="2000"/>
                                        <p:tgtEl>
                                          <p:spTgt spid="76"/>
                                        </p:tgtEl>
                                      </p:cBhvr>
                                    </p:animEffect>
                                  </p:childTnLst>
                                </p:cTn>
                              </p:par>
                              <p:par>
                                <p:cTn id="220" presetID="6" presetClass="entr" presetSubtype="16" fill="hold" grpId="0" nodeType="withEffect">
                                  <p:stCondLst>
                                    <p:cond delay="0"/>
                                  </p:stCondLst>
                                  <p:childTnLst>
                                    <p:set>
                                      <p:cBhvr>
                                        <p:cTn id="221" dur="1" fill="hold">
                                          <p:stCondLst>
                                            <p:cond delay="0"/>
                                          </p:stCondLst>
                                        </p:cTn>
                                        <p:tgtEl>
                                          <p:spTgt spid="85"/>
                                        </p:tgtEl>
                                        <p:attrNameLst>
                                          <p:attrName>style.visibility</p:attrName>
                                        </p:attrNameLst>
                                      </p:cBhvr>
                                      <p:to>
                                        <p:strVal val="visible"/>
                                      </p:to>
                                    </p:set>
                                    <p:animEffect transition="in" filter="circle(in)">
                                      <p:cBhvr>
                                        <p:cTn id="222" dur="2000"/>
                                        <p:tgtEl>
                                          <p:spTgt spid="85"/>
                                        </p:tgtEl>
                                      </p:cBhvr>
                                    </p:animEffect>
                                  </p:childTnLst>
                                </p:cTn>
                              </p:par>
                              <p:par>
                                <p:cTn id="223" presetID="6" presetClass="entr" presetSubtype="16" fill="hold" grpId="0" nodeType="withEffect">
                                  <p:stCondLst>
                                    <p:cond delay="0"/>
                                  </p:stCondLst>
                                  <p:childTnLst>
                                    <p:set>
                                      <p:cBhvr>
                                        <p:cTn id="224" dur="1" fill="hold">
                                          <p:stCondLst>
                                            <p:cond delay="0"/>
                                          </p:stCondLst>
                                        </p:cTn>
                                        <p:tgtEl>
                                          <p:spTgt spid="75"/>
                                        </p:tgtEl>
                                        <p:attrNameLst>
                                          <p:attrName>style.visibility</p:attrName>
                                        </p:attrNameLst>
                                      </p:cBhvr>
                                      <p:to>
                                        <p:strVal val="visible"/>
                                      </p:to>
                                    </p:set>
                                    <p:animEffect transition="in" filter="circle(in)">
                                      <p:cBhvr>
                                        <p:cTn id="225" dur="2000"/>
                                        <p:tgtEl>
                                          <p:spTgt spid="75"/>
                                        </p:tgtEl>
                                      </p:cBhvr>
                                    </p:animEffect>
                                  </p:childTnLst>
                                </p:cTn>
                              </p:par>
                              <p:par>
                                <p:cTn id="226" presetID="6" presetClass="entr" presetSubtype="16" fill="hold" grpId="0" nodeType="withEffect">
                                  <p:stCondLst>
                                    <p:cond delay="0"/>
                                  </p:stCondLst>
                                  <p:childTnLst>
                                    <p:set>
                                      <p:cBhvr>
                                        <p:cTn id="227" dur="1" fill="hold">
                                          <p:stCondLst>
                                            <p:cond delay="0"/>
                                          </p:stCondLst>
                                        </p:cTn>
                                        <p:tgtEl>
                                          <p:spTgt spid="82"/>
                                        </p:tgtEl>
                                        <p:attrNameLst>
                                          <p:attrName>style.visibility</p:attrName>
                                        </p:attrNameLst>
                                      </p:cBhvr>
                                      <p:to>
                                        <p:strVal val="visible"/>
                                      </p:to>
                                    </p:set>
                                    <p:animEffect transition="in" filter="circle(in)">
                                      <p:cBhvr>
                                        <p:cTn id="228" dur="2000"/>
                                        <p:tgtEl>
                                          <p:spTgt spid="82"/>
                                        </p:tgtEl>
                                      </p:cBhvr>
                                    </p:animEffect>
                                  </p:childTnLst>
                                </p:cTn>
                              </p:par>
                              <p:par>
                                <p:cTn id="229" presetID="6" presetClass="entr" presetSubtype="16" fill="hold" grpId="0" nodeType="withEffect">
                                  <p:stCondLst>
                                    <p:cond delay="0"/>
                                  </p:stCondLst>
                                  <p:childTnLst>
                                    <p:set>
                                      <p:cBhvr>
                                        <p:cTn id="230" dur="1" fill="hold">
                                          <p:stCondLst>
                                            <p:cond delay="0"/>
                                          </p:stCondLst>
                                        </p:cTn>
                                        <p:tgtEl>
                                          <p:spTgt spid="74"/>
                                        </p:tgtEl>
                                        <p:attrNameLst>
                                          <p:attrName>style.visibility</p:attrName>
                                        </p:attrNameLst>
                                      </p:cBhvr>
                                      <p:to>
                                        <p:strVal val="visible"/>
                                      </p:to>
                                    </p:set>
                                    <p:animEffect transition="in" filter="circle(in)">
                                      <p:cBhvr>
                                        <p:cTn id="231" dur="2000"/>
                                        <p:tgtEl>
                                          <p:spTgt spid="74"/>
                                        </p:tgtEl>
                                      </p:cBhvr>
                                    </p:animEffect>
                                  </p:childTnLst>
                                </p:cTn>
                              </p:par>
                              <p:par>
                                <p:cTn id="232" presetID="6" presetClass="entr" presetSubtype="16" fill="hold" grpId="0" nodeType="withEffect">
                                  <p:stCondLst>
                                    <p:cond delay="0"/>
                                  </p:stCondLst>
                                  <p:childTnLst>
                                    <p:set>
                                      <p:cBhvr>
                                        <p:cTn id="233" dur="1" fill="hold">
                                          <p:stCondLst>
                                            <p:cond delay="0"/>
                                          </p:stCondLst>
                                        </p:cTn>
                                        <p:tgtEl>
                                          <p:spTgt spid="86"/>
                                        </p:tgtEl>
                                        <p:attrNameLst>
                                          <p:attrName>style.visibility</p:attrName>
                                        </p:attrNameLst>
                                      </p:cBhvr>
                                      <p:to>
                                        <p:strVal val="visible"/>
                                      </p:to>
                                    </p:set>
                                    <p:animEffect transition="in" filter="circle(in)">
                                      <p:cBhvr>
                                        <p:cTn id="234" dur="2000"/>
                                        <p:tgtEl>
                                          <p:spTgt spid="86"/>
                                        </p:tgtEl>
                                      </p:cBhvr>
                                    </p:animEffect>
                                  </p:childTnLst>
                                </p:cTn>
                              </p:par>
                              <p:par>
                                <p:cTn id="235" presetID="6" presetClass="entr" presetSubtype="16" fill="hold" grpId="0" nodeType="withEffect">
                                  <p:stCondLst>
                                    <p:cond delay="0"/>
                                  </p:stCondLst>
                                  <p:childTnLst>
                                    <p:set>
                                      <p:cBhvr>
                                        <p:cTn id="236" dur="1" fill="hold">
                                          <p:stCondLst>
                                            <p:cond delay="0"/>
                                          </p:stCondLst>
                                        </p:cTn>
                                        <p:tgtEl>
                                          <p:spTgt spid="73"/>
                                        </p:tgtEl>
                                        <p:attrNameLst>
                                          <p:attrName>style.visibility</p:attrName>
                                        </p:attrNameLst>
                                      </p:cBhvr>
                                      <p:to>
                                        <p:strVal val="visible"/>
                                      </p:to>
                                    </p:set>
                                    <p:animEffect transition="in" filter="circle(in)">
                                      <p:cBhvr>
                                        <p:cTn id="237" dur="2000"/>
                                        <p:tgtEl>
                                          <p:spTgt spid="73"/>
                                        </p:tgtEl>
                                      </p:cBhvr>
                                    </p:animEffect>
                                  </p:childTnLst>
                                </p:cTn>
                              </p:par>
                              <p:par>
                                <p:cTn id="238" presetID="6" presetClass="entr" presetSubtype="16" fill="hold" grpId="0" nodeType="withEffect">
                                  <p:stCondLst>
                                    <p:cond delay="0"/>
                                  </p:stCondLst>
                                  <p:childTnLst>
                                    <p:set>
                                      <p:cBhvr>
                                        <p:cTn id="239" dur="1" fill="hold">
                                          <p:stCondLst>
                                            <p:cond delay="0"/>
                                          </p:stCondLst>
                                        </p:cTn>
                                        <p:tgtEl>
                                          <p:spTgt spid="83"/>
                                        </p:tgtEl>
                                        <p:attrNameLst>
                                          <p:attrName>style.visibility</p:attrName>
                                        </p:attrNameLst>
                                      </p:cBhvr>
                                      <p:to>
                                        <p:strVal val="visible"/>
                                      </p:to>
                                    </p:set>
                                    <p:animEffect transition="in" filter="circle(in)">
                                      <p:cBhvr>
                                        <p:cTn id="240" dur="2000"/>
                                        <p:tgtEl>
                                          <p:spTgt spid="83"/>
                                        </p:tgtEl>
                                      </p:cBhvr>
                                    </p:animEffect>
                                  </p:childTnLst>
                                </p:cTn>
                              </p:par>
                              <p:par>
                                <p:cTn id="241" presetID="6" presetClass="entr" presetSubtype="16" fill="hold" grpId="0" nodeType="withEffect">
                                  <p:stCondLst>
                                    <p:cond delay="0"/>
                                  </p:stCondLst>
                                  <p:childTnLst>
                                    <p:set>
                                      <p:cBhvr>
                                        <p:cTn id="242" dur="1" fill="hold">
                                          <p:stCondLst>
                                            <p:cond delay="0"/>
                                          </p:stCondLst>
                                        </p:cTn>
                                        <p:tgtEl>
                                          <p:spTgt spid="58"/>
                                        </p:tgtEl>
                                        <p:attrNameLst>
                                          <p:attrName>style.visibility</p:attrName>
                                        </p:attrNameLst>
                                      </p:cBhvr>
                                      <p:to>
                                        <p:strVal val="visible"/>
                                      </p:to>
                                    </p:set>
                                    <p:animEffect transition="in" filter="circle(in)">
                                      <p:cBhvr>
                                        <p:cTn id="243" dur="2000"/>
                                        <p:tgtEl>
                                          <p:spTgt spid="58"/>
                                        </p:tgtEl>
                                      </p:cBhvr>
                                    </p:animEffect>
                                  </p:childTnLst>
                                </p:cTn>
                              </p:par>
                            </p:childTnLst>
                          </p:cTn>
                        </p:par>
                      </p:childTnLst>
                    </p:cTn>
                  </p:par>
                  <p:par>
                    <p:cTn id="244" fill="hold">
                      <p:stCondLst>
                        <p:cond delay="indefinite"/>
                      </p:stCondLst>
                      <p:childTnLst>
                        <p:par>
                          <p:cTn id="245" fill="hold">
                            <p:stCondLst>
                              <p:cond delay="0"/>
                            </p:stCondLst>
                            <p:childTnLst>
                              <p:par>
                                <p:cTn id="246" presetID="6" presetClass="entr" presetSubtype="16" fill="hold" grpId="0" nodeType="clickEffect">
                                  <p:stCondLst>
                                    <p:cond delay="0"/>
                                  </p:stCondLst>
                                  <p:childTnLst>
                                    <p:set>
                                      <p:cBhvr>
                                        <p:cTn id="247" dur="1" fill="hold">
                                          <p:stCondLst>
                                            <p:cond delay="0"/>
                                          </p:stCondLst>
                                        </p:cTn>
                                        <p:tgtEl>
                                          <p:spTgt spid="87"/>
                                        </p:tgtEl>
                                        <p:attrNameLst>
                                          <p:attrName>style.visibility</p:attrName>
                                        </p:attrNameLst>
                                      </p:cBhvr>
                                      <p:to>
                                        <p:strVal val="visible"/>
                                      </p:to>
                                    </p:set>
                                    <p:animEffect transition="in" filter="circle(in)">
                                      <p:cBhvr>
                                        <p:cTn id="248" dur="2000"/>
                                        <p:tgtEl>
                                          <p:spTgt spid="87"/>
                                        </p:tgtEl>
                                      </p:cBhvr>
                                    </p:animEffect>
                                  </p:childTnLst>
                                </p:cTn>
                              </p:par>
                              <p:par>
                                <p:cTn id="249" presetID="6" presetClass="entr" presetSubtype="16" fill="hold" grpId="0" nodeType="withEffect">
                                  <p:stCondLst>
                                    <p:cond delay="0"/>
                                  </p:stCondLst>
                                  <p:childTnLst>
                                    <p:set>
                                      <p:cBhvr>
                                        <p:cTn id="250" dur="1" fill="hold">
                                          <p:stCondLst>
                                            <p:cond delay="0"/>
                                          </p:stCondLst>
                                        </p:cTn>
                                        <p:tgtEl>
                                          <p:spTgt spid="94"/>
                                        </p:tgtEl>
                                        <p:attrNameLst>
                                          <p:attrName>style.visibility</p:attrName>
                                        </p:attrNameLst>
                                      </p:cBhvr>
                                      <p:to>
                                        <p:strVal val="visible"/>
                                      </p:to>
                                    </p:set>
                                    <p:animEffect transition="in" filter="circle(in)">
                                      <p:cBhvr>
                                        <p:cTn id="251" dur="2000"/>
                                        <p:tgtEl>
                                          <p:spTgt spid="94"/>
                                        </p:tgtEl>
                                      </p:cBhvr>
                                    </p:animEffect>
                                  </p:childTnLst>
                                </p:cTn>
                              </p:par>
                            </p:childTnLst>
                          </p:cTn>
                        </p:par>
                      </p:childTnLst>
                    </p:cTn>
                  </p:par>
                  <p:par>
                    <p:cTn id="252" fill="hold">
                      <p:stCondLst>
                        <p:cond delay="indefinite"/>
                      </p:stCondLst>
                      <p:childTnLst>
                        <p:par>
                          <p:cTn id="253" fill="hold">
                            <p:stCondLst>
                              <p:cond delay="0"/>
                            </p:stCondLst>
                            <p:childTnLst>
                              <p:par>
                                <p:cTn id="254" presetID="6" presetClass="entr" presetSubtype="16" fill="hold" grpId="0" nodeType="click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circle(in)">
                                      <p:cBhvr>
                                        <p:cTn id="256" dur="2000"/>
                                        <p:tgtEl>
                                          <p:spTgt spid="88"/>
                                        </p:tgtEl>
                                      </p:cBhvr>
                                    </p:animEffect>
                                  </p:childTnLst>
                                </p:cTn>
                              </p:par>
                              <p:par>
                                <p:cTn id="257" presetID="6" presetClass="entr" presetSubtype="16" fill="hold" grpId="0" nodeType="withEffect">
                                  <p:stCondLst>
                                    <p:cond delay="0"/>
                                  </p:stCondLst>
                                  <p:childTnLst>
                                    <p:set>
                                      <p:cBhvr>
                                        <p:cTn id="258" dur="1" fill="hold">
                                          <p:stCondLst>
                                            <p:cond delay="0"/>
                                          </p:stCondLst>
                                        </p:cTn>
                                        <p:tgtEl>
                                          <p:spTgt spid="93"/>
                                        </p:tgtEl>
                                        <p:attrNameLst>
                                          <p:attrName>style.visibility</p:attrName>
                                        </p:attrNameLst>
                                      </p:cBhvr>
                                      <p:to>
                                        <p:strVal val="visible"/>
                                      </p:to>
                                    </p:set>
                                    <p:animEffect transition="in" filter="circle(in)">
                                      <p:cBhvr>
                                        <p:cTn id="259" dur="2000"/>
                                        <p:tgtEl>
                                          <p:spTgt spid="93"/>
                                        </p:tgtEl>
                                      </p:cBhvr>
                                    </p:animEffect>
                                  </p:childTnLst>
                                </p:cTn>
                              </p:par>
                              <p:par>
                                <p:cTn id="260" presetID="6" presetClass="entr" presetSubtype="16" fill="hold" grpId="0" nodeType="withEffect">
                                  <p:stCondLst>
                                    <p:cond delay="0"/>
                                  </p:stCondLst>
                                  <p:childTnLst>
                                    <p:set>
                                      <p:cBhvr>
                                        <p:cTn id="261" dur="1" fill="hold">
                                          <p:stCondLst>
                                            <p:cond delay="0"/>
                                          </p:stCondLst>
                                        </p:cTn>
                                        <p:tgtEl>
                                          <p:spTgt spid="91"/>
                                        </p:tgtEl>
                                        <p:attrNameLst>
                                          <p:attrName>style.visibility</p:attrName>
                                        </p:attrNameLst>
                                      </p:cBhvr>
                                      <p:to>
                                        <p:strVal val="visible"/>
                                      </p:to>
                                    </p:set>
                                    <p:animEffect transition="in" filter="circle(in)">
                                      <p:cBhvr>
                                        <p:cTn id="262" dur="2000"/>
                                        <p:tgtEl>
                                          <p:spTgt spid="91"/>
                                        </p:tgtEl>
                                      </p:cBhvr>
                                    </p:animEffect>
                                  </p:childTnLst>
                                </p:cTn>
                              </p:par>
                              <p:par>
                                <p:cTn id="263" presetID="6" presetClass="entr" presetSubtype="16" fill="hold" grpId="0" nodeType="withEffect">
                                  <p:stCondLst>
                                    <p:cond delay="0"/>
                                  </p:stCondLst>
                                  <p:childTnLst>
                                    <p:set>
                                      <p:cBhvr>
                                        <p:cTn id="264" dur="1" fill="hold">
                                          <p:stCondLst>
                                            <p:cond delay="0"/>
                                          </p:stCondLst>
                                        </p:cTn>
                                        <p:tgtEl>
                                          <p:spTgt spid="103"/>
                                        </p:tgtEl>
                                        <p:attrNameLst>
                                          <p:attrName>style.visibility</p:attrName>
                                        </p:attrNameLst>
                                      </p:cBhvr>
                                      <p:to>
                                        <p:strVal val="visible"/>
                                      </p:to>
                                    </p:set>
                                    <p:animEffect transition="in" filter="circle(in)">
                                      <p:cBhvr>
                                        <p:cTn id="265" dur="2000"/>
                                        <p:tgtEl>
                                          <p:spTgt spid="103"/>
                                        </p:tgtEl>
                                      </p:cBhvr>
                                    </p:animEffect>
                                  </p:childTnLst>
                                </p:cTn>
                              </p:par>
                              <p:par>
                                <p:cTn id="266" presetID="6" presetClass="entr" presetSubtype="16" fill="hold" grpId="0" nodeType="withEffect">
                                  <p:stCondLst>
                                    <p:cond delay="0"/>
                                  </p:stCondLst>
                                  <p:childTnLst>
                                    <p:set>
                                      <p:cBhvr>
                                        <p:cTn id="267" dur="1" fill="hold">
                                          <p:stCondLst>
                                            <p:cond delay="0"/>
                                          </p:stCondLst>
                                        </p:cTn>
                                        <p:tgtEl>
                                          <p:spTgt spid="104"/>
                                        </p:tgtEl>
                                        <p:attrNameLst>
                                          <p:attrName>style.visibility</p:attrName>
                                        </p:attrNameLst>
                                      </p:cBhvr>
                                      <p:to>
                                        <p:strVal val="visible"/>
                                      </p:to>
                                    </p:set>
                                    <p:animEffect transition="in" filter="circle(in)">
                                      <p:cBhvr>
                                        <p:cTn id="268" dur="2000"/>
                                        <p:tgtEl>
                                          <p:spTgt spid="104"/>
                                        </p:tgtEl>
                                      </p:cBhvr>
                                    </p:animEffect>
                                  </p:childTnLst>
                                </p:cTn>
                              </p:par>
                              <p:par>
                                <p:cTn id="269" presetID="6" presetClass="entr" presetSubtype="16" fill="hold" grpId="0" nodeType="withEffect">
                                  <p:stCondLst>
                                    <p:cond delay="0"/>
                                  </p:stCondLst>
                                  <p:childTnLst>
                                    <p:set>
                                      <p:cBhvr>
                                        <p:cTn id="270" dur="1" fill="hold">
                                          <p:stCondLst>
                                            <p:cond delay="0"/>
                                          </p:stCondLst>
                                        </p:cTn>
                                        <p:tgtEl>
                                          <p:spTgt spid="90"/>
                                        </p:tgtEl>
                                        <p:attrNameLst>
                                          <p:attrName>style.visibility</p:attrName>
                                        </p:attrNameLst>
                                      </p:cBhvr>
                                      <p:to>
                                        <p:strVal val="visible"/>
                                      </p:to>
                                    </p:set>
                                    <p:animEffect transition="in" filter="circle(in)">
                                      <p:cBhvr>
                                        <p:cTn id="271" dur="2000"/>
                                        <p:tgtEl>
                                          <p:spTgt spid="90"/>
                                        </p:tgtEl>
                                      </p:cBhvr>
                                    </p:animEffect>
                                  </p:childTnLst>
                                </p:cTn>
                              </p:par>
                              <p:par>
                                <p:cTn id="272" presetID="6" presetClass="entr" presetSubtype="16" fill="hold" grpId="0" nodeType="withEffect">
                                  <p:stCondLst>
                                    <p:cond delay="0"/>
                                  </p:stCondLst>
                                  <p:childTnLst>
                                    <p:set>
                                      <p:cBhvr>
                                        <p:cTn id="273" dur="1" fill="hold">
                                          <p:stCondLst>
                                            <p:cond delay="0"/>
                                          </p:stCondLst>
                                        </p:cTn>
                                        <p:tgtEl>
                                          <p:spTgt spid="105"/>
                                        </p:tgtEl>
                                        <p:attrNameLst>
                                          <p:attrName>style.visibility</p:attrName>
                                        </p:attrNameLst>
                                      </p:cBhvr>
                                      <p:to>
                                        <p:strVal val="visible"/>
                                      </p:to>
                                    </p:set>
                                    <p:animEffect transition="in" filter="circle(in)">
                                      <p:cBhvr>
                                        <p:cTn id="274" dur="2000"/>
                                        <p:tgtEl>
                                          <p:spTgt spid="105"/>
                                        </p:tgtEl>
                                      </p:cBhvr>
                                    </p:animEffect>
                                  </p:childTnLst>
                                </p:cTn>
                              </p:par>
                              <p:par>
                                <p:cTn id="275" presetID="6" presetClass="entr" presetSubtype="16" fill="hold" grpId="0" nodeType="withEffect">
                                  <p:stCondLst>
                                    <p:cond delay="0"/>
                                  </p:stCondLst>
                                  <p:childTnLst>
                                    <p:set>
                                      <p:cBhvr>
                                        <p:cTn id="276" dur="1" fill="hold">
                                          <p:stCondLst>
                                            <p:cond delay="0"/>
                                          </p:stCondLst>
                                        </p:cTn>
                                        <p:tgtEl>
                                          <p:spTgt spid="89"/>
                                        </p:tgtEl>
                                        <p:attrNameLst>
                                          <p:attrName>style.visibility</p:attrName>
                                        </p:attrNameLst>
                                      </p:cBhvr>
                                      <p:to>
                                        <p:strVal val="visible"/>
                                      </p:to>
                                    </p:set>
                                    <p:animEffect transition="in" filter="circle(in)">
                                      <p:cBhvr>
                                        <p:cTn id="277" dur="2000"/>
                                        <p:tgtEl>
                                          <p:spTgt spid="89"/>
                                        </p:tgtEl>
                                      </p:cBhvr>
                                    </p:animEffect>
                                  </p:childTnLst>
                                </p:cTn>
                              </p:par>
                              <p:par>
                                <p:cTn id="278" presetID="6" presetClass="entr" presetSubtype="16" fill="hold" grpId="0" nodeType="withEffect">
                                  <p:stCondLst>
                                    <p:cond delay="0"/>
                                  </p:stCondLst>
                                  <p:childTnLst>
                                    <p:set>
                                      <p:cBhvr>
                                        <p:cTn id="279" dur="1" fill="hold">
                                          <p:stCondLst>
                                            <p:cond delay="0"/>
                                          </p:stCondLst>
                                        </p:cTn>
                                        <p:tgtEl>
                                          <p:spTgt spid="109"/>
                                        </p:tgtEl>
                                        <p:attrNameLst>
                                          <p:attrName>style.visibility</p:attrName>
                                        </p:attrNameLst>
                                      </p:cBhvr>
                                      <p:to>
                                        <p:strVal val="visible"/>
                                      </p:to>
                                    </p:set>
                                    <p:animEffect transition="in" filter="circle(in)">
                                      <p:cBhvr>
                                        <p:cTn id="280" dur="2000"/>
                                        <p:tgtEl>
                                          <p:spTgt spid="109"/>
                                        </p:tgtEl>
                                      </p:cBhvr>
                                    </p:animEffect>
                                  </p:childTnLst>
                                </p:cTn>
                              </p:par>
                              <p:par>
                                <p:cTn id="281" presetID="6" presetClass="entr" presetSubtype="16" fill="hold" grpId="0" nodeType="withEffect">
                                  <p:stCondLst>
                                    <p:cond delay="0"/>
                                  </p:stCondLst>
                                  <p:childTnLst>
                                    <p:set>
                                      <p:cBhvr>
                                        <p:cTn id="282" dur="1" fill="hold">
                                          <p:stCondLst>
                                            <p:cond delay="0"/>
                                          </p:stCondLst>
                                        </p:cTn>
                                        <p:tgtEl>
                                          <p:spTgt spid="96"/>
                                        </p:tgtEl>
                                        <p:attrNameLst>
                                          <p:attrName>style.visibility</p:attrName>
                                        </p:attrNameLst>
                                      </p:cBhvr>
                                      <p:to>
                                        <p:strVal val="visible"/>
                                      </p:to>
                                    </p:set>
                                    <p:animEffect transition="in" filter="circle(in)">
                                      <p:cBhvr>
                                        <p:cTn id="283" dur="2000"/>
                                        <p:tgtEl>
                                          <p:spTgt spid="96"/>
                                        </p:tgtEl>
                                      </p:cBhvr>
                                    </p:animEffect>
                                  </p:childTnLst>
                                </p:cTn>
                              </p:par>
                              <p:par>
                                <p:cTn id="284" presetID="6" presetClass="entr" presetSubtype="16" fill="hold" grpId="0" nodeType="withEffect">
                                  <p:stCondLst>
                                    <p:cond delay="0"/>
                                  </p:stCondLst>
                                  <p:childTnLst>
                                    <p:set>
                                      <p:cBhvr>
                                        <p:cTn id="285" dur="1" fill="hold">
                                          <p:stCondLst>
                                            <p:cond delay="0"/>
                                          </p:stCondLst>
                                        </p:cTn>
                                        <p:tgtEl>
                                          <p:spTgt spid="2"/>
                                        </p:tgtEl>
                                        <p:attrNameLst>
                                          <p:attrName>style.visibility</p:attrName>
                                        </p:attrNameLst>
                                      </p:cBhvr>
                                      <p:to>
                                        <p:strVal val="visible"/>
                                      </p:to>
                                    </p:set>
                                    <p:animEffect transition="in" filter="circle(in)">
                                      <p:cBhvr>
                                        <p:cTn id="286" dur="2000"/>
                                        <p:tgtEl>
                                          <p:spTgt spid="2"/>
                                        </p:tgtEl>
                                      </p:cBhvr>
                                    </p:animEffect>
                                  </p:childTnLst>
                                </p:cTn>
                              </p:par>
                              <p:par>
                                <p:cTn id="287" presetID="6" presetClass="entr" presetSubtype="16" fill="hold" grpId="0" nodeType="withEffect">
                                  <p:stCondLst>
                                    <p:cond delay="0"/>
                                  </p:stCondLst>
                                  <p:childTnLst>
                                    <p:set>
                                      <p:cBhvr>
                                        <p:cTn id="288" dur="1" fill="hold">
                                          <p:stCondLst>
                                            <p:cond delay="0"/>
                                          </p:stCondLst>
                                        </p:cTn>
                                        <p:tgtEl>
                                          <p:spTgt spid="95"/>
                                        </p:tgtEl>
                                        <p:attrNameLst>
                                          <p:attrName>style.visibility</p:attrName>
                                        </p:attrNameLst>
                                      </p:cBhvr>
                                      <p:to>
                                        <p:strVal val="visible"/>
                                      </p:to>
                                    </p:set>
                                    <p:animEffect transition="in" filter="circle(in)">
                                      <p:cBhvr>
                                        <p:cTn id="289" dur="2000"/>
                                        <p:tgtEl>
                                          <p:spTgt spid="95"/>
                                        </p:tgtEl>
                                      </p:cBhvr>
                                    </p:animEffect>
                                  </p:childTnLst>
                                </p:cTn>
                              </p:par>
                            </p:childTnLst>
                          </p:cTn>
                        </p:par>
                      </p:childTnLst>
                    </p:cTn>
                  </p:par>
                  <p:par>
                    <p:cTn id="290" fill="hold">
                      <p:stCondLst>
                        <p:cond delay="indefinite"/>
                      </p:stCondLst>
                      <p:childTnLst>
                        <p:par>
                          <p:cTn id="291" fill="hold">
                            <p:stCondLst>
                              <p:cond delay="0"/>
                            </p:stCondLst>
                            <p:childTnLst>
                              <p:par>
                                <p:cTn id="292" presetID="6" presetClass="entr" presetSubtype="16" fill="hold" grpId="0" nodeType="clickEffect">
                                  <p:stCondLst>
                                    <p:cond delay="0"/>
                                  </p:stCondLst>
                                  <p:childTnLst>
                                    <p:set>
                                      <p:cBhvr>
                                        <p:cTn id="293" dur="1" fill="hold">
                                          <p:stCondLst>
                                            <p:cond delay="0"/>
                                          </p:stCondLst>
                                        </p:cTn>
                                        <p:tgtEl>
                                          <p:spTgt spid="102"/>
                                        </p:tgtEl>
                                        <p:attrNameLst>
                                          <p:attrName>style.visibility</p:attrName>
                                        </p:attrNameLst>
                                      </p:cBhvr>
                                      <p:to>
                                        <p:strVal val="visible"/>
                                      </p:to>
                                    </p:set>
                                    <p:animEffect transition="in" filter="circle(in)">
                                      <p:cBhvr>
                                        <p:cTn id="294" dur="2000"/>
                                        <p:tgtEl>
                                          <p:spTgt spid="102"/>
                                        </p:tgtEl>
                                      </p:cBhvr>
                                    </p:animEffect>
                                  </p:childTnLst>
                                </p:cTn>
                              </p:par>
                              <p:par>
                                <p:cTn id="295" presetID="6" presetClass="entr" presetSubtype="16" fill="hold" grpId="0" nodeType="withEffect">
                                  <p:stCondLst>
                                    <p:cond delay="0"/>
                                  </p:stCondLst>
                                  <p:childTnLst>
                                    <p:set>
                                      <p:cBhvr>
                                        <p:cTn id="296" dur="1" fill="hold">
                                          <p:stCondLst>
                                            <p:cond delay="0"/>
                                          </p:stCondLst>
                                        </p:cTn>
                                        <p:tgtEl>
                                          <p:spTgt spid="92"/>
                                        </p:tgtEl>
                                        <p:attrNameLst>
                                          <p:attrName>style.visibility</p:attrName>
                                        </p:attrNameLst>
                                      </p:cBhvr>
                                      <p:to>
                                        <p:strVal val="visible"/>
                                      </p:to>
                                    </p:set>
                                    <p:animEffect transition="in" filter="circle(in)">
                                      <p:cBhvr>
                                        <p:cTn id="297" dur="2000"/>
                                        <p:tgtEl>
                                          <p:spTgt spid="92"/>
                                        </p:tgtEl>
                                      </p:cBhvr>
                                    </p:animEffect>
                                  </p:childTnLst>
                                </p:cTn>
                              </p:par>
                              <p:par>
                                <p:cTn id="298" presetID="6" presetClass="entr" presetSubtype="16" fill="hold" grpId="0" nodeType="withEffect">
                                  <p:stCondLst>
                                    <p:cond delay="0"/>
                                  </p:stCondLst>
                                  <p:childTnLst>
                                    <p:set>
                                      <p:cBhvr>
                                        <p:cTn id="299" dur="1" fill="hold">
                                          <p:stCondLst>
                                            <p:cond delay="0"/>
                                          </p:stCondLst>
                                        </p:cTn>
                                        <p:tgtEl>
                                          <p:spTgt spid="106"/>
                                        </p:tgtEl>
                                        <p:attrNameLst>
                                          <p:attrName>style.visibility</p:attrName>
                                        </p:attrNameLst>
                                      </p:cBhvr>
                                      <p:to>
                                        <p:strVal val="visible"/>
                                      </p:to>
                                    </p:set>
                                    <p:animEffect transition="in" filter="circle(in)">
                                      <p:cBhvr>
                                        <p:cTn id="300" dur="2000"/>
                                        <p:tgtEl>
                                          <p:spTgt spid="106"/>
                                        </p:tgtEl>
                                      </p:cBhvr>
                                    </p:animEffect>
                                  </p:childTnLst>
                                </p:cTn>
                              </p:par>
                              <p:par>
                                <p:cTn id="301" presetID="6" presetClass="entr" presetSubtype="16" fill="hold" grpId="0" nodeType="withEffect">
                                  <p:stCondLst>
                                    <p:cond delay="0"/>
                                  </p:stCondLst>
                                  <p:childTnLst>
                                    <p:set>
                                      <p:cBhvr>
                                        <p:cTn id="302" dur="1" fill="hold">
                                          <p:stCondLst>
                                            <p:cond delay="0"/>
                                          </p:stCondLst>
                                        </p:cTn>
                                        <p:tgtEl>
                                          <p:spTgt spid="101"/>
                                        </p:tgtEl>
                                        <p:attrNameLst>
                                          <p:attrName>style.visibility</p:attrName>
                                        </p:attrNameLst>
                                      </p:cBhvr>
                                      <p:to>
                                        <p:strVal val="visible"/>
                                      </p:to>
                                    </p:set>
                                    <p:animEffect transition="in" filter="circle(in)">
                                      <p:cBhvr>
                                        <p:cTn id="303" dur="2000"/>
                                        <p:tgtEl>
                                          <p:spTgt spid="101"/>
                                        </p:tgtEl>
                                      </p:cBhvr>
                                    </p:animEffect>
                                  </p:childTnLst>
                                </p:cTn>
                              </p:par>
                              <p:par>
                                <p:cTn id="304" presetID="6" presetClass="entr" presetSubtype="16" fill="hold" grpId="0" nodeType="withEffect">
                                  <p:stCondLst>
                                    <p:cond delay="0"/>
                                  </p:stCondLst>
                                  <p:childTnLst>
                                    <p:set>
                                      <p:cBhvr>
                                        <p:cTn id="305" dur="1" fill="hold">
                                          <p:stCondLst>
                                            <p:cond delay="0"/>
                                          </p:stCondLst>
                                        </p:cTn>
                                        <p:tgtEl>
                                          <p:spTgt spid="107"/>
                                        </p:tgtEl>
                                        <p:attrNameLst>
                                          <p:attrName>style.visibility</p:attrName>
                                        </p:attrNameLst>
                                      </p:cBhvr>
                                      <p:to>
                                        <p:strVal val="visible"/>
                                      </p:to>
                                    </p:set>
                                    <p:animEffect transition="in" filter="circle(in)">
                                      <p:cBhvr>
                                        <p:cTn id="306" dur="2000"/>
                                        <p:tgtEl>
                                          <p:spTgt spid="107"/>
                                        </p:tgtEl>
                                      </p:cBhvr>
                                    </p:animEffect>
                                  </p:childTnLst>
                                </p:cTn>
                              </p:par>
                              <p:par>
                                <p:cTn id="307" presetID="6" presetClass="entr" presetSubtype="16" fill="hold" grpId="0" nodeType="withEffect">
                                  <p:stCondLst>
                                    <p:cond delay="0"/>
                                  </p:stCondLst>
                                  <p:childTnLst>
                                    <p:set>
                                      <p:cBhvr>
                                        <p:cTn id="308" dur="1" fill="hold">
                                          <p:stCondLst>
                                            <p:cond delay="0"/>
                                          </p:stCondLst>
                                        </p:cTn>
                                        <p:tgtEl>
                                          <p:spTgt spid="100"/>
                                        </p:tgtEl>
                                        <p:attrNameLst>
                                          <p:attrName>style.visibility</p:attrName>
                                        </p:attrNameLst>
                                      </p:cBhvr>
                                      <p:to>
                                        <p:strVal val="visible"/>
                                      </p:to>
                                    </p:set>
                                    <p:animEffect transition="in" filter="circle(in)">
                                      <p:cBhvr>
                                        <p:cTn id="309" dur="2000"/>
                                        <p:tgtEl>
                                          <p:spTgt spid="100"/>
                                        </p:tgtEl>
                                      </p:cBhvr>
                                    </p:animEffect>
                                  </p:childTnLst>
                                </p:cTn>
                              </p:par>
                              <p:par>
                                <p:cTn id="310" presetID="6" presetClass="entr" presetSubtype="16" fill="hold" grpId="0" nodeType="withEffect">
                                  <p:stCondLst>
                                    <p:cond delay="0"/>
                                  </p:stCondLst>
                                  <p:childTnLst>
                                    <p:set>
                                      <p:cBhvr>
                                        <p:cTn id="311" dur="1" fill="hold">
                                          <p:stCondLst>
                                            <p:cond delay="0"/>
                                          </p:stCondLst>
                                        </p:cTn>
                                        <p:tgtEl>
                                          <p:spTgt spid="108"/>
                                        </p:tgtEl>
                                        <p:attrNameLst>
                                          <p:attrName>style.visibility</p:attrName>
                                        </p:attrNameLst>
                                      </p:cBhvr>
                                      <p:to>
                                        <p:strVal val="visible"/>
                                      </p:to>
                                    </p:set>
                                    <p:animEffect transition="in" filter="circle(in)">
                                      <p:cBhvr>
                                        <p:cTn id="312" dur="2000"/>
                                        <p:tgtEl>
                                          <p:spTgt spid="108"/>
                                        </p:tgtEl>
                                      </p:cBhvr>
                                    </p:animEffect>
                                  </p:childTnLst>
                                </p:cTn>
                              </p:par>
                              <p:par>
                                <p:cTn id="313" presetID="6" presetClass="entr" presetSubtype="16" fill="hold" grpId="0" nodeType="withEffect">
                                  <p:stCondLst>
                                    <p:cond delay="0"/>
                                  </p:stCondLst>
                                  <p:childTnLst>
                                    <p:set>
                                      <p:cBhvr>
                                        <p:cTn id="314" dur="1" fill="hold">
                                          <p:stCondLst>
                                            <p:cond delay="0"/>
                                          </p:stCondLst>
                                        </p:cTn>
                                        <p:tgtEl>
                                          <p:spTgt spid="99"/>
                                        </p:tgtEl>
                                        <p:attrNameLst>
                                          <p:attrName>style.visibility</p:attrName>
                                        </p:attrNameLst>
                                      </p:cBhvr>
                                      <p:to>
                                        <p:strVal val="visible"/>
                                      </p:to>
                                    </p:set>
                                    <p:animEffect transition="in" filter="circle(in)">
                                      <p:cBhvr>
                                        <p:cTn id="315" dur="2000"/>
                                        <p:tgtEl>
                                          <p:spTgt spid="99"/>
                                        </p:tgtEl>
                                      </p:cBhvr>
                                    </p:animEffect>
                                  </p:childTnLst>
                                </p:cTn>
                              </p:par>
                              <p:par>
                                <p:cTn id="316" presetID="6" presetClass="entr" presetSubtype="16" fill="hold" grpId="0" nodeType="withEffect">
                                  <p:stCondLst>
                                    <p:cond delay="0"/>
                                  </p:stCondLst>
                                  <p:childTnLst>
                                    <p:set>
                                      <p:cBhvr>
                                        <p:cTn id="317" dur="1" fill="hold">
                                          <p:stCondLst>
                                            <p:cond delay="0"/>
                                          </p:stCondLst>
                                        </p:cTn>
                                        <p:tgtEl>
                                          <p:spTgt spid="111"/>
                                        </p:tgtEl>
                                        <p:attrNameLst>
                                          <p:attrName>style.visibility</p:attrName>
                                        </p:attrNameLst>
                                      </p:cBhvr>
                                      <p:to>
                                        <p:strVal val="visible"/>
                                      </p:to>
                                    </p:set>
                                    <p:animEffect transition="in" filter="circle(in)">
                                      <p:cBhvr>
                                        <p:cTn id="318" dur="2000"/>
                                        <p:tgtEl>
                                          <p:spTgt spid="111"/>
                                        </p:tgtEl>
                                      </p:cBhvr>
                                    </p:animEffect>
                                  </p:childTnLst>
                                </p:cTn>
                              </p:par>
                              <p:par>
                                <p:cTn id="319" presetID="6" presetClass="entr" presetSubtype="16" fill="hold" grpId="0" nodeType="withEffect">
                                  <p:stCondLst>
                                    <p:cond delay="0"/>
                                  </p:stCondLst>
                                  <p:childTnLst>
                                    <p:set>
                                      <p:cBhvr>
                                        <p:cTn id="320" dur="1" fill="hold">
                                          <p:stCondLst>
                                            <p:cond delay="0"/>
                                          </p:stCondLst>
                                        </p:cTn>
                                        <p:tgtEl>
                                          <p:spTgt spid="98"/>
                                        </p:tgtEl>
                                        <p:attrNameLst>
                                          <p:attrName>style.visibility</p:attrName>
                                        </p:attrNameLst>
                                      </p:cBhvr>
                                      <p:to>
                                        <p:strVal val="visible"/>
                                      </p:to>
                                    </p:set>
                                    <p:animEffect transition="in" filter="circle(in)">
                                      <p:cBhvr>
                                        <p:cTn id="321" dur="2000"/>
                                        <p:tgtEl>
                                          <p:spTgt spid="98"/>
                                        </p:tgtEl>
                                      </p:cBhvr>
                                    </p:animEffect>
                                  </p:childTnLst>
                                </p:cTn>
                              </p:par>
                              <p:par>
                                <p:cTn id="322" presetID="6" presetClass="entr" presetSubtype="16" fill="hold" grpId="0" nodeType="withEffect">
                                  <p:stCondLst>
                                    <p:cond delay="0"/>
                                  </p:stCondLst>
                                  <p:childTnLst>
                                    <p:set>
                                      <p:cBhvr>
                                        <p:cTn id="323" dur="1" fill="hold">
                                          <p:stCondLst>
                                            <p:cond delay="0"/>
                                          </p:stCondLst>
                                        </p:cTn>
                                        <p:tgtEl>
                                          <p:spTgt spid="112"/>
                                        </p:tgtEl>
                                        <p:attrNameLst>
                                          <p:attrName>style.visibility</p:attrName>
                                        </p:attrNameLst>
                                      </p:cBhvr>
                                      <p:to>
                                        <p:strVal val="visible"/>
                                      </p:to>
                                    </p:set>
                                    <p:animEffect transition="in" filter="circle(in)">
                                      <p:cBhvr>
                                        <p:cTn id="324" dur="2000"/>
                                        <p:tgtEl>
                                          <p:spTgt spid="112"/>
                                        </p:tgtEl>
                                      </p:cBhvr>
                                    </p:animEffect>
                                  </p:childTnLst>
                                </p:cTn>
                              </p:par>
                              <p:par>
                                <p:cTn id="325" presetID="6" presetClass="entr" presetSubtype="16" fill="hold" grpId="0" nodeType="withEffect">
                                  <p:stCondLst>
                                    <p:cond delay="0"/>
                                  </p:stCondLst>
                                  <p:childTnLst>
                                    <p:set>
                                      <p:cBhvr>
                                        <p:cTn id="326" dur="1" fill="hold">
                                          <p:stCondLst>
                                            <p:cond delay="0"/>
                                          </p:stCondLst>
                                        </p:cTn>
                                        <p:tgtEl>
                                          <p:spTgt spid="97"/>
                                        </p:tgtEl>
                                        <p:attrNameLst>
                                          <p:attrName>style.visibility</p:attrName>
                                        </p:attrNameLst>
                                      </p:cBhvr>
                                      <p:to>
                                        <p:strVal val="visible"/>
                                      </p:to>
                                    </p:set>
                                    <p:animEffect transition="in" filter="circle(in)">
                                      <p:cBhvr>
                                        <p:cTn id="327" dur="2000"/>
                                        <p:tgtEl>
                                          <p:spTgt spid="97"/>
                                        </p:tgtEl>
                                      </p:cBhvr>
                                    </p:animEffect>
                                  </p:childTnLst>
                                </p:cTn>
                              </p:par>
                            </p:childTnLst>
                          </p:cTn>
                        </p:par>
                      </p:childTnLst>
                    </p:cTn>
                  </p:par>
                  <p:par>
                    <p:cTn id="328" fill="hold">
                      <p:stCondLst>
                        <p:cond delay="indefinite"/>
                      </p:stCondLst>
                      <p:childTnLst>
                        <p:par>
                          <p:cTn id="329" fill="hold">
                            <p:stCondLst>
                              <p:cond delay="0"/>
                            </p:stCondLst>
                            <p:childTnLst>
                              <p:par>
                                <p:cTn id="330" presetID="6" presetClass="entr" presetSubtype="16" fill="hold" grpId="0" nodeType="clickEffect">
                                  <p:stCondLst>
                                    <p:cond delay="0"/>
                                  </p:stCondLst>
                                  <p:childTnLst>
                                    <p:set>
                                      <p:cBhvr>
                                        <p:cTn id="331" dur="1" fill="hold">
                                          <p:stCondLst>
                                            <p:cond delay="0"/>
                                          </p:stCondLst>
                                        </p:cTn>
                                        <p:tgtEl>
                                          <p:spTgt spid="113"/>
                                        </p:tgtEl>
                                        <p:attrNameLst>
                                          <p:attrName>style.visibility</p:attrName>
                                        </p:attrNameLst>
                                      </p:cBhvr>
                                      <p:to>
                                        <p:strVal val="visible"/>
                                      </p:to>
                                    </p:set>
                                    <p:animEffect transition="in" filter="circle(in)">
                                      <p:cBhvr>
                                        <p:cTn id="332" dur="2000"/>
                                        <p:tgtEl>
                                          <p:spTgt spid="113"/>
                                        </p:tgtEl>
                                      </p:cBhvr>
                                    </p:animEffect>
                                  </p:childTnLst>
                                </p:cTn>
                              </p:par>
                              <p:par>
                                <p:cTn id="333" presetID="6" presetClass="entr" presetSubtype="16" fill="hold" grpId="0" nodeType="withEffect">
                                  <p:stCondLst>
                                    <p:cond delay="0"/>
                                  </p:stCondLst>
                                  <p:childTnLst>
                                    <p:set>
                                      <p:cBhvr>
                                        <p:cTn id="334" dur="1" fill="hold">
                                          <p:stCondLst>
                                            <p:cond delay="0"/>
                                          </p:stCondLst>
                                        </p:cTn>
                                        <p:tgtEl>
                                          <p:spTgt spid="115"/>
                                        </p:tgtEl>
                                        <p:attrNameLst>
                                          <p:attrName>style.visibility</p:attrName>
                                        </p:attrNameLst>
                                      </p:cBhvr>
                                      <p:to>
                                        <p:strVal val="visible"/>
                                      </p:to>
                                    </p:set>
                                    <p:animEffect transition="in" filter="circle(in)">
                                      <p:cBhvr>
                                        <p:cTn id="335" dur="2000"/>
                                        <p:tgtEl>
                                          <p:spTgt spid="115"/>
                                        </p:tgtEl>
                                      </p:cBhvr>
                                    </p:animEffect>
                                  </p:childTnLst>
                                </p:cTn>
                              </p:par>
                            </p:childTnLst>
                          </p:cTn>
                        </p:par>
                      </p:childTnLst>
                    </p:cTn>
                  </p:par>
                  <p:par>
                    <p:cTn id="336" fill="hold">
                      <p:stCondLst>
                        <p:cond delay="indefinite"/>
                      </p:stCondLst>
                      <p:childTnLst>
                        <p:par>
                          <p:cTn id="337" fill="hold">
                            <p:stCondLst>
                              <p:cond delay="0"/>
                            </p:stCondLst>
                            <p:childTnLst>
                              <p:par>
                                <p:cTn id="338" presetID="6" presetClass="entr" presetSubtype="16" fill="hold" grpId="0" nodeType="clickEffect">
                                  <p:stCondLst>
                                    <p:cond delay="0"/>
                                  </p:stCondLst>
                                  <p:childTnLst>
                                    <p:set>
                                      <p:cBhvr>
                                        <p:cTn id="339" dur="1" fill="hold">
                                          <p:stCondLst>
                                            <p:cond delay="0"/>
                                          </p:stCondLst>
                                        </p:cTn>
                                        <p:tgtEl>
                                          <p:spTgt spid="118"/>
                                        </p:tgtEl>
                                        <p:attrNameLst>
                                          <p:attrName>style.visibility</p:attrName>
                                        </p:attrNameLst>
                                      </p:cBhvr>
                                      <p:to>
                                        <p:strVal val="visible"/>
                                      </p:to>
                                    </p:set>
                                    <p:animEffect transition="in" filter="circle(in)">
                                      <p:cBhvr>
                                        <p:cTn id="340" dur="2000"/>
                                        <p:tgtEl>
                                          <p:spTgt spid="118"/>
                                        </p:tgtEl>
                                      </p:cBhvr>
                                    </p:animEffect>
                                  </p:childTnLst>
                                </p:cTn>
                              </p:par>
                              <p:par>
                                <p:cTn id="341" presetID="6" presetClass="entr" presetSubtype="16" fill="hold" grpId="0" nodeType="withEffect">
                                  <p:stCondLst>
                                    <p:cond delay="0"/>
                                  </p:stCondLst>
                                  <p:childTnLst>
                                    <p:set>
                                      <p:cBhvr>
                                        <p:cTn id="342" dur="1" fill="hold">
                                          <p:stCondLst>
                                            <p:cond delay="0"/>
                                          </p:stCondLst>
                                        </p:cTn>
                                        <p:tgtEl>
                                          <p:spTgt spid="127"/>
                                        </p:tgtEl>
                                        <p:attrNameLst>
                                          <p:attrName>style.visibility</p:attrName>
                                        </p:attrNameLst>
                                      </p:cBhvr>
                                      <p:to>
                                        <p:strVal val="visible"/>
                                      </p:to>
                                    </p:set>
                                    <p:animEffect transition="in" filter="circle(in)">
                                      <p:cBhvr>
                                        <p:cTn id="343" dur="2000"/>
                                        <p:tgtEl>
                                          <p:spTgt spid="127"/>
                                        </p:tgtEl>
                                      </p:cBhvr>
                                    </p:animEffect>
                                  </p:childTnLst>
                                </p:cTn>
                              </p:par>
                            </p:childTnLst>
                          </p:cTn>
                        </p:par>
                      </p:childTnLst>
                    </p:cTn>
                  </p:par>
                  <p:par>
                    <p:cTn id="344" fill="hold">
                      <p:stCondLst>
                        <p:cond delay="indefinite"/>
                      </p:stCondLst>
                      <p:childTnLst>
                        <p:par>
                          <p:cTn id="345" fill="hold">
                            <p:stCondLst>
                              <p:cond delay="0"/>
                            </p:stCondLst>
                            <p:childTnLst>
                              <p:par>
                                <p:cTn id="346" presetID="6" presetClass="entr" presetSubtype="16" fill="hold" grpId="0" nodeType="clickEffect">
                                  <p:stCondLst>
                                    <p:cond delay="0"/>
                                  </p:stCondLst>
                                  <p:childTnLst>
                                    <p:set>
                                      <p:cBhvr>
                                        <p:cTn id="347" dur="1" fill="hold">
                                          <p:stCondLst>
                                            <p:cond delay="0"/>
                                          </p:stCondLst>
                                        </p:cTn>
                                        <p:tgtEl>
                                          <p:spTgt spid="117"/>
                                        </p:tgtEl>
                                        <p:attrNameLst>
                                          <p:attrName>style.visibility</p:attrName>
                                        </p:attrNameLst>
                                      </p:cBhvr>
                                      <p:to>
                                        <p:strVal val="visible"/>
                                      </p:to>
                                    </p:set>
                                    <p:animEffect transition="in" filter="circle(in)">
                                      <p:cBhvr>
                                        <p:cTn id="348" dur="2000"/>
                                        <p:tgtEl>
                                          <p:spTgt spid="117"/>
                                        </p:tgtEl>
                                      </p:cBhvr>
                                    </p:animEffect>
                                  </p:childTnLst>
                                </p:cTn>
                              </p:par>
                              <p:par>
                                <p:cTn id="349" presetID="6" presetClass="entr" presetSubtype="16" fill="hold" grpId="0" nodeType="withEffect">
                                  <p:stCondLst>
                                    <p:cond delay="0"/>
                                  </p:stCondLst>
                                  <p:childTnLst>
                                    <p:set>
                                      <p:cBhvr>
                                        <p:cTn id="350" dur="1" fill="hold">
                                          <p:stCondLst>
                                            <p:cond delay="0"/>
                                          </p:stCondLst>
                                        </p:cTn>
                                        <p:tgtEl>
                                          <p:spTgt spid="114"/>
                                        </p:tgtEl>
                                        <p:attrNameLst>
                                          <p:attrName>style.visibility</p:attrName>
                                        </p:attrNameLst>
                                      </p:cBhvr>
                                      <p:to>
                                        <p:strVal val="visible"/>
                                      </p:to>
                                    </p:set>
                                    <p:animEffect transition="in" filter="circle(in)">
                                      <p:cBhvr>
                                        <p:cTn id="351" dur="2000"/>
                                        <p:tgtEl>
                                          <p:spTgt spid="114"/>
                                        </p:tgtEl>
                                      </p:cBhvr>
                                    </p:animEffect>
                                  </p:childTnLst>
                                </p:cTn>
                              </p:par>
                            </p:childTnLst>
                          </p:cTn>
                        </p:par>
                      </p:childTnLst>
                    </p:cTn>
                  </p:par>
                  <p:par>
                    <p:cTn id="352" fill="hold">
                      <p:stCondLst>
                        <p:cond delay="indefinite"/>
                      </p:stCondLst>
                      <p:childTnLst>
                        <p:par>
                          <p:cTn id="353" fill="hold">
                            <p:stCondLst>
                              <p:cond delay="0"/>
                            </p:stCondLst>
                            <p:childTnLst>
                              <p:par>
                                <p:cTn id="354" presetID="1" presetClass="entr" presetSubtype="0" fill="hold" nodeType="clickEffect">
                                  <p:stCondLst>
                                    <p:cond delay="0"/>
                                  </p:stCondLst>
                                  <p:childTnLst>
                                    <p:set>
                                      <p:cBhvr>
                                        <p:cTn id="355" dur="1" fill="hold">
                                          <p:stCondLst>
                                            <p:cond delay="0"/>
                                          </p:stCondLst>
                                        </p:cTn>
                                        <p:tgtEl>
                                          <p:spTgt spid="131"/>
                                        </p:tgtEl>
                                        <p:attrNameLst>
                                          <p:attrName>style.visibility</p:attrName>
                                        </p:attrNameLst>
                                      </p:cBhvr>
                                      <p:to>
                                        <p:strVal val="visible"/>
                                      </p:to>
                                    </p:set>
                                  </p:childTnLst>
                                </p:cTn>
                              </p:par>
                              <p:par>
                                <p:cTn id="356" presetID="1" presetClass="entr" presetSubtype="0" fill="hold" nodeType="withEffect">
                                  <p:stCondLst>
                                    <p:cond delay="0"/>
                                  </p:stCondLst>
                                  <p:childTnLst>
                                    <p:set>
                                      <p:cBhvr>
                                        <p:cTn id="357" dur="1" fill="hold">
                                          <p:stCondLst>
                                            <p:cond delay="0"/>
                                          </p:stCondLst>
                                        </p:cTn>
                                        <p:tgtEl>
                                          <p:spTgt spid="133"/>
                                        </p:tgtEl>
                                        <p:attrNameLst>
                                          <p:attrName>style.visibility</p:attrName>
                                        </p:attrNameLst>
                                      </p:cBhvr>
                                      <p:to>
                                        <p:strVal val="visible"/>
                                      </p:to>
                                    </p:set>
                                  </p:childTnLst>
                                </p:cTn>
                              </p:par>
                              <p:par>
                                <p:cTn id="358" presetID="6" presetClass="entr" presetSubtype="16" fill="hold" grpId="0" nodeType="withEffect">
                                  <p:stCondLst>
                                    <p:cond delay="0"/>
                                  </p:stCondLst>
                                  <p:childTnLst>
                                    <p:set>
                                      <p:cBhvr>
                                        <p:cTn id="359" dur="1" fill="hold">
                                          <p:stCondLst>
                                            <p:cond delay="0"/>
                                          </p:stCondLst>
                                        </p:cTn>
                                        <p:tgtEl>
                                          <p:spTgt spid="121"/>
                                        </p:tgtEl>
                                        <p:attrNameLst>
                                          <p:attrName>style.visibility</p:attrName>
                                        </p:attrNameLst>
                                      </p:cBhvr>
                                      <p:to>
                                        <p:strVal val="visible"/>
                                      </p:to>
                                    </p:set>
                                    <p:animEffect transition="in" filter="circle(in)">
                                      <p:cBhvr>
                                        <p:cTn id="360" dur="2000"/>
                                        <p:tgtEl>
                                          <p:spTgt spid="121"/>
                                        </p:tgtEl>
                                      </p:cBhvr>
                                    </p:animEffect>
                                  </p:childTnLst>
                                </p:cTn>
                              </p:par>
                              <p:par>
                                <p:cTn id="361" presetID="6" presetClass="entr" presetSubtype="16" fill="hold" grpId="0" nodeType="withEffect">
                                  <p:stCondLst>
                                    <p:cond delay="0"/>
                                  </p:stCondLst>
                                  <p:childTnLst>
                                    <p:set>
                                      <p:cBhvr>
                                        <p:cTn id="362" dur="1" fill="hold">
                                          <p:stCondLst>
                                            <p:cond delay="0"/>
                                          </p:stCondLst>
                                        </p:cTn>
                                        <p:tgtEl>
                                          <p:spTgt spid="120"/>
                                        </p:tgtEl>
                                        <p:attrNameLst>
                                          <p:attrName>style.visibility</p:attrName>
                                        </p:attrNameLst>
                                      </p:cBhvr>
                                      <p:to>
                                        <p:strVal val="visible"/>
                                      </p:to>
                                    </p:set>
                                    <p:animEffect transition="in" filter="circle(in)">
                                      <p:cBhvr>
                                        <p:cTn id="363" dur="2000"/>
                                        <p:tgtEl>
                                          <p:spTgt spid="120"/>
                                        </p:tgtEl>
                                      </p:cBhvr>
                                    </p:animEffect>
                                  </p:childTnLst>
                                </p:cTn>
                              </p:par>
                            </p:childTnLst>
                          </p:cTn>
                        </p:par>
                      </p:childTnLst>
                    </p:cTn>
                  </p:par>
                  <p:par>
                    <p:cTn id="364" fill="hold">
                      <p:stCondLst>
                        <p:cond delay="indefinite"/>
                      </p:stCondLst>
                      <p:childTnLst>
                        <p:par>
                          <p:cTn id="365" fill="hold">
                            <p:stCondLst>
                              <p:cond delay="0"/>
                            </p:stCondLst>
                            <p:childTnLst>
                              <p:par>
                                <p:cTn id="366" presetID="6" presetClass="entr" presetSubtype="16" fill="hold" grpId="0" nodeType="clickEffect">
                                  <p:stCondLst>
                                    <p:cond delay="0"/>
                                  </p:stCondLst>
                                  <p:childTnLst>
                                    <p:set>
                                      <p:cBhvr>
                                        <p:cTn id="367" dur="1" fill="hold">
                                          <p:stCondLst>
                                            <p:cond delay="0"/>
                                          </p:stCondLst>
                                        </p:cTn>
                                        <p:tgtEl>
                                          <p:spTgt spid="126"/>
                                        </p:tgtEl>
                                        <p:attrNameLst>
                                          <p:attrName>style.visibility</p:attrName>
                                        </p:attrNameLst>
                                      </p:cBhvr>
                                      <p:to>
                                        <p:strVal val="visible"/>
                                      </p:to>
                                    </p:set>
                                    <p:animEffect transition="in" filter="circle(in)">
                                      <p:cBhvr>
                                        <p:cTn id="368" dur="2000"/>
                                        <p:tgtEl>
                                          <p:spTgt spid="126"/>
                                        </p:tgtEl>
                                      </p:cBhvr>
                                    </p:animEffect>
                                  </p:childTnLst>
                                </p:cTn>
                              </p:par>
                              <p:par>
                                <p:cTn id="369" presetID="6" presetClass="entr" presetSubtype="16" fill="hold" grpId="0" nodeType="withEffect">
                                  <p:stCondLst>
                                    <p:cond delay="0"/>
                                  </p:stCondLst>
                                  <p:childTnLst>
                                    <p:set>
                                      <p:cBhvr>
                                        <p:cTn id="370" dur="1" fill="hold">
                                          <p:stCondLst>
                                            <p:cond delay="0"/>
                                          </p:stCondLst>
                                        </p:cTn>
                                        <p:tgtEl>
                                          <p:spTgt spid="119"/>
                                        </p:tgtEl>
                                        <p:attrNameLst>
                                          <p:attrName>style.visibility</p:attrName>
                                        </p:attrNameLst>
                                      </p:cBhvr>
                                      <p:to>
                                        <p:strVal val="visible"/>
                                      </p:to>
                                    </p:set>
                                    <p:animEffect transition="in" filter="circle(in)">
                                      <p:cBhvr>
                                        <p:cTn id="371" dur="2000"/>
                                        <p:tgtEl>
                                          <p:spTgt spid="119"/>
                                        </p:tgtEl>
                                      </p:cBhvr>
                                    </p:animEffect>
                                  </p:childTnLst>
                                </p:cTn>
                              </p:par>
                            </p:childTnLst>
                          </p:cTn>
                        </p:par>
                      </p:childTnLst>
                    </p:cTn>
                  </p:par>
                  <p:par>
                    <p:cTn id="372" fill="hold">
                      <p:stCondLst>
                        <p:cond delay="indefinite"/>
                      </p:stCondLst>
                      <p:childTnLst>
                        <p:par>
                          <p:cTn id="373" fill="hold">
                            <p:stCondLst>
                              <p:cond delay="0"/>
                            </p:stCondLst>
                            <p:childTnLst>
                              <p:par>
                                <p:cTn id="374" presetID="6" presetClass="entr" presetSubtype="16" fill="hold" grpId="0" nodeType="clickEffect">
                                  <p:stCondLst>
                                    <p:cond delay="0"/>
                                  </p:stCondLst>
                                  <p:childTnLst>
                                    <p:set>
                                      <p:cBhvr>
                                        <p:cTn id="375" dur="1" fill="hold">
                                          <p:stCondLst>
                                            <p:cond delay="0"/>
                                          </p:stCondLst>
                                        </p:cTn>
                                        <p:tgtEl>
                                          <p:spTgt spid="1028"/>
                                        </p:tgtEl>
                                        <p:attrNameLst>
                                          <p:attrName>style.visibility</p:attrName>
                                        </p:attrNameLst>
                                      </p:cBhvr>
                                      <p:to>
                                        <p:strVal val="visible"/>
                                      </p:to>
                                    </p:set>
                                    <p:animEffect transition="in" filter="circle(in)">
                                      <p:cBhvr>
                                        <p:cTn id="376" dur="2000"/>
                                        <p:tgtEl>
                                          <p:spTgt spid="1028"/>
                                        </p:tgtEl>
                                      </p:cBhvr>
                                    </p:animEffect>
                                  </p:childTnLst>
                                </p:cTn>
                              </p:par>
                            </p:childTnLst>
                          </p:cTn>
                        </p:par>
                      </p:childTnLst>
                    </p:cTn>
                  </p:par>
                  <p:par>
                    <p:cTn id="377" fill="hold">
                      <p:stCondLst>
                        <p:cond delay="indefinite"/>
                      </p:stCondLst>
                      <p:childTnLst>
                        <p:par>
                          <p:cTn id="378" fill="hold">
                            <p:stCondLst>
                              <p:cond delay="0"/>
                            </p:stCondLst>
                            <p:childTnLst>
                              <p:par>
                                <p:cTn id="379" presetID="1" presetClass="entr" presetSubtype="0" fill="hold" grpId="0" nodeType="clickEffect">
                                  <p:stCondLst>
                                    <p:cond delay="0"/>
                                  </p:stCondLst>
                                  <p:childTnLst>
                                    <p:set>
                                      <p:cBhvr>
                                        <p:cTn id="380" dur="1" fill="hold">
                                          <p:stCondLst>
                                            <p:cond delay="0"/>
                                          </p:stCondLst>
                                        </p:cTn>
                                        <p:tgtEl>
                                          <p:spTgt spid="3"/>
                                        </p:tgtEl>
                                        <p:attrNameLst>
                                          <p:attrName>style.visibility</p:attrName>
                                        </p:attrNameLst>
                                      </p:cBhvr>
                                      <p:to>
                                        <p:strVal val="visible"/>
                                      </p:to>
                                    </p:set>
                                  </p:childTnLst>
                                </p:cTn>
                              </p:par>
                              <p:par>
                                <p:cTn id="381" presetID="6" presetClass="entr" presetSubtype="16" fill="hold" grpId="0" nodeType="withEffect">
                                  <p:stCondLst>
                                    <p:cond delay="0"/>
                                  </p:stCondLst>
                                  <p:childTnLst>
                                    <p:set>
                                      <p:cBhvr>
                                        <p:cTn id="382" dur="1" fill="hold">
                                          <p:stCondLst>
                                            <p:cond delay="0"/>
                                          </p:stCondLst>
                                        </p:cTn>
                                        <p:tgtEl>
                                          <p:spTgt spid="1032"/>
                                        </p:tgtEl>
                                        <p:attrNameLst>
                                          <p:attrName>style.visibility</p:attrName>
                                        </p:attrNameLst>
                                      </p:cBhvr>
                                      <p:to>
                                        <p:strVal val="visible"/>
                                      </p:to>
                                    </p:set>
                                    <p:animEffect transition="in" filter="circle(in)">
                                      <p:cBhvr>
                                        <p:cTn id="383" dur="2000"/>
                                        <p:tgtEl>
                                          <p:spTgt spid="1032"/>
                                        </p:tgtEl>
                                      </p:cBhvr>
                                    </p:animEffect>
                                  </p:childTnLst>
                                </p:cTn>
                              </p:par>
                              <p:par>
                                <p:cTn id="384" presetID="6" presetClass="entr" presetSubtype="16" fill="hold" grpId="0" nodeType="withEffect">
                                  <p:stCondLst>
                                    <p:cond delay="0"/>
                                  </p:stCondLst>
                                  <p:childTnLst>
                                    <p:set>
                                      <p:cBhvr>
                                        <p:cTn id="385" dur="1" fill="hold">
                                          <p:stCondLst>
                                            <p:cond delay="0"/>
                                          </p:stCondLst>
                                        </p:cTn>
                                        <p:tgtEl>
                                          <p:spTgt spid="124"/>
                                        </p:tgtEl>
                                        <p:attrNameLst>
                                          <p:attrName>style.visibility</p:attrName>
                                        </p:attrNameLst>
                                      </p:cBhvr>
                                      <p:to>
                                        <p:strVal val="visible"/>
                                      </p:to>
                                    </p:set>
                                    <p:animEffect transition="in" filter="circle(in)">
                                      <p:cBhvr>
                                        <p:cTn id="386" dur="2000"/>
                                        <p:tgtEl>
                                          <p:spTgt spid="124"/>
                                        </p:tgtEl>
                                      </p:cBhvr>
                                    </p:animEffect>
                                  </p:childTnLst>
                                </p:cTn>
                              </p:par>
                            </p:childTnLst>
                          </p:cTn>
                        </p:par>
                      </p:childTnLst>
                    </p:cTn>
                  </p:par>
                  <p:par>
                    <p:cTn id="387" fill="hold">
                      <p:stCondLst>
                        <p:cond delay="indefinite"/>
                      </p:stCondLst>
                      <p:childTnLst>
                        <p:par>
                          <p:cTn id="388" fill="hold">
                            <p:stCondLst>
                              <p:cond delay="0"/>
                            </p:stCondLst>
                            <p:childTnLst>
                              <p:par>
                                <p:cTn id="389" presetID="14" presetClass="entr" presetSubtype="10" fill="hold" nodeType="clickEffect">
                                  <p:stCondLst>
                                    <p:cond delay="0"/>
                                  </p:stCondLst>
                                  <p:childTnLst>
                                    <p:set>
                                      <p:cBhvr>
                                        <p:cTn id="390" dur="1" fill="hold">
                                          <p:stCondLst>
                                            <p:cond delay="0"/>
                                          </p:stCondLst>
                                        </p:cTn>
                                        <p:tgtEl>
                                          <p:spTgt spid="1039"/>
                                        </p:tgtEl>
                                        <p:attrNameLst>
                                          <p:attrName>style.visibility</p:attrName>
                                        </p:attrNameLst>
                                      </p:cBhvr>
                                      <p:to>
                                        <p:strVal val="visible"/>
                                      </p:to>
                                    </p:set>
                                    <p:animEffect transition="in" filter="randombar(horizontal)">
                                      <p:cBhvr>
                                        <p:cTn id="391" dur="500"/>
                                        <p:tgtEl>
                                          <p:spTgt spid="1039"/>
                                        </p:tgtEl>
                                      </p:cBhvr>
                                    </p:animEffect>
                                  </p:childTnLst>
                                </p:cTn>
                              </p:par>
                              <p:par>
                                <p:cTn id="392" presetID="14" presetClass="entr" presetSubtype="10" fill="hold" nodeType="withEffect">
                                  <p:stCondLst>
                                    <p:cond delay="0"/>
                                  </p:stCondLst>
                                  <p:childTnLst>
                                    <p:set>
                                      <p:cBhvr>
                                        <p:cTn id="393" dur="1" fill="hold">
                                          <p:stCondLst>
                                            <p:cond delay="0"/>
                                          </p:stCondLst>
                                        </p:cTn>
                                        <p:tgtEl>
                                          <p:spTgt spid="1026"/>
                                        </p:tgtEl>
                                        <p:attrNameLst>
                                          <p:attrName>style.visibility</p:attrName>
                                        </p:attrNameLst>
                                      </p:cBhvr>
                                      <p:to>
                                        <p:strVal val="visible"/>
                                      </p:to>
                                    </p:set>
                                    <p:animEffect transition="in" filter="randombar(horizontal)">
                                      <p:cBhvr>
                                        <p:cTn id="394" dur="500"/>
                                        <p:tgtEl>
                                          <p:spTgt spid="1026"/>
                                        </p:tgtEl>
                                      </p:cBhvr>
                                    </p:animEffect>
                                  </p:childTnLst>
                                </p:cTn>
                              </p:par>
                              <p:par>
                                <p:cTn id="395" presetID="14" presetClass="entr" presetSubtype="10" fill="hold" nodeType="withEffect">
                                  <p:stCondLst>
                                    <p:cond delay="0"/>
                                  </p:stCondLst>
                                  <p:childTnLst>
                                    <p:set>
                                      <p:cBhvr>
                                        <p:cTn id="396" dur="1" fill="hold">
                                          <p:stCondLst>
                                            <p:cond delay="0"/>
                                          </p:stCondLst>
                                        </p:cTn>
                                        <p:tgtEl>
                                          <p:spTgt spid="81"/>
                                        </p:tgtEl>
                                        <p:attrNameLst>
                                          <p:attrName>style.visibility</p:attrName>
                                        </p:attrNameLst>
                                      </p:cBhvr>
                                      <p:to>
                                        <p:strVal val="visible"/>
                                      </p:to>
                                    </p:set>
                                    <p:animEffect transition="in" filter="randombar(horizontal)">
                                      <p:cBhvr>
                                        <p:cTn id="397" dur="500"/>
                                        <p:tgtEl>
                                          <p:spTgt spid="81"/>
                                        </p:tgtEl>
                                      </p:cBhvr>
                                    </p:animEffect>
                                  </p:childTnLst>
                                </p:cTn>
                              </p:par>
                              <p:par>
                                <p:cTn id="398" presetID="6" presetClass="entr" presetSubtype="16" fill="hold" grpId="0" nodeType="withEffect">
                                  <p:stCondLst>
                                    <p:cond delay="0"/>
                                  </p:stCondLst>
                                  <p:childTnLst>
                                    <p:set>
                                      <p:cBhvr>
                                        <p:cTn id="399" dur="1" fill="hold">
                                          <p:stCondLst>
                                            <p:cond delay="0"/>
                                          </p:stCondLst>
                                        </p:cTn>
                                        <p:tgtEl>
                                          <p:spTgt spid="150"/>
                                        </p:tgtEl>
                                        <p:attrNameLst>
                                          <p:attrName>style.visibility</p:attrName>
                                        </p:attrNameLst>
                                      </p:cBhvr>
                                      <p:to>
                                        <p:strVal val="visible"/>
                                      </p:to>
                                    </p:set>
                                    <p:animEffect transition="in" filter="circle(in)">
                                      <p:cBhvr>
                                        <p:cTn id="400" dur="2000"/>
                                        <p:tgtEl>
                                          <p:spTgt spid="150"/>
                                        </p:tgtEl>
                                      </p:cBhvr>
                                    </p:animEffect>
                                  </p:childTnLst>
                                </p:cTn>
                              </p:par>
                              <p:par>
                                <p:cTn id="401" presetID="6" presetClass="entr" presetSubtype="16" fill="hold" grpId="0" nodeType="withEffect">
                                  <p:stCondLst>
                                    <p:cond delay="0"/>
                                  </p:stCondLst>
                                  <p:childTnLst>
                                    <p:set>
                                      <p:cBhvr>
                                        <p:cTn id="402" dur="1" fill="hold">
                                          <p:stCondLst>
                                            <p:cond delay="0"/>
                                          </p:stCondLst>
                                        </p:cTn>
                                        <p:tgtEl>
                                          <p:spTgt spid="143"/>
                                        </p:tgtEl>
                                        <p:attrNameLst>
                                          <p:attrName>style.visibility</p:attrName>
                                        </p:attrNameLst>
                                      </p:cBhvr>
                                      <p:to>
                                        <p:strVal val="visible"/>
                                      </p:to>
                                    </p:set>
                                    <p:animEffect transition="in" filter="circle(in)">
                                      <p:cBhvr>
                                        <p:cTn id="403" dur="2000"/>
                                        <p:tgtEl>
                                          <p:spTgt spid="143"/>
                                        </p:tgtEl>
                                      </p:cBhvr>
                                    </p:animEffect>
                                  </p:childTnLst>
                                </p:cTn>
                              </p:par>
                              <p:par>
                                <p:cTn id="404" presetID="6" presetClass="entr" presetSubtype="16" fill="hold" grpId="0" nodeType="withEffect">
                                  <p:stCondLst>
                                    <p:cond delay="0"/>
                                  </p:stCondLst>
                                  <p:childTnLst>
                                    <p:set>
                                      <p:cBhvr>
                                        <p:cTn id="405" dur="1" fill="hold">
                                          <p:stCondLst>
                                            <p:cond delay="0"/>
                                          </p:stCondLst>
                                        </p:cTn>
                                        <p:tgtEl>
                                          <p:spTgt spid="123"/>
                                        </p:tgtEl>
                                        <p:attrNameLst>
                                          <p:attrName>style.visibility</p:attrName>
                                        </p:attrNameLst>
                                      </p:cBhvr>
                                      <p:to>
                                        <p:strVal val="visible"/>
                                      </p:to>
                                    </p:set>
                                    <p:animEffect transition="in" filter="circle(in)">
                                      <p:cBhvr>
                                        <p:cTn id="406" dur="2000"/>
                                        <p:tgtEl>
                                          <p:spTgt spid="123"/>
                                        </p:tgtEl>
                                      </p:cBhvr>
                                    </p:animEffect>
                                  </p:childTnLst>
                                </p:cTn>
                              </p:par>
                            </p:childTnLst>
                          </p:cTn>
                        </p:par>
                      </p:childTnLst>
                    </p:cTn>
                  </p:par>
                  <p:par>
                    <p:cTn id="407" fill="hold">
                      <p:stCondLst>
                        <p:cond delay="indefinite"/>
                      </p:stCondLst>
                      <p:childTnLst>
                        <p:par>
                          <p:cTn id="408" fill="hold">
                            <p:stCondLst>
                              <p:cond delay="0"/>
                            </p:stCondLst>
                            <p:childTnLst>
                              <p:par>
                                <p:cTn id="409" presetID="6" presetClass="entr" presetSubtype="16" fill="hold" grpId="0" nodeType="clickEffect">
                                  <p:stCondLst>
                                    <p:cond delay="0"/>
                                  </p:stCondLst>
                                  <p:childTnLst>
                                    <p:set>
                                      <p:cBhvr>
                                        <p:cTn id="410" dur="1" fill="hold">
                                          <p:stCondLst>
                                            <p:cond delay="0"/>
                                          </p:stCondLst>
                                        </p:cTn>
                                        <p:tgtEl>
                                          <p:spTgt spid="1033"/>
                                        </p:tgtEl>
                                        <p:attrNameLst>
                                          <p:attrName>style.visibility</p:attrName>
                                        </p:attrNameLst>
                                      </p:cBhvr>
                                      <p:to>
                                        <p:strVal val="visible"/>
                                      </p:to>
                                    </p:set>
                                    <p:animEffect transition="in" filter="circle(in)">
                                      <p:cBhvr>
                                        <p:cTn id="411" dur="2000"/>
                                        <p:tgtEl>
                                          <p:spTgt spid="1033"/>
                                        </p:tgtEl>
                                      </p:cBhvr>
                                    </p:animEffect>
                                  </p:childTnLst>
                                </p:cTn>
                              </p:par>
                              <p:par>
                                <p:cTn id="412" presetID="6" presetClass="entr" presetSubtype="16" fill="hold" grpId="0" nodeType="withEffect">
                                  <p:stCondLst>
                                    <p:cond delay="0"/>
                                  </p:stCondLst>
                                  <p:childTnLst>
                                    <p:set>
                                      <p:cBhvr>
                                        <p:cTn id="413" dur="1" fill="hold">
                                          <p:stCondLst>
                                            <p:cond delay="0"/>
                                          </p:stCondLst>
                                        </p:cTn>
                                        <p:tgtEl>
                                          <p:spTgt spid="122"/>
                                        </p:tgtEl>
                                        <p:attrNameLst>
                                          <p:attrName>style.visibility</p:attrName>
                                        </p:attrNameLst>
                                      </p:cBhvr>
                                      <p:to>
                                        <p:strVal val="visible"/>
                                      </p:to>
                                    </p:set>
                                    <p:animEffect transition="in" filter="circle(in)">
                                      <p:cBhvr>
                                        <p:cTn id="414" dur="2000"/>
                                        <p:tgtEl>
                                          <p:spTgt spid="122"/>
                                        </p:tgtEl>
                                      </p:cBhvr>
                                    </p:animEffect>
                                  </p:childTnLst>
                                </p:cTn>
                              </p:par>
                            </p:childTnLst>
                          </p:cTn>
                        </p:par>
                      </p:childTnLst>
                    </p:cTn>
                  </p:par>
                  <p:par>
                    <p:cTn id="415" fill="hold">
                      <p:stCondLst>
                        <p:cond delay="indefinite"/>
                      </p:stCondLst>
                      <p:childTnLst>
                        <p:par>
                          <p:cTn id="416" fill="hold">
                            <p:stCondLst>
                              <p:cond delay="0"/>
                            </p:stCondLst>
                            <p:childTnLst>
                              <p:par>
                                <p:cTn id="417" presetID="14" presetClass="entr" presetSubtype="10" fill="hold" nodeType="clickEffect">
                                  <p:stCondLst>
                                    <p:cond delay="0"/>
                                  </p:stCondLst>
                                  <p:childTnLst>
                                    <p:set>
                                      <p:cBhvr>
                                        <p:cTn id="418" dur="1" fill="hold">
                                          <p:stCondLst>
                                            <p:cond delay="0"/>
                                          </p:stCondLst>
                                        </p:cTn>
                                        <p:tgtEl>
                                          <p:spTgt spid="1051"/>
                                        </p:tgtEl>
                                        <p:attrNameLst>
                                          <p:attrName>style.visibility</p:attrName>
                                        </p:attrNameLst>
                                      </p:cBhvr>
                                      <p:to>
                                        <p:strVal val="visible"/>
                                      </p:to>
                                    </p:set>
                                    <p:animEffect transition="in" filter="randombar(horizontal)">
                                      <p:cBhvr>
                                        <p:cTn id="419" dur="500"/>
                                        <p:tgtEl>
                                          <p:spTgt spid="1051"/>
                                        </p:tgtEl>
                                      </p:cBhvr>
                                    </p:animEffect>
                                  </p:childTnLst>
                                </p:cTn>
                              </p:par>
                              <p:par>
                                <p:cTn id="420" presetID="6" presetClass="entr" presetSubtype="16" fill="hold" grpId="0" nodeType="withEffect">
                                  <p:stCondLst>
                                    <p:cond delay="0"/>
                                  </p:stCondLst>
                                  <p:childTnLst>
                                    <p:set>
                                      <p:cBhvr>
                                        <p:cTn id="421" dur="1" fill="hold">
                                          <p:stCondLst>
                                            <p:cond delay="0"/>
                                          </p:stCondLst>
                                        </p:cTn>
                                        <p:tgtEl>
                                          <p:spTgt spid="138"/>
                                        </p:tgtEl>
                                        <p:attrNameLst>
                                          <p:attrName>style.visibility</p:attrName>
                                        </p:attrNameLst>
                                      </p:cBhvr>
                                      <p:to>
                                        <p:strVal val="visible"/>
                                      </p:to>
                                    </p:set>
                                    <p:animEffect transition="in" filter="circle(in)">
                                      <p:cBhvr>
                                        <p:cTn id="422" dur="2000"/>
                                        <p:tgtEl>
                                          <p:spTgt spid="138"/>
                                        </p:tgtEl>
                                      </p:cBhvr>
                                    </p:animEffect>
                                  </p:childTnLst>
                                </p:cTn>
                              </p:par>
                              <p:par>
                                <p:cTn id="423" presetID="6" presetClass="entr" presetSubtype="16" fill="hold" grpId="0" nodeType="withEffect">
                                  <p:stCondLst>
                                    <p:cond delay="0"/>
                                  </p:stCondLst>
                                  <p:childTnLst>
                                    <p:set>
                                      <p:cBhvr>
                                        <p:cTn id="424" dur="1" fill="hold">
                                          <p:stCondLst>
                                            <p:cond delay="0"/>
                                          </p:stCondLst>
                                        </p:cTn>
                                        <p:tgtEl>
                                          <p:spTgt spid="162"/>
                                        </p:tgtEl>
                                        <p:attrNameLst>
                                          <p:attrName>style.visibility</p:attrName>
                                        </p:attrNameLst>
                                      </p:cBhvr>
                                      <p:to>
                                        <p:strVal val="visible"/>
                                      </p:to>
                                    </p:set>
                                    <p:animEffect transition="in" filter="circle(in)">
                                      <p:cBhvr>
                                        <p:cTn id="425" dur="2000"/>
                                        <p:tgtEl>
                                          <p:spTgt spid="162"/>
                                        </p:tgtEl>
                                      </p:cBhvr>
                                    </p:animEffect>
                                  </p:childTnLst>
                                </p:cTn>
                              </p:par>
                              <p:par>
                                <p:cTn id="426" presetID="6" presetClass="entr" presetSubtype="16" fill="hold" grpId="0" nodeType="withEffect">
                                  <p:stCondLst>
                                    <p:cond delay="0"/>
                                  </p:stCondLst>
                                  <p:childTnLst>
                                    <p:set>
                                      <p:cBhvr>
                                        <p:cTn id="427" dur="1" fill="hold">
                                          <p:stCondLst>
                                            <p:cond delay="0"/>
                                          </p:stCondLst>
                                        </p:cTn>
                                        <p:tgtEl>
                                          <p:spTgt spid="140"/>
                                        </p:tgtEl>
                                        <p:attrNameLst>
                                          <p:attrName>style.visibility</p:attrName>
                                        </p:attrNameLst>
                                      </p:cBhvr>
                                      <p:to>
                                        <p:strVal val="visible"/>
                                      </p:to>
                                    </p:set>
                                    <p:animEffect transition="in" filter="circle(in)">
                                      <p:cBhvr>
                                        <p:cTn id="428" dur="2000"/>
                                        <p:tgtEl>
                                          <p:spTgt spid="140"/>
                                        </p:tgtEl>
                                      </p:cBhvr>
                                    </p:animEffect>
                                  </p:childTnLst>
                                </p:cTn>
                              </p:par>
                              <p:par>
                                <p:cTn id="429" presetID="14" presetClass="entr" presetSubtype="10" fill="hold" nodeType="withEffect">
                                  <p:stCondLst>
                                    <p:cond delay="0"/>
                                  </p:stCondLst>
                                  <p:childTnLst>
                                    <p:set>
                                      <p:cBhvr>
                                        <p:cTn id="430" dur="1" fill="hold">
                                          <p:stCondLst>
                                            <p:cond delay="0"/>
                                          </p:stCondLst>
                                        </p:cTn>
                                        <p:tgtEl>
                                          <p:spTgt spid="1049"/>
                                        </p:tgtEl>
                                        <p:attrNameLst>
                                          <p:attrName>style.visibility</p:attrName>
                                        </p:attrNameLst>
                                      </p:cBhvr>
                                      <p:to>
                                        <p:strVal val="visible"/>
                                      </p:to>
                                    </p:set>
                                    <p:animEffect transition="in" filter="randombar(horizontal)">
                                      <p:cBhvr>
                                        <p:cTn id="431" dur="500"/>
                                        <p:tgtEl>
                                          <p:spTgt spid="1049"/>
                                        </p:tgtEl>
                                      </p:cBhvr>
                                    </p:animEffect>
                                  </p:childTnLst>
                                </p:cTn>
                              </p:par>
                              <p:par>
                                <p:cTn id="432" presetID="14" presetClass="entr" presetSubtype="10" fill="hold" nodeType="withEffect">
                                  <p:stCondLst>
                                    <p:cond delay="0"/>
                                  </p:stCondLst>
                                  <p:childTnLst>
                                    <p:set>
                                      <p:cBhvr>
                                        <p:cTn id="433" dur="1" fill="hold">
                                          <p:stCondLst>
                                            <p:cond delay="0"/>
                                          </p:stCondLst>
                                        </p:cTn>
                                        <p:tgtEl>
                                          <p:spTgt spid="1053"/>
                                        </p:tgtEl>
                                        <p:attrNameLst>
                                          <p:attrName>style.visibility</p:attrName>
                                        </p:attrNameLst>
                                      </p:cBhvr>
                                      <p:to>
                                        <p:strVal val="visible"/>
                                      </p:to>
                                    </p:set>
                                    <p:animEffect transition="in" filter="randombar(horizontal)">
                                      <p:cBhvr>
                                        <p:cTn id="434" dur="500"/>
                                        <p:tgtEl>
                                          <p:spTgt spid="1053"/>
                                        </p:tgtEl>
                                      </p:cBhvr>
                                    </p:animEffect>
                                  </p:childTnLst>
                                </p:cTn>
                              </p:par>
                            </p:childTnLst>
                          </p:cTn>
                        </p:par>
                      </p:childTnLst>
                    </p:cTn>
                  </p:par>
                  <p:par>
                    <p:cTn id="435" fill="hold">
                      <p:stCondLst>
                        <p:cond delay="indefinite"/>
                      </p:stCondLst>
                      <p:childTnLst>
                        <p:par>
                          <p:cTn id="436" fill="hold">
                            <p:stCondLst>
                              <p:cond delay="0"/>
                            </p:stCondLst>
                            <p:childTnLst>
                              <p:par>
                                <p:cTn id="437" presetID="6" presetClass="entr" presetSubtype="16" fill="hold" grpId="0" nodeType="clickEffect">
                                  <p:stCondLst>
                                    <p:cond delay="0"/>
                                  </p:stCondLst>
                                  <p:childTnLst>
                                    <p:set>
                                      <p:cBhvr>
                                        <p:cTn id="438" dur="1" fill="hold">
                                          <p:stCondLst>
                                            <p:cond delay="0"/>
                                          </p:stCondLst>
                                        </p:cTn>
                                        <p:tgtEl>
                                          <p:spTgt spid="152"/>
                                        </p:tgtEl>
                                        <p:attrNameLst>
                                          <p:attrName>style.visibility</p:attrName>
                                        </p:attrNameLst>
                                      </p:cBhvr>
                                      <p:to>
                                        <p:strVal val="visible"/>
                                      </p:to>
                                    </p:set>
                                    <p:animEffect transition="in" filter="circle(in)">
                                      <p:cBhvr>
                                        <p:cTn id="439" dur="2000"/>
                                        <p:tgtEl>
                                          <p:spTgt spid="152"/>
                                        </p:tgtEl>
                                      </p:cBhvr>
                                    </p:animEffect>
                                  </p:childTnLst>
                                </p:cTn>
                              </p:par>
                              <p:par>
                                <p:cTn id="440" presetID="6" presetClass="entr" presetSubtype="16" fill="hold" grpId="0" nodeType="withEffect">
                                  <p:stCondLst>
                                    <p:cond delay="0"/>
                                  </p:stCondLst>
                                  <p:childTnLst>
                                    <p:set>
                                      <p:cBhvr>
                                        <p:cTn id="441" dur="1" fill="hold">
                                          <p:stCondLst>
                                            <p:cond delay="0"/>
                                          </p:stCondLst>
                                        </p:cTn>
                                        <p:tgtEl>
                                          <p:spTgt spid="125"/>
                                        </p:tgtEl>
                                        <p:attrNameLst>
                                          <p:attrName>style.visibility</p:attrName>
                                        </p:attrNameLst>
                                      </p:cBhvr>
                                      <p:to>
                                        <p:strVal val="visible"/>
                                      </p:to>
                                    </p:set>
                                    <p:animEffect transition="in" filter="circle(in)">
                                      <p:cBhvr>
                                        <p:cTn id="442" dur="2000"/>
                                        <p:tgtEl>
                                          <p:spTgt spid="125"/>
                                        </p:tgtEl>
                                      </p:cBhvr>
                                    </p:animEffect>
                                  </p:childTnLst>
                                </p:cTn>
                              </p:par>
                            </p:childTnLst>
                          </p:cTn>
                        </p:par>
                      </p:childTnLst>
                    </p:cTn>
                  </p:par>
                  <p:par>
                    <p:cTn id="443" fill="hold">
                      <p:stCondLst>
                        <p:cond delay="indefinite"/>
                      </p:stCondLst>
                      <p:childTnLst>
                        <p:par>
                          <p:cTn id="444" fill="hold">
                            <p:stCondLst>
                              <p:cond delay="0"/>
                            </p:stCondLst>
                            <p:childTnLst>
                              <p:par>
                                <p:cTn id="445" presetID="14" presetClass="entr" presetSubtype="10" fill="hold" nodeType="clickEffect">
                                  <p:stCondLst>
                                    <p:cond delay="0"/>
                                  </p:stCondLst>
                                  <p:childTnLst>
                                    <p:set>
                                      <p:cBhvr>
                                        <p:cTn id="446" dur="1" fill="hold">
                                          <p:stCondLst>
                                            <p:cond delay="0"/>
                                          </p:stCondLst>
                                        </p:cTn>
                                        <p:tgtEl>
                                          <p:spTgt spid="1055"/>
                                        </p:tgtEl>
                                        <p:attrNameLst>
                                          <p:attrName>style.visibility</p:attrName>
                                        </p:attrNameLst>
                                      </p:cBhvr>
                                      <p:to>
                                        <p:strVal val="visible"/>
                                      </p:to>
                                    </p:set>
                                    <p:animEffect transition="in" filter="randombar(horizontal)">
                                      <p:cBhvr>
                                        <p:cTn id="447" dur="500"/>
                                        <p:tgtEl>
                                          <p:spTgt spid="1055"/>
                                        </p:tgtEl>
                                      </p:cBhvr>
                                    </p:animEffect>
                                  </p:childTnLst>
                                </p:cTn>
                              </p:par>
                              <p:par>
                                <p:cTn id="448" presetID="14" presetClass="entr" presetSubtype="10" fill="hold" nodeType="withEffect">
                                  <p:stCondLst>
                                    <p:cond delay="0"/>
                                  </p:stCondLst>
                                  <p:childTnLst>
                                    <p:set>
                                      <p:cBhvr>
                                        <p:cTn id="449" dur="1" fill="hold">
                                          <p:stCondLst>
                                            <p:cond delay="0"/>
                                          </p:stCondLst>
                                        </p:cTn>
                                        <p:tgtEl>
                                          <p:spTgt spid="129"/>
                                        </p:tgtEl>
                                        <p:attrNameLst>
                                          <p:attrName>style.visibility</p:attrName>
                                        </p:attrNameLst>
                                      </p:cBhvr>
                                      <p:to>
                                        <p:strVal val="visible"/>
                                      </p:to>
                                    </p:set>
                                    <p:animEffect transition="in" filter="randombar(horizontal)">
                                      <p:cBhvr>
                                        <p:cTn id="450" dur="500"/>
                                        <p:tgtEl>
                                          <p:spTgt spid="129"/>
                                        </p:tgtEl>
                                      </p:cBhvr>
                                    </p:animEffect>
                                  </p:childTnLst>
                                </p:cTn>
                              </p:par>
                              <p:par>
                                <p:cTn id="451" presetID="6" presetClass="entr" presetSubtype="16" fill="hold" grpId="0" nodeType="withEffect">
                                  <p:stCondLst>
                                    <p:cond delay="0"/>
                                  </p:stCondLst>
                                  <p:childTnLst>
                                    <p:set>
                                      <p:cBhvr>
                                        <p:cTn id="452" dur="1" fill="hold">
                                          <p:stCondLst>
                                            <p:cond delay="0"/>
                                          </p:stCondLst>
                                        </p:cTn>
                                        <p:tgtEl>
                                          <p:spTgt spid="139"/>
                                        </p:tgtEl>
                                        <p:attrNameLst>
                                          <p:attrName>style.visibility</p:attrName>
                                        </p:attrNameLst>
                                      </p:cBhvr>
                                      <p:to>
                                        <p:strVal val="visible"/>
                                      </p:to>
                                    </p:set>
                                    <p:animEffect transition="in" filter="circle(in)">
                                      <p:cBhvr>
                                        <p:cTn id="453" dur="2000"/>
                                        <p:tgtEl>
                                          <p:spTgt spid="139"/>
                                        </p:tgtEl>
                                      </p:cBhvr>
                                    </p:animEffect>
                                  </p:childTnLst>
                                </p:cTn>
                              </p:par>
                              <p:par>
                                <p:cTn id="454" presetID="6" presetClass="entr" presetSubtype="16" fill="hold" grpId="0" nodeType="withEffect">
                                  <p:stCondLst>
                                    <p:cond delay="0"/>
                                  </p:stCondLst>
                                  <p:childTnLst>
                                    <p:set>
                                      <p:cBhvr>
                                        <p:cTn id="455" dur="1" fill="hold">
                                          <p:stCondLst>
                                            <p:cond delay="0"/>
                                          </p:stCondLst>
                                        </p:cTn>
                                        <p:tgtEl>
                                          <p:spTgt spid="163"/>
                                        </p:tgtEl>
                                        <p:attrNameLst>
                                          <p:attrName>style.visibility</p:attrName>
                                        </p:attrNameLst>
                                      </p:cBhvr>
                                      <p:to>
                                        <p:strVal val="visible"/>
                                      </p:to>
                                    </p:set>
                                    <p:animEffect transition="in" filter="circle(in)">
                                      <p:cBhvr>
                                        <p:cTn id="456" dur="2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animBg="1"/>
      <p:bldP spid="30" grpId="0" animBg="1"/>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8" grpId="0"/>
      <p:bldP spid="59" grpId="0"/>
      <p:bldP spid="60" grpId="0"/>
      <p:bldP spid="63" grpId="0"/>
      <p:bldP spid="64" grpId="0"/>
      <p:bldP spid="54" grpId="0" animBg="1"/>
      <p:bldP spid="55" grpId="0" animBg="1"/>
      <p:bldP spid="65" grpId="0" animBg="1"/>
      <p:bldP spid="66" grpId="0" animBg="1"/>
      <p:bldP spid="73" grpId="0"/>
      <p:bldP spid="74" grpId="0"/>
      <p:bldP spid="75" grpId="0"/>
      <p:bldP spid="76" grpId="0"/>
      <p:bldP spid="77" grpId="0"/>
      <p:bldP spid="78" grpId="0"/>
      <p:bldP spid="79" grpId="0"/>
      <p:bldP spid="71" grpId="0" animBg="1"/>
      <p:bldP spid="72" grpId="0" animBg="1"/>
      <p:bldP spid="80" grpId="0" animBg="1"/>
      <p:bldP spid="82" grpId="0" animBg="1"/>
      <p:bldP spid="83" grpId="0" animBg="1"/>
      <p:bldP spid="84" grpId="0" animBg="1"/>
      <p:bldP spid="85" grpId="0" animBg="1"/>
      <p:bldP spid="86" grpId="0" animBg="1"/>
      <p:bldP spid="89" grpId="0"/>
      <p:bldP spid="90" grpId="0"/>
      <p:bldP spid="91" grpId="0"/>
      <p:bldP spid="92" grpId="0"/>
      <p:bldP spid="93" grpId="0"/>
      <p:bldP spid="94" grpId="0"/>
      <p:bldP spid="95" grpId="0"/>
      <p:bldP spid="96" grpId="0"/>
      <p:bldP spid="97" grpId="0"/>
      <p:bldP spid="98" grpId="0"/>
      <p:bldP spid="99" grpId="0"/>
      <p:bldP spid="100" grpId="0"/>
      <p:bldP spid="101" grpId="0"/>
      <p:bldP spid="87" grpId="0" animBg="1"/>
      <p:bldP spid="88" grpId="0" animBg="1"/>
      <p:bldP spid="102" grpId="0" animBg="1"/>
      <p:bldP spid="103" grpId="0" animBg="1"/>
      <p:bldP spid="104" grpId="0" animBg="1"/>
      <p:bldP spid="105" grpId="0" animBg="1"/>
      <p:bldP spid="106" grpId="0" animBg="1"/>
      <p:bldP spid="107" grpId="0" animBg="1"/>
      <p:bldP spid="108" grpId="0" animBg="1"/>
      <p:bldP spid="109" grpId="0" animBg="1"/>
      <p:bldP spid="111" grpId="0" animBg="1"/>
      <p:bldP spid="112" grpId="0" animBg="1"/>
      <p:bldP spid="115" grpId="0"/>
      <p:bldP spid="117" grpId="0"/>
      <p:bldP spid="118" grpId="0"/>
      <p:bldP spid="119" grpId="0"/>
      <p:bldP spid="120" grpId="0"/>
      <p:bldP spid="121" grpId="0"/>
      <p:bldP spid="122" grpId="0"/>
      <p:bldP spid="123" grpId="0"/>
      <p:bldP spid="124" grpId="0"/>
      <p:bldP spid="125" grpId="0"/>
      <p:bldP spid="113" grpId="0" animBg="1"/>
      <p:bldP spid="114" grpId="0" animBg="1"/>
      <p:bldP spid="126" grpId="0" animBg="1"/>
      <p:bldP spid="127" grpId="0" animBg="1"/>
      <p:bldP spid="1028" grpId="0" animBg="1"/>
      <p:bldP spid="1032" grpId="0" animBg="1"/>
      <p:bldP spid="138" grpId="0"/>
      <p:bldP spid="139" grpId="0"/>
      <p:bldP spid="140" grpId="0"/>
      <p:bldP spid="143" grpId="0"/>
      <p:bldP spid="1033" grpId="0" animBg="1"/>
      <p:bldP spid="150" grpId="0"/>
      <p:bldP spid="2" grpId="0" animBg="1"/>
      <p:bldP spid="152" grpId="0" animBg="1"/>
      <p:bldP spid="3" grpId="0"/>
      <p:bldP spid="162" grpId="0"/>
      <p:bldP spid="1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9524" y="15489"/>
            <a:ext cx="5064953" cy="821223"/>
          </a:xfrm>
        </p:spPr>
        <p:txBody>
          <a:bodyPr/>
          <a:lstStyle/>
          <a:p>
            <a:pPr marL="0" indent="0" algn="ctr">
              <a:buNone/>
            </a:pPr>
            <a:r>
              <a:rPr lang="fr-FR" cap="small" dirty="0"/>
              <a:t>D</a:t>
            </a:r>
            <a:r>
              <a:rPr lang="fr-FR" cap="small" dirty="0" smtClean="0"/>
              <a:t>éfinition</a:t>
            </a:r>
            <a:endParaRPr lang="fr-FR" cap="small" dirty="0"/>
          </a:p>
        </p:txBody>
      </p:sp>
      <p:sp>
        <p:nvSpPr>
          <p:cNvPr id="3" name="Espace réservé du contenu 2"/>
          <p:cNvSpPr>
            <a:spLocks noGrp="1"/>
          </p:cNvSpPr>
          <p:nvPr>
            <p:ph idx="4294967295"/>
          </p:nvPr>
        </p:nvSpPr>
        <p:spPr>
          <a:xfrm>
            <a:off x="106977" y="1340768"/>
            <a:ext cx="8930046" cy="4176464"/>
          </a:xfrm>
          <a:prstGeom prst="rect">
            <a:avLst/>
          </a:prstGeom>
        </p:spPr>
        <p:txBody>
          <a:bodyPr>
            <a:normAutofit fontScale="92500" lnSpcReduction="20000"/>
          </a:bodyPr>
          <a:lstStyle/>
          <a:p>
            <a:pPr marL="0" indent="0" algn="just">
              <a:buNone/>
            </a:pPr>
            <a:r>
              <a:rPr lang="fr-FR" b="1" dirty="0" smtClean="0">
                <a:effectLst/>
              </a:rPr>
              <a:t>La </a:t>
            </a:r>
            <a:r>
              <a:rPr lang="fr-FR" b="1" dirty="0">
                <a:effectLst/>
              </a:rPr>
              <a:t>mondialisation est un </a:t>
            </a:r>
            <a:r>
              <a:rPr lang="fr-FR" b="1" dirty="0" smtClean="0">
                <a:effectLst/>
              </a:rPr>
              <a:t>ensemble de processus </a:t>
            </a:r>
            <a:r>
              <a:rPr lang="fr-FR" b="1" dirty="0">
                <a:effectLst/>
              </a:rPr>
              <a:t>(socio-économiques, culturels, technologiques, etc.)</a:t>
            </a:r>
            <a:r>
              <a:rPr lang="fr-FR" b="1" dirty="0" smtClean="0">
                <a:effectLst/>
              </a:rPr>
              <a:t> continus </a:t>
            </a:r>
            <a:r>
              <a:rPr lang="fr-FR" b="1" dirty="0">
                <a:effectLst/>
              </a:rPr>
              <a:t>d'intensification et de fluidification des échanges, </a:t>
            </a:r>
            <a:r>
              <a:rPr lang="fr-FR" b="1" dirty="0" smtClean="0">
                <a:effectLst/>
              </a:rPr>
              <a:t>portés </a:t>
            </a:r>
            <a:r>
              <a:rPr lang="fr-FR" b="1" dirty="0">
                <a:effectLst/>
              </a:rPr>
              <a:t>par l'essor des transports et des mobilités (populations, entreprises, etc.) et </a:t>
            </a:r>
            <a:r>
              <a:rPr lang="fr-FR" b="1" dirty="0" smtClean="0">
                <a:effectLst/>
              </a:rPr>
              <a:t>accélérés </a:t>
            </a:r>
            <a:r>
              <a:rPr lang="fr-FR" b="1" dirty="0">
                <a:effectLst/>
              </a:rPr>
              <a:t>depuis les années 1970 par les systèmes contemporains de communication, de circulation de </a:t>
            </a:r>
            <a:r>
              <a:rPr lang="fr-FR" b="1" dirty="0" smtClean="0">
                <a:effectLst/>
              </a:rPr>
              <a:t>l'information, </a:t>
            </a:r>
            <a:r>
              <a:rPr lang="fr-FR" b="1" dirty="0">
                <a:effectLst/>
              </a:rPr>
              <a:t>facilitant la mise en relation des sociétés du monde entier.</a:t>
            </a:r>
            <a:r>
              <a:rPr lang="fr-FR" dirty="0">
                <a:effectLst/>
              </a:rPr>
              <a:t/>
            </a:r>
            <a:br>
              <a:rPr lang="fr-FR" dirty="0">
                <a:effectLst/>
              </a:rPr>
            </a:br>
            <a:r>
              <a:rPr lang="fr-FR" dirty="0">
                <a:effectLst/>
              </a:rPr>
              <a:t/>
            </a:r>
            <a:br>
              <a:rPr lang="fr-FR" dirty="0">
                <a:effectLst/>
              </a:rPr>
            </a:br>
            <a:endParaRPr lang="fr-FR" dirty="0" smtClean="0">
              <a:effectLst/>
            </a:endParaRPr>
          </a:p>
          <a:p>
            <a:pPr marL="0" indent="0" algn="just">
              <a:buNone/>
            </a:pPr>
            <a:r>
              <a:rPr lang="fr-FR" dirty="0" smtClean="0">
                <a:effectLst/>
              </a:rPr>
              <a:t> </a:t>
            </a:r>
            <a:r>
              <a:rPr lang="fr-FR" dirty="0">
                <a:effectLst/>
              </a:rPr>
              <a:t>Elle tend à accentuer les phénomènes de diffusion et d'homogénéisation à travers l'espace mondial. Mais, paradoxalement, par la mise en concurrence des territoires et des sociétés qui lui sont associée, elle alimente aussi des comportements de contestation </a:t>
            </a:r>
            <a:r>
              <a:rPr lang="fr-FR" dirty="0" smtClean="0">
                <a:effectLst/>
              </a:rPr>
              <a:t>(particularismes</a:t>
            </a:r>
            <a:r>
              <a:rPr lang="fr-FR" dirty="0">
                <a:effectLst/>
              </a:rPr>
              <a:t>, régionalismes, communautarismes sont ainsi revisités à la lueur de la </a:t>
            </a:r>
            <a:r>
              <a:rPr lang="fr-FR" dirty="0" smtClean="0">
                <a:effectLst/>
              </a:rPr>
              <a:t>mondialisation), d’altermondialisation et de coopération territoriale (organisations régionales: UE, ALENA, MERCOSUR, ASEAN… plus ou moins intégrées</a:t>
            </a:r>
            <a:r>
              <a:rPr lang="fr-FR" dirty="0" smtClean="0">
                <a:effectLst/>
              </a:rPr>
              <a:t>).</a:t>
            </a:r>
            <a:endParaRPr lang="fr-FR" dirty="0">
              <a:effectLst/>
            </a:endParaRPr>
          </a:p>
        </p:txBody>
      </p:sp>
      <p:sp>
        <p:nvSpPr>
          <p:cNvPr id="5" name="ZoneTexte 4"/>
          <p:cNvSpPr txBox="1"/>
          <p:nvPr/>
        </p:nvSpPr>
        <p:spPr>
          <a:xfrm>
            <a:off x="2662226" y="6524704"/>
            <a:ext cx="6481774" cy="369332"/>
          </a:xfrm>
          <a:prstGeom prst="rect">
            <a:avLst/>
          </a:prstGeom>
          <a:noFill/>
        </p:spPr>
        <p:txBody>
          <a:bodyPr wrap="none" rtlCol="0">
            <a:spAutoFit/>
          </a:bodyPr>
          <a:lstStyle/>
          <a:p>
            <a:r>
              <a:rPr lang="fr-FR" i="1" dirty="0"/>
              <a:t>http://geoconfluences.ens-lyon.fr/glossaire/mondialisation</a:t>
            </a:r>
          </a:p>
        </p:txBody>
      </p:sp>
    </p:spTree>
    <p:extLst>
      <p:ext uri="{BB962C8B-B14F-4D97-AF65-F5344CB8AC3E}">
        <p14:creationId xmlns:p14="http://schemas.microsoft.com/office/powerpoint/2010/main" val="3507352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7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750"/>
                                        <p:tgtEl>
                                          <p:spTgt spid="3">
                                            <p:txEl>
                                              <p:pRg st="1" end="1"/>
                                            </p:tx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Override1.xml><?xml version="1.0" encoding="utf-8"?>
<a:themeOverride xmlns:a="http://schemas.openxmlformats.org/drawingml/2006/main">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1841</TotalTime>
  <Words>1849</Words>
  <Application>Microsoft Office PowerPoint</Application>
  <PresentationFormat>Affichage à l'écran (4:3)</PresentationFormat>
  <Paragraphs>400</Paragraphs>
  <Slides>43</Slides>
  <Notes>0</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Sillage</vt:lpstr>
      <vt:lpstr>Approches de la mondialisation</vt:lpstr>
      <vt:lpstr>Présentation PowerPoint</vt:lpstr>
      <vt:lpstr>Présentation PowerPoint</vt:lpstr>
      <vt:lpstr>Présentation PowerPoint</vt:lpstr>
      <vt:lpstr>Présentation PowerPoint</vt:lpstr>
      <vt:lpstr>1. DÉFINIR LE MONDE ET LA MONDIALISATION</vt:lpstr>
      <vt:lpstr>Une métamorphose du monde dans la 2nde partie du XXe siècle :</vt:lpstr>
      <vt:lpstr>Présentation PowerPoint</vt:lpstr>
      <vt:lpstr>Définition</vt:lpstr>
      <vt:lpstr>Présentation PowerPoint</vt:lpstr>
      <vt:lpstr>Comprendre un monde de plus en plus complexe: la géographie depuis 2000.</vt:lpstr>
      <vt:lpstr>Exemple: l’Irak</vt:lpstr>
      <vt:lpstr>Présentation PowerPoint</vt:lpstr>
      <vt:lpstr>Présentation PowerPoint</vt:lpstr>
      <vt:lpstr>Mondialisation parallèle et altermondialisation</vt:lpstr>
      <vt:lpstr>Présentation PowerPoint</vt:lpstr>
      <vt:lpstr>Présentation PowerPoint</vt:lpstr>
      <vt:lpstr>2. LES RÉSEAUX</vt:lpstr>
      <vt:lpstr>UNE MISE EN RÉSEAU PAR LES TRANSPORTS</vt:lpstr>
      <vt:lpstr>Présentation PowerPoint</vt:lpstr>
      <vt:lpstr>UNE MISE EN RÉSEAU PAR LES COMMUNICATIONS</vt:lpstr>
      <vt:lpstr>Présentation PowerPoint</vt:lpstr>
      <vt:lpstr>Présentation PowerPoint</vt:lpstr>
      <vt:lpstr>UNE MISE EN RÉSEAU PAR LES HUMAINS, LES MARCHANDISES ET LA FINANCE</vt:lpstr>
      <vt:lpstr>Présentation PowerPoint</vt:lpstr>
      <vt:lpstr>3. LES VILLES, TERRITOIRES MAJEURS DE LA MONDIALISATION</vt:lpstr>
      <vt:lpstr>Présentation PowerPoint</vt:lpstr>
      <vt:lpstr>Présentation PowerPoint</vt:lpstr>
      <vt:lpstr>Saskia SASSEN et les VILLES GLOBALES (1991)</vt:lpstr>
      <vt:lpstr>Présentation PowerPoint</vt:lpstr>
      <vt:lpstr>Villes mondiales </vt:lpstr>
      <vt:lpstr>Présentation PowerPoint</vt:lpstr>
      <vt:lpstr>Les villes mondiales, des incarnations spatiales de la mondialisation?</vt:lpstr>
      <vt:lpstr>Présentation PowerPoint</vt:lpstr>
      <vt:lpstr>LES ESPACES HIÉRARCHISÉS</vt:lpstr>
      <vt:lpstr>LES DYNAMIQUES</vt:lpstr>
      <vt:lpstr>Présentation PowerPoint</vt:lpstr>
      <vt:lpstr>Présentation PowerPoint</vt:lpstr>
      <vt:lpstr>Présentation PowerPoint</vt:lpstr>
      <vt:lpstr>Présentation PowerPoint</vt:lpstr>
      <vt:lpstr>UN PROGRAMME PLUS GÉOGRAPHIQUE ET PLUS COMPLEXE</vt:lpstr>
      <vt:lpstr>Présentation PowerPoint</vt:lpstr>
      <vt:lpstr>Bibliographie et sites web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Approches de la mondialisation Quatrième</dc:title>
  <dc:creator>Manon</dc:creator>
  <cp:lastModifiedBy>User</cp:lastModifiedBy>
  <cp:revision>117</cp:revision>
  <dcterms:created xsi:type="dcterms:W3CDTF">2014-09-05T17:34:47Z</dcterms:created>
  <dcterms:modified xsi:type="dcterms:W3CDTF">2016-05-25T09:07:02Z</dcterms:modified>
</cp:coreProperties>
</file>