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12" r:id="rId2"/>
    <p:sldId id="258" r:id="rId3"/>
    <p:sldId id="328" r:id="rId4"/>
    <p:sldId id="315" r:id="rId5"/>
  </p:sldIdLst>
  <p:sldSz cx="9144000" cy="6858000" type="screen4x3"/>
  <p:notesSz cx="6884988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FFF99"/>
    <a:srgbClr val="663300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6914" autoAdjust="0"/>
  </p:normalViewPr>
  <p:slideViewPr>
    <p:cSldViewPr>
      <p:cViewPr varScale="1">
        <p:scale>
          <a:sx n="107" d="100"/>
          <a:sy n="107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21253" cy="42125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9186AF78-1C64-45D2-8C81-ADCCA37F5EB8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990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14FF17ED-1B56-4115-82F1-630161E05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079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Paris/Berlin</a:t>
            </a:r>
          </a:p>
          <a:p>
            <a:r>
              <a:rPr lang="fr-FR" dirty="0" smtClean="0"/>
              <a:t>Singapour/ Montréal</a:t>
            </a:r>
          </a:p>
          <a:p>
            <a:r>
              <a:rPr lang="fr-FR" dirty="0" err="1" smtClean="0"/>
              <a:t>Mumbai</a:t>
            </a:r>
            <a:r>
              <a:rPr lang="fr-FR" dirty="0" smtClean="0"/>
              <a:t> (fille)</a:t>
            </a:r>
          </a:p>
          <a:p>
            <a:r>
              <a:rPr lang="fr-FR" dirty="0" smtClean="0"/>
              <a:t>Cap </a:t>
            </a:r>
            <a:r>
              <a:rPr lang="fr-FR" dirty="0" err="1" smtClean="0"/>
              <a:t>town</a:t>
            </a:r>
            <a:endParaRPr lang="fr-FR" dirty="0" smtClean="0"/>
          </a:p>
          <a:p>
            <a:r>
              <a:rPr lang="fr-FR" dirty="0" err="1" smtClean="0"/>
              <a:t>shanghai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F17ED-1B56-4115-82F1-630161E058D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64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F17ED-1B56-4115-82F1-630161E058D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54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4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30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5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68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9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3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49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39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89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86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4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15262-6776-4F62-B2C5-3E5755F11AE7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28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afe-geo.net/wp-content/uploads/londres-2012.pdf" TargetMode="External"/><Relationship Id="rId3" Type="http://schemas.openxmlformats.org/officeDocument/2006/relationships/hyperlink" Target="http://geoconfluences.ens-lyon.fr/glossaire/archipel-megalopolitain-mondial-amm" TargetMode="External"/><Relationship Id="rId7" Type="http://schemas.openxmlformats.org/officeDocument/2006/relationships/hyperlink" Target="http://www.diploweb.com/De-la-metropole-une-figure-urbaine.html" TargetMode="External"/><Relationship Id="rId2" Type="http://schemas.openxmlformats.org/officeDocument/2006/relationships/hyperlink" Target="http://cache.media.eduscol.education.fr/file/Geographie_(ok)/05/5/C4_GEO_4_Th1_Urbanisation_du_monde_558055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quaderni.revues.org/442" TargetMode="External"/><Relationship Id="rId11" Type="http://schemas.openxmlformats.org/officeDocument/2006/relationships/hyperlink" Target="http://www2.ac-lyon.fr/enseigne/histoire/spip.php?article1018" TargetMode="External"/><Relationship Id="rId5" Type="http://schemas.openxmlformats.org/officeDocument/2006/relationships/hyperlink" Target="http://geoconfluences.ens-lyon.fr/informations-scientifiques/dossiers-regionaux/etats-unis-espaces-de-la-puissance-espaces-en-crises/articles-scientifiques/le-triomphe-de-la-ville-ou-de-la-metropole" TargetMode="External"/><Relationship Id="rId10" Type="http://schemas.openxmlformats.org/officeDocument/2006/relationships/hyperlink" Target="http://www.ecovillelejeu.com/" TargetMode="External"/><Relationship Id="rId4" Type="http://schemas.openxmlformats.org/officeDocument/2006/relationships/hyperlink" Target="http://geoconfluences.ens-lyon.fr/doc/typespace/urb1/MetropDoc1.htm" TargetMode="External"/><Relationship Id="rId9" Type="http://schemas.openxmlformats.org/officeDocument/2006/relationships/hyperlink" Target="http://online.seterra.net/fr/vgp/31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"/>
            <a:ext cx="10110072" cy="1323439"/>
          </a:xfrm>
          <a:prstGeom prst="rect">
            <a:avLst/>
          </a:prstGeom>
          <a:solidFill>
            <a:schemeClr val="bg2">
              <a:lumMod val="90000"/>
              <a:alpha val="36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chemeClr val="tx1"/>
                </a:solidFill>
                <a:latin typeface="Tw Cen MT" pitchFamily="34" charset="0"/>
              </a:rPr>
              <a:t>Mise en perspective</a:t>
            </a:r>
          </a:p>
          <a:p>
            <a:pPr algn="ctr"/>
            <a:r>
              <a:rPr lang="fr-FR" sz="2800" cap="small" dirty="0">
                <a:solidFill>
                  <a:schemeClr val="tx1"/>
                </a:solidFill>
                <a:latin typeface="handwriting-draft_free-version" pitchFamily="2" charset="0"/>
              </a:rPr>
              <a:t>Des villes </a:t>
            </a:r>
            <a:r>
              <a:rPr lang="fr-FR" sz="2800" cap="small" dirty="0" err="1">
                <a:solidFill>
                  <a:schemeClr val="tx1"/>
                </a:solidFill>
                <a:latin typeface="handwriting-draft_free-version" pitchFamily="2" charset="0"/>
              </a:rPr>
              <a:t>inegalement</a:t>
            </a:r>
            <a:r>
              <a:rPr lang="fr-FR" sz="2800" cap="small" dirty="0">
                <a:solidFill>
                  <a:schemeClr val="tx1"/>
                </a:solidFill>
                <a:latin typeface="handwriting-draft_free-version" pitchFamily="2" charset="0"/>
              </a:rPr>
              <a:t> </a:t>
            </a:r>
            <a:endParaRPr lang="fr-FR" sz="2800" cap="small" dirty="0" smtClean="0">
              <a:solidFill>
                <a:schemeClr val="tx1"/>
              </a:solidFill>
              <a:latin typeface="handwriting-draft_free-version" pitchFamily="2" charset="0"/>
            </a:endParaRPr>
          </a:p>
          <a:p>
            <a:pPr algn="ctr"/>
            <a:r>
              <a:rPr lang="fr-FR" sz="2800" cap="small" dirty="0" err="1" smtClean="0">
                <a:solidFill>
                  <a:schemeClr val="tx1"/>
                </a:solidFill>
                <a:latin typeface="handwriting-draft_free-version" pitchFamily="2" charset="0"/>
              </a:rPr>
              <a:t>connectees</a:t>
            </a:r>
            <a:r>
              <a:rPr lang="fr-FR" sz="2800" cap="small" dirty="0" smtClean="0">
                <a:solidFill>
                  <a:schemeClr val="tx1"/>
                </a:solidFill>
                <a:latin typeface="handwriting-draft_free-version" pitchFamily="2" charset="0"/>
              </a:rPr>
              <a:t> </a:t>
            </a:r>
            <a:r>
              <a:rPr lang="fr-FR" sz="2800" cap="small" dirty="0">
                <a:solidFill>
                  <a:schemeClr val="tx1"/>
                </a:solidFill>
                <a:latin typeface="handwriting-draft_free-version" pitchFamily="2" charset="0"/>
              </a:rPr>
              <a:t>aux </a:t>
            </a:r>
            <a:r>
              <a:rPr lang="fr-FR" sz="2800" cap="small" dirty="0" err="1">
                <a:solidFill>
                  <a:schemeClr val="tx1"/>
                </a:solidFill>
                <a:latin typeface="handwriting-draft_free-version" pitchFamily="2" charset="0"/>
              </a:rPr>
              <a:t>reseaux</a:t>
            </a:r>
            <a:r>
              <a:rPr lang="fr-FR" sz="2800" cap="small" dirty="0">
                <a:solidFill>
                  <a:schemeClr val="tx1"/>
                </a:solidFill>
                <a:latin typeface="handwriting-draft_free-version" pitchFamily="2" charset="0"/>
              </a:rPr>
              <a:t> mondiaux</a:t>
            </a:r>
          </a:p>
        </p:txBody>
      </p:sp>
      <p:pic>
        <p:nvPicPr>
          <p:cNvPr id="7182" name="Picture 1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6358"/>
            <a:ext cx="9144000" cy="456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 de texte 3"/>
          <p:cNvSpPr txBox="1"/>
          <p:nvPr/>
        </p:nvSpPr>
        <p:spPr>
          <a:xfrm>
            <a:off x="1" y="4845297"/>
            <a:ext cx="6318794" cy="72000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000" b="1" cap="small" dirty="0">
                <a:effectLst/>
                <a:latin typeface="Tw Cen MT"/>
                <a:ea typeface="Calibri"/>
                <a:cs typeface="Times New Roman"/>
              </a:rPr>
              <a:t>Comment </a:t>
            </a:r>
            <a:r>
              <a:rPr lang="fr-FR" sz="2000" b="1" cap="small" dirty="0" smtClean="0">
                <a:effectLst/>
                <a:latin typeface="Tw Cen MT"/>
                <a:ea typeface="Calibri"/>
                <a:cs typeface="Times New Roman"/>
              </a:rPr>
              <a:t>les grandes villes du monde intègrent-t-elles </a:t>
            </a:r>
            <a:r>
              <a:rPr lang="fr-FR" sz="2000" b="1" cap="small" dirty="0">
                <a:effectLst/>
                <a:latin typeface="Tw Cen MT"/>
                <a:ea typeface="Calibri"/>
                <a:cs typeface="Times New Roman"/>
              </a:rPr>
              <a:t>la Mondialisation ?</a:t>
            </a:r>
            <a:endParaRPr lang="fr-FR" sz="1600" dirty="0">
              <a:effectLst/>
              <a:latin typeface="Tw Cen MT"/>
              <a:ea typeface="Calibri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6253669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u="sng" dirty="0" smtClean="0">
                <a:latin typeface="Tw Cen MT" pitchFamily="34" charset="0"/>
              </a:rPr>
              <a:t>Publicité pour le quotidien économique et financier britannique « Financial Time »</a:t>
            </a:r>
            <a:r>
              <a:rPr lang="fr-FR" sz="1100" b="1" dirty="0" smtClean="0">
                <a:latin typeface="Tw Cen MT" pitchFamily="34" charset="0"/>
              </a:rPr>
              <a:t> : ville imaginaire composée des buildings représentatifs des </a:t>
            </a:r>
            <a:r>
              <a:rPr lang="fr-FR" sz="1100" b="1" dirty="0" err="1" smtClean="0">
                <a:latin typeface="Tw Cen MT" pitchFamily="34" charset="0"/>
              </a:rPr>
              <a:t>skylines</a:t>
            </a:r>
            <a:r>
              <a:rPr lang="fr-FR" sz="1100" b="1" dirty="0" smtClean="0">
                <a:latin typeface="Tw Cen MT" pitchFamily="34" charset="0"/>
              </a:rPr>
              <a:t> des plus puissantes métropoles mondiales : </a:t>
            </a:r>
            <a:r>
              <a:rPr lang="fr-FR" sz="1100" b="1" dirty="0" err="1" smtClean="0">
                <a:latin typeface="Tw Cen MT" pitchFamily="34" charset="0"/>
              </a:rPr>
              <a:t>Gerkin</a:t>
            </a:r>
            <a:r>
              <a:rPr lang="fr-FR" sz="1100" b="1" dirty="0" smtClean="0">
                <a:latin typeface="Tw Cen MT" pitchFamily="34" charset="0"/>
              </a:rPr>
              <a:t> (Londres), arche de la Défense (Paris), Oriental Pearl </a:t>
            </a:r>
            <a:r>
              <a:rPr lang="fr-FR" sz="1100" b="1" dirty="0">
                <a:latin typeface="Tw Cen MT" pitchFamily="34" charset="0"/>
              </a:rPr>
              <a:t>T</a:t>
            </a:r>
            <a:r>
              <a:rPr lang="fr-FR" sz="1100" b="1" dirty="0" smtClean="0">
                <a:latin typeface="Tw Cen MT" pitchFamily="34" charset="0"/>
              </a:rPr>
              <a:t>ower (Shanghai), Tour 101 (Taipei), </a:t>
            </a:r>
            <a:r>
              <a:rPr lang="fr-FR" sz="1100" b="1" dirty="0" err="1" smtClean="0">
                <a:latin typeface="Tw Cen MT" pitchFamily="34" charset="0"/>
              </a:rPr>
              <a:t>Petronas</a:t>
            </a:r>
            <a:r>
              <a:rPr lang="fr-FR" sz="1100" b="1" dirty="0" smtClean="0">
                <a:latin typeface="Tw Cen MT" pitchFamily="34" charset="0"/>
              </a:rPr>
              <a:t> </a:t>
            </a:r>
            <a:r>
              <a:rPr lang="fr-FR" sz="1100" b="1" dirty="0" err="1" smtClean="0">
                <a:latin typeface="Tw Cen MT" pitchFamily="34" charset="0"/>
              </a:rPr>
              <a:t>towers</a:t>
            </a:r>
            <a:r>
              <a:rPr lang="fr-FR" sz="1100" b="1" dirty="0" smtClean="0">
                <a:latin typeface="Tw Cen MT" pitchFamily="34" charset="0"/>
              </a:rPr>
              <a:t> (Kuala Lumpur)….</a:t>
            </a:r>
            <a:endParaRPr lang="fr-FR" sz="11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0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luesky.mu/photo/gallery/img17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3137">
            <a:off x="323459" y="507717"/>
            <a:ext cx="4416786" cy="248444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parisaberlin.com/wp-content/uploads/2015/11/d573960c-9606-4aec-b149-be273d975da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1345">
            <a:off x="4475219" y="887767"/>
            <a:ext cx="4416000" cy="2484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9to5.cc/wp-content/uploads/keith/files/2013/12/Winter_wallpapers_2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253" y="4271506"/>
            <a:ext cx="3974400" cy="2484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outard.com/images_contenu/mag/dossier_mag/hubs/singapou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59534"/>
            <a:ext cx="4439472" cy="249597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heindianpapers.fr/wp-content/uploads/2012/09/Dans-le-bidonville-de-Dharavi-dans-le-centre-de-Bombay-par-Meanest-Indian-flick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8205">
            <a:off x="-126206" y="2246377"/>
            <a:ext cx="4117882" cy="27474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myleisuregroup.com/images/slider/img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7161">
            <a:off x="4870722" y="2361224"/>
            <a:ext cx="4946379" cy="251770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timecaptures.com/wp-content/uploads/2014/04/Shanghai-203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86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45254" y="0"/>
            <a:ext cx="3898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A savoir…</a:t>
            </a:r>
            <a:endParaRPr lang="fr-FR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6988" y="2165239"/>
            <a:ext cx="3370024" cy="3276000"/>
          </a:xfrm>
          <a:prstGeom prst="rect">
            <a:avLst/>
          </a:prstGeom>
          <a:solidFill>
            <a:schemeClr val="bg2">
              <a:lumMod val="2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Depuis 1945, 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le 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monde s’urbanise à grande 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vitesse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. </a:t>
            </a: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  <a:p>
            <a:pPr algn="ctr"/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En 2007, plus 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de la moitié de l’humanité habite les 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villes, et 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probablement les 2/3 à l’horizon 2050. </a:t>
            </a: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  <a:p>
            <a:pPr algn="ctr"/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Il 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s’agit d’un fait majeur qui caractérise 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notre monde et qui modifie 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en profondeur les espaces, les territoires 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et les 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sociétés, en particulier du fait de l’essor des très grandes villes que sont les </a:t>
            </a:r>
            <a:r>
              <a:rPr lang="fr-F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métropoles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818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uiExpand="1" build="p" animBg="1"/>
      <p:bldP spid="5" grpId="1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781865" y="1992935"/>
            <a:ext cx="3182400" cy="28721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cap="small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Exercice 3 (Conclusion)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 </a:t>
            </a:r>
          </a:p>
          <a:p>
            <a:pPr algn="ctr"/>
            <a:endParaRPr lang="fr-FR" sz="1400" dirty="0" smtClean="0">
              <a:solidFill>
                <a:schemeClr val="bg2">
                  <a:lumMod val="25000"/>
                </a:schemeClr>
              </a:solidFill>
              <a:latin typeface="Tw Cen MT" pitchFamily="34" charset="0"/>
            </a:endParaRPr>
          </a:p>
          <a:p>
            <a:pPr algn="just"/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Pourquoi peut-on dire que les grandes villes du monde sont inégalement connectées aux réseaux mondiaux ? </a:t>
            </a:r>
          </a:p>
          <a:p>
            <a:pPr marL="285750" indent="-285750" algn="just">
              <a:buFontTx/>
              <a:buChar char="-"/>
            </a:pPr>
            <a:r>
              <a:rPr lang="fr-FR" sz="14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Les </a:t>
            </a:r>
            <a:r>
              <a:rPr lang="fr-FR" sz="14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villes mondiales sont des centres de commandements à l’échelle mondiale.</a:t>
            </a:r>
          </a:p>
          <a:p>
            <a:pPr marL="285750" indent="-285750" algn="just">
              <a:buFontTx/>
              <a:buChar char="-"/>
            </a:pPr>
            <a:r>
              <a:rPr lang="fr-FR" sz="14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Les villes sont hiérarchisées. Certaines sont plus puissantes (villes mondiales) que d’autres (métropoles) ce qui génèrent des inégalités : en ce sens, elles sont inégalement connectées à l’espace mondial</a:t>
            </a:r>
            <a:r>
              <a:rPr lang="fr-FR" sz="1400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76586" y="2586494"/>
            <a:ext cx="3181219" cy="168501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cap="small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Exercice 1 (phase d’observation du </a:t>
            </a:r>
            <a:r>
              <a:rPr lang="fr-FR" sz="1400" b="1" u="sng" cap="small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document sans légende)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 </a:t>
            </a:r>
            <a:endParaRPr lang="fr-FR" sz="1400" dirty="0" smtClean="0">
              <a:solidFill>
                <a:schemeClr val="bg2">
                  <a:lumMod val="25000"/>
                </a:schemeClr>
              </a:solidFill>
              <a:latin typeface="Tw Cen MT" pitchFamily="34" charset="0"/>
            </a:endParaRPr>
          </a:p>
          <a:p>
            <a:pPr algn="ctr"/>
            <a:endParaRPr lang="fr-FR" sz="1400" dirty="0" smtClean="0">
              <a:solidFill>
                <a:schemeClr val="bg2">
                  <a:lumMod val="25000"/>
                </a:schemeClr>
              </a:solidFill>
              <a:latin typeface="Tw Cen MT" pitchFamily="34" charset="0"/>
            </a:endParaRPr>
          </a:p>
          <a:p>
            <a:pPr algn="just"/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Observe la carte projetée 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:</a:t>
            </a:r>
          </a:p>
          <a:p>
            <a:pPr algn="just"/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- Quelle est la particularité de cette représentation cartographique ?</a:t>
            </a:r>
          </a:p>
          <a:p>
            <a:pPr algn="just"/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- Que 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montre-t-elle 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?</a:t>
            </a:r>
            <a:endParaRPr lang="fr-FR" sz="1400" dirty="0" smtClean="0">
              <a:solidFill>
                <a:schemeClr val="bg2">
                  <a:lumMod val="25000"/>
                </a:schemeClr>
              </a:solidFill>
              <a:latin typeface="Tw Cen MT" pitchFamily="34" charset="0"/>
            </a:endParaRPr>
          </a:p>
        </p:txBody>
      </p:sp>
      <p:pic>
        <p:nvPicPr>
          <p:cNvPr id="5" name="Image 4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21"/>
          <a:stretch/>
        </p:blipFill>
        <p:spPr>
          <a:xfrm>
            <a:off x="349200" y="4854387"/>
            <a:ext cx="5230800" cy="178245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039"/>
          <a:stretch/>
        </p:blipFill>
        <p:spPr bwMode="auto">
          <a:xfrm>
            <a:off x="359470" y="1024359"/>
            <a:ext cx="5207995" cy="40855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300" cap="small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Des villes </a:t>
            </a:r>
            <a:r>
              <a:rPr lang="fr-FR" sz="2300" cap="small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inegalement</a:t>
            </a:r>
            <a:r>
              <a:rPr lang="fr-FR" sz="2300" cap="small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 </a:t>
            </a:r>
            <a:r>
              <a:rPr lang="fr-FR" sz="2300" cap="small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connectees</a:t>
            </a:r>
            <a:r>
              <a:rPr lang="fr-FR" sz="2300" cap="small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 au monde</a:t>
            </a:r>
            <a:endParaRPr lang="fr-FR" sz="2300" cap="small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3046" y="622932"/>
            <a:ext cx="3181219" cy="9541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1400" b="1" u="sng" dirty="0" smtClean="0">
                <a:latin typeface="Tw Cen MT" pitchFamily="34" charset="0"/>
              </a:rPr>
              <a:t>mégalopole</a:t>
            </a:r>
            <a:r>
              <a:rPr lang="fr-FR" sz="1400" dirty="0" smtClean="0">
                <a:latin typeface="Tw Cen MT" pitchFamily="34" charset="0"/>
              </a:rPr>
              <a:t> : vaste </a:t>
            </a:r>
            <a:r>
              <a:rPr lang="fr-FR" sz="1400" dirty="0">
                <a:latin typeface="Tw Cen MT" pitchFamily="34" charset="0"/>
              </a:rPr>
              <a:t>région urbanisée, qui s'étend sur plusieurs centaines de kilomètres, reliant de grandes </a:t>
            </a:r>
            <a:r>
              <a:rPr lang="fr-FR" sz="1400" dirty="0" smtClean="0">
                <a:latin typeface="Tw Cen MT" pitchFamily="34" charset="0"/>
              </a:rPr>
              <a:t>villes entre elles.</a:t>
            </a:r>
            <a:endParaRPr lang="fr-FR" sz="1400" dirty="0">
              <a:latin typeface="Tw Cen M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470" y="1024359"/>
            <a:ext cx="2340000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1400" b="1" i="1" cap="small" dirty="0" smtClean="0">
                <a:latin typeface="Tw Cen MT" pitchFamily="34" charset="0"/>
              </a:rPr>
              <a:t>L’archipel des villes mondiales</a:t>
            </a:r>
            <a:endParaRPr lang="fr-FR" sz="1400" b="1" i="1" cap="small" dirty="0">
              <a:latin typeface="Tw Cen M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1865" y="450000"/>
            <a:ext cx="3182400" cy="6264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u="sng" cap="small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Exercice 2 (phase D’analyse)</a:t>
            </a:r>
            <a:r>
              <a:rPr lang="fr-FR" sz="135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 </a:t>
            </a:r>
          </a:p>
          <a:p>
            <a:pPr algn="just"/>
            <a:r>
              <a:rPr lang="fr-FR" sz="135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1. </a:t>
            </a:r>
            <a:r>
              <a:rPr lang="fr-FR" sz="135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Nomme et observe les </a:t>
            </a:r>
            <a:r>
              <a:rPr lang="fr-FR" sz="1350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pôles principaux du pouvoir.  </a:t>
            </a:r>
            <a:r>
              <a:rPr lang="fr-FR" sz="135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Caractérise-les </a:t>
            </a:r>
            <a:r>
              <a:rPr lang="fr-FR" sz="1350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à l'aide de la légende</a:t>
            </a:r>
            <a:r>
              <a:rPr lang="fr-FR" sz="135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fr-FR" sz="13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Les trois mégalopoles : mégalopole européenne, japonaise, américaine (mégalopolis) sont les pôles les plus puissants</a:t>
            </a:r>
          </a:p>
          <a:p>
            <a:pPr marL="285750" indent="-285750" algn="just">
              <a:buFontTx/>
              <a:buChar char="-"/>
            </a:pPr>
            <a:r>
              <a:rPr lang="fr-FR" sz="13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Elles forment un réseau puissant composé des principaux pôles économiques et politiques que sont les villes mondiales.</a:t>
            </a:r>
          </a:p>
          <a:p>
            <a:pPr algn="just"/>
            <a:r>
              <a:rPr lang="fr-FR" sz="135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2. </a:t>
            </a:r>
            <a:r>
              <a:rPr lang="fr-FR" sz="135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Nomme </a:t>
            </a:r>
            <a:r>
              <a:rPr lang="fr-FR" sz="1350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et </a:t>
            </a:r>
            <a:r>
              <a:rPr lang="fr-FR" sz="135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observe </a:t>
            </a:r>
            <a:r>
              <a:rPr lang="fr-FR" sz="1350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les pôles </a:t>
            </a:r>
            <a:r>
              <a:rPr lang="fr-FR" sz="135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secondaires.</a:t>
            </a:r>
            <a:r>
              <a:rPr lang="fr-FR" sz="1350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  </a:t>
            </a:r>
            <a:r>
              <a:rPr lang="fr-FR" sz="135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Caractérise-les </a:t>
            </a:r>
            <a:r>
              <a:rPr lang="fr-FR" sz="1350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à l'aide de la </a:t>
            </a:r>
            <a:r>
              <a:rPr lang="fr-FR" sz="135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légende.</a:t>
            </a:r>
          </a:p>
          <a:p>
            <a:pPr marL="285750" indent="-285750" algn="just">
              <a:buFontTx/>
              <a:buChar char="-"/>
            </a:pPr>
            <a:r>
              <a:rPr lang="fr-FR" sz="13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Les pôles secondaires sont les mégalopoles en formation. </a:t>
            </a:r>
          </a:p>
          <a:p>
            <a:pPr marL="285750" indent="-285750" algn="just">
              <a:buFontTx/>
              <a:buChar char="-"/>
            </a:pPr>
            <a:r>
              <a:rPr lang="fr-FR" sz="13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Situées sur les façades maritimes, elles sont composées de  métropoles (grandes villes) puissantes. Elles dépendent des principaux pôles de pouvoir.</a:t>
            </a:r>
          </a:p>
          <a:p>
            <a:pPr algn="just"/>
            <a:r>
              <a:rPr lang="fr-FR" sz="135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3. </a:t>
            </a:r>
            <a:r>
              <a:rPr lang="fr-FR" sz="135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Prélève </a:t>
            </a:r>
            <a:r>
              <a:rPr lang="fr-FR" sz="1350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sur la carte les informations qui concernent Londres et Lagos. </a:t>
            </a:r>
            <a:endParaRPr lang="fr-FR" sz="1350" dirty="0" smtClean="0">
              <a:solidFill>
                <a:schemeClr val="bg2">
                  <a:lumMod val="25000"/>
                </a:schemeClr>
              </a:solidFill>
              <a:latin typeface="Tw Cen MT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fr-FR" sz="1300" b="1" i="1" u="sng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Londres</a:t>
            </a:r>
            <a:r>
              <a:rPr lang="fr-FR" sz="13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 est intégrée à la mégalopole européenne. C’est un pôle économiquement dominant qui fait partie des réseaux mondiaux les plus puissants.</a:t>
            </a:r>
          </a:p>
          <a:p>
            <a:pPr marL="285750" indent="-285750" algn="just">
              <a:buFontTx/>
              <a:buChar char="-"/>
            </a:pPr>
            <a:r>
              <a:rPr lang="fr-FR" sz="1300" b="1" i="1" u="sng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Lagos</a:t>
            </a:r>
            <a:r>
              <a:rPr lang="fr-FR" sz="13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 est un pôle économique puissant. Excentrée des grands réseaux mondiaux, la métropole entretient néanmoins des relations avec eux.</a:t>
            </a:r>
          </a:p>
        </p:txBody>
      </p:sp>
    </p:spTree>
    <p:extLst>
      <p:ext uri="{BB962C8B-B14F-4D97-AF65-F5344CB8AC3E}">
        <p14:creationId xmlns:p14="http://schemas.microsoft.com/office/powerpoint/2010/main" val="324516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75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7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75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75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75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7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  <p:bldP spid="6" grpId="0" uiExpand="1" build="p" animBg="1"/>
      <p:bldP spid="6" grpId="1" uiExpand="1" build="allAtOnce" animBg="1"/>
      <p:bldP spid="7" grpId="0" build="p"/>
      <p:bldP spid="8" grpId="0" animBg="1"/>
      <p:bldP spid="8" grpId="1" animBg="1"/>
      <p:bldP spid="3" grpId="0" animBg="1"/>
      <p:bldP spid="10" grpId="0" uiExpand="1" build="p" animBg="1"/>
      <p:bldP spid="10" grpId="1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45254" y="0"/>
            <a:ext cx="3898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Ressources</a:t>
            </a:r>
            <a:endParaRPr lang="fr-FR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43988"/>
            <a:ext cx="9144000" cy="3370024"/>
          </a:xfrm>
          <a:prstGeom prst="rect">
            <a:avLst/>
          </a:prstGeom>
          <a:solidFill>
            <a:srgbClr val="663300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100" b="1" i="1" u="sng" cap="small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Fiche </a:t>
            </a:r>
            <a:r>
              <a:rPr lang="fr-FR" sz="1100" b="1" i="1" u="sng" cap="small" dirty="0" err="1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Eduscol</a:t>
            </a:r>
            <a:r>
              <a:rPr lang="fr-FR" sz="1100" b="1" i="1" u="sng" cap="small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 sur le thème 1 : l’urbanisation du monde </a:t>
            </a:r>
          </a:p>
          <a:p>
            <a:r>
              <a:rPr lang="fr-FR" sz="1100" b="1" dirty="0">
                <a:latin typeface="Tw Cen MT" pitchFamily="34" charset="0"/>
                <a:hlinkClick r:id="rId2"/>
              </a:rPr>
              <a:t>http://cache.media.eduscol.education.fr/file/Geographie_(ok)/</a:t>
            </a:r>
            <a:r>
              <a:rPr lang="fr-FR" sz="1100" b="1" dirty="0" smtClean="0">
                <a:latin typeface="Tw Cen MT" pitchFamily="34" charset="0"/>
                <a:hlinkClick r:id="rId2"/>
              </a:rPr>
              <a:t>05/5/C4_GEO_4_Th1_Urbanisation_du_monde_558055.pdf</a:t>
            </a:r>
            <a:endParaRPr lang="fr-FR" sz="1100" b="1" dirty="0" smtClean="0">
              <a:latin typeface="Tw Cen MT" pitchFamily="34" charset="0"/>
            </a:endParaRPr>
          </a:p>
          <a:p>
            <a:endParaRPr lang="fr-FR" sz="1100" b="1" u="sng" dirty="0" smtClean="0">
              <a:latin typeface="Tw Cen MT" pitchFamily="34" charset="0"/>
            </a:endParaRPr>
          </a:p>
          <a:p>
            <a:endParaRPr lang="fr-FR" sz="1100" b="1" dirty="0" smtClean="0">
              <a:latin typeface="Tw Cen MT" pitchFamily="34" charset="0"/>
            </a:endParaRPr>
          </a:p>
          <a:p>
            <a:pPr algn="r"/>
            <a:r>
              <a:rPr lang="fr-FR" sz="1100" b="1" i="1" u="sng" cap="small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Sur l’AMM (archipel métropolitain mondial) et les débats autour de la métropolisation</a:t>
            </a:r>
          </a:p>
          <a:p>
            <a:r>
              <a:rPr lang="fr-FR" sz="1100" b="1" i="1" dirty="0">
                <a:latin typeface="Tw Cen MT" pitchFamily="34" charset="0"/>
                <a:hlinkClick r:id="rId3"/>
              </a:rPr>
              <a:t>http://</a:t>
            </a:r>
            <a:r>
              <a:rPr lang="fr-FR" sz="1100" b="1" i="1" dirty="0" smtClean="0">
                <a:latin typeface="Tw Cen MT" pitchFamily="34" charset="0"/>
                <a:hlinkClick r:id="rId3"/>
              </a:rPr>
              <a:t>geoconfluences.ens-lyon.fr/glossaire/archipel-megalopolitain-mondial-amm</a:t>
            </a:r>
            <a:r>
              <a:rPr lang="fr-FR" sz="1100" b="1" i="1" dirty="0" smtClean="0">
                <a:latin typeface="Tw Cen MT" pitchFamily="34" charset="0"/>
              </a:rPr>
              <a:t> (Genèse d’un concept)</a:t>
            </a:r>
          </a:p>
          <a:p>
            <a:r>
              <a:rPr lang="fr-FR" sz="1100" b="1" i="1" dirty="0" smtClean="0">
                <a:latin typeface="Tw Cen MT" pitchFamily="34" charset="0"/>
                <a:hlinkClick r:id="rId4"/>
              </a:rPr>
              <a:t>http://geoconfluences.ens-lyon.fr/doc/typespace/urb1/MetropDoc1.htm</a:t>
            </a:r>
            <a:r>
              <a:rPr lang="fr-FR" sz="1100" b="1" i="1" dirty="0">
                <a:latin typeface="Tw Cen MT" pitchFamily="34" charset="0"/>
              </a:rPr>
              <a:t> (Hiérarchies, classifications et typologies : de l'échelle globale à celle de la cité</a:t>
            </a:r>
            <a:r>
              <a:rPr lang="fr-FR" sz="1100" b="1" i="1" dirty="0" smtClean="0">
                <a:latin typeface="Tw Cen MT" pitchFamily="34" charset="0"/>
              </a:rPr>
              <a:t>)</a:t>
            </a:r>
          </a:p>
          <a:p>
            <a:r>
              <a:rPr lang="fr-FR" sz="1100" b="1" i="1" dirty="0">
                <a:latin typeface="Tw Cen MT" pitchFamily="34" charset="0"/>
                <a:hlinkClick r:id="rId5"/>
              </a:rPr>
              <a:t>http://</a:t>
            </a:r>
            <a:r>
              <a:rPr lang="fr-FR" sz="1100" b="1" i="1" dirty="0" smtClean="0">
                <a:latin typeface="Tw Cen MT" pitchFamily="34" charset="0"/>
                <a:hlinkClick r:id="rId5"/>
              </a:rPr>
              <a:t>geoconfluences.ens-lyon.fr/informations-scientifiques/dossiers-regionaux/etats-unis-espaces-de-la-puissance-espaces-en-crises/articles-scientifiques/le-triomphe-de-la-ville-ou-de-la-metropole</a:t>
            </a:r>
            <a:r>
              <a:rPr lang="fr-FR" sz="1100" b="1" i="1" dirty="0">
                <a:latin typeface="Tw Cen MT" pitchFamily="34" charset="0"/>
              </a:rPr>
              <a:t> </a:t>
            </a:r>
            <a:r>
              <a:rPr lang="fr-FR" sz="1100" b="1" i="1" dirty="0" smtClean="0">
                <a:latin typeface="Tw Cen MT" pitchFamily="34" charset="0"/>
              </a:rPr>
              <a:t>( débat : Le </a:t>
            </a:r>
            <a:r>
              <a:rPr lang="fr-FR" sz="1100" b="1" i="1" dirty="0">
                <a:latin typeface="Tw Cen MT" pitchFamily="34" charset="0"/>
              </a:rPr>
              <a:t>« triomphe » de la ville ou de la métropole ? Mise en perspective de deux débats dans le champ des études urbaines aux États-Unis</a:t>
            </a:r>
            <a:r>
              <a:rPr lang="fr-FR" sz="1100" b="1" i="1" dirty="0" smtClean="0">
                <a:latin typeface="Tw Cen MT" pitchFamily="34" charset="0"/>
              </a:rPr>
              <a:t>)</a:t>
            </a:r>
          </a:p>
          <a:p>
            <a:r>
              <a:rPr lang="fr-FR" sz="1100" b="1" i="1" dirty="0">
                <a:latin typeface="Tw Cen MT" pitchFamily="34" charset="0"/>
                <a:hlinkClick r:id="rId6"/>
              </a:rPr>
              <a:t>http://</a:t>
            </a:r>
            <a:r>
              <a:rPr lang="fr-FR" sz="1100" b="1" i="1" dirty="0" smtClean="0">
                <a:latin typeface="Tw Cen MT" pitchFamily="34" charset="0"/>
                <a:hlinkClick r:id="rId6"/>
              </a:rPr>
              <a:t>quaderni.revues.org/442</a:t>
            </a:r>
            <a:r>
              <a:rPr lang="fr-FR" sz="1100" b="1" i="1" dirty="0">
                <a:latin typeface="Tw Cen MT" pitchFamily="34" charset="0"/>
              </a:rPr>
              <a:t> (De la métropolisation : un nouveau paradigme </a:t>
            </a:r>
            <a:r>
              <a:rPr lang="fr-FR" sz="1100" b="1" i="1" dirty="0" smtClean="0">
                <a:latin typeface="Tw Cen MT" pitchFamily="34" charset="0"/>
              </a:rPr>
              <a:t>? Cynthia </a:t>
            </a:r>
            <a:r>
              <a:rPr lang="fr-FR" sz="1100" b="1" i="1" dirty="0" err="1" smtClean="0">
                <a:latin typeface="Tw Cen MT" pitchFamily="34" charset="0"/>
              </a:rPr>
              <a:t>Ghorra</a:t>
            </a:r>
            <a:r>
              <a:rPr lang="fr-FR" sz="1100" b="1" i="1" dirty="0" smtClean="0">
                <a:latin typeface="Tw Cen MT" pitchFamily="34" charset="0"/>
              </a:rPr>
              <a:t>-Gobin, 2010)</a:t>
            </a:r>
          </a:p>
          <a:p>
            <a:r>
              <a:rPr lang="fr-FR" sz="1100" b="1" i="1" dirty="0">
                <a:latin typeface="Tw Cen MT" pitchFamily="34" charset="0"/>
                <a:hlinkClick r:id="rId7"/>
              </a:rPr>
              <a:t>http://</a:t>
            </a:r>
            <a:r>
              <a:rPr lang="fr-FR" sz="1100" b="1" i="1" dirty="0" smtClean="0">
                <a:latin typeface="Tw Cen MT" pitchFamily="34" charset="0"/>
                <a:hlinkClick r:id="rId7"/>
              </a:rPr>
              <a:t>www.diploweb.com/De-la-metropole-une-figure-urbaine.html</a:t>
            </a:r>
            <a:r>
              <a:rPr lang="fr-FR" sz="1100" b="1" i="1" dirty="0">
                <a:latin typeface="Tw Cen MT" pitchFamily="34" charset="0"/>
              </a:rPr>
              <a:t> (De la métropole : une figure urbaine en quête d’une réflexion </a:t>
            </a:r>
            <a:r>
              <a:rPr lang="fr-FR" sz="1100" b="1" i="1" dirty="0" smtClean="0">
                <a:latin typeface="Tw Cen MT" pitchFamily="34" charset="0"/>
              </a:rPr>
              <a:t>géopolitique, Cynthia </a:t>
            </a:r>
            <a:r>
              <a:rPr lang="fr-FR" sz="1100" b="1" i="1" dirty="0" err="1">
                <a:latin typeface="Tw Cen MT" pitchFamily="34" charset="0"/>
              </a:rPr>
              <a:t>Ghorra</a:t>
            </a:r>
            <a:r>
              <a:rPr lang="fr-FR" sz="1100" b="1" i="1" dirty="0">
                <a:latin typeface="Tw Cen MT" pitchFamily="34" charset="0"/>
              </a:rPr>
              <a:t>-Gobin, </a:t>
            </a:r>
            <a:r>
              <a:rPr lang="fr-FR" sz="1100" b="1" i="1" dirty="0" smtClean="0">
                <a:latin typeface="Tw Cen MT" pitchFamily="34" charset="0"/>
              </a:rPr>
              <a:t>2015)</a:t>
            </a:r>
          </a:p>
          <a:p>
            <a:pPr algn="r"/>
            <a:r>
              <a:rPr lang="fr-FR" sz="1100" b="1" i="1" u="sng" cap="small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Quizz et </a:t>
            </a:r>
            <a:r>
              <a:rPr lang="fr-FR" sz="1100" b="1" i="1" u="sng" cap="small" dirty="0" err="1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Serious</a:t>
            </a:r>
            <a:r>
              <a:rPr lang="fr-FR" sz="1100" b="1" i="1" u="sng" cap="small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 </a:t>
            </a:r>
            <a:r>
              <a:rPr lang="fr-FR" sz="1100" b="1" i="1" u="sng" cap="small" dirty="0" err="1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game</a:t>
            </a:r>
            <a:endParaRPr lang="fr-FR" sz="1100" b="1" i="1" u="sng" cap="small" dirty="0" smtClean="0">
              <a:solidFill>
                <a:schemeClr val="accent2">
                  <a:lumMod val="50000"/>
                </a:schemeClr>
              </a:solidFill>
              <a:latin typeface="Tw Cen MT" pitchFamily="34" charset="0"/>
              <a:hlinkClick r:id="rId8"/>
            </a:endParaRPr>
          </a:p>
          <a:p>
            <a:r>
              <a:rPr lang="fr-FR" sz="1100" b="1" i="1" dirty="0">
                <a:latin typeface="Tw Cen MT" pitchFamily="34" charset="0"/>
                <a:hlinkClick r:id="rId9"/>
              </a:rPr>
              <a:t>http://</a:t>
            </a:r>
            <a:r>
              <a:rPr lang="fr-FR" sz="1100" b="1" i="1" dirty="0" smtClean="0">
                <a:latin typeface="Tw Cen MT" pitchFamily="34" charset="0"/>
                <a:hlinkClick r:id="rId9"/>
              </a:rPr>
              <a:t>online.seterra.net/fr/vgp/3127</a:t>
            </a:r>
            <a:r>
              <a:rPr lang="fr-FR" sz="1100" b="1" i="1" dirty="0" smtClean="0">
                <a:latin typeface="Tw Cen MT" pitchFamily="34" charset="0"/>
              </a:rPr>
              <a:t> (Jeu pour localiser les grandes villes du monde)</a:t>
            </a:r>
          </a:p>
          <a:p>
            <a:r>
              <a:rPr lang="fr-FR" sz="1100" b="1" i="1" dirty="0">
                <a:latin typeface="Tw Cen MT" pitchFamily="34" charset="0"/>
                <a:hlinkClick r:id="rId10"/>
              </a:rPr>
              <a:t>http://www.ecovillelejeu.com</a:t>
            </a:r>
            <a:r>
              <a:rPr lang="fr-FR" sz="1100" b="1" i="1" dirty="0" smtClean="0">
                <a:latin typeface="Tw Cen MT" pitchFamily="34" charset="0"/>
                <a:hlinkClick r:id="rId10"/>
              </a:rPr>
              <a:t>/</a:t>
            </a:r>
            <a:r>
              <a:rPr lang="fr-FR" sz="1100" b="1" i="1" dirty="0" smtClean="0">
                <a:latin typeface="Tw Cen MT" pitchFamily="34" charset="0"/>
              </a:rPr>
              <a:t> (</a:t>
            </a:r>
            <a:r>
              <a:rPr lang="fr-FR" sz="1100" b="1" i="1" dirty="0" err="1" smtClean="0">
                <a:latin typeface="Tw Cen MT" pitchFamily="34" charset="0"/>
              </a:rPr>
              <a:t>Ecoville</a:t>
            </a:r>
            <a:r>
              <a:rPr lang="fr-FR" sz="1100" b="1" i="1" dirty="0" smtClean="0">
                <a:latin typeface="Tw Cen MT" pitchFamily="34" charset="0"/>
              </a:rPr>
              <a:t> : aménager une ville durable)</a:t>
            </a:r>
          </a:p>
          <a:p>
            <a:r>
              <a:rPr lang="fr-FR" sz="1100" b="1" i="1" dirty="0">
                <a:latin typeface="Tw Cen MT" pitchFamily="34" charset="0"/>
                <a:hlinkClick r:id="rId11"/>
              </a:rPr>
              <a:t>http://</a:t>
            </a:r>
            <a:r>
              <a:rPr lang="fr-FR" sz="1100" b="1" i="1" dirty="0" smtClean="0">
                <a:latin typeface="Tw Cen MT" pitchFamily="34" charset="0"/>
                <a:hlinkClick r:id="rId11"/>
              </a:rPr>
              <a:t>www2.ac-lyon.fr/enseigne/histoire/spip.php?article1018</a:t>
            </a:r>
            <a:r>
              <a:rPr lang="fr-FR" sz="1100" b="1" i="1" dirty="0" smtClean="0">
                <a:latin typeface="Tw Cen MT" pitchFamily="34" charset="0"/>
              </a:rPr>
              <a:t> (</a:t>
            </a:r>
            <a:r>
              <a:rPr lang="fr-FR" sz="1100" b="1" i="1" dirty="0">
                <a:latin typeface="Tw Cen MT" pitchFamily="34" charset="0"/>
              </a:rPr>
              <a:t>Proposition </a:t>
            </a:r>
            <a:r>
              <a:rPr lang="fr-FR" sz="1100" b="1" i="1" dirty="0" smtClean="0">
                <a:latin typeface="Tw Cen MT" pitchFamily="34" charset="0"/>
              </a:rPr>
              <a:t>de l’académie de Lyon sur </a:t>
            </a:r>
            <a:r>
              <a:rPr lang="fr-FR" sz="1100" b="1" i="1" dirty="0" err="1" smtClean="0">
                <a:latin typeface="Tw Cen MT" pitchFamily="34" charset="0"/>
              </a:rPr>
              <a:t>Ecoville</a:t>
            </a:r>
            <a:r>
              <a:rPr lang="fr-FR" sz="1100" b="1" i="1" dirty="0" smtClean="0">
                <a:latin typeface="Tw Cen MT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50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Personnalisé 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2263F"/>
      </a:hlink>
      <a:folHlink>
        <a:srgbClr val="6324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8004</TotalTime>
  <Words>431</Words>
  <Application>Microsoft Office PowerPoint</Application>
  <PresentationFormat>Affichage à l'écran (4:3)</PresentationFormat>
  <Paragraphs>54</Paragraphs>
  <Slides>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688</cp:revision>
  <cp:lastPrinted>2016-05-11T09:20:41Z</cp:lastPrinted>
  <dcterms:created xsi:type="dcterms:W3CDTF">2016-04-17T09:59:46Z</dcterms:created>
  <dcterms:modified xsi:type="dcterms:W3CDTF">2016-05-24T19:11:28Z</dcterms:modified>
</cp:coreProperties>
</file>