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35" r:id="rId3"/>
    <p:sldId id="290" r:id="rId4"/>
    <p:sldId id="296" r:id="rId5"/>
    <p:sldId id="301" r:id="rId6"/>
    <p:sldId id="291" r:id="rId7"/>
    <p:sldId id="292" r:id="rId8"/>
    <p:sldId id="293" r:id="rId9"/>
    <p:sldId id="295" r:id="rId10"/>
    <p:sldId id="299" r:id="rId11"/>
    <p:sldId id="300" r:id="rId12"/>
  </p:sldIdLst>
  <p:sldSz cx="9144000" cy="6858000" type="screen4x3"/>
  <p:notesSz cx="6884988"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FF99"/>
    <a:srgbClr val="663300"/>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6914" autoAdjust="0"/>
  </p:normalViewPr>
  <p:slideViewPr>
    <p:cSldViewPr>
      <p:cViewPr varScale="1">
        <p:scale>
          <a:sx n="70" d="100"/>
          <a:sy n="70" d="100"/>
        </p:scale>
        <p:origin x="-123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E6BC8-C9E7-44A6-87BF-AD718C42519D}" type="doc">
      <dgm:prSet loTypeId="urn:microsoft.com/office/officeart/2005/8/layout/hList6" loCatId="list" qsTypeId="urn:microsoft.com/office/officeart/2005/8/quickstyle/simple1" qsCatId="simple" csTypeId="urn:microsoft.com/office/officeart/2005/8/colors/accent6_3" csCatId="accent6" phldr="1"/>
      <dgm:spPr/>
      <dgm:t>
        <a:bodyPr/>
        <a:lstStyle/>
        <a:p>
          <a:endParaRPr lang="fr-FR"/>
        </a:p>
      </dgm:t>
    </dgm:pt>
    <dgm:pt modelId="{5370DA99-A963-4976-8923-2B252A6B4B1A}">
      <dgm:prSet phldrT="[Texte]" custT="1"/>
      <dgm:spPr/>
      <dgm:t>
        <a:bodyPr/>
        <a:lstStyle/>
        <a:p>
          <a:pPr algn="ctr"/>
          <a:r>
            <a:rPr lang="fr-FR" sz="2600" b="1" dirty="0" smtClean="0">
              <a:solidFill>
                <a:schemeClr val="bg1"/>
              </a:solidFill>
              <a:latin typeface="Tw Cen MT" pitchFamily="34" charset="0"/>
            </a:rPr>
            <a:t>EPI*</a:t>
          </a:r>
          <a:endParaRPr lang="fr-FR" sz="2600" b="1" dirty="0">
            <a:solidFill>
              <a:schemeClr val="bg1"/>
            </a:solidFill>
            <a:latin typeface="Tw Cen MT" pitchFamily="34" charset="0"/>
          </a:endParaRPr>
        </a:p>
      </dgm:t>
    </dgm:pt>
    <dgm:pt modelId="{A0826AA1-9293-408B-BCBF-5AAD5D033433}" type="parTrans" cxnId="{632231DA-59E0-4897-8BDD-F3D9EF25526A}">
      <dgm:prSet/>
      <dgm:spPr/>
      <dgm:t>
        <a:bodyPr/>
        <a:lstStyle/>
        <a:p>
          <a:endParaRPr lang="fr-FR"/>
        </a:p>
      </dgm:t>
    </dgm:pt>
    <dgm:pt modelId="{DE26544D-0030-498E-BF44-64F36DF75E7A}" type="sibTrans" cxnId="{632231DA-59E0-4897-8BDD-F3D9EF25526A}">
      <dgm:prSet/>
      <dgm:spPr/>
      <dgm:t>
        <a:bodyPr/>
        <a:lstStyle/>
        <a:p>
          <a:endParaRPr lang="fr-FR"/>
        </a:p>
      </dgm:t>
    </dgm:pt>
    <dgm:pt modelId="{3BE1F56E-7AA5-43F5-9C00-D776345F4849}">
      <dgm:prSet phldrT="[Texte]" custT="1"/>
      <dgm:spPr/>
      <dgm:t>
        <a:bodyPr/>
        <a:lstStyle/>
        <a:p>
          <a:pPr algn="l"/>
          <a:r>
            <a:rPr lang="fr-FR" sz="1450" b="1" u="sng" cap="small" baseline="0" dirty="0" smtClean="0">
              <a:solidFill>
                <a:schemeClr val="bg1"/>
              </a:solidFill>
              <a:latin typeface="Tw Cen MT" pitchFamily="34" charset="0"/>
            </a:rPr>
            <a:t>Avec le français et les enseignements artistiques</a:t>
          </a:r>
          <a:r>
            <a:rPr lang="fr-FR" sz="1450" dirty="0" smtClean="0">
              <a:solidFill>
                <a:schemeClr val="bg1"/>
              </a:solidFill>
              <a:latin typeface="Tw Cen MT" pitchFamily="34" charset="0"/>
            </a:rPr>
            <a:t> :    « Culture et création artistiques » </a:t>
          </a:r>
          <a:r>
            <a:rPr lang="fr-FR" sz="1450" dirty="0" smtClean="0">
              <a:solidFill>
                <a:schemeClr val="bg1"/>
              </a:solidFill>
              <a:latin typeface="Tw Cen MT" pitchFamily="34" charset="0"/>
              <a:sym typeface="Wingdings" pitchFamily="2" charset="2"/>
            </a:rPr>
            <a:t> </a:t>
          </a:r>
          <a:r>
            <a:rPr lang="fr-FR" sz="1450" dirty="0" smtClean="0">
              <a:solidFill>
                <a:schemeClr val="bg1"/>
              </a:solidFill>
              <a:latin typeface="Tw Cen MT" pitchFamily="34" charset="0"/>
            </a:rPr>
            <a:t>travail sur les représentations de la ville à travers le paysage, le patrimoine, art urbain…</a:t>
          </a:r>
          <a:endParaRPr lang="fr-FR" sz="1450" dirty="0">
            <a:solidFill>
              <a:schemeClr val="bg1"/>
            </a:solidFill>
            <a:latin typeface="Tw Cen MT" pitchFamily="34" charset="0"/>
          </a:endParaRPr>
        </a:p>
      </dgm:t>
    </dgm:pt>
    <dgm:pt modelId="{6103727A-6DD8-4A42-8E6E-11810F69AA58}" type="parTrans" cxnId="{C2E8F34F-75CF-43C2-84AA-61615C289D96}">
      <dgm:prSet/>
      <dgm:spPr/>
      <dgm:t>
        <a:bodyPr/>
        <a:lstStyle/>
        <a:p>
          <a:endParaRPr lang="fr-FR"/>
        </a:p>
      </dgm:t>
    </dgm:pt>
    <dgm:pt modelId="{922A8DD8-996E-44D6-9470-1611D345A974}" type="sibTrans" cxnId="{C2E8F34F-75CF-43C2-84AA-61615C289D96}">
      <dgm:prSet/>
      <dgm:spPr/>
      <dgm:t>
        <a:bodyPr/>
        <a:lstStyle/>
        <a:p>
          <a:endParaRPr lang="fr-FR"/>
        </a:p>
      </dgm:t>
    </dgm:pt>
    <dgm:pt modelId="{EB729C8A-3AB1-44A2-A63B-F23698D2F34A}">
      <dgm:prSet phldrT="[Texte]" custT="1"/>
      <dgm:spPr/>
      <dgm:t>
        <a:bodyPr/>
        <a:lstStyle/>
        <a:p>
          <a:pPr algn="l"/>
          <a:r>
            <a:rPr lang="fr-FR" sz="1450" b="1" u="sng" cap="small" baseline="0" dirty="0" smtClean="0">
              <a:solidFill>
                <a:schemeClr val="bg1"/>
              </a:solidFill>
              <a:latin typeface="Tw Cen MT" pitchFamily="34" charset="0"/>
            </a:rPr>
            <a:t>Avec les disciplines scientifiques</a:t>
          </a:r>
          <a:r>
            <a:rPr lang="fr-FR" sz="1450" dirty="0" smtClean="0">
              <a:solidFill>
                <a:schemeClr val="bg1"/>
              </a:solidFill>
              <a:latin typeface="Tw Cen MT" pitchFamily="34" charset="0"/>
            </a:rPr>
            <a:t> : « Transition écologique et développement durable » </a:t>
          </a:r>
          <a:r>
            <a:rPr lang="fr-FR" sz="1450" dirty="0" smtClean="0">
              <a:solidFill>
                <a:schemeClr val="bg1"/>
              </a:solidFill>
              <a:latin typeface="Tw Cen MT" pitchFamily="34" charset="0"/>
              <a:sym typeface="Wingdings" pitchFamily="2" charset="2"/>
            </a:rPr>
            <a:t> travail sur les </a:t>
          </a:r>
          <a:r>
            <a:rPr lang="fr-FR" sz="1450" dirty="0" smtClean="0">
              <a:solidFill>
                <a:schemeClr val="bg1"/>
              </a:solidFill>
              <a:latin typeface="Tw Cen MT" pitchFamily="34" charset="0"/>
            </a:rPr>
            <a:t>notions de vulnérabilité urbaine, ville et développement durable.</a:t>
          </a:r>
          <a:endParaRPr lang="fr-FR" sz="1450" dirty="0">
            <a:solidFill>
              <a:schemeClr val="bg1"/>
            </a:solidFill>
            <a:latin typeface="Tw Cen MT" pitchFamily="34" charset="0"/>
          </a:endParaRPr>
        </a:p>
      </dgm:t>
    </dgm:pt>
    <dgm:pt modelId="{324089CA-08C7-430D-87C8-8F51DE13C0A0}" type="parTrans" cxnId="{8E46DE18-E110-4E67-9FCA-87F79A99B46A}">
      <dgm:prSet/>
      <dgm:spPr/>
      <dgm:t>
        <a:bodyPr/>
        <a:lstStyle/>
        <a:p>
          <a:endParaRPr lang="fr-FR"/>
        </a:p>
      </dgm:t>
    </dgm:pt>
    <dgm:pt modelId="{39466CDB-5B82-4461-B9CB-27CE02814E07}" type="sibTrans" cxnId="{8E46DE18-E110-4E67-9FCA-87F79A99B46A}">
      <dgm:prSet/>
      <dgm:spPr/>
      <dgm:t>
        <a:bodyPr/>
        <a:lstStyle/>
        <a:p>
          <a:endParaRPr lang="fr-FR"/>
        </a:p>
      </dgm:t>
    </dgm:pt>
    <dgm:pt modelId="{CABB32AB-F2FB-41C9-86D9-2A390E3F65AE}">
      <dgm:prSet phldrT="[Texte]"/>
      <dgm:spPr/>
      <dgm:t>
        <a:bodyPr/>
        <a:lstStyle/>
        <a:p>
          <a:pPr algn="ctr"/>
          <a:r>
            <a:rPr lang="fr-FR" sz="2600" b="1" dirty="0" smtClean="0">
              <a:solidFill>
                <a:schemeClr val="bg1"/>
              </a:solidFill>
              <a:latin typeface="Tw Cen MT" pitchFamily="34" charset="0"/>
            </a:rPr>
            <a:t>PEAC**</a:t>
          </a:r>
          <a:endParaRPr lang="fr-FR" sz="2600" b="1" dirty="0">
            <a:solidFill>
              <a:schemeClr val="bg1"/>
            </a:solidFill>
            <a:latin typeface="Tw Cen MT" pitchFamily="34" charset="0"/>
          </a:endParaRPr>
        </a:p>
      </dgm:t>
    </dgm:pt>
    <dgm:pt modelId="{09AF3E02-3AFA-41CB-9B73-EC6E5511EA9D}" type="parTrans" cxnId="{94D950B9-3567-42BC-BC52-E49E6B7A13D8}">
      <dgm:prSet/>
      <dgm:spPr/>
      <dgm:t>
        <a:bodyPr/>
        <a:lstStyle/>
        <a:p>
          <a:endParaRPr lang="fr-FR"/>
        </a:p>
      </dgm:t>
    </dgm:pt>
    <dgm:pt modelId="{C6FD251A-9FE9-4443-A53E-8A2D2DDDB911}" type="sibTrans" cxnId="{94D950B9-3567-42BC-BC52-E49E6B7A13D8}">
      <dgm:prSet/>
      <dgm:spPr/>
      <dgm:t>
        <a:bodyPr/>
        <a:lstStyle/>
        <a:p>
          <a:endParaRPr lang="fr-FR"/>
        </a:p>
      </dgm:t>
    </dgm:pt>
    <dgm:pt modelId="{2010BBA1-0F54-4E2D-8BB6-E1795EB24486}">
      <dgm:prSet phldrT="[Texte]" custT="1"/>
      <dgm:spPr/>
      <dgm:t>
        <a:bodyPr/>
        <a:lstStyle/>
        <a:p>
          <a:pPr algn="l"/>
          <a:r>
            <a:rPr lang="fr-FR" sz="1450" b="1" dirty="0" smtClean="0">
              <a:solidFill>
                <a:schemeClr val="bg1"/>
              </a:solidFill>
              <a:latin typeface="Tw Cen MT" pitchFamily="34" charset="0"/>
            </a:rPr>
            <a:t>Travail d’histoire des arts </a:t>
          </a:r>
          <a:r>
            <a:rPr lang="fr-FR" sz="1450" dirty="0" smtClean="0">
              <a:solidFill>
                <a:schemeClr val="bg1"/>
              </a:solidFill>
              <a:latin typeface="Tw Cen MT" pitchFamily="34" charset="0"/>
              <a:sym typeface="Wingdings" pitchFamily="2" charset="2"/>
            </a:rPr>
            <a:t> </a:t>
          </a:r>
          <a:r>
            <a:rPr lang="fr-FR" sz="1450" dirty="0" smtClean="0">
              <a:solidFill>
                <a:schemeClr val="bg1"/>
              </a:solidFill>
              <a:latin typeface="Tw Cen MT" pitchFamily="34" charset="0"/>
            </a:rPr>
            <a:t>étude ou la présentation d’une œuvre d’art évoquant des paysages urbains peut faire l’objet d’une entrée du thème (fresques murales, « Street art », bâtiment à l’architecture remarquable, …)</a:t>
          </a:r>
          <a:endParaRPr lang="fr-FR" sz="1450" dirty="0">
            <a:solidFill>
              <a:schemeClr val="bg1"/>
            </a:solidFill>
            <a:latin typeface="Tw Cen MT" pitchFamily="34" charset="0"/>
          </a:endParaRPr>
        </a:p>
      </dgm:t>
    </dgm:pt>
    <dgm:pt modelId="{3E32DFB0-E971-4200-9599-227CAF7BE720}" type="parTrans" cxnId="{B7A64589-D85F-46F8-80F4-EE47D7CC50A9}">
      <dgm:prSet/>
      <dgm:spPr/>
      <dgm:t>
        <a:bodyPr/>
        <a:lstStyle/>
        <a:p>
          <a:endParaRPr lang="fr-FR"/>
        </a:p>
      </dgm:t>
    </dgm:pt>
    <dgm:pt modelId="{3EE04216-6395-4B89-AC40-BF0B9381268B}" type="sibTrans" cxnId="{B7A64589-D85F-46F8-80F4-EE47D7CC50A9}">
      <dgm:prSet/>
      <dgm:spPr/>
      <dgm:t>
        <a:bodyPr/>
        <a:lstStyle/>
        <a:p>
          <a:endParaRPr lang="fr-FR"/>
        </a:p>
      </dgm:t>
    </dgm:pt>
    <dgm:pt modelId="{FE742F97-699F-4383-9EBC-EBDC58D6E290}">
      <dgm:prSet phldrT="[Texte]" custT="1"/>
      <dgm:spPr/>
      <dgm:t>
        <a:bodyPr/>
        <a:lstStyle/>
        <a:p>
          <a:r>
            <a:rPr lang="fr-FR" sz="2600" b="1" cap="small" baseline="0" dirty="0" smtClean="0">
              <a:solidFill>
                <a:schemeClr val="bg1"/>
              </a:solidFill>
              <a:latin typeface="Tw Cen MT" pitchFamily="34" charset="0"/>
            </a:rPr>
            <a:t>parcours citoyen </a:t>
          </a:r>
        </a:p>
      </dgm:t>
    </dgm:pt>
    <dgm:pt modelId="{F98A46FD-720F-4BCB-9123-6C10486D62C7}" type="parTrans" cxnId="{E254D504-95DA-450A-A84F-6A777108DC29}">
      <dgm:prSet/>
      <dgm:spPr/>
      <dgm:t>
        <a:bodyPr/>
        <a:lstStyle/>
        <a:p>
          <a:endParaRPr lang="fr-FR"/>
        </a:p>
      </dgm:t>
    </dgm:pt>
    <dgm:pt modelId="{C9929618-F995-4EFD-9784-CB008AFA5E13}" type="sibTrans" cxnId="{E254D504-95DA-450A-A84F-6A777108DC29}">
      <dgm:prSet/>
      <dgm:spPr/>
      <dgm:t>
        <a:bodyPr/>
        <a:lstStyle/>
        <a:p>
          <a:endParaRPr lang="fr-FR"/>
        </a:p>
      </dgm:t>
    </dgm:pt>
    <dgm:pt modelId="{FFA722DC-B4E5-4794-A7D5-229676BD6244}">
      <dgm:prSet phldrT="[Texte]" custT="1"/>
      <dgm:spPr/>
      <dgm:t>
        <a:bodyPr/>
        <a:lstStyle/>
        <a:p>
          <a:r>
            <a:rPr lang="fr-FR" sz="1450" dirty="0" smtClean="0">
              <a:solidFill>
                <a:schemeClr val="bg1"/>
              </a:solidFill>
              <a:latin typeface="Tw Cen MT" pitchFamily="34" charset="0"/>
            </a:rPr>
            <a:t>on peut choisir de traiter le thème à travers la</a:t>
          </a:r>
        </a:p>
        <a:p>
          <a:r>
            <a:rPr lang="fr-FR" sz="1450" b="1" dirty="0" smtClean="0">
              <a:solidFill>
                <a:schemeClr val="bg1"/>
              </a:solidFill>
              <a:latin typeface="Tw Cen MT" pitchFamily="34" charset="0"/>
            </a:rPr>
            <a:t>problématique des inégalités </a:t>
          </a:r>
          <a:r>
            <a:rPr lang="fr-FR" sz="1450" dirty="0" smtClean="0">
              <a:solidFill>
                <a:schemeClr val="bg1"/>
              </a:solidFill>
              <a:latin typeface="Tw Cen MT" pitchFamily="34" charset="0"/>
            </a:rPr>
            <a:t>suggérée dans les deux sous-thèmes et pouvant être mise en</a:t>
          </a:r>
        </a:p>
        <a:p>
          <a:r>
            <a:rPr lang="fr-FR" sz="1450" dirty="0" smtClean="0">
              <a:solidFill>
                <a:schemeClr val="bg1"/>
              </a:solidFill>
              <a:latin typeface="Tw Cen MT" pitchFamily="34" charset="0"/>
            </a:rPr>
            <a:t>lien avec l’Enseignement moral et civique (</a:t>
          </a:r>
          <a:r>
            <a:rPr lang="fr-FR" sz="1450" b="1" dirty="0" smtClean="0">
              <a:solidFill>
                <a:schemeClr val="bg1"/>
              </a:solidFill>
              <a:latin typeface="Tw Cen MT" pitchFamily="34" charset="0"/>
            </a:rPr>
            <a:t>questions d’identité territoriale, de représentation,</a:t>
          </a:r>
        </a:p>
        <a:p>
          <a:r>
            <a:rPr lang="fr-FR" sz="1450" b="1" dirty="0" smtClean="0">
              <a:solidFill>
                <a:schemeClr val="bg1"/>
              </a:solidFill>
              <a:latin typeface="Tw Cen MT" pitchFamily="34" charset="0"/>
            </a:rPr>
            <a:t>de marquage territorial, de ségrégation socio-spatiale, de discrimination, ou d’engagement</a:t>
          </a:r>
        </a:p>
        <a:p>
          <a:r>
            <a:rPr lang="fr-FR" sz="1450" b="1" dirty="0" smtClean="0">
              <a:solidFill>
                <a:schemeClr val="bg1"/>
              </a:solidFill>
              <a:latin typeface="Tw Cen MT" pitchFamily="34" charset="0"/>
            </a:rPr>
            <a:t>local citoyen</a:t>
          </a:r>
          <a:r>
            <a:rPr lang="fr-FR" sz="1450" dirty="0" smtClean="0">
              <a:solidFill>
                <a:schemeClr val="bg1"/>
              </a:solidFill>
              <a:latin typeface="Tw Cen MT" pitchFamily="34" charset="0"/>
            </a:rPr>
            <a:t>).</a:t>
          </a:r>
          <a:endParaRPr lang="fr-FR" sz="1450" dirty="0">
            <a:solidFill>
              <a:schemeClr val="bg1"/>
            </a:solidFill>
            <a:latin typeface="Tw Cen MT" pitchFamily="34" charset="0"/>
          </a:endParaRPr>
        </a:p>
      </dgm:t>
    </dgm:pt>
    <dgm:pt modelId="{EA2A0E62-A1E9-4D61-8CE1-671DE078226D}" type="parTrans" cxnId="{D8DF8C6F-E1C9-4666-BE5E-04A9360EE1B6}">
      <dgm:prSet/>
      <dgm:spPr/>
      <dgm:t>
        <a:bodyPr/>
        <a:lstStyle/>
        <a:p>
          <a:endParaRPr lang="fr-FR"/>
        </a:p>
      </dgm:t>
    </dgm:pt>
    <dgm:pt modelId="{F31EFB6B-A210-479F-A4BB-CBD92CAD49A4}" type="sibTrans" cxnId="{D8DF8C6F-E1C9-4666-BE5E-04A9360EE1B6}">
      <dgm:prSet/>
      <dgm:spPr/>
      <dgm:t>
        <a:bodyPr/>
        <a:lstStyle/>
        <a:p>
          <a:endParaRPr lang="fr-FR"/>
        </a:p>
      </dgm:t>
    </dgm:pt>
    <dgm:pt modelId="{A1997F14-53F2-4555-9694-63CCB34768A6}">
      <dgm:prSet phldrT="[Texte]" custT="1"/>
      <dgm:spPr/>
      <dgm:t>
        <a:bodyPr/>
        <a:lstStyle/>
        <a:p>
          <a:pPr algn="l"/>
          <a:r>
            <a:rPr lang="fr-FR" sz="1450" b="1" u="sng" cap="small" baseline="0" dirty="0" smtClean="0">
              <a:solidFill>
                <a:schemeClr val="bg1"/>
              </a:solidFill>
              <a:latin typeface="Tw Cen MT" pitchFamily="34" charset="0"/>
            </a:rPr>
            <a:t>Avec les langues</a:t>
          </a:r>
          <a:r>
            <a:rPr lang="fr-FR" sz="1450" dirty="0" smtClean="0">
              <a:solidFill>
                <a:schemeClr val="bg1"/>
              </a:solidFill>
              <a:latin typeface="Tw Cen MT" pitchFamily="34" charset="0"/>
            </a:rPr>
            <a:t> : « Langues et cultures étrangères » </a:t>
          </a:r>
          <a:r>
            <a:rPr lang="fr-FR" sz="1450" dirty="0" smtClean="0">
              <a:solidFill>
                <a:schemeClr val="bg1"/>
              </a:solidFill>
              <a:latin typeface="Tw Cen MT" pitchFamily="34" charset="0"/>
              <a:sym typeface="Wingdings" pitchFamily="2" charset="2"/>
            </a:rPr>
            <a:t> travail </a:t>
          </a:r>
          <a:r>
            <a:rPr lang="fr-FR" sz="1450" dirty="0" smtClean="0">
              <a:solidFill>
                <a:schemeClr val="bg1"/>
              </a:solidFill>
              <a:latin typeface="Tw Cen MT" pitchFamily="34" charset="0"/>
            </a:rPr>
            <a:t>autour d’une grande ville étrangère par l’intermédiaire de la plate-forme « </a:t>
          </a:r>
          <a:r>
            <a:rPr lang="fr-FR" sz="1450" dirty="0" err="1" smtClean="0">
              <a:solidFill>
                <a:schemeClr val="bg1"/>
              </a:solidFill>
              <a:latin typeface="Tw Cen MT" pitchFamily="34" charset="0"/>
            </a:rPr>
            <a:t>eTwinning</a:t>
          </a:r>
          <a:r>
            <a:rPr lang="fr-FR" sz="1450" dirty="0" smtClean="0">
              <a:solidFill>
                <a:schemeClr val="bg1"/>
              </a:solidFill>
              <a:latin typeface="Tw Cen MT" pitchFamily="34" charset="0"/>
            </a:rPr>
            <a:t> » (Technologie, Langues Vivantes)</a:t>
          </a:r>
          <a:endParaRPr lang="fr-FR" sz="1450" dirty="0">
            <a:solidFill>
              <a:schemeClr val="bg1"/>
            </a:solidFill>
            <a:latin typeface="Tw Cen MT" pitchFamily="34" charset="0"/>
          </a:endParaRPr>
        </a:p>
      </dgm:t>
    </dgm:pt>
    <dgm:pt modelId="{656669FF-A2FF-4827-B6EE-6B5F3BE6FA69}" type="parTrans" cxnId="{B0E8576B-5446-48E8-BCC1-B5168BC8E1BA}">
      <dgm:prSet/>
      <dgm:spPr/>
      <dgm:t>
        <a:bodyPr/>
        <a:lstStyle/>
        <a:p>
          <a:endParaRPr lang="fr-FR"/>
        </a:p>
      </dgm:t>
    </dgm:pt>
    <dgm:pt modelId="{50CACDB6-6577-45FC-A992-7F4919E39AA9}" type="sibTrans" cxnId="{B0E8576B-5446-48E8-BCC1-B5168BC8E1BA}">
      <dgm:prSet/>
      <dgm:spPr/>
      <dgm:t>
        <a:bodyPr/>
        <a:lstStyle/>
        <a:p>
          <a:endParaRPr lang="fr-FR"/>
        </a:p>
      </dgm:t>
    </dgm:pt>
    <dgm:pt modelId="{F0A4E8A4-BA04-41AF-B721-F0532F614EAD}">
      <dgm:prSet/>
      <dgm:spPr/>
      <dgm:t>
        <a:bodyPr/>
        <a:lstStyle/>
        <a:p>
          <a:endParaRPr lang="fr-FR" sz="1500" dirty="0"/>
        </a:p>
      </dgm:t>
    </dgm:pt>
    <dgm:pt modelId="{113DF5D2-7C88-4855-931F-AF11E6324107}" type="parTrans" cxnId="{63FFD530-4D1C-4DFA-8299-D56A123F3913}">
      <dgm:prSet/>
      <dgm:spPr/>
      <dgm:t>
        <a:bodyPr/>
        <a:lstStyle/>
        <a:p>
          <a:endParaRPr lang="fr-FR"/>
        </a:p>
      </dgm:t>
    </dgm:pt>
    <dgm:pt modelId="{BD5988EF-9B20-46F3-9D8B-EF5063B1A6BE}" type="sibTrans" cxnId="{63FFD530-4D1C-4DFA-8299-D56A123F3913}">
      <dgm:prSet/>
      <dgm:spPr/>
      <dgm:t>
        <a:bodyPr/>
        <a:lstStyle/>
        <a:p>
          <a:endParaRPr lang="fr-FR"/>
        </a:p>
      </dgm:t>
    </dgm:pt>
    <dgm:pt modelId="{A377C66F-883D-4F60-BA50-1ED768FF40DF}" type="pres">
      <dgm:prSet presAssocID="{175E6BC8-C9E7-44A6-87BF-AD718C42519D}" presName="Name0" presStyleCnt="0">
        <dgm:presLayoutVars>
          <dgm:dir/>
          <dgm:resizeHandles val="exact"/>
        </dgm:presLayoutVars>
      </dgm:prSet>
      <dgm:spPr/>
      <dgm:t>
        <a:bodyPr/>
        <a:lstStyle/>
        <a:p>
          <a:endParaRPr lang="fr-FR"/>
        </a:p>
      </dgm:t>
    </dgm:pt>
    <dgm:pt modelId="{CA28AC6C-A634-4A2A-A74C-CF0C065B75B6}" type="pres">
      <dgm:prSet presAssocID="{5370DA99-A963-4976-8923-2B252A6B4B1A}" presName="node" presStyleLbl="node1" presStyleIdx="0" presStyleCnt="3">
        <dgm:presLayoutVars>
          <dgm:bulletEnabled val="1"/>
        </dgm:presLayoutVars>
      </dgm:prSet>
      <dgm:spPr/>
      <dgm:t>
        <a:bodyPr/>
        <a:lstStyle/>
        <a:p>
          <a:endParaRPr lang="fr-FR"/>
        </a:p>
      </dgm:t>
    </dgm:pt>
    <dgm:pt modelId="{A36EA15C-3192-4EF9-9B78-80AF00DC8D2B}" type="pres">
      <dgm:prSet presAssocID="{DE26544D-0030-498E-BF44-64F36DF75E7A}" presName="sibTrans" presStyleCnt="0"/>
      <dgm:spPr/>
    </dgm:pt>
    <dgm:pt modelId="{E7261416-2607-4AB6-B536-906D213E6E19}" type="pres">
      <dgm:prSet presAssocID="{CABB32AB-F2FB-41C9-86D9-2A390E3F65AE}" presName="node" presStyleLbl="node1" presStyleIdx="1" presStyleCnt="3">
        <dgm:presLayoutVars>
          <dgm:bulletEnabled val="1"/>
        </dgm:presLayoutVars>
      </dgm:prSet>
      <dgm:spPr/>
      <dgm:t>
        <a:bodyPr/>
        <a:lstStyle/>
        <a:p>
          <a:endParaRPr lang="fr-FR"/>
        </a:p>
      </dgm:t>
    </dgm:pt>
    <dgm:pt modelId="{612EDB40-98A2-406A-93D7-9F17BA87B632}" type="pres">
      <dgm:prSet presAssocID="{C6FD251A-9FE9-4443-A53E-8A2D2DDDB911}" presName="sibTrans" presStyleCnt="0"/>
      <dgm:spPr/>
    </dgm:pt>
    <dgm:pt modelId="{DAF3A332-BBB7-4678-BF6C-39F1C918D419}" type="pres">
      <dgm:prSet presAssocID="{FE742F97-699F-4383-9EBC-EBDC58D6E290}" presName="node" presStyleLbl="node1" presStyleIdx="2" presStyleCnt="3">
        <dgm:presLayoutVars>
          <dgm:bulletEnabled val="1"/>
        </dgm:presLayoutVars>
      </dgm:prSet>
      <dgm:spPr/>
      <dgm:t>
        <a:bodyPr/>
        <a:lstStyle/>
        <a:p>
          <a:endParaRPr lang="fr-FR"/>
        </a:p>
      </dgm:t>
    </dgm:pt>
  </dgm:ptLst>
  <dgm:cxnLst>
    <dgm:cxn modelId="{C2E8F34F-75CF-43C2-84AA-61615C289D96}" srcId="{5370DA99-A963-4976-8923-2B252A6B4B1A}" destId="{3BE1F56E-7AA5-43F5-9C00-D776345F4849}" srcOrd="0" destOrd="0" parTransId="{6103727A-6DD8-4A42-8E6E-11810F69AA58}" sibTransId="{922A8DD8-996E-44D6-9470-1611D345A974}"/>
    <dgm:cxn modelId="{94D950B9-3567-42BC-BC52-E49E6B7A13D8}" srcId="{175E6BC8-C9E7-44A6-87BF-AD718C42519D}" destId="{CABB32AB-F2FB-41C9-86D9-2A390E3F65AE}" srcOrd="1" destOrd="0" parTransId="{09AF3E02-3AFA-41CB-9B73-EC6E5511EA9D}" sibTransId="{C6FD251A-9FE9-4443-A53E-8A2D2DDDB911}"/>
    <dgm:cxn modelId="{B0E8576B-5446-48E8-BCC1-B5168BC8E1BA}" srcId="{5370DA99-A963-4976-8923-2B252A6B4B1A}" destId="{A1997F14-53F2-4555-9694-63CCB34768A6}" srcOrd="2" destOrd="0" parTransId="{656669FF-A2FF-4827-B6EE-6B5F3BE6FA69}" sibTransId="{50CACDB6-6577-45FC-A992-7F4919E39AA9}"/>
    <dgm:cxn modelId="{FD894146-398E-461B-9AFC-5C18D498EDCF}" type="presOf" srcId="{A1997F14-53F2-4555-9694-63CCB34768A6}" destId="{CA28AC6C-A634-4A2A-A74C-CF0C065B75B6}" srcOrd="0" destOrd="3" presId="urn:microsoft.com/office/officeart/2005/8/layout/hList6"/>
    <dgm:cxn modelId="{3C31C125-471E-44B6-A679-D63109F1EA92}" type="presOf" srcId="{CABB32AB-F2FB-41C9-86D9-2A390E3F65AE}" destId="{E7261416-2607-4AB6-B536-906D213E6E19}" srcOrd="0" destOrd="0" presId="urn:microsoft.com/office/officeart/2005/8/layout/hList6"/>
    <dgm:cxn modelId="{17A1C2F1-D194-4BEB-BEAB-9EBC791BA1BE}" type="presOf" srcId="{EB729C8A-3AB1-44A2-A63B-F23698D2F34A}" destId="{CA28AC6C-A634-4A2A-A74C-CF0C065B75B6}" srcOrd="0" destOrd="2" presId="urn:microsoft.com/office/officeart/2005/8/layout/hList6"/>
    <dgm:cxn modelId="{8E46DE18-E110-4E67-9FCA-87F79A99B46A}" srcId="{5370DA99-A963-4976-8923-2B252A6B4B1A}" destId="{EB729C8A-3AB1-44A2-A63B-F23698D2F34A}" srcOrd="1" destOrd="0" parTransId="{324089CA-08C7-430D-87C8-8F51DE13C0A0}" sibTransId="{39466CDB-5B82-4461-B9CB-27CE02814E07}"/>
    <dgm:cxn modelId="{8732DF08-D0E8-4F9F-9E9C-1649A99E8C49}" type="presOf" srcId="{FFA722DC-B4E5-4794-A7D5-229676BD6244}" destId="{DAF3A332-BBB7-4678-BF6C-39F1C918D419}" srcOrd="0" destOrd="1" presId="urn:microsoft.com/office/officeart/2005/8/layout/hList6"/>
    <dgm:cxn modelId="{B7A64589-D85F-46F8-80F4-EE47D7CC50A9}" srcId="{CABB32AB-F2FB-41C9-86D9-2A390E3F65AE}" destId="{2010BBA1-0F54-4E2D-8BB6-E1795EB24486}" srcOrd="0" destOrd="0" parTransId="{3E32DFB0-E971-4200-9599-227CAF7BE720}" sibTransId="{3EE04216-6395-4B89-AC40-BF0B9381268B}"/>
    <dgm:cxn modelId="{7B90129F-331F-4649-9A52-319B6014D33A}" type="presOf" srcId="{3BE1F56E-7AA5-43F5-9C00-D776345F4849}" destId="{CA28AC6C-A634-4A2A-A74C-CF0C065B75B6}" srcOrd="0" destOrd="1" presId="urn:microsoft.com/office/officeart/2005/8/layout/hList6"/>
    <dgm:cxn modelId="{6D0DBB06-622B-4C09-827B-B6C724C9A881}" type="presOf" srcId="{FE742F97-699F-4383-9EBC-EBDC58D6E290}" destId="{DAF3A332-BBB7-4678-BF6C-39F1C918D419}" srcOrd="0" destOrd="0" presId="urn:microsoft.com/office/officeart/2005/8/layout/hList6"/>
    <dgm:cxn modelId="{63FFD530-4D1C-4DFA-8299-D56A123F3913}" srcId="{FE742F97-699F-4383-9EBC-EBDC58D6E290}" destId="{F0A4E8A4-BA04-41AF-B721-F0532F614EAD}" srcOrd="1" destOrd="0" parTransId="{113DF5D2-7C88-4855-931F-AF11E6324107}" sibTransId="{BD5988EF-9B20-46F3-9D8B-EF5063B1A6BE}"/>
    <dgm:cxn modelId="{632231DA-59E0-4897-8BDD-F3D9EF25526A}" srcId="{175E6BC8-C9E7-44A6-87BF-AD718C42519D}" destId="{5370DA99-A963-4976-8923-2B252A6B4B1A}" srcOrd="0" destOrd="0" parTransId="{A0826AA1-9293-408B-BCBF-5AAD5D033433}" sibTransId="{DE26544D-0030-498E-BF44-64F36DF75E7A}"/>
    <dgm:cxn modelId="{0329C0E2-1B9A-421D-8CEE-D2426661D5DF}" type="presOf" srcId="{F0A4E8A4-BA04-41AF-B721-F0532F614EAD}" destId="{DAF3A332-BBB7-4678-BF6C-39F1C918D419}" srcOrd="0" destOrd="2" presId="urn:microsoft.com/office/officeart/2005/8/layout/hList6"/>
    <dgm:cxn modelId="{8C9F75E3-2B44-4010-9897-5BC3C3AE83F8}" type="presOf" srcId="{5370DA99-A963-4976-8923-2B252A6B4B1A}" destId="{CA28AC6C-A634-4A2A-A74C-CF0C065B75B6}" srcOrd="0" destOrd="0" presId="urn:microsoft.com/office/officeart/2005/8/layout/hList6"/>
    <dgm:cxn modelId="{49D5311C-D900-41B0-AD53-83F23ECF1A73}" type="presOf" srcId="{2010BBA1-0F54-4E2D-8BB6-E1795EB24486}" destId="{E7261416-2607-4AB6-B536-906D213E6E19}" srcOrd="0" destOrd="1" presId="urn:microsoft.com/office/officeart/2005/8/layout/hList6"/>
    <dgm:cxn modelId="{D8DF8C6F-E1C9-4666-BE5E-04A9360EE1B6}" srcId="{FE742F97-699F-4383-9EBC-EBDC58D6E290}" destId="{FFA722DC-B4E5-4794-A7D5-229676BD6244}" srcOrd="0" destOrd="0" parTransId="{EA2A0E62-A1E9-4D61-8CE1-671DE078226D}" sibTransId="{F31EFB6B-A210-479F-A4BB-CBD92CAD49A4}"/>
    <dgm:cxn modelId="{F0D5BDED-4D40-46E7-A76B-20AE5881EC06}" type="presOf" srcId="{175E6BC8-C9E7-44A6-87BF-AD718C42519D}" destId="{A377C66F-883D-4F60-BA50-1ED768FF40DF}" srcOrd="0" destOrd="0" presId="urn:microsoft.com/office/officeart/2005/8/layout/hList6"/>
    <dgm:cxn modelId="{E254D504-95DA-450A-A84F-6A777108DC29}" srcId="{175E6BC8-C9E7-44A6-87BF-AD718C42519D}" destId="{FE742F97-699F-4383-9EBC-EBDC58D6E290}" srcOrd="2" destOrd="0" parTransId="{F98A46FD-720F-4BCB-9123-6C10486D62C7}" sibTransId="{C9929618-F995-4EFD-9784-CB008AFA5E13}"/>
    <dgm:cxn modelId="{9AB40748-D8A7-499F-8CAC-0D79B43EF425}" type="presParOf" srcId="{A377C66F-883D-4F60-BA50-1ED768FF40DF}" destId="{CA28AC6C-A634-4A2A-A74C-CF0C065B75B6}" srcOrd="0" destOrd="0" presId="urn:microsoft.com/office/officeart/2005/8/layout/hList6"/>
    <dgm:cxn modelId="{27110749-8329-495F-8AD9-DB3CE5047094}" type="presParOf" srcId="{A377C66F-883D-4F60-BA50-1ED768FF40DF}" destId="{A36EA15C-3192-4EF9-9B78-80AF00DC8D2B}" srcOrd="1" destOrd="0" presId="urn:microsoft.com/office/officeart/2005/8/layout/hList6"/>
    <dgm:cxn modelId="{14A44968-23DB-4887-920B-69B63E37D8E8}" type="presParOf" srcId="{A377C66F-883D-4F60-BA50-1ED768FF40DF}" destId="{E7261416-2607-4AB6-B536-906D213E6E19}" srcOrd="2" destOrd="0" presId="urn:microsoft.com/office/officeart/2005/8/layout/hList6"/>
    <dgm:cxn modelId="{0890A593-D516-4CAA-9985-8C0E8C8A0845}" type="presParOf" srcId="{A377C66F-883D-4F60-BA50-1ED768FF40DF}" destId="{612EDB40-98A2-406A-93D7-9F17BA87B632}" srcOrd="3" destOrd="0" presId="urn:microsoft.com/office/officeart/2005/8/layout/hList6"/>
    <dgm:cxn modelId="{44AA7B48-1A87-46B2-A792-40FB5A4218CE}" type="presParOf" srcId="{A377C66F-883D-4F60-BA50-1ED768FF40DF}" destId="{DAF3A332-BBB7-4678-BF6C-39F1C918D41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8AC6C-A634-4A2A-A74C-CF0C065B75B6}">
      <dsp:nvSpPr>
        <dsp:cNvPr id="0" name=""/>
        <dsp:cNvSpPr/>
      </dsp:nvSpPr>
      <dsp:spPr>
        <a:xfrm rot="16200000">
          <a:off x="-1653644" y="1654760"/>
          <a:ext cx="6211669" cy="2902148"/>
        </a:xfrm>
        <a:prstGeom prst="flowChartManualOperation">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00" bIns="0" numCol="1" spcCol="1270" anchor="t" anchorCtr="0">
          <a:noAutofit/>
        </a:bodyPr>
        <a:lstStyle/>
        <a:p>
          <a:pPr lvl="0" algn="ctr" defTabSz="1155700">
            <a:lnSpc>
              <a:spcPct val="90000"/>
            </a:lnSpc>
            <a:spcBef>
              <a:spcPct val="0"/>
            </a:spcBef>
            <a:spcAft>
              <a:spcPct val="35000"/>
            </a:spcAft>
          </a:pPr>
          <a:r>
            <a:rPr lang="fr-FR" sz="2600" b="1" kern="1200" dirty="0" smtClean="0">
              <a:solidFill>
                <a:schemeClr val="bg1"/>
              </a:solidFill>
              <a:latin typeface="Tw Cen MT" pitchFamily="34" charset="0"/>
            </a:rPr>
            <a:t>EPI*</a:t>
          </a:r>
          <a:endParaRPr lang="fr-FR" sz="2600" b="1" kern="1200" dirty="0">
            <a:solidFill>
              <a:schemeClr val="bg1"/>
            </a:solidFill>
            <a:latin typeface="Tw Cen MT" pitchFamily="34" charset="0"/>
          </a:endParaRPr>
        </a:p>
        <a:p>
          <a:pPr marL="114300" lvl="1" indent="-114300" algn="l" defTabSz="644525">
            <a:lnSpc>
              <a:spcPct val="90000"/>
            </a:lnSpc>
            <a:spcBef>
              <a:spcPct val="0"/>
            </a:spcBef>
            <a:spcAft>
              <a:spcPct val="15000"/>
            </a:spcAft>
            <a:buChar char="••"/>
          </a:pPr>
          <a:r>
            <a:rPr lang="fr-FR" sz="1450" b="1" u="sng" kern="1200" cap="small" baseline="0" dirty="0" smtClean="0">
              <a:solidFill>
                <a:schemeClr val="bg1"/>
              </a:solidFill>
              <a:latin typeface="Tw Cen MT" pitchFamily="34" charset="0"/>
            </a:rPr>
            <a:t>Avec le français et les enseignements artistiques</a:t>
          </a:r>
          <a:r>
            <a:rPr lang="fr-FR" sz="1450" kern="1200" dirty="0" smtClean="0">
              <a:solidFill>
                <a:schemeClr val="bg1"/>
              </a:solidFill>
              <a:latin typeface="Tw Cen MT" pitchFamily="34" charset="0"/>
            </a:rPr>
            <a:t> :    « Culture et création artistiques » </a:t>
          </a:r>
          <a:r>
            <a:rPr lang="fr-FR" sz="1450" kern="1200" dirty="0" smtClean="0">
              <a:solidFill>
                <a:schemeClr val="bg1"/>
              </a:solidFill>
              <a:latin typeface="Tw Cen MT" pitchFamily="34" charset="0"/>
              <a:sym typeface="Wingdings" pitchFamily="2" charset="2"/>
            </a:rPr>
            <a:t> </a:t>
          </a:r>
          <a:r>
            <a:rPr lang="fr-FR" sz="1450" kern="1200" dirty="0" smtClean="0">
              <a:solidFill>
                <a:schemeClr val="bg1"/>
              </a:solidFill>
              <a:latin typeface="Tw Cen MT" pitchFamily="34" charset="0"/>
            </a:rPr>
            <a:t>travail sur les représentations de la ville à travers le paysage, le patrimoine, art urbain…</a:t>
          </a:r>
          <a:endParaRPr lang="fr-FR" sz="1450" kern="1200" dirty="0">
            <a:solidFill>
              <a:schemeClr val="bg1"/>
            </a:solidFill>
            <a:latin typeface="Tw Cen MT" pitchFamily="34" charset="0"/>
          </a:endParaRPr>
        </a:p>
        <a:p>
          <a:pPr marL="114300" lvl="1" indent="-114300" algn="l" defTabSz="644525">
            <a:lnSpc>
              <a:spcPct val="90000"/>
            </a:lnSpc>
            <a:spcBef>
              <a:spcPct val="0"/>
            </a:spcBef>
            <a:spcAft>
              <a:spcPct val="15000"/>
            </a:spcAft>
            <a:buChar char="••"/>
          </a:pPr>
          <a:r>
            <a:rPr lang="fr-FR" sz="1450" b="1" u="sng" kern="1200" cap="small" baseline="0" dirty="0" smtClean="0">
              <a:solidFill>
                <a:schemeClr val="bg1"/>
              </a:solidFill>
              <a:latin typeface="Tw Cen MT" pitchFamily="34" charset="0"/>
            </a:rPr>
            <a:t>Avec les disciplines scientifiques</a:t>
          </a:r>
          <a:r>
            <a:rPr lang="fr-FR" sz="1450" kern="1200" dirty="0" smtClean="0">
              <a:solidFill>
                <a:schemeClr val="bg1"/>
              </a:solidFill>
              <a:latin typeface="Tw Cen MT" pitchFamily="34" charset="0"/>
            </a:rPr>
            <a:t> : « Transition écologique et développement durable » </a:t>
          </a:r>
          <a:r>
            <a:rPr lang="fr-FR" sz="1450" kern="1200" dirty="0" smtClean="0">
              <a:solidFill>
                <a:schemeClr val="bg1"/>
              </a:solidFill>
              <a:latin typeface="Tw Cen MT" pitchFamily="34" charset="0"/>
              <a:sym typeface="Wingdings" pitchFamily="2" charset="2"/>
            </a:rPr>
            <a:t> travail sur les </a:t>
          </a:r>
          <a:r>
            <a:rPr lang="fr-FR" sz="1450" kern="1200" dirty="0" smtClean="0">
              <a:solidFill>
                <a:schemeClr val="bg1"/>
              </a:solidFill>
              <a:latin typeface="Tw Cen MT" pitchFamily="34" charset="0"/>
            </a:rPr>
            <a:t>notions de vulnérabilité urbaine, ville et développement durable.</a:t>
          </a:r>
          <a:endParaRPr lang="fr-FR" sz="1450" kern="1200" dirty="0">
            <a:solidFill>
              <a:schemeClr val="bg1"/>
            </a:solidFill>
            <a:latin typeface="Tw Cen MT" pitchFamily="34" charset="0"/>
          </a:endParaRPr>
        </a:p>
        <a:p>
          <a:pPr marL="114300" lvl="1" indent="-114300" algn="l" defTabSz="644525">
            <a:lnSpc>
              <a:spcPct val="90000"/>
            </a:lnSpc>
            <a:spcBef>
              <a:spcPct val="0"/>
            </a:spcBef>
            <a:spcAft>
              <a:spcPct val="15000"/>
            </a:spcAft>
            <a:buChar char="••"/>
          </a:pPr>
          <a:r>
            <a:rPr lang="fr-FR" sz="1450" b="1" u="sng" kern="1200" cap="small" baseline="0" dirty="0" smtClean="0">
              <a:solidFill>
                <a:schemeClr val="bg1"/>
              </a:solidFill>
              <a:latin typeface="Tw Cen MT" pitchFamily="34" charset="0"/>
            </a:rPr>
            <a:t>Avec les langues</a:t>
          </a:r>
          <a:r>
            <a:rPr lang="fr-FR" sz="1450" kern="1200" dirty="0" smtClean="0">
              <a:solidFill>
                <a:schemeClr val="bg1"/>
              </a:solidFill>
              <a:latin typeface="Tw Cen MT" pitchFamily="34" charset="0"/>
            </a:rPr>
            <a:t> : « Langues et cultures étrangères » </a:t>
          </a:r>
          <a:r>
            <a:rPr lang="fr-FR" sz="1450" kern="1200" dirty="0" smtClean="0">
              <a:solidFill>
                <a:schemeClr val="bg1"/>
              </a:solidFill>
              <a:latin typeface="Tw Cen MT" pitchFamily="34" charset="0"/>
              <a:sym typeface="Wingdings" pitchFamily="2" charset="2"/>
            </a:rPr>
            <a:t> travail </a:t>
          </a:r>
          <a:r>
            <a:rPr lang="fr-FR" sz="1450" kern="1200" dirty="0" smtClean="0">
              <a:solidFill>
                <a:schemeClr val="bg1"/>
              </a:solidFill>
              <a:latin typeface="Tw Cen MT" pitchFamily="34" charset="0"/>
            </a:rPr>
            <a:t>autour d’une grande ville étrangère par l’intermédiaire de la plate-forme « </a:t>
          </a:r>
          <a:r>
            <a:rPr lang="fr-FR" sz="1450" kern="1200" dirty="0" err="1" smtClean="0">
              <a:solidFill>
                <a:schemeClr val="bg1"/>
              </a:solidFill>
              <a:latin typeface="Tw Cen MT" pitchFamily="34" charset="0"/>
            </a:rPr>
            <a:t>eTwinning</a:t>
          </a:r>
          <a:r>
            <a:rPr lang="fr-FR" sz="1450" kern="1200" dirty="0" smtClean="0">
              <a:solidFill>
                <a:schemeClr val="bg1"/>
              </a:solidFill>
              <a:latin typeface="Tw Cen MT" pitchFamily="34" charset="0"/>
            </a:rPr>
            <a:t> » (Technologie, Langues Vivantes)</a:t>
          </a:r>
          <a:endParaRPr lang="fr-FR" sz="1450" kern="1200" dirty="0">
            <a:solidFill>
              <a:schemeClr val="bg1"/>
            </a:solidFill>
            <a:latin typeface="Tw Cen MT" pitchFamily="34" charset="0"/>
          </a:endParaRPr>
        </a:p>
      </dsp:txBody>
      <dsp:txXfrm rot="5400000">
        <a:off x="1116" y="1242334"/>
        <a:ext cx="2902148" cy="3727001"/>
      </dsp:txXfrm>
    </dsp:sp>
    <dsp:sp modelId="{E7261416-2607-4AB6-B536-906D213E6E19}">
      <dsp:nvSpPr>
        <dsp:cNvPr id="0" name=""/>
        <dsp:cNvSpPr/>
      </dsp:nvSpPr>
      <dsp:spPr>
        <a:xfrm rot="16200000">
          <a:off x="1466165" y="1654760"/>
          <a:ext cx="6211669" cy="2902148"/>
        </a:xfrm>
        <a:prstGeom prst="flowChartManualOperation">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2075" bIns="0" numCol="1" spcCol="1270" anchor="t" anchorCtr="0">
          <a:noAutofit/>
        </a:bodyPr>
        <a:lstStyle/>
        <a:p>
          <a:pPr lvl="0" algn="ctr" defTabSz="1155700">
            <a:lnSpc>
              <a:spcPct val="90000"/>
            </a:lnSpc>
            <a:spcBef>
              <a:spcPct val="0"/>
            </a:spcBef>
            <a:spcAft>
              <a:spcPct val="35000"/>
            </a:spcAft>
          </a:pPr>
          <a:r>
            <a:rPr lang="fr-FR" sz="2600" b="1" kern="1200" dirty="0" smtClean="0">
              <a:solidFill>
                <a:schemeClr val="bg1"/>
              </a:solidFill>
              <a:latin typeface="Tw Cen MT" pitchFamily="34" charset="0"/>
            </a:rPr>
            <a:t>PEAC**</a:t>
          </a:r>
          <a:endParaRPr lang="fr-FR" sz="2600" b="1" kern="1200" dirty="0">
            <a:solidFill>
              <a:schemeClr val="bg1"/>
            </a:solidFill>
            <a:latin typeface="Tw Cen MT" pitchFamily="34" charset="0"/>
          </a:endParaRPr>
        </a:p>
        <a:p>
          <a:pPr marL="114300" lvl="1" indent="-114300" algn="l" defTabSz="644525">
            <a:lnSpc>
              <a:spcPct val="90000"/>
            </a:lnSpc>
            <a:spcBef>
              <a:spcPct val="0"/>
            </a:spcBef>
            <a:spcAft>
              <a:spcPct val="15000"/>
            </a:spcAft>
            <a:buChar char="••"/>
          </a:pPr>
          <a:r>
            <a:rPr lang="fr-FR" sz="1450" b="1" kern="1200" dirty="0" smtClean="0">
              <a:solidFill>
                <a:schemeClr val="bg1"/>
              </a:solidFill>
              <a:latin typeface="Tw Cen MT" pitchFamily="34" charset="0"/>
            </a:rPr>
            <a:t>Travail d’histoire des arts </a:t>
          </a:r>
          <a:r>
            <a:rPr lang="fr-FR" sz="1450" kern="1200" dirty="0" smtClean="0">
              <a:solidFill>
                <a:schemeClr val="bg1"/>
              </a:solidFill>
              <a:latin typeface="Tw Cen MT" pitchFamily="34" charset="0"/>
              <a:sym typeface="Wingdings" pitchFamily="2" charset="2"/>
            </a:rPr>
            <a:t> </a:t>
          </a:r>
          <a:r>
            <a:rPr lang="fr-FR" sz="1450" kern="1200" dirty="0" smtClean="0">
              <a:solidFill>
                <a:schemeClr val="bg1"/>
              </a:solidFill>
              <a:latin typeface="Tw Cen MT" pitchFamily="34" charset="0"/>
            </a:rPr>
            <a:t>étude ou la présentation d’une œuvre d’art évoquant des paysages urbains peut faire l’objet d’une entrée du thème (fresques murales, « Street art », bâtiment à l’architecture remarquable, …)</a:t>
          </a:r>
          <a:endParaRPr lang="fr-FR" sz="1450" kern="1200" dirty="0">
            <a:solidFill>
              <a:schemeClr val="bg1"/>
            </a:solidFill>
            <a:latin typeface="Tw Cen MT" pitchFamily="34" charset="0"/>
          </a:endParaRPr>
        </a:p>
      </dsp:txBody>
      <dsp:txXfrm rot="5400000">
        <a:off x="3120925" y="1242334"/>
        <a:ext cx="2902148" cy="3727001"/>
      </dsp:txXfrm>
    </dsp:sp>
    <dsp:sp modelId="{DAF3A332-BBB7-4678-BF6C-39F1C918D419}">
      <dsp:nvSpPr>
        <dsp:cNvPr id="0" name=""/>
        <dsp:cNvSpPr/>
      </dsp:nvSpPr>
      <dsp:spPr>
        <a:xfrm rot="16200000">
          <a:off x="4585975" y="1654760"/>
          <a:ext cx="6211669" cy="2902148"/>
        </a:xfrm>
        <a:prstGeom prst="flowChartManualOperation">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00" bIns="0" numCol="1" spcCol="1270" anchor="t" anchorCtr="0">
          <a:noAutofit/>
        </a:bodyPr>
        <a:lstStyle/>
        <a:p>
          <a:pPr lvl="0" algn="l" defTabSz="1155700">
            <a:lnSpc>
              <a:spcPct val="90000"/>
            </a:lnSpc>
            <a:spcBef>
              <a:spcPct val="0"/>
            </a:spcBef>
            <a:spcAft>
              <a:spcPct val="35000"/>
            </a:spcAft>
          </a:pPr>
          <a:r>
            <a:rPr lang="fr-FR" sz="2600" b="1" kern="1200" cap="small" baseline="0" dirty="0" smtClean="0">
              <a:solidFill>
                <a:schemeClr val="bg1"/>
              </a:solidFill>
              <a:latin typeface="Tw Cen MT" pitchFamily="34" charset="0"/>
            </a:rPr>
            <a:t>parcours citoyen </a:t>
          </a:r>
        </a:p>
        <a:p>
          <a:pPr marL="114300" lvl="1" indent="-114300" algn="l" defTabSz="644525">
            <a:lnSpc>
              <a:spcPct val="90000"/>
            </a:lnSpc>
            <a:spcBef>
              <a:spcPct val="0"/>
            </a:spcBef>
            <a:spcAft>
              <a:spcPct val="15000"/>
            </a:spcAft>
            <a:buChar char="••"/>
          </a:pPr>
          <a:r>
            <a:rPr lang="fr-FR" sz="1450" kern="1200" dirty="0" smtClean="0">
              <a:solidFill>
                <a:schemeClr val="bg1"/>
              </a:solidFill>
              <a:latin typeface="Tw Cen MT" pitchFamily="34" charset="0"/>
            </a:rPr>
            <a:t>on peut choisir de traiter le thème à travers la</a:t>
          </a:r>
        </a:p>
        <a:p>
          <a:pPr marL="114300" lvl="1" indent="-114300" algn="l" defTabSz="644525">
            <a:lnSpc>
              <a:spcPct val="90000"/>
            </a:lnSpc>
            <a:spcBef>
              <a:spcPct val="0"/>
            </a:spcBef>
            <a:spcAft>
              <a:spcPct val="15000"/>
            </a:spcAft>
            <a:buChar char="••"/>
          </a:pPr>
          <a:r>
            <a:rPr lang="fr-FR" sz="1450" b="1" kern="1200" dirty="0" smtClean="0">
              <a:solidFill>
                <a:schemeClr val="bg1"/>
              </a:solidFill>
              <a:latin typeface="Tw Cen MT" pitchFamily="34" charset="0"/>
            </a:rPr>
            <a:t>problématique des inégalités </a:t>
          </a:r>
          <a:r>
            <a:rPr lang="fr-FR" sz="1450" kern="1200" dirty="0" smtClean="0">
              <a:solidFill>
                <a:schemeClr val="bg1"/>
              </a:solidFill>
              <a:latin typeface="Tw Cen MT" pitchFamily="34" charset="0"/>
            </a:rPr>
            <a:t>suggérée dans les deux sous-thèmes et pouvant être mise en</a:t>
          </a:r>
        </a:p>
        <a:p>
          <a:pPr marL="114300" lvl="1" indent="-114300" algn="l" defTabSz="644525">
            <a:lnSpc>
              <a:spcPct val="90000"/>
            </a:lnSpc>
            <a:spcBef>
              <a:spcPct val="0"/>
            </a:spcBef>
            <a:spcAft>
              <a:spcPct val="15000"/>
            </a:spcAft>
            <a:buChar char="••"/>
          </a:pPr>
          <a:r>
            <a:rPr lang="fr-FR" sz="1450" kern="1200" dirty="0" smtClean="0">
              <a:solidFill>
                <a:schemeClr val="bg1"/>
              </a:solidFill>
              <a:latin typeface="Tw Cen MT" pitchFamily="34" charset="0"/>
            </a:rPr>
            <a:t>lien avec l’Enseignement moral et civique (</a:t>
          </a:r>
          <a:r>
            <a:rPr lang="fr-FR" sz="1450" b="1" kern="1200" dirty="0" smtClean="0">
              <a:solidFill>
                <a:schemeClr val="bg1"/>
              </a:solidFill>
              <a:latin typeface="Tw Cen MT" pitchFamily="34" charset="0"/>
            </a:rPr>
            <a:t>questions d’identité territoriale, de représentation,</a:t>
          </a:r>
        </a:p>
        <a:p>
          <a:pPr marL="114300" lvl="1" indent="-114300" algn="l" defTabSz="644525">
            <a:lnSpc>
              <a:spcPct val="90000"/>
            </a:lnSpc>
            <a:spcBef>
              <a:spcPct val="0"/>
            </a:spcBef>
            <a:spcAft>
              <a:spcPct val="15000"/>
            </a:spcAft>
            <a:buChar char="••"/>
          </a:pPr>
          <a:r>
            <a:rPr lang="fr-FR" sz="1450" b="1" kern="1200" dirty="0" smtClean="0">
              <a:solidFill>
                <a:schemeClr val="bg1"/>
              </a:solidFill>
              <a:latin typeface="Tw Cen MT" pitchFamily="34" charset="0"/>
            </a:rPr>
            <a:t>de marquage territorial, de ségrégation socio-spatiale, de discrimination, ou d’engagement</a:t>
          </a:r>
        </a:p>
        <a:p>
          <a:pPr marL="114300" lvl="1" indent="-114300" algn="l" defTabSz="644525">
            <a:lnSpc>
              <a:spcPct val="90000"/>
            </a:lnSpc>
            <a:spcBef>
              <a:spcPct val="0"/>
            </a:spcBef>
            <a:spcAft>
              <a:spcPct val="15000"/>
            </a:spcAft>
            <a:buChar char="••"/>
          </a:pPr>
          <a:r>
            <a:rPr lang="fr-FR" sz="1450" b="1" kern="1200" dirty="0" smtClean="0">
              <a:solidFill>
                <a:schemeClr val="bg1"/>
              </a:solidFill>
              <a:latin typeface="Tw Cen MT" pitchFamily="34" charset="0"/>
            </a:rPr>
            <a:t>local citoyen</a:t>
          </a:r>
          <a:r>
            <a:rPr lang="fr-FR" sz="1450" kern="1200" dirty="0" smtClean="0">
              <a:solidFill>
                <a:schemeClr val="bg1"/>
              </a:solidFill>
              <a:latin typeface="Tw Cen MT" pitchFamily="34" charset="0"/>
            </a:rPr>
            <a:t>).</a:t>
          </a:r>
          <a:endParaRPr lang="fr-FR" sz="1450" kern="1200" dirty="0">
            <a:solidFill>
              <a:schemeClr val="bg1"/>
            </a:solidFill>
            <a:latin typeface="Tw Cen MT" pitchFamily="34" charset="0"/>
          </a:endParaRPr>
        </a:p>
        <a:p>
          <a:pPr marL="114300" lvl="1" indent="-114300" algn="l" defTabSz="666750">
            <a:lnSpc>
              <a:spcPct val="90000"/>
            </a:lnSpc>
            <a:spcBef>
              <a:spcPct val="0"/>
            </a:spcBef>
            <a:spcAft>
              <a:spcPct val="15000"/>
            </a:spcAft>
            <a:buChar char="••"/>
          </a:pPr>
          <a:endParaRPr lang="fr-FR" sz="1500" kern="1200" dirty="0"/>
        </a:p>
      </dsp:txBody>
      <dsp:txXfrm rot="5400000">
        <a:off x="6240735" y="1242334"/>
        <a:ext cx="2902148" cy="372700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3495" cy="500936"/>
          </a:xfrm>
          <a:prstGeom prst="rect">
            <a:avLst/>
          </a:prstGeom>
        </p:spPr>
        <p:txBody>
          <a:bodyPr vert="horz" lIns="96588" tIns="48294" rIns="96588" bIns="48294" rtlCol="0"/>
          <a:lstStyle>
            <a:lvl1pPr algn="l">
              <a:defRPr sz="1300"/>
            </a:lvl1pPr>
          </a:lstStyle>
          <a:p>
            <a:endParaRPr lang="fr-FR"/>
          </a:p>
        </p:txBody>
      </p:sp>
      <p:sp>
        <p:nvSpPr>
          <p:cNvPr id="3" name="Espace réservé de la date 2"/>
          <p:cNvSpPr>
            <a:spLocks noGrp="1"/>
          </p:cNvSpPr>
          <p:nvPr>
            <p:ph type="dt" idx="1"/>
          </p:nvPr>
        </p:nvSpPr>
        <p:spPr>
          <a:xfrm>
            <a:off x="3899900" y="0"/>
            <a:ext cx="2983495" cy="500936"/>
          </a:xfrm>
          <a:prstGeom prst="rect">
            <a:avLst/>
          </a:prstGeom>
        </p:spPr>
        <p:txBody>
          <a:bodyPr vert="horz" lIns="96588" tIns="48294" rIns="96588" bIns="48294" rtlCol="0"/>
          <a:lstStyle>
            <a:lvl1pPr algn="r">
              <a:defRPr sz="1300"/>
            </a:lvl1pPr>
          </a:lstStyle>
          <a:p>
            <a:fld id="{9186AF78-1C64-45D2-8C81-ADCCA37F5EB8}" type="datetimeFigureOut">
              <a:rPr lang="fr-FR" smtClean="0"/>
              <a:t>21/05/2016</a:t>
            </a:fld>
            <a:endParaRPr lang="fr-FR"/>
          </a:p>
        </p:txBody>
      </p:sp>
      <p:sp>
        <p:nvSpPr>
          <p:cNvPr id="4" name="Espace réservé de l'image des diapositives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fr-FR"/>
          </a:p>
        </p:txBody>
      </p:sp>
      <p:sp>
        <p:nvSpPr>
          <p:cNvPr id="5" name="Espace réservé des commentaires 4"/>
          <p:cNvSpPr>
            <a:spLocks noGrp="1"/>
          </p:cNvSpPr>
          <p:nvPr>
            <p:ph type="body" sz="quarter" idx="3"/>
          </p:nvPr>
        </p:nvSpPr>
        <p:spPr>
          <a:xfrm>
            <a:off x="688499" y="4758889"/>
            <a:ext cx="5507990" cy="4508421"/>
          </a:xfrm>
          <a:prstGeom prst="rect">
            <a:avLst/>
          </a:prstGeom>
        </p:spPr>
        <p:txBody>
          <a:bodyPr vert="horz" lIns="96588" tIns="48294" rIns="96588" bIns="4829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a:defRPr sz="1300"/>
            </a:lvl1pPr>
          </a:lstStyle>
          <a:p>
            <a:fld id="{14FF17ED-1B56-4115-82F1-630161E058D4}" type="slidenum">
              <a:rPr lang="fr-FR" smtClean="0"/>
              <a:t>‹N°›</a:t>
            </a:fld>
            <a:endParaRPr lang="fr-FR"/>
          </a:p>
        </p:txBody>
      </p:sp>
    </p:spTree>
    <p:extLst>
      <p:ext uri="{BB962C8B-B14F-4D97-AF65-F5344CB8AC3E}">
        <p14:creationId xmlns:p14="http://schemas.microsoft.com/office/powerpoint/2010/main" val="176607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4FF17ED-1B56-4115-82F1-630161E058D4}" type="slidenum">
              <a:rPr lang="fr-FR" smtClean="0"/>
              <a:t>1</a:t>
            </a:fld>
            <a:endParaRPr lang="fr-FR"/>
          </a:p>
        </p:txBody>
      </p:sp>
    </p:spTree>
    <p:extLst>
      <p:ext uri="{BB962C8B-B14F-4D97-AF65-F5344CB8AC3E}">
        <p14:creationId xmlns:p14="http://schemas.microsoft.com/office/powerpoint/2010/main" val="91989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300" dirty="0"/>
              <a:t>En terminale : Quelles sont les dynamiques de la mondialisation et comment se traduisent-elles sur les territoires ? </a:t>
            </a:r>
          </a:p>
          <a:p>
            <a:r>
              <a:rPr lang="fr-FR" dirty="0" smtClean="0"/>
              <a:t>Étudier les territoires dans la mondialisation, c’est s’interroger sur leur recomposition résultant de leur inégale intégration aux réseaux d’échanges</a:t>
            </a:r>
          </a:p>
          <a:p>
            <a:r>
              <a:rPr lang="fr-FR" dirty="0" smtClean="0"/>
              <a:t>En  effet, la  mondialisation  hiérarchise  les lieux à toutes les échelles et</a:t>
            </a:r>
            <a:r>
              <a:rPr lang="fr-FR" baseline="0" dirty="0" smtClean="0"/>
              <a:t> </a:t>
            </a:r>
            <a:r>
              <a:rPr lang="fr-FR" dirty="0" smtClean="0"/>
              <a:t>valorise ainsi certains territoires, notamment les villes mondiales, au détriment d’autres. En mettant en relation les lieux de production et de consommation dispersés sur  tout le globe, elle multiplie les transports par mer ce qui renforce l’importance géostratégique des espaces maritimes. </a:t>
            </a:r>
          </a:p>
          <a:p>
            <a:endParaRPr lang="fr-FR" dirty="0"/>
          </a:p>
        </p:txBody>
      </p:sp>
      <p:sp>
        <p:nvSpPr>
          <p:cNvPr id="4" name="Espace réservé du numéro de diapositive 3"/>
          <p:cNvSpPr>
            <a:spLocks noGrp="1"/>
          </p:cNvSpPr>
          <p:nvPr>
            <p:ph type="sldNum" sz="quarter" idx="10"/>
          </p:nvPr>
        </p:nvSpPr>
        <p:spPr/>
        <p:txBody>
          <a:bodyPr/>
          <a:lstStyle/>
          <a:p>
            <a:fld id="{14FF17ED-1B56-4115-82F1-630161E058D4}" type="slidenum">
              <a:rPr lang="fr-FR" smtClean="0"/>
              <a:t>5</a:t>
            </a:fld>
            <a:endParaRPr lang="fr-FR"/>
          </a:p>
        </p:txBody>
      </p:sp>
    </p:spTree>
    <p:extLst>
      <p:ext uri="{BB962C8B-B14F-4D97-AF65-F5344CB8AC3E}">
        <p14:creationId xmlns:p14="http://schemas.microsoft.com/office/powerpoint/2010/main" val="198825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Mondialisation : internationalisation des échanges qui amène à une mise en relation</a:t>
            </a:r>
            <a:r>
              <a:rPr lang="fr-FR" baseline="0" dirty="0" smtClean="0"/>
              <a:t> de plus en plus importante des différents espaces mondiaux. </a:t>
            </a:r>
            <a:endParaRPr lang="fr-FR" dirty="0"/>
          </a:p>
        </p:txBody>
      </p:sp>
      <p:sp>
        <p:nvSpPr>
          <p:cNvPr id="4" name="Espace réservé du numéro de diapositive 3"/>
          <p:cNvSpPr>
            <a:spLocks noGrp="1"/>
          </p:cNvSpPr>
          <p:nvPr>
            <p:ph type="sldNum" sz="quarter" idx="10"/>
          </p:nvPr>
        </p:nvSpPr>
        <p:spPr/>
        <p:txBody>
          <a:bodyPr/>
          <a:lstStyle/>
          <a:p>
            <a:fld id="{14FF17ED-1B56-4115-82F1-630161E058D4}" type="slidenum">
              <a:rPr lang="fr-FR" smtClean="0"/>
              <a:t>8</a:t>
            </a:fld>
            <a:endParaRPr lang="fr-FR"/>
          </a:p>
        </p:txBody>
      </p:sp>
    </p:spTree>
    <p:extLst>
      <p:ext uri="{BB962C8B-B14F-4D97-AF65-F5344CB8AC3E}">
        <p14:creationId xmlns:p14="http://schemas.microsoft.com/office/powerpoint/2010/main" val="132305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C315262-6776-4F62-B2C5-3E5755F11AE7}"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212246034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315262-6776-4F62-B2C5-3E5755F11AE7}"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363830916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315262-6776-4F62-B2C5-3E5755F11AE7}"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21815557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315262-6776-4F62-B2C5-3E5755F11AE7}"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416768365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C315262-6776-4F62-B2C5-3E5755F11AE7}" type="datetimeFigureOut">
              <a:rPr lang="fr-FR" smtClean="0"/>
              <a:t>21/05/2016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261699110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C315262-6776-4F62-B2C5-3E5755F11AE7}" type="datetimeFigureOut">
              <a:rPr lang="fr-FR" smtClean="0"/>
              <a:t>21/05/2016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149933601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C315262-6776-4F62-B2C5-3E5755F11AE7}" type="datetimeFigureOut">
              <a:rPr lang="fr-FR" smtClean="0"/>
              <a:t>21/05/2016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248449404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C315262-6776-4F62-B2C5-3E5755F11AE7}" type="datetimeFigureOut">
              <a:rPr lang="fr-FR" smtClean="0"/>
              <a:t>21/05/2016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357939872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315262-6776-4F62-B2C5-3E5755F11AE7}" type="datetimeFigureOut">
              <a:rPr lang="fr-FR" smtClean="0"/>
              <a:t>21/05/2016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296989977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C315262-6776-4F62-B2C5-3E5755F11AE7}" type="datetimeFigureOut">
              <a:rPr lang="fr-FR" smtClean="0"/>
              <a:t>21/05/2016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309986754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C315262-6776-4F62-B2C5-3E5755F11AE7}" type="datetimeFigureOut">
              <a:rPr lang="fr-FR" smtClean="0"/>
              <a:t>21/05/2016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EFC17D-5FF1-4CAF-BBA3-DE6C2248B701}" type="slidenum">
              <a:rPr lang="fr-FR" smtClean="0"/>
              <a:t>‹N°›</a:t>
            </a:fld>
            <a:endParaRPr lang="fr-FR"/>
          </a:p>
        </p:txBody>
      </p:sp>
    </p:spTree>
    <p:extLst>
      <p:ext uri="{BB962C8B-B14F-4D97-AF65-F5344CB8AC3E}">
        <p14:creationId xmlns:p14="http://schemas.microsoft.com/office/powerpoint/2010/main" val="64241663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15262-6776-4F62-B2C5-3E5755F11AE7}" type="datetimeFigureOut">
              <a:rPr lang="fr-FR" smtClean="0"/>
              <a:t>21/05/2016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FC17D-5FF1-4CAF-BBA3-DE6C2248B701}" type="slidenum">
              <a:rPr lang="fr-FR" smtClean="0"/>
              <a:t>‹N°›</a:t>
            </a:fld>
            <a:endParaRPr lang="fr-FR"/>
          </a:p>
        </p:txBody>
      </p:sp>
    </p:spTree>
    <p:extLst>
      <p:ext uri="{BB962C8B-B14F-4D97-AF65-F5344CB8AC3E}">
        <p14:creationId xmlns:p14="http://schemas.microsoft.com/office/powerpoint/2010/main" val="2437283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8"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44482" y="1743988"/>
            <a:ext cx="7582554" cy="1477328"/>
          </a:xfrm>
          <a:prstGeom prst="rect">
            <a:avLst/>
          </a:prstGeom>
          <a:solidFill>
            <a:schemeClr val="bg2">
              <a:lumMod val="1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23229" y="1743988"/>
            <a:ext cx="7582554" cy="1477328"/>
          </a:xfrm>
          <a:prstGeom prst="rect">
            <a:avLst/>
          </a:prstGeom>
        </p:spPr>
        <p:txBody>
          <a:bodyPr wrap="square">
            <a:spAutoFit/>
          </a:bodyPr>
          <a:lstStyle/>
          <a:p>
            <a:pPr algn="ctr"/>
            <a:r>
              <a:rPr lang="fr-FR" sz="3000" b="1"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Des villes </a:t>
            </a:r>
            <a:r>
              <a:rPr lang="fr-FR" sz="3000" b="1" cap="small"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inegalement</a:t>
            </a:r>
            <a:r>
              <a:rPr lang="fr-FR" sz="3000" b="1"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 </a:t>
            </a:r>
            <a:r>
              <a:rPr lang="fr-FR" sz="3000" b="1" cap="small"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connectees</a:t>
            </a:r>
            <a:r>
              <a:rPr lang="fr-FR" sz="3000" b="1"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 </a:t>
            </a:r>
            <a:r>
              <a:rPr lang="fr-FR" sz="3000" b="1"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aux </a:t>
            </a:r>
            <a:r>
              <a:rPr lang="fr-FR" sz="3000" b="1" cap="small"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reseaux</a:t>
            </a:r>
            <a:r>
              <a:rPr lang="fr-FR" sz="3000" b="1"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 </a:t>
            </a:r>
            <a:endParaRPr lang="fr-FR" sz="3000" b="1"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endParaRPr>
          </a:p>
          <a:p>
            <a:pPr algn="ctr"/>
            <a:r>
              <a:rPr lang="fr-FR" sz="3000" b="1" cap="small"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de </a:t>
            </a:r>
            <a:r>
              <a:rPr lang="fr-FR" sz="3000" b="1" cap="small"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handwriting-draft_free-version" pitchFamily="2" charset="0"/>
              </a:rPr>
              <a:t>la mondialisation</a:t>
            </a:r>
          </a:p>
        </p:txBody>
      </p:sp>
      <p:sp>
        <p:nvSpPr>
          <p:cNvPr id="7" name="Rectangle 6"/>
          <p:cNvSpPr/>
          <p:nvPr/>
        </p:nvSpPr>
        <p:spPr>
          <a:xfrm>
            <a:off x="5245254" y="-1261"/>
            <a:ext cx="3898746" cy="830997"/>
          </a:xfrm>
          <a:prstGeom prst="rect">
            <a:avLst/>
          </a:prstGeom>
        </p:spPr>
        <p:txBody>
          <a:bodyPr wrap="square">
            <a:spAutoFit/>
          </a:bodyPr>
          <a:lstStyle/>
          <a:p>
            <a:pPr algn="r"/>
            <a:r>
              <a:rPr lang="fr-FR" sz="1600" dirty="0" smtClean="0">
                <a:solidFill>
                  <a:schemeClr val="bg2">
                    <a:lumMod val="25000"/>
                  </a:schemeClr>
                </a:solidFill>
                <a:latin typeface="handwriting-draft_free-version" pitchFamily="2" charset="0"/>
              </a:rPr>
              <a:t>4</a:t>
            </a:r>
            <a:r>
              <a:rPr lang="fr-FR" sz="1600" baseline="30000" dirty="0" smtClean="0">
                <a:solidFill>
                  <a:schemeClr val="bg2">
                    <a:lumMod val="25000"/>
                  </a:schemeClr>
                </a:solidFill>
                <a:latin typeface="handwriting-draft_free-version" pitchFamily="2" charset="0"/>
              </a:rPr>
              <a:t>ème</a:t>
            </a:r>
            <a:r>
              <a:rPr lang="fr-FR" sz="1600" dirty="0" smtClean="0">
                <a:solidFill>
                  <a:schemeClr val="bg2">
                    <a:lumMod val="25000"/>
                  </a:schemeClr>
                </a:solidFill>
                <a:latin typeface="handwriting-draft_free-version" pitchFamily="2" charset="0"/>
              </a:rPr>
              <a:t> géographie</a:t>
            </a:r>
          </a:p>
          <a:p>
            <a:pPr algn="r"/>
            <a:r>
              <a:rPr lang="fr-FR" sz="1600" dirty="0" smtClean="0">
                <a:solidFill>
                  <a:schemeClr val="bg2">
                    <a:lumMod val="25000"/>
                  </a:schemeClr>
                </a:solidFill>
                <a:latin typeface="handwriting-draft_free-version" pitchFamily="2" charset="0"/>
              </a:rPr>
              <a:t>Thème 1</a:t>
            </a:r>
            <a:r>
              <a:rPr lang="fr-FR" sz="1600" dirty="0">
                <a:solidFill>
                  <a:schemeClr val="bg2">
                    <a:lumMod val="25000"/>
                  </a:schemeClr>
                </a:solidFill>
                <a:latin typeface="handwriting-draft_free-version" pitchFamily="2" charset="0"/>
              </a:rPr>
              <a:t> </a:t>
            </a:r>
            <a:r>
              <a:rPr lang="fr-FR" sz="1600" dirty="0" smtClean="0">
                <a:solidFill>
                  <a:schemeClr val="bg2">
                    <a:lumMod val="25000"/>
                  </a:schemeClr>
                </a:solidFill>
                <a:latin typeface="handwriting-draft_free-version" pitchFamily="2" charset="0"/>
              </a:rPr>
              <a:t>: L’urbanisation </a:t>
            </a:r>
            <a:r>
              <a:rPr lang="fr-FR" sz="1600" dirty="0">
                <a:solidFill>
                  <a:schemeClr val="bg2">
                    <a:lumMod val="25000"/>
                  </a:schemeClr>
                </a:solidFill>
                <a:latin typeface="handwriting-draft_free-version" pitchFamily="2" charset="0"/>
              </a:rPr>
              <a:t>du </a:t>
            </a:r>
            <a:r>
              <a:rPr lang="fr-FR" sz="1600" dirty="0" smtClean="0">
                <a:solidFill>
                  <a:schemeClr val="bg2">
                    <a:lumMod val="25000"/>
                  </a:schemeClr>
                </a:solidFill>
                <a:latin typeface="handwriting-draft_free-version" pitchFamily="2" charset="0"/>
              </a:rPr>
              <a:t>monde</a:t>
            </a:r>
            <a:endParaRPr lang="fr-FR" sz="1600" dirty="0">
              <a:solidFill>
                <a:schemeClr val="bg2">
                  <a:lumMod val="25000"/>
                </a:schemeClr>
              </a:solidFill>
              <a:latin typeface="handwriting-draft_free-version" pitchFamily="2" charset="0"/>
            </a:endParaRPr>
          </a:p>
        </p:txBody>
      </p:sp>
      <p:pic>
        <p:nvPicPr>
          <p:cNvPr id="8" name="Picture 2" descr="http://centenaire.org/sites/default/files/styles/full_16_9/public/atoms/images/logo_academie_guyane.png?itok=lxwIZ2LU"/>
          <p:cNvPicPr>
            <a:picLocks noChangeAspect="1" noChangeArrowheads="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31815" t="21593" r="31387" b="31856"/>
          <a:stretch/>
        </p:blipFill>
        <p:spPr bwMode="auto">
          <a:xfrm>
            <a:off x="7194627" y="5546141"/>
            <a:ext cx="1986534" cy="141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3457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750"/>
                                        <p:tgtEl>
                                          <p:spTgt spid="7">
                                            <p:txEl>
                                              <p:pRg st="0" end="0"/>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75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750" fill="hold"/>
                                        <p:tgtEl>
                                          <p:spTgt spid="5"/>
                                        </p:tgtEl>
                                        <p:attrNameLst>
                                          <p:attrName>ppt_y</p:attrName>
                                        </p:attrNameLst>
                                      </p:cBhvr>
                                      <p:tavLst>
                                        <p:tav tm="0">
                                          <p:val>
                                            <p:strVal val="#ppt_y"/>
                                          </p:val>
                                        </p:tav>
                                        <p:tav tm="100000">
                                          <p:val>
                                            <p:strVal val="#ppt_y"/>
                                          </p:val>
                                        </p:tav>
                                      </p:tavLst>
                                    </p:anim>
                                    <p:anim calcmode="lin" valueType="num">
                                      <p:cBhvr>
                                        <p:cTn id="25"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750" tmFilter="0,0; .5, 1; 1, 1"/>
                                        <p:tgtEl>
                                          <p:spTgt spid="5"/>
                                        </p:tgtEl>
                                      </p:cBhvr>
                                    </p:animEffect>
                                  </p:childTnLst>
                                </p:cTn>
                              </p:par>
                            </p:childTnLst>
                          </p:cTn>
                        </p:par>
                        <p:par>
                          <p:cTn id="28" fill="hold">
                            <p:stCondLst>
                              <p:cond delay="6025"/>
                            </p:stCondLst>
                            <p:childTnLst>
                              <p:par>
                                <p:cTn id="29" presetID="14" presetClass="entr" presetSubtype="1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Ecueils (Fiche </a:t>
            </a:r>
            <a:r>
              <a:rPr lang="fr-FR" sz="36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Eduscol</a:t>
            </a:r>
            <a:r>
              <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rPr>
              <a:t>)</a:t>
            </a:r>
          </a:p>
        </p:txBody>
      </p:sp>
      <p:sp>
        <p:nvSpPr>
          <p:cNvPr id="3" name="ZoneTexte 2"/>
          <p:cNvSpPr txBox="1"/>
          <p:nvPr/>
        </p:nvSpPr>
        <p:spPr>
          <a:xfrm>
            <a:off x="841925" y="1720840"/>
            <a:ext cx="7460151" cy="3416320"/>
          </a:xfrm>
          <a:prstGeom prst="rect">
            <a:avLst/>
          </a:prstGeom>
          <a:solidFill>
            <a:schemeClr val="bg2">
              <a:lumMod val="10000"/>
              <a:alpha val="62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just">
              <a:buFont typeface="Wingdings" pitchFamily="2" charset="2"/>
              <a:buChar char="§"/>
            </a:pPr>
            <a:r>
              <a:rPr lang="fr-FR" b="1" dirty="0" smtClean="0">
                <a:solidFill>
                  <a:schemeClr val="bg1"/>
                </a:solidFill>
                <a:latin typeface="Tw Cen MT" pitchFamily="34" charset="0"/>
              </a:rPr>
              <a:t>Céder à la tentation de l’exhaustivité dans les études de cas, dans l’utilisation des notions de géographie urbaine et d’analyse spatiale ou au contraire en rester à une « simple » lecture de paysage.</a:t>
            </a:r>
          </a:p>
          <a:p>
            <a:pPr marL="285750" indent="-285750" algn="just">
              <a:buFont typeface="Wingdings" pitchFamily="2" charset="2"/>
              <a:buChar char="§"/>
            </a:pPr>
            <a:endParaRPr lang="fr-FR" b="1" dirty="0" smtClean="0">
              <a:solidFill>
                <a:schemeClr val="bg1"/>
              </a:solidFill>
              <a:latin typeface="Tw Cen MT" pitchFamily="34" charset="0"/>
            </a:endParaRPr>
          </a:p>
          <a:p>
            <a:pPr marL="285750" indent="-285750" algn="just">
              <a:buFont typeface="Wingdings" pitchFamily="2" charset="2"/>
              <a:buChar char="§"/>
            </a:pPr>
            <a:r>
              <a:rPr lang="fr-FR" b="1" dirty="0" smtClean="0">
                <a:solidFill>
                  <a:schemeClr val="bg1"/>
                </a:solidFill>
                <a:latin typeface="Tw Cen MT" pitchFamily="34" charset="0"/>
              </a:rPr>
              <a:t>Donner une vision statique d’une ville dans les études de cas, notamment en étudiant des paysages sans acteurs.</a:t>
            </a:r>
          </a:p>
          <a:p>
            <a:pPr marL="285750" indent="-285750" algn="just">
              <a:buFont typeface="Wingdings" pitchFamily="2" charset="2"/>
              <a:buChar char="§"/>
            </a:pPr>
            <a:endParaRPr lang="fr-FR" b="1" dirty="0" smtClean="0">
              <a:solidFill>
                <a:schemeClr val="bg1"/>
              </a:solidFill>
              <a:latin typeface="Tw Cen MT" pitchFamily="34" charset="0"/>
            </a:endParaRPr>
          </a:p>
          <a:p>
            <a:pPr marL="285750" indent="-285750" algn="just">
              <a:buFont typeface="Wingdings" pitchFamily="2" charset="2"/>
              <a:buChar char="§"/>
            </a:pPr>
            <a:r>
              <a:rPr lang="fr-FR" b="1" dirty="0" smtClean="0">
                <a:solidFill>
                  <a:schemeClr val="bg1"/>
                </a:solidFill>
                <a:latin typeface="Tw Cen MT" pitchFamily="34" charset="0"/>
              </a:rPr>
              <a:t>Négliger de localiser les paysages étudiés dans l’espace urbain dont les élèves ne peuvent alors percevoir l’organisation.</a:t>
            </a:r>
          </a:p>
          <a:p>
            <a:pPr marL="285750" indent="-285750" algn="just">
              <a:buFont typeface="Wingdings" pitchFamily="2" charset="2"/>
              <a:buChar char="§"/>
            </a:pPr>
            <a:endParaRPr lang="fr-FR" b="1" dirty="0" smtClean="0">
              <a:solidFill>
                <a:schemeClr val="bg1"/>
              </a:solidFill>
              <a:latin typeface="Tw Cen MT" pitchFamily="34" charset="0"/>
            </a:endParaRPr>
          </a:p>
          <a:p>
            <a:pPr marL="285750" indent="-285750" algn="just">
              <a:buFont typeface="Wingdings" pitchFamily="2" charset="2"/>
              <a:buChar char="§"/>
            </a:pPr>
            <a:r>
              <a:rPr lang="fr-FR" b="1" dirty="0" smtClean="0">
                <a:solidFill>
                  <a:schemeClr val="bg1"/>
                </a:solidFill>
                <a:latin typeface="Tw Cen MT" pitchFamily="34" charset="0"/>
              </a:rPr>
              <a:t>Se limiter à l’étude des villes et minorer la mise en connexion qui est la spécificité de ce thème du programme de la classe de 4e.</a:t>
            </a:r>
          </a:p>
        </p:txBody>
      </p:sp>
    </p:spTree>
    <p:extLst>
      <p:ext uri="{BB962C8B-B14F-4D97-AF65-F5344CB8AC3E}">
        <p14:creationId xmlns:p14="http://schemas.microsoft.com/office/powerpoint/2010/main" val="148471636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Quels prolongements possibles ? </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graphicFrame>
        <p:nvGraphicFramePr>
          <p:cNvPr id="3" name="Diagramme 2"/>
          <p:cNvGraphicFramePr/>
          <p:nvPr>
            <p:extLst>
              <p:ext uri="{D42A27DB-BD31-4B8C-83A1-F6EECF244321}">
                <p14:modId xmlns:p14="http://schemas.microsoft.com/office/powerpoint/2010/main" val="3488957584"/>
              </p:ext>
            </p:extLst>
          </p:nvPr>
        </p:nvGraphicFramePr>
        <p:xfrm>
          <a:off x="0" y="646331"/>
          <a:ext cx="9144000" cy="6211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6596390"/>
            <a:ext cx="2853666" cy="261610"/>
          </a:xfrm>
          <a:prstGeom prst="rect">
            <a:avLst/>
          </a:prstGeom>
        </p:spPr>
        <p:txBody>
          <a:bodyPr wrap="none">
            <a:spAutoFit/>
          </a:bodyPr>
          <a:lstStyle/>
          <a:p>
            <a:r>
              <a:rPr lang="fr-FR" sz="1100" b="1" dirty="0" smtClean="0">
                <a:latin typeface="Tw Cen MT" pitchFamily="34" charset="0"/>
              </a:rPr>
              <a:t>* Enseignements Pratiques </a:t>
            </a:r>
            <a:r>
              <a:rPr lang="fr-FR" sz="1100" b="1" dirty="0">
                <a:latin typeface="Tw Cen MT" pitchFamily="34" charset="0"/>
              </a:rPr>
              <a:t>I</a:t>
            </a:r>
            <a:r>
              <a:rPr lang="fr-FR" sz="1100" b="1" dirty="0" smtClean="0">
                <a:latin typeface="Tw Cen MT" pitchFamily="34" charset="0"/>
              </a:rPr>
              <a:t>nterdisciplinaires </a:t>
            </a:r>
            <a:endParaRPr lang="fr-FR" sz="1100" dirty="0">
              <a:latin typeface="Tw Cen MT" pitchFamily="34" charset="0"/>
            </a:endParaRPr>
          </a:p>
        </p:txBody>
      </p:sp>
      <p:sp>
        <p:nvSpPr>
          <p:cNvPr id="5" name="Rectangle 4"/>
          <p:cNvSpPr/>
          <p:nvPr/>
        </p:nvSpPr>
        <p:spPr>
          <a:xfrm>
            <a:off x="3164089" y="6608714"/>
            <a:ext cx="2916183" cy="261610"/>
          </a:xfrm>
          <a:prstGeom prst="rect">
            <a:avLst/>
          </a:prstGeom>
        </p:spPr>
        <p:txBody>
          <a:bodyPr wrap="none">
            <a:spAutoFit/>
          </a:bodyPr>
          <a:lstStyle/>
          <a:p>
            <a:r>
              <a:rPr lang="fr-FR" sz="1100" b="1" dirty="0">
                <a:latin typeface="Tw Cen MT" pitchFamily="34" charset="0"/>
              </a:rPr>
              <a:t>** </a:t>
            </a:r>
            <a:r>
              <a:rPr lang="fr-FR" sz="1100" b="1" dirty="0" smtClean="0">
                <a:latin typeface="Tw Cen MT" pitchFamily="34" charset="0"/>
              </a:rPr>
              <a:t>Parcours d’Education Artistique </a:t>
            </a:r>
            <a:r>
              <a:rPr lang="fr-FR" sz="1100" b="1" dirty="0">
                <a:latin typeface="Tw Cen MT" pitchFamily="34" charset="0"/>
              </a:rPr>
              <a:t>et </a:t>
            </a:r>
            <a:r>
              <a:rPr lang="fr-FR" sz="1100" b="1" dirty="0" smtClean="0">
                <a:latin typeface="Tw Cen MT" pitchFamily="34" charset="0"/>
              </a:rPr>
              <a:t>Culturelle</a:t>
            </a:r>
            <a:endParaRPr lang="fr-FR" sz="1100" dirty="0">
              <a:latin typeface="Tw Cen MT" pitchFamily="34" charset="0"/>
            </a:endParaRPr>
          </a:p>
        </p:txBody>
      </p:sp>
    </p:spTree>
    <p:extLst>
      <p:ext uri="{BB962C8B-B14F-4D97-AF65-F5344CB8AC3E}">
        <p14:creationId xmlns:p14="http://schemas.microsoft.com/office/powerpoint/2010/main" val="1673013023"/>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CA28AC6C-A634-4A2A-A74C-CF0C065B75B6}"/>
                                            </p:graphicEl>
                                          </p:spTgt>
                                        </p:tgtEl>
                                        <p:attrNameLst>
                                          <p:attrName>style.visibility</p:attrName>
                                        </p:attrNameLst>
                                      </p:cBhvr>
                                      <p:to>
                                        <p:strVal val="visible"/>
                                      </p:to>
                                    </p:set>
                                    <p:animEffect transition="in" filter="wipe(left)">
                                      <p:cBhvr>
                                        <p:cTn id="12" dur="1000"/>
                                        <p:tgtEl>
                                          <p:spTgt spid="3">
                                            <p:graphicEl>
                                              <a:dgm id="{CA28AC6C-A634-4A2A-A74C-CF0C065B75B6}"/>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graphicEl>
                                              <a:dgm id="{E7261416-2607-4AB6-B536-906D213E6E19}"/>
                                            </p:graphicEl>
                                          </p:spTgt>
                                        </p:tgtEl>
                                        <p:attrNameLst>
                                          <p:attrName>style.visibility</p:attrName>
                                        </p:attrNameLst>
                                      </p:cBhvr>
                                      <p:to>
                                        <p:strVal val="visible"/>
                                      </p:to>
                                    </p:set>
                                    <p:animEffect transition="in" filter="wipe(left)">
                                      <p:cBhvr>
                                        <p:cTn id="20" dur="1000"/>
                                        <p:tgtEl>
                                          <p:spTgt spid="3">
                                            <p:graphicEl>
                                              <a:dgm id="{E7261416-2607-4AB6-B536-906D213E6E19}"/>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graphicEl>
                                              <a:dgm id="{DAF3A332-BBB7-4678-BF6C-39F1C918D419}"/>
                                            </p:graphicEl>
                                          </p:spTgt>
                                        </p:tgtEl>
                                        <p:attrNameLst>
                                          <p:attrName>style.visibility</p:attrName>
                                        </p:attrNameLst>
                                      </p:cBhvr>
                                      <p:to>
                                        <p:strVal val="visible"/>
                                      </p:to>
                                    </p:set>
                                    <p:animEffect transition="in" filter="wipe(left)">
                                      <p:cBhvr>
                                        <p:cTn id="28" dur="1000"/>
                                        <p:tgtEl>
                                          <p:spTgt spid="3">
                                            <p:graphicEl>
                                              <a:dgm id="{DAF3A332-BBB7-4678-BF6C-39F1C918D4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Avant-propos</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5" name="Ellipse 4"/>
          <p:cNvSpPr/>
          <p:nvPr/>
        </p:nvSpPr>
        <p:spPr>
          <a:xfrm>
            <a:off x="2933700" y="2504270"/>
            <a:ext cx="3276600" cy="1137920"/>
          </a:xfrm>
          <a:prstGeom prst="ellipse">
            <a:avLst/>
          </a:prstGeom>
          <a:scene3d>
            <a:camera prst="orthographicFront"/>
            <a:lightRig rig="flat" dir="t"/>
          </a:scene3d>
          <a:sp3d z="-190500" extrusionH="12700" prstMaterial="matte"/>
        </p:spPr>
        <p:style>
          <a:lnRef idx="0">
            <a:schemeClr val="accent6">
              <a:hueOff val="0"/>
              <a:satOff val="0"/>
              <a:lumOff val="0"/>
              <a:alphaOff val="0"/>
            </a:schemeClr>
          </a:lnRef>
          <a:fillRef idx="1">
            <a:schemeClr val="accent6">
              <a:tint val="50000"/>
              <a:alpha val="40000"/>
              <a:hueOff val="0"/>
              <a:satOff val="0"/>
              <a:lumOff val="0"/>
              <a:alphaOff val="0"/>
            </a:schemeClr>
          </a:fillRef>
          <a:effectRef idx="0">
            <a:schemeClr val="accent6">
              <a:tint val="50000"/>
              <a:alpha val="40000"/>
              <a:hueOff val="0"/>
              <a:satOff val="0"/>
              <a:lumOff val="0"/>
              <a:alphaOff val="0"/>
            </a:schemeClr>
          </a:effectRef>
          <a:fontRef idx="minor">
            <a:schemeClr val="lt1">
              <a:hueOff val="0"/>
              <a:satOff val="0"/>
              <a:lumOff val="0"/>
              <a:alphaOff val="0"/>
            </a:schemeClr>
          </a:fontRef>
        </p:style>
      </p:sp>
      <p:sp>
        <p:nvSpPr>
          <p:cNvPr id="6" name="Flèche vers le bas 5"/>
          <p:cNvSpPr/>
          <p:nvPr/>
        </p:nvSpPr>
        <p:spPr>
          <a:xfrm flipV="1">
            <a:off x="4254500" y="5290650"/>
            <a:ext cx="635000" cy="406400"/>
          </a:xfrm>
          <a:prstGeom prst="downArrow">
            <a:avLst/>
          </a:prstGeom>
          <a:solidFill>
            <a:schemeClr val="accent2">
              <a:lumMod val="75000"/>
            </a:schemeClr>
          </a:solidFill>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6">
              <a:tint val="60000"/>
              <a:hueOff val="0"/>
              <a:satOff val="0"/>
              <a:lumOff val="0"/>
              <a:alphaOff val="0"/>
            </a:schemeClr>
          </a:fillRef>
          <a:effectRef idx="3">
            <a:schemeClr val="accent6">
              <a:tint val="60000"/>
              <a:hueOff val="0"/>
              <a:satOff val="0"/>
              <a:lumOff val="0"/>
              <a:alphaOff val="0"/>
            </a:schemeClr>
          </a:effectRef>
          <a:fontRef idx="minor">
            <a:schemeClr val="dk1">
              <a:hueOff val="0"/>
              <a:satOff val="0"/>
              <a:lumOff val="0"/>
              <a:alphaOff val="0"/>
            </a:schemeClr>
          </a:fontRef>
        </p:style>
      </p:sp>
      <p:sp>
        <p:nvSpPr>
          <p:cNvPr id="7" name="Forme libre 6"/>
          <p:cNvSpPr/>
          <p:nvPr/>
        </p:nvSpPr>
        <p:spPr>
          <a:xfrm>
            <a:off x="3048000" y="5615771"/>
            <a:ext cx="3048000" cy="762000"/>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b="1" kern="1200" cap="small" baseline="0" dirty="0" smtClean="0">
                <a:latin typeface="Tw Cen MT" pitchFamily="34" charset="0"/>
              </a:rPr>
              <a:t>Mondialisation</a:t>
            </a:r>
            <a:endParaRPr lang="fr-FR" sz="2800" b="1" kern="1200" cap="small" baseline="0" dirty="0">
              <a:latin typeface="Tw Cen MT" pitchFamily="34" charset="0"/>
            </a:endParaRPr>
          </a:p>
        </p:txBody>
      </p:sp>
      <p:sp>
        <p:nvSpPr>
          <p:cNvPr id="10" name="ZoneTexte 9"/>
          <p:cNvSpPr txBox="1"/>
          <p:nvPr/>
        </p:nvSpPr>
        <p:spPr>
          <a:xfrm>
            <a:off x="116868" y="5535265"/>
            <a:ext cx="2820207" cy="1200329"/>
          </a:xfrm>
          <a:prstGeom prst="rect">
            <a:avLst/>
          </a:prstGeom>
          <a:solidFill>
            <a:schemeClr val="accent2">
              <a:lumMod val="50000"/>
            </a:schemeClr>
          </a:solidFill>
        </p:spPr>
        <p:txBody>
          <a:bodyPr wrap="square" rtlCol="0">
            <a:spAutoFit/>
          </a:bodyPr>
          <a:lstStyle/>
          <a:p>
            <a:pPr algn="just"/>
            <a:r>
              <a:rPr lang="fr-FR" sz="1200" b="1" u="sng" cap="small" dirty="0" smtClean="0">
                <a:solidFill>
                  <a:schemeClr val="bg1"/>
                </a:solidFill>
                <a:latin typeface="Tw Cen MT" pitchFamily="34" charset="0"/>
              </a:rPr>
              <a:t>Mondialisation</a:t>
            </a:r>
            <a:r>
              <a:rPr lang="fr-FR" sz="1200" b="1" cap="small" dirty="0" smtClean="0">
                <a:solidFill>
                  <a:schemeClr val="bg1"/>
                </a:solidFill>
                <a:latin typeface="Tw Cen MT" pitchFamily="34" charset="0"/>
              </a:rPr>
              <a:t> : </a:t>
            </a:r>
            <a:r>
              <a:rPr lang="fr-FR" sz="1200" b="1" dirty="0" smtClean="0">
                <a:solidFill>
                  <a:schemeClr val="bg1"/>
                </a:solidFill>
                <a:latin typeface="Tw Cen MT" pitchFamily="34" charset="0"/>
              </a:rPr>
              <a:t>mise </a:t>
            </a:r>
            <a:r>
              <a:rPr lang="fr-FR" sz="1200" b="1" dirty="0">
                <a:solidFill>
                  <a:schemeClr val="bg1"/>
                </a:solidFill>
                <a:latin typeface="Tw Cen MT" pitchFamily="34" charset="0"/>
              </a:rPr>
              <a:t>en relation des différentes parties du monde par des flux matériels (marchandises et humains) et immatériels (technologies, finances, informations) grâce aux transports et aux technologies de la communication.</a:t>
            </a:r>
          </a:p>
        </p:txBody>
      </p:sp>
      <p:sp>
        <p:nvSpPr>
          <p:cNvPr id="12" name="ZoneTexte 11"/>
          <p:cNvSpPr txBox="1"/>
          <p:nvPr/>
        </p:nvSpPr>
        <p:spPr>
          <a:xfrm>
            <a:off x="6165537" y="5627597"/>
            <a:ext cx="2820207" cy="1015663"/>
          </a:xfrm>
          <a:prstGeom prst="rect">
            <a:avLst/>
          </a:prstGeom>
          <a:solidFill>
            <a:schemeClr val="accent2">
              <a:lumMod val="50000"/>
            </a:schemeClr>
          </a:solidFill>
        </p:spPr>
        <p:txBody>
          <a:bodyPr wrap="square" rtlCol="0">
            <a:spAutoFit/>
          </a:bodyPr>
          <a:lstStyle/>
          <a:p>
            <a:pPr algn="just"/>
            <a:r>
              <a:rPr lang="fr-FR" sz="1200" b="1" u="sng" cap="small" dirty="0" smtClean="0">
                <a:solidFill>
                  <a:schemeClr val="bg1"/>
                </a:solidFill>
                <a:latin typeface="Tw Cen MT" pitchFamily="34" charset="0"/>
              </a:rPr>
              <a:t>Urbanisation</a:t>
            </a:r>
            <a:r>
              <a:rPr lang="fr-FR" sz="1200" b="1" cap="small" dirty="0" smtClean="0">
                <a:solidFill>
                  <a:schemeClr val="bg1"/>
                </a:solidFill>
                <a:latin typeface="Tw Cen MT" pitchFamily="34" charset="0"/>
              </a:rPr>
              <a:t> : </a:t>
            </a:r>
            <a:r>
              <a:rPr lang="fr-FR" sz="1200" b="1" dirty="0">
                <a:solidFill>
                  <a:schemeClr val="bg1"/>
                </a:solidFill>
                <a:latin typeface="Tw Cen MT" pitchFamily="34" charset="0"/>
              </a:rPr>
              <a:t>processus de transformation de la société qui se manifeste par une concentration croissante de la population dans des villes de grande taille.</a:t>
            </a:r>
          </a:p>
        </p:txBody>
      </p:sp>
      <p:pic>
        <p:nvPicPr>
          <p:cNvPr id="13"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989736">
            <a:off x="4072966" y="1419702"/>
            <a:ext cx="975617" cy="1201961"/>
          </a:xfrm>
          <a:prstGeom prst="rect">
            <a:avLst/>
          </a:prstGeom>
          <a:noFill/>
          <a:extLst>
            <a:ext uri="{909E8E84-426E-40DD-AFC4-6F175D3DCCD1}">
              <a14:hiddenFill xmlns:a14="http://schemas.microsoft.com/office/drawing/2010/main">
                <a:solidFill>
                  <a:srgbClr val="FFFFFF"/>
                </a:solidFill>
              </a14:hiddenFill>
            </a:ext>
          </a:extLst>
        </p:spPr>
      </p:pic>
      <p:sp>
        <p:nvSpPr>
          <p:cNvPr id="8" name="Forme libre 7"/>
          <p:cNvSpPr/>
          <p:nvPr/>
        </p:nvSpPr>
        <p:spPr>
          <a:xfrm>
            <a:off x="3683000" y="2567770"/>
            <a:ext cx="1778000" cy="1778000"/>
          </a:xfrm>
          <a:custGeom>
            <a:avLst/>
            <a:gdLst>
              <a:gd name="connsiteX0" fmla="*/ 0 w 1778000"/>
              <a:gd name="connsiteY0" fmla="*/ 889000 h 1778000"/>
              <a:gd name="connsiteX1" fmla="*/ 889000 w 1778000"/>
              <a:gd name="connsiteY1" fmla="*/ 0 h 1778000"/>
              <a:gd name="connsiteX2" fmla="*/ 1778000 w 1778000"/>
              <a:gd name="connsiteY2" fmla="*/ 889000 h 1778000"/>
              <a:gd name="connsiteX3" fmla="*/ 889000 w 1778000"/>
              <a:gd name="connsiteY3" fmla="*/ 1778000 h 1778000"/>
              <a:gd name="connsiteX4" fmla="*/ 0 w 1778000"/>
              <a:gd name="connsiteY4" fmla="*/ 889000 h 17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8000" h="1778000">
                <a:moveTo>
                  <a:pt x="0" y="889000"/>
                </a:moveTo>
                <a:cubicBezTo>
                  <a:pt x="0" y="398019"/>
                  <a:pt x="398019" y="0"/>
                  <a:pt x="889000" y="0"/>
                </a:cubicBezTo>
                <a:cubicBezTo>
                  <a:pt x="1379981" y="0"/>
                  <a:pt x="1778000" y="398019"/>
                  <a:pt x="1778000" y="889000"/>
                </a:cubicBezTo>
                <a:cubicBezTo>
                  <a:pt x="1778000" y="1379981"/>
                  <a:pt x="1379981" y="1778000"/>
                  <a:pt x="889000" y="1778000"/>
                </a:cubicBezTo>
                <a:cubicBezTo>
                  <a:pt x="398019" y="1778000"/>
                  <a:pt x="0" y="1379981"/>
                  <a:pt x="0" y="889000"/>
                </a:cubicBezTo>
                <a:close/>
              </a:path>
            </a:pathLst>
          </a:cu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81972" tIns="281972" rIns="281972" bIns="281972" numCol="1" spcCol="1270" anchor="ctr" anchorCtr="0">
            <a:noAutofit/>
          </a:bodyPr>
          <a:lstStyle/>
          <a:p>
            <a:pPr lvl="0" algn="ctr" defTabSz="755650">
              <a:lnSpc>
                <a:spcPct val="90000"/>
              </a:lnSpc>
              <a:spcBef>
                <a:spcPct val="0"/>
              </a:spcBef>
              <a:spcAft>
                <a:spcPct val="35000"/>
              </a:spcAft>
            </a:pPr>
            <a:r>
              <a:rPr lang="fr-FR" sz="1700" b="1" kern="1200" cap="small" baseline="0" dirty="0" smtClean="0">
                <a:latin typeface="Tw Cen MT" pitchFamily="34" charset="0"/>
              </a:rPr>
              <a:t>Urbanisation</a:t>
            </a:r>
            <a:endParaRPr lang="fr-FR" sz="1700" b="1" kern="1200" cap="small" baseline="0" dirty="0">
              <a:latin typeface="Tw Cen MT" pitchFamily="34" charset="0"/>
            </a:endParaRPr>
          </a:p>
        </p:txBody>
      </p:sp>
      <p:sp>
        <p:nvSpPr>
          <p:cNvPr id="9" name="Forme 8"/>
          <p:cNvSpPr/>
          <p:nvPr/>
        </p:nvSpPr>
        <p:spPr>
          <a:xfrm>
            <a:off x="2794000" y="2364570"/>
            <a:ext cx="3556000" cy="2844800"/>
          </a:xfrm>
          <a:prstGeom prst="funnel">
            <a:avLst/>
          </a:prstGeom>
          <a:solidFill>
            <a:schemeClr val="bg2">
              <a:lumMod val="10000"/>
              <a:alpha val="40000"/>
            </a:schemeClr>
          </a:solidFill>
          <a:ln>
            <a:solidFill>
              <a:schemeClr val="tx1"/>
            </a:solidFill>
          </a:ln>
          <a:scene3d>
            <a:camera prst="orthographicFront"/>
            <a:lightRig rig="flat" dir="t"/>
          </a:scene3d>
          <a:sp3d extrusionH="12700" prstMaterial="plastic">
            <a:bevelT w="50800" h="50800"/>
          </a:sp3d>
        </p:spPr>
        <p:style>
          <a:lnRef idx="1">
            <a:schemeClr val="accent6">
              <a:hueOff val="0"/>
              <a:satOff val="0"/>
              <a:lumOff val="0"/>
              <a:alphaOff val="0"/>
            </a:schemeClr>
          </a:lnRef>
          <a:fillRef idx="1">
            <a:schemeClr val="lt1">
              <a:alpha val="40000"/>
              <a:hueOff val="0"/>
              <a:satOff val="0"/>
              <a:lumOff val="0"/>
              <a:alphaOff val="0"/>
            </a:schemeClr>
          </a:fillRef>
          <a:effectRef idx="2">
            <a:schemeClr val="lt1">
              <a:alpha val="4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3566400" y="375641"/>
            <a:ext cx="1908455" cy="69010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latin typeface="Tw Cen MT" pitchFamily="34" charset="0"/>
              </a:rPr>
              <a:t>Modification des espaces, des territoires, des sociétés</a:t>
            </a:r>
            <a:endParaRPr lang="fr-FR" sz="1400" b="1" dirty="0">
              <a:latin typeface="Tw Cen MT" pitchFamily="34" charset="0"/>
            </a:endParaRPr>
          </a:p>
        </p:txBody>
      </p:sp>
      <p:pic>
        <p:nvPicPr>
          <p:cNvPr id="15"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11600" flipH="1">
            <a:off x="2476661" y="635524"/>
            <a:ext cx="871001" cy="10730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288400">
            <a:off x="5657417" y="635524"/>
            <a:ext cx="871001" cy="107307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41208" y="1554596"/>
            <a:ext cx="2118137" cy="133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u="sng" cap="small" dirty="0" smtClean="0">
                <a:latin typeface="Tw Cen MT" pitchFamily="34" charset="0"/>
              </a:rPr>
              <a:t>Echelle de la métropole  </a:t>
            </a:r>
            <a:r>
              <a:rPr lang="fr-FR" sz="1400" b="1" dirty="0" smtClean="0">
                <a:latin typeface="Tw Cen MT" pitchFamily="34" charset="0"/>
              </a:rPr>
              <a:t>les paysages et espaces traduisent le degré d’insertion de la métropole dans la mondialisation</a:t>
            </a:r>
            <a:endParaRPr lang="fr-FR" sz="1400" b="1" dirty="0">
              <a:latin typeface="Tw Cen MT" pitchFamily="34" charset="0"/>
            </a:endParaRPr>
          </a:p>
        </p:txBody>
      </p:sp>
      <p:sp>
        <p:nvSpPr>
          <p:cNvPr id="19" name="Rectangle 18"/>
          <p:cNvSpPr/>
          <p:nvPr/>
        </p:nvSpPr>
        <p:spPr>
          <a:xfrm>
            <a:off x="6867606" y="1554596"/>
            <a:ext cx="2118137" cy="14229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b="1" u="sng" cap="small" dirty="0" smtClean="0">
                <a:latin typeface="Tw Cen MT" pitchFamily="34" charset="0"/>
              </a:rPr>
              <a:t>Echelle du monde </a:t>
            </a:r>
          </a:p>
          <a:p>
            <a:pPr algn="ctr"/>
            <a:r>
              <a:rPr lang="fr-FR" sz="1400" b="1" dirty="0" smtClean="0">
                <a:latin typeface="Tw Cen MT" pitchFamily="34" charset="0"/>
              </a:rPr>
              <a:t> les villes jouent un rôle structurant même si elles sont inégalement connectées aux réseaux mondiaux</a:t>
            </a:r>
            <a:endParaRPr lang="fr-FR" sz="1400" b="1" dirty="0">
              <a:latin typeface="Tw Cen MT" pitchFamily="34" charset="0"/>
            </a:endParaRPr>
          </a:p>
        </p:txBody>
      </p:sp>
      <p:pic>
        <p:nvPicPr>
          <p:cNvPr id="3" name="Image 2"/>
          <p:cNvPicPr preferRelativeResize="0">
            <a:picLocks/>
          </p:cNvPicPr>
          <p:nvPr/>
        </p:nvPicPr>
        <p:blipFill rotWithShape="1">
          <a:blip r:embed="rId3">
            <a:extLst>
              <a:ext uri="{BEBA8EAE-BF5A-486C-A8C5-ECC9F3942E4B}">
                <a14:imgProps xmlns:a14="http://schemas.microsoft.com/office/drawing/2010/main">
                  <a14:imgLayer r:embed="rId4">
                    <a14:imgEffect>
                      <a14:backgroundRemoval t="0" b="94118" l="16000" r="82000">
                        <a14:foregroundMark x1="76000" y1="23249" x2="78000" y2="26050"/>
                        <a14:foregroundMark x1="39556" y1="81232" x2="37556" y2="85994"/>
                        <a14:foregroundMark x1="24222" y1="66947" x2="30000" y2="63585"/>
                        <a14:foregroundMark x1="22444" y1="62745" x2="28000" y2="60224"/>
                        <a14:backgroundMark x1="21333" y1="44818" x2="22667" y2="45658"/>
                        <a14:backgroundMark x1="20889" y1="50980" x2="23111" y2="49860"/>
                        <a14:backgroundMark x1="23111" y1="53782" x2="22889" y2="52661"/>
                        <a14:backgroundMark x1="24889" y1="49580" x2="25556" y2="49580"/>
                        <a14:backgroundMark x1="24667" y1="46218" x2="25111" y2="46218"/>
                        <a14:backgroundMark x1="24667" y1="42017" x2="25333" y2="42297"/>
                        <a14:backgroundMark x1="21778" y1="42017" x2="22444" y2="41737"/>
                        <a14:backgroundMark x1="24889" y1="54062" x2="25556" y2="54062"/>
                        <a14:backgroundMark x1="26889" y1="40616" x2="27556" y2="41176"/>
                      </a14:backgroundRemoval>
                    </a14:imgEffect>
                  </a14:imgLayer>
                </a14:imgProps>
              </a:ext>
              <a:ext uri="{28A0092B-C50C-407E-A947-70E740481C1C}">
                <a14:useLocalDpi xmlns:a14="http://schemas.microsoft.com/office/drawing/2010/main" val="0"/>
              </a:ext>
            </a:extLst>
          </a:blip>
          <a:srcRect l="15582" r="15557" b="5893"/>
          <a:stretch/>
        </p:blipFill>
        <p:spPr>
          <a:xfrm rot="659407">
            <a:off x="3096000" y="1840061"/>
            <a:ext cx="2952000" cy="3132000"/>
          </a:xfrm>
          <a:prstGeom prst="rect">
            <a:avLst/>
          </a:prstGeom>
        </p:spPr>
      </p:pic>
    </p:spTree>
    <p:extLst>
      <p:ext uri="{BB962C8B-B14F-4D97-AF65-F5344CB8AC3E}">
        <p14:creationId xmlns:p14="http://schemas.microsoft.com/office/powerpoint/2010/main" val="415429354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4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750"/>
                                        <p:tgtEl>
                                          <p:spTgt spid="6"/>
                                        </p:tgtEl>
                                      </p:cBhvr>
                                    </p:animEffect>
                                  </p:childTnLst>
                                </p:cTn>
                              </p:par>
                            </p:childTnLst>
                          </p:cTn>
                        </p:par>
                        <p:par>
                          <p:cTn id="28" fill="hold">
                            <p:stCondLst>
                              <p:cond delay="225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750" fill="hold"/>
                                        <p:tgtEl>
                                          <p:spTgt spid="9"/>
                                        </p:tgtEl>
                                        <p:attrNameLst>
                                          <p:attrName>ppt_w</p:attrName>
                                        </p:attrNameLst>
                                      </p:cBhvr>
                                      <p:tavLst>
                                        <p:tav tm="0">
                                          <p:val>
                                            <p:fltVal val="0"/>
                                          </p:val>
                                        </p:tav>
                                        <p:tav tm="100000">
                                          <p:val>
                                            <p:strVal val="#ppt_w"/>
                                          </p:val>
                                        </p:tav>
                                      </p:tavLst>
                                    </p:anim>
                                    <p:anim calcmode="lin" valueType="num">
                                      <p:cBhvr>
                                        <p:cTn id="32" dur="750" fill="hold"/>
                                        <p:tgtEl>
                                          <p:spTgt spid="9"/>
                                        </p:tgtEl>
                                        <p:attrNameLst>
                                          <p:attrName>ppt_h</p:attrName>
                                        </p:attrNameLst>
                                      </p:cBhvr>
                                      <p:tavLst>
                                        <p:tav tm="0">
                                          <p:val>
                                            <p:fltVal val="0"/>
                                          </p:val>
                                        </p:tav>
                                        <p:tav tm="100000">
                                          <p:val>
                                            <p:strVal val="#ppt_h"/>
                                          </p:val>
                                        </p:tav>
                                      </p:tavLst>
                                    </p:anim>
                                    <p:animEffect transition="in" filter="fade">
                                      <p:cBhvr>
                                        <p:cTn id="33" dur="750"/>
                                        <p:tgtEl>
                                          <p:spTgt spid="9"/>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Effect transition="in" filter="fade">
                                      <p:cBhvr>
                                        <p:cTn id="38" dur="75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par>
                          <p:cTn id="57" fill="hold">
                            <p:stCondLst>
                              <p:cond delay="2000"/>
                            </p:stCondLst>
                            <p:childTnLst>
                              <p:par>
                                <p:cTn id="58" presetID="41"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2"/>
                                        </p:tgtEl>
                                        <p:attrNameLst>
                                          <p:attrName>ppt_y</p:attrName>
                                        </p:attrNameLst>
                                      </p:cBhvr>
                                      <p:tavLst>
                                        <p:tav tm="0">
                                          <p:val>
                                            <p:strVal val="#ppt_y"/>
                                          </p:val>
                                        </p:tav>
                                        <p:tav tm="100000">
                                          <p:val>
                                            <p:strVal val="#ppt_y"/>
                                          </p:val>
                                        </p:tav>
                                      </p:tavLst>
                                    </p:anim>
                                    <p:anim calcmode="lin" valueType="num">
                                      <p:cBhvr>
                                        <p:cTn id="6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75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heel(1)">
                                      <p:cBhvr>
                                        <p:cTn id="74" dur="2000"/>
                                        <p:tgtEl>
                                          <p:spTgt spid="14"/>
                                        </p:tgtEl>
                                      </p:cBhvr>
                                    </p:animEffect>
                                  </p:childTnLst>
                                </p:cTn>
                              </p:par>
                            </p:childTnLst>
                          </p:cTn>
                        </p:par>
                        <p:par>
                          <p:cTn id="75" fill="hold">
                            <p:stCondLst>
                              <p:cond delay="2000"/>
                            </p:stCondLst>
                            <p:childTnLst>
                              <p:par>
                                <p:cTn id="76" presetID="22" presetClass="entr" presetSubtype="2"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right)">
                                      <p:cBhvr>
                                        <p:cTn id="78" dur="750"/>
                                        <p:tgtEl>
                                          <p:spTgt spid="15"/>
                                        </p:tgtEl>
                                      </p:cBhvr>
                                    </p:animEffect>
                                  </p:childTnLst>
                                </p:cTn>
                              </p:par>
                              <p:par>
                                <p:cTn id="79" presetID="22" presetClass="entr" presetSubtype="8"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75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750" fill="hold"/>
                                        <p:tgtEl>
                                          <p:spTgt spid="18"/>
                                        </p:tgtEl>
                                        <p:attrNameLst>
                                          <p:attrName>ppt_w</p:attrName>
                                        </p:attrNameLst>
                                      </p:cBhvr>
                                      <p:tavLst>
                                        <p:tav tm="0">
                                          <p:val>
                                            <p:fltVal val="0"/>
                                          </p:val>
                                        </p:tav>
                                        <p:tav tm="100000">
                                          <p:val>
                                            <p:strVal val="#ppt_w"/>
                                          </p:val>
                                        </p:tav>
                                      </p:tavLst>
                                    </p:anim>
                                    <p:anim calcmode="lin" valueType="num">
                                      <p:cBhvr>
                                        <p:cTn id="87" dur="750" fill="hold"/>
                                        <p:tgtEl>
                                          <p:spTgt spid="18"/>
                                        </p:tgtEl>
                                        <p:attrNameLst>
                                          <p:attrName>ppt_h</p:attrName>
                                        </p:attrNameLst>
                                      </p:cBhvr>
                                      <p:tavLst>
                                        <p:tav tm="0">
                                          <p:val>
                                            <p:fltVal val="0"/>
                                          </p:val>
                                        </p:tav>
                                        <p:tav tm="100000">
                                          <p:val>
                                            <p:strVal val="#ppt_h"/>
                                          </p:val>
                                        </p:tav>
                                      </p:tavLst>
                                    </p:anim>
                                    <p:animEffect transition="in" filter="fade">
                                      <p:cBhvr>
                                        <p:cTn id="88" dur="750"/>
                                        <p:tgtEl>
                                          <p:spTgt spid="18"/>
                                        </p:tgtEl>
                                      </p:cBhvr>
                                    </p:animEffect>
                                    <p:anim calcmode="lin" valueType="num">
                                      <p:cBhvr>
                                        <p:cTn id="89" dur="750" fill="hold"/>
                                        <p:tgtEl>
                                          <p:spTgt spid="18"/>
                                        </p:tgtEl>
                                        <p:attrNameLst>
                                          <p:attrName>ppt_x</p:attrName>
                                        </p:attrNameLst>
                                      </p:cBhvr>
                                      <p:tavLst>
                                        <p:tav tm="0">
                                          <p:val>
                                            <p:fltVal val="0.5"/>
                                          </p:val>
                                        </p:tav>
                                        <p:tav tm="100000">
                                          <p:val>
                                            <p:strVal val="#ppt_x"/>
                                          </p:val>
                                        </p:tav>
                                      </p:tavLst>
                                    </p:anim>
                                    <p:anim calcmode="lin" valueType="num">
                                      <p:cBhvr>
                                        <p:cTn id="90" dur="75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750" fill="hold"/>
                                        <p:tgtEl>
                                          <p:spTgt spid="19"/>
                                        </p:tgtEl>
                                        <p:attrNameLst>
                                          <p:attrName>ppt_w</p:attrName>
                                        </p:attrNameLst>
                                      </p:cBhvr>
                                      <p:tavLst>
                                        <p:tav tm="0">
                                          <p:val>
                                            <p:fltVal val="0"/>
                                          </p:val>
                                        </p:tav>
                                        <p:tav tm="100000">
                                          <p:val>
                                            <p:strVal val="#ppt_w"/>
                                          </p:val>
                                        </p:tav>
                                      </p:tavLst>
                                    </p:anim>
                                    <p:anim calcmode="lin" valueType="num">
                                      <p:cBhvr>
                                        <p:cTn id="96" dur="750" fill="hold"/>
                                        <p:tgtEl>
                                          <p:spTgt spid="19"/>
                                        </p:tgtEl>
                                        <p:attrNameLst>
                                          <p:attrName>ppt_h</p:attrName>
                                        </p:attrNameLst>
                                      </p:cBhvr>
                                      <p:tavLst>
                                        <p:tav tm="0">
                                          <p:val>
                                            <p:fltVal val="0"/>
                                          </p:val>
                                        </p:tav>
                                        <p:tav tm="100000">
                                          <p:val>
                                            <p:strVal val="#ppt_h"/>
                                          </p:val>
                                        </p:tav>
                                      </p:tavLst>
                                    </p:anim>
                                    <p:animEffect transition="in" filter="fade">
                                      <p:cBhvr>
                                        <p:cTn id="97" dur="750"/>
                                        <p:tgtEl>
                                          <p:spTgt spid="19"/>
                                        </p:tgtEl>
                                      </p:cBhvr>
                                    </p:animEffect>
                                    <p:anim calcmode="lin" valueType="num">
                                      <p:cBhvr>
                                        <p:cTn id="98" dur="750" fill="hold"/>
                                        <p:tgtEl>
                                          <p:spTgt spid="19"/>
                                        </p:tgtEl>
                                        <p:attrNameLst>
                                          <p:attrName>ppt_x</p:attrName>
                                        </p:attrNameLst>
                                      </p:cBhvr>
                                      <p:tavLst>
                                        <p:tav tm="0">
                                          <p:val>
                                            <p:fltVal val="0.5"/>
                                          </p:val>
                                        </p:tav>
                                        <p:tav tm="100000">
                                          <p:val>
                                            <p:strVal val="#ppt_x"/>
                                          </p:val>
                                        </p:tav>
                                      </p:tavLst>
                                    </p:anim>
                                    <p:anim calcmode="lin" valueType="num">
                                      <p:cBhvr>
                                        <p:cTn id="99" dur="750" fill="hold"/>
                                        <p:tgtEl>
                                          <p:spTgt spid="19"/>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1" presetClass="entr" presetSubtype="0" fill="hold" nodeType="click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p:cTn id="104" dur="1000" fill="hold"/>
                                        <p:tgtEl>
                                          <p:spTgt spid="3"/>
                                        </p:tgtEl>
                                        <p:attrNameLst>
                                          <p:attrName>ppt_w</p:attrName>
                                        </p:attrNameLst>
                                      </p:cBhvr>
                                      <p:tavLst>
                                        <p:tav tm="0">
                                          <p:val>
                                            <p:fltVal val="0"/>
                                          </p:val>
                                        </p:tav>
                                        <p:tav tm="100000">
                                          <p:val>
                                            <p:strVal val="#ppt_w"/>
                                          </p:val>
                                        </p:tav>
                                      </p:tavLst>
                                    </p:anim>
                                    <p:anim calcmode="lin" valueType="num">
                                      <p:cBhvr>
                                        <p:cTn id="105" dur="1000" fill="hold"/>
                                        <p:tgtEl>
                                          <p:spTgt spid="3"/>
                                        </p:tgtEl>
                                        <p:attrNameLst>
                                          <p:attrName>ppt_h</p:attrName>
                                        </p:attrNameLst>
                                      </p:cBhvr>
                                      <p:tavLst>
                                        <p:tav tm="0">
                                          <p:val>
                                            <p:fltVal val="0"/>
                                          </p:val>
                                        </p:tav>
                                        <p:tav tm="100000">
                                          <p:val>
                                            <p:strVal val="#ppt_h"/>
                                          </p:val>
                                        </p:tav>
                                      </p:tavLst>
                                    </p:anim>
                                    <p:anim calcmode="lin" valueType="num">
                                      <p:cBhvr>
                                        <p:cTn id="106" dur="1000" fill="hold"/>
                                        <p:tgtEl>
                                          <p:spTgt spid="3"/>
                                        </p:tgtEl>
                                        <p:attrNameLst>
                                          <p:attrName>style.rotation</p:attrName>
                                        </p:attrNameLst>
                                      </p:cBhvr>
                                      <p:tavLst>
                                        <p:tav tm="0">
                                          <p:val>
                                            <p:fltVal val="90"/>
                                          </p:val>
                                        </p:tav>
                                        <p:tav tm="100000">
                                          <p:val>
                                            <p:fltVal val="0"/>
                                          </p:val>
                                        </p:tav>
                                      </p:tavLst>
                                    </p:anim>
                                    <p:animEffect transition="in" filter="fade">
                                      <p:cBhvr>
                                        <p:cTn id="10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animBg="1"/>
      <p:bldP spid="12" grpId="0" animBg="1"/>
      <p:bldP spid="8" grpId="0" animBg="1"/>
      <p:bldP spid="14"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45254" y="0"/>
            <a:ext cx="3898746"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Progression</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6" name="ZoneTexte 5"/>
          <p:cNvSpPr txBox="1"/>
          <p:nvPr/>
        </p:nvSpPr>
        <p:spPr>
          <a:xfrm>
            <a:off x="841925" y="1322735"/>
            <a:ext cx="7460151" cy="5078313"/>
          </a:xfrm>
          <a:prstGeom prst="rect">
            <a:avLst/>
          </a:prstGeom>
          <a:solidFill>
            <a:schemeClr val="bg2">
              <a:lumMod val="10000"/>
              <a:alpha val="62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just">
              <a:buFont typeface="Wingdings" pitchFamily="2" charset="2"/>
              <a:buChar char="§"/>
            </a:pPr>
            <a:r>
              <a:rPr lang="fr-FR" b="1" u="sng" dirty="0" smtClean="0">
                <a:solidFill>
                  <a:schemeClr val="bg1"/>
                </a:solidFill>
                <a:latin typeface="Tw Cen MT" pitchFamily="34" charset="0"/>
              </a:rPr>
              <a:t>Mise en œuvre didactique</a:t>
            </a:r>
          </a:p>
          <a:p>
            <a:pPr marL="887413" indent="-285750" algn="just">
              <a:buFont typeface="Wingdings" pitchFamily="2" charset="2"/>
              <a:buChar char="ü"/>
            </a:pPr>
            <a:r>
              <a:rPr lang="fr-FR" b="1" dirty="0">
                <a:solidFill>
                  <a:schemeClr val="bg1"/>
                </a:solidFill>
                <a:latin typeface="Tw Cen MT" pitchFamily="34" charset="0"/>
              </a:rPr>
              <a:t>Le fait urbain dans les programmes de </a:t>
            </a:r>
            <a:r>
              <a:rPr lang="fr-FR" b="1" dirty="0" smtClean="0">
                <a:solidFill>
                  <a:schemeClr val="bg1"/>
                </a:solidFill>
                <a:latin typeface="Tw Cen MT" pitchFamily="34" charset="0"/>
              </a:rPr>
              <a:t>géographie</a:t>
            </a:r>
            <a:endParaRPr lang="fr-FR" b="1" u="sng" dirty="0" smtClean="0">
              <a:solidFill>
                <a:schemeClr val="bg1"/>
              </a:solidFill>
              <a:latin typeface="Tw Cen MT" pitchFamily="34" charset="0"/>
            </a:endParaRPr>
          </a:p>
          <a:p>
            <a:pPr marL="895350" indent="-285750" algn="just">
              <a:buFont typeface="Wingdings" pitchFamily="2" charset="2"/>
              <a:buChar char="ü"/>
            </a:pPr>
            <a:r>
              <a:rPr lang="fr-FR" b="1" dirty="0" smtClean="0">
                <a:solidFill>
                  <a:schemeClr val="bg1"/>
                </a:solidFill>
                <a:latin typeface="Tw Cen MT" pitchFamily="34" charset="0"/>
              </a:rPr>
              <a:t>Les attendus du programme : comparaison entre l’ancien et le nouveau programme</a:t>
            </a:r>
          </a:p>
          <a:p>
            <a:pPr marL="895350" indent="-285750" algn="just">
              <a:buFont typeface="Wingdings" pitchFamily="2" charset="2"/>
              <a:buChar char="ü"/>
            </a:pPr>
            <a:r>
              <a:rPr lang="fr-FR" b="1" dirty="0" smtClean="0">
                <a:solidFill>
                  <a:schemeClr val="bg1"/>
                </a:solidFill>
                <a:latin typeface="Tw Cen MT" pitchFamily="34" charset="0"/>
              </a:rPr>
              <a:t>Le choix des études de cas proposé par la fiche </a:t>
            </a:r>
            <a:r>
              <a:rPr lang="fr-FR" b="1" dirty="0" err="1" smtClean="0">
                <a:solidFill>
                  <a:schemeClr val="bg1"/>
                </a:solidFill>
                <a:latin typeface="Tw Cen MT" pitchFamily="34" charset="0"/>
              </a:rPr>
              <a:t>Eduscol</a:t>
            </a:r>
            <a:endParaRPr lang="fr-FR" b="1" dirty="0" smtClean="0">
              <a:solidFill>
                <a:schemeClr val="bg1"/>
              </a:solidFill>
              <a:latin typeface="Tw Cen MT" pitchFamily="34" charset="0"/>
            </a:endParaRPr>
          </a:p>
          <a:p>
            <a:pPr marL="895350" indent="-285750" algn="just">
              <a:buFont typeface="Wingdings" pitchFamily="2" charset="2"/>
              <a:buChar char="ü"/>
            </a:pPr>
            <a:r>
              <a:rPr lang="fr-FR" b="1" dirty="0" smtClean="0">
                <a:solidFill>
                  <a:schemeClr val="bg1"/>
                </a:solidFill>
                <a:latin typeface="Tw Cen MT" pitchFamily="34" charset="0"/>
              </a:rPr>
              <a:t>Fiche séquence</a:t>
            </a:r>
          </a:p>
          <a:p>
            <a:pPr marL="895350" indent="-285750" algn="just">
              <a:buFont typeface="Wingdings" pitchFamily="2" charset="2"/>
              <a:buChar char="ü"/>
            </a:pPr>
            <a:r>
              <a:rPr lang="fr-FR" b="1" dirty="0" smtClean="0">
                <a:solidFill>
                  <a:schemeClr val="bg1"/>
                </a:solidFill>
                <a:latin typeface="Tw Cen MT" pitchFamily="34" charset="0"/>
              </a:rPr>
              <a:t>Documents à privilégier et productions attendues</a:t>
            </a:r>
          </a:p>
          <a:p>
            <a:pPr marL="895350" indent="-285750" algn="just">
              <a:buFont typeface="Wingdings" pitchFamily="2" charset="2"/>
              <a:buChar char="ü"/>
            </a:pPr>
            <a:r>
              <a:rPr lang="fr-FR" b="1" dirty="0" smtClean="0">
                <a:solidFill>
                  <a:schemeClr val="bg1"/>
                </a:solidFill>
                <a:latin typeface="Tw Cen MT" pitchFamily="34" charset="0"/>
              </a:rPr>
              <a:t>Ecueils à éviter</a:t>
            </a:r>
          </a:p>
          <a:p>
            <a:pPr marL="895350" indent="-285750" algn="just">
              <a:buFont typeface="Wingdings" pitchFamily="2" charset="2"/>
              <a:buChar char="ü"/>
            </a:pPr>
            <a:r>
              <a:rPr lang="fr-FR" b="1" dirty="0" smtClean="0">
                <a:solidFill>
                  <a:schemeClr val="bg1"/>
                </a:solidFill>
                <a:latin typeface="Tw Cen MT" pitchFamily="34" charset="0"/>
              </a:rPr>
              <a:t>Quels prolongements possibles ?</a:t>
            </a:r>
          </a:p>
          <a:p>
            <a:pPr marL="609600" algn="just"/>
            <a:endParaRPr lang="fr-FR" b="1" dirty="0">
              <a:solidFill>
                <a:schemeClr val="bg1"/>
              </a:solidFill>
              <a:latin typeface="Tw Cen MT" pitchFamily="34" charset="0"/>
            </a:endParaRPr>
          </a:p>
          <a:p>
            <a:pPr marL="285750" indent="-285750" algn="just">
              <a:buFont typeface="Wingdings" pitchFamily="2" charset="2"/>
              <a:buChar char="§"/>
            </a:pPr>
            <a:r>
              <a:rPr lang="fr-FR" b="1" u="sng" dirty="0" smtClean="0">
                <a:solidFill>
                  <a:schemeClr val="bg1"/>
                </a:solidFill>
                <a:latin typeface="Tw Cen MT" pitchFamily="34" charset="0"/>
              </a:rPr>
              <a:t>Mise en œuvre pédagogique</a:t>
            </a:r>
          </a:p>
          <a:p>
            <a:pPr marL="895350" indent="-285750" algn="just">
              <a:buFont typeface="Wingdings" pitchFamily="2" charset="2"/>
              <a:buChar char="ü"/>
            </a:pPr>
            <a:r>
              <a:rPr lang="fr-FR" b="1" dirty="0" smtClean="0">
                <a:solidFill>
                  <a:schemeClr val="bg1"/>
                </a:solidFill>
                <a:latin typeface="Tw Cen MT" pitchFamily="34" charset="0"/>
              </a:rPr>
              <a:t>Accroche : écouter la ville</a:t>
            </a:r>
          </a:p>
          <a:p>
            <a:pPr marL="895350" indent="-285750" algn="just">
              <a:buFont typeface="Wingdings" pitchFamily="2" charset="2"/>
              <a:buChar char="ü"/>
            </a:pPr>
            <a:r>
              <a:rPr lang="fr-FR" b="1" dirty="0" smtClean="0">
                <a:solidFill>
                  <a:schemeClr val="bg1"/>
                </a:solidFill>
                <a:latin typeface="Tw Cen MT" pitchFamily="34" charset="0"/>
              </a:rPr>
              <a:t>Etude de cas n°1 : Londres, quelle ville mondiale ?</a:t>
            </a:r>
          </a:p>
          <a:p>
            <a:pPr marL="895350" indent="-285750" algn="just">
              <a:buFont typeface="Wingdings" pitchFamily="2" charset="2"/>
              <a:buChar char="ü"/>
            </a:pPr>
            <a:r>
              <a:rPr lang="fr-FR" b="1" dirty="0" smtClean="0">
                <a:solidFill>
                  <a:schemeClr val="bg1"/>
                </a:solidFill>
                <a:latin typeface="Tw Cen MT" pitchFamily="34" charset="0"/>
              </a:rPr>
              <a:t>Etude de cas n°2 : Lagos, une </a:t>
            </a:r>
            <a:r>
              <a:rPr lang="fr-FR" b="1" dirty="0" err="1" smtClean="0">
                <a:solidFill>
                  <a:schemeClr val="bg1"/>
                </a:solidFill>
                <a:latin typeface="Tw Cen MT" pitchFamily="34" charset="0"/>
              </a:rPr>
              <a:t>monstruopôle</a:t>
            </a:r>
            <a:r>
              <a:rPr lang="fr-FR" b="1" dirty="0" smtClean="0">
                <a:solidFill>
                  <a:schemeClr val="bg1"/>
                </a:solidFill>
                <a:latin typeface="Tw Cen MT" pitchFamily="34" charset="0"/>
              </a:rPr>
              <a:t> ingérable ?</a:t>
            </a:r>
          </a:p>
          <a:p>
            <a:pPr marL="895350" indent="-285750" algn="just">
              <a:buFont typeface="Wingdings" pitchFamily="2" charset="2"/>
              <a:buChar char="ü"/>
            </a:pPr>
            <a:r>
              <a:rPr lang="fr-FR" b="1" dirty="0" smtClean="0">
                <a:solidFill>
                  <a:schemeClr val="bg1"/>
                </a:solidFill>
                <a:latin typeface="Tw Cen MT" pitchFamily="34" charset="0"/>
              </a:rPr>
              <a:t>Mise en perspective : l’urbanisation dans le monde</a:t>
            </a:r>
          </a:p>
          <a:p>
            <a:pPr marL="895350" indent="-285750" algn="just">
              <a:buFont typeface="Wingdings" pitchFamily="2" charset="2"/>
              <a:buChar char="ü"/>
            </a:pPr>
            <a:r>
              <a:rPr lang="fr-FR" b="1" dirty="0" smtClean="0">
                <a:solidFill>
                  <a:schemeClr val="bg1"/>
                </a:solidFill>
                <a:latin typeface="Tw Cen MT" pitchFamily="34" charset="0"/>
              </a:rPr>
              <a:t>Deux exemples de « fil rouge »</a:t>
            </a:r>
          </a:p>
          <a:p>
            <a:pPr marL="895350" indent="-285750" algn="just">
              <a:buFont typeface="Wingdings" pitchFamily="2" charset="2"/>
              <a:buChar char="ü"/>
            </a:pPr>
            <a:endParaRPr lang="fr-FR" b="1" dirty="0">
              <a:solidFill>
                <a:schemeClr val="bg1"/>
              </a:solidFill>
              <a:latin typeface="Tw Cen MT" pitchFamily="34" charset="0"/>
            </a:endParaRPr>
          </a:p>
          <a:p>
            <a:pPr marL="285750" indent="-285750" algn="just" defTabSz="266700">
              <a:buFont typeface="Wingdings" pitchFamily="2" charset="2"/>
              <a:buChar char="§"/>
            </a:pPr>
            <a:r>
              <a:rPr lang="fr-FR" b="1" u="sng" dirty="0" smtClean="0">
                <a:solidFill>
                  <a:schemeClr val="bg1"/>
                </a:solidFill>
                <a:latin typeface="Tw Cen MT" pitchFamily="34" charset="0"/>
              </a:rPr>
              <a:t>Bibliographie/</a:t>
            </a:r>
            <a:r>
              <a:rPr lang="fr-FR" b="1" u="sng" dirty="0" err="1" smtClean="0">
                <a:solidFill>
                  <a:schemeClr val="bg1"/>
                </a:solidFill>
                <a:latin typeface="Tw Cen MT" pitchFamily="34" charset="0"/>
              </a:rPr>
              <a:t>Sitographie</a:t>
            </a:r>
            <a:endParaRPr lang="fr-FR" b="1" u="sng" dirty="0" smtClean="0">
              <a:solidFill>
                <a:schemeClr val="bg1"/>
              </a:solidFill>
              <a:latin typeface="Tw Cen MT" pitchFamily="34" charset="0"/>
            </a:endParaRPr>
          </a:p>
        </p:txBody>
      </p:sp>
    </p:spTree>
    <p:extLst>
      <p:ext uri="{BB962C8B-B14F-4D97-AF65-F5344CB8AC3E}">
        <p14:creationId xmlns:p14="http://schemas.microsoft.com/office/powerpoint/2010/main" val="388376023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left)">
                                      <p:cBhvr>
                                        <p:cTn id="12" dur="500"/>
                                        <p:tgtEl>
                                          <p:spTgt spid="6">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left)">
                                      <p:cBhvr>
                                        <p:cTn id="28" dur="500"/>
                                        <p:tgtEl>
                                          <p:spTgt spid="6">
                                            <p:txEl>
                                              <p:pRg st="3" end="3"/>
                                            </p:tx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wipe(left)">
                                      <p:cBhvr>
                                        <p:cTn id="36" dur="500"/>
                                        <p:tgtEl>
                                          <p:spTgt spid="6">
                                            <p:txEl>
                                              <p:pRg st="5" end="5"/>
                                            </p:txEl>
                                          </p:spTgt>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left)">
                                      <p:cBhvr>
                                        <p:cTn id="40" dur="500"/>
                                        <p:tgtEl>
                                          <p:spTgt spid="6">
                                            <p:txEl>
                                              <p:pRg st="6" end="6"/>
                                            </p:txEl>
                                          </p:spTgt>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wipe(left)">
                                      <p:cBhvr>
                                        <p:cTn id="44" dur="500"/>
                                        <p:tgtEl>
                                          <p:spTgt spid="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wipe(left)">
                                      <p:cBhvr>
                                        <p:cTn id="49" dur="500"/>
                                        <p:tgtEl>
                                          <p:spTgt spid="6">
                                            <p:txEl>
                                              <p:pRg st="9" end="9"/>
                                            </p:tx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6">
                                            <p:txEl>
                                              <p:pRg st="10" end="10"/>
                                            </p:txEl>
                                          </p:spTgt>
                                        </p:tgtEl>
                                        <p:attrNameLst>
                                          <p:attrName>style.visibility</p:attrName>
                                        </p:attrNameLst>
                                      </p:cBhvr>
                                      <p:to>
                                        <p:strVal val="visible"/>
                                      </p:to>
                                    </p:set>
                                    <p:animEffect transition="in" filter="wipe(left)">
                                      <p:cBhvr>
                                        <p:cTn id="53" dur="500"/>
                                        <p:tgtEl>
                                          <p:spTgt spid="6">
                                            <p:txEl>
                                              <p:pRg st="10" end="10"/>
                                            </p:tx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wipe(left)">
                                      <p:cBhvr>
                                        <p:cTn id="57" dur="500"/>
                                        <p:tgtEl>
                                          <p:spTgt spid="6">
                                            <p:txEl>
                                              <p:pRg st="11" end="11"/>
                                            </p:tx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6">
                                            <p:txEl>
                                              <p:pRg st="12" end="12"/>
                                            </p:txEl>
                                          </p:spTgt>
                                        </p:tgtEl>
                                        <p:attrNameLst>
                                          <p:attrName>style.visibility</p:attrName>
                                        </p:attrNameLst>
                                      </p:cBhvr>
                                      <p:to>
                                        <p:strVal val="visible"/>
                                      </p:to>
                                    </p:set>
                                    <p:animEffect transition="in" filter="wipe(left)">
                                      <p:cBhvr>
                                        <p:cTn id="61" dur="500"/>
                                        <p:tgtEl>
                                          <p:spTgt spid="6">
                                            <p:txEl>
                                              <p:pRg st="12" end="12"/>
                                            </p:txEl>
                                          </p:spTgt>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6">
                                            <p:txEl>
                                              <p:pRg st="13" end="13"/>
                                            </p:txEl>
                                          </p:spTgt>
                                        </p:tgtEl>
                                        <p:attrNameLst>
                                          <p:attrName>style.visibility</p:attrName>
                                        </p:attrNameLst>
                                      </p:cBhvr>
                                      <p:to>
                                        <p:strVal val="visible"/>
                                      </p:to>
                                    </p:set>
                                    <p:animEffect transition="in" filter="wipe(left)">
                                      <p:cBhvr>
                                        <p:cTn id="65" dur="500"/>
                                        <p:tgtEl>
                                          <p:spTgt spid="6">
                                            <p:txEl>
                                              <p:pRg st="13" end="13"/>
                                            </p:txEl>
                                          </p:spTgt>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6">
                                            <p:txEl>
                                              <p:pRg st="14" end="14"/>
                                            </p:txEl>
                                          </p:spTgt>
                                        </p:tgtEl>
                                        <p:attrNameLst>
                                          <p:attrName>style.visibility</p:attrName>
                                        </p:attrNameLst>
                                      </p:cBhvr>
                                      <p:to>
                                        <p:strVal val="visible"/>
                                      </p:to>
                                    </p:set>
                                    <p:animEffect transition="in" filter="wipe(left)">
                                      <p:cBhvr>
                                        <p:cTn id="69" dur="500"/>
                                        <p:tgtEl>
                                          <p:spTgt spid="6">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
                                            <p:txEl>
                                              <p:pRg st="16" end="16"/>
                                            </p:txEl>
                                          </p:spTgt>
                                        </p:tgtEl>
                                        <p:attrNameLst>
                                          <p:attrName>style.visibility</p:attrName>
                                        </p:attrNameLst>
                                      </p:cBhvr>
                                      <p:to>
                                        <p:strVal val="visible"/>
                                      </p:to>
                                    </p:set>
                                    <p:animEffect transition="in" filter="wipe(left)">
                                      <p:cBhvr>
                                        <p:cTn id="74"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wallpaperup.com/uploads/wallpapers/2015/02/07/615283/a9eb85e865b63ec2b2614fb81256f5f5.jpg"/>
          <p:cNvPicPr>
            <a:picLocks noChangeAspect="1" noChangeArrowheads="1"/>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3410"/>
          <a:stretch/>
        </p:blipFill>
        <p:spPr bwMode="auto">
          <a:xfrm flipH="1">
            <a:off x="0" y="0"/>
            <a:ext cx="9144000" cy="6858000"/>
          </a:xfrm>
          <a:prstGeom prst="rect">
            <a:avLst/>
          </a:prstGeom>
          <a:noFill/>
          <a:effectLst>
            <a:glow rad="838200">
              <a:schemeClr val="bg1">
                <a:alpha val="59000"/>
              </a:schemeClr>
            </a:glo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044482" y="1743988"/>
            <a:ext cx="7582554" cy="1477328"/>
          </a:xfrm>
          <a:prstGeom prst="rect">
            <a:avLst/>
          </a:prstGeom>
          <a:solidFill>
            <a:schemeClr val="bg2">
              <a:lumMod val="1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2044481" y="2252822"/>
            <a:ext cx="7161301" cy="553998"/>
          </a:xfrm>
          <a:prstGeom prst="rect">
            <a:avLst/>
          </a:prstGeom>
        </p:spPr>
        <p:txBody>
          <a:bodyPr wrap="square">
            <a:spAutoFit/>
          </a:bodyPr>
          <a:lstStyle/>
          <a:p>
            <a:pPr algn="ctr"/>
            <a:r>
              <a:rPr lang="fr-FR" sz="30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handwriting-draft_free-version" pitchFamily="2" charset="0"/>
              </a:rPr>
              <a:t>Mise en </a:t>
            </a:r>
            <a:r>
              <a:rPr lang="fr-FR" sz="3000" b="1" cap="small" dirty="0" err="1"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handwriting-draft_free-version" pitchFamily="2" charset="0"/>
              </a:rPr>
              <a:t>oeuvre</a:t>
            </a:r>
            <a:r>
              <a:rPr lang="fr-FR" sz="30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handwriting-draft_free-version" pitchFamily="2" charset="0"/>
              </a:rPr>
              <a:t> didactique</a:t>
            </a:r>
            <a:endParaRPr lang="fr-FR" sz="30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handwriting-draft_free-version" pitchFamily="2" charset="0"/>
            </a:endParaRPr>
          </a:p>
        </p:txBody>
      </p:sp>
    </p:spTree>
    <p:extLst>
      <p:ext uri="{BB962C8B-B14F-4D97-AF65-F5344CB8AC3E}">
        <p14:creationId xmlns:p14="http://schemas.microsoft.com/office/powerpoint/2010/main" val="136951698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p:stCondLst>
                              <p:cond delay="750"/>
                            </p:stCondLst>
                            <p:childTnLst>
                              <p:par>
                                <p:cTn id="9" presetID="1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7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
                                        </p:tgtEl>
                                        <p:attrNameLst>
                                          <p:attrName>style.visibility</p:attrName>
                                        </p:attrNameLst>
                                      </p:cBhvr>
                                      <p:to>
                                        <p:strVal val="visible"/>
                                      </p:to>
                                    </p:set>
                                    <p:anim calcmode="lin" valueType="num">
                                      <p:cBhvr>
                                        <p:cTn id="18"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3"/>
                                        </p:tgtEl>
                                        <p:attrNameLst>
                                          <p:attrName>ppt_y</p:attrName>
                                        </p:attrNameLst>
                                      </p:cBhvr>
                                      <p:tavLst>
                                        <p:tav tm="0">
                                          <p:val>
                                            <p:strVal val="#ppt_y"/>
                                          </p:val>
                                        </p:tav>
                                        <p:tav tm="100000">
                                          <p:val>
                                            <p:strVal val="#ppt_y"/>
                                          </p:val>
                                        </p:tav>
                                      </p:tavLst>
                                    </p:anim>
                                    <p:anim calcmode="lin" valueType="num">
                                      <p:cBhvr>
                                        <p:cTn id="20"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00329"/>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Le fait urbain dans les programmes de </a:t>
            </a:r>
            <a:r>
              <a:rPr lang="fr-FR" sz="36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geographie</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758107765"/>
              </p:ext>
            </p:extLst>
          </p:nvPr>
        </p:nvGraphicFramePr>
        <p:xfrm>
          <a:off x="306000" y="2165241"/>
          <a:ext cx="8532001" cy="3352800"/>
        </p:xfrm>
        <a:graphic>
          <a:graphicData uri="http://schemas.openxmlformats.org/drawingml/2006/table">
            <a:tbl>
              <a:tblPr firstRow="1" bandRow="1">
                <a:tableStyleId>{5C22544A-7EE6-4342-B048-85BDC9FD1C3A}</a:tableStyleId>
              </a:tblPr>
              <a:tblGrid>
                <a:gridCol w="1115158"/>
                <a:gridCol w="2472281"/>
                <a:gridCol w="2472281"/>
                <a:gridCol w="2472281"/>
              </a:tblGrid>
              <a:tr h="0">
                <a:tc>
                  <a:txBody>
                    <a:bodyPr/>
                    <a:lstStyle/>
                    <a:p>
                      <a:pPr algn="ctr"/>
                      <a:r>
                        <a:rPr lang="fr-FR" sz="1400" dirty="0" smtClean="0">
                          <a:latin typeface="Tw Cen MT" pitchFamily="34" charset="0"/>
                        </a:rPr>
                        <a:t>Au collège</a:t>
                      </a:r>
                      <a:endParaRPr lang="fr-FR" sz="1400" dirty="0">
                        <a:latin typeface="Tw Cen MT" pitchFamily="34" charset="0"/>
                      </a:endParaRPr>
                    </a:p>
                  </a:txBody>
                  <a:tcPr>
                    <a:solidFill>
                      <a:schemeClr val="bg2">
                        <a:lumMod val="25000"/>
                      </a:schemeClr>
                    </a:solidFill>
                  </a:tcPr>
                </a:tc>
                <a:tc>
                  <a:txBody>
                    <a:bodyPr/>
                    <a:lstStyle/>
                    <a:p>
                      <a:pPr algn="ctr"/>
                      <a:r>
                        <a:rPr lang="fr-FR" sz="1400" dirty="0" smtClean="0">
                          <a:latin typeface="Tw Cen MT" pitchFamily="34" charset="0"/>
                        </a:rPr>
                        <a:t>Cycle 3 - Sixième</a:t>
                      </a:r>
                      <a:endParaRPr lang="fr-FR" sz="1400" dirty="0">
                        <a:latin typeface="Tw Cen MT" pitchFamily="34" charset="0"/>
                      </a:endParaRPr>
                    </a:p>
                  </a:txBody>
                  <a:tcPr>
                    <a:solidFill>
                      <a:schemeClr val="bg2">
                        <a:lumMod val="25000"/>
                      </a:schemeClr>
                    </a:solidFill>
                  </a:tcPr>
                </a:tc>
                <a:tc>
                  <a:txBody>
                    <a:bodyPr/>
                    <a:lstStyle/>
                    <a:p>
                      <a:pPr algn="ctr"/>
                      <a:r>
                        <a:rPr lang="fr-FR" sz="1400" dirty="0" smtClean="0">
                          <a:latin typeface="Tw Cen MT" pitchFamily="34" charset="0"/>
                        </a:rPr>
                        <a:t>Cycle 4 - Quatrième</a:t>
                      </a:r>
                      <a:endParaRPr lang="fr-FR" sz="1400" dirty="0">
                        <a:latin typeface="Tw Cen MT" pitchFamily="34" charset="0"/>
                      </a:endParaRPr>
                    </a:p>
                  </a:txBody>
                  <a:tcPr>
                    <a:solidFill>
                      <a:schemeClr val="bg2">
                        <a:lumMod val="25000"/>
                      </a:schemeClr>
                    </a:solidFill>
                  </a:tcPr>
                </a:tc>
                <a:tc>
                  <a:txBody>
                    <a:bodyPr/>
                    <a:lstStyle/>
                    <a:p>
                      <a:pPr algn="ctr"/>
                      <a:r>
                        <a:rPr lang="fr-FR" sz="1400" dirty="0" smtClean="0">
                          <a:latin typeface="Tw Cen MT" pitchFamily="34" charset="0"/>
                        </a:rPr>
                        <a:t>Cycle</a:t>
                      </a:r>
                      <a:r>
                        <a:rPr lang="fr-FR" sz="1400" baseline="0" dirty="0" smtClean="0">
                          <a:latin typeface="Tw Cen MT" pitchFamily="34" charset="0"/>
                        </a:rPr>
                        <a:t> 4 - Troisième</a:t>
                      </a:r>
                      <a:endParaRPr lang="fr-FR" sz="1400" dirty="0">
                        <a:latin typeface="Tw Cen MT" pitchFamily="34" charset="0"/>
                      </a:endParaRPr>
                    </a:p>
                  </a:txBody>
                  <a:tcPr>
                    <a:solidFill>
                      <a:schemeClr val="bg2">
                        <a:lumMod val="25000"/>
                      </a:schemeClr>
                    </a:solidFill>
                  </a:tcPr>
                </a:tc>
              </a:tr>
              <a:tr h="519094">
                <a:tc>
                  <a:txBody>
                    <a:bodyPr/>
                    <a:lstStyle/>
                    <a:p>
                      <a:pPr algn="ctr"/>
                      <a:r>
                        <a:rPr lang="fr-FR" sz="1400" b="1" dirty="0" smtClean="0">
                          <a:latin typeface="Tw Cen MT" pitchFamily="34" charset="0"/>
                        </a:rPr>
                        <a:t>Approches</a:t>
                      </a:r>
                      <a:endParaRPr lang="fr-FR" sz="1400" b="1" dirty="0">
                        <a:latin typeface="Tw Cen MT" pitchFamily="34" charset="0"/>
                      </a:endParaRPr>
                    </a:p>
                  </a:txBody>
                  <a:tcPr anchor="ctr">
                    <a:solidFill>
                      <a:schemeClr val="bg2">
                        <a:lumMod val="75000"/>
                      </a:schemeClr>
                    </a:solidFill>
                  </a:tcPr>
                </a:tc>
                <a:tc>
                  <a:txBody>
                    <a:bodyPr/>
                    <a:lstStyle/>
                    <a:p>
                      <a:pPr algn="ctr"/>
                      <a:r>
                        <a:rPr lang="fr-FR" sz="1400" b="1" dirty="0" smtClean="0">
                          <a:latin typeface="Tw Cen MT" pitchFamily="34" charset="0"/>
                        </a:rPr>
                        <a:t>Les métropoles et leurs habitants : paysages, habitants et pratiques des lieux.</a:t>
                      </a:r>
                    </a:p>
                  </a:txBody>
                  <a:tcPr anchor="ctr">
                    <a:solidFill>
                      <a:schemeClr val="bg2">
                        <a:lumMod val="75000"/>
                      </a:schemeClr>
                    </a:solidFill>
                  </a:tcPr>
                </a:tc>
                <a:tc>
                  <a:txBody>
                    <a:bodyPr/>
                    <a:lstStyle/>
                    <a:p>
                      <a:pPr algn="ctr"/>
                      <a:r>
                        <a:rPr lang="fr-FR" sz="1400" b="1" dirty="0" smtClean="0">
                          <a:latin typeface="Tw Cen MT" pitchFamily="34" charset="0"/>
                        </a:rPr>
                        <a:t>Les métropoles et la mondialisation : paysages, connexion et intégration</a:t>
                      </a:r>
                      <a:endParaRPr lang="fr-FR" sz="1400" b="1" dirty="0">
                        <a:latin typeface="Tw Cen MT" pitchFamily="34" charset="0"/>
                      </a:endParaRPr>
                    </a:p>
                  </a:txBody>
                  <a:tcPr anchor="ctr">
                    <a:solidFill>
                      <a:schemeClr val="bg2">
                        <a:lumMod val="75000"/>
                      </a:schemeClr>
                    </a:solidFill>
                  </a:tcPr>
                </a:tc>
                <a:tc>
                  <a:txBody>
                    <a:bodyPr/>
                    <a:lstStyle/>
                    <a:p>
                      <a:pPr algn="ctr"/>
                      <a:r>
                        <a:rPr lang="fr-FR" sz="1400" b="1" dirty="0" smtClean="0">
                          <a:latin typeface="Tw Cen MT" pitchFamily="34" charset="0"/>
                        </a:rPr>
                        <a:t>Les métropoles et leur organisation dans l’espace : paysages, dynamiques spatiales et organisation du territoire</a:t>
                      </a:r>
                      <a:endParaRPr lang="fr-FR" sz="1400" b="1" dirty="0">
                        <a:latin typeface="Tw Cen MT" pitchFamily="34" charset="0"/>
                      </a:endParaRPr>
                    </a:p>
                  </a:txBody>
                  <a:tcPr anchor="ctr">
                    <a:solidFill>
                      <a:schemeClr val="bg2">
                        <a:lumMod val="75000"/>
                      </a:schemeClr>
                    </a:solidFill>
                  </a:tcPr>
                </a:tc>
              </a:tr>
              <a:tr h="0">
                <a:tc>
                  <a:txBody>
                    <a:bodyPr/>
                    <a:lstStyle/>
                    <a:p>
                      <a:pPr algn="ctr"/>
                      <a:r>
                        <a:rPr lang="fr-FR" sz="1400" b="1" dirty="0" smtClean="0">
                          <a:solidFill>
                            <a:schemeClr val="bg1"/>
                          </a:solidFill>
                          <a:latin typeface="Tw Cen MT" pitchFamily="34" charset="0"/>
                        </a:rPr>
                        <a:t>Au lycée</a:t>
                      </a:r>
                      <a:endParaRPr lang="fr-FR" sz="1400" b="1" dirty="0">
                        <a:solidFill>
                          <a:schemeClr val="bg1"/>
                        </a:solidFill>
                        <a:latin typeface="Tw Cen MT" pitchFamily="34" charset="0"/>
                      </a:endParaRPr>
                    </a:p>
                  </a:txBody>
                  <a:tcPr anchor="ctr">
                    <a:lnB w="28575"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r>
                        <a:rPr lang="fr-FR" sz="1400" b="1" dirty="0" smtClean="0">
                          <a:solidFill>
                            <a:schemeClr val="bg1"/>
                          </a:solidFill>
                          <a:latin typeface="Tw Cen MT" pitchFamily="34" charset="0"/>
                        </a:rPr>
                        <a:t>Seconde</a:t>
                      </a:r>
                      <a:endParaRPr lang="fr-FR" sz="1400" b="1" dirty="0">
                        <a:solidFill>
                          <a:schemeClr val="bg1"/>
                        </a:solidFill>
                        <a:latin typeface="Tw Cen MT" pitchFamily="34" charset="0"/>
                      </a:endParaRPr>
                    </a:p>
                  </a:txBody>
                  <a:tcPr anchor="ctr">
                    <a:lnB w="28575"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r>
                        <a:rPr lang="fr-FR" sz="1400" b="1" dirty="0" smtClean="0">
                          <a:solidFill>
                            <a:schemeClr val="bg1"/>
                          </a:solidFill>
                          <a:latin typeface="Tw Cen MT" pitchFamily="34" charset="0"/>
                        </a:rPr>
                        <a:t>Première</a:t>
                      </a:r>
                      <a:r>
                        <a:rPr lang="fr-FR" sz="1400" b="1" baseline="0" dirty="0" smtClean="0">
                          <a:solidFill>
                            <a:schemeClr val="bg1"/>
                          </a:solidFill>
                          <a:latin typeface="Tw Cen MT" pitchFamily="34" charset="0"/>
                        </a:rPr>
                        <a:t> </a:t>
                      </a:r>
                      <a:endParaRPr lang="fr-FR" sz="1400" b="1" dirty="0">
                        <a:solidFill>
                          <a:schemeClr val="bg1"/>
                        </a:solidFill>
                        <a:latin typeface="Tw Cen MT" pitchFamily="34" charset="0"/>
                      </a:endParaRPr>
                    </a:p>
                  </a:txBody>
                  <a:tcPr anchor="ctr">
                    <a:lnB w="28575" cap="flat" cmpd="sng" algn="ctr">
                      <a:solidFill>
                        <a:schemeClr val="bg1"/>
                      </a:solidFill>
                      <a:prstDash val="solid"/>
                      <a:round/>
                      <a:headEnd type="none" w="med" len="med"/>
                      <a:tailEnd type="none" w="med" len="med"/>
                    </a:lnB>
                    <a:solidFill>
                      <a:schemeClr val="bg2">
                        <a:lumMod val="25000"/>
                      </a:schemeClr>
                    </a:solidFill>
                  </a:tcPr>
                </a:tc>
                <a:tc>
                  <a:txBody>
                    <a:bodyPr/>
                    <a:lstStyle/>
                    <a:p>
                      <a:pPr algn="ctr"/>
                      <a:r>
                        <a:rPr lang="fr-FR" sz="1400" b="1" dirty="0" smtClean="0">
                          <a:solidFill>
                            <a:schemeClr val="bg1"/>
                          </a:solidFill>
                          <a:latin typeface="Tw Cen MT" pitchFamily="34" charset="0"/>
                        </a:rPr>
                        <a:t>Terminale</a:t>
                      </a:r>
                      <a:endParaRPr lang="fr-FR" sz="1400" b="1" dirty="0">
                        <a:solidFill>
                          <a:schemeClr val="bg1"/>
                        </a:solidFill>
                        <a:latin typeface="Tw Cen MT" pitchFamily="34" charset="0"/>
                      </a:endParaRPr>
                    </a:p>
                  </a:txBody>
                  <a:tcPr anchor="ctr">
                    <a:lnB w="28575" cap="flat" cmpd="sng" algn="ctr">
                      <a:solidFill>
                        <a:schemeClr val="bg1"/>
                      </a:solidFill>
                      <a:prstDash val="solid"/>
                      <a:round/>
                      <a:headEnd type="none" w="med" len="med"/>
                      <a:tailEnd type="none" w="med" len="med"/>
                    </a:lnB>
                    <a:solidFill>
                      <a:schemeClr val="bg2">
                        <a:lumMod val="25000"/>
                      </a:schemeClr>
                    </a:solidFill>
                  </a:tcPr>
                </a:tc>
              </a:tr>
              <a:tr h="519094">
                <a:tc>
                  <a:txBody>
                    <a:bodyPr/>
                    <a:lstStyle/>
                    <a:p>
                      <a:pPr algn="ctr"/>
                      <a:r>
                        <a:rPr lang="fr-FR" sz="1400" b="1" dirty="0" smtClean="0">
                          <a:latin typeface="Tw Cen MT" pitchFamily="34" charset="0"/>
                        </a:rPr>
                        <a:t>Approches</a:t>
                      </a:r>
                      <a:endParaRPr lang="fr-FR" sz="1400" b="1" dirty="0">
                        <a:latin typeface="Tw Cen MT" pitchFamily="34" charset="0"/>
                      </a:endParaRPr>
                    </a:p>
                  </a:txBody>
                  <a:tcPr anchor="ctr">
                    <a:lnT w="28575"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a:r>
                        <a:rPr lang="fr-FR" sz="1400" b="1" dirty="0" smtClean="0">
                          <a:latin typeface="Tw Cen MT" pitchFamily="34" charset="0"/>
                        </a:rPr>
                        <a:t>Villes et développement durable </a:t>
                      </a:r>
                      <a:r>
                        <a:rPr lang="fr-FR" sz="1400" b="1" baseline="0" dirty="0" smtClean="0">
                          <a:latin typeface="Tw Cen MT" pitchFamily="34" charset="0"/>
                        </a:rPr>
                        <a:t>: caractéristiques, gestion des mobilités, durabilité </a:t>
                      </a:r>
                    </a:p>
                    <a:p>
                      <a:pPr algn="ctr"/>
                      <a:r>
                        <a:rPr lang="fr-FR" sz="1400" b="1" baseline="0" dirty="0" smtClean="0">
                          <a:latin typeface="Tw Cen MT" pitchFamily="34" charset="0"/>
                        </a:rPr>
                        <a:t>(deux études de cas)</a:t>
                      </a:r>
                    </a:p>
                  </a:txBody>
                  <a:tcPr anchor="ctr">
                    <a:lnT w="28575" cap="flat" cmpd="sng" algn="ctr">
                      <a:solidFill>
                        <a:schemeClr val="bg1"/>
                      </a:solidFill>
                      <a:prstDash val="solid"/>
                      <a:round/>
                      <a:headEnd type="none" w="med" len="med"/>
                      <a:tailEnd type="none" w="med" len="med"/>
                    </a:lnT>
                    <a:solidFill>
                      <a:schemeClr val="bg2">
                        <a:lumMod val="75000"/>
                      </a:schemeClr>
                    </a:solidFill>
                  </a:tcPr>
                </a:tc>
                <a:tc>
                  <a:txBody>
                    <a:bodyPr/>
                    <a:lstStyle/>
                    <a:p>
                      <a:pPr algn="ctr"/>
                      <a:r>
                        <a:rPr lang="fr-FR" sz="1400" b="1" dirty="0" smtClean="0">
                          <a:latin typeface="Tw Cen MT" pitchFamily="34" charset="0"/>
                        </a:rPr>
                        <a:t>La France en villes : </a:t>
                      </a:r>
                    </a:p>
                    <a:p>
                      <a:pPr algn="ctr"/>
                      <a:r>
                        <a:rPr lang="fr-FR" sz="1400" b="1" dirty="0" smtClean="0">
                          <a:latin typeface="Tw Cen MT" pitchFamily="34" charset="0"/>
                        </a:rPr>
                        <a:t>- Mouvements   de   population,   urbanisation,   métropolisation</a:t>
                      </a:r>
                    </a:p>
                    <a:p>
                      <a:pPr algn="ctr"/>
                      <a:r>
                        <a:rPr lang="fr-FR" sz="1400" b="1" dirty="0" smtClean="0">
                          <a:latin typeface="Tw Cen MT" pitchFamily="34" charset="0"/>
                        </a:rPr>
                        <a:t>- Aménager  les  villes :  réduire  les  fractures  sociales et spatiales</a:t>
                      </a:r>
                    </a:p>
                  </a:txBody>
                  <a:tcPr anchor="ctr">
                    <a:lnT w="28575" cap="flat" cmpd="sng" algn="ctr">
                      <a:solidFill>
                        <a:schemeClr val="bg1"/>
                      </a:solidFill>
                      <a:prstDash val="solid"/>
                      <a:round/>
                      <a:headEnd type="none" w="med" len="med"/>
                      <a:tailEnd type="none" w="med" len="med"/>
                    </a:lnT>
                    <a:solidFill>
                      <a:schemeClr val="bg2">
                        <a:lumMod val="75000"/>
                      </a:schemeClr>
                    </a:solidFill>
                  </a:tcPr>
                </a:tc>
                <a:tc>
                  <a:txBody>
                    <a:bodyPr/>
                    <a:lstStyle/>
                    <a:p>
                      <a:pPr marL="0" indent="0" algn="ctr">
                        <a:buFontTx/>
                        <a:buNone/>
                      </a:pPr>
                      <a:r>
                        <a:rPr lang="fr-FR" sz="1400" b="1" dirty="0" smtClean="0">
                          <a:latin typeface="Tw Cen MT" pitchFamily="34" charset="0"/>
                        </a:rPr>
                        <a:t>- Les territoires dans la mondialisation : Etude de cas (une</a:t>
                      </a:r>
                      <a:r>
                        <a:rPr lang="fr-FR" sz="1400" b="1" baseline="0" dirty="0" smtClean="0">
                          <a:latin typeface="Tw Cen MT" pitchFamily="34" charset="0"/>
                        </a:rPr>
                        <a:t> </a:t>
                      </a:r>
                      <a:r>
                        <a:rPr lang="fr-FR" sz="1400" b="1" dirty="0" smtClean="0">
                          <a:latin typeface="Tw Cen MT" pitchFamily="34" charset="0"/>
                        </a:rPr>
                        <a:t>ville mondiale)</a:t>
                      </a:r>
                    </a:p>
                    <a:p>
                      <a:pPr marL="0" indent="0" algn="ctr">
                        <a:buFontTx/>
                        <a:buNone/>
                      </a:pPr>
                      <a:r>
                        <a:rPr lang="fr-FR" sz="1400" b="1" dirty="0" smtClean="0">
                          <a:latin typeface="Tw Cen MT" pitchFamily="34" charset="0"/>
                        </a:rPr>
                        <a:t>- L’Asie, les enjeux de la croissance : Etude de cas </a:t>
                      </a:r>
                      <a:r>
                        <a:rPr lang="fr-FR" sz="1400" b="1" dirty="0" err="1" smtClean="0">
                          <a:latin typeface="Tw Cen MT" pitchFamily="34" charset="0"/>
                        </a:rPr>
                        <a:t>Mumbai</a:t>
                      </a:r>
                      <a:r>
                        <a:rPr lang="fr-FR" sz="1400" b="1" baseline="0" dirty="0" smtClean="0">
                          <a:latin typeface="Tw Cen MT" pitchFamily="34" charset="0"/>
                        </a:rPr>
                        <a:t> (</a:t>
                      </a:r>
                      <a:r>
                        <a:rPr lang="fr-FR" sz="1400" b="1" dirty="0" smtClean="0">
                          <a:latin typeface="Tw Cen MT" pitchFamily="34" charset="0"/>
                        </a:rPr>
                        <a:t>modernité, inégalités)</a:t>
                      </a:r>
                    </a:p>
                  </a:txBody>
                  <a:tcPr anchor="ctr">
                    <a:lnT w="28575" cap="flat" cmpd="sng" algn="ctr">
                      <a:solidFill>
                        <a:schemeClr val="bg1"/>
                      </a:solidFill>
                      <a:prstDash val="solid"/>
                      <a:round/>
                      <a:headEnd type="none" w="med" len="med"/>
                      <a:tailEnd type="none" w="med" len="med"/>
                    </a:lnT>
                    <a:solidFill>
                      <a:schemeClr val="bg2">
                        <a:lumMod val="75000"/>
                      </a:schemeClr>
                    </a:solidFill>
                  </a:tcPr>
                </a:tc>
              </a:tr>
            </a:tbl>
          </a:graphicData>
        </a:graphic>
      </p:graphicFrame>
    </p:spTree>
    <p:extLst>
      <p:ext uri="{BB962C8B-B14F-4D97-AF65-F5344CB8AC3E}">
        <p14:creationId xmlns:p14="http://schemas.microsoft.com/office/powerpoint/2010/main" val="1995632912"/>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Les programmes</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graphicFrame>
        <p:nvGraphicFramePr>
          <p:cNvPr id="3" name="Espace réservé du contenu 3"/>
          <p:cNvGraphicFramePr>
            <a:graphicFrameLocks/>
          </p:cNvGraphicFramePr>
          <p:nvPr>
            <p:extLst>
              <p:ext uri="{D42A27DB-BD31-4B8C-83A1-F6EECF244321}">
                <p14:modId xmlns:p14="http://schemas.microsoft.com/office/powerpoint/2010/main" val="2096071029"/>
              </p:ext>
            </p:extLst>
          </p:nvPr>
        </p:nvGraphicFramePr>
        <p:xfrm>
          <a:off x="122080" y="652835"/>
          <a:ext cx="8899840" cy="4236720"/>
        </p:xfrm>
        <a:graphic>
          <a:graphicData uri="http://schemas.openxmlformats.org/drawingml/2006/table">
            <a:tbl>
              <a:tblPr firstRow="1" bandRow="1">
                <a:tableStyleId>{5C22544A-7EE6-4342-B048-85BDC9FD1C3A}</a:tableStyleId>
              </a:tblPr>
              <a:tblGrid>
                <a:gridCol w="4449920"/>
                <a:gridCol w="4449920"/>
              </a:tblGrid>
              <a:tr h="370840">
                <a:tc>
                  <a:txBody>
                    <a:bodyPr/>
                    <a:lstStyle/>
                    <a:p>
                      <a:pPr algn="ctr"/>
                      <a:endParaRPr lang="fr-FR" sz="1400" dirty="0">
                        <a:solidFill>
                          <a:schemeClr val="accent3">
                            <a:lumMod val="40000"/>
                            <a:lumOff val="60000"/>
                          </a:schemeClr>
                        </a:solidFill>
                        <a:latin typeface="Tw Cen MT" pitchFamily="34" charset="0"/>
                      </a:endParaRPr>
                    </a:p>
                  </a:txBody>
                  <a:tcPr>
                    <a:solidFill>
                      <a:schemeClr val="bg2">
                        <a:lumMod val="25000"/>
                      </a:schemeClr>
                    </a:solidFill>
                  </a:tcPr>
                </a:tc>
                <a:tc>
                  <a:txBody>
                    <a:bodyPr/>
                    <a:lstStyle/>
                    <a:p>
                      <a:pPr algn="ctr"/>
                      <a:endParaRPr lang="fr-FR" sz="1400" b="1" u="none" kern="1200" cap="none" baseline="0" dirty="0" smtClean="0">
                        <a:solidFill>
                          <a:schemeClr val="accent3">
                            <a:lumMod val="40000"/>
                            <a:lumOff val="60000"/>
                          </a:schemeClr>
                        </a:solidFill>
                        <a:effectLst/>
                        <a:latin typeface="Tw Cen MT" pitchFamily="34" charset="0"/>
                        <a:ea typeface="+mn-ea"/>
                        <a:cs typeface="+mn-cs"/>
                      </a:endParaRPr>
                    </a:p>
                    <a:p>
                      <a:pPr algn="ctr"/>
                      <a:endParaRPr lang="fr-FR" sz="1400" b="1" u="none" kern="1200" cap="none" baseline="0" dirty="0" smtClean="0">
                        <a:solidFill>
                          <a:schemeClr val="accent3">
                            <a:lumMod val="40000"/>
                            <a:lumOff val="60000"/>
                          </a:schemeClr>
                        </a:solidFill>
                        <a:effectLst/>
                        <a:latin typeface="Tw Cen MT" pitchFamily="34" charset="0"/>
                        <a:ea typeface="+mn-ea"/>
                        <a:cs typeface="+mn-cs"/>
                      </a:endParaRPr>
                    </a:p>
                    <a:p>
                      <a:pPr algn="ctr"/>
                      <a:endParaRPr lang="fr-FR" sz="1400" b="1" u="none" kern="1200" cap="none" baseline="0" dirty="0" smtClean="0">
                        <a:solidFill>
                          <a:schemeClr val="accent3">
                            <a:lumMod val="40000"/>
                            <a:lumOff val="60000"/>
                          </a:schemeClr>
                        </a:solidFill>
                        <a:effectLst/>
                        <a:latin typeface="Tw Cen MT" pitchFamily="34" charset="0"/>
                        <a:ea typeface="+mn-ea"/>
                        <a:cs typeface="+mn-cs"/>
                      </a:endParaRPr>
                    </a:p>
                    <a:p>
                      <a:pPr algn="ctr"/>
                      <a:endParaRPr lang="fr-FR" sz="1400" b="1" u="none" kern="1200" cap="none" baseline="0" dirty="0" smtClean="0">
                        <a:solidFill>
                          <a:schemeClr val="accent3">
                            <a:lumMod val="40000"/>
                            <a:lumOff val="60000"/>
                          </a:schemeClr>
                        </a:solidFill>
                        <a:effectLst/>
                        <a:latin typeface="Tw Cen MT" pitchFamily="34" charset="0"/>
                        <a:ea typeface="+mn-ea"/>
                        <a:cs typeface="+mn-cs"/>
                      </a:endParaRPr>
                    </a:p>
                    <a:p>
                      <a:pPr algn="ctr"/>
                      <a:endParaRPr lang="fr-FR" sz="1400" b="1" u="none" kern="1200" cap="none" baseline="0" dirty="0" smtClean="0">
                        <a:solidFill>
                          <a:schemeClr val="accent3">
                            <a:lumMod val="40000"/>
                            <a:lumOff val="60000"/>
                          </a:schemeClr>
                        </a:solidFill>
                        <a:effectLst/>
                        <a:latin typeface="Tw Cen MT" pitchFamily="34" charset="0"/>
                        <a:ea typeface="+mn-ea"/>
                        <a:cs typeface="+mn-cs"/>
                      </a:endParaRPr>
                    </a:p>
                    <a:p>
                      <a:pPr algn="ctr"/>
                      <a:endParaRPr lang="fr-FR" sz="1400" b="1" u="none" kern="1200" cap="none" baseline="0" dirty="0" smtClean="0">
                        <a:solidFill>
                          <a:schemeClr val="accent3">
                            <a:lumMod val="40000"/>
                            <a:lumOff val="60000"/>
                          </a:schemeClr>
                        </a:solidFill>
                        <a:effectLst/>
                        <a:latin typeface="Tw Cen MT" pitchFamily="34" charset="0"/>
                        <a:ea typeface="+mn-ea"/>
                        <a:cs typeface="+mn-cs"/>
                      </a:endParaRPr>
                    </a:p>
                    <a:p>
                      <a:pPr algn="ctr"/>
                      <a:endParaRPr lang="fr-FR" sz="1400" b="1" u="none" kern="1200" cap="none" baseline="0" dirty="0" smtClean="0">
                        <a:solidFill>
                          <a:schemeClr val="accent3">
                            <a:lumMod val="40000"/>
                            <a:lumOff val="60000"/>
                          </a:schemeClr>
                        </a:solidFill>
                        <a:effectLst/>
                        <a:latin typeface="Tw Cen MT" pitchFamily="34" charset="0"/>
                        <a:ea typeface="+mn-ea"/>
                        <a:cs typeface="+mn-cs"/>
                      </a:endParaRPr>
                    </a:p>
                  </a:txBody>
                  <a:tcPr>
                    <a:solidFill>
                      <a:srgbClr val="4A452A"/>
                    </a:solidFill>
                  </a:tcPr>
                </a:tc>
              </a:tr>
              <a:tr h="370840">
                <a:tc>
                  <a:txBody>
                    <a:bodyPr/>
                    <a:lstStyle/>
                    <a:p>
                      <a:pPr algn="just"/>
                      <a:endParaRPr lang="fr-FR" sz="1200" dirty="0" smtClean="0">
                        <a:latin typeface="Tw Cen MT" pitchFamily="34" charset="0"/>
                      </a:endParaRPr>
                    </a:p>
                  </a:txBody>
                  <a:tcPr anchor="ctr">
                    <a:solidFill>
                      <a:schemeClr val="bg2">
                        <a:lumMod val="75000"/>
                      </a:schemeClr>
                    </a:solidFill>
                  </a:tcPr>
                </a:tc>
                <a:tc>
                  <a:txBody>
                    <a:bodyPr/>
                    <a:lstStyle/>
                    <a:p>
                      <a:pPr marL="285750" indent="-285750" algn="just">
                        <a:buFontTx/>
                        <a:buChar char="-"/>
                      </a:pPr>
                      <a:endParaRPr lang="fr-FR" sz="1200" dirty="0" smtClean="0">
                        <a:effectLst/>
                        <a:latin typeface="Tw Cen MT" pitchFamily="34" charset="0"/>
                      </a:endParaRPr>
                    </a:p>
                    <a:p>
                      <a:pPr marL="285750" indent="-285750" algn="just">
                        <a:buFontTx/>
                        <a:buChar char="-"/>
                      </a:pPr>
                      <a:endParaRPr lang="fr-FR" sz="1200" dirty="0" smtClean="0">
                        <a:effectLst/>
                        <a:latin typeface="Tw Cen MT" pitchFamily="34" charset="0"/>
                      </a:endParaRPr>
                    </a:p>
                    <a:p>
                      <a:pPr marL="285750" indent="-285750" algn="just">
                        <a:buFontTx/>
                        <a:buChar char="-"/>
                      </a:pPr>
                      <a:endParaRPr lang="fr-FR" sz="1200" dirty="0" smtClean="0">
                        <a:effectLst/>
                        <a:latin typeface="Tw Cen MT" pitchFamily="34" charset="0"/>
                      </a:endParaRPr>
                    </a:p>
                    <a:p>
                      <a:pPr marL="285750" indent="-285750" algn="just">
                        <a:buFontTx/>
                        <a:buChar char="-"/>
                      </a:pPr>
                      <a:endParaRPr lang="fr-FR" sz="1200" dirty="0" smtClean="0">
                        <a:effectLst/>
                        <a:latin typeface="Tw Cen MT" pitchFamily="34" charset="0"/>
                      </a:endParaRPr>
                    </a:p>
                    <a:p>
                      <a:pPr marL="285750" indent="-285750" algn="just">
                        <a:buFontTx/>
                        <a:buChar char="-"/>
                      </a:pPr>
                      <a:endParaRPr lang="fr-FR" sz="1200" dirty="0" smtClean="0">
                        <a:effectLst/>
                        <a:latin typeface="Tw Cen MT" pitchFamily="34" charset="0"/>
                      </a:endParaRPr>
                    </a:p>
                    <a:p>
                      <a:pPr marL="285750" indent="-285750" algn="just">
                        <a:buFontTx/>
                        <a:buChar char="-"/>
                      </a:pPr>
                      <a:endParaRPr lang="fr-FR" sz="1200" dirty="0" smtClean="0">
                        <a:effectLst/>
                        <a:latin typeface="Tw Cen MT" pitchFamily="34" charset="0"/>
                      </a:endParaRPr>
                    </a:p>
                    <a:p>
                      <a:pPr marL="285750" indent="-285750" algn="just">
                        <a:buFontTx/>
                        <a:buChar char="-"/>
                      </a:pPr>
                      <a:endParaRPr lang="fr-FR" sz="1200" dirty="0" smtClean="0">
                        <a:effectLst/>
                        <a:latin typeface="Tw Cen MT" pitchFamily="34" charset="0"/>
                      </a:endParaRPr>
                    </a:p>
                    <a:p>
                      <a:pPr marL="285750" indent="-285750" algn="just">
                        <a:buFontTx/>
                        <a:buChar char="-"/>
                      </a:pPr>
                      <a:endParaRPr lang="fr-FR" sz="1200" dirty="0" smtClean="0">
                        <a:effectLst/>
                        <a:latin typeface="Tw Cen MT" pitchFamily="34" charset="0"/>
                      </a:endParaRPr>
                    </a:p>
                    <a:p>
                      <a:pPr marL="285750" indent="-285750" algn="just">
                        <a:buFontTx/>
                        <a:buChar char="-"/>
                      </a:pPr>
                      <a:endParaRPr lang="fr-FR" sz="1200" dirty="0" smtClean="0">
                        <a:effectLst/>
                        <a:latin typeface="Tw Cen MT" pitchFamily="34" charset="0"/>
                      </a:endParaRPr>
                    </a:p>
                    <a:p>
                      <a:pPr marL="0" indent="0" algn="just">
                        <a:buFontTx/>
                        <a:buNone/>
                      </a:pPr>
                      <a:endParaRPr lang="fr-FR" sz="1200" dirty="0" smtClean="0">
                        <a:effectLst/>
                        <a:latin typeface="Tw Cen MT" pitchFamily="34" charset="0"/>
                      </a:endParaRPr>
                    </a:p>
                    <a:p>
                      <a:pPr marL="0" indent="0" algn="just">
                        <a:buFontTx/>
                        <a:buNone/>
                      </a:pPr>
                      <a:endParaRPr lang="fr-FR" sz="1200" dirty="0" smtClean="0">
                        <a:effectLst/>
                        <a:latin typeface="Tw Cen MT" pitchFamily="34" charset="0"/>
                      </a:endParaRPr>
                    </a:p>
                    <a:p>
                      <a:pPr marL="0" indent="0" algn="just">
                        <a:buFontTx/>
                        <a:buNone/>
                      </a:pPr>
                      <a:endParaRPr lang="fr-FR" sz="1200" dirty="0" smtClean="0">
                        <a:effectLst/>
                        <a:latin typeface="Tw Cen MT" pitchFamily="34" charset="0"/>
                      </a:endParaRPr>
                    </a:p>
                    <a:p>
                      <a:pPr marL="0" indent="0" algn="just">
                        <a:buFontTx/>
                        <a:buNone/>
                      </a:pPr>
                      <a:endParaRPr lang="fr-FR" sz="1200" dirty="0" smtClean="0">
                        <a:effectLst/>
                        <a:latin typeface="Tw Cen MT" pitchFamily="34" charset="0"/>
                      </a:endParaRPr>
                    </a:p>
                    <a:p>
                      <a:pPr marL="0" indent="0" algn="just">
                        <a:buFontTx/>
                        <a:buNone/>
                      </a:pPr>
                      <a:endParaRPr lang="fr-FR" sz="1200" dirty="0" smtClean="0">
                        <a:effectLst/>
                        <a:latin typeface="Tw Cen MT" pitchFamily="34" charset="0"/>
                      </a:endParaRPr>
                    </a:p>
                  </a:txBody>
                  <a:tcPr anchor="ctr">
                    <a:solidFill>
                      <a:schemeClr val="bg2">
                        <a:lumMod val="75000"/>
                      </a:schemeClr>
                    </a:solidFill>
                  </a:tcPr>
                </a:tc>
              </a:tr>
            </a:tbl>
          </a:graphicData>
        </a:graphic>
      </p:graphicFrame>
      <p:sp>
        <p:nvSpPr>
          <p:cNvPr id="7" name="Rectangle 6"/>
          <p:cNvSpPr/>
          <p:nvPr/>
        </p:nvSpPr>
        <p:spPr>
          <a:xfrm>
            <a:off x="141744" y="5040000"/>
            <a:ext cx="4248000" cy="1685012"/>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smtClean="0">
                <a:solidFill>
                  <a:schemeClr val="bg2">
                    <a:lumMod val="25000"/>
                  </a:schemeClr>
                </a:solidFill>
                <a:latin typeface="Tw Cen MT" pitchFamily="34" charset="0"/>
              </a:rPr>
              <a:t>Ce qui reste dans les deux programmes</a:t>
            </a:r>
          </a:p>
          <a:p>
            <a:pPr marL="171450" indent="-171450" algn="just">
              <a:buFontTx/>
              <a:buChar char="-"/>
            </a:pPr>
            <a:r>
              <a:rPr lang="fr-FR" sz="1200" b="1" dirty="0" smtClean="0">
                <a:solidFill>
                  <a:schemeClr val="bg2">
                    <a:lumMod val="25000"/>
                  </a:schemeClr>
                </a:solidFill>
                <a:latin typeface="Tw Cen MT" pitchFamily="34" charset="0"/>
              </a:rPr>
              <a:t>La démarche inductive avec les étude de cas</a:t>
            </a:r>
            <a:endParaRPr lang="fr-FR" sz="1200" b="1" dirty="0">
              <a:solidFill>
                <a:schemeClr val="bg2">
                  <a:lumMod val="25000"/>
                </a:schemeClr>
              </a:solidFill>
              <a:latin typeface="Tw Cen MT" pitchFamily="34" charset="0"/>
            </a:endParaRPr>
          </a:p>
          <a:p>
            <a:pPr marL="171450" indent="-171450" algn="just">
              <a:buFontTx/>
              <a:buChar char="-"/>
            </a:pPr>
            <a:r>
              <a:rPr lang="fr-FR" sz="1200" b="1" dirty="0" smtClean="0">
                <a:solidFill>
                  <a:schemeClr val="bg2">
                    <a:lumMod val="25000"/>
                  </a:schemeClr>
                </a:solidFill>
                <a:latin typeface="Tw Cen MT" pitchFamily="34" charset="0"/>
              </a:rPr>
              <a:t>L’identification des caractéristiques d’une ville mondiale</a:t>
            </a:r>
          </a:p>
          <a:p>
            <a:pPr marL="171450" indent="-171450" algn="just">
              <a:buFontTx/>
              <a:buChar char="-"/>
            </a:pPr>
            <a:r>
              <a:rPr lang="fr-FR" sz="1200" b="1" dirty="0" smtClean="0">
                <a:solidFill>
                  <a:schemeClr val="bg2">
                    <a:lumMod val="25000"/>
                  </a:schemeClr>
                </a:solidFill>
                <a:latin typeface="Tw Cen MT" pitchFamily="34" charset="0"/>
              </a:rPr>
              <a:t>L’idée que la place des  </a:t>
            </a:r>
            <a:r>
              <a:rPr lang="fr-FR" sz="1200" b="1" dirty="0">
                <a:solidFill>
                  <a:schemeClr val="bg2">
                    <a:lumMod val="25000"/>
                  </a:schemeClr>
                </a:solidFill>
                <a:latin typeface="Tw Cen MT" pitchFamily="34" charset="0"/>
              </a:rPr>
              <a:t>grandes  métropoles  </a:t>
            </a:r>
            <a:r>
              <a:rPr lang="fr-FR" sz="1200" b="1" dirty="0" smtClean="0">
                <a:solidFill>
                  <a:schemeClr val="bg2">
                    <a:lumMod val="25000"/>
                  </a:schemeClr>
                </a:solidFill>
                <a:latin typeface="Tw Cen MT" pitchFamily="34" charset="0"/>
              </a:rPr>
              <a:t>dans  </a:t>
            </a:r>
            <a:r>
              <a:rPr lang="fr-FR" sz="1200" b="1" dirty="0">
                <a:solidFill>
                  <a:schemeClr val="bg2">
                    <a:lumMod val="25000"/>
                  </a:schemeClr>
                </a:solidFill>
                <a:latin typeface="Tw Cen MT" pitchFamily="34" charset="0"/>
              </a:rPr>
              <a:t>les  </a:t>
            </a:r>
            <a:r>
              <a:rPr lang="fr-FR" sz="1200" b="1" dirty="0" smtClean="0">
                <a:solidFill>
                  <a:schemeClr val="bg2">
                    <a:lumMod val="25000"/>
                  </a:schemeClr>
                </a:solidFill>
                <a:latin typeface="Tw Cen MT" pitchFamily="34" charset="0"/>
              </a:rPr>
              <a:t>réseaux, leur  concentration de pouvoirs les positionne dans  </a:t>
            </a:r>
            <a:r>
              <a:rPr lang="fr-FR" sz="1200" b="1" dirty="0">
                <a:solidFill>
                  <a:schemeClr val="bg2">
                    <a:lumMod val="25000"/>
                  </a:schemeClr>
                </a:solidFill>
                <a:latin typeface="Tw Cen MT" pitchFamily="34" charset="0"/>
              </a:rPr>
              <a:t>la  hiérarchie  </a:t>
            </a:r>
            <a:r>
              <a:rPr lang="fr-FR" sz="1200" b="1" dirty="0" smtClean="0">
                <a:solidFill>
                  <a:schemeClr val="bg2">
                    <a:lumMod val="25000"/>
                  </a:schemeClr>
                </a:solidFill>
                <a:latin typeface="Tw Cen MT" pitchFamily="34" charset="0"/>
              </a:rPr>
              <a:t>mondiale. </a:t>
            </a:r>
          </a:p>
          <a:p>
            <a:pPr marL="171450" indent="-171450" algn="just">
              <a:buFontTx/>
              <a:buChar char="-"/>
            </a:pPr>
            <a:r>
              <a:rPr lang="fr-FR" sz="1200" b="1" dirty="0">
                <a:solidFill>
                  <a:schemeClr val="bg2">
                    <a:lumMod val="25000"/>
                  </a:schemeClr>
                </a:solidFill>
                <a:latin typeface="Tw Cen MT" pitchFamily="34" charset="0"/>
              </a:rPr>
              <a:t>Principaux repères spatiaux à </a:t>
            </a:r>
            <a:r>
              <a:rPr lang="fr-FR" sz="1200" b="1" dirty="0" smtClean="0">
                <a:solidFill>
                  <a:schemeClr val="bg2">
                    <a:lumMod val="25000"/>
                  </a:schemeClr>
                </a:solidFill>
                <a:latin typeface="Tw Cen MT" pitchFamily="34" charset="0"/>
              </a:rPr>
              <a:t>construire : localisation des </a:t>
            </a:r>
            <a:r>
              <a:rPr lang="fr-FR" sz="1200" b="1" dirty="0">
                <a:solidFill>
                  <a:schemeClr val="bg2">
                    <a:lumMod val="25000"/>
                  </a:schemeClr>
                </a:solidFill>
                <a:latin typeface="Tw Cen MT" pitchFamily="34" charset="0"/>
              </a:rPr>
              <a:t>métropoles les plus grandes et les mieux connectées du monde </a:t>
            </a:r>
            <a:r>
              <a:rPr lang="fr-FR" sz="1200" b="1" dirty="0" smtClean="0">
                <a:solidFill>
                  <a:schemeClr val="bg2">
                    <a:lumMod val="25000"/>
                  </a:schemeClr>
                </a:solidFill>
                <a:latin typeface="Tw Cen MT" pitchFamily="34" charset="0"/>
              </a:rPr>
              <a:t>et de celles vues en étude de cas</a:t>
            </a:r>
          </a:p>
        </p:txBody>
      </p:sp>
      <p:sp>
        <p:nvSpPr>
          <p:cNvPr id="8" name="Rectangle 7"/>
          <p:cNvSpPr/>
          <p:nvPr/>
        </p:nvSpPr>
        <p:spPr>
          <a:xfrm>
            <a:off x="4752000" y="5040000"/>
            <a:ext cx="4248000" cy="1685012"/>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u="sng" dirty="0" smtClean="0">
                <a:solidFill>
                  <a:schemeClr val="bg2">
                    <a:lumMod val="25000"/>
                  </a:schemeClr>
                </a:solidFill>
                <a:latin typeface="Tw Cen MT" pitchFamily="34" charset="0"/>
              </a:rPr>
              <a:t>Ce qui change</a:t>
            </a:r>
          </a:p>
          <a:p>
            <a:pPr marL="171450" indent="-171450" algn="just">
              <a:buFontTx/>
              <a:buChar char="-"/>
            </a:pPr>
            <a:r>
              <a:rPr lang="fr-FR" sz="1200" b="1" dirty="0" smtClean="0">
                <a:solidFill>
                  <a:schemeClr val="bg2">
                    <a:lumMod val="25000"/>
                  </a:schemeClr>
                </a:solidFill>
                <a:latin typeface="Tw Cen MT" pitchFamily="34" charset="0"/>
              </a:rPr>
              <a:t>Le temps consacré à la question </a:t>
            </a:r>
          </a:p>
          <a:p>
            <a:pPr marL="171450" indent="-171450" algn="just">
              <a:buFontTx/>
              <a:buChar char="-"/>
            </a:pPr>
            <a:r>
              <a:rPr lang="fr-FR" sz="1200" b="1" dirty="0" smtClean="0">
                <a:solidFill>
                  <a:schemeClr val="bg2">
                    <a:lumMod val="25000"/>
                  </a:schemeClr>
                </a:solidFill>
                <a:latin typeface="Tw Cen MT" pitchFamily="34" charset="0"/>
              </a:rPr>
              <a:t>Le nombre d’études (2 à la place d’une)</a:t>
            </a:r>
          </a:p>
          <a:p>
            <a:pPr marL="171450" indent="-171450" algn="just">
              <a:buFontTx/>
              <a:buChar char="-"/>
            </a:pPr>
            <a:r>
              <a:rPr lang="fr-FR" sz="1200" b="1" dirty="0">
                <a:solidFill>
                  <a:schemeClr val="bg2">
                    <a:lumMod val="25000"/>
                  </a:schemeClr>
                </a:solidFill>
                <a:latin typeface="Tw Cen MT" pitchFamily="34" charset="0"/>
              </a:rPr>
              <a:t>L</a:t>
            </a:r>
            <a:r>
              <a:rPr lang="fr-FR" sz="1200" b="1" dirty="0" smtClean="0">
                <a:solidFill>
                  <a:schemeClr val="bg2">
                    <a:lumMod val="25000"/>
                  </a:schemeClr>
                </a:solidFill>
                <a:latin typeface="Tw Cen MT" pitchFamily="34" charset="0"/>
              </a:rPr>
              <a:t>’idée que les « centres » et les « périphéries » sont pluriels, dans un </a:t>
            </a:r>
            <a:r>
              <a:rPr lang="fr-FR" sz="1200" b="1" dirty="0">
                <a:solidFill>
                  <a:schemeClr val="bg2">
                    <a:lumMod val="25000"/>
                  </a:schemeClr>
                </a:solidFill>
                <a:latin typeface="Tw Cen MT" pitchFamily="34" charset="0"/>
              </a:rPr>
              <a:t>espace urbain de plus en plus </a:t>
            </a:r>
            <a:r>
              <a:rPr lang="fr-FR" sz="1200" b="1" dirty="0" smtClean="0">
                <a:solidFill>
                  <a:schemeClr val="bg2">
                    <a:lumMod val="25000"/>
                  </a:schemeClr>
                </a:solidFill>
                <a:latin typeface="Tw Cen MT" pitchFamily="34" charset="0"/>
              </a:rPr>
              <a:t>étalé.</a:t>
            </a:r>
          </a:p>
          <a:p>
            <a:pPr marL="171450" indent="-171450" algn="just">
              <a:buFontTx/>
              <a:buChar char="-"/>
            </a:pPr>
            <a:r>
              <a:rPr lang="fr-FR" sz="1200" b="1" dirty="0" smtClean="0">
                <a:solidFill>
                  <a:schemeClr val="bg2">
                    <a:lumMod val="25000"/>
                  </a:schemeClr>
                </a:solidFill>
                <a:latin typeface="Tw Cen MT" pitchFamily="34" charset="0"/>
                <a:sym typeface="Wingdings" pitchFamily="2" charset="2"/>
              </a:rPr>
              <a:t>Un travail sur les échelles plus présent : va et vient entre le global (la mondialisation) et le local (la ville).</a:t>
            </a:r>
          </a:p>
          <a:p>
            <a:pPr marL="171450" indent="-171450" algn="just">
              <a:buFontTx/>
              <a:buChar char="-"/>
            </a:pPr>
            <a:r>
              <a:rPr lang="fr-FR" sz="1200" b="1" dirty="0" smtClean="0">
                <a:solidFill>
                  <a:schemeClr val="bg2">
                    <a:lumMod val="25000"/>
                  </a:schemeClr>
                </a:solidFill>
                <a:latin typeface="Tw Cen MT" pitchFamily="34" charset="0"/>
              </a:rPr>
              <a:t>La fragmentation socio-spatiale qui illustre </a:t>
            </a:r>
            <a:r>
              <a:rPr lang="fr-FR" sz="1200" b="1" dirty="0">
                <a:solidFill>
                  <a:schemeClr val="bg2">
                    <a:lumMod val="25000"/>
                  </a:schemeClr>
                </a:solidFill>
                <a:latin typeface="Tw Cen MT" pitchFamily="34" charset="0"/>
              </a:rPr>
              <a:t>à cette échelle les effets </a:t>
            </a:r>
            <a:r>
              <a:rPr lang="fr-FR" sz="1200" b="1" dirty="0" smtClean="0">
                <a:solidFill>
                  <a:schemeClr val="bg2">
                    <a:lumMod val="25000"/>
                  </a:schemeClr>
                </a:solidFill>
                <a:latin typeface="Tw Cen MT" pitchFamily="34" charset="0"/>
              </a:rPr>
              <a:t>paradoxaux de </a:t>
            </a:r>
            <a:r>
              <a:rPr lang="fr-FR" sz="1200" b="1" dirty="0">
                <a:solidFill>
                  <a:schemeClr val="bg2">
                    <a:lumMod val="25000"/>
                  </a:schemeClr>
                </a:solidFill>
                <a:latin typeface="Tw Cen MT" pitchFamily="34" charset="0"/>
              </a:rPr>
              <a:t>la mondialisation</a:t>
            </a:r>
            <a:r>
              <a:rPr lang="fr-FR" sz="1200" b="1" dirty="0" smtClean="0">
                <a:solidFill>
                  <a:schemeClr val="bg2">
                    <a:lumMod val="25000"/>
                  </a:schemeClr>
                </a:solidFill>
                <a:latin typeface="Tw Cen MT" pitchFamily="34" charset="0"/>
              </a:rPr>
              <a:t>.</a:t>
            </a:r>
          </a:p>
        </p:txBody>
      </p:sp>
      <p:sp>
        <p:nvSpPr>
          <p:cNvPr id="9" name="Rectangle 8"/>
          <p:cNvSpPr/>
          <p:nvPr/>
        </p:nvSpPr>
        <p:spPr>
          <a:xfrm>
            <a:off x="141744" y="780246"/>
            <a:ext cx="4430256" cy="1384995"/>
          </a:xfrm>
          <a:prstGeom prst="rect">
            <a:avLst/>
          </a:prstGeom>
        </p:spPr>
        <p:txBody>
          <a:bodyPr wrap="square">
            <a:spAutoFit/>
          </a:bodyPr>
          <a:lstStyle/>
          <a:p>
            <a:pPr lvl="0" algn="ctr"/>
            <a:r>
              <a:rPr lang="fr-FR" sz="1400" b="1" dirty="0">
                <a:solidFill>
                  <a:srgbClr val="1F497D">
                    <a:lumMod val="40000"/>
                    <a:lumOff val="60000"/>
                  </a:srgbClr>
                </a:solidFill>
                <a:latin typeface="Tw Cen MT" pitchFamily="34" charset="0"/>
              </a:rPr>
              <a:t>PROGRAMMES DE GÉOGRAPHIE 4</a:t>
            </a:r>
            <a:r>
              <a:rPr lang="fr-FR" sz="1400" b="1" baseline="30000" dirty="0">
                <a:solidFill>
                  <a:srgbClr val="1F497D">
                    <a:lumMod val="40000"/>
                    <a:lumOff val="60000"/>
                  </a:srgbClr>
                </a:solidFill>
                <a:latin typeface="Tw Cen MT" pitchFamily="34" charset="0"/>
              </a:rPr>
              <a:t>ÈME</a:t>
            </a:r>
            <a:r>
              <a:rPr lang="fr-FR" sz="1400" b="1" dirty="0">
                <a:solidFill>
                  <a:srgbClr val="1F497D">
                    <a:lumMod val="40000"/>
                    <a:lumOff val="60000"/>
                  </a:srgbClr>
                </a:solidFill>
                <a:latin typeface="Tw Cen MT" pitchFamily="34" charset="0"/>
              </a:rPr>
              <a:t> 2008</a:t>
            </a:r>
          </a:p>
          <a:p>
            <a:pPr lvl="0" algn="ctr" defTabSz="457200">
              <a:defRPr/>
            </a:pPr>
            <a:r>
              <a:rPr lang="fr-FR" sz="1400" b="1" u="sng" cap="small" dirty="0">
                <a:solidFill>
                  <a:prstClr val="white"/>
                </a:solidFill>
                <a:latin typeface="Tw Cen MT" pitchFamily="34" charset="0"/>
              </a:rPr>
              <a:t>Partie I – Des échanges à la dimension du monde</a:t>
            </a:r>
          </a:p>
          <a:p>
            <a:pPr lvl="0" algn="ctr" defTabSz="457200">
              <a:defRPr/>
            </a:pPr>
            <a:r>
              <a:rPr lang="fr-FR" sz="1400" b="1" dirty="0">
                <a:solidFill>
                  <a:prstClr val="white"/>
                </a:solidFill>
                <a:latin typeface="Tw Cen MT" pitchFamily="34" charset="0"/>
              </a:rPr>
              <a:t>Thème 4 – Les lieux de commandement au choix (avec les grandes entreprises transnationales) </a:t>
            </a:r>
            <a:r>
              <a:rPr lang="fr-FR" sz="1400" b="1" dirty="0" smtClean="0">
                <a:solidFill>
                  <a:prstClr val="white"/>
                </a:solidFill>
                <a:latin typeface="Tw Cen MT" pitchFamily="34" charset="0"/>
              </a:rPr>
              <a:t>:</a:t>
            </a:r>
            <a:endParaRPr lang="fr-FR" sz="1400" b="1" u="sng" cap="small" dirty="0" smtClean="0">
              <a:solidFill>
                <a:srgbClr val="C0504D">
                  <a:lumMod val="40000"/>
                  <a:lumOff val="60000"/>
                </a:srgbClr>
              </a:solidFill>
              <a:effectLst>
                <a:outerShdw blurRad="38100" dist="38100" dir="2700000" algn="tl">
                  <a:srgbClr val="000000">
                    <a:alpha val="43137"/>
                  </a:srgbClr>
                </a:outerShdw>
              </a:effectLst>
              <a:latin typeface="Tw Cen MT" pitchFamily="34" charset="0"/>
            </a:endParaRPr>
          </a:p>
          <a:p>
            <a:pPr lvl="0" algn="ctr" defTabSz="457200">
              <a:defRPr/>
            </a:pPr>
            <a:r>
              <a:rPr lang="fr-FR" sz="1400" b="1" u="sng" cap="small" dirty="0" smtClean="0">
                <a:solidFill>
                  <a:srgbClr val="C0504D">
                    <a:lumMod val="40000"/>
                    <a:lumOff val="60000"/>
                  </a:srgbClr>
                </a:solidFill>
                <a:effectLst>
                  <a:outerShdw blurRad="38100" dist="38100" dir="2700000" algn="tl">
                    <a:srgbClr val="000000">
                      <a:alpha val="43137"/>
                    </a:srgbClr>
                  </a:outerShdw>
                </a:effectLst>
                <a:latin typeface="Tw Cen MT" pitchFamily="34" charset="0"/>
              </a:rPr>
              <a:t>Les </a:t>
            </a:r>
            <a:r>
              <a:rPr lang="fr-FR" sz="1400" b="1" u="sng" cap="small" dirty="0">
                <a:solidFill>
                  <a:srgbClr val="C0504D">
                    <a:lumMod val="40000"/>
                    <a:lumOff val="60000"/>
                  </a:srgbClr>
                </a:solidFill>
                <a:effectLst>
                  <a:outerShdw blurRad="38100" dist="38100" dir="2700000" algn="tl">
                    <a:srgbClr val="000000">
                      <a:alpha val="43137"/>
                    </a:srgbClr>
                  </a:outerShdw>
                </a:effectLst>
                <a:latin typeface="Tw Cen MT" pitchFamily="34" charset="0"/>
              </a:rPr>
              <a:t>grandes </a:t>
            </a:r>
            <a:r>
              <a:rPr lang="fr-FR" sz="1400" b="1" u="sng" cap="small" dirty="0" smtClean="0">
                <a:solidFill>
                  <a:srgbClr val="C0504D">
                    <a:lumMod val="40000"/>
                    <a:lumOff val="60000"/>
                  </a:srgbClr>
                </a:solidFill>
                <a:effectLst>
                  <a:outerShdw blurRad="38100" dist="38100" dir="2700000" algn="tl">
                    <a:srgbClr val="000000">
                      <a:alpha val="43137"/>
                    </a:srgbClr>
                  </a:outerShdw>
                </a:effectLst>
                <a:latin typeface="Tw Cen MT" pitchFamily="34" charset="0"/>
              </a:rPr>
              <a:t>métropoles</a:t>
            </a:r>
          </a:p>
          <a:p>
            <a:pPr lvl="0" algn="ctr" defTabSz="457200">
              <a:defRPr/>
            </a:pPr>
            <a:r>
              <a:rPr lang="fr-FR" sz="1400" b="1" dirty="0" smtClean="0">
                <a:solidFill>
                  <a:prstClr val="white"/>
                </a:solidFill>
                <a:latin typeface="Tw Cen MT" pitchFamily="34" charset="0"/>
              </a:rPr>
              <a:t> Environ </a:t>
            </a:r>
            <a:r>
              <a:rPr lang="fr-FR" sz="1400" b="1" dirty="0">
                <a:solidFill>
                  <a:prstClr val="white"/>
                </a:solidFill>
                <a:latin typeface="Tw Cen MT" pitchFamily="34" charset="0"/>
              </a:rPr>
              <a:t>10% du temps consacré la géographie </a:t>
            </a:r>
            <a:r>
              <a:rPr lang="fr-FR" sz="1400" b="1" dirty="0" smtClean="0">
                <a:solidFill>
                  <a:prstClr val="white"/>
                </a:solidFill>
                <a:latin typeface="Tw Cen MT" pitchFamily="34" charset="0"/>
              </a:rPr>
              <a:t> </a:t>
            </a:r>
            <a:endParaRPr lang="fr-FR" sz="1400" b="1" dirty="0">
              <a:solidFill>
                <a:prstClr val="white"/>
              </a:solidFill>
              <a:latin typeface="Tw Cen MT" pitchFamily="34" charset="0"/>
            </a:endParaRPr>
          </a:p>
        </p:txBody>
      </p:sp>
      <p:sp>
        <p:nvSpPr>
          <p:cNvPr id="10" name="Rectangle 9"/>
          <p:cNvSpPr/>
          <p:nvPr/>
        </p:nvSpPr>
        <p:spPr>
          <a:xfrm>
            <a:off x="4590000" y="780246"/>
            <a:ext cx="4572000" cy="1384995"/>
          </a:xfrm>
          <a:prstGeom prst="rect">
            <a:avLst/>
          </a:prstGeom>
        </p:spPr>
        <p:txBody>
          <a:bodyPr>
            <a:spAutoFit/>
          </a:bodyPr>
          <a:lstStyle/>
          <a:p>
            <a:pPr lvl="0" algn="ctr"/>
            <a:r>
              <a:rPr lang="fr-FR" sz="1400" b="1" dirty="0">
                <a:solidFill>
                  <a:srgbClr val="1F497D">
                    <a:lumMod val="40000"/>
                    <a:lumOff val="60000"/>
                  </a:srgbClr>
                </a:solidFill>
                <a:latin typeface="Tw Cen MT" pitchFamily="34" charset="0"/>
              </a:rPr>
              <a:t>PROGRAMMES DE GÉOGRAPHIE CYCLE 4 – 4</a:t>
            </a:r>
            <a:r>
              <a:rPr lang="fr-FR" sz="1400" b="1" baseline="30000" dirty="0">
                <a:solidFill>
                  <a:srgbClr val="1F497D">
                    <a:lumMod val="40000"/>
                    <a:lumOff val="60000"/>
                  </a:srgbClr>
                </a:solidFill>
                <a:latin typeface="Tw Cen MT" pitchFamily="34" charset="0"/>
              </a:rPr>
              <a:t>ÈME</a:t>
            </a:r>
            <a:r>
              <a:rPr lang="fr-FR" sz="1400" b="1" dirty="0">
                <a:solidFill>
                  <a:srgbClr val="1F497D">
                    <a:lumMod val="40000"/>
                    <a:lumOff val="60000"/>
                  </a:srgbClr>
                </a:solidFill>
                <a:latin typeface="Tw Cen MT" pitchFamily="34" charset="0"/>
              </a:rPr>
              <a:t> 2015</a:t>
            </a:r>
          </a:p>
          <a:p>
            <a:pPr lvl="0" algn="ctr"/>
            <a:r>
              <a:rPr lang="fr-FR" sz="1400" b="1" u="sng" cap="small" dirty="0">
                <a:solidFill>
                  <a:prstClr val="white"/>
                </a:solidFill>
                <a:latin typeface="Tw Cen MT" pitchFamily="34" charset="0"/>
              </a:rPr>
              <a:t>Thème 1</a:t>
            </a:r>
            <a:r>
              <a:rPr lang="fr-FR" sz="1400" b="1" u="sng" cap="small" dirty="0" smtClean="0">
                <a:solidFill>
                  <a:prstClr val="white"/>
                </a:solidFill>
                <a:latin typeface="Tw Cen MT" pitchFamily="34" charset="0"/>
              </a:rPr>
              <a:t>– L’urbanisation du monde</a:t>
            </a:r>
          </a:p>
          <a:p>
            <a:pPr lvl="0" algn="ctr"/>
            <a:r>
              <a:rPr lang="fr-FR" sz="1400" b="1" cap="small" dirty="0" smtClean="0">
                <a:solidFill>
                  <a:srgbClr val="C0504D">
                    <a:lumMod val="40000"/>
                    <a:lumOff val="60000"/>
                  </a:srgbClr>
                </a:solidFill>
                <a:effectLst>
                  <a:outerShdw blurRad="38100" dist="38100" dir="2700000" algn="tl">
                    <a:srgbClr val="000000">
                      <a:alpha val="43137"/>
                    </a:srgbClr>
                  </a:outerShdw>
                </a:effectLst>
                <a:latin typeface="Tw Cen MT" pitchFamily="34" charset="0"/>
              </a:rPr>
              <a:t>Des villes inégalement connectées aux réseaux de la mondialisation (Espaces et paysages de l’urbanisation : géographie des centres et des périphéries)</a:t>
            </a:r>
          </a:p>
          <a:p>
            <a:pPr lvl="0" algn="ctr"/>
            <a:r>
              <a:rPr lang="fr-FR" sz="1400" b="1" dirty="0" smtClean="0">
                <a:solidFill>
                  <a:prstClr val="white"/>
                </a:solidFill>
                <a:latin typeface="Tw Cen MT" pitchFamily="34" charset="0"/>
              </a:rPr>
              <a:t>Une </a:t>
            </a:r>
            <a:r>
              <a:rPr lang="fr-FR" sz="1400" b="1" dirty="0">
                <a:solidFill>
                  <a:prstClr val="white"/>
                </a:solidFill>
                <a:latin typeface="Tw Cen MT" pitchFamily="34" charset="0"/>
              </a:rPr>
              <a:t>thématique annuelle (sur </a:t>
            </a:r>
            <a:r>
              <a:rPr lang="fr-FR" sz="1400" b="1" dirty="0" smtClean="0">
                <a:solidFill>
                  <a:prstClr val="white"/>
                </a:solidFill>
                <a:latin typeface="Tw Cen MT" pitchFamily="34" charset="0"/>
              </a:rPr>
              <a:t>les </a:t>
            </a:r>
            <a:r>
              <a:rPr lang="fr-FR" sz="1400" b="1" dirty="0">
                <a:solidFill>
                  <a:prstClr val="white"/>
                </a:solidFill>
                <a:latin typeface="Tw Cen MT" pitchFamily="34" charset="0"/>
              </a:rPr>
              <a:t>trois demandées</a:t>
            </a:r>
            <a:r>
              <a:rPr lang="fr-FR" sz="1400" b="1" dirty="0" smtClean="0">
                <a:solidFill>
                  <a:prstClr val="white"/>
                </a:solidFill>
                <a:latin typeface="Tw Cen MT" pitchFamily="34" charset="0"/>
              </a:rPr>
              <a:t>)</a:t>
            </a:r>
            <a:endParaRPr lang="fr-FR" sz="1400" b="1" dirty="0">
              <a:solidFill>
                <a:prstClr val="white"/>
              </a:solidFill>
              <a:latin typeface="Tw Cen MT" pitchFamily="34" charset="0"/>
            </a:endParaRPr>
          </a:p>
        </p:txBody>
      </p:sp>
      <p:sp>
        <p:nvSpPr>
          <p:cNvPr id="11" name="Rectangle 10"/>
          <p:cNvSpPr/>
          <p:nvPr/>
        </p:nvSpPr>
        <p:spPr>
          <a:xfrm>
            <a:off x="154994" y="2268000"/>
            <a:ext cx="4403755" cy="2628000"/>
          </a:xfrm>
          <a:prstGeom prst="rect">
            <a:avLst/>
          </a:prstGeom>
        </p:spPr>
        <p:txBody>
          <a:bodyPr wrap="square">
            <a:spAutoFit/>
          </a:bodyPr>
          <a:lstStyle/>
          <a:p>
            <a:pPr lvl="0" algn="just"/>
            <a:r>
              <a:rPr lang="fr-FR" sz="1200" b="1" dirty="0">
                <a:solidFill>
                  <a:prstClr val="black"/>
                </a:solidFill>
                <a:latin typeface="Tw Cen MT" pitchFamily="34" charset="0"/>
              </a:rPr>
              <a:t>CONNAISSANCES</a:t>
            </a:r>
          </a:p>
          <a:p>
            <a:pPr lvl="0" algn="just" defTabSz="457200">
              <a:defRPr/>
            </a:pPr>
            <a:r>
              <a:rPr lang="fr-FR" sz="1200" dirty="0">
                <a:solidFill>
                  <a:prstClr val="black"/>
                </a:solidFill>
                <a:latin typeface="Tw Cen MT" pitchFamily="34" charset="0"/>
              </a:rPr>
              <a:t>Centres décisionnels majeurs, </a:t>
            </a:r>
            <a:r>
              <a:rPr lang="fr-FR" sz="1200" dirty="0" smtClean="0">
                <a:solidFill>
                  <a:prstClr val="black"/>
                </a:solidFill>
                <a:latin typeface="Tw Cen MT" pitchFamily="34" charset="0"/>
              </a:rPr>
              <a:t>les grandes métropoles </a:t>
            </a:r>
            <a:r>
              <a:rPr lang="fr-FR" sz="1200" dirty="0">
                <a:solidFill>
                  <a:prstClr val="black"/>
                </a:solidFill>
                <a:latin typeface="Tw Cen MT" pitchFamily="34" charset="0"/>
              </a:rPr>
              <a:t>concentrent le pouvoir économique, financier, culturel, politique et technologique</a:t>
            </a:r>
          </a:p>
          <a:p>
            <a:pPr lvl="0" algn="just"/>
            <a:endParaRPr lang="fr-FR" sz="1200" b="1" dirty="0">
              <a:solidFill>
                <a:prstClr val="black"/>
              </a:solidFill>
              <a:latin typeface="Tw Cen MT" pitchFamily="34" charset="0"/>
            </a:endParaRPr>
          </a:p>
          <a:p>
            <a:pPr lvl="0" algn="just"/>
            <a:r>
              <a:rPr lang="fr-FR" sz="1200" b="1" dirty="0">
                <a:solidFill>
                  <a:prstClr val="black"/>
                </a:solidFill>
                <a:latin typeface="Tw Cen MT" pitchFamily="34" charset="0"/>
              </a:rPr>
              <a:t>DÉMARCHES</a:t>
            </a:r>
          </a:p>
          <a:p>
            <a:pPr marL="285750" lvl="0" indent="-285750" algn="just">
              <a:buFontTx/>
              <a:buChar char="-"/>
            </a:pPr>
            <a:r>
              <a:rPr lang="fr-FR" sz="1200" dirty="0">
                <a:solidFill>
                  <a:prstClr val="black"/>
                </a:solidFill>
                <a:latin typeface="Tw Cen MT" pitchFamily="34" charset="0"/>
              </a:rPr>
              <a:t>Une étude de cas : Tokyo dans la mégalopole japonaise</a:t>
            </a:r>
          </a:p>
          <a:p>
            <a:pPr marL="285750" lvl="0" indent="-285750" algn="just">
              <a:buFontTx/>
              <a:buChar char="-"/>
            </a:pPr>
            <a:r>
              <a:rPr lang="fr-FR" sz="1200" dirty="0">
                <a:solidFill>
                  <a:prstClr val="black"/>
                </a:solidFill>
                <a:latin typeface="Tw Cen MT" pitchFamily="34" charset="0"/>
              </a:rPr>
              <a:t>Présentation de planisphères : grandes métropoles, places boursières, réseaux mondial de l’internet</a:t>
            </a:r>
          </a:p>
          <a:p>
            <a:pPr lvl="0" algn="just"/>
            <a:endParaRPr lang="fr-FR" sz="1200" b="1" dirty="0">
              <a:solidFill>
                <a:prstClr val="black"/>
              </a:solidFill>
              <a:latin typeface="Tw Cen MT" pitchFamily="34" charset="0"/>
            </a:endParaRPr>
          </a:p>
          <a:p>
            <a:pPr lvl="0" algn="just"/>
            <a:r>
              <a:rPr lang="fr-FR" sz="1200" b="1" dirty="0">
                <a:solidFill>
                  <a:prstClr val="black"/>
                </a:solidFill>
                <a:latin typeface="Tw Cen MT" pitchFamily="34" charset="0"/>
              </a:rPr>
              <a:t>CAPACITÉS</a:t>
            </a:r>
          </a:p>
          <a:p>
            <a:pPr marL="171450" lvl="0" indent="-171450" algn="just" defTabSz="457200">
              <a:buFontTx/>
              <a:buChar char="-"/>
              <a:defRPr/>
            </a:pPr>
            <a:r>
              <a:rPr lang="fr-FR" sz="1200" dirty="0">
                <a:solidFill>
                  <a:prstClr val="black"/>
                </a:solidFill>
                <a:latin typeface="Tw Cen MT" pitchFamily="34" charset="0"/>
              </a:rPr>
              <a:t>Décrire et expliquer ce qu’est une métropole mondiale à partir de l’étude de cas</a:t>
            </a:r>
          </a:p>
          <a:p>
            <a:pPr marL="171450" lvl="0" indent="-171450" algn="just" defTabSz="457200">
              <a:buFontTx/>
              <a:buChar char="-"/>
              <a:defRPr/>
            </a:pPr>
            <a:r>
              <a:rPr lang="fr-FR" sz="1200" dirty="0">
                <a:solidFill>
                  <a:prstClr val="black"/>
                </a:solidFill>
                <a:latin typeface="Tw Cen MT" pitchFamily="34" charset="0"/>
              </a:rPr>
              <a:t>Localiser les grandes métropoles et les pays où elles se situent</a:t>
            </a:r>
          </a:p>
        </p:txBody>
      </p:sp>
      <p:sp>
        <p:nvSpPr>
          <p:cNvPr id="12" name="Rectangle 11"/>
          <p:cNvSpPr/>
          <p:nvPr/>
        </p:nvSpPr>
        <p:spPr>
          <a:xfrm>
            <a:off x="4572000" y="2269165"/>
            <a:ext cx="4428000" cy="2677656"/>
          </a:xfrm>
          <a:prstGeom prst="rect">
            <a:avLst/>
          </a:prstGeom>
        </p:spPr>
        <p:txBody>
          <a:bodyPr wrap="square">
            <a:spAutoFit/>
          </a:bodyPr>
          <a:lstStyle/>
          <a:p>
            <a:pPr marL="285750" lvl="0" indent="-285750" algn="just">
              <a:buFontTx/>
              <a:buChar char="-"/>
            </a:pPr>
            <a:r>
              <a:rPr lang="fr-FR" sz="1200" dirty="0">
                <a:solidFill>
                  <a:prstClr val="black"/>
                </a:solidFill>
                <a:latin typeface="Tw Cen MT" pitchFamily="34" charset="0"/>
              </a:rPr>
              <a:t>Les métropoles et la mondialisation : paysages, connexion et intégration</a:t>
            </a:r>
          </a:p>
          <a:p>
            <a:pPr marL="285750" lvl="0" indent="-285750" algn="just">
              <a:buFontTx/>
              <a:buChar char="-"/>
            </a:pPr>
            <a:r>
              <a:rPr lang="fr-FR" sz="1200" b="1" cap="all" dirty="0">
                <a:solidFill>
                  <a:prstClr val="black"/>
                </a:solidFill>
                <a:latin typeface="Tw Cen MT" pitchFamily="34" charset="0"/>
              </a:rPr>
              <a:t>Trois axes majeurs </a:t>
            </a:r>
            <a:r>
              <a:rPr lang="fr-FR" sz="1200" dirty="0">
                <a:solidFill>
                  <a:prstClr val="black"/>
                </a:solidFill>
                <a:latin typeface="Tw Cen MT" pitchFamily="34" charset="0"/>
              </a:rPr>
              <a:t>: </a:t>
            </a:r>
          </a:p>
          <a:p>
            <a:pPr marL="804863" lvl="0" indent="-285750" algn="just">
              <a:buFont typeface="Wingdings" pitchFamily="2" charset="2"/>
              <a:buChar char="§"/>
            </a:pPr>
            <a:r>
              <a:rPr lang="fr-FR" sz="1200" dirty="0">
                <a:solidFill>
                  <a:prstClr val="black"/>
                </a:solidFill>
                <a:latin typeface="Tw Cen MT" pitchFamily="34" charset="0"/>
              </a:rPr>
              <a:t>l’ampleur mondiale du phénomène d’urbanisation </a:t>
            </a:r>
          </a:p>
          <a:p>
            <a:pPr marL="804863" lvl="0" indent="-285750" algn="just">
              <a:buFont typeface="Wingdings" pitchFamily="2" charset="2"/>
              <a:buChar char="§"/>
            </a:pPr>
            <a:r>
              <a:rPr lang="fr-FR" sz="1200" dirty="0">
                <a:solidFill>
                  <a:prstClr val="black"/>
                </a:solidFill>
                <a:latin typeface="Tw Cen MT" pitchFamily="34" charset="0"/>
              </a:rPr>
              <a:t>la profonde diversité des paysages, des espaces et des modes de vie, selon les contextes et le degré d’insertion des villes, dans la mondialisation </a:t>
            </a:r>
          </a:p>
          <a:p>
            <a:pPr marL="804863" lvl="0" indent="-285750" algn="just">
              <a:buFont typeface="Wingdings" pitchFamily="2" charset="2"/>
              <a:buChar char="§"/>
            </a:pPr>
            <a:r>
              <a:rPr lang="fr-FR" sz="1200" dirty="0">
                <a:solidFill>
                  <a:prstClr val="black"/>
                </a:solidFill>
                <a:latin typeface="Tw Cen MT" pitchFamily="34" charset="0"/>
              </a:rPr>
              <a:t>l’inégale connexion des villes aux grands réseaux mondiaux.</a:t>
            </a:r>
          </a:p>
          <a:p>
            <a:pPr marL="285750" lvl="0" indent="-285750" algn="just">
              <a:buFontTx/>
              <a:buChar char="-"/>
            </a:pPr>
            <a:r>
              <a:rPr lang="fr-FR" sz="1200" b="1" u="sng" dirty="0">
                <a:solidFill>
                  <a:prstClr val="black"/>
                </a:solidFill>
                <a:latin typeface="Tw Cen MT" pitchFamily="34" charset="0"/>
              </a:rPr>
              <a:t>Deux études de cas de métropoles</a:t>
            </a:r>
            <a:r>
              <a:rPr lang="fr-FR" sz="1200" b="1" dirty="0">
                <a:solidFill>
                  <a:prstClr val="black"/>
                </a:solidFill>
                <a:latin typeface="Tw Cen MT" pitchFamily="34" charset="0"/>
              </a:rPr>
              <a:t> </a:t>
            </a:r>
            <a:r>
              <a:rPr lang="fr-FR" sz="1200" dirty="0">
                <a:solidFill>
                  <a:prstClr val="black"/>
                </a:solidFill>
                <a:latin typeface="Tw Cen MT" pitchFamily="34" charset="0"/>
              </a:rPr>
              <a:t>: une ville mondiale, une métropole puissante mais moins connectée à la mondialisation</a:t>
            </a:r>
          </a:p>
          <a:p>
            <a:pPr marL="285750" lvl="0" indent="-285750" algn="just">
              <a:buFontTx/>
              <a:buChar char="-"/>
            </a:pPr>
            <a:r>
              <a:rPr lang="fr-FR" sz="1200" b="1" u="sng" dirty="0">
                <a:solidFill>
                  <a:prstClr val="black"/>
                </a:solidFill>
                <a:latin typeface="Tw Cen MT" pitchFamily="34" charset="0"/>
              </a:rPr>
              <a:t>Mise en perspective</a:t>
            </a:r>
            <a:r>
              <a:rPr lang="fr-FR" sz="1200" b="1" dirty="0">
                <a:solidFill>
                  <a:prstClr val="black"/>
                </a:solidFill>
                <a:latin typeface="Tw Cen MT" pitchFamily="34" charset="0"/>
              </a:rPr>
              <a:t> </a:t>
            </a:r>
            <a:r>
              <a:rPr lang="fr-FR" sz="1200" dirty="0">
                <a:solidFill>
                  <a:prstClr val="black"/>
                </a:solidFill>
                <a:latin typeface="Tw Cen MT" pitchFamily="34" charset="0"/>
              </a:rPr>
              <a:t>: première approche de l’espace </a:t>
            </a:r>
            <a:r>
              <a:rPr lang="fr-FR" sz="1200" dirty="0" smtClean="0">
                <a:solidFill>
                  <a:prstClr val="black"/>
                </a:solidFill>
                <a:latin typeface="Tw Cen MT" pitchFamily="34" charset="0"/>
              </a:rPr>
              <a:t>mondialisé </a:t>
            </a:r>
            <a:r>
              <a:rPr lang="fr-FR" sz="1200" dirty="0">
                <a:solidFill>
                  <a:prstClr val="black"/>
                </a:solidFill>
                <a:latin typeface="Tw Cen MT" pitchFamily="34" charset="0"/>
              </a:rPr>
              <a:t>par le prisme du degré d’intégration des métropoles au processus</a:t>
            </a:r>
          </a:p>
        </p:txBody>
      </p:sp>
    </p:spTree>
    <p:extLst>
      <p:ext uri="{BB962C8B-B14F-4D97-AF65-F5344CB8AC3E}">
        <p14:creationId xmlns:p14="http://schemas.microsoft.com/office/powerpoint/2010/main" val="1042520608"/>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750"/>
                                        <p:tgtEl>
                                          <p:spTgt spid="9">
                                            <p:txEl>
                                              <p:pRg st="0" end="0"/>
                                            </p:txEl>
                                          </p:spTgt>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left)">
                                      <p:cBhvr>
                                        <p:cTn id="21" dur="75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750"/>
                                        <p:tgtEl>
                                          <p:spTgt spid="9">
                                            <p:txEl>
                                              <p:pRg st="1" end="1"/>
                                            </p:txEl>
                                          </p:spTgt>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ipe(left)">
                                      <p:cBhvr>
                                        <p:cTn id="30" dur="75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wipe(left)">
                                      <p:cBhvr>
                                        <p:cTn id="35" dur="750"/>
                                        <p:tgtEl>
                                          <p:spTgt spid="9">
                                            <p:txEl>
                                              <p:pRg st="2" end="2"/>
                                            </p:txEl>
                                          </p:spTgt>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wipe(left)">
                                      <p:cBhvr>
                                        <p:cTn id="39" dur="750"/>
                                        <p:tgtEl>
                                          <p:spTgt spid="9">
                                            <p:txEl>
                                              <p:pRg st="3" end="3"/>
                                            </p:txEl>
                                          </p:spTgt>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wipe(left)">
                                      <p:cBhvr>
                                        <p:cTn id="43" dur="75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4" end="4"/>
                                            </p:txEl>
                                          </p:spTgt>
                                        </p:tgtEl>
                                        <p:attrNameLst>
                                          <p:attrName>style.visibility</p:attrName>
                                        </p:attrNameLst>
                                      </p:cBhvr>
                                      <p:to>
                                        <p:strVal val="visible"/>
                                      </p:to>
                                    </p:set>
                                    <p:animEffect transition="in" filter="wipe(left)">
                                      <p:cBhvr>
                                        <p:cTn id="48" dur="750"/>
                                        <p:tgtEl>
                                          <p:spTgt spid="9">
                                            <p:txEl>
                                              <p:pRg st="4" end="4"/>
                                            </p:txEl>
                                          </p:spTgt>
                                        </p:tgtEl>
                                      </p:cBhvr>
                                    </p:animEffect>
                                  </p:childTnLst>
                                </p:cTn>
                              </p:par>
                            </p:childTnLst>
                          </p:cTn>
                        </p:par>
                        <p:par>
                          <p:cTn id="49" fill="hold">
                            <p:stCondLst>
                              <p:cond delay="750"/>
                            </p:stCondLst>
                            <p:childTnLst>
                              <p:par>
                                <p:cTn id="50" presetID="22" presetClass="entr" presetSubtype="8" fill="hold" grpId="0" nodeType="after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wipe(left)">
                                      <p:cBhvr>
                                        <p:cTn id="52" dur="750"/>
                                        <p:tgtEl>
                                          <p:spTgt spid="1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75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75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7" grpId="0" animBg="1"/>
      <p:bldP spid="8" grpId="0" animBg="1"/>
      <p:bldP spid="9" grpId="0" uiExpand="1" build="p"/>
      <p:bldP spid="10"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01482"/>
            <a:ext cx="9144000" cy="5956518"/>
          </a:xfrm>
          <a:prstGeom prst="rect">
            <a:avLst/>
          </a:prstGeom>
          <a:solidFill>
            <a:schemeClr val="bg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p:nvGrpSpPr>
        <p:grpSpPr>
          <a:xfrm>
            <a:off x="2979313" y="1035822"/>
            <a:ext cx="1928471" cy="1928481"/>
            <a:chOff x="3624753" y="405371"/>
            <a:chExt cx="1928471" cy="1928481"/>
          </a:xfrm>
          <a:solidFill>
            <a:srgbClr val="663300"/>
          </a:solidFill>
          <a:scene3d>
            <a:camera prst="orthographicFront">
              <a:rot lat="0" lon="0" rev="0"/>
            </a:camera>
            <a:lightRig rig="contrasting" dir="t">
              <a:rot lat="0" lon="0" rev="1200000"/>
            </a:lightRig>
          </a:scene3d>
        </p:grpSpPr>
        <p:sp>
          <p:nvSpPr>
            <p:cNvPr id="26" name="Ellipse 25"/>
            <p:cNvSpPr/>
            <p:nvPr/>
          </p:nvSpPr>
          <p:spPr>
            <a:xfrm>
              <a:off x="3624753" y="405371"/>
              <a:ext cx="1928471" cy="1928481"/>
            </a:xfrm>
            <a:prstGeom prst="ellipse">
              <a:avLst/>
            </a:prstGeom>
            <a:grpFill/>
            <a:sp3d contourW="12700" prstMaterial="clear">
              <a:bevelT w="177800" h="254000"/>
              <a:bevelB w="152400"/>
            </a:sp3d>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27" name="Ellipse 4"/>
            <p:cNvSpPr/>
            <p:nvPr/>
          </p:nvSpPr>
          <p:spPr>
            <a:xfrm>
              <a:off x="3907171" y="687791"/>
              <a:ext cx="1363635" cy="1363641"/>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Tw Cen MT" pitchFamily="34" charset="0"/>
                </a:rPr>
                <a:t>En Europe : </a:t>
              </a:r>
              <a:r>
                <a:rPr lang="fr-FR" sz="1600" b="1" i="1" kern="1200" dirty="0" smtClean="0">
                  <a:latin typeface="Tw Cen MT" pitchFamily="34" charset="0"/>
                </a:rPr>
                <a:t>Londres</a:t>
              </a:r>
              <a:endParaRPr lang="fr-FR" sz="1600" b="1" i="1" kern="1200" dirty="0">
                <a:latin typeface="Tw Cen MT" pitchFamily="34" charset="0"/>
              </a:endParaRPr>
            </a:p>
          </p:txBody>
        </p:sp>
      </p:grpSp>
      <p:sp>
        <p:nvSpPr>
          <p:cNvPr id="9" name="Ellipse 8"/>
          <p:cNvSpPr/>
          <p:nvPr/>
        </p:nvSpPr>
        <p:spPr>
          <a:xfrm>
            <a:off x="3213346" y="3225488"/>
            <a:ext cx="550991" cy="551064"/>
          </a:xfrm>
          <a:prstGeom prst="ellipse">
            <a:avLst/>
          </a:prstGeom>
          <a:blipFill>
            <a:blip r:embed="rId2"/>
            <a:stretch>
              <a:fillRect/>
            </a:stretch>
          </a:blipFill>
          <a:ln>
            <a:solidFill>
              <a:schemeClr val="tx1"/>
            </a:solidFill>
          </a:ln>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10" name="Ellipse 9"/>
          <p:cNvSpPr/>
          <p:nvPr/>
        </p:nvSpPr>
        <p:spPr>
          <a:xfrm>
            <a:off x="5007755" y="1096133"/>
            <a:ext cx="550991" cy="551064"/>
          </a:xfrm>
          <a:prstGeom prst="ellipse">
            <a:avLst/>
          </a:prstGeom>
          <a:blipFill dpi="0" rotWithShape="1">
            <a:blip r:embed="rId3"/>
            <a:srcRect/>
            <a:stretch>
              <a:fillRect/>
            </a:stretch>
          </a:blipFill>
          <a:ln>
            <a:solidFill>
              <a:schemeClr val="tx1"/>
            </a:solidFill>
          </a:ln>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grpSp>
        <p:nvGrpSpPr>
          <p:cNvPr id="11" name="Groupe 10"/>
          <p:cNvGrpSpPr/>
          <p:nvPr/>
        </p:nvGrpSpPr>
        <p:grpSpPr>
          <a:xfrm>
            <a:off x="5008216" y="1670057"/>
            <a:ext cx="1928471" cy="1928481"/>
            <a:chOff x="5653656" y="1039606"/>
            <a:chExt cx="1928471" cy="1928481"/>
          </a:xfrm>
          <a:solidFill>
            <a:srgbClr val="663300"/>
          </a:solidFill>
          <a:scene3d>
            <a:camera prst="orthographicFront">
              <a:rot lat="0" lon="0" rev="0"/>
            </a:camera>
            <a:lightRig rig="contrasting" dir="t">
              <a:rot lat="0" lon="0" rev="1200000"/>
            </a:lightRig>
          </a:scene3d>
        </p:grpSpPr>
        <p:sp>
          <p:nvSpPr>
            <p:cNvPr id="24" name="Ellipse 23"/>
            <p:cNvSpPr/>
            <p:nvPr/>
          </p:nvSpPr>
          <p:spPr>
            <a:xfrm>
              <a:off x="5653656" y="1039606"/>
              <a:ext cx="1928471" cy="1928481"/>
            </a:xfrm>
            <a:prstGeom prst="ellipse">
              <a:avLst/>
            </a:prstGeom>
            <a:grpFill/>
            <a:sp3d contourW="12700" prstMaterial="clear">
              <a:bevelT w="177800" h="254000"/>
              <a:bevelB w="152400"/>
            </a:sp3d>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25" name="Ellipse 8"/>
            <p:cNvSpPr/>
            <p:nvPr/>
          </p:nvSpPr>
          <p:spPr>
            <a:xfrm>
              <a:off x="5936074" y="1322026"/>
              <a:ext cx="1363635" cy="1363641"/>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Tw Cen MT" pitchFamily="34" charset="0"/>
                </a:rPr>
                <a:t>En Asie : </a:t>
              </a:r>
              <a:r>
                <a:rPr lang="fr-FR" sz="1600" b="1" i="1" kern="1200" dirty="0" smtClean="0">
                  <a:latin typeface="Tw Cen MT" pitchFamily="34" charset="0"/>
                </a:rPr>
                <a:t>Tokyo</a:t>
              </a:r>
              <a:r>
                <a:rPr lang="fr-FR" sz="1600" kern="1200" dirty="0" smtClean="0">
                  <a:latin typeface="Tw Cen MT" pitchFamily="34" charset="0"/>
                </a:rPr>
                <a:t>, </a:t>
              </a:r>
              <a:r>
                <a:rPr lang="fr-FR" sz="1600" b="1" i="1" kern="1200" dirty="0" smtClean="0">
                  <a:latin typeface="Tw Cen MT" pitchFamily="34" charset="0"/>
                </a:rPr>
                <a:t>Shanghai</a:t>
              </a:r>
              <a:endParaRPr lang="fr-FR" sz="1600" b="1" i="1" kern="1200" dirty="0">
                <a:latin typeface="Tw Cen MT" pitchFamily="34" charset="0"/>
              </a:endParaRPr>
            </a:p>
          </p:txBody>
        </p:sp>
      </p:grpSp>
      <p:grpSp>
        <p:nvGrpSpPr>
          <p:cNvPr id="13" name="Groupe 12"/>
          <p:cNvGrpSpPr/>
          <p:nvPr/>
        </p:nvGrpSpPr>
        <p:grpSpPr>
          <a:xfrm>
            <a:off x="2527370" y="3971103"/>
            <a:ext cx="1928471" cy="1928481"/>
            <a:chOff x="3172810" y="3340652"/>
            <a:chExt cx="1928471" cy="1928481"/>
          </a:xfrm>
          <a:solidFill>
            <a:srgbClr val="663300"/>
          </a:solidFill>
          <a:scene3d>
            <a:camera prst="orthographicFront">
              <a:rot lat="0" lon="0" rev="0"/>
            </a:camera>
            <a:lightRig rig="contrasting" dir="t">
              <a:rot lat="0" lon="0" rev="1200000"/>
            </a:lightRig>
          </a:scene3d>
        </p:grpSpPr>
        <p:sp>
          <p:nvSpPr>
            <p:cNvPr id="22" name="Ellipse 21"/>
            <p:cNvSpPr/>
            <p:nvPr/>
          </p:nvSpPr>
          <p:spPr>
            <a:xfrm>
              <a:off x="3172810" y="3340652"/>
              <a:ext cx="1928471" cy="1928481"/>
            </a:xfrm>
            <a:prstGeom prst="ellipse">
              <a:avLst/>
            </a:prstGeom>
            <a:grpFill/>
            <a:sp3d contourW="12700" prstMaterial="clear">
              <a:bevelT w="177800" h="254000"/>
              <a:bevelB w="152400"/>
            </a:sp3d>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23" name="Ellipse 11"/>
            <p:cNvSpPr/>
            <p:nvPr/>
          </p:nvSpPr>
          <p:spPr>
            <a:xfrm>
              <a:off x="3455228" y="3623072"/>
              <a:ext cx="1363635" cy="1363641"/>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Tw Cen MT" pitchFamily="34" charset="0"/>
                </a:rPr>
                <a:t>En Amérique du Nord </a:t>
              </a:r>
              <a:r>
                <a:rPr lang="fr-FR" sz="1600" b="1" i="1" kern="1200" dirty="0" smtClean="0">
                  <a:latin typeface="Tw Cen MT" pitchFamily="34" charset="0"/>
                </a:rPr>
                <a:t>: </a:t>
              </a:r>
              <a:r>
                <a:rPr lang="en-US" sz="1600" b="1" i="1" kern="1200" dirty="0" smtClean="0">
                  <a:latin typeface="Tw Cen MT" pitchFamily="34" charset="0"/>
                </a:rPr>
                <a:t>New York</a:t>
              </a:r>
              <a:r>
                <a:rPr lang="en-US" sz="1600" kern="1200" dirty="0" smtClean="0">
                  <a:latin typeface="Tw Cen MT" pitchFamily="34" charset="0"/>
                </a:rPr>
                <a:t>, </a:t>
              </a:r>
              <a:r>
                <a:rPr lang="en-US" sz="1600" b="1" i="1" kern="1200" dirty="0" smtClean="0">
                  <a:latin typeface="Tw Cen MT" pitchFamily="34" charset="0"/>
                </a:rPr>
                <a:t>Chicago</a:t>
              </a:r>
              <a:r>
                <a:rPr lang="en-US" sz="1600" kern="1200" dirty="0" smtClean="0">
                  <a:latin typeface="Tw Cen MT" pitchFamily="34" charset="0"/>
                </a:rPr>
                <a:t>, </a:t>
              </a:r>
              <a:r>
                <a:rPr lang="en-US" sz="1600" b="1" i="1" kern="1200" dirty="0" smtClean="0">
                  <a:latin typeface="Tw Cen MT" pitchFamily="34" charset="0"/>
                </a:rPr>
                <a:t>Los Angeles</a:t>
              </a:r>
              <a:r>
                <a:rPr lang="en-US" sz="1600" kern="1200" dirty="0" smtClean="0">
                  <a:latin typeface="Tw Cen MT" pitchFamily="34" charset="0"/>
                </a:rPr>
                <a:t> </a:t>
              </a:r>
              <a:r>
                <a:rPr lang="en-US" sz="1600" kern="1200" dirty="0" err="1" smtClean="0">
                  <a:latin typeface="Tw Cen MT" pitchFamily="34" charset="0"/>
                </a:rPr>
                <a:t>ou</a:t>
              </a:r>
              <a:r>
                <a:rPr lang="en-US" sz="1600" kern="1200" dirty="0" smtClean="0">
                  <a:latin typeface="Tw Cen MT" pitchFamily="34" charset="0"/>
                </a:rPr>
                <a:t> </a:t>
              </a:r>
              <a:r>
                <a:rPr lang="en-US" sz="1600" b="1" i="1" kern="1200" dirty="0" smtClean="0">
                  <a:latin typeface="Tw Cen MT" pitchFamily="34" charset="0"/>
                </a:rPr>
                <a:t>San Francisco</a:t>
              </a:r>
              <a:endParaRPr lang="fr-FR" sz="1600" b="1" i="1" kern="1200" dirty="0">
                <a:latin typeface="Tw Cen MT" pitchFamily="34" charset="0"/>
              </a:endParaRPr>
            </a:p>
          </p:txBody>
        </p:sp>
      </p:grpSp>
      <p:grpSp>
        <p:nvGrpSpPr>
          <p:cNvPr id="14" name="Groupe 13"/>
          <p:cNvGrpSpPr/>
          <p:nvPr/>
        </p:nvGrpSpPr>
        <p:grpSpPr>
          <a:xfrm>
            <a:off x="4658087" y="3817408"/>
            <a:ext cx="1928471" cy="1928481"/>
            <a:chOff x="5303527" y="3186957"/>
            <a:chExt cx="1928471" cy="1928481"/>
          </a:xfrm>
          <a:solidFill>
            <a:srgbClr val="663300"/>
          </a:solidFill>
          <a:scene3d>
            <a:camera prst="orthographicFront">
              <a:rot lat="0" lon="0" rev="0"/>
            </a:camera>
            <a:lightRig rig="contrasting" dir="t">
              <a:rot lat="0" lon="0" rev="1200000"/>
            </a:lightRig>
          </a:scene3d>
        </p:grpSpPr>
        <p:sp>
          <p:nvSpPr>
            <p:cNvPr id="20" name="Ellipse 19"/>
            <p:cNvSpPr/>
            <p:nvPr/>
          </p:nvSpPr>
          <p:spPr>
            <a:xfrm>
              <a:off x="5303527" y="3186957"/>
              <a:ext cx="1928471" cy="1928481"/>
            </a:xfrm>
            <a:prstGeom prst="ellipse">
              <a:avLst/>
            </a:prstGeom>
            <a:grpFill/>
            <a:sp3d contourW="12700" prstMaterial="clear">
              <a:bevelT w="177800" h="254000"/>
              <a:bevelB w="152400"/>
            </a:sp3d>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21" name="Ellipse 13"/>
            <p:cNvSpPr/>
            <p:nvPr/>
          </p:nvSpPr>
          <p:spPr>
            <a:xfrm>
              <a:off x="5585945" y="3469377"/>
              <a:ext cx="1363635" cy="1363641"/>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w Cen MT" pitchFamily="34" charset="0"/>
                </a:rPr>
                <a:t>En </a:t>
              </a:r>
              <a:r>
                <a:rPr lang="en-US" sz="1600" kern="1200" dirty="0" err="1" smtClean="0">
                  <a:latin typeface="Tw Cen MT" pitchFamily="34" charset="0"/>
                </a:rPr>
                <a:t>Amérique</a:t>
              </a:r>
              <a:r>
                <a:rPr lang="en-US" sz="1600" kern="1200" dirty="0" smtClean="0">
                  <a:latin typeface="Tw Cen MT" pitchFamily="34" charset="0"/>
                </a:rPr>
                <a:t> </a:t>
              </a:r>
              <a:r>
                <a:rPr lang="en-US" sz="1600" kern="1200" dirty="0" err="1" smtClean="0">
                  <a:latin typeface="Tw Cen MT" pitchFamily="34" charset="0"/>
                </a:rPr>
                <a:t>latine</a:t>
              </a:r>
              <a:r>
                <a:rPr lang="en-US" sz="1600" kern="1200" dirty="0" smtClean="0">
                  <a:latin typeface="Tw Cen MT" pitchFamily="34" charset="0"/>
                </a:rPr>
                <a:t> : </a:t>
              </a:r>
              <a:r>
                <a:rPr lang="en-US" sz="1600" b="1" i="1" kern="1200" dirty="0" smtClean="0">
                  <a:latin typeface="Tw Cen MT" pitchFamily="34" charset="0"/>
                </a:rPr>
                <a:t>Mexico,</a:t>
              </a:r>
              <a:r>
                <a:rPr lang="en-US" sz="1600" kern="1200" dirty="0" smtClean="0">
                  <a:latin typeface="Tw Cen MT" pitchFamily="34" charset="0"/>
                </a:rPr>
                <a:t> </a:t>
              </a:r>
              <a:r>
                <a:rPr lang="en-US" sz="1600" b="1" i="1" kern="1200" dirty="0" smtClean="0">
                  <a:latin typeface="Tw Cen MT" pitchFamily="34" charset="0"/>
                </a:rPr>
                <a:t>Sao Paulo </a:t>
              </a:r>
              <a:endParaRPr lang="fr-FR" sz="1600" b="1" i="1" kern="1200" dirty="0">
                <a:latin typeface="Tw Cen MT" pitchFamily="34" charset="0"/>
              </a:endParaRPr>
            </a:p>
          </p:txBody>
        </p:sp>
      </p:grpSp>
      <p:sp>
        <p:nvSpPr>
          <p:cNvPr id="15" name="Ellipse 14"/>
          <p:cNvSpPr/>
          <p:nvPr/>
        </p:nvSpPr>
        <p:spPr>
          <a:xfrm>
            <a:off x="4011731" y="3094166"/>
            <a:ext cx="947189" cy="946974"/>
          </a:xfrm>
          <a:prstGeom prst="ellipse">
            <a:avLst/>
          </a:prstGeom>
          <a:blipFill>
            <a:blip r:embed="rId4"/>
            <a:stretch>
              <a:fillRect/>
            </a:stretch>
          </a:blipFill>
          <a:ln>
            <a:solidFill>
              <a:schemeClr val="tx1"/>
            </a:solidFill>
          </a:ln>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16" name="Ellipse 15"/>
          <p:cNvSpPr/>
          <p:nvPr/>
        </p:nvSpPr>
        <p:spPr>
          <a:xfrm>
            <a:off x="2594632" y="3578597"/>
            <a:ext cx="414165" cy="413906"/>
          </a:xfrm>
          <a:prstGeom prst="ellipse">
            <a:avLst/>
          </a:prstGeom>
          <a:blipFill>
            <a:blip r:embed="rId5"/>
            <a:stretch>
              <a:fillRect/>
            </a:stretch>
          </a:blipFill>
          <a:ln>
            <a:solidFill>
              <a:schemeClr val="tx1"/>
            </a:solidFill>
          </a:ln>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grpSp>
        <p:nvGrpSpPr>
          <p:cNvPr id="17" name="Groupe 16"/>
          <p:cNvGrpSpPr/>
          <p:nvPr/>
        </p:nvGrpSpPr>
        <p:grpSpPr>
          <a:xfrm>
            <a:off x="2020177" y="5910776"/>
            <a:ext cx="5621341" cy="1309501"/>
            <a:chOff x="2665617" y="5280325"/>
            <a:chExt cx="5621341" cy="1309501"/>
          </a:xfrm>
        </p:grpSpPr>
        <p:sp>
          <p:nvSpPr>
            <p:cNvPr id="18" name="Rectangle 17"/>
            <p:cNvSpPr/>
            <p:nvPr/>
          </p:nvSpPr>
          <p:spPr>
            <a:xfrm>
              <a:off x="2665617" y="5280325"/>
              <a:ext cx="5621341" cy="1309501"/>
            </a:xfrm>
            <a:prstGeom prst="rect">
              <a:avLst/>
            </a:pr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2665617" y="5280325"/>
              <a:ext cx="5621341" cy="13095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fr-FR" sz="3600" b="1" kern="1200" cap="small" baseline="0" dirty="0" smtClean="0">
                  <a:solidFill>
                    <a:schemeClr val="bg2">
                      <a:lumMod val="10000"/>
                    </a:schemeClr>
                  </a:solidFill>
                  <a:latin typeface="Tw Cen MT" pitchFamily="34" charset="0"/>
                </a:rPr>
                <a:t>ville mondiale</a:t>
              </a:r>
              <a:endParaRPr lang="fr-FR" sz="3600" b="1" kern="1200" cap="small" baseline="0" dirty="0">
                <a:solidFill>
                  <a:schemeClr val="bg2">
                    <a:lumMod val="10000"/>
                  </a:schemeClr>
                </a:solidFill>
                <a:latin typeface="Tw Cen MT" pitchFamily="34" charset="0"/>
              </a:endParaRPr>
            </a:p>
          </p:txBody>
        </p:sp>
      </p:grpSp>
      <p:grpSp>
        <p:nvGrpSpPr>
          <p:cNvPr id="30" name="Groupe 29"/>
          <p:cNvGrpSpPr/>
          <p:nvPr/>
        </p:nvGrpSpPr>
        <p:grpSpPr>
          <a:xfrm>
            <a:off x="5109883" y="1035821"/>
            <a:ext cx="1928471" cy="1928481"/>
            <a:chOff x="3624753" y="405371"/>
            <a:chExt cx="1928471" cy="1928481"/>
          </a:xfrm>
          <a:solidFill>
            <a:srgbClr val="663300"/>
          </a:solidFill>
          <a:scene3d>
            <a:camera prst="orthographicFront">
              <a:rot lat="0" lon="0" rev="0"/>
            </a:camera>
            <a:lightRig rig="contrasting" dir="t">
              <a:rot lat="0" lon="0" rev="1200000"/>
            </a:lightRig>
          </a:scene3d>
        </p:grpSpPr>
        <p:sp>
          <p:nvSpPr>
            <p:cNvPr id="31" name="Ellipse 30"/>
            <p:cNvSpPr/>
            <p:nvPr/>
          </p:nvSpPr>
          <p:spPr>
            <a:xfrm>
              <a:off x="3624753" y="405371"/>
              <a:ext cx="1928471" cy="1928481"/>
            </a:xfrm>
            <a:prstGeom prst="ellipse">
              <a:avLst/>
            </a:prstGeom>
            <a:grpFill/>
            <a:sp3d contourW="12700" prstMaterial="clear">
              <a:bevelT w="177800" h="254000"/>
              <a:bevelB w="152400"/>
            </a:sp3d>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32" name="Ellipse 4"/>
            <p:cNvSpPr/>
            <p:nvPr/>
          </p:nvSpPr>
          <p:spPr>
            <a:xfrm>
              <a:off x="3907171" y="687791"/>
              <a:ext cx="1363635" cy="1363641"/>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Tw Cen MT" pitchFamily="34" charset="0"/>
                </a:rPr>
                <a:t>En Europe : </a:t>
              </a:r>
              <a:r>
                <a:rPr lang="fr-FR" sz="1600" b="1" i="1" kern="1200" dirty="0" smtClean="0">
                  <a:latin typeface="Tw Cen MT" pitchFamily="34" charset="0"/>
                </a:rPr>
                <a:t>certaines villes d’Europe centrale ou orientale ou du Nord du Royaume-Uni</a:t>
              </a:r>
              <a:endParaRPr lang="fr-FR" sz="1600" b="1" i="1" kern="1200" dirty="0">
                <a:latin typeface="Tw Cen MT" pitchFamily="34" charset="0"/>
              </a:endParaRPr>
            </a:p>
          </p:txBody>
        </p:sp>
      </p:grpSp>
      <p:sp>
        <p:nvSpPr>
          <p:cNvPr id="33" name="Ellipse 32"/>
          <p:cNvSpPr/>
          <p:nvPr/>
        </p:nvSpPr>
        <p:spPr>
          <a:xfrm>
            <a:off x="7038353" y="1026617"/>
            <a:ext cx="756000" cy="720000"/>
          </a:xfrm>
          <a:prstGeom prst="ellipse">
            <a:avLst/>
          </a:prstGeom>
          <a:blipFill>
            <a:blip r:embed="rId6"/>
            <a:stretch>
              <a:fillRect/>
            </a:stretch>
          </a:blipFill>
          <a:ln>
            <a:solidFill>
              <a:schemeClr val="tx1"/>
            </a:solidFill>
          </a:ln>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34" name="Ellipse 33"/>
          <p:cNvSpPr/>
          <p:nvPr/>
        </p:nvSpPr>
        <p:spPr>
          <a:xfrm>
            <a:off x="6303993" y="3054988"/>
            <a:ext cx="792000" cy="792000"/>
          </a:xfrm>
          <a:prstGeom prst="ellipse">
            <a:avLst/>
          </a:prstGeom>
          <a:blipFill>
            <a:blip r:embed="rId7"/>
            <a:stretch>
              <a:fillRect/>
            </a:stretch>
          </a:blipFill>
          <a:ln>
            <a:solidFill>
              <a:schemeClr val="tx1"/>
            </a:solidFill>
          </a:ln>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grpSp>
        <p:nvGrpSpPr>
          <p:cNvPr id="35" name="Groupe 34"/>
          <p:cNvGrpSpPr/>
          <p:nvPr/>
        </p:nvGrpSpPr>
        <p:grpSpPr>
          <a:xfrm>
            <a:off x="7151936" y="1948627"/>
            <a:ext cx="1928471" cy="1928481"/>
            <a:chOff x="5653656" y="1039606"/>
            <a:chExt cx="1928471" cy="1928481"/>
          </a:xfrm>
          <a:solidFill>
            <a:srgbClr val="663300"/>
          </a:solidFill>
          <a:scene3d>
            <a:camera prst="orthographicFront">
              <a:rot lat="0" lon="0" rev="0"/>
            </a:camera>
            <a:lightRig rig="contrasting" dir="t">
              <a:rot lat="0" lon="0" rev="1200000"/>
            </a:lightRig>
          </a:scene3d>
        </p:grpSpPr>
        <p:sp>
          <p:nvSpPr>
            <p:cNvPr id="36" name="Ellipse 35"/>
            <p:cNvSpPr/>
            <p:nvPr/>
          </p:nvSpPr>
          <p:spPr>
            <a:xfrm>
              <a:off x="5653656" y="1039606"/>
              <a:ext cx="1928471" cy="1928481"/>
            </a:xfrm>
            <a:prstGeom prst="ellipse">
              <a:avLst/>
            </a:prstGeom>
            <a:grpFill/>
            <a:sp3d contourW="12700" prstMaterial="clear">
              <a:bevelT w="177800" h="254000"/>
              <a:bevelB w="152400"/>
            </a:sp3d>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37" name="Ellipse 8"/>
            <p:cNvSpPr/>
            <p:nvPr/>
          </p:nvSpPr>
          <p:spPr>
            <a:xfrm>
              <a:off x="5936074" y="1322026"/>
              <a:ext cx="1363635" cy="1363641"/>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Tw Cen MT" pitchFamily="34" charset="0"/>
                </a:rPr>
                <a:t>En Afrique : </a:t>
              </a:r>
              <a:r>
                <a:rPr lang="fr-FR" sz="1600" b="1" i="1" kern="1200" dirty="0" smtClean="0">
                  <a:latin typeface="Tw Cen MT" pitchFamily="34" charset="0"/>
                </a:rPr>
                <a:t>Johannesburg</a:t>
              </a:r>
              <a:r>
                <a:rPr lang="fr-FR" sz="1600" kern="1200" dirty="0" smtClean="0">
                  <a:latin typeface="Tw Cen MT" pitchFamily="34" charset="0"/>
                </a:rPr>
                <a:t>, </a:t>
              </a:r>
              <a:r>
                <a:rPr lang="fr-FR" sz="1600" b="1" i="1" kern="1200" dirty="0" smtClean="0">
                  <a:latin typeface="Tw Cen MT" pitchFamily="34" charset="0"/>
                </a:rPr>
                <a:t>Lagos</a:t>
              </a:r>
              <a:endParaRPr lang="fr-FR" sz="1600" b="1" i="1" kern="1200" dirty="0">
                <a:latin typeface="Tw Cen MT" pitchFamily="34" charset="0"/>
              </a:endParaRPr>
            </a:p>
          </p:txBody>
        </p:sp>
      </p:grpSp>
      <p:grpSp>
        <p:nvGrpSpPr>
          <p:cNvPr id="39" name="Groupe 38"/>
          <p:cNvGrpSpPr/>
          <p:nvPr/>
        </p:nvGrpSpPr>
        <p:grpSpPr>
          <a:xfrm>
            <a:off x="4657940" y="3971102"/>
            <a:ext cx="1928471" cy="1928481"/>
            <a:chOff x="3172810" y="3340652"/>
            <a:chExt cx="1928471" cy="1928481"/>
          </a:xfrm>
          <a:solidFill>
            <a:srgbClr val="663300"/>
          </a:solidFill>
          <a:scene3d>
            <a:camera prst="orthographicFront">
              <a:rot lat="0" lon="0" rev="0"/>
            </a:camera>
            <a:lightRig rig="contrasting" dir="t">
              <a:rot lat="0" lon="0" rev="1200000"/>
            </a:lightRig>
          </a:scene3d>
        </p:grpSpPr>
        <p:sp>
          <p:nvSpPr>
            <p:cNvPr id="40" name="Ellipse 39"/>
            <p:cNvSpPr/>
            <p:nvPr/>
          </p:nvSpPr>
          <p:spPr>
            <a:xfrm>
              <a:off x="3172810" y="3340652"/>
              <a:ext cx="1928471" cy="1928481"/>
            </a:xfrm>
            <a:prstGeom prst="ellipse">
              <a:avLst/>
            </a:prstGeom>
            <a:grpFill/>
            <a:sp3d contourW="12700" prstMaterial="clear">
              <a:bevelT w="177800" h="254000"/>
              <a:bevelB w="152400"/>
            </a:sp3d>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41" name="Ellipse 11"/>
            <p:cNvSpPr/>
            <p:nvPr/>
          </p:nvSpPr>
          <p:spPr>
            <a:xfrm>
              <a:off x="3455228" y="3623072"/>
              <a:ext cx="1363635" cy="1363641"/>
            </a:xfrm>
            <a:prstGeom prst="rect">
              <a:avLst/>
            </a:prstGeom>
            <a:noFill/>
            <a:sp3d/>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latin typeface="Tw Cen MT" pitchFamily="34" charset="0"/>
                </a:rPr>
                <a:t>En Amérique du Nord </a:t>
              </a:r>
              <a:r>
                <a:rPr lang="fr-FR" sz="1600" b="1" i="1" kern="1200" dirty="0" smtClean="0">
                  <a:latin typeface="Tw Cen MT" pitchFamily="34" charset="0"/>
                </a:rPr>
                <a:t>: </a:t>
              </a:r>
              <a:r>
                <a:rPr lang="en-US" sz="1600" b="1" i="1" kern="1200" dirty="0" err="1" smtClean="0">
                  <a:latin typeface="Tw Cen MT" pitchFamily="34" charset="0"/>
                </a:rPr>
                <a:t>Détroit</a:t>
              </a:r>
              <a:endParaRPr lang="fr-FR" sz="1600" b="1" i="1" kern="1200" dirty="0">
                <a:latin typeface="Tw Cen MT" pitchFamily="34" charset="0"/>
              </a:endParaRPr>
            </a:p>
          </p:txBody>
        </p:sp>
      </p:grpSp>
      <p:sp>
        <p:nvSpPr>
          <p:cNvPr id="45" name="Ellipse 44"/>
          <p:cNvSpPr/>
          <p:nvPr/>
        </p:nvSpPr>
        <p:spPr>
          <a:xfrm>
            <a:off x="6755936" y="4461855"/>
            <a:ext cx="947189" cy="946974"/>
          </a:xfrm>
          <a:prstGeom prst="ellipse">
            <a:avLst/>
          </a:prstGeom>
          <a:blipFill>
            <a:blip r:embed="rId8"/>
            <a:stretch>
              <a:fillRect/>
            </a:stretch>
          </a:blipFill>
          <a:ln>
            <a:solidFill>
              <a:schemeClr val="tx1"/>
            </a:solidFill>
          </a:ln>
        </p:spPr>
        <p:style>
          <a:lnRef idx="0">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grpSp>
        <p:nvGrpSpPr>
          <p:cNvPr id="47" name="Groupe 46"/>
          <p:cNvGrpSpPr/>
          <p:nvPr/>
        </p:nvGrpSpPr>
        <p:grpSpPr>
          <a:xfrm>
            <a:off x="4150747" y="5910775"/>
            <a:ext cx="5621341" cy="1309501"/>
            <a:chOff x="2665617" y="5280325"/>
            <a:chExt cx="5621341" cy="1309501"/>
          </a:xfrm>
        </p:grpSpPr>
        <p:sp>
          <p:nvSpPr>
            <p:cNvPr id="48" name="Rectangle 47"/>
            <p:cNvSpPr/>
            <p:nvPr/>
          </p:nvSpPr>
          <p:spPr>
            <a:xfrm>
              <a:off x="2665617" y="5280325"/>
              <a:ext cx="5621341" cy="1309501"/>
            </a:xfrm>
            <a:prstGeom prst="rect">
              <a:avLst/>
            </a:pr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49" name="Rectangle 48"/>
            <p:cNvSpPr/>
            <p:nvPr/>
          </p:nvSpPr>
          <p:spPr>
            <a:xfrm>
              <a:off x="2665617" y="5280325"/>
              <a:ext cx="5621341" cy="13095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fr-FR" sz="3600" b="1" kern="1200" cap="small" baseline="0" dirty="0" smtClean="0">
                  <a:solidFill>
                    <a:schemeClr val="bg2">
                      <a:lumMod val="10000"/>
                    </a:schemeClr>
                  </a:solidFill>
                  <a:latin typeface="Tw Cen MT" pitchFamily="34" charset="0"/>
                </a:rPr>
                <a:t>ville moins connectée</a:t>
              </a:r>
              <a:endParaRPr lang="fr-FR" sz="3600" b="1" kern="1200" cap="small" baseline="0" dirty="0">
                <a:solidFill>
                  <a:schemeClr val="bg2">
                    <a:lumMod val="10000"/>
                  </a:schemeClr>
                </a:solidFill>
                <a:latin typeface="Tw Cen MT" pitchFamily="34" charset="0"/>
              </a:endParaRPr>
            </a:p>
          </p:txBody>
        </p:sp>
      </p:grpSp>
      <p:sp>
        <p:nvSpPr>
          <p:cNvPr id="50" name="Forme libre 49"/>
          <p:cNvSpPr/>
          <p:nvPr/>
        </p:nvSpPr>
        <p:spPr>
          <a:xfrm>
            <a:off x="4464996" y="904672"/>
            <a:ext cx="787940" cy="5972783"/>
          </a:xfrm>
          <a:custGeom>
            <a:avLst/>
            <a:gdLst>
              <a:gd name="connsiteX0" fmla="*/ 787940 w 787940"/>
              <a:gd name="connsiteY0" fmla="*/ 0 h 5972783"/>
              <a:gd name="connsiteX1" fmla="*/ 564204 w 787940"/>
              <a:gd name="connsiteY1" fmla="*/ 632298 h 5972783"/>
              <a:gd name="connsiteX2" fmla="*/ 505838 w 787940"/>
              <a:gd name="connsiteY2" fmla="*/ 1478605 h 5972783"/>
              <a:gd name="connsiteX3" fmla="*/ 204281 w 787940"/>
              <a:gd name="connsiteY3" fmla="*/ 2422188 h 5972783"/>
              <a:gd name="connsiteX4" fmla="*/ 77821 w 787940"/>
              <a:gd name="connsiteY4" fmla="*/ 3842426 h 5972783"/>
              <a:gd name="connsiteX5" fmla="*/ 291830 w 787940"/>
              <a:gd name="connsiteY5" fmla="*/ 4980562 h 5972783"/>
              <a:gd name="connsiteX6" fmla="*/ 0 w 787940"/>
              <a:gd name="connsiteY6" fmla="*/ 5972783 h 597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940" h="5972783">
                <a:moveTo>
                  <a:pt x="787940" y="0"/>
                </a:moveTo>
                <a:cubicBezTo>
                  <a:pt x="699580" y="192932"/>
                  <a:pt x="611221" y="385864"/>
                  <a:pt x="564204" y="632298"/>
                </a:cubicBezTo>
                <a:cubicBezTo>
                  <a:pt x="517187" y="878732"/>
                  <a:pt x="565825" y="1180290"/>
                  <a:pt x="505838" y="1478605"/>
                </a:cubicBezTo>
                <a:cubicBezTo>
                  <a:pt x="445851" y="1776920"/>
                  <a:pt x="275617" y="2028218"/>
                  <a:pt x="204281" y="2422188"/>
                </a:cubicBezTo>
                <a:cubicBezTo>
                  <a:pt x="132945" y="2816158"/>
                  <a:pt x="63230" y="3416030"/>
                  <a:pt x="77821" y="3842426"/>
                </a:cubicBezTo>
                <a:cubicBezTo>
                  <a:pt x="92412" y="4268822"/>
                  <a:pt x="304800" y="4625503"/>
                  <a:pt x="291830" y="4980562"/>
                </a:cubicBezTo>
                <a:cubicBezTo>
                  <a:pt x="278860" y="5335621"/>
                  <a:pt x="139430" y="5654202"/>
                  <a:pt x="0" y="5972783"/>
                </a:cubicBezTo>
              </a:path>
            </a:pathLst>
          </a:custGeom>
          <a:ln>
            <a:solidFill>
              <a:schemeClr val="bg2">
                <a:lumMod val="2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2" name="Flèche droite 1"/>
          <p:cNvSpPr/>
          <p:nvPr/>
        </p:nvSpPr>
        <p:spPr>
          <a:xfrm>
            <a:off x="792000" y="2016000"/>
            <a:ext cx="421253" cy="180000"/>
          </a:xfrm>
          <a:prstGeom prst="rightArrow">
            <a:avLst/>
          </a:prstGeom>
          <a:solidFill>
            <a:srgbClr val="C000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2" name="Flèche droite 41"/>
          <p:cNvSpPr/>
          <p:nvPr/>
        </p:nvSpPr>
        <p:spPr>
          <a:xfrm>
            <a:off x="7395622" y="3045488"/>
            <a:ext cx="421253" cy="180000"/>
          </a:xfrm>
          <a:prstGeom prst="rightArrow">
            <a:avLst/>
          </a:prstGeom>
          <a:solidFill>
            <a:srgbClr val="C00000"/>
          </a:solid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43" name="Rectangle 42"/>
          <p:cNvSpPr/>
          <p:nvPr/>
        </p:nvSpPr>
        <p:spPr>
          <a:xfrm>
            <a:off x="0" y="0"/>
            <a:ext cx="9144000"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Etudes de cas (Fiche </a:t>
            </a:r>
            <a:r>
              <a:rPr lang="fr-FR" sz="36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Eduscol</a:t>
            </a: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Tree>
    <p:extLst>
      <p:ext uri="{BB962C8B-B14F-4D97-AF65-F5344CB8AC3E}">
        <p14:creationId xmlns:p14="http://schemas.microsoft.com/office/powerpoint/2010/main" val="22697091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4500"/>
                            </p:stCondLst>
                            <p:childTnLst>
                              <p:par>
                                <p:cTn id="63" presetID="53" presetClass="entr" presetSubtype="16"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5" presetClass="path" presetSubtype="0" accel="50000" decel="50000" fill="hold" nodeType="clickEffect">
                                  <p:stCondLst>
                                    <p:cond delay="0"/>
                                  </p:stCondLst>
                                  <p:childTnLst>
                                    <p:animMotion origin="layout" path="M 0 0 L -0.25 0 E" pathEditMode="relative" ptsTypes="">
                                      <p:cBhvr>
                                        <p:cTn id="71" dur="2000" fill="hold"/>
                                        <p:tgtEl>
                                          <p:spTgt spid="17"/>
                                        </p:tgtEl>
                                        <p:attrNameLst>
                                          <p:attrName>ppt_x</p:attrName>
                                          <p:attrName>ppt_y</p:attrName>
                                        </p:attrNameLst>
                                      </p:cBhvr>
                                    </p:animMotion>
                                  </p:childTnLst>
                                </p:cTn>
                              </p:par>
                              <p:par>
                                <p:cTn id="72" presetID="35" presetClass="path" presetSubtype="0" accel="50000" decel="50000" fill="hold" nodeType="withEffect">
                                  <p:stCondLst>
                                    <p:cond delay="0"/>
                                  </p:stCondLst>
                                  <p:childTnLst>
                                    <p:animMotion origin="layout" path="M 0 0 L -0.25 0 E" pathEditMode="relative" ptsTypes="">
                                      <p:cBhvr>
                                        <p:cTn id="73" dur="2000" fill="hold"/>
                                        <p:tgtEl>
                                          <p:spTgt spid="8"/>
                                        </p:tgtEl>
                                        <p:attrNameLst>
                                          <p:attrName>ppt_x</p:attrName>
                                          <p:attrName>ppt_y</p:attrName>
                                        </p:attrNameLst>
                                      </p:cBhvr>
                                    </p:animMotion>
                                  </p:childTnLst>
                                </p:cTn>
                              </p:par>
                              <p:par>
                                <p:cTn id="74" presetID="35" presetClass="path" presetSubtype="0" accel="50000" decel="50000" fill="hold" nodeType="withEffect">
                                  <p:stCondLst>
                                    <p:cond delay="0"/>
                                  </p:stCondLst>
                                  <p:childTnLst>
                                    <p:animMotion origin="layout" path="M 0 0 L -0.25 0 E" pathEditMode="relative" ptsTypes="">
                                      <p:cBhvr>
                                        <p:cTn id="75" dur="2000" fill="hold"/>
                                        <p:tgtEl>
                                          <p:spTgt spid="9"/>
                                        </p:tgtEl>
                                        <p:attrNameLst>
                                          <p:attrName>ppt_x</p:attrName>
                                          <p:attrName>ppt_y</p:attrName>
                                        </p:attrNameLst>
                                      </p:cBhvr>
                                    </p:animMotion>
                                  </p:childTnLst>
                                </p:cTn>
                              </p:par>
                              <p:par>
                                <p:cTn id="76" presetID="35" presetClass="path" presetSubtype="0" accel="50000" decel="50000" fill="hold" nodeType="withEffect">
                                  <p:stCondLst>
                                    <p:cond delay="0"/>
                                  </p:stCondLst>
                                  <p:childTnLst>
                                    <p:animMotion origin="layout" path="M 0 0 L -0.25 0 E" pathEditMode="relative" ptsTypes="">
                                      <p:cBhvr>
                                        <p:cTn id="77" dur="2000" fill="hold"/>
                                        <p:tgtEl>
                                          <p:spTgt spid="10"/>
                                        </p:tgtEl>
                                        <p:attrNameLst>
                                          <p:attrName>ppt_x</p:attrName>
                                          <p:attrName>ppt_y</p:attrName>
                                        </p:attrNameLst>
                                      </p:cBhvr>
                                    </p:animMotion>
                                  </p:childTnLst>
                                </p:cTn>
                              </p:par>
                              <p:par>
                                <p:cTn id="78" presetID="35" presetClass="path" presetSubtype="0" accel="50000" decel="50000" fill="hold" nodeType="withEffect">
                                  <p:stCondLst>
                                    <p:cond delay="0"/>
                                  </p:stCondLst>
                                  <p:childTnLst>
                                    <p:animMotion origin="layout" path="M 0 0 L -0.25 0 E" pathEditMode="relative" ptsTypes="">
                                      <p:cBhvr>
                                        <p:cTn id="79" dur="2000" fill="hold"/>
                                        <p:tgtEl>
                                          <p:spTgt spid="11"/>
                                        </p:tgtEl>
                                        <p:attrNameLst>
                                          <p:attrName>ppt_x</p:attrName>
                                          <p:attrName>ppt_y</p:attrName>
                                        </p:attrNameLst>
                                      </p:cBhvr>
                                    </p:animMotion>
                                  </p:childTnLst>
                                </p:cTn>
                              </p:par>
                              <p:par>
                                <p:cTn id="80" presetID="35" presetClass="path" presetSubtype="0" accel="50000" decel="50000" fill="hold" nodeType="withEffect">
                                  <p:stCondLst>
                                    <p:cond delay="0"/>
                                  </p:stCondLst>
                                  <p:childTnLst>
                                    <p:animMotion origin="layout" path="M 0 0 L -0.25 0 E" pathEditMode="relative" ptsTypes="">
                                      <p:cBhvr>
                                        <p:cTn id="81" dur="2000" fill="hold"/>
                                        <p:tgtEl>
                                          <p:spTgt spid="13"/>
                                        </p:tgtEl>
                                        <p:attrNameLst>
                                          <p:attrName>ppt_x</p:attrName>
                                          <p:attrName>ppt_y</p:attrName>
                                        </p:attrNameLst>
                                      </p:cBhvr>
                                    </p:animMotion>
                                  </p:childTnLst>
                                </p:cTn>
                              </p:par>
                              <p:par>
                                <p:cTn id="82" presetID="35" presetClass="path" presetSubtype="0" accel="50000" decel="50000" fill="hold" nodeType="withEffect">
                                  <p:stCondLst>
                                    <p:cond delay="0"/>
                                  </p:stCondLst>
                                  <p:childTnLst>
                                    <p:animMotion origin="layout" path="M 0 0 L -0.25 0 E" pathEditMode="relative" ptsTypes="">
                                      <p:cBhvr>
                                        <p:cTn id="83" dur="2000" fill="hold"/>
                                        <p:tgtEl>
                                          <p:spTgt spid="14"/>
                                        </p:tgtEl>
                                        <p:attrNameLst>
                                          <p:attrName>ppt_x</p:attrName>
                                          <p:attrName>ppt_y</p:attrName>
                                        </p:attrNameLst>
                                      </p:cBhvr>
                                    </p:animMotion>
                                  </p:childTnLst>
                                </p:cTn>
                              </p:par>
                              <p:par>
                                <p:cTn id="84" presetID="35" presetClass="path" presetSubtype="0" accel="50000" decel="50000" fill="hold" nodeType="withEffect">
                                  <p:stCondLst>
                                    <p:cond delay="0"/>
                                  </p:stCondLst>
                                  <p:childTnLst>
                                    <p:animMotion origin="layout" path="M 0 0 L -0.25 0 E" pathEditMode="relative" ptsTypes="">
                                      <p:cBhvr>
                                        <p:cTn id="85" dur="2000" fill="hold"/>
                                        <p:tgtEl>
                                          <p:spTgt spid="15"/>
                                        </p:tgtEl>
                                        <p:attrNameLst>
                                          <p:attrName>ppt_x</p:attrName>
                                          <p:attrName>ppt_y</p:attrName>
                                        </p:attrNameLst>
                                      </p:cBhvr>
                                    </p:animMotion>
                                  </p:childTnLst>
                                </p:cTn>
                              </p:par>
                              <p:par>
                                <p:cTn id="86" presetID="35" presetClass="path" presetSubtype="0" accel="50000" decel="50000" fill="hold" nodeType="withEffect">
                                  <p:stCondLst>
                                    <p:cond delay="0"/>
                                  </p:stCondLst>
                                  <p:childTnLst>
                                    <p:animMotion origin="layout" path="M 0 0 L -0.25 0 E" pathEditMode="relative" ptsTypes="">
                                      <p:cBhvr>
                                        <p:cTn id="87" dur="2000" fill="hold"/>
                                        <p:tgtEl>
                                          <p:spTgt spid="16"/>
                                        </p:tgtEl>
                                        <p:attrNameLst>
                                          <p:attrName>ppt_x</p:attrName>
                                          <p:attrName>ppt_y</p:attrName>
                                        </p:attrNameLst>
                                      </p:cBhvr>
                                    </p:animMotion>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up)">
                                      <p:cBhvr>
                                        <p:cTn id="92" dur="10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5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1000"/>
                            </p:stCondLst>
                            <p:childTnLst>
                              <p:par>
                                <p:cTn id="107" presetID="53" presetClass="entr" presetSubtype="16" fill="hold" nodeType="after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p:cTn id="109" dur="500" fill="hold"/>
                                        <p:tgtEl>
                                          <p:spTgt spid="33"/>
                                        </p:tgtEl>
                                        <p:attrNameLst>
                                          <p:attrName>ppt_w</p:attrName>
                                        </p:attrNameLst>
                                      </p:cBhvr>
                                      <p:tavLst>
                                        <p:tav tm="0">
                                          <p:val>
                                            <p:fltVal val="0"/>
                                          </p:val>
                                        </p:tav>
                                        <p:tav tm="100000">
                                          <p:val>
                                            <p:strVal val="#ppt_w"/>
                                          </p:val>
                                        </p:tav>
                                      </p:tavLst>
                                    </p:anim>
                                    <p:anim calcmode="lin" valueType="num">
                                      <p:cBhvr>
                                        <p:cTn id="110" dur="500" fill="hold"/>
                                        <p:tgtEl>
                                          <p:spTgt spid="33"/>
                                        </p:tgtEl>
                                        <p:attrNameLst>
                                          <p:attrName>ppt_h</p:attrName>
                                        </p:attrNameLst>
                                      </p:cBhvr>
                                      <p:tavLst>
                                        <p:tav tm="0">
                                          <p:val>
                                            <p:fltVal val="0"/>
                                          </p:val>
                                        </p:tav>
                                        <p:tav tm="100000">
                                          <p:val>
                                            <p:strVal val="#ppt_h"/>
                                          </p:val>
                                        </p:tav>
                                      </p:tavLst>
                                    </p:anim>
                                    <p:animEffect transition="in" filter="fade">
                                      <p:cBhvr>
                                        <p:cTn id="111" dur="500"/>
                                        <p:tgtEl>
                                          <p:spTgt spid="33"/>
                                        </p:tgtEl>
                                      </p:cBhvr>
                                    </p:animEffect>
                                  </p:childTnLst>
                                </p:cTn>
                              </p:par>
                            </p:childTnLst>
                          </p:cTn>
                        </p:par>
                        <p:par>
                          <p:cTn id="112" fill="hold">
                            <p:stCondLst>
                              <p:cond delay="1500"/>
                            </p:stCondLst>
                            <p:childTnLst>
                              <p:par>
                                <p:cTn id="113" presetID="53" presetClass="entr" presetSubtype="16" fill="hold" nodeType="after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p:cTn id="115" dur="500" fill="hold"/>
                                        <p:tgtEl>
                                          <p:spTgt spid="35"/>
                                        </p:tgtEl>
                                        <p:attrNameLst>
                                          <p:attrName>ppt_w</p:attrName>
                                        </p:attrNameLst>
                                      </p:cBhvr>
                                      <p:tavLst>
                                        <p:tav tm="0">
                                          <p:val>
                                            <p:fltVal val="0"/>
                                          </p:val>
                                        </p:tav>
                                        <p:tav tm="100000">
                                          <p:val>
                                            <p:strVal val="#ppt_w"/>
                                          </p:val>
                                        </p:tav>
                                      </p:tavLst>
                                    </p:anim>
                                    <p:anim calcmode="lin" valueType="num">
                                      <p:cBhvr>
                                        <p:cTn id="116" dur="500" fill="hold"/>
                                        <p:tgtEl>
                                          <p:spTgt spid="35"/>
                                        </p:tgtEl>
                                        <p:attrNameLst>
                                          <p:attrName>ppt_h</p:attrName>
                                        </p:attrNameLst>
                                      </p:cBhvr>
                                      <p:tavLst>
                                        <p:tav tm="0">
                                          <p:val>
                                            <p:fltVal val="0"/>
                                          </p:val>
                                        </p:tav>
                                        <p:tav tm="100000">
                                          <p:val>
                                            <p:strVal val="#ppt_h"/>
                                          </p:val>
                                        </p:tav>
                                      </p:tavLst>
                                    </p:anim>
                                    <p:animEffect transition="in" filter="fade">
                                      <p:cBhvr>
                                        <p:cTn id="117" dur="500"/>
                                        <p:tgtEl>
                                          <p:spTgt spid="35"/>
                                        </p:tgtEl>
                                      </p:cBhvr>
                                    </p:animEffect>
                                  </p:childTnLst>
                                </p:cTn>
                              </p:par>
                            </p:childTnLst>
                          </p:cTn>
                        </p:par>
                        <p:par>
                          <p:cTn id="118" fill="hold">
                            <p:stCondLst>
                              <p:cond delay="2000"/>
                            </p:stCondLst>
                            <p:childTnLst>
                              <p:par>
                                <p:cTn id="119" presetID="53" presetClass="entr" presetSubtype="16" fill="hold" nodeType="after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p:cTn id="121" dur="500" fill="hold"/>
                                        <p:tgtEl>
                                          <p:spTgt spid="34"/>
                                        </p:tgtEl>
                                        <p:attrNameLst>
                                          <p:attrName>ppt_w</p:attrName>
                                        </p:attrNameLst>
                                      </p:cBhvr>
                                      <p:tavLst>
                                        <p:tav tm="0">
                                          <p:val>
                                            <p:fltVal val="0"/>
                                          </p:val>
                                        </p:tav>
                                        <p:tav tm="100000">
                                          <p:val>
                                            <p:strVal val="#ppt_w"/>
                                          </p:val>
                                        </p:tav>
                                      </p:tavLst>
                                    </p:anim>
                                    <p:anim calcmode="lin" valueType="num">
                                      <p:cBhvr>
                                        <p:cTn id="122" dur="500" fill="hold"/>
                                        <p:tgtEl>
                                          <p:spTgt spid="34"/>
                                        </p:tgtEl>
                                        <p:attrNameLst>
                                          <p:attrName>ppt_h</p:attrName>
                                        </p:attrNameLst>
                                      </p:cBhvr>
                                      <p:tavLst>
                                        <p:tav tm="0">
                                          <p:val>
                                            <p:fltVal val="0"/>
                                          </p:val>
                                        </p:tav>
                                        <p:tav tm="100000">
                                          <p:val>
                                            <p:strVal val="#ppt_h"/>
                                          </p:val>
                                        </p:tav>
                                      </p:tavLst>
                                    </p:anim>
                                    <p:animEffect transition="in" filter="fade">
                                      <p:cBhvr>
                                        <p:cTn id="123" dur="500"/>
                                        <p:tgtEl>
                                          <p:spTgt spid="34"/>
                                        </p:tgtEl>
                                      </p:cBhvr>
                                    </p:animEffect>
                                  </p:childTnLst>
                                </p:cTn>
                              </p:par>
                            </p:childTnLst>
                          </p:cTn>
                        </p:par>
                        <p:par>
                          <p:cTn id="124" fill="hold">
                            <p:stCondLst>
                              <p:cond delay="2500"/>
                            </p:stCondLst>
                            <p:childTnLst>
                              <p:par>
                                <p:cTn id="125" presetID="53" presetClass="entr" presetSubtype="16"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p:cTn id="127" dur="500" fill="hold"/>
                                        <p:tgtEl>
                                          <p:spTgt spid="39"/>
                                        </p:tgtEl>
                                        <p:attrNameLst>
                                          <p:attrName>ppt_w</p:attrName>
                                        </p:attrNameLst>
                                      </p:cBhvr>
                                      <p:tavLst>
                                        <p:tav tm="0">
                                          <p:val>
                                            <p:fltVal val="0"/>
                                          </p:val>
                                        </p:tav>
                                        <p:tav tm="100000">
                                          <p:val>
                                            <p:strVal val="#ppt_w"/>
                                          </p:val>
                                        </p:tav>
                                      </p:tavLst>
                                    </p:anim>
                                    <p:anim calcmode="lin" valueType="num">
                                      <p:cBhvr>
                                        <p:cTn id="128" dur="500" fill="hold"/>
                                        <p:tgtEl>
                                          <p:spTgt spid="39"/>
                                        </p:tgtEl>
                                        <p:attrNameLst>
                                          <p:attrName>ppt_h</p:attrName>
                                        </p:attrNameLst>
                                      </p:cBhvr>
                                      <p:tavLst>
                                        <p:tav tm="0">
                                          <p:val>
                                            <p:fltVal val="0"/>
                                          </p:val>
                                        </p:tav>
                                        <p:tav tm="100000">
                                          <p:val>
                                            <p:strVal val="#ppt_h"/>
                                          </p:val>
                                        </p:tav>
                                      </p:tavLst>
                                    </p:anim>
                                    <p:animEffect transition="in" filter="fade">
                                      <p:cBhvr>
                                        <p:cTn id="129" dur="500"/>
                                        <p:tgtEl>
                                          <p:spTgt spid="39"/>
                                        </p:tgtEl>
                                      </p:cBhvr>
                                    </p:animEffect>
                                  </p:childTnLst>
                                </p:cTn>
                              </p:par>
                            </p:childTnLst>
                          </p:cTn>
                        </p:par>
                        <p:par>
                          <p:cTn id="130" fill="hold">
                            <p:stCondLst>
                              <p:cond delay="3000"/>
                            </p:stCondLst>
                            <p:childTnLst>
                              <p:par>
                                <p:cTn id="131" presetID="53" presetClass="entr" presetSubtype="16" fill="hold" nodeType="after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p:cTn id="133" dur="500" fill="hold"/>
                                        <p:tgtEl>
                                          <p:spTgt spid="45"/>
                                        </p:tgtEl>
                                        <p:attrNameLst>
                                          <p:attrName>ppt_w</p:attrName>
                                        </p:attrNameLst>
                                      </p:cBhvr>
                                      <p:tavLst>
                                        <p:tav tm="0">
                                          <p:val>
                                            <p:fltVal val="0"/>
                                          </p:val>
                                        </p:tav>
                                        <p:tav tm="100000">
                                          <p:val>
                                            <p:strVal val="#ppt_w"/>
                                          </p:val>
                                        </p:tav>
                                      </p:tavLst>
                                    </p:anim>
                                    <p:anim calcmode="lin" valueType="num">
                                      <p:cBhvr>
                                        <p:cTn id="134" dur="500" fill="hold"/>
                                        <p:tgtEl>
                                          <p:spTgt spid="45"/>
                                        </p:tgtEl>
                                        <p:attrNameLst>
                                          <p:attrName>ppt_h</p:attrName>
                                        </p:attrNameLst>
                                      </p:cBhvr>
                                      <p:tavLst>
                                        <p:tav tm="0">
                                          <p:val>
                                            <p:fltVal val="0"/>
                                          </p:val>
                                        </p:tav>
                                        <p:tav tm="100000">
                                          <p:val>
                                            <p:strVal val="#ppt_h"/>
                                          </p:val>
                                        </p:tav>
                                      </p:tavLst>
                                    </p:anim>
                                    <p:animEffect transition="in" filter="fade">
                                      <p:cBhvr>
                                        <p:cTn id="135" dur="500"/>
                                        <p:tgtEl>
                                          <p:spTgt spid="45"/>
                                        </p:tgtEl>
                                      </p:cBhvr>
                                    </p:animEffect>
                                  </p:childTnLst>
                                </p:cTn>
                              </p:par>
                            </p:childTnLst>
                          </p:cTn>
                        </p:par>
                      </p:childTnLst>
                    </p:cTn>
                  </p:par>
                  <p:par>
                    <p:cTn id="136" fill="hold">
                      <p:stCondLst>
                        <p:cond delay="indefinite"/>
                      </p:stCondLst>
                      <p:childTnLst>
                        <p:par>
                          <p:cTn id="137" fill="hold">
                            <p:stCondLst>
                              <p:cond delay="0"/>
                            </p:stCondLst>
                            <p:childTnLst>
                              <p:par>
                                <p:cTn id="138" presetID="31" presetClass="entr" presetSubtype="0" fill="hold" grpId="0" nodeType="clickEffect">
                                  <p:stCondLst>
                                    <p:cond delay="0"/>
                                  </p:stCondLst>
                                  <p:childTnLst>
                                    <p:set>
                                      <p:cBhvr>
                                        <p:cTn id="139" dur="1" fill="hold">
                                          <p:stCondLst>
                                            <p:cond delay="0"/>
                                          </p:stCondLst>
                                        </p:cTn>
                                        <p:tgtEl>
                                          <p:spTgt spid="2"/>
                                        </p:tgtEl>
                                        <p:attrNameLst>
                                          <p:attrName>style.visibility</p:attrName>
                                        </p:attrNameLst>
                                      </p:cBhvr>
                                      <p:to>
                                        <p:strVal val="visible"/>
                                      </p:to>
                                    </p:set>
                                    <p:anim calcmode="lin" valueType="num">
                                      <p:cBhvr>
                                        <p:cTn id="140" dur="1000" fill="hold"/>
                                        <p:tgtEl>
                                          <p:spTgt spid="2"/>
                                        </p:tgtEl>
                                        <p:attrNameLst>
                                          <p:attrName>ppt_w</p:attrName>
                                        </p:attrNameLst>
                                      </p:cBhvr>
                                      <p:tavLst>
                                        <p:tav tm="0">
                                          <p:val>
                                            <p:fltVal val="0"/>
                                          </p:val>
                                        </p:tav>
                                        <p:tav tm="100000">
                                          <p:val>
                                            <p:strVal val="#ppt_w"/>
                                          </p:val>
                                        </p:tav>
                                      </p:tavLst>
                                    </p:anim>
                                    <p:anim calcmode="lin" valueType="num">
                                      <p:cBhvr>
                                        <p:cTn id="141" dur="1000" fill="hold"/>
                                        <p:tgtEl>
                                          <p:spTgt spid="2"/>
                                        </p:tgtEl>
                                        <p:attrNameLst>
                                          <p:attrName>ppt_h</p:attrName>
                                        </p:attrNameLst>
                                      </p:cBhvr>
                                      <p:tavLst>
                                        <p:tav tm="0">
                                          <p:val>
                                            <p:fltVal val="0"/>
                                          </p:val>
                                        </p:tav>
                                        <p:tav tm="100000">
                                          <p:val>
                                            <p:strVal val="#ppt_h"/>
                                          </p:val>
                                        </p:tav>
                                      </p:tavLst>
                                    </p:anim>
                                    <p:anim calcmode="lin" valueType="num">
                                      <p:cBhvr>
                                        <p:cTn id="142" dur="1000" fill="hold"/>
                                        <p:tgtEl>
                                          <p:spTgt spid="2"/>
                                        </p:tgtEl>
                                        <p:attrNameLst>
                                          <p:attrName>style.rotation</p:attrName>
                                        </p:attrNameLst>
                                      </p:cBhvr>
                                      <p:tavLst>
                                        <p:tav tm="0">
                                          <p:val>
                                            <p:fltVal val="90"/>
                                          </p:val>
                                        </p:tav>
                                        <p:tav tm="100000">
                                          <p:val>
                                            <p:fltVal val="0"/>
                                          </p:val>
                                        </p:tav>
                                      </p:tavLst>
                                    </p:anim>
                                    <p:animEffect transition="in" filter="fade">
                                      <p:cBhvr>
                                        <p:cTn id="143" dur="1000"/>
                                        <p:tgtEl>
                                          <p:spTgt spid="2"/>
                                        </p:tgtEl>
                                      </p:cBhvr>
                                    </p:animEffect>
                                  </p:childTnLst>
                                </p:cTn>
                              </p:par>
                            </p:childTnLst>
                          </p:cTn>
                        </p:par>
                      </p:childTnLst>
                    </p:cTn>
                  </p:par>
                  <p:par>
                    <p:cTn id="144" fill="hold">
                      <p:stCondLst>
                        <p:cond delay="indefinite"/>
                      </p:stCondLst>
                      <p:childTnLst>
                        <p:par>
                          <p:cTn id="145" fill="hold">
                            <p:stCondLst>
                              <p:cond delay="0"/>
                            </p:stCondLst>
                            <p:childTnLst>
                              <p:par>
                                <p:cTn id="146" presetID="31" presetClass="entr" presetSubtype="0" fill="hold" grpId="0" nodeType="clickEffect">
                                  <p:stCondLst>
                                    <p:cond delay="0"/>
                                  </p:stCondLst>
                                  <p:childTnLst>
                                    <p:set>
                                      <p:cBhvr>
                                        <p:cTn id="147" dur="1" fill="hold">
                                          <p:stCondLst>
                                            <p:cond delay="0"/>
                                          </p:stCondLst>
                                        </p:cTn>
                                        <p:tgtEl>
                                          <p:spTgt spid="42"/>
                                        </p:tgtEl>
                                        <p:attrNameLst>
                                          <p:attrName>style.visibility</p:attrName>
                                        </p:attrNameLst>
                                      </p:cBhvr>
                                      <p:to>
                                        <p:strVal val="visible"/>
                                      </p:to>
                                    </p:set>
                                    <p:anim calcmode="lin" valueType="num">
                                      <p:cBhvr>
                                        <p:cTn id="148" dur="1000" fill="hold"/>
                                        <p:tgtEl>
                                          <p:spTgt spid="42"/>
                                        </p:tgtEl>
                                        <p:attrNameLst>
                                          <p:attrName>ppt_w</p:attrName>
                                        </p:attrNameLst>
                                      </p:cBhvr>
                                      <p:tavLst>
                                        <p:tav tm="0">
                                          <p:val>
                                            <p:fltVal val="0"/>
                                          </p:val>
                                        </p:tav>
                                        <p:tav tm="100000">
                                          <p:val>
                                            <p:strVal val="#ppt_w"/>
                                          </p:val>
                                        </p:tav>
                                      </p:tavLst>
                                    </p:anim>
                                    <p:anim calcmode="lin" valueType="num">
                                      <p:cBhvr>
                                        <p:cTn id="149" dur="1000" fill="hold"/>
                                        <p:tgtEl>
                                          <p:spTgt spid="42"/>
                                        </p:tgtEl>
                                        <p:attrNameLst>
                                          <p:attrName>ppt_h</p:attrName>
                                        </p:attrNameLst>
                                      </p:cBhvr>
                                      <p:tavLst>
                                        <p:tav tm="0">
                                          <p:val>
                                            <p:fltVal val="0"/>
                                          </p:val>
                                        </p:tav>
                                        <p:tav tm="100000">
                                          <p:val>
                                            <p:strVal val="#ppt_h"/>
                                          </p:val>
                                        </p:tav>
                                      </p:tavLst>
                                    </p:anim>
                                    <p:anim calcmode="lin" valueType="num">
                                      <p:cBhvr>
                                        <p:cTn id="150" dur="1000" fill="hold"/>
                                        <p:tgtEl>
                                          <p:spTgt spid="42"/>
                                        </p:tgtEl>
                                        <p:attrNameLst>
                                          <p:attrName>style.rotation</p:attrName>
                                        </p:attrNameLst>
                                      </p:cBhvr>
                                      <p:tavLst>
                                        <p:tav tm="0">
                                          <p:val>
                                            <p:fltVal val="90"/>
                                          </p:val>
                                        </p:tav>
                                        <p:tav tm="100000">
                                          <p:val>
                                            <p:fltVal val="0"/>
                                          </p:val>
                                        </p:tav>
                                      </p:tavLst>
                                    </p:anim>
                                    <p:animEffect transition="in" filter="fade">
                                      <p:cBhvr>
                                        <p:cTn id="15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0" grpId="0" animBg="1"/>
      <p:bldP spid="2" grpId="0" animBg="1"/>
      <p:bldP spid="42" grpId="0" animBg="1"/>
      <p:bldP spid="4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343292012"/>
              </p:ext>
            </p:extLst>
          </p:nvPr>
        </p:nvGraphicFramePr>
        <p:xfrm>
          <a:off x="220231" y="809704"/>
          <a:ext cx="8703539" cy="5989320"/>
        </p:xfrm>
        <a:graphic>
          <a:graphicData uri="http://schemas.openxmlformats.org/drawingml/2006/table">
            <a:tbl>
              <a:tblPr firstRow="1" bandRow="1">
                <a:tableStyleId>{7DF18680-E054-41AD-8BC1-D1AEF772440D}</a:tableStyleId>
              </a:tblPr>
              <a:tblGrid>
                <a:gridCol w="993776"/>
                <a:gridCol w="2232000"/>
                <a:gridCol w="2232000"/>
                <a:gridCol w="1836000"/>
                <a:gridCol w="1409763"/>
              </a:tblGrid>
              <a:tr h="4766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i="1" dirty="0" smtClean="0">
                          <a:latin typeface="Tw Cen MT" pitchFamily="34" charset="0"/>
                        </a:rPr>
                        <a:t>Place dans la programmation annuelle</a:t>
                      </a:r>
                      <a:endParaRPr lang="fr-FR" sz="1100" b="1" i="1" dirty="0" smtClean="0">
                        <a:latin typeface="Tw Cen MT" pitchFamily="34" charset="0"/>
                      </a:endParaRPr>
                    </a:p>
                  </a:txBody>
                  <a:tcPr>
                    <a:solidFill>
                      <a:schemeClr val="bg2">
                        <a:lumMod val="25000"/>
                      </a:schemeClr>
                    </a:solidFill>
                  </a:tcPr>
                </a:tc>
                <a:tc gridSpan="4">
                  <a:txBody>
                    <a:bodyPr/>
                    <a:lstStyle/>
                    <a:p>
                      <a:pPr algn="ctr"/>
                      <a:r>
                        <a:rPr lang="fr-FR" sz="1800" cap="small" baseline="0" dirty="0" smtClean="0">
                          <a:latin typeface="Tw Cen MT" pitchFamily="34" charset="0"/>
                        </a:rPr>
                        <a:t>Thème 1 = Première séquence de géographie de l’année.</a:t>
                      </a:r>
                      <a:endParaRPr lang="fr-FR" sz="1800" cap="small" baseline="0" dirty="0">
                        <a:latin typeface="Tw Cen MT" pitchFamily="34" charset="0"/>
                      </a:endParaRPr>
                    </a:p>
                  </a:txBody>
                  <a:tcPr anchor="ctr">
                    <a:solidFill>
                      <a:schemeClr val="bg2">
                        <a:lumMod val="2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Tw Cen MT" pitchFamily="34" charset="0"/>
                        </a:rPr>
                        <a:t>Découpage de la séquence</a:t>
                      </a:r>
                    </a:p>
                  </a:txBody>
                  <a:tcPr anchor="ctr">
                    <a:solidFill>
                      <a:schemeClr val="bg2">
                        <a:lumMod val="75000"/>
                      </a:schemeClr>
                    </a:solidFill>
                  </a:tcPr>
                </a:tc>
                <a:tc>
                  <a:txBody>
                    <a:bodyPr/>
                    <a:lstStyle/>
                    <a:p>
                      <a:r>
                        <a:rPr lang="fr-FR" sz="1200" b="1" dirty="0" smtClean="0">
                          <a:latin typeface="Tw Cen MT" pitchFamily="34" charset="0"/>
                        </a:rPr>
                        <a:t>Séance 1</a:t>
                      </a:r>
                      <a:r>
                        <a:rPr lang="fr-FR" sz="1200" b="1" baseline="0" dirty="0" smtClean="0">
                          <a:latin typeface="Tw Cen MT" pitchFamily="34" charset="0"/>
                        </a:rPr>
                        <a:t> </a:t>
                      </a:r>
                    </a:p>
                    <a:p>
                      <a:r>
                        <a:rPr lang="fr-FR" sz="1200" dirty="0" smtClean="0">
                          <a:latin typeface="Tw Cen MT" pitchFamily="34" charset="0"/>
                        </a:rPr>
                        <a:t>Mise en intrigue</a:t>
                      </a:r>
                    </a:p>
                    <a:p>
                      <a:r>
                        <a:rPr lang="fr-FR" sz="1200" i="0" dirty="0" smtClean="0">
                          <a:solidFill>
                            <a:schemeClr val="accent2">
                              <a:lumMod val="50000"/>
                            </a:schemeClr>
                          </a:solidFill>
                          <a:latin typeface="Tw Cen MT" pitchFamily="34" charset="0"/>
                          <a:sym typeface="Wingdings" pitchFamily="2" charset="2"/>
                        </a:rPr>
                        <a:t></a:t>
                      </a:r>
                      <a:r>
                        <a:rPr lang="fr-FR" sz="1200" i="1" dirty="0" smtClean="0">
                          <a:solidFill>
                            <a:schemeClr val="accent2">
                              <a:lumMod val="50000"/>
                            </a:schemeClr>
                          </a:solidFill>
                          <a:latin typeface="Tw Cen MT" pitchFamily="34" charset="0"/>
                          <a:sym typeface="Wingdings" pitchFamily="2" charset="2"/>
                        </a:rPr>
                        <a:t> </a:t>
                      </a:r>
                      <a:r>
                        <a:rPr lang="fr-FR" sz="1200" i="1" dirty="0" smtClean="0">
                          <a:solidFill>
                            <a:schemeClr val="accent2">
                              <a:lumMod val="50000"/>
                            </a:schemeClr>
                          </a:solidFill>
                          <a:latin typeface="Tw Cen MT" pitchFamily="34" charset="0"/>
                        </a:rPr>
                        <a:t>Ecouter la ville : travail sur les paysages sonores + description + localisation</a:t>
                      </a:r>
                      <a:endParaRPr lang="fr-FR" sz="1200" i="1" dirty="0">
                        <a:solidFill>
                          <a:schemeClr val="accent2">
                            <a:lumMod val="50000"/>
                          </a:schemeClr>
                        </a:solidFill>
                        <a:latin typeface="Tw Cen MT" pitchFamily="34" charset="0"/>
                      </a:endParaRPr>
                    </a:p>
                  </a:txBody>
                  <a:tcPr>
                    <a:solidFill>
                      <a:schemeClr val="bg2">
                        <a:lumMod val="75000"/>
                      </a:schemeClr>
                    </a:solidFill>
                  </a:tcPr>
                </a:tc>
                <a:tc>
                  <a:txBody>
                    <a:bodyPr/>
                    <a:lstStyle/>
                    <a:p>
                      <a:r>
                        <a:rPr lang="fr-FR" sz="1200" b="1" dirty="0" smtClean="0">
                          <a:latin typeface="Tw Cen MT" pitchFamily="34" charset="0"/>
                        </a:rPr>
                        <a:t>Séance 2</a:t>
                      </a:r>
                      <a:r>
                        <a:rPr lang="fr-FR" sz="1200" b="1" baseline="0" dirty="0" smtClean="0">
                          <a:latin typeface="Tw Cen MT" pitchFamily="34" charset="0"/>
                        </a:rPr>
                        <a:t> </a:t>
                      </a:r>
                    </a:p>
                    <a:p>
                      <a:r>
                        <a:rPr lang="fr-FR" sz="1200" dirty="0" smtClean="0">
                          <a:latin typeface="Tw Cen MT" pitchFamily="34" charset="0"/>
                        </a:rPr>
                        <a:t>Etude de cas n°1 </a:t>
                      </a:r>
                    </a:p>
                    <a:p>
                      <a:r>
                        <a:rPr lang="fr-FR" sz="1200" dirty="0" smtClean="0">
                          <a:latin typeface="Tw Cen MT" pitchFamily="34" charset="0"/>
                        </a:rPr>
                        <a:t>Londres, quelle ville mondiale ?</a:t>
                      </a:r>
                    </a:p>
                    <a:p>
                      <a:r>
                        <a:rPr lang="fr-FR" sz="1200" i="0" dirty="0" smtClean="0">
                          <a:solidFill>
                            <a:schemeClr val="accent2">
                              <a:lumMod val="50000"/>
                            </a:schemeClr>
                          </a:solidFill>
                          <a:latin typeface="Tw Cen MT" pitchFamily="34" charset="0"/>
                          <a:sym typeface="Wingdings" pitchFamily="2" charset="2"/>
                        </a:rPr>
                        <a:t></a:t>
                      </a:r>
                      <a:r>
                        <a:rPr lang="fr-FR" sz="1200" i="1" dirty="0" smtClean="0">
                          <a:solidFill>
                            <a:schemeClr val="accent2">
                              <a:lumMod val="50000"/>
                            </a:schemeClr>
                          </a:solidFill>
                          <a:latin typeface="Tw Cen MT" pitchFamily="34" charset="0"/>
                          <a:sym typeface="Wingdings"/>
                        </a:rPr>
                        <a:t> Évaluation formative</a:t>
                      </a:r>
                      <a:r>
                        <a:rPr lang="fr-FR" sz="1200" i="1" baseline="0" dirty="0" smtClean="0">
                          <a:solidFill>
                            <a:schemeClr val="accent2">
                              <a:lumMod val="50000"/>
                            </a:schemeClr>
                          </a:solidFill>
                          <a:latin typeface="Tw Cen MT" pitchFamily="34" charset="0"/>
                          <a:sym typeface="Wingdings"/>
                        </a:rPr>
                        <a:t> (Etude de paysage)</a:t>
                      </a:r>
                      <a:endParaRPr lang="fr-FR" sz="1200" i="1" dirty="0" smtClean="0">
                        <a:solidFill>
                          <a:schemeClr val="accent2">
                            <a:lumMod val="50000"/>
                          </a:schemeClr>
                        </a:solidFill>
                        <a:latin typeface="Tw Cen MT" pitchFamily="34" charset="0"/>
                      </a:endParaRPr>
                    </a:p>
                  </a:txBody>
                  <a:tcPr>
                    <a:solidFill>
                      <a:schemeClr val="bg2">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smtClean="0">
                          <a:latin typeface="Tw Cen MT" pitchFamily="34" charset="0"/>
                        </a:rPr>
                        <a:t>Séance 3</a:t>
                      </a:r>
                      <a:r>
                        <a:rPr lang="fr-FR" sz="1200" b="1" baseline="0" dirty="0" smtClean="0">
                          <a:latin typeface="Tw Cen MT" pitchFamily="34" charset="0"/>
                        </a:rPr>
                        <a:t> </a:t>
                      </a:r>
                      <a:endParaRPr lang="fr-FR" sz="1200" b="1" dirty="0" smtClean="0">
                        <a:latin typeface="Tw Cen MT" pitchFamily="34" charset="0"/>
                      </a:endParaRPr>
                    </a:p>
                    <a:p>
                      <a:r>
                        <a:rPr lang="fr-FR" sz="1200" dirty="0" smtClean="0">
                          <a:latin typeface="Tw Cen MT" pitchFamily="34" charset="0"/>
                        </a:rPr>
                        <a:t>Etude de cas n°2</a:t>
                      </a:r>
                    </a:p>
                    <a:p>
                      <a:r>
                        <a:rPr lang="fr-FR" sz="1200" dirty="0" smtClean="0">
                          <a:latin typeface="Tw Cen MT" pitchFamily="34" charset="0"/>
                        </a:rPr>
                        <a:t>Lagos, une </a:t>
                      </a:r>
                      <a:r>
                        <a:rPr lang="fr-FR" sz="1200" dirty="0" err="1" smtClean="0">
                          <a:latin typeface="Tw Cen MT" pitchFamily="34" charset="0"/>
                        </a:rPr>
                        <a:t>monstruopôle</a:t>
                      </a:r>
                      <a:r>
                        <a:rPr lang="fr-FR" sz="1200" dirty="0" smtClean="0">
                          <a:latin typeface="Tw Cen MT" pitchFamily="34" charset="0"/>
                        </a:rPr>
                        <a:t> ingérable ?</a:t>
                      </a:r>
                    </a:p>
                    <a:p>
                      <a:r>
                        <a:rPr lang="fr-FR" sz="1200" i="0" dirty="0" smtClean="0">
                          <a:solidFill>
                            <a:schemeClr val="accent2">
                              <a:lumMod val="50000"/>
                            </a:schemeClr>
                          </a:solidFill>
                          <a:latin typeface="Tw Cen MT" pitchFamily="34" charset="0"/>
                          <a:sym typeface="Wingdings" pitchFamily="2" charset="2"/>
                        </a:rPr>
                        <a:t> </a:t>
                      </a:r>
                      <a:r>
                        <a:rPr lang="fr-FR" sz="1200" i="1" dirty="0" smtClean="0">
                          <a:solidFill>
                            <a:schemeClr val="accent2">
                              <a:lumMod val="50000"/>
                            </a:schemeClr>
                          </a:solidFill>
                          <a:latin typeface="Tw Cen MT" pitchFamily="34" charset="0"/>
                          <a:sym typeface="Wingdings" pitchFamily="2" charset="2"/>
                        </a:rPr>
                        <a:t>Élaboration</a:t>
                      </a:r>
                      <a:r>
                        <a:rPr lang="fr-FR" sz="1200" i="1" baseline="0" dirty="0" smtClean="0">
                          <a:solidFill>
                            <a:schemeClr val="accent2">
                              <a:lumMod val="50000"/>
                            </a:schemeClr>
                          </a:solidFill>
                          <a:latin typeface="Tw Cen MT" pitchFamily="34" charset="0"/>
                          <a:sym typeface="Wingdings" pitchFamily="2" charset="2"/>
                        </a:rPr>
                        <a:t> d’un croquis</a:t>
                      </a:r>
                      <a:endParaRPr lang="fr-FR" sz="1200" i="1" dirty="0">
                        <a:solidFill>
                          <a:schemeClr val="accent2">
                            <a:lumMod val="50000"/>
                          </a:schemeClr>
                        </a:solidFill>
                        <a:latin typeface="Tw Cen MT" pitchFamily="34" charset="0"/>
                      </a:endParaRPr>
                    </a:p>
                  </a:txBody>
                  <a:tcPr>
                    <a:solidFill>
                      <a:schemeClr val="bg2">
                        <a:lumMod val="75000"/>
                      </a:schemeClr>
                    </a:solidFill>
                  </a:tcPr>
                </a:tc>
                <a:tc>
                  <a:txBody>
                    <a:bodyPr/>
                    <a:lstStyle/>
                    <a:p>
                      <a:r>
                        <a:rPr lang="fr-FR" sz="1200" b="1" dirty="0" smtClean="0">
                          <a:latin typeface="Tw Cen MT" pitchFamily="34" charset="0"/>
                        </a:rPr>
                        <a:t>Séance 4</a:t>
                      </a:r>
                      <a:r>
                        <a:rPr lang="fr-FR" sz="1200" b="1" baseline="0" dirty="0" smtClean="0">
                          <a:latin typeface="Tw Cen MT" pitchFamily="34" charset="0"/>
                        </a:rPr>
                        <a:t> </a:t>
                      </a:r>
                      <a:endParaRPr lang="fr-FR" sz="1200" b="1" dirty="0" smtClean="0">
                        <a:latin typeface="Tw Cen MT" pitchFamily="34" charset="0"/>
                      </a:endParaRPr>
                    </a:p>
                    <a:p>
                      <a:r>
                        <a:rPr lang="fr-FR" sz="1200" dirty="0" smtClean="0">
                          <a:latin typeface="Tw Cen MT" pitchFamily="34" charset="0"/>
                        </a:rPr>
                        <a:t>Mise en perspective</a:t>
                      </a:r>
                    </a:p>
                    <a:p>
                      <a:endParaRPr lang="fr-FR" sz="1200" dirty="0" smtClean="0">
                        <a:latin typeface="Tw Cen MT" pitchFamily="34" charset="0"/>
                      </a:endParaRPr>
                    </a:p>
                    <a:p>
                      <a:r>
                        <a:rPr lang="fr-FR" sz="1200" dirty="0" smtClean="0">
                          <a:solidFill>
                            <a:schemeClr val="accent2">
                              <a:lumMod val="50000"/>
                            </a:schemeClr>
                          </a:solidFill>
                          <a:latin typeface="Tw Cen MT" pitchFamily="34" charset="0"/>
                          <a:sym typeface="Wingdings" pitchFamily="2" charset="2"/>
                        </a:rPr>
                        <a:t> </a:t>
                      </a:r>
                      <a:r>
                        <a:rPr lang="fr-FR" sz="1200" i="1" dirty="0" smtClean="0">
                          <a:solidFill>
                            <a:schemeClr val="accent2">
                              <a:lumMod val="50000"/>
                            </a:schemeClr>
                          </a:solidFill>
                          <a:latin typeface="Tw Cen MT" pitchFamily="34" charset="0"/>
                        </a:rPr>
                        <a:t>analyse de cartes</a:t>
                      </a:r>
                    </a:p>
                  </a:txBody>
                  <a:tcPr>
                    <a:solidFill>
                      <a:schemeClr val="bg2">
                        <a:lumMod val="75000"/>
                      </a:schemeClr>
                    </a:solidFill>
                  </a:tcPr>
                </a:tc>
              </a:tr>
              <a:tr h="744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latin typeface="Tw Cen MT" pitchFamily="34" charset="0"/>
                        </a:rPr>
                        <a:t>Objectifs : savoirs et savoir-faire</a:t>
                      </a:r>
                    </a:p>
                    <a:p>
                      <a:pPr algn="ctr"/>
                      <a:endParaRPr lang="fr-FR" sz="1200" b="1" dirty="0">
                        <a:latin typeface="Tw Cen MT" pitchFamily="34" charset="0"/>
                      </a:endParaRPr>
                    </a:p>
                  </a:txBody>
                  <a:tcPr anchor="ctr">
                    <a:solidFill>
                      <a:schemeClr val="bg2">
                        <a:lumMod val="90000"/>
                      </a:schemeClr>
                    </a:solidFill>
                  </a:tcPr>
                </a:tc>
                <a:tc>
                  <a:txBody>
                    <a:bodyPr/>
                    <a:lstStyle/>
                    <a:p>
                      <a:r>
                        <a:rPr lang="fr-FR" sz="1200" b="1" dirty="0" smtClean="0">
                          <a:latin typeface="Tw Cen MT" pitchFamily="34" charset="0"/>
                        </a:rPr>
                        <a:t>Connaissances :</a:t>
                      </a:r>
                    </a:p>
                    <a:p>
                      <a:pPr marL="171450" indent="-171450">
                        <a:buFont typeface="Wingdings" pitchFamily="2" charset="2"/>
                        <a:buChar char="§"/>
                      </a:pPr>
                      <a:r>
                        <a:rPr lang="fr-FR" sz="1200" dirty="0" smtClean="0">
                          <a:latin typeface="Tw Cen MT" pitchFamily="34" charset="0"/>
                        </a:rPr>
                        <a:t>Une ville mondiale</a:t>
                      </a:r>
                    </a:p>
                    <a:p>
                      <a:pPr marL="171450" indent="-171450">
                        <a:buFont typeface="Wingdings" pitchFamily="2" charset="2"/>
                        <a:buChar char="§"/>
                      </a:pPr>
                      <a:r>
                        <a:rPr lang="fr-FR" sz="1200" dirty="0" smtClean="0">
                          <a:latin typeface="Tw Cen MT" pitchFamily="34" charset="0"/>
                        </a:rPr>
                        <a:t>Une</a:t>
                      </a:r>
                      <a:r>
                        <a:rPr lang="fr-FR" sz="1200" baseline="0" dirty="0" smtClean="0">
                          <a:latin typeface="Tw Cen MT" pitchFamily="34" charset="0"/>
                        </a:rPr>
                        <a:t> métropole</a:t>
                      </a:r>
                    </a:p>
                    <a:p>
                      <a:pPr marL="171450" indent="-171450">
                        <a:buFont typeface="Wingdings" pitchFamily="2" charset="2"/>
                        <a:buChar char="§"/>
                      </a:pPr>
                      <a:r>
                        <a:rPr lang="fr-FR" sz="1200" baseline="0" dirty="0" smtClean="0">
                          <a:latin typeface="Tw Cen MT" pitchFamily="34" charset="0"/>
                        </a:rPr>
                        <a:t>Urbanisation</a:t>
                      </a:r>
                    </a:p>
                    <a:p>
                      <a:pPr marL="171450" indent="-171450">
                        <a:buFont typeface="Wingdings" pitchFamily="2" charset="2"/>
                        <a:buChar char="§"/>
                      </a:pPr>
                      <a:r>
                        <a:rPr lang="fr-FR" sz="1200" baseline="0" dirty="0" smtClean="0">
                          <a:latin typeface="Tw Cen MT" pitchFamily="34" charset="0"/>
                        </a:rPr>
                        <a:t>Mondialisation</a:t>
                      </a:r>
                    </a:p>
                  </a:txBody>
                  <a:tcPr>
                    <a:lnR w="12700" cap="flat" cmpd="sng" algn="ctr">
                      <a:solidFill>
                        <a:schemeClr val="bg1"/>
                      </a:solidFill>
                      <a:prstDash val="solid"/>
                      <a:round/>
                      <a:headEnd type="none" w="med" len="med"/>
                      <a:tailEnd type="none" w="med" len="med"/>
                    </a:lnR>
                    <a:solidFill>
                      <a:schemeClr val="bg2">
                        <a:lumMod val="90000"/>
                      </a:schemeClr>
                    </a:solidFill>
                  </a:tcPr>
                </a:tc>
                <a:tc gridSpan="3">
                  <a:txBody>
                    <a:bodyPr/>
                    <a:lstStyle/>
                    <a:p>
                      <a:r>
                        <a:rPr lang="fr-FR" sz="1200" b="1" dirty="0" smtClean="0">
                          <a:latin typeface="Tw Cen MT" pitchFamily="34" charset="0"/>
                        </a:rPr>
                        <a:t>Capacités :</a:t>
                      </a:r>
                    </a:p>
                    <a:p>
                      <a:pPr marL="171450" indent="-171450">
                        <a:buFont typeface="Wingdings" pitchFamily="2" charset="2"/>
                        <a:buChar char="§"/>
                      </a:pPr>
                      <a:r>
                        <a:rPr lang="fr-FR" sz="1200" b="0" dirty="0" smtClean="0">
                          <a:latin typeface="Tw Cen MT" pitchFamily="34" charset="0"/>
                        </a:rPr>
                        <a:t>Savoir</a:t>
                      </a:r>
                      <a:r>
                        <a:rPr lang="fr-FR" sz="1200" b="0" baseline="0" dirty="0" smtClean="0">
                          <a:latin typeface="Tw Cen MT" pitchFamily="34" charset="0"/>
                        </a:rPr>
                        <a:t> identifier les caractéristiques d’une ville mondiale</a:t>
                      </a:r>
                    </a:p>
                    <a:p>
                      <a:pPr marL="171450" indent="-171450">
                        <a:buFont typeface="Wingdings" pitchFamily="2" charset="2"/>
                        <a:buChar char="§"/>
                      </a:pPr>
                      <a:r>
                        <a:rPr lang="fr-FR" sz="1200" b="0" baseline="0" dirty="0" smtClean="0">
                          <a:latin typeface="Tw Cen MT" pitchFamily="34" charset="0"/>
                        </a:rPr>
                        <a:t>Réalisation d’une étude de paysage</a:t>
                      </a:r>
                    </a:p>
                    <a:p>
                      <a:pPr marL="171450" indent="-171450">
                        <a:buFont typeface="Wingdings" pitchFamily="2" charset="2"/>
                        <a:buChar char="§"/>
                      </a:pPr>
                      <a:r>
                        <a:rPr lang="fr-FR" sz="1200" b="0" baseline="0" dirty="0" smtClean="0">
                          <a:latin typeface="Tw Cen MT" pitchFamily="34" charset="0"/>
                        </a:rPr>
                        <a:t>Réalisation d’un croquis</a:t>
                      </a:r>
                    </a:p>
                    <a:p>
                      <a:pPr marL="171450" indent="-171450">
                        <a:buFont typeface="Wingdings" pitchFamily="2" charset="2"/>
                        <a:buChar char="§"/>
                      </a:pPr>
                      <a:r>
                        <a:rPr lang="fr-FR" sz="1200" b="0" baseline="0" dirty="0" smtClean="0">
                          <a:latin typeface="Tw Cen MT" pitchFamily="34" charset="0"/>
                        </a:rPr>
                        <a:t>Savoir caractériser l’inégale intégration des métropoles à la mondialisation</a:t>
                      </a:r>
                    </a:p>
                  </a:txBody>
                  <a:tcPr>
                    <a:lnL w="12700" cap="flat" cmpd="sng" algn="ctr">
                      <a:solidFill>
                        <a:schemeClr val="bg1"/>
                      </a:solidFill>
                      <a:prstDash val="solid"/>
                      <a:round/>
                      <a:headEnd type="none" w="med" len="med"/>
                      <a:tailEnd type="none" w="med" len="med"/>
                    </a:lnL>
                    <a:solidFill>
                      <a:schemeClr val="bg2">
                        <a:lumMod val="90000"/>
                      </a:schemeClr>
                    </a:solidFill>
                  </a:tcPr>
                </a:tc>
                <a:tc hMerge="1">
                  <a:txBody>
                    <a:bodyPr/>
                    <a:lstStyle/>
                    <a:p>
                      <a:endParaRPr lang="fr-FR" sz="1200" b="0" dirty="0" smtClean="0">
                        <a:latin typeface="Tw Cen MT" pitchFamily="34" charset="0"/>
                      </a:endParaRPr>
                    </a:p>
                  </a:txBody>
                  <a:tcPr>
                    <a:solidFill>
                      <a:schemeClr val="bg2">
                        <a:lumMod val="90000"/>
                      </a:schemeClr>
                    </a:solidFill>
                  </a:tcPr>
                </a:tc>
                <a:tc hMerge="1">
                  <a:txBody>
                    <a:bodyPr/>
                    <a:lstStyle/>
                    <a:p>
                      <a:endParaRPr lang="fr-FR"/>
                    </a:p>
                  </a:txBody>
                  <a:tcPr/>
                </a:tc>
              </a:tr>
              <a:tr h="159851">
                <a:tc>
                  <a:txBody>
                    <a:bodyPr/>
                    <a:lstStyle/>
                    <a:p>
                      <a:pPr algn="ctr"/>
                      <a:r>
                        <a:rPr lang="fr-FR" sz="1200" b="1" dirty="0" smtClean="0">
                          <a:latin typeface="Tw Cen MT" pitchFamily="34" charset="0"/>
                        </a:rPr>
                        <a:t>Domaines</a:t>
                      </a:r>
                    </a:p>
                  </a:txBody>
                  <a:tcPr anchor="ctr">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charset="2"/>
                        <a:buNone/>
                        <a:tabLst/>
                        <a:defRPr/>
                      </a:pPr>
                      <a:r>
                        <a:rPr lang="fr-FR" sz="1200" b="1" i="1" cap="small" dirty="0" smtClean="0">
                          <a:latin typeface="Tw Cen MT" pitchFamily="34" charset="0"/>
                        </a:rPr>
                        <a:t>D1. Les langages pour</a:t>
                      </a:r>
                      <a:r>
                        <a:rPr lang="fr-FR" sz="1200" b="1" i="1" cap="small" baseline="0" dirty="0" smtClean="0">
                          <a:latin typeface="Tw Cen MT" pitchFamily="34" charset="0"/>
                        </a:rPr>
                        <a:t> penser et communiquer</a:t>
                      </a:r>
                      <a:endParaRPr lang="fr-FR" sz="1200" i="1" cap="small" baseline="0" dirty="0" smtClean="0">
                        <a:latin typeface="Tw Cen MT" pitchFamily="34" charset="0"/>
                      </a:endParaRPr>
                    </a:p>
                  </a:txBody>
                  <a:tcPr>
                    <a:solidFill>
                      <a:schemeClr val="bg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Wingdings" charset="2"/>
                        <a:buNone/>
                        <a:tabLst/>
                        <a:defRPr/>
                      </a:pPr>
                      <a:r>
                        <a:rPr lang="fr-FR" sz="1200" b="1" i="1" cap="small" dirty="0" smtClean="0">
                          <a:latin typeface="Tw Cen MT" pitchFamily="34" charset="0"/>
                        </a:rPr>
                        <a:t>D2. Les méthodes et outils pour apprendre</a:t>
                      </a:r>
                      <a:endParaRPr lang="fr-FR" sz="1200" i="1" cap="small" dirty="0" smtClean="0">
                        <a:latin typeface="Tw Cen MT" pitchFamily="34" charset="0"/>
                      </a:endParaRPr>
                    </a:p>
                  </a:txBody>
                  <a:tcPr>
                    <a:solidFill>
                      <a:schemeClr val="bg2">
                        <a:lumMod val="7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Wingdings" charset="2"/>
                        <a:buNone/>
                        <a:tabLst/>
                        <a:defRPr/>
                      </a:pPr>
                      <a:r>
                        <a:rPr lang="fr-FR" sz="1200" b="1" i="1" cap="small" dirty="0" smtClean="0">
                          <a:latin typeface="Tw Cen MT" pitchFamily="34" charset="0"/>
                        </a:rPr>
                        <a:t>D5. Les représentations du monde et les activités</a:t>
                      </a:r>
                      <a:r>
                        <a:rPr lang="fr-FR" sz="1200" b="1" i="1" cap="small" baseline="0" dirty="0" smtClean="0">
                          <a:latin typeface="Tw Cen MT" pitchFamily="34" charset="0"/>
                        </a:rPr>
                        <a:t> humaines</a:t>
                      </a:r>
                      <a:endParaRPr lang="fr-FR" sz="1200" i="1" cap="small" baseline="0" dirty="0" smtClean="0">
                        <a:latin typeface="Tw Cen MT" pitchFamily="34" charset="0"/>
                      </a:endParaRPr>
                    </a:p>
                  </a:txBody>
                  <a:tcPr>
                    <a:solidFill>
                      <a:schemeClr val="bg2">
                        <a:lumMod val="75000"/>
                      </a:schemeClr>
                    </a:solidFill>
                  </a:tcPr>
                </a:tc>
                <a:tc hMerge="1">
                  <a:txBody>
                    <a:bodyPr/>
                    <a:lstStyle/>
                    <a:p>
                      <a:endParaRPr lang="fr-FR"/>
                    </a:p>
                  </a:txBody>
                  <a:tcPr/>
                </a:tc>
              </a:tr>
              <a:tr h="2266116">
                <a:tc>
                  <a:txBody>
                    <a:bodyPr/>
                    <a:lstStyle/>
                    <a:p>
                      <a:pPr algn="ctr"/>
                      <a:r>
                        <a:rPr lang="fr-FR" sz="1200" b="1" dirty="0" smtClean="0">
                          <a:latin typeface="Tw Cen MT" pitchFamily="34" charset="0"/>
                        </a:rPr>
                        <a:t>Nouveau socle (applicable</a:t>
                      </a:r>
                      <a:r>
                        <a:rPr lang="fr-FR" sz="1200" b="1" baseline="0" dirty="0" smtClean="0">
                          <a:latin typeface="Tw Cen MT" pitchFamily="34" charset="0"/>
                        </a:rPr>
                        <a:t> rentrée 2016)</a:t>
                      </a:r>
                      <a:endParaRPr lang="fr-FR" sz="1200" b="1" dirty="0">
                        <a:latin typeface="Tw Cen MT" pitchFamily="34" charset="0"/>
                      </a:endParaRPr>
                    </a:p>
                  </a:txBody>
                  <a:tcPr anchor="ctr">
                    <a:solidFill>
                      <a:schemeClr val="bg2">
                        <a:lumMod val="75000"/>
                      </a:schemeClr>
                    </a:solidFill>
                  </a:tcPr>
                </a:tc>
                <a:tc>
                  <a:txBody>
                    <a:bodyPr/>
                    <a:lstStyle/>
                    <a:p>
                      <a:pPr marL="171450" indent="-171450">
                        <a:buFont typeface="Wingdings" charset="2"/>
                        <a:buChar char="§"/>
                      </a:pPr>
                      <a:r>
                        <a:rPr lang="fr-FR" sz="1200" kern="1200" dirty="0" smtClean="0">
                          <a:effectLst/>
                          <a:latin typeface="Tw Cen MT" pitchFamily="34" charset="0"/>
                        </a:rPr>
                        <a:t>Comprendre le sens général d'un document</a:t>
                      </a:r>
                      <a:r>
                        <a:rPr lang="fr-FR" sz="1200" kern="1200" baseline="0" dirty="0" smtClean="0">
                          <a:effectLst/>
                          <a:latin typeface="Tw Cen MT" pitchFamily="34" charset="0"/>
                        </a:rPr>
                        <a:t> </a:t>
                      </a:r>
                    </a:p>
                    <a:p>
                      <a:pPr marL="0" indent="0">
                        <a:buFont typeface="Wingdings" charset="2"/>
                        <a:buNone/>
                      </a:pPr>
                      <a:r>
                        <a:rPr lang="fr-FR" sz="1200" kern="1200" baseline="0" dirty="0" smtClean="0">
                          <a:solidFill>
                            <a:srgbClr val="7030A0"/>
                          </a:solidFill>
                          <a:effectLst/>
                          <a:latin typeface="Tw Cen MT" pitchFamily="34" charset="0"/>
                          <a:sym typeface="Wingdings" pitchFamily="2" charset="2"/>
                        </a:rPr>
                        <a:t> Analyse de textes, croquis, vidéo</a:t>
                      </a:r>
                      <a:endParaRPr lang="fr-FR" sz="1200" kern="1200" dirty="0" smtClean="0">
                        <a:solidFill>
                          <a:srgbClr val="7030A0"/>
                        </a:solidFill>
                        <a:effectLst/>
                        <a:latin typeface="Tw Cen MT" pitchFamily="34" charset="0"/>
                      </a:endParaRPr>
                    </a:p>
                    <a:p>
                      <a:pPr marL="171450" indent="-171450">
                        <a:buFont typeface="Wingdings" charset="2"/>
                        <a:buChar char="§"/>
                      </a:pPr>
                      <a:r>
                        <a:rPr lang="fr-FR" sz="1200" kern="1200" dirty="0" smtClean="0">
                          <a:effectLst/>
                          <a:latin typeface="Tw Cen MT" pitchFamily="34" charset="0"/>
                        </a:rPr>
                        <a:t>Identifier le document et savoir pourquoi il doit être identifié</a:t>
                      </a:r>
                      <a:r>
                        <a:rPr lang="fr-FR" sz="1200" kern="1200" baseline="0" dirty="0" smtClean="0">
                          <a:effectLst/>
                          <a:latin typeface="Tw Cen MT" pitchFamily="34" charset="0"/>
                        </a:rPr>
                        <a:t> </a:t>
                      </a:r>
                    </a:p>
                    <a:p>
                      <a:pPr marL="0" indent="0">
                        <a:buFont typeface="Wingdings" charset="2"/>
                        <a:buNone/>
                      </a:pPr>
                      <a:r>
                        <a:rPr lang="fr-FR" sz="1200" kern="1200" baseline="0" dirty="0" smtClean="0">
                          <a:solidFill>
                            <a:srgbClr val="7030A0"/>
                          </a:solidFill>
                          <a:effectLst/>
                          <a:latin typeface="Tw Cen MT" pitchFamily="34" charset="0"/>
                          <a:sym typeface="Wingdings" pitchFamily="2" charset="2"/>
                        </a:rPr>
                        <a:t> Travail sur vidéo (Lagos </a:t>
                      </a:r>
                      <a:r>
                        <a:rPr lang="fr-FR" sz="1200" kern="1200" baseline="0" dirty="0" err="1" smtClean="0">
                          <a:solidFill>
                            <a:srgbClr val="7030A0"/>
                          </a:solidFill>
                          <a:effectLst/>
                          <a:latin typeface="Tw Cen MT" pitchFamily="34" charset="0"/>
                          <a:sym typeface="Wingdings" pitchFamily="2" charset="2"/>
                        </a:rPr>
                        <a:t>Big</a:t>
                      </a:r>
                      <a:r>
                        <a:rPr lang="fr-FR" sz="1200" kern="1200" baseline="0" dirty="0" smtClean="0">
                          <a:solidFill>
                            <a:srgbClr val="7030A0"/>
                          </a:solidFill>
                          <a:effectLst/>
                          <a:latin typeface="Tw Cen MT" pitchFamily="34" charset="0"/>
                          <a:sym typeface="Wingdings" pitchFamily="2" charset="2"/>
                        </a:rPr>
                        <a:t> </a:t>
                      </a:r>
                      <a:r>
                        <a:rPr lang="fr-FR" sz="1200" kern="1200" baseline="0" dirty="0" err="1" smtClean="0">
                          <a:solidFill>
                            <a:srgbClr val="7030A0"/>
                          </a:solidFill>
                          <a:effectLst/>
                          <a:latin typeface="Tw Cen MT" pitchFamily="34" charset="0"/>
                          <a:sym typeface="Wingdings" pitchFamily="2" charset="2"/>
                        </a:rPr>
                        <a:t>apple</a:t>
                      </a:r>
                      <a:r>
                        <a:rPr lang="fr-FR" sz="1200" kern="1200" baseline="0" dirty="0" smtClean="0">
                          <a:solidFill>
                            <a:srgbClr val="7030A0"/>
                          </a:solidFill>
                          <a:effectLst/>
                          <a:latin typeface="Tw Cen MT" pitchFamily="34" charset="0"/>
                          <a:sym typeface="Wingdings" pitchFamily="2" charset="2"/>
                        </a:rPr>
                        <a:t>)</a:t>
                      </a:r>
                      <a:endParaRPr lang="fr-FR" sz="1200" kern="1200" dirty="0" smtClean="0">
                        <a:solidFill>
                          <a:srgbClr val="7030A0"/>
                        </a:solidFill>
                        <a:effectLst/>
                        <a:latin typeface="Tw Cen MT" pitchFamily="34" charset="0"/>
                      </a:endParaRPr>
                    </a:p>
                    <a:p>
                      <a:pPr marL="171450" indent="-171450">
                        <a:buFont typeface="Wingdings" charset="2"/>
                        <a:buChar char="§"/>
                      </a:pPr>
                      <a:r>
                        <a:rPr lang="fr-FR" sz="1200" kern="1200" dirty="0" smtClean="0">
                          <a:effectLst/>
                          <a:latin typeface="Tw Cen MT" pitchFamily="34" charset="0"/>
                        </a:rPr>
                        <a:t>Extraire des informations pertinentes pour répondre à une question</a:t>
                      </a:r>
                      <a:r>
                        <a:rPr lang="fr-FR" sz="1200" kern="1200" baseline="0" dirty="0" smtClean="0">
                          <a:effectLst/>
                          <a:latin typeface="Tw Cen MT" pitchFamily="34" charset="0"/>
                        </a:rPr>
                        <a:t> </a:t>
                      </a:r>
                    </a:p>
                    <a:p>
                      <a:pPr marL="0" indent="0">
                        <a:buFont typeface="Wingdings" charset="2"/>
                        <a:buNone/>
                      </a:pPr>
                      <a:r>
                        <a:rPr lang="fr-FR" sz="1200" kern="1200" baseline="0" dirty="0" smtClean="0">
                          <a:solidFill>
                            <a:srgbClr val="7030A0"/>
                          </a:solidFill>
                          <a:effectLst/>
                          <a:latin typeface="Tw Cen MT" pitchFamily="34" charset="0"/>
                          <a:sym typeface="Wingdings" pitchFamily="2" charset="2"/>
                        </a:rPr>
                        <a:t> Travail de groupes Londres</a:t>
                      </a:r>
                      <a:endParaRPr lang="fr-FR" sz="1200" kern="1200" dirty="0" smtClean="0">
                        <a:solidFill>
                          <a:srgbClr val="7030A0"/>
                        </a:solidFill>
                        <a:effectLst/>
                        <a:latin typeface="Tw Cen MT" pitchFamily="34" charset="0"/>
                      </a:endParaRPr>
                    </a:p>
                  </a:txBody>
                  <a:tcPr>
                    <a:solidFill>
                      <a:schemeClr val="bg2">
                        <a:lumMod val="75000"/>
                      </a:scheme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Wingdings" charset="2"/>
                        <a:buChar char="§"/>
                        <a:tabLst/>
                        <a:defRPr/>
                      </a:pPr>
                      <a:r>
                        <a:rPr lang="fr-FR" sz="1200" dirty="0" smtClean="0">
                          <a:effectLst/>
                          <a:latin typeface="Tw Cen MT" pitchFamily="34" charset="0"/>
                        </a:rPr>
                        <a:t>Organiser son travail dans le cadre d’un groupe pour élaborer une tâche commune et/ou une production collective et mettre à la disposition des autres ses compétences et ses connaissances.</a:t>
                      </a:r>
                    </a:p>
                    <a:p>
                      <a:pPr marL="171450" marR="0" indent="-171450" algn="l" defTabSz="457200" rtl="0" eaLnBrk="1" fontAlgn="auto" latinLnBrk="0" hangingPunct="1">
                        <a:lnSpc>
                          <a:spcPct val="100000"/>
                        </a:lnSpc>
                        <a:spcBef>
                          <a:spcPts val="0"/>
                        </a:spcBef>
                        <a:spcAft>
                          <a:spcPts val="0"/>
                        </a:spcAft>
                        <a:buClrTx/>
                        <a:buSzTx/>
                        <a:buFont typeface="Wingdings" charset="2"/>
                        <a:buChar char="§"/>
                        <a:tabLst/>
                        <a:defRPr/>
                      </a:pPr>
                      <a:r>
                        <a:rPr lang="fr-FR" sz="1200" dirty="0" smtClean="0">
                          <a:effectLst/>
                          <a:latin typeface="Tw Cen MT" pitchFamily="34" charset="0"/>
                        </a:rPr>
                        <a:t>S'exprimer à l'oral pour penser, communiquer et échanger</a:t>
                      </a:r>
                      <a:r>
                        <a:rPr lang="fr-FR" sz="1200" baseline="0" dirty="0" smtClean="0">
                          <a:effectLst/>
                          <a:latin typeface="Tw Cen MT" pitchFamily="34" charset="0"/>
                        </a:rPr>
                        <a:t> </a:t>
                      </a:r>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fr-FR" sz="1200" baseline="0" dirty="0" smtClean="0">
                          <a:solidFill>
                            <a:srgbClr val="7030A0"/>
                          </a:solidFill>
                          <a:effectLst/>
                          <a:latin typeface="Tw Cen MT" pitchFamily="34" charset="0"/>
                          <a:sym typeface="Wingdings" pitchFamily="2" charset="2"/>
                        </a:rPr>
                        <a:t> restitution orale des groupes (Etude de cas Londres)</a:t>
                      </a:r>
                      <a:endParaRPr lang="fr-FR" sz="1200" baseline="0" dirty="0" smtClean="0">
                        <a:solidFill>
                          <a:srgbClr val="7030A0"/>
                        </a:solidFill>
                        <a:effectLst/>
                        <a:latin typeface="Tw Cen MT" pitchFamily="34" charset="0"/>
                      </a:endParaRPr>
                    </a:p>
                  </a:txBody>
                  <a:tcPr>
                    <a:solidFill>
                      <a:schemeClr val="bg2">
                        <a:lumMod val="75000"/>
                      </a:schemeClr>
                    </a:solidFill>
                  </a:tcPr>
                </a:tc>
                <a:tc gridSpan="2">
                  <a:txBody>
                    <a:bodyPr/>
                    <a:lstStyle/>
                    <a:p>
                      <a:pPr marL="171450" marR="0" indent="-171450" algn="l" defTabSz="457200" rtl="0" eaLnBrk="1" fontAlgn="auto" latinLnBrk="0" hangingPunct="1">
                        <a:lnSpc>
                          <a:spcPct val="100000"/>
                        </a:lnSpc>
                        <a:spcBef>
                          <a:spcPts val="0"/>
                        </a:spcBef>
                        <a:spcAft>
                          <a:spcPts val="0"/>
                        </a:spcAft>
                        <a:buClrTx/>
                        <a:buSzTx/>
                        <a:buFont typeface="Wingdings" charset="2"/>
                        <a:buChar char="§"/>
                        <a:tabLst/>
                        <a:defRPr/>
                      </a:pPr>
                      <a:r>
                        <a:rPr lang="fr-FR" sz="1200" kern="1200" dirty="0" smtClean="0">
                          <a:effectLst/>
                          <a:latin typeface="Tw Cen MT" pitchFamily="34" charset="0"/>
                        </a:rPr>
                        <a:t>Nommer et localiser un lieu dans </a:t>
                      </a:r>
                      <a:r>
                        <a:rPr lang="fr-FR" sz="1200" kern="1200" dirty="0" smtClean="0">
                          <a:latin typeface="Tw Cen MT" pitchFamily="34" charset="0"/>
                        </a:rPr>
                        <a:t>un</a:t>
                      </a:r>
                      <a:r>
                        <a:rPr lang="fr-FR" sz="1200" kern="1200" dirty="0" smtClean="0">
                          <a:effectLst/>
                          <a:latin typeface="Tw Cen MT" pitchFamily="34" charset="0"/>
                        </a:rPr>
                        <a:t> espace </a:t>
                      </a:r>
                      <a:r>
                        <a:rPr lang="fr-FR" sz="1200" kern="1200" baseline="0" dirty="0" smtClean="0">
                          <a:solidFill>
                            <a:schemeClr val="tx1"/>
                          </a:solidFill>
                          <a:latin typeface="Tw Cen MT" pitchFamily="34" charset="0"/>
                        </a:rPr>
                        <a:t>géographique</a:t>
                      </a:r>
                      <a:r>
                        <a:rPr lang="fr-FR" sz="1200" kern="1200" baseline="0" dirty="0" smtClean="0">
                          <a:solidFill>
                            <a:srgbClr val="3366FF"/>
                          </a:solidFill>
                          <a:effectLst/>
                          <a:latin typeface="Tw Cen MT" pitchFamily="34" charset="0"/>
                        </a:rPr>
                        <a:t> </a:t>
                      </a:r>
                    </a:p>
                    <a:p>
                      <a:pPr marL="0" marR="0" indent="0" algn="l" defTabSz="457200" rtl="0" eaLnBrk="1" fontAlgn="auto" latinLnBrk="0" hangingPunct="1">
                        <a:lnSpc>
                          <a:spcPct val="100000"/>
                        </a:lnSpc>
                        <a:spcBef>
                          <a:spcPts val="0"/>
                        </a:spcBef>
                        <a:spcAft>
                          <a:spcPts val="0"/>
                        </a:spcAft>
                        <a:buClrTx/>
                        <a:buSzTx/>
                        <a:buFont typeface="Wingdings" charset="2"/>
                        <a:buNone/>
                        <a:tabLst/>
                        <a:defRPr/>
                      </a:pPr>
                      <a:r>
                        <a:rPr lang="fr-FR" sz="1200" kern="1200" baseline="0" dirty="0" smtClean="0">
                          <a:solidFill>
                            <a:srgbClr val="7030A0"/>
                          </a:solidFill>
                          <a:effectLst/>
                          <a:latin typeface="Tw Cen MT" pitchFamily="34" charset="0"/>
                          <a:sym typeface="Wingdings" pitchFamily="2" charset="2"/>
                        </a:rPr>
                        <a:t></a:t>
                      </a:r>
                      <a:r>
                        <a:rPr lang="fr-FR" sz="1200" kern="1200" baseline="0" dirty="0" smtClean="0">
                          <a:solidFill>
                            <a:srgbClr val="7030A0"/>
                          </a:solidFill>
                          <a:effectLst/>
                          <a:latin typeface="Tw Cen MT" pitchFamily="34" charset="0"/>
                        </a:rPr>
                        <a:t> Londres et Lagos</a:t>
                      </a:r>
                      <a:endParaRPr lang="fr-FR" sz="1200" kern="1200" dirty="0" smtClean="0">
                        <a:solidFill>
                          <a:srgbClr val="7030A0"/>
                        </a:solidFill>
                        <a:effectLst/>
                        <a:latin typeface="Tw Cen MT" pitchFamily="34" charset="0"/>
                      </a:endParaRPr>
                    </a:p>
                    <a:p>
                      <a:pPr marL="171450" indent="-171450">
                        <a:buFont typeface="Wingdings" charset="2"/>
                        <a:buChar char="§"/>
                      </a:pPr>
                      <a:r>
                        <a:rPr lang="fr-FR" sz="1200" kern="1200" dirty="0" smtClean="0">
                          <a:effectLst/>
                          <a:latin typeface="Tw Cen MT" pitchFamily="34" charset="0"/>
                        </a:rPr>
                        <a:t>Nommer, localiser et caractériser des espaces</a:t>
                      </a:r>
                      <a:r>
                        <a:rPr lang="fr-FR" sz="1200" kern="1200" baseline="0" dirty="0" smtClean="0">
                          <a:effectLst/>
                          <a:latin typeface="Tw Cen MT" pitchFamily="34" charset="0"/>
                        </a:rPr>
                        <a:t> </a:t>
                      </a:r>
                    </a:p>
                    <a:p>
                      <a:pPr marL="0" indent="0">
                        <a:buFont typeface="Wingdings" charset="2"/>
                        <a:buNone/>
                      </a:pPr>
                      <a:r>
                        <a:rPr lang="fr-FR" sz="1200" kern="1200" baseline="0" dirty="0" smtClean="0">
                          <a:solidFill>
                            <a:srgbClr val="7030A0"/>
                          </a:solidFill>
                          <a:effectLst/>
                          <a:latin typeface="Tw Cen MT" pitchFamily="34" charset="0"/>
                          <a:sym typeface="Wingdings" pitchFamily="2" charset="2"/>
                        </a:rPr>
                        <a:t> </a:t>
                      </a:r>
                      <a:r>
                        <a:rPr lang="fr-FR" sz="1200" kern="1200" baseline="0" dirty="0" smtClean="0">
                          <a:solidFill>
                            <a:srgbClr val="7030A0"/>
                          </a:solidFill>
                          <a:effectLst/>
                          <a:latin typeface="Tw Cen MT" pitchFamily="34" charset="0"/>
                        </a:rPr>
                        <a:t>les villes mondiales</a:t>
                      </a:r>
                      <a:endParaRPr lang="fr-FR" sz="1200" dirty="0" smtClean="0">
                        <a:solidFill>
                          <a:srgbClr val="7030A0"/>
                        </a:solidFill>
                        <a:effectLst/>
                        <a:latin typeface="Tw Cen MT" pitchFamily="34" charset="0"/>
                      </a:endParaRPr>
                    </a:p>
                    <a:p>
                      <a:pPr marL="171450" indent="-171450">
                        <a:buFont typeface="Wingdings" charset="2"/>
                        <a:buChar char="§"/>
                      </a:pPr>
                      <a:r>
                        <a:rPr lang="fr-FR" sz="1200" kern="1200" dirty="0" smtClean="0">
                          <a:effectLst/>
                          <a:latin typeface="Tw Cen MT" pitchFamily="34" charset="0"/>
                        </a:rPr>
                        <a:t>Appréhender la notion d'échelle géographique</a:t>
                      </a:r>
                      <a:r>
                        <a:rPr lang="fr-FR" sz="1200" kern="1200" baseline="0" dirty="0" smtClean="0">
                          <a:effectLst/>
                          <a:latin typeface="Tw Cen MT" pitchFamily="34" charset="0"/>
                        </a:rPr>
                        <a:t> </a:t>
                      </a:r>
                    </a:p>
                    <a:p>
                      <a:pPr marL="0" indent="0">
                        <a:buFont typeface="Wingdings" charset="2"/>
                        <a:buNone/>
                      </a:pPr>
                      <a:r>
                        <a:rPr lang="fr-FR" sz="1200" kern="1200" baseline="0" dirty="0" smtClean="0">
                          <a:solidFill>
                            <a:srgbClr val="7030A0"/>
                          </a:solidFill>
                          <a:effectLst/>
                          <a:latin typeface="Tw Cen MT" pitchFamily="34" charset="0"/>
                          <a:sym typeface="Wingdings" pitchFamily="2" charset="2"/>
                        </a:rPr>
                        <a:t> échelle globale (monde)/locale (villes)</a:t>
                      </a:r>
                      <a:endParaRPr lang="fr-FR" sz="1200" dirty="0" smtClean="0">
                        <a:solidFill>
                          <a:srgbClr val="7030A0"/>
                        </a:solidFill>
                        <a:effectLst/>
                        <a:latin typeface="Tw Cen MT" pitchFamily="34" charset="0"/>
                      </a:endParaRPr>
                    </a:p>
                    <a:p>
                      <a:pPr marL="171450" indent="-171450">
                        <a:buFont typeface="Wingdings" charset="2"/>
                        <a:buChar char="§"/>
                      </a:pPr>
                      <a:r>
                        <a:rPr lang="fr-FR" sz="1200" dirty="0" smtClean="0">
                          <a:effectLst/>
                          <a:latin typeface="Tw Cen MT" pitchFamily="34" charset="0"/>
                        </a:rPr>
                        <a:t>Réaliser ou compléter des productions graphiques</a:t>
                      </a:r>
                      <a:r>
                        <a:rPr lang="fr-FR" sz="1200" baseline="0" dirty="0" smtClean="0">
                          <a:effectLst/>
                          <a:latin typeface="Tw Cen MT" pitchFamily="34" charset="0"/>
                        </a:rPr>
                        <a:t> </a:t>
                      </a:r>
                    </a:p>
                    <a:p>
                      <a:pPr marL="0" indent="0">
                        <a:buFont typeface="Wingdings" charset="2"/>
                        <a:buNone/>
                      </a:pPr>
                      <a:r>
                        <a:rPr lang="fr-FR" sz="1200" baseline="0" dirty="0" smtClean="0">
                          <a:solidFill>
                            <a:srgbClr val="7030A0"/>
                          </a:solidFill>
                          <a:effectLst/>
                          <a:latin typeface="Tw Cen MT" pitchFamily="34" charset="0"/>
                          <a:sym typeface="Wingdings" pitchFamily="2" charset="2"/>
                        </a:rPr>
                        <a:t> Etude de paysage (Londres) + Croquis (Lagos)</a:t>
                      </a:r>
                      <a:endParaRPr lang="fr-FR" sz="1200" dirty="0">
                        <a:solidFill>
                          <a:srgbClr val="7030A0"/>
                        </a:solidFill>
                        <a:latin typeface="Tw Cen MT" pitchFamily="34" charset="0"/>
                      </a:endParaRPr>
                    </a:p>
                  </a:txBody>
                  <a:tcPr>
                    <a:solidFill>
                      <a:schemeClr val="bg2">
                        <a:lumMod val="75000"/>
                      </a:schemeClr>
                    </a:solidFill>
                  </a:tcPr>
                </a:tc>
                <a:tc hMerge="1">
                  <a:txBody>
                    <a:bodyPr/>
                    <a:lstStyle/>
                    <a:p>
                      <a:endParaRPr lang="fr-FR" sz="1200" dirty="0">
                        <a:solidFill>
                          <a:srgbClr val="7030A0"/>
                        </a:solidFill>
                        <a:latin typeface="Tw Cen MT" pitchFamily="34" charset="0"/>
                      </a:endParaRPr>
                    </a:p>
                  </a:txBody>
                  <a:tcPr>
                    <a:solidFill>
                      <a:schemeClr val="bg2">
                        <a:lumMod val="7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50" b="1" i="1" dirty="0" smtClean="0">
                          <a:latin typeface="Tw Cen MT" pitchFamily="34" charset="0"/>
                        </a:rPr>
                        <a:t>Problématique</a:t>
                      </a:r>
                    </a:p>
                  </a:txBody>
                  <a:tcPr anchor="ctr">
                    <a:solidFill>
                      <a:srgbClr val="FFFF99"/>
                    </a:solidFill>
                  </a:tcPr>
                </a:tc>
                <a:tc gridSpan="4">
                  <a:txBody>
                    <a:bodyPr/>
                    <a:lstStyle/>
                    <a:p>
                      <a:r>
                        <a:rPr lang="fr-FR" sz="1200" b="1" dirty="0" smtClean="0">
                          <a:latin typeface="Tw Cen MT" pitchFamily="34" charset="0"/>
                        </a:rPr>
                        <a:t>Scientifique </a:t>
                      </a:r>
                      <a:r>
                        <a:rPr lang="fr-FR" sz="1200" dirty="0" smtClean="0">
                          <a:latin typeface="Tw Cen MT" pitchFamily="34" charset="0"/>
                        </a:rPr>
                        <a:t>: en quoi les différentes formes de l’urbanisation – et les espaces et les paysages qui en résultent, notamment ceux des métropoles – sont-elles révélatrices de la mondialisation et d’une insertion différenciée à ses réseaux ?</a:t>
                      </a:r>
                    </a:p>
                    <a:p>
                      <a:r>
                        <a:rPr lang="fr-FR" sz="1200" b="1" dirty="0" smtClean="0">
                          <a:latin typeface="Tw Cen MT" pitchFamily="34" charset="0"/>
                        </a:rPr>
                        <a:t>Élève </a:t>
                      </a:r>
                      <a:r>
                        <a:rPr lang="fr-FR" sz="1200" dirty="0" smtClean="0">
                          <a:latin typeface="Tw Cen MT" pitchFamily="34" charset="0"/>
                        </a:rPr>
                        <a:t>: comment les grandes villes intègrent-elles la mondialisation ? </a:t>
                      </a:r>
                      <a:endParaRPr lang="fr-FR" sz="1200" dirty="0">
                        <a:latin typeface="Tw Cen MT" pitchFamily="34" charset="0"/>
                      </a:endParaRPr>
                    </a:p>
                  </a:txBody>
                  <a:tcPr>
                    <a:solidFill>
                      <a:srgbClr val="FFFF99"/>
                    </a:solidFill>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3" name="Rectangle 2"/>
          <p:cNvSpPr/>
          <p:nvPr/>
        </p:nvSpPr>
        <p:spPr>
          <a:xfrm>
            <a:off x="0" y="0"/>
            <a:ext cx="9144000"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Fiche </a:t>
            </a:r>
            <a:r>
              <a:rPr lang="fr-FR" sz="36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sequence</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Tree>
    <p:extLst>
      <p:ext uri="{BB962C8B-B14F-4D97-AF65-F5344CB8AC3E}">
        <p14:creationId xmlns:p14="http://schemas.microsoft.com/office/powerpoint/2010/main" val="109038797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00329"/>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Documents et productions (Fiche </a:t>
            </a:r>
            <a:r>
              <a:rPr lang="fr-FR" sz="3600" dirty="0" err="1"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Eduscol</a:t>
            </a:r>
            <a:r>
              <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rPr>
              <a:t>)</a:t>
            </a:r>
          </a:p>
        </p:txBody>
      </p:sp>
      <p:graphicFrame>
        <p:nvGraphicFramePr>
          <p:cNvPr id="5" name="Espace réservé du contenu 3"/>
          <p:cNvGraphicFramePr>
            <a:graphicFrameLocks/>
          </p:cNvGraphicFramePr>
          <p:nvPr>
            <p:extLst>
              <p:ext uri="{D42A27DB-BD31-4B8C-83A1-F6EECF244321}">
                <p14:modId xmlns:p14="http://schemas.microsoft.com/office/powerpoint/2010/main" val="1543363934"/>
              </p:ext>
            </p:extLst>
          </p:nvPr>
        </p:nvGraphicFramePr>
        <p:xfrm>
          <a:off x="122080" y="1584960"/>
          <a:ext cx="8899840" cy="2529840"/>
        </p:xfrm>
        <a:graphic>
          <a:graphicData uri="http://schemas.openxmlformats.org/drawingml/2006/table">
            <a:tbl>
              <a:tblPr firstRow="1" bandRow="1">
                <a:tableStyleId>{5C22544A-7EE6-4342-B048-85BDC9FD1C3A}</a:tableStyleId>
              </a:tblPr>
              <a:tblGrid>
                <a:gridCol w="4449920"/>
                <a:gridCol w="4449920"/>
              </a:tblGrid>
              <a:tr h="254371">
                <a:tc>
                  <a:txBody>
                    <a:bodyPr/>
                    <a:lstStyle/>
                    <a:p>
                      <a:pPr algn="ctr"/>
                      <a:r>
                        <a:rPr lang="fr-FR" sz="1400" dirty="0" smtClean="0">
                          <a:solidFill>
                            <a:schemeClr val="accent3">
                              <a:lumMod val="40000"/>
                              <a:lumOff val="60000"/>
                            </a:schemeClr>
                          </a:solidFill>
                          <a:latin typeface="Tw Cen MT" pitchFamily="34" charset="0"/>
                        </a:rPr>
                        <a:t>Documents à privilégier</a:t>
                      </a:r>
                      <a:endParaRPr lang="fr-FR" sz="1400" dirty="0">
                        <a:solidFill>
                          <a:schemeClr val="accent3">
                            <a:lumMod val="40000"/>
                            <a:lumOff val="60000"/>
                          </a:schemeClr>
                        </a:solidFill>
                        <a:latin typeface="Tw Cen MT" pitchFamily="34" charset="0"/>
                      </a:endParaRPr>
                    </a:p>
                  </a:txBody>
                  <a:tcPr>
                    <a:solidFill>
                      <a:schemeClr val="bg2">
                        <a:lumMod val="25000"/>
                      </a:schemeClr>
                    </a:solidFill>
                  </a:tcPr>
                </a:tc>
                <a:tc>
                  <a:txBody>
                    <a:bodyPr/>
                    <a:lstStyle/>
                    <a:p>
                      <a:pPr algn="ctr"/>
                      <a:r>
                        <a:rPr lang="fr-FR" sz="1400" b="1" u="none" kern="1200" cap="none" baseline="0" dirty="0" smtClean="0">
                          <a:solidFill>
                            <a:schemeClr val="accent3">
                              <a:lumMod val="40000"/>
                              <a:lumOff val="60000"/>
                            </a:schemeClr>
                          </a:solidFill>
                          <a:effectLst/>
                          <a:latin typeface="Tw Cen MT" pitchFamily="34" charset="0"/>
                          <a:ea typeface="+mn-ea"/>
                          <a:cs typeface="+mn-cs"/>
                        </a:rPr>
                        <a:t>Productions attendues</a:t>
                      </a:r>
                    </a:p>
                  </a:txBody>
                  <a:tcPr>
                    <a:solidFill>
                      <a:srgbClr val="4A452A"/>
                    </a:solidFill>
                  </a:tcPr>
                </a:tc>
              </a:tr>
              <a:tr h="2010922">
                <a:tc>
                  <a:txBody>
                    <a:bodyPr/>
                    <a:lstStyle/>
                    <a:p>
                      <a:pPr marL="285750" indent="-285750" algn="just">
                        <a:buFont typeface="Wingdings" pitchFamily="2" charset="2"/>
                        <a:buChar char="§"/>
                      </a:pPr>
                      <a:r>
                        <a:rPr lang="fr-FR" sz="1400" b="1" dirty="0" smtClean="0">
                          <a:latin typeface="Tw Cen MT" pitchFamily="34" charset="0"/>
                        </a:rPr>
                        <a:t>Globes virtuels </a:t>
                      </a:r>
                    </a:p>
                    <a:p>
                      <a:pPr marL="0" indent="0" algn="just">
                        <a:buFont typeface="Wingdings" pitchFamily="2" charset="2"/>
                        <a:buNone/>
                      </a:pPr>
                      <a:r>
                        <a:rPr lang="fr-FR" sz="1400" b="1" dirty="0" smtClean="0">
                          <a:solidFill>
                            <a:srgbClr val="7030A0"/>
                          </a:solidFill>
                          <a:latin typeface="Tw Cen MT" pitchFamily="34" charset="0"/>
                          <a:sym typeface="Wingdings" pitchFamily="2" charset="2"/>
                        </a:rPr>
                        <a:t> Mise en intrigue (navigation Google</a:t>
                      </a:r>
                      <a:r>
                        <a:rPr lang="fr-FR" sz="1400" b="1" baseline="0" dirty="0" smtClean="0">
                          <a:solidFill>
                            <a:srgbClr val="7030A0"/>
                          </a:solidFill>
                          <a:latin typeface="Tw Cen MT" pitchFamily="34" charset="0"/>
                          <a:sym typeface="Wingdings" pitchFamily="2" charset="2"/>
                        </a:rPr>
                        <a:t> </a:t>
                      </a:r>
                      <a:r>
                        <a:rPr lang="fr-FR" sz="1400" b="1" baseline="0" dirty="0" err="1" smtClean="0">
                          <a:solidFill>
                            <a:srgbClr val="7030A0"/>
                          </a:solidFill>
                          <a:latin typeface="Tw Cen MT" pitchFamily="34" charset="0"/>
                          <a:sym typeface="Wingdings" pitchFamily="2" charset="2"/>
                        </a:rPr>
                        <a:t>Earth</a:t>
                      </a:r>
                      <a:r>
                        <a:rPr lang="fr-FR" sz="1400" b="1" baseline="0" dirty="0" smtClean="0">
                          <a:solidFill>
                            <a:srgbClr val="7030A0"/>
                          </a:solidFill>
                          <a:latin typeface="Tw Cen MT" pitchFamily="34" charset="0"/>
                          <a:sym typeface="Wingdings" pitchFamily="2" charset="2"/>
                        </a:rPr>
                        <a:t> pour localisation des villes à étudier)</a:t>
                      </a:r>
                    </a:p>
                    <a:p>
                      <a:pPr marL="285750" indent="-285750" algn="just">
                        <a:buFont typeface="Wingdings" pitchFamily="2" charset="2"/>
                        <a:buChar char="§"/>
                      </a:pPr>
                      <a:r>
                        <a:rPr lang="fr-FR" sz="1400" b="1" baseline="0" dirty="0" smtClean="0">
                          <a:latin typeface="Tw Cen MT" pitchFamily="34" charset="0"/>
                          <a:sym typeface="Wingdings" pitchFamily="2" charset="2"/>
                        </a:rPr>
                        <a:t>Photographies </a:t>
                      </a:r>
                    </a:p>
                    <a:p>
                      <a:pPr marL="0" indent="0" algn="just">
                        <a:buFont typeface="Wingdings" pitchFamily="2" charset="2"/>
                        <a:buNone/>
                      </a:pPr>
                      <a:r>
                        <a:rPr lang="fr-FR" sz="1400" b="1" baseline="0" dirty="0" smtClean="0">
                          <a:solidFill>
                            <a:srgbClr val="7030A0"/>
                          </a:solidFill>
                          <a:latin typeface="Tw Cen MT" pitchFamily="34" charset="0"/>
                          <a:sym typeface="Wingdings" pitchFamily="2" charset="2"/>
                        </a:rPr>
                        <a:t> Travail sur paysages/scènes urbaines (Londres : activité 1 du travail de groupes)</a:t>
                      </a:r>
                    </a:p>
                    <a:p>
                      <a:pPr marL="285750" indent="-285750" algn="just">
                        <a:buFont typeface="Wingdings" pitchFamily="2" charset="2"/>
                        <a:buChar char="§"/>
                      </a:pPr>
                      <a:r>
                        <a:rPr lang="fr-FR" sz="1400" b="1" baseline="0" dirty="0" smtClean="0">
                          <a:latin typeface="Tw Cen MT" pitchFamily="34" charset="0"/>
                          <a:sym typeface="Wingdings" pitchFamily="2" charset="2"/>
                        </a:rPr>
                        <a:t>Plan </a:t>
                      </a:r>
                    </a:p>
                    <a:p>
                      <a:pPr marL="0" indent="0" algn="just">
                        <a:buFont typeface="Wingdings" pitchFamily="2" charset="2"/>
                        <a:buNone/>
                      </a:pPr>
                      <a:r>
                        <a:rPr lang="fr-FR" sz="1400" b="1" baseline="0" dirty="0" smtClean="0">
                          <a:solidFill>
                            <a:srgbClr val="7030A0"/>
                          </a:solidFill>
                          <a:latin typeface="Tw Cen MT" pitchFamily="34" charset="0"/>
                          <a:sym typeface="Wingdings" pitchFamily="2" charset="2"/>
                        </a:rPr>
                        <a:t> Croquis sur l’organisation de Londres</a:t>
                      </a:r>
                    </a:p>
                    <a:p>
                      <a:pPr marL="285750" indent="-285750" algn="just">
                        <a:buFont typeface="Wingdings" pitchFamily="2" charset="2"/>
                        <a:buChar char="§"/>
                      </a:pPr>
                      <a:r>
                        <a:rPr lang="fr-FR" sz="1400" b="1" baseline="0" dirty="0" smtClean="0">
                          <a:latin typeface="Tw Cen MT" pitchFamily="34" charset="0"/>
                          <a:sym typeface="Wingdings" pitchFamily="2" charset="2"/>
                        </a:rPr>
                        <a:t>Vidéo </a:t>
                      </a:r>
                    </a:p>
                    <a:p>
                      <a:pPr marL="0" indent="0" algn="just">
                        <a:buFont typeface="Wingdings" pitchFamily="2" charset="2"/>
                        <a:buNone/>
                      </a:pPr>
                      <a:r>
                        <a:rPr lang="fr-FR" sz="1400" b="1" baseline="0" dirty="0" smtClean="0">
                          <a:solidFill>
                            <a:srgbClr val="7030A0"/>
                          </a:solidFill>
                          <a:latin typeface="Tw Cen MT" pitchFamily="34" charset="0"/>
                          <a:sym typeface="Wingdings" pitchFamily="2" charset="2"/>
                        </a:rPr>
                        <a:t> Documents utilisés dans la seconde étude de cas</a:t>
                      </a:r>
                      <a:endParaRPr lang="fr-FR" sz="1400" b="1" dirty="0" smtClean="0">
                        <a:solidFill>
                          <a:srgbClr val="7030A0"/>
                        </a:solidFill>
                        <a:latin typeface="Tw Cen MT" pitchFamily="34" charset="0"/>
                      </a:endParaRPr>
                    </a:p>
                  </a:txBody>
                  <a:tcPr anchor="ctr">
                    <a:solidFill>
                      <a:schemeClr val="bg2">
                        <a:lumMod val="75000"/>
                      </a:schemeClr>
                    </a:solidFill>
                  </a:tcPr>
                </a:tc>
                <a:tc>
                  <a:txBody>
                    <a:bodyPr/>
                    <a:lstStyle/>
                    <a:p>
                      <a:pPr marL="285750" indent="-285750" algn="just">
                        <a:buFont typeface="Wingdings" pitchFamily="2" charset="2"/>
                        <a:buChar char="§"/>
                      </a:pPr>
                      <a:r>
                        <a:rPr lang="fr-FR" sz="1400" b="1" dirty="0" smtClean="0">
                          <a:effectLst/>
                          <a:latin typeface="Tw Cen MT" pitchFamily="34" charset="0"/>
                        </a:rPr>
                        <a:t>Travail sur les globes virtuels</a:t>
                      </a:r>
                    </a:p>
                    <a:p>
                      <a:pPr marL="285750" indent="-285750" algn="just">
                        <a:buFont typeface="Wingdings"/>
                        <a:buChar char="è"/>
                      </a:pPr>
                      <a:r>
                        <a:rPr lang="fr-FR" sz="1400" b="1" dirty="0" smtClean="0">
                          <a:solidFill>
                            <a:srgbClr val="7030A0"/>
                          </a:solidFill>
                          <a:effectLst/>
                          <a:latin typeface="Tw Cen MT" pitchFamily="34" charset="0"/>
                          <a:sym typeface="Wingdings" pitchFamily="2" charset="2"/>
                        </a:rPr>
                        <a:t>Mise</a:t>
                      </a:r>
                      <a:r>
                        <a:rPr lang="fr-FR" sz="1400" b="1" baseline="0" dirty="0" smtClean="0">
                          <a:solidFill>
                            <a:srgbClr val="7030A0"/>
                          </a:solidFill>
                          <a:effectLst/>
                          <a:latin typeface="Tw Cen MT" pitchFamily="34" charset="0"/>
                          <a:sym typeface="Wingdings" pitchFamily="2" charset="2"/>
                        </a:rPr>
                        <a:t> en intrigue</a:t>
                      </a: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fr-FR" sz="1400" b="1" i="0" u="none" strike="noStrike" kern="1200" cap="none" spc="0" normalizeH="0" baseline="0" noProof="0" dirty="0" smtClean="0">
                          <a:ln>
                            <a:noFill/>
                          </a:ln>
                          <a:solidFill>
                            <a:prstClr val="black"/>
                          </a:solidFill>
                          <a:effectLst/>
                          <a:uLnTx/>
                          <a:uFillTx/>
                          <a:latin typeface="Tw Cen MT" pitchFamily="34" charset="0"/>
                          <a:ea typeface="+mn-ea"/>
                          <a:cs typeface="+mn-cs"/>
                        </a:rPr>
                        <a:t>Analyses de paysages</a:t>
                      </a:r>
                    </a:p>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fr-FR" sz="1400" b="1" i="0" u="none" strike="noStrike" kern="1200" cap="none" spc="0" normalizeH="0" baseline="0" noProof="0" dirty="0" smtClean="0">
                          <a:ln>
                            <a:noFill/>
                          </a:ln>
                          <a:solidFill>
                            <a:srgbClr val="7030A0"/>
                          </a:solidFill>
                          <a:effectLst/>
                          <a:uLnTx/>
                          <a:uFillTx/>
                          <a:latin typeface="Tw Cen MT" pitchFamily="34" charset="0"/>
                          <a:ea typeface="+mn-ea"/>
                          <a:cs typeface="+mn-cs"/>
                          <a:sym typeface="Wingdings" pitchFamily="2" charset="2"/>
                        </a:rPr>
                        <a:t> Etude de cas Londres</a:t>
                      </a:r>
                      <a:endParaRPr lang="fr-FR" sz="1400" b="1" dirty="0" smtClean="0">
                        <a:solidFill>
                          <a:srgbClr val="7030A0"/>
                        </a:solidFill>
                        <a:effectLst/>
                        <a:latin typeface="Tw Cen MT" pitchFamily="34" charset="0"/>
                      </a:endParaRPr>
                    </a:p>
                    <a:p>
                      <a:pPr marL="285750" indent="-285750" algn="just">
                        <a:buFont typeface="Wingdings" pitchFamily="2" charset="2"/>
                        <a:buChar char="§"/>
                      </a:pPr>
                      <a:r>
                        <a:rPr lang="fr-FR" sz="1400" b="1" dirty="0" smtClean="0">
                          <a:effectLst/>
                          <a:latin typeface="Tw Cen MT" pitchFamily="34" charset="0"/>
                        </a:rPr>
                        <a:t>Croquis non exhaustifs </a:t>
                      </a:r>
                    </a:p>
                    <a:p>
                      <a:pPr marL="0" indent="0" algn="just">
                        <a:buFont typeface="Wingdings" pitchFamily="2" charset="2"/>
                        <a:buNone/>
                      </a:pPr>
                      <a:r>
                        <a:rPr lang="fr-FR" sz="1400" b="1" dirty="0" smtClean="0">
                          <a:solidFill>
                            <a:srgbClr val="7030A0"/>
                          </a:solidFill>
                          <a:effectLst/>
                          <a:latin typeface="Tw Cen MT" pitchFamily="34" charset="0"/>
                          <a:sym typeface="Wingdings" pitchFamily="2" charset="2"/>
                        </a:rPr>
                        <a:t> Etude de cas Lagos</a:t>
                      </a:r>
                      <a:endParaRPr lang="fr-FR" sz="1400" b="1" dirty="0" smtClean="0">
                        <a:solidFill>
                          <a:srgbClr val="7030A0"/>
                        </a:solidFill>
                        <a:effectLst/>
                        <a:latin typeface="Tw Cen MT" pitchFamily="34" charset="0"/>
                      </a:endParaRPr>
                    </a:p>
                  </a:txBody>
                  <a:tcPr anchor="ctr">
                    <a:solidFill>
                      <a:schemeClr val="bg2">
                        <a:lumMod val="75000"/>
                      </a:schemeClr>
                    </a:solidFill>
                  </a:tcPr>
                </a:tc>
              </a:tr>
            </a:tbl>
          </a:graphicData>
        </a:graphic>
      </p:graphicFrame>
    </p:spTree>
    <p:extLst>
      <p:ext uri="{BB962C8B-B14F-4D97-AF65-F5344CB8AC3E}">
        <p14:creationId xmlns:p14="http://schemas.microsoft.com/office/powerpoint/2010/main" val="300309486"/>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hème Office">
  <a:themeElements>
    <a:clrScheme name="Personnalisé 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2263F"/>
      </a:hlink>
      <a:folHlink>
        <a:srgbClr val="6324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7929</TotalTime>
  <Words>1721</Words>
  <Application>Microsoft Office PowerPoint</Application>
  <PresentationFormat>Affichage à l'écran (4:3)</PresentationFormat>
  <Paragraphs>220</Paragraphs>
  <Slides>11</Slides>
  <Notes>3</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684</cp:revision>
  <cp:lastPrinted>2016-05-11T09:20:41Z</cp:lastPrinted>
  <dcterms:created xsi:type="dcterms:W3CDTF">2016-04-17T09:59:46Z</dcterms:created>
  <dcterms:modified xsi:type="dcterms:W3CDTF">2016-05-22T00:15:57Z</dcterms:modified>
</cp:coreProperties>
</file>