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63" r:id="rId4"/>
    <p:sldId id="265" r:id="rId5"/>
    <p:sldId id="266" r:id="rId6"/>
    <p:sldId id="264" r:id="rId7"/>
  </p:sldIdLst>
  <p:sldSz cx="9144000" cy="6858000" type="screen4x3"/>
  <p:notesSz cx="6884988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FF99"/>
    <a:srgbClr val="663300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6914" autoAdjust="0"/>
  </p:normalViewPr>
  <p:slideViewPr>
    <p:cSldViewPr>
      <p:cViewPr>
        <p:scale>
          <a:sx n="93" d="100"/>
          <a:sy n="93" d="100"/>
        </p:scale>
        <p:origin x="-942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21253" cy="42125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accent6_4" csCatId="accent6" phldr="1"/>
      <dgm:spPr/>
    </dgm:pt>
    <dgm:pt modelId="{476E4177-EF8D-419E-AB8A-93E66CC82482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fr-FR" sz="1400" b="1" u="none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rPr>
            <a:t>Etude de cas n°1</a:t>
          </a:r>
        </a:p>
        <a:p>
          <a:pPr algn="l" defTabSz="914400">
            <a:buNone/>
          </a:pPr>
          <a:endParaRPr lang="fr-FR" sz="1400" b="1" u="none" noProof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w Cen MT" pitchFamily="34" charset="0"/>
          </a:endParaRPr>
        </a:p>
        <a:p>
          <a:pPr algn="ctr" defTabSz="914400">
            <a:buNone/>
          </a:pPr>
          <a:r>
            <a:rPr lang="fr-FR" sz="1800" b="0" i="1" cap="small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Londres, quelle ville mondiale ? </a:t>
          </a:r>
          <a:endParaRPr lang="fr-FR" sz="1800" b="0" i="1" cap="small" baseline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andwriting-draft_free-version" pitchFamily="2" charset="0"/>
          </a:endParaRP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fr-FR" noProof="0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fr-FR" noProof="0"/>
        </a:p>
      </dgm:t>
    </dgm:pt>
    <dgm:pt modelId="{5DD0A7D4-5781-4819-AF33-C5CE25A2D297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fr-FR" sz="1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rPr>
            <a:t>Etude de cas n°2</a:t>
          </a:r>
        </a:p>
        <a:p>
          <a:pPr algn="l" defTabSz="914400">
            <a:buNone/>
          </a:pPr>
          <a:endParaRPr lang="fr-FR" sz="1400" b="1" noProof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w Cen MT" pitchFamily="34" charset="0"/>
          </a:endParaRPr>
        </a:p>
        <a:p>
          <a:pPr algn="ctr" defTabSz="914400">
            <a:buNone/>
          </a:pPr>
          <a:r>
            <a:rPr lang="fr-FR" sz="1800" i="1" cap="small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Lagos, une </a:t>
          </a:r>
          <a:r>
            <a:rPr lang="fr-FR" sz="1800" i="1" cap="small" baseline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monstruopole</a:t>
          </a:r>
          <a:r>
            <a:rPr lang="fr-FR" sz="1800" i="1" cap="small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 </a:t>
          </a:r>
          <a:r>
            <a:rPr lang="fr-FR" sz="1800" i="1" cap="small" baseline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ingerable</a:t>
          </a:r>
          <a:r>
            <a:rPr lang="fr-FR" sz="1800" i="1" cap="small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 ? </a:t>
          </a:r>
          <a:endParaRPr lang="fr-FR" sz="1800" i="1" cap="small" baseline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andwriting-draft_free-version" pitchFamily="2" charset="0"/>
          </a:endParaRP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fr-FR" noProof="0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fr-FR" noProof="0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fr-FR" sz="1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rPr>
            <a:t>Mise en perspective</a:t>
          </a:r>
        </a:p>
        <a:p>
          <a:pPr algn="ctr"/>
          <a:r>
            <a:rPr lang="fr-FR" sz="1800" i="1" cap="small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Des villes </a:t>
          </a:r>
          <a:r>
            <a:rPr lang="fr-FR" sz="1800" i="1" cap="small" baseline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inegalement</a:t>
          </a:r>
          <a:r>
            <a:rPr lang="fr-FR" sz="1800" i="1" cap="small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 </a:t>
          </a:r>
          <a:r>
            <a:rPr lang="fr-FR" sz="1800" i="1" cap="small" baseline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connectees</a:t>
          </a:r>
          <a:r>
            <a:rPr lang="fr-FR" sz="1800" i="1" cap="small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 aux </a:t>
          </a:r>
          <a:r>
            <a:rPr lang="fr-FR" sz="1800" i="1" cap="small" baseline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reseaux</a:t>
          </a:r>
          <a:r>
            <a:rPr lang="fr-FR" sz="1800" i="1" cap="small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 mondiaux</a:t>
          </a:r>
        </a:p>
        <a:p>
          <a:pPr algn="l" defTabSz="914400">
            <a:buNone/>
          </a:pPr>
          <a:endParaRPr lang="fr-FR" sz="1800" noProof="0" dirty="0">
            <a:latin typeface="Corbel" pitchFamily="34" charset="0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fr-FR" noProof="0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fr-FR" noProof="0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/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3"/>
      <dgm:spPr/>
    </dgm:pt>
    <dgm:pt modelId="{C43EB61A-2E04-409F-8F87-79F190ED3CE0}" type="pres">
      <dgm:prSet presAssocID="{476E4177-EF8D-419E-AB8A-93E66CC82482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3"/>
      <dgm:spPr/>
    </dgm:pt>
    <dgm:pt modelId="{BF646D7A-C7D0-4489-A68F-61F32B7DB0C6}" type="pres">
      <dgm:prSet presAssocID="{5DD0A7D4-5781-4819-AF33-C5CE25A2D29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3"/>
      <dgm:spPr/>
    </dgm:pt>
    <dgm:pt modelId="{41BC1ABA-1F87-4B1E-94EC-41724CD12655}" type="pres">
      <dgm:prSet presAssocID="{77AF15ED-F058-4A0B-B979-9880C6062DF0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</dgm:ptLst>
  <dgm:cxnLst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5663FB1A-B5E7-4122-A3A9-FC3B3E641462}" type="presOf" srcId="{AA690160-D328-4B69-A035-90D3C82FA0A6}" destId="{9E4DC8AD-1AC7-4E53-B32C-25202AFDB195}" srcOrd="0" destOrd="0" presId="urn:microsoft.com/office/officeart/2005/8/layout/pList2#1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45800AA0-C7F4-40CE-BA48-FAB0175FE18C}" type="presOf" srcId="{476E4177-EF8D-419E-AB8A-93E66CC82482}" destId="{2572025E-E8B8-4F94-94D0-DC22D7F762FB}" srcOrd="0" destOrd="0" presId="urn:microsoft.com/office/officeart/2005/8/layout/pList2#1"/>
    <dgm:cxn modelId="{BB2B6278-F123-4294-9F7A-A39A9075B30E}" type="presOf" srcId="{5DD0A7D4-5781-4819-AF33-C5CE25A2D297}" destId="{E4B0666F-2CF1-4C21-A251-46E6EBFF7C1D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7B0E6553-8D74-4C86-8401-36551383B932}" type="presOf" srcId="{A91F7A1B-DD1E-4B26-839C-2A5EF0A403AD}" destId="{3DB5F289-A8C3-40D5-8393-8636D9BFFD29}" srcOrd="0" destOrd="0" presId="urn:microsoft.com/office/officeart/2005/8/layout/pList2#1"/>
    <dgm:cxn modelId="{4B7A9AC8-6B86-43F6-9E3C-22F5D6A11C1B}" type="presOf" srcId="{FD53903F-8A86-4D24-917A-36748269F973}" destId="{CAAEED2F-AC44-4514-84C2-160FDC42F579}" srcOrd="0" destOrd="0" presId="urn:microsoft.com/office/officeart/2005/8/layout/pList2#1"/>
    <dgm:cxn modelId="{D8597B1A-F323-45FA-A2E6-6066ED2B12BD}" type="presOf" srcId="{77AF15ED-F058-4A0B-B979-9880C6062DF0}" destId="{5284ED54-4761-44DA-8086-D5FD397A1C95}" srcOrd="0" destOrd="0" presId="urn:microsoft.com/office/officeart/2005/8/layout/pList2#1"/>
    <dgm:cxn modelId="{E46030BE-47DD-4CCF-BC97-9A3C902B93E0}" type="presParOf" srcId="{9E4DC8AD-1AC7-4E53-B32C-25202AFDB195}" destId="{ACBF4AF3-FAB8-444C-81AB-52C89640E279}" srcOrd="0" destOrd="0" presId="urn:microsoft.com/office/officeart/2005/8/layout/pList2#1"/>
    <dgm:cxn modelId="{64136BDA-E7B3-4DEE-AC9A-7A57DC5131FE}" type="presParOf" srcId="{9E4DC8AD-1AC7-4E53-B32C-25202AFDB195}" destId="{78248EF9-FFBB-4EB0-94C4-16A1D0A1A170}" srcOrd="1" destOrd="0" presId="urn:microsoft.com/office/officeart/2005/8/layout/pList2#1"/>
    <dgm:cxn modelId="{9C2B26F8-5D7D-4CDF-8FCF-0899600B39A7}" type="presParOf" srcId="{78248EF9-FFBB-4EB0-94C4-16A1D0A1A170}" destId="{CC8831C0-DF59-484B-83B2-A708366B3EB6}" srcOrd="0" destOrd="0" presId="urn:microsoft.com/office/officeart/2005/8/layout/pList2#1"/>
    <dgm:cxn modelId="{83A7EC04-11EF-4E40-B0ED-A89993AC4021}" type="presParOf" srcId="{CC8831C0-DF59-484B-83B2-A708366B3EB6}" destId="{2572025E-E8B8-4F94-94D0-DC22D7F762FB}" srcOrd="0" destOrd="0" presId="urn:microsoft.com/office/officeart/2005/8/layout/pList2#1"/>
    <dgm:cxn modelId="{0733EDAC-81D9-4736-B8DA-F1A9FDDAD625}" type="presParOf" srcId="{CC8831C0-DF59-484B-83B2-A708366B3EB6}" destId="{2E2B4276-DB06-4C66-80FF-919CDE10A5FE}" srcOrd="1" destOrd="0" presId="urn:microsoft.com/office/officeart/2005/8/layout/pList2#1"/>
    <dgm:cxn modelId="{61DD4CA7-0483-4501-A9E2-F222FD0AEF58}" type="presParOf" srcId="{CC8831C0-DF59-484B-83B2-A708366B3EB6}" destId="{C43EB61A-2E04-409F-8F87-79F190ED3CE0}" srcOrd="2" destOrd="0" presId="urn:microsoft.com/office/officeart/2005/8/layout/pList2#1"/>
    <dgm:cxn modelId="{C24FB115-3AAC-43D0-AC72-1D6E81AAF7BB}" type="presParOf" srcId="{78248EF9-FFBB-4EB0-94C4-16A1D0A1A170}" destId="{3DB5F289-A8C3-40D5-8393-8636D9BFFD29}" srcOrd="1" destOrd="0" presId="urn:microsoft.com/office/officeart/2005/8/layout/pList2#1"/>
    <dgm:cxn modelId="{72E2EFE1-765F-4A93-A1C3-31181C1ABB61}" type="presParOf" srcId="{78248EF9-FFBB-4EB0-94C4-16A1D0A1A170}" destId="{0C509E44-86D3-42D8-94FF-9B9788BAB857}" srcOrd="2" destOrd="0" presId="urn:microsoft.com/office/officeart/2005/8/layout/pList2#1"/>
    <dgm:cxn modelId="{96A413F2-4AF3-4BC8-8F9A-70F3C4250859}" type="presParOf" srcId="{0C509E44-86D3-42D8-94FF-9B9788BAB857}" destId="{E4B0666F-2CF1-4C21-A251-46E6EBFF7C1D}" srcOrd="0" destOrd="0" presId="urn:microsoft.com/office/officeart/2005/8/layout/pList2#1"/>
    <dgm:cxn modelId="{121807A2-1F75-4F0E-88A7-39C56E126FDD}" type="presParOf" srcId="{0C509E44-86D3-42D8-94FF-9B9788BAB857}" destId="{BBFA0B92-8C45-4EAA-A200-A78384D846A7}" srcOrd="1" destOrd="0" presId="urn:microsoft.com/office/officeart/2005/8/layout/pList2#1"/>
    <dgm:cxn modelId="{5436F3D5-C7DE-45CC-85DE-03E8D45D15ED}" type="presParOf" srcId="{0C509E44-86D3-42D8-94FF-9B9788BAB857}" destId="{BF646D7A-C7D0-4489-A68F-61F32B7DB0C6}" srcOrd="2" destOrd="0" presId="urn:microsoft.com/office/officeart/2005/8/layout/pList2#1"/>
    <dgm:cxn modelId="{C9D633C5-0AB3-4EAC-8A24-40F713465C6A}" type="presParOf" srcId="{78248EF9-FFBB-4EB0-94C4-16A1D0A1A170}" destId="{CAAEED2F-AC44-4514-84C2-160FDC42F579}" srcOrd="3" destOrd="0" presId="urn:microsoft.com/office/officeart/2005/8/layout/pList2#1"/>
    <dgm:cxn modelId="{0BF0DDD0-ABEA-4CD8-9A40-A7BCB6407620}" type="presParOf" srcId="{78248EF9-FFBB-4EB0-94C4-16A1D0A1A170}" destId="{3617A269-0CD9-4948-9932-FA1AD12DE27E}" srcOrd="4" destOrd="0" presId="urn:microsoft.com/office/officeart/2005/8/layout/pList2#1"/>
    <dgm:cxn modelId="{565BAB30-323B-4096-B76B-C986E652ECA3}" type="presParOf" srcId="{3617A269-0CD9-4948-9932-FA1AD12DE27E}" destId="{5284ED54-4761-44DA-8086-D5FD397A1C95}" srcOrd="0" destOrd="0" presId="urn:microsoft.com/office/officeart/2005/8/layout/pList2#1"/>
    <dgm:cxn modelId="{0395B8DB-645A-4A32-AA55-EF1C86E567F2}" type="presParOf" srcId="{3617A269-0CD9-4948-9932-FA1AD12DE27E}" destId="{9666B65F-B8AB-44AD-8F33-AF566667E781}" srcOrd="1" destOrd="0" presId="urn:microsoft.com/office/officeart/2005/8/layout/pList2#1"/>
    <dgm:cxn modelId="{D1887E6B-5D6B-4E97-B9DE-DEAE2A87531C}" type="presParOf" srcId="{3617A269-0CD9-4948-9932-FA1AD12DE27E}" destId="{41BC1ABA-1F87-4B1E-94EC-41724CD12655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58200" cy="182880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253746" y="243840"/>
          <a:ext cx="2484596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53746" y="1828799"/>
          <a:ext cx="248459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99568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u="none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rPr>
            <a:t>Etude de cas n°1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u="none" kern="1200" noProof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w Cen MT" pitchFamily="34" charset="0"/>
          </a:endParaRPr>
        </a:p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i="1" kern="1200" cap="small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Londres, quelle ville mondiale ? </a:t>
          </a:r>
          <a:endParaRPr lang="fr-FR" sz="1800" b="0" i="1" kern="1200" cap="small" baseline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andwriting-draft_free-version" pitchFamily="2" charset="0"/>
          </a:endParaRPr>
        </a:p>
      </dsp:txBody>
      <dsp:txXfrm rot="10800000">
        <a:off x="322486" y="1828799"/>
        <a:ext cx="2347116" cy="2166460"/>
      </dsp:txXfrm>
    </dsp:sp>
    <dsp:sp modelId="{BF646D7A-C7D0-4489-A68F-61F32B7DB0C6}">
      <dsp:nvSpPr>
        <dsp:cNvPr id="0" name=""/>
        <dsp:cNvSpPr/>
      </dsp:nvSpPr>
      <dsp:spPr>
        <a:xfrm>
          <a:off x="2986801" y="243840"/>
          <a:ext cx="2484596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2986801" y="1828799"/>
          <a:ext cx="248459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shade val="50000"/>
                <a:hueOff val="-307797"/>
                <a:satOff val="20520"/>
                <a:lumOff val="2679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07797"/>
                <a:satOff val="20520"/>
                <a:lumOff val="2679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07797"/>
                <a:satOff val="20520"/>
                <a:lumOff val="267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99568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rPr>
            <a:t>Etude de cas n°2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noProof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w Cen MT" pitchFamily="34" charset="0"/>
          </a:endParaRPr>
        </a:p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i="1" kern="1200" cap="small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Lagos, une </a:t>
          </a:r>
          <a:r>
            <a:rPr lang="fr-FR" sz="1800" i="1" kern="1200" cap="small" baseline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monstruopole</a:t>
          </a:r>
          <a:r>
            <a:rPr lang="fr-FR" sz="1800" i="1" kern="1200" cap="small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 </a:t>
          </a:r>
          <a:r>
            <a:rPr lang="fr-FR" sz="1800" i="1" kern="1200" cap="small" baseline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ingerable</a:t>
          </a:r>
          <a:r>
            <a:rPr lang="fr-FR" sz="1800" i="1" kern="1200" cap="small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 ? </a:t>
          </a:r>
          <a:endParaRPr lang="fr-FR" sz="1800" i="1" kern="1200" cap="small" baseline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andwriting-draft_free-version" pitchFamily="2" charset="0"/>
          </a:endParaRPr>
        </a:p>
      </dsp:txBody>
      <dsp:txXfrm rot="10800000">
        <a:off x="3055541" y="1828799"/>
        <a:ext cx="2347116" cy="2166460"/>
      </dsp:txXfrm>
    </dsp:sp>
    <dsp:sp modelId="{41BC1ABA-1F87-4B1E-94EC-41724CD12655}">
      <dsp:nvSpPr>
        <dsp:cNvPr id="0" name=""/>
        <dsp:cNvSpPr/>
      </dsp:nvSpPr>
      <dsp:spPr>
        <a:xfrm>
          <a:off x="5719857" y="243840"/>
          <a:ext cx="2484596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5719857" y="1828799"/>
          <a:ext cx="248459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shade val="50000"/>
                <a:hueOff val="-307797"/>
                <a:satOff val="20520"/>
                <a:lumOff val="2679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07797"/>
                <a:satOff val="20520"/>
                <a:lumOff val="2679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07797"/>
                <a:satOff val="20520"/>
                <a:lumOff val="267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99568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rPr>
            <a:t>Mise en perspective</a:t>
          </a:r>
        </a:p>
        <a:p>
          <a:pPr lvl="0" algn="ctr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cap="small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Des villes </a:t>
          </a:r>
          <a:r>
            <a:rPr lang="fr-FR" sz="1800" i="1" kern="1200" cap="small" baseline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inegalement</a:t>
          </a:r>
          <a:r>
            <a:rPr lang="fr-FR" sz="1800" i="1" kern="1200" cap="small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 </a:t>
          </a:r>
          <a:r>
            <a:rPr lang="fr-FR" sz="1800" i="1" kern="1200" cap="small" baseline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connectees</a:t>
          </a:r>
          <a:r>
            <a:rPr lang="fr-FR" sz="1800" i="1" kern="1200" cap="small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 aux </a:t>
          </a:r>
          <a:r>
            <a:rPr lang="fr-FR" sz="1800" i="1" kern="1200" cap="small" baseline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reseaux</a:t>
          </a:r>
          <a:r>
            <a:rPr lang="fr-FR" sz="1800" i="1" kern="1200" cap="small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rPr>
            <a:t> mondiaux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noProof="0" dirty="0">
            <a:latin typeface="Corbel" pitchFamily="34" charset="0"/>
          </a:endParaRPr>
        </a:p>
      </dsp:txBody>
      <dsp:txXfrm rot="10800000">
        <a:off x="5788597" y="1828799"/>
        <a:ext cx="2347116" cy="2166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9186AF78-1C64-45D2-8C81-ADCCA37F5EB8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990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14FF17ED-1B56-4115-82F1-630161E05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079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F17ED-1B56-4115-82F1-630161E058D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896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http://www.courrierinternational.com/article/2013/09/12/un-paysage-sonore-a-nul-autre-pareil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F17ED-1B56-4115-82F1-630161E058D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438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F17ED-1B56-4115-82F1-630161E058D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906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3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2113" y="504825"/>
            <a:ext cx="3443287" cy="2584450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4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30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5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68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9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3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49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39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89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86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4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15262-6776-4F62-B2C5-3E5755F11AE7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28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p24JaTZk20&amp;feature=youtu.be" TargetMode="External"/><Relationship Id="rId2" Type="http://schemas.openxmlformats.org/officeDocument/2006/relationships/hyperlink" Target="https://www.youtube.com/watch?v=mmti5Du3cKE&amp;feature=youtu.b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uGpMVFsgHck" TargetMode="External"/><Relationship Id="rId4" Type="http://schemas.openxmlformats.org/officeDocument/2006/relationships/hyperlink" Target="https://www.youtube.com/watch?v=xnE_HN0Qfdk&amp;feature=youtu.b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4482" y="1743988"/>
            <a:ext cx="7582554" cy="1477328"/>
          </a:xfrm>
          <a:prstGeom prst="rect">
            <a:avLst/>
          </a:prstGeom>
          <a:solidFill>
            <a:schemeClr val="bg2">
              <a:lumMod val="1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623229" y="1743988"/>
            <a:ext cx="7582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000" b="1" cap="small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andwriting-draft_free-version" pitchFamily="2" charset="0"/>
              </a:rPr>
              <a:t>Des villes </a:t>
            </a:r>
            <a:r>
              <a:rPr lang="fr-FR" sz="3000" b="1" cap="small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andwriting-draft_free-version" pitchFamily="2" charset="0"/>
              </a:rPr>
              <a:t>inegalement</a:t>
            </a:r>
            <a:r>
              <a:rPr lang="fr-FR" sz="3000" b="1" cap="small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andwriting-draft_free-version" pitchFamily="2" charset="0"/>
              </a:rPr>
              <a:t> </a:t>
            </a:r>
            <a:r>
              <a:rPr lang="fr-FR" sz="3000" b="1" cap="small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andwriting-draft_free-version" pitchFamily="2" charset="0"/>
              </a:rPr>
              <a:t>connectees</a:t>
            </a:r>
            <a:r>
              <a:rPr lang="fr-FR" sz="3000" b="1" cap="small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andwriting-draft_free-version" pitchFamily="2" charset="0"/>
              </a:rPr>
              <a:t> </a:t>
            </a:r>
            <a:r>
              <a:rPr lang="fr-FR" sz="3000" b="1" cap="small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andwriting-draft_free-version" pitchFamily="2" charset="0"/>
              </a:rPr>
              <a:t>aux </a:t>
            </a:r>
            <a:r>
              <a:rPr lang="fr-FR" sz="3000" b="1" cap="small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andwriting-draft_free-version" pitchFamily="2" charset="0"/>
              </a:rPr>
              <a:t>reseaux</a:t>
            </a:r>
            <a:r>
              <a:rPr lang="fr-FR" sz="3000" b="1" cap="small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andwriting-draft_free-version" pitchFamily="2" charset="0"/>
              </a:rPr>
              <a:t> </a:t>
            </a:r>
            <a:endParaRPr lang="fr-FR" sz="3000" b="1" cap="small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andwriting-draft_free-version" pitchFamily="2" charset="0"/>
            </a:endParaRPr>
          </a:p>
          <a:p>
            <a:pPr algn="ctr"/>
            <a:r>
              <a:rPr lang="fr-FR" sz="3000" b="1" cap="small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andwriting-draft_free-version" pitchFamily="2" charset="0"/>
              </a:rPr>
              <a:t>de </a:t>
            </a:r>
            <a:r>
              <a:rPr lang="fr-FR" sz="3000" b="1" cap="small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andwriting-draft_free-version" pitchFamily="2" charset="0"/>
              </a:rPr>
              <a:t>la mondialisation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5254" y="-1261"/>
            <a:ext cx="3898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  <a:latin typeface="handwriting-draft_free-version" pitchFamily="2" charset="0"/>
              </a:rPr>
              <a:t>4</a:t>
            </a:r>
            <a:r>
              <a:rPr lang="fr-FR" sz="1600" baseline="30000" dirty="0" smtClean="0">
                <a:solidFill>
                  <a:schemeClr val="bg2">
                    <a:lumMod val="25000"/>
                  </a:schemeClr>
                </a:solidFill>
                <a:latin typeface="handwriting-draft_free-version" pitchFamily="2" charset="0"/>
              </a:rPr>
              <a:t>ème</a:t>
            </a: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  <a:latin typeface="handwriting-draft_free-version" pitchFamily="2" charset="0"/>
              </a:rPr>
              <a:t> géographie</a:t>
            </a:r>
          </a:p>
          <a:p>
            <a:pPr algn="r"/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  <a:latin typeface="handwriting-draft_free-version" pitchFamily="2" charset="0"/>
              </a:rPr>
              <a:t>Thème 1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handwriting-draft_free-version" pitchFamily="2" charset="0"/>
              </a:rPr>
              <a:t> </a:t>
            </a: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  <a:latin typeface="handwriting-draft_free-version" pitchFamily="2" charset="0"/>
              </a:rPr>
              <a:t>: L’urbanisation 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handwriting-draft_free-version" pitchFamily="2" charset="0"/>
              </a:rPr>
              <a:t>du </a:t>
            </a: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  <a:latin typeface="handwriting-draft_free-version" pitchFamily="2" charset="0"/>
              </a:rPr>
              <a:t>monde</a:t>
            </a:r>
            <a:endParaRPr lang="fr-FR" sz="1600" dirty="0">
              <a:solidFill>
                <a:schemeClr val="bg2">
                  <a:lumMod val="25000"/>
                </a:schemeClr>
              </a:solidFill>
              <a:latin typeface="handwriting-draft_free-version" pitchFamily="2" charset="0"/>
            </a:endParaRPr>
          </a:p>
        </p:txBody>
      </p:sp>
      <p:pic>
        <p:nvPicPr>
          <p:cNvPr id="8" name="Picture 2" descr="http://centenaire.org/sites/default/files/styles/full_16_9/public/atoms/images/logo_academie_guyane.png?itok=lxwIZ2LU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5" t="21593" r="31387" b="31856"/>
          <a:stretch/>
        </p:blipFill>
        <p:spPr bwMode="auto">
          <a:xfrm>
            <a:off x="7194627" y="5546141"/>
            <a:ext cx="1986534" cy="141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4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25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9494" y="0"/>
            <a:ext cx="5414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Ecoutons la ville...</a:t>
            </a:r>
            <a:endParaRPr lang="fr-FR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  <p:pic>
        <p:nvPicPr>
          <p:cNvPr id="1026" name="Picture 2" descr="https://image.freepik.com/free-icon/headphones-with-music-note_318-4335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" b="100000" l="319" r="100000">
                        <a14:foregroundMark x1="22524" y1="52236" x2="31150" y2="68530"/>
                        <a14:foregroundMark x1="53195" y1="27316" x2="53195" y2="40735"/>
                        <a14:foregroundMark x1="77316" y1="54633" x2="69489" y2="70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07" y="1377718"/>
            <a:ext cx="1794978" cy="179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age.freepik.com/free-icon/headphones-with-music-note_318-4335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" b="100000" l="319" r="100000">
                        <a14:foregroundMark x1="22524" y1="52236" x2="31150" y2="68530"/>
                        <a14:foregroundMark x1="53195" y1="27316" x2="53195" y2="40735"/>
                        <a14:foregroundMark x1="77316" y1="54633" x2="69489" y2="70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99" y="1424188"/>
            <a:ext cx="1794978" cy="179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63790" y="901482"/>
            <a:ext cx="1685012" cy="421253"/>
          </a:xfrm>
          <a:prstGeom prst="rect">
            <a:avLst/>
          </a:prstGeom>
          <a:solidFill>
            <a:schemeClr val="bg2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Ville 1</a:t>
            </a:r>
          </a:p>
        </p:txBody>
      </p:sp>
      <p:sp>
        <p:nvSpPr>
          <p:cNvPr id="8" name="Rectangle 7"/>
          <p:cNvSpPr/>
          <p:nvPr/>
        </p:nvSpPr>
        <p:spPr>
          <a:xfrm>
            <a:off x="6652139" y="900000"/>
            <a:ext cx="1685012" cy="421253"/>
          </a:xfrm>
          <a:prstGeom prst="rect">
            <a:avLst/>
          </a:prstGeom>
          <a:solidFill>
            <a:schemeClr val="bg2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Ville 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2</a:t>
            </a:r>
            <a:endParaRPr lang="fr-FR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6988" y="3007746"/>
            <a:ext cx="3370024" cy="2268000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Pour identifier la ville que tu vas entendre, sois attentif(</a:t>
            </a:r>
            <a:r>
              <a:rPr lang="fr-FR" sz="1600" dirty="0" err="1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ve</a:t>
            </a: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) aux sons émis par :</a:t>
            </a:r>
          </a:p>
          <a:p>
            <a:pPr marL="285750" indent="-285750" algn="just">
              <a:buFontTx/>
              <a:buChar char="-"/>
            </a:pP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Les objets</a:t>
            </a:r>
          </a:p>
          <a:p>
            <a:pPr marL="285750" indent="-285750" algn="just">
              <a:buFontTx/>
              <a:buChar char="-"/>
            </a:pP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Les lieux</a:t>
            </a:r>
          </a:p>
          <a:p>
            <a:pPr marL="285750" indent="-285750" algn="just">
              <a:buFontTx/>
              <a:buChar char="-"/>
            </a:pP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Les hommes</a:t>
            </a:r>
          </a:p>
          <a:p>
            <a:pPr algn="just"/>
            <a:endParaRPr lang="fr-FR" sz="1600" dirty="0">
              <a:solidFill>
                <a:schemeClr val="bg2">
                  <a:lumMod val="25000"/>
                </a:schemeClr>
              </a:solidFill>
              <a:latin typeface="Tw Cen MT" pitchFamily="34" charset="0"/>
            </a:endParaRPr>
          </a:p>
          <a:p>
            <a:pPr algn="ctr"/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Reporte-les au fur et à mesure de l’écoute dans ton tableau</a:t>
            </a:r>
            <a:endParaRPr lang="fr-FR" sz="1600" dirty="0">
              <a:solidFill>
                <a:schemeClr val="bg2">
                  <a:lumMod val="25000"/>
                </a:schemeClr>
              </a:solidFill>
              <a:latin typeface="Tw Cen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8807" y="3370821"/>
            <a:ext cx="1794978" cy="18948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Tw Cen MT" pitchFamily="34" charset="0"/>
              </a:rPr>
              <a:t>Insérer ici le </a:t>
            </a:r>
            <a:r>
              <a:rPr lang="fr-FR" sz="1400" b="1" dirty="0" err="1" smtClean="0">
                <a:latin typeface="Tw Cen MT" pitchFamily="34" charset="0"/>
              </a:rPr>
              <a:t>soundscape</a:t>
            </a:r>
            <a:r>
              <a:rPr lang="fr-FR" sz="1400" b="1" dirty="0" smtClean="0">
                <a:latin typeface="Tw Cen MT" pitchFamily="34" charset="0"/>
              </a:rPr>
              <a:t> de Londres</a:t>
            </a:r>
            <a:endParaRPr lang="fr-FR" sz="1400" b="1" dirty="0">
              <a:latin typeface="Tw Cen MT" pitchFamily="34" charset="0"/>
            </a:endParaRPr>
          </a:p>
          <a:p>
            <a:pPr algn="ctr"/>
            <a:r>
              <a:rPr lang="fr-FR" sz="1400" b="1" dirty="0" smtClean="0">
                <a:latin typeface="Tw Cen MT" pitchFamily="34" charset="0"/>
                <a:sym typeface="Wingdings" pitchFamily="2" charset="2"/>
              </a:rPr>
              <a:t> </a:t>
            </a:r>
            <a:r>
              <a:rPr lang="fr-FR" sz="1400" b="1" dirty="0" smtClean="0">
                <a:latin typeface="Tw Cen MT" pitchFamily="34" charset="0"/>
              </a:rPr>
              <a:t>onglet « insertion » puis « Audio » puis rechercher le fichier MP3 (préalablement téléchargé)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68299" y="3331333"/>
            <a:ext cx="1794978" cy="189484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400" b="1" dirty="0">
                <a:solidFill>
                  <a:prstClr val="white"/>
                </a:solidFill>
                <a:latin typeface="Tw Cen MT" pitchFamily="34" charset="0"/>
              </a:rPr>
              <a:t>Insérer ici le </a:t>
            </a:r>
            <a:r>
              <a:rPr lang="fr-FR" sz="1400" b="1" dirty="0" err="1" smtClean="0">
                <a:solidFill>
                  <a:prstClr val="white"/>
                </a:solidFill>
                <a:latin typeface="Tw Cen MT" pitchFamily="34" charset="0"/>
              </a:rPr>
              <a:t>soundscape</a:t>
            </a:r>
            <a:r>
              <a:rPr lang="fr-FR" sz="1400" b="1" dirty="0" smtClean="0">
                <a:solidFill>
                  <a:prstClr val="white"/>
                </a:solidFill>
                <a:latin typeface="Tw Cen MT" pitchFamily="34" charset="0"/>
              </a:rPr>
              <a:t> </a:t>
            </a:r>
            <a:r>
              <a:rPr lang="fr-FR" sz="1400" b="1" dirty="0">
                <a:solidFill>
                  <a:prstClr val="white"/>
                </a:solidFill>
                <a:latin typeface="Tw Cen MT" pitchFamily="34" charset="0"/>
              </a:rPr>
              <a:t>de </a:t>
            </a:r>
            <a:r>
              <a:rPr lang="fr-FR" sz="1400" b="1" dirty="0" smtClean="0">
                <a:solidFill>
                  <a:prstClr val="white"/>
                </a:solidFill>
                <a:latin typeface="Tw Cen MT" pitchFamily="34" charset="0"/>
              </a:rPr>
              <a:t>Lagos</a:t>
            </a:r>
            <a:endParaRPr lang="fr-FR" sz="1400" b="1" dirty="0">
              <a:solidFill>
                <a:prstClr val="white"/>
              </a:solidFill>
              <a:latin typeface="Tw Cen MT" pitchFamily="34" charset="0"/>
            </a:endParaRPr>
          </a:p>
          <a:p>
            <a:pPr algn="ctr"/>
            <a:r>
              <a:rPr lang="fr-FR" sz="1400" b="1" dirty="0" smtClean="0">
                <a:solidFill>
                  <a:prstClr val="white"/>
                </a:solidFill>
                <a:latin typeface="Tw Cen MT" pitchFamily="34" charset="0"/>
                <a:sym typeface="Wingdings" pitchFamily="2" charset="2"/>
              </a:rPr>
              <a:t> </a:t>
            </a:r>
            <a:r>
              <a:rPr lang="fr-FR" sz="1400" b="1" dirty="0" smtClean="0">
                <a:solidFill>
                  <a:prstClr val="white"/>
                </a:solidFill>
                <a:latin typeface="Tw Cen MT" pitchFamily="34" charset="0"/>
              </a:rPr>
              <a:t>onglet </a:t>
            </a:r>
            <a:r>
              <a:rPr lang="fr-FR" sz="1400" b="1" dirty="0">
                <a:solidFill>
                  <a:prstClr val="white"/>
                </a:solidFill>
                <a:latin typeface="Tw Cen MT" pitchFamily="34" charset="0"/>
              </a:rPr>
              <a:t>« insertion » puis « Audio » puis rechercher le fichier </a:t>
            </a:r>
            <a:r>
              <a:rPr lang="fr-FR" sz="1400" b="1" dirty="0" smtClean="0">
                <a:solidFill>
                  <a:prstClr val="white"/>
                </a:solidFill>
                <a:latin typeface="Tw Cen MT" pitchFamily="34" charset="0"/>
              </a:rPr>
              <a:t>MP3 </a:t>
            </a:r>
            <a:r>
              <a:rPr lang="fr-FR" sz="1400" b="1" dirty="0">
                <a:latin typeface="Tw Cen MT" pitchFamily="34" charset="0"/>
              </a:rPr>
              <a:t>(préalablement téléchargé</a:t>
            </a:r>
            <a:r>
              <a:rPr lang="fr-FR" sz="1400" b="1" dirty="0" smtClean="0">
                <a:latin typeface="Tw Cen MT" pitchFamily="34" charset="0"/>
              </a:rPr>
              <a:t>)</a:t>
            </a:r>
            <a:endParaRPr lang="fr-FR" sz="1400" b="1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1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  <p:bldP spid="8" grpId="0" animBg="1"/>
      <p:bldP spid="9" grpId="0" animBg="1"/>
      <p:bldP spid="6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63352"/>
            <a:ext cx="4536000" cy="28050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u="sng" dirty="0" smtClean="0">
                <a:latin typeface="Tw Cen MT" pitchFamily="34" charset="0"/>
              </a:rPr>
              <a:t>Insérer ici la navigation Google </a:t>
            </a:r>
            <a:r>
              <a:rPr lang="fr-FR" sz="2000" u="sng" dirty="0" err="1" smtClean="0">
                <a:latin typeface="Tw Cen MT" pitchFamily="34" charset="0"/>
              </a:rPr>
              <a:t>Earth</a:t>
            </a:r>
            <a:endParaRPr lang="fr-FR" sz="2000" u="sng" dirty="0" smtClean="0">
              <a:latin typeface="Tw Cen MT" pitchFamily="34" charset="0"/>
            </a:endParaRPr>
          </a:p>
          <a:p>
            <a:pPr algn="ctr"/>
            <a:endParaRPr lang="fr-FR" sz="1100" dirty="0" smtClean="0">
              <a:latin typeface="Tw Cen MT" pitchFamily="34" charset="0"/>
            </a:endParaRPr>
          </a:p>
          <a:p>
            <a:pPr algn="ctr"/>
            <a:r>
              <a:rPr lang="fr-FR" sz="1100" u="sng" dirty="0" smtClean="0">
                <a:latin typeface="Tw Cen MT" pitchFamily="34" charset="0"/>
              </a:rPr>
              <a:t>Liens actifs</a:t>
            </a:r>
            <a:r>
              <a:rPr lang="fr-FR" sz="1100" dirty="0" smtClean="0">
                <a:latin typeface="Tw Cen MT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100" dirty="0" smtClean="0">
                <a:latin typeface="Tw Cen MT" pitchFamily="34" charset="0"/>
              </a:rPr>
              <a:t>Cayenne-Londres </a:t>
            </a:r>
            <a:r>
              <a:rPr lang="fr-FR" sz="1100" dirty="0">
                <a:latin typeface="Tw Cen MT" pitchFamily="34" charset="0"/>
              </a:rPr>
              <a:t>: </a:t>
            </a:r>
            <a:r>
              <a:rPr lang="fr-FR" sz="1100" dirty="0">
                <a:latin typeface="Tw Cen MT" pitchFamily="34" charset="0"/>
                <a:hlinkClick r:id="rId2"/>
              </a:rPr>
              <a:t>https://</a:t>
            </a:r>
            <a:r>
              <a:rPr lang="fr-FR" sz="1100" dirty="0" smtClean="0">
                <a:latin typeface="Tw Cen MT" pitchFamily="34" charset="0"/>
                <a:hlinkClick r:id="rId2"/>
              </a:rPr>
              <a:t>www.youtube.com/watch?v=mmti5Du3cKE&amp;feature=youtu.be</a:t>
            </a:r>
            <a:r>
              <a:rPr lang="fr-FR" sz="1100" dirty="0" smtClean="0">
                <a:latin typeface="Tw Cen MT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100" dirty="0" smtClean="0">
                <a:latin typeface="Tw Cen MT" pitchFamily="34" charset="0"/>
              </a:rPr>
              <a:t>Saint Laurent-Londres :</a:t>
            </a:r>
          </a:p>
          <a:p>
            <a:pPr>
              <a:tabLst>
                <a:tab pos="273050" algn="l"/>
              </a:tabLst>
            </a:pPr>
            <a:r>
              <a:rPr lang="fr-FR" sz="1100" dirty="0">
                <a:latin typeface="Tw Cen MT" pitchFamily="34" charset="0"/>
              </a:rPr>
              <a:t>	</a:t>
            </a:r>
            <a:r>
              <a:rPr lang="fr-FR" sz="1100" dirty="0">
                <a:latin typeface="Tw Cen MT" pitchFamily="34" charset="0"/>
                <a:hlinkClick r:id="rId3"/>
              </a:rPr>
              <a:t>https://</a:t>
            </a:r>
            <a:r>
              <a:rPr lang="fr-FR" sz="1100" dirty="0" smtClean="0">
                <a:latin typeface="Tw Cen MT" pitchFamily="34" charset="0"/>
                <a:hlinkClick r:id="rId3"/>
              </a:rPr>
              <a:t>www.youtube.com/watch?v=Sp24JaTZk20&amp;feature=youtu.be</a:t>
            </a:r>
            <a:r>
              <a:rPr lang="fr-FR" sz="1100" dirty="0" smtClean="0">
                <a:latin typeface="Tw Cen MT" pitchFamily="34" charset="0"/>
              </a:rPr>
              <a:t> </a:t>
            </a:r>
            <a:endParaRPr lang="fr-FR" sz="1100" dirty="0">
              <a:latin typeface="Tw Cen M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8000" y="1263351"/>
            <a:ext cx="4536000" cy="28050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u="sng" dirty="0" smtClean="0">
                <a:latin typeface="Tw Cen MT" pitchFamily="34" charset="0"/>
              </a:rPr>
              <a:t>Insérer ici la navigation Google </a:t>
            </a:r>
            <a:r>
              <a:rPr lang="fr-FR" sz="2000" u="sng" dirty="0" err="1" smtClean="0">
                <a:latin typeface="Tw Cen MT" pitchFamily="34" charset="0"/>
              </a:rPr>
              <a:t>Earth</a:t>
            </a:r>
            <a:endParaRPr lang="fr-FR" sz="2000" u="sng" dirty="0" smtClean="0">
              <a:latin typeface="Tw Cen MT" pitchFamily="34" charset="0"/>
            </a:endParaRPr>
          </a:p>
          <a:p>
            <a:pPr algn="ctr"/>
            <a:endParaRPr lang="fr-FR" sz="1100" dirty="0" smtClean="0">
              <a:latin typeface="Tw Cen MT" pitchFamily="34" charset="0"/>
            </a:endParaRPr>
          </a:p>
          <a:p>
            <a:pPr algn="ctr"/>
            <a:r>
              <a:rPr lang="fr-FR" sz="1100" u="sng" dirty="0" smtClean="0">
                <a:latin typeface="Tw Cen MT" pitchFamily="34" charset="0"/>
              </a:rPr>
              <a:t>Liens actifs</a:t>
            </a:r>
            <a:r>
              <a:rPr lang="fr-FR" sz="1100" dirty="0" smtClean="0">
                <a:latin typeface="Tw Cen MT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100" dirty="0" smtClean="0">
                <a:latin typeface="Tw Cen MT" pitchFamily="34" charset="0"/>
              </a:rPr>
              <a:t>Cayenne-Lagos : </a:t>
            </a:r>
            <a:r>
              <a:rPr lang="fr-FR" sz="1100" dirty="0" smtClean="0">
                <a:latin typeface="Tw Cen MT" pitchFamily="34" charset="0"/>
                <a:hlinkClick r:id="rId4"/>
              </a:rPr>
              <a:t>https</a:t>
            </a:r>
            <a:r>
              <a:rPr lang="fr-FR" sz="1100" dirty="0">
                <a:latin typeface="Tw Cen MT" pitchFamily="34" charset="0"/>
                <a:hlinkClick r:id="rId4"/>
              </a:rPr>
              <a:t>://</a:t>
            </a:r>
            <a:r>
              <a:rPr lang="fr-FR" sz="1100" dirty="0" smtClean="0">
                <a:latin typeface="Tw Cen MT" pitchFamily="34" charset="0"/>
                <a:hlinkClick r:id="rId4"/>
              </a:rPr>
              <a:t>www.youtube.com/watch?v=xnE_HN0Qfdk&amp;feature=youtu.be</a:t>
            </a:r>
            <a:r>
              <a:rPr lang="fr-FR" sz="1100" dirty="0" smtClean="0">
                <a:latin typeface="Tw Cen MT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100" dirty="0" smtClean="0">
                <a:latin typeface="Tw Cen MT" pitchFamily="34" charset="0"/>
              </a:rPr>
              <a:t>Saint Laurent-Lagos : </a:t>
            </a:r>
          </a:p>
          <a:p>
            <a:pPr marL="266700"/>
            <a:r>
              <a:rPr lang="fr-FR" sz="1100" dirty="0" smtClean="0">
                <a:latin typeface="Tw Cen MT" pitchFamily="34" charset="0"/>
                <a:hlinkClick r:id="rId5"/>
              </a:rPr>
              <a:t>https</a:t>
            </a:r>
            <a:r>
              <a:rPr lang="fr-FR" sz="1100" dirty="0">
                <a:latin typeface="Tw Cen MT" pitchFamily="34" charset="0"/>
                <a:hlinkClick r:id="rId5"/>
              </a:rPr>
              <a:t>://</a:t>
            </a:r>
            <a:r>
              <a:rPr lang="fr-FR" sz="1100" dirty="0" smtClean="0">
                <a:latin typeface="Tw Cen MT" pitchFamily="34" charset="0"/>
                <a:hlinkClick r:id="rId5"/>
              </a:rPr>
              <a:t>www.youtube.com/watch?v=uGpMVFsgHck</a:t>
            </a:r>
            <a:r>
              <a:rPr lang="fr-FR" sz="1100" dirty="0" smtClean="0">
                <a:latin typeface="Tw Cen MT" pitchFamily="34" charset="0"/>
              </a:rPr>
              <a:t>   </a:t>
            </a:r>
            <a:endParaRPr lang="fr-FR" sz="1100" dirty="0">
              <a:latin typeface="Tw Cen MT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fr-FR" sz="1100" dirty="0">
              <a:latin typeface="Tw Cen M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6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Decouvrons</a:t>
            </a:r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 les villes entendues...</a:t>
            </a:r>
            <a:endParaRPr lang="fr-FR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5494" y="753412"/>
            <a:ext cx="1685012" cy="421253"/>
          </a:xfrm>
          <a:prstGeom prst="rect">
            <a:avLst/>
          </a:prstGeom>
          <a:solidFill>
            <a:schemeClr val="bg2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Ville 1</a:t>
            </a:r>
          </a:p>
        </p:txBody>
      </p:sp>
      <p:sp>
        <p:nvSpPr>
          <p:cNvPr id="4" name="Rectangle 3"/>
          <p:cNvSpPr/>
          <p:nvPr/>
        </p:nvSpPr>
        <p:spPr>
          <a:xfrm>
            <a:off x="6033494" y="753412"/>
            <a:ext cx="1685012" cy="421253"/>
          </a:xfrm>
          <a:prstGeom prst="rect">
            <a:avLst/>
          </a:prstGeom>
          <a:solidFill>
            <a:schemeClr val="bg2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Ville 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2</a:t>
            </a:r>
            <a:endParaRPr lang="fr-FR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1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 build="p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/>
          <a:stretch/>
        </p:blipFill>
        <p:spPr>
          <a:xfrm>
            <a:off x="4600480" y="1261644"/>
            <a:ext cx="4572000" cy="313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352"/>
            <a:ext cx="4572000" cy="31374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6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Decouvrons</a:t>
            </a:r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 les villes entendues...</a:t>
            </a:r>
            <a:endParaRPr lang="fr-FR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5494" y="753412"/>
            <a:ext cx="1685012" cy="421253"/>
          </a:xfrm>
          <a:prstGeom prst="rect">
            <a:avLst/>
          </a:prstGeom>
          <a:solidFill>
            <a:schemeClr val="bg2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Ville 1</a:t>
            </a:r>
          </a:p>
        </p:txBody>
      </p:sp>
      <p:sp>
        <p:nvSpPr>
          <p:cNvPr id="4" name="Rectangle 3"/>
          <p:cNvSpPr/>
          <p:nvPr/>
        </p:nvSpPr>
        <p:spPr>
          <a:xfrm>
            <a:off x="6033494" y="753412"/>
            <a:ext cx="1685012" cy="421253"/>
          </a:xfrm>
          <a:prstGeom prst="rect">
            <a:avLst/>
          </a:prstGeom>
          <a:solidFill>
            <a:schemeClr val="bg2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Ville 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2</a:t>
            </a:r>
            <a:endParaRPr lang="fr-FR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82" y="4450052"/>
            <a:ext cx="1512995" cy="22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146" y="4450052"/>
            <a:ext cx="2268000" cy="22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Ellipse 13"/>
          <p:cNvSpPr/>
          <p:nvPr/>
        </p:nvSpPr>
        <p:spPr>
          <a:xfrm>
            <a:off x="2555735" y="6148363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907640" y="5899158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088000" y="6136202"/>
            <a:ext cx="41197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Londres</a:t>
            </a:r>
            <a:endParaRPr lang="fr-FR" sz="1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20000" y="5909881"/>
            <a:ext cx="3077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Lagos</a:t>
            </a:r>
            <a:endParaRPr lang="fr-FR" sz="1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41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0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6156" r="1123" b="9792"/>
          <a:stretch/>
        </p:blipFill>
        <p:spPr bwMode="auto">
          <a:xfrm>
            <a:off x="1065321" y="2468544"/>
            <a:ext cx="7013359" cy="421253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Forme libre 9"/>
          <p:cNvSpPr/>
          <p:nvPr/>
        </p:nvSpPr>
        <p:spPr>
          <a:xfrm>
            <a:off x="6267450" y="3564000"/>
            <a:ext cx="145256" cy="271463"/>
          </a:xfrm>
          <a:custGeom>
            <a:avLst/>
            <a:gdLst>
              <a:gd name="connsiteX0" fmla="*/ 145256 w 145256"/>
              <a:gd name="connsiteY0" fmla="*/ 197644 h 271463"/>
              <a:gd name="connsiteX1" fmla="*/ 121444 w 145256"/>
              <a:gd name="connsiteY1" fmla="*/ 245269 h 271463"/>
              <a:gd name="connsiteX2" fmla="*/ 90488 w 145256"/>
              <a:gd name="connsiteY2" fmla="*/ 240506 h 271463"/>
              <a:gd name="connsiteX3" fmla="*/ 47625 w 145256"/>
              <a:gd name="connsiteY3" fmla="*/ 257175 h 271463"/>
              <a:gd name="connsiteX4" fmla="*/ 19050 w 145256"/>
              <a:gd name="connsiteY4" fmla="*/ 271463 h 271463"/>
              <a:gd name="connsiteX5" fmla="*/ 11906 w 145256"/>
              <a:gd name="connsiteY5" fmla="*/ 259556 h 271463"/>
              <a:gd name="connsiteX6" fmla="*/ 50006 w 145256"/>
              <a:gd name="connsiteY6" fmla="*/ 223838 h 271463"/>
              <a:gd name="connsiteX7" fmla="*/ 26194 w 145256"/>
              <a:gd name="connsiteY7" fmla="*/ 202406 h 271463"/>
              <a:gd name="connsiteX8" fmla="*/ 40481 w 145256"/>
              <a:gd name="connsiteY8" fmla="*/ 173831 h 271463"/>
              <a:gd name="connsiteX9" fmla="*/ 52388 w 145256"/>
              <a:gd name="connsiteY9" fmla="*/ 157163 h 271463"/>
              <a:gd name="connsiteX10" fmla="*/ 42863 w 145256"/>
              <a:gd name="connsiteY10" fmla="*/ 133350 h 271463"/>
              <a:gd name="connsiteX11" fmla="*/ 35719 w 145256"/>
              <a:gd name="connsiteY11" fmla="*/ 123825 h 271463"/>
              <a:gd name="connsiteX12" fmla="*/ 11906 w 145256"/>
              <a:gd name="connsiteY12" fmla="*/ 111919 h 271463"/>
              <a:gd name="connsiteX13" fmla="*/ 11906 w 145256"/>
              <a:gd name="connsiteY13" fmla="*/ 90488 h 271463"/>
              <a:gd name="connsiteX14" fmla="*/ 0 w 145256"/>
              <a:gd name="connsiteY14" fmla="*/ 69056 h 271463"/>
              <a:gd name="connsiteX15" fmla="*/ 4763 w 145256"/>
              <a:gd name="connsiteY15" fmla="*/ 59531 h 271463"/>
              <a:gd name="connsiteX16" fmla="*/ 2381 w 145256"/>
              <a:gd name="connsiteY16" fmla="*/ 40481 h 271463"/>
              <a:gd name="connsiteX17" fmla="*/ 14288 w 145256"/>
              <a:gd name="connsiteY17" fmla="*/ 9525 h 271463"/>
              <a:gd name="connsiteX18" fmla="*/ 23813 w 145256"/>
              <a:gd name="connsiteY18" fmla="*/ 0 h 271463"/>
              <a:gd name="connsiteX19" fmla="*/ 40481 w 145256"/>
              <a:gd name="connsiteY19" fmla="*/ 4763 h 271463"/>
              <a:gd name="connsiteX20" fmla="*/ 40481 w 145256"/>
              <a:gd name="connsiteY20" fmla="*/ 38100 h 271463"/>
              <a:gd name="connsiteX21" fmla="*/ 69056 w 145256"/>
              <a:gd name="connsiteY21" fmla="*/ 33338 h 271463"/>
              <a:gd name="connsiteX22" fmla="*/ 73819 w 145256"/>
              <a:gd name="connsiteY22" fmla="*/ 54769 h 271463"/>
              <a:gd name="connsiteX23" fmla="*/ 47625 w 145256"/>
              <a:gd name="connsiteY23" fmla="*/ 92869 h 271463"/>
              <a:gd name="connsiteX24" fmla="*/ 71438 w 145256"/>
              <a:gd name="connsiteY24" fmla="*/ 123825 h 271463"/>
              <a:gd name="connsiteX25" fmla="*/ 100013 w 145256"/>
              <a:gd name="connsiteY25" fmla="*/ 145256 h 271463"/>
              <a:gd name="connsiteX26" fmla="*/ 111919 w 145256"/>
              <a:gd name="connsiteY26" fmla="*/ 154781 h 271463"/>
              <a:gd name="connsiteX27" fmla="*/ 145256 w 145256"/>
              <a:gd name="connsiteY27" fmla="*/ 197644 h 271463"/>
              <a:gd name="connsiteX0" fmla="*/ 145256 w 145256"/>
              <a:gd name="connsiteY0" fmla="*/ 197644 h 271463"/>
              <a:gd name="connsiteX1" fmla="*/ 121444 w 145256"/>
              <a:gd name="connsiteY1" fmla="*/ 245269 h 271463"/>
              <a:gd name="connsiteX2" fmla="*/ 90488 w 145256"/>
              <a:gd name="connsiteY2" fmla="*/ 240506 h 271463"/>
              <a:gd name="connsiteX3" fmla="*/ 47625 w 145256"/>
              <a:gd name="connsiteY3" fmla="*/ 257175 h 271463"/>
              <a:gd name="connsiteX4" fmla="*/ 19050 w 145256"/>
              <a:gd name="connsiteY4" fmla="*/ 271463 h 271463"/>
              <a:gd name="connsiteX5" fmla="*/ 11906 w 145256"/>
              <a:gd name="connsiteY5" fmla="*/ 259556 h 271463"/>
              <a:gd name="connsiteX6" fmla="*/ 50006 w 145256"/>
              <a:gd name="connsiteY6" fmla="*/ 223838 h 271463"/>
              <a:gd name="connsiteX7" fmla="*/ 26194 w 145256"/>
              <a:gd name="connsiteY7" fmla="*/ 202406 h 271463"/>
              <a:gd name="connsiteX8" fmla="*/ 40481 w 145256"/>
              <a:gd name="connsiteY8" fmla="*/ 173831 h 271463"/>
              <a:gd name="connsiteX9" fmla="*/ 52388 w 145256"/>
              <a:gd name="connsiteY9" fmla="*/ 157163 h 271463"/>
              <a:gd name="connsiteX10" fmla="*/ 42863 w 145256"/>
              <a:gd name="connsiteY10" fmla="*/ 133350 h 271463"/>
              <a:gd name="connsiteX11" fmla="*/ 35719 w 145256"/>
              <a:gd name="connsiteY11" fmla="*/ 123825 h 271463"/>
              <a:gd name="connsiteX12" fmla="*/ 11906 w 145256"/>
              <a:gd name="connsiteY12" fmla="*/ 111919 h 271463"/>
              <a:gd name="connsiteX13" fmla="*/ 11906 w 145256"/>
              <a:gd name="connsiteY13" fmla="*/ 90488 h 271463"/>
              <a:gd name="connsiteX14" fmla="*/ 0 w 145256"/>
              <a:gd name="connsiteY14" fmla="*/ 69056 h 271463"/>
              <a:gd name="connsiteX15" fmla="*/ 4763 w 145256"/>
              <a:gd name="connsiteY15" fmla="*/ 59531 h 271463"/>
              <a:gd name="connsiteX16" fmla="*/ 2381 w 145256"/>
              <a:gd name="connsiteY16" fmla="*/ 40481 h 271463"/>
              <a:gd name="connsiteX17" fmla="*/ 14288 w 145256"/>
              <a:gd name="connsiteY17" fmla="*/ 9525 h 271463"/>
              <a:gd name="connsiteX18" fmla="*/ 23813 w 145256"/>
              <a:gd name="connsiteY18" fmla="*/ 0 h 271463"/>
              <a:gd name="connsiteX19" fmla="*/ 40481 w 145256"/>
              <a:gd name="connsiteY19" fmla="*/ 4763 h 271463"/>
              <a:gd name="connsiteX20" fmla="*/ 40481 w 145256"/>
              <a:gd name="connsiteY20" fmla="*/ 38100 h 271463"/>
              <a:gd name="connsiteX21" fmla="*/ 69056 w 145256"/>
              <a:gd name="connsiteY21" fmla="*/ 33338 h 271463"/>
              <a:gd name="connsiteX22" fmla="*/ 73819 w 145256"/>
              <a:gd name="connsiteY22" fmla="*/ 54769 h 271463"/>
              <a:gd name="connsiteX23" fmla="*/ 47625 w 145256"/>
              <a:gd name="connsiteY23" fmla="*/ 92869 h 271463"/>
              <a:gd name="connsiteX24" fmla="*/ 71438 w 145256"/>
              <a:gd name="connsiteY24" fmla="*/ 123825 h 271463"/>
              <a:gd name="connsiteX25" fmla="*/ 100013 w 145256"/>
              <a:gd name="connsiteY25" fmla="*/ 145256 h 271463"/>
              <a:gd name="connsiteX26" fmla="*/ 123826 w 145256"/>
              <a:gd name="connsiteY26" fmla="*/ 154781 h 271463"/>
              <a:gd name="connsiteX27" fmla="*/ 145256 w 145256"/>
              <a:gd name="connsiteY27" fmla="*/ 197644 h 271463"/>
              <a:gd name="connsiteX0" fmla="*/ 145256 w 145256"/>
              <a:gd name="connsiteY0" fmla="*/ 197644 h 271463"/>
              <a:gd name="connsiteX1" fmla="*/ 121444 w 145256"/>
              <a:gd name="connsiteY1" fmla="*/ 245269 h 271463"/>
              <a:gd name="connsiteX2" fmla="*/ 90488 w 145256"/>
              <a:gd name="connsiteY2" fmla="*/ 240506 h 271463"/>
              <a:gd name="connsiteX3" fmla="*/ 47625 w 145256"/>
              <a:gd name="connsiteY3" fmla="*/ 257175 h 271463"/>
              <a:gd name="connsiteX4" fmla="*/ 19050 w 145256"/>
              <a:gd name="connsiteY4" fmla="*/ 271463 h 271463"/>
              <a:gd name="connsiteX5" fmla="*/ 11906 w 145256"/>
              <a:gd name="connsiteY5" fmla="*/ 259556 h 271463"/>
              <a:gd name="connsiteX6" fmla="*/ 50006 w 145256"/>
              <a:gd name="connsiteY6" fmla="*/ 223838 h 271463"/>
              <a:gd name="connsiteX7" fmla="*/ 26194 w 145256"/>
              <a:gd name="connsiteY7" fmla="*/ 202406 h 271463"/>
              <a:gd name="connsiteX8" fmla="*/ 40481 w 145256"/>
              <a:gd name="connsiteY8" fmla="*/ 173831 h 271463"/>
              <a:gd name="connsiteX9" fmla="*/ 52388 w 145256"/>
              <a:gd name="connsiteY9" fmla="*/ 157163 h 271463"/>
              <a:gd name="connsiteX10" fmla="*/ 42863 w 145256"/>
              <a:gd name="connsiteY10" fmla="*/ 133350 h 271463"/>
              <a:gd name="connsiteX11" fmla="*/ 35719 w 145256"/>
              <a:gd name="connsiteY11" fmla="*/ 123825 h 271463"/>
              <a:gd name="connsiteX12" fmla="*/ 11906 w 145256"/>
              <a:gd name="connsiteY12" fmla="*/ 111919 h 271463"/>
              <a:gd name="connsiteX13" fmla="*/ 11906 w 145256"/>
              <a:gd name="connsiteY13" fmla="*/ 90488 h 271463"/>
              <a:gd name="connsiteX14" fmla="*/ 0 w 145256"/>
              <a:gd name="connsiteY14" fmla="*/ 69056 h 271463"/>
              <a:gd name="connsiteX15" fmla="*/ 4763 w 145256"/>
              <a:gd name="connsiteY15" fmla="*/ 59531 h 271463"/>
              <a:gd name="connsiteX16" fmla="*/ 2381 w 145256"/>
              <a:gd name="connsiteY16" fmla="*/ 40481 h 271463"/>
              <a:gd name="connsiteX17" fmla="*/ 14288 w 145256"/>
              <a:gd name="connsiteY17" fmla="*/ 9525 h 271463"/>
              <a:gd name="connsiteX18" fmla="*/ 23813 w 145256"/>
              <a:gd name="connsiteY18" fmla="*/ 0 h 271463"/>
              <a:gd name="connsiteX19" fmla="*/ 40481 w 145256"/>
              <a:gd name="connsiteY19" fmla="*/ 4763 h 271463"/>
              <a:gd name="connsiteX20" fmla="*/ 40481 w 145256"/>
              <a:gd name="connsiteY20" fmla="*/ 38100 h 271463"/>
              <a:gd name="connsiteX21" fmla="*/ 69056 w 145256"/>
              <a:gd name="connsiteY21" fmla="*/ 33338 h 271463"/>
              <a:gd name="connsiteX22" fmla="*/ 73819 w 145256"/>
              <a:gd name="connsiteY22" fmla="*/ 54769 h 271463"/>
              <a:gd name="connsiteX23" fmla="*/ 47625 w 145256"/>
              <a:gd name="connsiteY23" fmla="*/ 92869 h 271463"/>
              <a:gd name="connsiteX24" fmla="*/ 71438 w 145256"/>
              <a:gd name="connsiteY24" fmla="*/ 123825 h 271463"/>
              <a:gd name="connsiteX25" fmla="*/ 102394 w 145256"/>
              <a:gd name="connsiteY25" fmla="*/ 138112 h 271463"/>
              <a:gd name="connsiteX26" fmla="*/ 123826 w 145256"/>
              <a:gd name="connsiteY26" fmla="*/ 154781 h 271463"/>
              <a:gd name="connsiteX27" fmla="*/ 145256 w 145256"/>
              <a:gd name="connsiteY27" fmla="*/ 197644 h 271463"/>
              <a:gd name="connsiteX0" fmla="*/ 145256 w 145256"/>
              <a:gd name="connsiteY0" fmla="*/ 197644 h 271463"/>
              <a:gd name="connsiteX1" fmla="*/ 121444 w 145256"/>
              <a:gd name="connsiteY1" fmla="*/ 245269 h 271463"/>
              <a:gd name="connsiteX2" fmla="*/ 90488 w 145256"/>
              <a:gd name="connsiteY2" fmla="*/ 240506 h 271463"/>
              <a:gd name="connsiteX3" fmla="*/ 47625 w 145256"/>
              <a:gd name="connsiteY3" fmla="*/ 257175 h 271463"/>
              <a:gd name="connsiteX4" fmla="*/ 19050 w 145256"/>
              <a:gd name="connsiteY4" fmla="*/ 271463 h 271463"/>
              <a:gd name="connsiteX5" fmla="*/ 11906 w 145256"/>
              <a:gd name="connsiteY5" fmla="*/ 259556 h 271463"/>
              <a:gd name="connsiteX6" fmla="*/ 50006 w 145256"/>
              <a:gd name="connsiteY6" fmla="*/ 223838 h 271463"/>
              <a:gd name="connsiteX7" fmla="*/ 26194 w 145256"/>
              <a:gd name="connsiteY7" fmla="*/ 202406 h 271463"/>
              <a:gd name="connsiteX8" fmla="*/ 40481 w 145256"/>
              <a:gd name="connsiteY8" fmla="*/ 173831 h 271463"/>
              <a:gd name="connsiteX9" fmla="*/ 52388 w 145256"/>
              <a:gd name="connsiteY9" fmla="*/ 157163 h 271463"/>
              <a:gd name="connsiteX10" fmla="*/ 42863 w 145256"/>
              <a:gd name="connsiteY10" fmla="*/ 133350 h 271463"/>
              <a:gd name="connsiteX11" fmla="*/ 35719 w 145256"/>
              <a:gd name="connsiteY11" fmla="*/ 123825 h 271463"/>
              <a:gd name="connsiteX12" fmla="*/ 11906 w 145256"/>
              <a:gd name="connsiteY12" fmla="*/ 111919 h 271463"/>
              <a:gd name="connsiteX13" fmla="*/ 11906 w 145256"/>
              <a:gd name="connsiteY13" fmla="*/ 90488 h 271463"/>
              <a:gd name="connsiteX14" fmla="*/ 0 w 145256"/>
              <a:gd name="connsiteY14" fmla="*/ 69056 h 271463"/>
              <a:gd name="connsiteX15" fmla="*/ 4763 w 145256"/>
              <a:gd name="connsiteY15" fmla="*/ 59531 h 271463"/>
              <a:gd name="connsiteX16" fmla="*/ 2381 w 145256"/>
              <a:gd name="connsiteY16" fmla="*/ 40481 h 271463"/>
              <a:gd name="connsiteX17" fmla="*/ 14288 w 145256"/>
              <a:gd name="connsiteY17" fmla="*/ 9525 h 271463"/>
              <a:gd name="connsiteX18" fmla="*/ 23813 w 145256"/>
              <a:gd name="connsiteY18" fmla="*/ 0 h 271463"/>
              <a:gd name="connsiteX19" fmla="*/ 40481 w 145256"/>
              <a:gd name="connsiteY19" fmla="*/ 4763 h 271463"/>
              <a:gd name="connsiteX20" fmla="*/ 40481 w 145256"/>
              <a:gd name="connsiteY20" fmla="*/ 38100 h 271463"/>
              <a:gd name="connsiteX21" fmla="*/ 69056 w 145256"/>
              <a:gd name="connsiteY21" fmla="*/ 33338 h 271463"/>
              <a:gd name="connsiteX22" fmla="*/ 73819 w 145256"/>
              <a:gd name="connsiteY22" fmla="*/ 54769 h 271463"/>
              <a:gd name="connsiteX23" fmla="*/ 47625 w 145256"/>
              <a:gd name="connsiteY23" fmla="*/ 92869 h 271463"/>
              <a:gd name="connsiteX24" fmla="*/ 69057 w 145256"/>
              <a:gd name="connsiteY24" fmla="*/ 116682 h 271463"/>
              <a:gd name="connsiteX25" fmla="*/ 102394 w 145256"/>
              <a:gd name="connsiteY25" fmla="*/ 138112 h 271463"/>
              <a:gd name="connsiteX26" fmla="*/ 123826 w 145256"/>
              <a:gd name="connsiteY26" fmla="*/ 154781 h 271463"/>
              <a:gd name="connsiteX27" fmla="*/ 145256 w 145256"/>
              <a:gd name="connsiteY27" fmla="*/ 197644 h 2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5256" h="271463">
                <a:moveTo>
                  <a:pt x="145256" y="197644"/>
                </a:moveTo>
                <a:lnTo>
                  <a:pt x="121444" y="245269"/>
                </a:lnTo>
                <a:lnTo>
                  <a:pt x="90488" y="240506"/>
                </a:lnTo>
                <a:lnTo>
                  <a:pt x="47625" y="257175"/>
                </a:lnTo>
                <a:lnTo>
                  <a:pt x="19050" y="271463"/>
                </a:lnTo>
                <a:lnTo>
                  <a:pt x="11906" y="259556"/>
                </a:lnTo>
                <a:lnTo>
                  <a:pt x="50006" y="223838"/>
                </a:lnTo>
                <a:lnTo>
                  <a:pt x="26194" y="202406"/>
                </a:lnTo>
                <a:lnTo>
                  <a:pt x="40481" y="173831"/>
                </a:lnTo>
                <a:lnTo>
                  <a:pt x="52388" y="157163"/>
                </a:lnTo>
                <a:lnTo>
                  <a:pt x="42863" y="133350"/>
                </a:lnTo>
                <a:lnTo>
                  <a:pt x="35719" y="123825"/>
                </a:lnTo>
                <a:lnTo>
                  <a:pt x="11906" y="111919"/>
                </a:lnTo>
                <a:lnTo>
                  <a:pt x="11906" y="90488"/>
                </a:lnTo>
                <a:lnTo>
                  <a:pt x="0" y="69056"/>
                </a:lnTo>
                <a:lnTo>
                  <a:pt x="4763" y="59531"/>
                </a:lnTo>
                <a:lnTo>
                  <a:pt x="2381" y="40481"/>
                </a:lnTo>
                <a:lnTo>
                  <a:pt x="14288" y="9525"/>
                </a:lnTo>
                <a:lnTo>
                  <a:pt x="23813" y="0"/>
                </a:lnTo>
                <a:lnTo>
                  <a:pt x="40481" y="4763"/>
                </a:lnTo>
                <a:lnTo>
                  <a:pt x="40481" y="38100"/>
                </a:lnTo>
                <a:lnTo>
                  <a:pt x="69056" y="33338"/>
                </a:lnTo>
                <a:lnTo>
                  <a:pt x="73819" y="54769"/>
                </a:lnTo>
                <a:lnTo>
                  <a:pt x="47625" y="92869"/>
                </a:lnTo>
                <a:lnTo>
                  <a:pt x="69057" y="116682"/>
                </a:lnTo>
                <a:lnTo>
                  <a:pt x="102394" y="138112"/>
                </a:lnTo>
                <a:lnTo>
                  <a:pt x="123826" y="154781"/>
                </a:lnTo>
                <a:lnTo>
                  <a:pt x="145256" y="197644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Localisation</a:t>
            </a:r>
            <a:endParaRPr lang="fr-FR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543" y="58975"/>
            <a:ext cx="5544000" cy="2340000"/>
          </a:xfrm>
          <a:prstGeom prst="rect">
            <a:avLst/>
          </a:prstGeom>
          <a:solidFill>
            <a:schemeClr val="accent6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Après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visionnage des navigations Google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Earth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, sur le planisphère ci-dessous : 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je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colorie la </a:t>
            </a:r>
            <a:r>
              <a:rPr lang="fr-FR" sz="1400" b="1" u="sng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Guyane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 en rouge 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: j’inscris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son nom </a:t>
            </a:r>
            <a:r>
              <a:rPr lang="fr-FR" sz="1400" i="1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en </a:t>
            </a:r>
            <a:r>
              <a:rPr lang="fr-FR" sz="1400" i="1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noir et en </a:t>
            </a:r>
            <a:r>
              <a:rPr lang="fr-FR" sz="1400" i="1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majuscules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 et j’ajoute les noms des </a:t>
            </a:r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océans Pacifique et Atlantique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 (</a:t>
            </a:r>
            <a:r>
              <a:rPr lang="fr-FR" sz="1400" i="1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en bleu et en majuscules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)</a:t>
            </a:r>
            <a:endParaRPr lang="fr-FR" sz="1400" dirty="0">
              <a:solidFill>
                <a:schemeClr val="bg2">
                  <a:lumMod val="25000"/>
                </a:schemeClr>
              </a:solidFill>
              <a:latin typeface="Tw Cen MT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je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dessine un </a:t>
            </a: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rond rouge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 (figuré ponctuel) pour localiser les villes écoutées. J’inscris le </a:t>
            </a: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nom de chaque ville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 que nous allons étudier (</a:t>
            </a:r>
            <a:r>
              <a:rPr lang="fr-FR" sz="1400" i="1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en noir et en </a:t>
            </a:r>
            <a:r>
              <a:rPr lang="fr-FR" sz="1400" i="1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minuscules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)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je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colorie </a:t>
            </a: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le pays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 de la ville 1 en jaune, celui de la ville 2 en vert. J’inscris leur nom dans la légende en bas et à droite (</a:t>
            </a:r>
            <a:r>
              <a:rPr lang="fr-FR" sz="1400" i="1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en noir et en </a:t>
            </a:r>
            <a:r>
              <a:rPr lang="fr-FR" sz="1400" i="1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majuscules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)</a:t>
            </a:r>
            <a:endParaRPr lang="fr-FR" sz="1400" dirty="0">
              <a:solidFill>
                <a:schemeClr val="bg2">
                  <a:lumMod val="25000"/>
                </a:schemeClr>
              </a:solidFill>
              <a:latin typeface="Tw Cen MT" pitchFamily="34" charset="0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5317316" y="5006468"/>
            <a:ext cx="63576" cy="111902"/>
          </a:xfrm>
          <a:custGeom>
            <a:avLst/>
            <a:gdLst>
              <a:gd name="connsiteX0" fmla="*/ 0 w 57549"/>
              <a:gd name="connsiteY0" fmla="*/ 0 h 111902"/>
              <a:gd name="connsiteX1" fmla="*/ 3197 w 57549"/>
              <a:gd name="connsiteY1" fmla="*/ 60747 h 111902"/>
              <a:gd name="connsiteX2" fmla="*/ 0 w 57549"/>
              <a:gd name="connsiteY2" fmla="*/ 102311 h 111902"/>
              <a:gd name="connsiteX3" fmla="*/ 9591 w 57549"/>
              <a:gd name="connsiteY3" fmla="*/ 111902 h 111902"/>
              <a:gd name="connsiteX4" fmla="*/ 31972 w 57549"/>
              <a:gd name="connsiteY4" fmla="*/ 105508 h 111902"/>
              <a:gd name="connsiteX5" fmla="*/ 44760 w 57549"/>
              <a:gd name="connsiteY5" fmla="*/ 73536 h 111902"/>
              <a:gd name="connsiteX6" fmla="*/ 57549 w 57549"/>
              <a:gd name="connsiteY6" fmla="*/ 44761 h 111902"/>
              <a:gd name="connsiteX7" fmla="*/ 47958 w 57549"/>
              <a:gd name="connsiteY7" fmla="*/ 19184 h 111902"/>
              <a:gd name="connsiteX8" fmla="*/ 0 w 57549"/>
              <a:gd name="connsiteY8" fmla="*/ 0 h 111902"/>
              <a:gd name="connsiteX0" fmla="*/ 6027 w 63576"/>
              <a:gd name="connsiteY0" fmla="*/ 0 h 111902"/>
              <a:gd name="connsiteX1" fmla="*/ 15 w 63576"/>
              <a:gd name="connsiteY1" fmla="*/ 35786 h 111902"/>
              <a:gd name="connsiteX2" fmla="*/ 9224 w 63576"/>
              <a:gd name="connsiteY2" fmla="*/ 60747 h 111902"/>
              <a:gd name="connsiteX3" fmla="*/ 6027 w 63576"/>
              <a:gd name="connsiteY3" fmla="*/ 102311 h 111902"/>
              <a:gd name="connsiteX4" fmla="*/ 15618 w 63576"/>
              <a:gd name="connsiteY4" fmla="*/ 111902 h 111902"/>
              <a:gd name="connsiteX5" fmla="*/ 37999 w 63576"/>
              <a:gd name="connsiteY5" fmla="*/ 105508 h 111902"/>
              <a:gd name="connsiteX6" fmla="*/ 50787 w 63576"/>
              <a:gd name="connsiteY6" fmla="*/ 73536 h 111902"/>
              <a:gd name="connsiteX7" fmla="*/ 63576 w 63576"/>
              <a:gd name="connsiteY7" fmla="*/ 44761 h 111902"/>
              <a:gd name="connsiteX8" fmla="*/ 53985 w 63576"/>
              <a:gd name="connsiteY8" fmla="*/ 19184 h 111902"/>
              <a:gd name="connsiteX9" fmla="*/ 6027 w 63576"/>
              <a:gd name="connsiteY9" fmla="*/ 0 h 111902"/>
              <a:gd name="connsiteX0" fmla="*/ 6027 w 63576"/>
              <a:gd name="connsiteY0" fmla="*/ 0 h 111902"/>
              <a:gd name="connsiteX1" fmla="*/ 15 w 63576"/>
              <a:gd name="connsiteY1" fmla="*/ 35786 h 111902"/>
              <a:gd name="connsiteX2" fmla="*/ 9224 w 63576"/>
              <a:gd name="connsiteY2" fmla="*/ 60747 h 111902"/>
              <a:gd name="connsiteX3" fmla="*/ 1264 w 63576"/>
              <a:gd name="connsiteY3" fmla="*/ 95167 h 111902"/>
              <a:gd name="connsiteX4" fmla="*/ 15618 w 63576"/>
              <a:gd name="connsiteY4" fmla="*/ 111902 h 111902"/>
              <a:gd name="connsiteX5" fmla="*/ 37999 w 63576"/>
              <a:gd name="connsiteY5" fmla="*/ 105508 h 111902"/>
              <a:gd name="connsiteX6" fmla="*/ 50787 w 63576"/>
              <a:gd name="connsiteY6" fmla="*/ 73536 h 111902"/>
              <a:gd name="connsiteX7" fmla="*/ 63576 w 63576"/>
              <a:gd name="connsiteY7" fmla="*/ 44761 h 111902"/>
              <a:gd name="connsiteX8" fmla="*/ 53985 w 63576"/>
              <a:gd name="connsiteY8" fmla="*/ 19184 h 111902"/>
              <a:gd name="connsiteX9" fmla="*/ 6027 w 63576"/>
              <a:gd name="connsiteY9" fmla="*/ 0 h 11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76" h="111902">
                <a:moveTo>
                  <a:pt x="6027" y="0"/>
                </a:moveTo>
                <a:cubicBezTo>
                  <a:pt x="6404" y="11929"/>
                  <a:pt x="-362" y="23857"/>
                  <a:pt x="15" y="35786"/>
                </a:cubicBezTo>
                <a:lnTo>
                  <a:pt x="9224" y="60747"/>
                </a:lnTo>
                <a:lnTo>
                  <a:pt x="1264" y="95167"/>
                </a:lnTo>
                <a:lnTo>
                  <a:pt x="15618" y="111902"/>
                </a:lnTo>
                <a:lnTo>
                  <a:pt x="37999" y="105508"/>
                </a:lnTo>
                <a:lnTo>
                  <a:pt x="50787" y="73536"/>
                </a:lnTo>
                <a:lnTo>
                  <a:pt x="63576" y="44761"/>
                </a:lnTo>
                <a:lnTo>
                  <a:pt x="53985" y="19184"/>
                </a:lnTo>
                <a:lnTo>
                  <a:pt x="6027" y="0"/>
                </a:lnTo>
                <a:close/>
              </a:path>
            </a:pathLst>
          </a:custGeom>
          <a:solidFill>
            <a:srgbClr val="C00000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860000" y="4968000"/>
            <a:ext cx="444032" cy="169277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1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Guyane</a:t>
            </a:r>
            <a:endParaRPr lang="fr-FR" sz="11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371999" y="3761999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876187" y="3672000"/>
            <a:ext cx="411972" cy="169277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Londres</a:t>
            </a:r>
            <a:endParaRPr lang="fr-FR" sz="1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6429375" y="4793456"/>
            <a:ext cx="221456" cy="242888"/>
          </a:xfrm>
          <a:custGeom>
            <a:avLst/>
            <a:gdLst>
              <a:gd name="connsiteX0" fmla="*/ 2381 w 221456"/>
              <a:gd name="connsiteY0" fmla="*/ 200025 h 242888"/>
              <a:gd name="connsiteX1" fmla="*/ 45244 w 221456"/>
              <a:gd name="connsiteY1" fmla="*/ 226219 h 242888"/>
              <a:gd name="connsiteX2" fmla="*/ 57150 w 221456"/>
              <a:gd name="connsiteY2" fmla="*/ 240507 h 242888"/>
              <a:gd name="connsiteX3" fmla="*/ 71438 w 221456"/>
              <a:gd name="connsiteY3" fmla="*/ 242888 h 242888"/>
              <a:gd name="connsiteX4" fmla="*/ 109538 w 221456"/>
              <a:gd name="connsiteY4" fmla="*/ 242888 h 242888"/>
              <a:gd name="connsiteX5" fmla="*/ 109538 w 221456"/>
              <a:gd name="connsiteY5" fmla="*/ 211932 h 242888"/>
              <a:gd name="connsiteX6" fmla="*/ 133350 w 221456"/>
              <a:gd name="connsiteY6" fmla="*/ 185738 h 242888"/>
              <a:gd name="connsiteX7" fmla="*/ 150019 w 221456"/>
              <a:gd name="connsiteY7" fmla="*/ 195263 h 242888"/>
              <a:gd name="connsiteX8" fmla="*/ 164306 w 221456"/>
              <a:gd name="connsiteY8" fmla="*/ 190500 h 242888"/>
              <a:gd name="connsiteX9" fmla="*/ 164306 w 221456"/>
              <a:gd name="connsiteY9" fmla="*/ 164307 h 242888"/>
              <a:gd name="connsiteX10" fmla="*/ 178594 w 221456"/>
              <a:gd name="connsiteY10" fmla="*/ 147638 h 242888"/>
              <a:gd name="connsiteX11" fmla="*/ 178594 w 221456"/>
              <a:gd name="connsiteY11" fmla="*/ 130969 h 242888"/>
              <a:gd name="connsiteX12" fmla="*/ 204788 w 221456"/>
              <a:gd name="connsiteY12" fmla="*/ 107157 h 242888"/>
              <a:gd name="connsiteX13" fmla="*/ 204788 w 221456"/>
              <a:gd name="connsiteY13" fmla="*/ 88107 h 242888"/>
              <a:gd name="connsiteX14" fmla="*/ 219075 w 221456"/>
              <a:gd name="connsiteY14" fmla="*/ 54769 h 242888"/>
              <a:gd name="connsiteX15" fmla="*/ 221456 w 221456"/>
              <a:gd name="connsiteY15" fmla="*/ 26194 h 242888"/>
              <a:gd name="connsiteX16" fmla="*/ 216694 w 221456"/>
              <a:gd name="connsiteY16" fmla="*/ 4763 h 242888"/>
              <a:gd name="connsiteX17" fmla="*/ 204788 w 221456"/>
              <a:gd name="connsiteY17" fmla="*/ 0 h 242888"/>
              <a:gd name="connsiteX18" fmla="*/ 180975 w 221456"/>
              <a:gd name="connsiteY18" fmla="*/ 19050 h 242888"/>
              <a:gd name="connsiteX19" fmla="*/ 138113 w 221456"/>
              <a:gd name="connsiteY19" fmla="*/ 21432 h 242888"/>
              <a:gd name="connsiteX20" fmla="*/ 121444 w 221456"/>
              <a:gd name="connsiteY20" fmla="*/ 26194 h 242888"/>
              <a:gd name="connsiteX21" fmla="*/ 100013 w 221456"/>
              <a:gd name="connsiteY21" fmla="*/ 11907 h 242888"/>
              <a:gd name="connsiteX22" fmla="*/ 88106 w 221456"/>
              <a:gd name="connsiteY22" fmla="*/ 16669 h 242888"/>
              <a:gd name="connsiteX23" fmla="*/ 69056 w 221456"/>
              <a:gd name="connsiteY23" fmla="*/ 2382 h 242888"/>
              <a:gd name="connsiteX24" fmla="*/ 50006 w 221456"/>
              <a:gd name="connsiteY24" fmla="*/ 4763 h 242888"/>
              <a:gd name="connsiteX25" fmla="*/ 23813 w 221456"/>
              <a:gd name="connsiteY25" fmla="*/ 16669 h 242888"/>
              <a:gd name="connsiteX26" fmla="*/ 14288 w 221456"/>
              <a:gd name="connsiteY26" fmla="*/ 50007 h 242888"/>
              <a:gd name="connsiteX27" fmla="*/ 14288 w 221456"/>
              <a:gd name="connsiteY27" fmla="*/ 66675 h 242888"/>
              <a:gd name="connsiteX28" fmla="*/ 4763 w 221456"/>
              <a:gd name="connsiteY28" fmla="*/ 109538 h 242888"/>
              <a:gd name="connsiteX29" fmla="*/ 0 w 221456"/>
              <a:gd name="connsiteY29" fmla="*/ 135732 h 242888"/>
              <a:gd name="connsiteX30" fmla="*/ 2381 w 221456"/>
              <a:gd name="connsiteY30" fmla="*/ 200025 h 24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1456" h="242888">
                <a:moveTo>
                  <a:pt x="2381" y="200025"/>
                </a:moveTo>
                <a:lnTo>
                  <a:pt x="45244" y="226219"/>
                </a:lnTo>
                <a:lnTo>
                  <a:pt x="57150" y="240507"/>
                </a:lnTo>
                <a:lnTo>
                  <a:pt x="71438" y="242888"/>
                </a:lnTo>
                <a:lnTo>
                  <a:pt x="109538" y="242888"/>
                </a:lnTo>
                <a:lnTo>
                  <a:pt x="109538" y="211932"/>
                </a:lnTo>
                <a:lnTo>
                  <a:pt x="133350" y="185738"/>
                </a:lnTo>
                <a:lnTo>
                  <a:pt x="150019" y="195263"/>
                </a:lnTo>
                <a:lnTo>
                  <a:pt x="164306" y="190500"/>
                </a:lnTo>
                <a:lnTo>
                  <a:pt x="164306" y="164307"/>
                </a:lnTo>
                <a:lnTo>
                  <a:pt x="178594" y="147638"/>
                </a:lnTo>
                <a:lnTo>
                  <a:pt x="178594" y="130969"/>
                </a:lnTo>
                <a:lnTo>
                  <a:pt x="204788" y="107157"/>
                </a:lnTo>
                <a:lnTo>
                  <a:pt x="204788" y="88107"/>
                </a:lnTo>
                <a:lnTo>
                  <a:pt x="219075" y="54769"/>
                </a:lnTo>
                <a:lnTo>
                  <a:pt x="221456" y="26194"/>
                </a:lnTo>
                <a:lnTo>
                  <a:pt x="216694" y="4763"/>
                </a:lnTo>
                <a:lnTo>
                  <a:pt x="204788" y="0"/>
                </a:lnTo>
                <a:lnTo>
                  <a:pt x="180975" y="19050"/>
                </a:lnTo>
                <a:lnTo>
                  <a:pt x="138113" y="21432"/>
                </a:lnTo>
                <a:lnTo>
                  <a:pt x="121444" y="26194"/>
                </a:lnTo>
                <a:lnTo>
                  <a:pt x="100013" y="11907"/>
                </a:lnTo>
                <a:lnTo>
                  <a:pt x="88106" y="16669"/>
                </a:lnTo>
                <a:lnTo>
                  <a:pt x="69056" y="2382"/>
                </a:lnTo>
                <a:lnTo>
                  <a:pt x="50006" y="4763"/>
                </a:lnTo>
                <a:lnTo>
                  <a:pt x="23813" y="16669"/>
                </a:lnTo>
                <a:lnTo>
                  <a:pt x="14288" y="50007"/>
                </a:lnTo>
                <a:lnTo>
                  <a:pt x="14288" y="66675"/>
                </a:lnTo>
                <a:lnTo>
                  <a:pt x="4763" y="109538"/>
                </a:lnTo>
                <a:lnTo>
                  <a:pt x="0" y="135732"/>
                </a:lnTo>
                <a:cubicBezTo>
                  <a:pt x="794" y="157163"/>
                  <a:pt x="1587" y="178594"/>
                  <a:pt x="2381" y="20002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32719" y="4973339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04929" y="4888701"/>
            <a:ext cx="307777" cy="169277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Lagos</a:t>
            </a:r>
            <a:endParaRPr lang="fr-FR" sz="1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35759" y="6082518"/>
            <a:ext cx="396000" cy="2520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835759" y="6371278"/>
            <a:ext cx="396000" cy="25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340078" y="6123879"/>
            <a:ext cx="756617" cy="169277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1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Royaume Uni</a:t>
            </a:r>
            <a:endParaRPr lang="fr-FR" sz="11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40078" y="6404381"/>
            <a:ext cx="429605" cy="169277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1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Nigéria</a:t>
            </a:r>
            <a:endParaRPr lang="fr-FR" sz="11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519088" y="4240609"/>
            <a:ext cx="955390" cy="169277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100" b="1" cap="small" dirty="0" smtClean="0">
                <a:solidFill>
                  <a:schemeClr val="accent5">
                    <a:lumMod val="75000"/>
                  </a:schemeClr>
                </a:solidFill>
                <a:latin typeface="Tw Cen MT" pitchFamily="34" charset="0"/>
              </a:rPr>
              <a:t>Océan Pacifique</a:t>
            </a:r>
            <a:endParaRPr lang="fr-FR" sz="1100" b="1" cap="small" dirty="0">
              <a:solidFill>
                <a:schemeClr val="accent5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019382" y="4236255"/>
            <a:ext cx="1062791" cy="169277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100" b="1" cap="small" dirty="0" smtClean="0">
                <a:solidFill>
                  <a:schemeClr val="accent5">
                    <a:lumMod val="75000"/>
                  </a:schemeClr>
                </a:solidFill>
                <a:latin typeface="Tw Cen MT" pitchFamily="34" charset="0"/>
              </a:rPr>
              <a:t>Océan Atlantique</a:t>
            </a:r>
            <a:endParaRPr lang="fr-FR" sz="1100" b="1" cap="small" dirty="0">
              <a:solidFill>
                <a:schemeClr val="accent5">
                  <a:lumMod val="75000"/>
                </a:schemeClr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750"/>
                            </p:stCondLst>
                            <p:childTnLst>
                              <p:par>
                                <p:cTn id="1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build="p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674063598"/>
              </p:ext>
            </p:extLst>
          </p:nvPr>
        </p:nvGraphicFramePr>
        <p:xfrm>
          <a:off x="381000" y="2165241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5245254" y="0"/>
            <a:ext cx="3898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Progression</a:t>
            </a:r>
            <a:endParaRPr lang="fr-FR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0723" y="901482"/>
            <a:ext cx="7582554" cy="842506"/>
          </a:xfrm>
          <a:prstGeom prst="rect">
            <a:avLst/>
          </a:prstGeom>
          <a:solidFill>
            <a:schemeClr val="accent2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1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 pitchFamily="34" charset="0"/>
              </a:rPr>
              <a:t>Problématique</a:t>
            </a:r>
            <a:r>
              <a:rPr lang="fr-FR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 pitchFamily="34" charset="0"/>
              </a:rPr>
              <a:t> : Comment Londres, Lagos et les grandes villes du monde intègrent-elles la mondialisation ? </a:t>
            </a:r>
            <a:endParaRPr lang="fr-FR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P spid="3" grpId="0" build="p"/>
      <p:bldP spid="6" grpId="0" uiExpand="1" build="p" animBg="1"/>
    </p:bldLst>
  </p:timing>
</p:sld>
</file>

<file path=ppt/theme/theme1.xml><?xml version="1.0" encoding="utf-8"?>
<a:theme xmlns:a="http://schemas.openxmlformats.org/drawingml/2006/main" name="Thème Office">
  <a:themeElements>
    <a:clrScheme name="Personnalisé 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2263F"/>
      </a:hlink>
      <a:folHlink>
        <a:srgbClr val="6324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8183</TotalTime>
  <Words>308</Words>
  <Application>Microsoft Office PowerPoint</Application>
  <PresentationFormat>Affichage à l'écran (4:3)</PresentationFormat>
  <Paragraphs>63</Paragraphs>
  <Slides>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698</cp:revision>
  <cp:lastPrinted>2016-05-11T09:20:41Z</cp:lastPrinted>
  <dcterms:created xsi:type="dcterms:W3CDTF">2016-04-17T09:59:46Z</dcterms:created>
  <dcterms:modified xsi:type="dcterms:W3CDTF">2016-05-22T14:31:59Z</dcterms:modified>
</cp:coreProperties>
</file>