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67" r:id="rId4"/>
    <p:sldId id="276" r:id="rId5"/>
    <p:sldId id="268" r:id="rId6"/>
    <p:sldId id="307" r:id="rId7"/>
    <p:sldId id="312" r:id="rId8"/>
    <p:sldId id="310" r:id="rId9"/>
    <p:sldId id="309" r:id="rId10"/>
    <p:sldId id="308" r:id="rId11"/>
    <p:sldId id="311" r:id="rId12"/>
    <p:sldId id="313" r:id="rId13"/>
    <p:sldId id="28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99"/>
    <a:srgbClr val="996600"/>
    <a:srgbClr val="663300"/>
    <a:srgbClr val="F8F8F8"/>
    <a:srgbClr val="009900"/>
    <a:srgbClr val="6699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629" autoAdjust="0"/>
  </p:normalViewPr>
  <p:slideViewPr>
    <p:cSldViewPr>
      <p:cViewPr>
        <p:scale>
          <a:sx n="98" d="100"/>
          <a:sy n="98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image" Target="../media/image51.png"/><Relationship Id="rId4" Type="http://schemas.openxmlformats.org/officeDocument/2006/relationships/image" Target="../media/image5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png"/><Relationship Id="rId1" Type="http://schemas.openxmlformats.org/officeDocument/2006/relationships/image" Target="../media/image52.jpg"/><Relationship Id="rId4" Type="http://schemas.openxmlformats.org/officeDocument/2006/relationships/image" Target="../media/image5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282A7-70A2-40EB-BA90-3E5E0CC5412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D1F271-C6F3-4EB5-8F42-01A31264773A}">
      <dgm:prSet phldrT="[Text]" custT="1"/>
      <dgm:spPr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defTabSz="914400">
            <a:buNone/>
          </a:pPr>
          <a:r>
            <a:rPr lang="fr-FR" sz="1600" b="1" i="0" cap="small" baseline="0" noProof="0" dirty="0" smtClean="0">
              <a:latin typeface="Tw Cen MT" pitchFamily="34" charset="0"/>
              <a:ea typeface="+mn-ea"/>
              <a:cs typeface="+mn-cs"/>
            </a:rPr>
            <a:t>Les missions</a:t>
          </a:r>
          <a:endParaRPr lang="fr-FR" sz="1600" b="1" i="0" cap="small" baseline="0" noProof="0" dirty="0">
            <a:latin typeface="Tw Cen MT" pitchFamily="34" charset="0"/>
            <a:ea typeface="+mn-ea"/>
            <a:cs typeface="+mn-cs"/>
          </a:endParaRPr>
        </a:p>
      </dgm:t>
    </dgm:pt>
    <dgm:pt modelId="{074B466C-5E74-43B0-AC01-3032107620EA}" type="parTrans" cxnId="{A5C2BC63-CD93-4ED2-8B91-F588E0E68119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2C6514D4-354C-4C04-88DE-F01CB5F87F6A}" type="sibTrans" cxnId="{A5C2BC63-CD93-4ED2-8B91-F588E0E68119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EB8B5144-5386-4192-A705-9058E77C01B1}">
      <dgm:prSet phldrT="[Text]" custT="1"/>
      <dgm:spPr/>
      <dgm:t>
        <a:bodyPr/>
        <a:lstStyle/>
        <a:p>
          <a:pPr algn="l" defTabSz="914400">
            <a:buNone/>
          </a:pPr>
          <a:r>
            <a:rPr lang="fr-FR" sz="1400" b="1" i="1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Détecter et étudier le patrimoine archéologique touché par les travaux d'aménagement du territoire</a:t>
          </a:r>
        </a:p>
      </dgm:t>
    </dgm:pt>
    <dgm:pt modelId="{612008EB-7F87-40A4-A6E3-E86E6DEDC204}" type="parTrans" cxnId="{B5314403-8592-43AB-9B0C-026A9911C1D1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EE092C9A-F204-4DB9-9C74-C3AA7F3D68FC}" type="sibTrans" cxnId="{B5314403-8592-43AB-9B0C-026A9911C1D1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3856EAB8-949C-408D-A6E4-941E45CD71B0}">
      <dgm:prSet phldrT="[Text]" custT="1"/>
      <dgm:spPr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defTabSz="914400">
            <a:buNone/>
          </a:pPr>
          <a:r>
            <a:rPr lang="fr-FR" sz="1600" b="1" i="0" cap="small" baseline="0" noProof="0" dirty="0" smtClean="0">
              <a:latin typeface="Tw Cen MT" pitchFamily="34" charset="0"/>
              <a:ea typeface="+mn-ea"/>
              <a:cs typeface="+mn-cs"/>
            </a:rPr>
            <a:t>L’</a:t>
          </a:r>
          <a:r>
            <a:rPr lang="fr-FR" sz="1600" b="1" i="0" cap="small" baseline="0" noProof="0" dirty="0" err="1" smtClean="0">
              <a:latin typeface="Tw Cen MT" pitchFamily="34" charset="0"/>
              <a:ea typeface="+mn-ea"/>
              <a:cs typeface="+mn-cs"/>
            </a:rPr>
            <a:t>Inrap</a:t>
          </a:r>
          <a:r>
            <a:rPr lang="fr-FR" sz="1600" b="1" i="0" cap="small" baseline="0" noProof="0" dirty="0" smtClean="0">
              <a:latin typeface="Tw Cen MT" pitchFamily="34" charset="0"/>
              <a:ea typeface="+mn-ea"/>
              <a:cs typeface="+mn-cs"/>
            </a:rPr>
            <a:t> en chiffres</a:t>
          </a:r>
          <a:endParaRPr lang="fr-FR" sz="1600" b="1" i="0" cap="small" baseline="0" noProof="0" dirty="0">
            <a:latin typeface="Tw Cen MT" pitchFamily="34" charset="0"/>
            <a:ea typeface="+mn-ea"/>
            <a:cs typeface="+mn-cs"/>
          </a:endParaRPr>
        </a:p>
      </dgm:t>
    </dgm:pt>
    <dgm:pt modelId="{ECB51387-F340-4607-BC98-F7CBC4D29424}" type="parTrans" cxnId="{F8437F7A-A0F4-4E69-BE6F-FF6DFD226F42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719DBD9C-54E7-4B31-8D14-960A262E4059}" type="sibTrans" cxnId="{F8437F7A-A0F4-4E69-BE6F-FF6DFD226F42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E634B75E-B69A-45BD-949A-B28DA5F467F7}">
      <dgm:prSet phldrT="[Text]" custT="1"/>
      <dgm:spPr/>
      <dgm:t>
        <a:bodyPr/>
        <a:lstStyle/>
        <a:p>
          <a:pPr algn="l" defTabSz="914400">
            <a:buNone/>
          </a:pPr>
          <a:r>
            <a:rPr lang="fr-FR" sz="1400" b="1" i="1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1656 diagnostiques (terrestres/subaquatiques)</a:t>
          </a:r>
          <a:endParaRPr lang="fr-FR" sz="1400" b="1" i="1" noProof="0" dirty="0">
            <a:solidFill>
              <a:schemeClr val="tx1"/>
            </a:solidFill>
            <a:latin typeface="Tw Cen MT" pitchFamily="34" charset="0"/>
            <a:ea typeface="+mn-ea"/>
            <a:cs typeface="+mn-cs"/>
          </a:endParaRPr>
        </a:p>
      </dgm:t>
    </dgm:pt>
    <dgm:pt modelId="{3F428930-701C-4CB9-8759-BF2C8E895ED2}" type="parTrans" cxnId="{FB209D1F-F594-4C29-87F5-94DAA9D4D3AA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0D8D3E7B-81A2-4A73-A251-95704DD22077}" type="sibTrans" cxnId="{FB209D1F-F594-4C29-87F5-94DAA9D4D3AA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2879351E-2988-488A-8B94-15C25D4AD8C2}">
      <dgm:prSet phldrT="[Text]" custT="1"/>
      <dgm:spPr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defTabSz="914400">
            <a:buNone/>
          </a:pPr>
          <a:r>
            <a:rPr lang="fr-FR" sz="1600" b="1" i="0" cap="small" baseline="0" noProof="0" dirty="0" smtClean="0">
              <a:latin typeface="Tw Cen MT" pitchFamily="34" charset="0"/>
              <a:ea typeface="+mn-ea"/>
              <a:cs typeface="+mn-cs"/>
            </a:rPr>
            <a:t>Les partenaires</a:t>
          </a:r>
          <a:endParaRPr lang="fr-FR" sz="1600" b="1" i="0" cap="small" baseline="0" noProof="0" dirty="0">
            <a:latin typeface="Tw Cen MT" pitchFamily="34" charset="0"/>
            <a:ea typeface="+mn-ea"/>
            <a:cs typeface="+mn-cs"/>
          </a:endParaRPr>
        </a:p>
      </dgm:t>
    </dgm:pt>
    <dgm:pt modelId="{14CE6DE6-7AE4-4065-AB74-552CC1D6A349}" type="parTrans" cxnId="{3FD83816-C361-4D24-8AB6-354B7437A76B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881862A2-801E-4409-BBA3-1D28F906DF0D}" type="sibTrans" cxnId="{3FD83816-C361-4D24-8AB6-354B7437A76B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368813E9-88F2-4B87-A18F-8968DB02E955}">
      <dgm:prSet phldrT="[Text]" custT="1"/>
      <dgm:spPr/>
      <dgm:t>
        <a:bodyPr/>
        <a:lstStyle/>
        <a:p>
          <a:pPr algn="l" defTabSz="914400">
            <a:buNone/>
          </a:pPr>
          <a:r>
            <a:rPr lang="fr-FR" sz="1400" b="1" i="1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Etablissement public de recherche placé sous la tutelle des ministères de la culture et de la communication et de la Recherche</a:t>
          </a:r>
          <a:endParaRPr lang="fr-FR" sz="1400" b="1" i="1" noProof="0" dirty="0">
            <a:solidFill>
              <a:schemeClr val="tx1"/>
            </a:solidFill>
            <a:latin typeface="Tw Cen MT" pitchFamily="34" charset="0"/>
            <a:ea typeface="+mn-ea"/>
            <a:cs typeface="+mn-cs"/>
          </a:endParaRPr>
        </a:p>
      </dgm:t>
    </dgm:pt>
    <dgm:pt modelId="{E88ABAB3-92C9-4BE8-8456-BA7C85E7E798}" type="parTrans" cxnId="{1FB74535-938D-4C18-A440-47241A4D8FB5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422B2A6C-E95B-4FDB-8D10-DE19A116E7B7}" type="sibTrans" cxnId="{1FB74535-938D-4C18-A440-47241A4D8FB5}">
      <dgm:prSet/>
      <dgm:spPr/>
      <dgm:t>
        <a:bodyPr/>
        <a:lstStyle/>
        <a:p>
          <a:endParaRPr lang="en-US" sz="1600">
            <a:latin typeface="Tw Cen MT" pitchFamily="34" charset="0"/>
          </a:endParaRPr>
        </a:p>
      </dgm:t>
    </dgm:pt>
    <dgm:pt modelId="{EA96043F-A301-49EE-90F4-27BC2ADEAC3E}">
      <dgm:prSet custT="1"/>
      <dgm:spPr/>
      <dgm:t>
        <a:bodyPr/>
        <a:lstStyle/>
        <a:p>
          <a:pPr algn="ctr"/>
          <a:endParaRPr lang="fr-FR" sz="1400" b="1" i="1" noProof="0" dirty="0" smtClean="0">
            <a:solidFill>
              <a:schemeClr val="tx1"/>
            </a:solidFill>
            <a:latin typeface="Tw Cen MT" pitchFamily="34" charset="0"/>
            <a:ea typeface="+mn-ea"/>
            <a:cs typeface="+mn-cs"/>
          </a:endParaRPr>
        </a:p>
      </dgm:t>
    </dgm:pt>
    <dgm:pt modelId="{532EA11B-422D-4A36-A8BC-DC3F8205E20A}" type="parTrans" cxnId="{E4688BA1-E7A5-4E6E-BD59-7753C86E9533}">
      <dgm:prSet/>
      <dgm:spPr/>
      <dgm:t>
        <a:bodyPr/>
        <a:lstStyle/>
        <a:p>
          <a:endParaRPr lang="fr-FR"/>
        </a:p>
      </dgm:t>
    </dgm:pt>
    <dgm:pt modelId="{EDDF6495-A403-4948-8D2C-2F011193640E}" type="sibTrans" cxnId="{E4688BA1-E7A5-4E6E-BD59-7753C86E9533}">
      <dgm:prSet/>
      <dgm:spPr/>
      <dgm:t>
        <a:bodyPr/>
        <a:lstStyle/>
        <a:p>
          <a:endParaRPr lang="fr-FR"/>
        </a:p>
      </dgm:t>
    </dgm:pt>
    <dgm:pt modelId="{E33E0C3C-B934-4C2B-B9B2-3AE3ABB58C53}">
      <dgm:prSet custT="1"/>
      <dgm:spPr/>
      <dgm:t>
        <a:bodyPr/>
        <a:lstStyle/>
        <a:p>
          <a:pPr algn="l"/>
          <a:r>
            <a:rPr lang="fr-FR" sz="1400" b="1" i="1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474 aménageurs privés et publics facturés pour des fouilles archéologiques</a:t>
          </a:r>
        </a:p>
      </dgm:t>
    </dgm:pt>
    <dgm:pt modelId="{58359592-C4F3-40A2-A482-6E9B08EE4954}" type="parTrans" cxnId="{C0E5B385-1F1A-43F1-A1FA-91087E8132C2}">
      <dgm:prSet/>
      <dgm:spPr/>
      <dgm:t>
        <a:bodyPr/>
        <a:lstStyle/>
        <a:p>
          <a:endParaRPr lang="fr-FR"/>
        </a:p>
      </dgm:t>
    </dgm:pt>
    <dgm:pt modelId="{A804C3DF-A833-4E63-A1A6-39153DB417C4}" type="sibTrans" cxnId="{C0E5B385-1F1A-43F1-A1FA-91087E8132C2}">
      <dgm:prSet/>
      <dgm:spPr/>
      <dgm:t>
        <a:bodyPr/>
        <a:lstStyle/>
        <a:p>
          <a:endParaRPr lang="fr-FR"/>
        </a:p>
      </dgm:t>
    </dgm:pt>
    <dgm:pt modelId="{EBF053EA-2CF8-47E8-B496-278454570908}">
      <dgm:prSet custT="1"/>
      <dgm:spPr/>
      <dgm:t>
        <a:bodyPr/>
        <a:lstStyle/>
        <a:p>
          <a:pPr algn="l"/>
          <a:r>
            <a:rPr lang="fr-FR" sz="1400" b="1" i="1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59 partenariats scientifiques (instituts et laboratoires de recherche, universités, services d’archéologie de collectivités territoriales….)</a:t>
          </a:r>
        </a:p>
      </dgm:t>
    </dgm:pt>
    <dgm:pt modelId="{EED30110-4116-4CC7-B691-EB0602BC841E}" type="parTrans" cxnId="{E64C6EFC-5325-47F2-A291-8FA931B6FF00}">
      <dgm:prSet/>
      <dgm:spPr/>
      <dgm:t>
        <a:bodyPr/>
        <a:lstStyle/>
        <a:p>
          <a:endParaRPr lang="fr-FR"/>
        </a:p>
      </dgm:t>
    </dgm:pt>
    <dgm:pt modelId="{5627179A-1AAD-4D4C-81C4-192FF59AE8AF}" type="sibTrans" cxnId="{E64C6EFC-5325-47F2-A291-8FA931B6FF00}">
      <dgm:prSet/>
      <dgm:spPr/>
      <dgm:t>
        <a:bodyPr/>
        <a:lstStyle/>
        <a:p>
          <a:endParaRPr lang="fr-FR"/>
        </a:p>
      </dgm:t>
    </dgm:pt>
    <dgm:pt modelId="{EEF7A56D-3B78-430A-94BB-58369DDC03B5}">
      <dgm:prSet custT="1"/>
      <dgm:spPr/>
      <dgm:t>
        <a:bodyPr/>
        <a:lstStyle/>
        <a:p>
          <a:pPr algn="l"/>
          <a:r>
            <a:rPr lang="fr-FR" sz="1400" b="1" i="1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Exploiter et diffuser l'information auprès de la communauté scientifique</a:t>
          </a:r>
        </a:p>
      </dgm:t>
    </dgm:pt>
    <dgm:pt modelId="{1C2180B8-8004-4C58-B0F2-E9B61BD16F84}" type="parTrans" cxnId="{D7314430-EDCC-4001-96E9-74492809FFA7}">
      <dgm:prSet/>
      <dgm:spPr/>
      <dgm:t>
        <a:bodyPr/>
        <a:lstStyle/>
        <a:p>
          <a:endParaRPr lang="fr-FR"/>
        </a:p>
      </dgm:t>
    </dgm:pt>
    <dgm:pt modelId="{DCC63025-BA36-4E00-97A8-4E8A48541F3E}" type="sibTrans" cxnId="{D7314430-EDCC-4001-96E9-74492809FFA7}">
      <dgm:prSet/>
      <dgm:spPr/>
      <dgm:t>
        <a:bodyPr/>
        <a:lstStyle/>
        <a:p>
          <a:endParaRPr lang="fr-FR"/>
        </a:p>
      </dgm:t>
    </dgm:pt>
    <dgm:pt modelId="{C75E794D-32DA-4BD0-9E89-7DFD71B1F425}">
      <dgm:prSet custT="1"/>
      <dgm:spPr/>
      <dgm:t>
        <a:bodyPr/>
        <a:lstStyle/>
        <a:p>
          <a:pPr algn="l"/>
          <a:r>
            <a:rPr lang="fr-FR" sz="1400" b="1" i="1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Concourir à l'enseignement, à la diffusion culturelle et à la valorisation de l'archéologie auprès du public</a:t>
          </a:r>
        </a:p>
      </dgm:t>
    </dgm:pt>
    <dgm:pt modelId="{E7D7CFCF-3AF5-405D-94C5-00ECCF58F6A0}" type="parTrans" cxnId="{E602F46F-0E43-4D98-BCA9-AFD7415E56C0}">
      <dgm:prSet/>
      <dgm:spPr/>
      <dgm:t>
        <a:bodyPr/>
        <a:lstStyle/>
        <a:p>
          <a:endParaRPr lang="fr-FR"/>
        </a:p>
      </dgm:t>
    </dgm:pt>
    <dgm:pt modelId="{8BC83494-7DDC-4592-B7AC-FF5C971DDB9B}" type="sibTrans" cxnId="{E602F46F-0E43-4D98-BCA9-AFD7415E56C0}">
      <dgm:prSet/>
      <dgm:spPr/>
      <dgm:t>
        <a:bodyPr/>
        <a:lstStyle/>
        <a:p>
          <a:endParaRPr lang="fr-FR"/>
        </a:p>
      </dgm:t>
    </dgm:pt>
    <dgm:pt modelId="{2EC93F4B-187A-4F35-98DE-FCE395F017D2}">
      <dgm:prSet custT="1"/>
      <dgm:spPr/>
      <dgm:t>
        <a:bodyPr/>
        <a:lstStyle/>
        <a:p>
          <a:pPr algn="l"/>
          <a:r>
            <a:rPr lang="fr-FR" sz="1400" b="1" i="1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224 fouilles réalisées</a:t>
          </a:r>
        </a:p>
      </dgm:t>
    </dgm:pt>
    <dgm:pt modelId="{A1AD1312-A55F-400C-837E-30F9BB664F76}" type="parTrans" cxnId="{F1324269-3DE7-4580-AEE8-E630C5650073}">
      <dgm:prSet/>
      <dgm:spPr/>
      <dgm:t>
        <a:bodyPr/>
        <a:lstStyle/>
        <a:p>
          <a:endParaRPr lang="fr-FR"/>
        </a:p>
      </dgm:t>
    </dgm:pt>
    <dgm:pt modelId="{851B8515-F111-47EB-A634-26C08C27417D}" type="sibTrans" cxnId="{F1324269-3DE7-4580-AEE8-E630C5650073}">
      <dgm:prSet/>
      <dgm:spPr/>
      <dgm:t>
        <a:bodyPr/>
        <a:lstStyle/>
        <a:p>
          <a:endParaRPr lang="fr-FR"/>
        </a:p>
      </dgm:t>
    </dgm:pt>
    <dgm:pt modelId="{E3E21747-76F2-4E6B-8DF4-9D690EFB1465}">
      <dgm:prSet custT="1"/>
      <dgm:spPr/>
      <dgm:t>
        <a:bodyPr/>
        <a:lstStyle/>
        <a:p>
          <a:pPr algn="l"/>
          <a:r>
            <a:rPr lang="fr-FR" sz="1400" b="1" i="1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2119 collaborateurs</a:t>
          </a:r>
        </a:p>
      </dgm:t>
    </dgm:pt>
    <dgm:pt modelId="{C9982238-D38A-4480-A0A1-3923C507ECDF}" type="parTrans" cxnId="{D22F9B25-40DE-4BC0-A99F-0ED2EB621A31}">
      <dgm:prSet/>
      <dgm:spPr/>
      <dgm:t>
        <a:bodyPr/>
        <a:lstStyle/>
        <a:p>
          <a:endParaRPr lang="fr-FR"/>
        </a:p>
      </dgm:t>
    </dgm:pt>
    <dgm:pt modelId="{DEC65429-20CF-467F-B067-B0F7D3FA3558}" type="sibTrans" cxnId="{D22F9B25-40DE-4BC0-A99F-0ED2EB621A31}">
      <dgm:prSet/>
      <dgm:spPr/>
      <dgm:t>
        <a:bodyPr/>
        <a:lstStyle/>
        <a:p>
          <a:endParaRPr lang="fr-FR"/>
        </a:p>
      </dgm:t>
    </dgm:pt>
    <dgm:pt modelId="{3C95BA27-50C4-4500-A220-09D5746A0FB2}">
      <dgm:prSet custT="1"/>
      <dgm:spPr/>
      <dgm:t>
        <a:bodyPr/>
        <a:lstStyle/>
        <a:p>
          <a:pPr algn="l"/>
          <a:r>
            <a:rPr lang="fr-FR" sz="1400" b="1" i="1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157 millions d’euros de budget</a:t>
          </a:r>
        </a:p>
      </dgm:t>
    </dgm:pt>
    <dgm:pt modelId="{D4C18960-32D9-4AF4-BBCB-B4B7F4622D3D}" type="parTrans" cxnId="{19DBB01D-686C-4EF1-84D2-4C6AFCE5C118}">
      <dgm:prSet/>
      <dgm:spPr/>
      <dgm:t>
        <a:bodyPr/>
        <a:lstStyle/>
        <a:p>
          <a:endParaRPr lang="fr-FR"/>
        </a:p>
      </dgm:t>
    </dgm:pt>
    <dgm:pt modelId="{1AB68777-BDCB-4E4B-B7CA-08E72FBE3C85}" type="sibTrans" cxnId="{19DBB01D-686C-4EF1-84D2-4C6AFCE5C118}">
      <dgm:prSet/>
      <dgm:spPr/>
      <dgm:t>
        <a:bodyPr/>
        <a:lstStyle/>
        <a:p>
          <a:endParaRPr lang="fr-FR"/>
        </a:p>
      </dgm:t>
    </dgm:pt>
    <dgm:pt modelId="{871F5FC3-9DA2-47E6-91A3-EE3B38DB1004}">
      <dgm:prSet custT="1"/>
      <dgm:spPr/>
      <dgm:t>
        <a:bodyPr/>
        <a:lstStyle/>
        <a:p>
          <a:pPr algn="l"/>
          <a:r>
            <a:rPr lang="fr-FR" sz="1400" b="1" i="1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510 communes concernées</a:t>
          </a:r>
        </a:p>
      </dgm:t>
    </dgm:pt>
    <dgm:pt modelId="{E1EE84F0-3076-4FA9-B5F3-6E21D7208B1A}" type="parTrans" cxnId="{15B6E275-6D91-4A70-87D6-05927124A8E4}">
      <dgm:prSet/>
      <dgm:spPr/>
      <dgm:t>
        <a:bodyPr/>
        <a:lstStyle/>
        <a:p>
          <a:endParaRPr lang="fr-FR"/>
        </a:p>
      </dgm:t>
    </dgm:pt>
    <dgm:pt modelId="{B4B4BAA6-3D62-4F5C-BEBD-C48BAB684D41}" type="sibTrans" cxnId="{15B6E275-6D91-4A70-87D6-05927124A8E4}">
      <dgm:prSet/>
      <dgm:spPr/>
      <dgm:t>
        <a:bodyPr/>
        <a:lstStyle/>
        <a:p>
          <a:endParaRPr lang="fr-FR"/>
        </a:p>
      </dgm:t>
    </dgm:pt>
    <dgm:pt modelId="{1F70F4BB-8E34-4FDC-AA08-CB7EBC506FF6}">
      <dgm:prSet custT="1"/>
      <dgm:spPr/>
      <dgm:t>
        <a:bodyPr/>
        <a:lstStyle/>
        <a:p>
          <a:pPr algn="l"/>
          <a:r>
            <a:rPr lang="fr-FR" sz="1400" b="1" i="1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697 publications scientifiques</a:t>
          </a:r>
        </a:p>
      </dgm:t>
    </dgm:pt>
    <dgm:pt modelId="{8EA87F7E-4D20-4647-9B2D-4A1BF55DE104}" type="parTrans" cxnId="{DEA60668-1CA6-4402-9EA5-D1FDD13D328A}">
      <dgm:prSet/>
      <dgm:spPr/>
      <dgm:t>
        <a:bodyPr/>
        <a:lstStyle/>
        <a:p>
          <a:endParaRPr lang="fr-FR"/>
        </a:p>
      </dgm:t>
    </dgm:pt>
    <dgm:pt modelId="{08F998A9-FED3-4C8A-8E5D-FF94D3466AC3}" type="sibTrans" cxnId="{DEA60668-1CA6-4402-9EA5-D1FDD13D328A}">
      <dgm:prSet/>
      <dgm:spPr/>
      <dgm:t>
        <a:bodyPr/>
        <a:lstStyle/>
        <a:p>
          <a:endParaRPr lang="fr-FR"/>
        </a:p>
      </dgm:t>
    </dgm:pt>
    <dgm:pt modelId="{B7312F73-68D6-49C7-9CE4-0421A039823F}">
      <dgm:prSet custT="1"/>
      <dgm:spPr/>
      <dgm:t>
        <a:bodyPr/>
        <a:lstStyle/>
        <a:p>
          <a:pPr algn="l"/>
          <a:r>
            <a:rPr lang="fr-FR" sz="1400" b="1" i="1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34 expositions coproduites</a:t>
          </a:r>
        </a:p>
      </dgm:t>
    </dgm:pt>
    <dgm:pt modelId="{D6F8E218-EBD0-44DF-8C78-BF0BDDB500EF}" type="parTrans" cxnId="{E6D04A19-5EBB-47C6-AEA4-9C83BCFBED52}">
      <dgm:prSet/>
      <dgm:spPr/>
      <dgm:t>
        <a:bodyPr/>
        <a:lstStyle/>
        <a:p>
          <a:endParaRPr lang="fr-FR"/>
        </a:p>
      </dgm:t>
    </dgm:pt>
    <dgm:pt modelId="{52DBA64D-0571-41DC-97A2-318FFCCF3CA8}" type="sibTrans" cxnId="{E6D04A19-5EBB-47C6-AEA4-9C83BCFBED52}">
      <dgm:prSet/>
      <dgm:spPr/>
      <dgm:t>
        <a:bodyPr/>
        <a:lstStyle/>
        <a:p>
          <a:endParaRPr lang="fr-FR"/>
        </a:p>
      </dgm:t>
    </dgm:pt>
    <dgm:pt modelId="{3422F650-1D13-4D04-805E-6C02270B77F0}">
      <dgm:prSet custT="1"/>
      <dgm:spPr/>
      <dgm:t>
        <a:bodyPr/>
        <a:lstStyle/>
        <a:p>
          <a:pPr algn="l"/>
          <a:r>
            <a:rPr lang="fr-FR" sz="1400" b="1" i="1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Présence en Guyane, Guadeloupe et </a:t>
          </a:r>
          <a:r>
            <a:rPr lang="fr-FR" sz="1400" b="1" i="1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Martinique</a:t>
          </a:r>
          <a:endParaRPr lang="fr-FR" sz="1400" b="1" i="1" noProof="0" dirty="0">
            <a:solidFill>
              <a:schemeClr val="tx1"/>
            </a:solidFill>
            <a:latin typeface="Tw Cen MT" pitchFamily="34" charset="0"/>
            <a:ea typeface="+mn-ea"/>
            <a:cs typeface="+mn-cs"/>
          </a:endParaRPr>
        </a:p>
      </dgm:t>
    </dgm:pt>
    <dgm:pt modelId="{D1E26890-975B-481A-8246-44C363731754}" type="parTrans" cxnId="{7063F305-321B-4E3D-AC27-19325AEC3D7E}">
      <dgm:prSet/>
      <dgm:spPr/>
      <dgm:t>
        <a:bodyPr/>
        <a:lstStyle/>
        <a:p>
          <a:endParaRPr lang="fr-FR"/>
        </a:p>
      </dgm:t>
    </dgm:pt>
    <dgm:pt modelId="{A8D0352A-6FB9-44FB-99ED-65994EC6CEE0}" type="sibTrans" cxnId="{7063F305-321B-4E3D-AC27-19325AEC3D7E}">
      <dgm:prSet/>
      <dgm:spPr/>
      <dgm:t>
        <a:bodyPr/>
        <a:lstStyle/>
        <a:p>
          <a:endParaRPr lang="fr-FR"/>
        </a:p>
      </dgm:t>
    </dgm:pt>
    <dgm:pt modelId="{9BAC8106-8CC6-4773-96AA-9DD524F0259F}" type="pres">
      <dgm:prSet presAssocID="{B63282A7-70A2-40EB-BA90-3E5E0CC5412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846938B-620B-48DC-889B-BB5890006A03}" type="pres">
      <dgm:prSet presAssocID="{BFD1F271-C6F3-4EB5-8F42-01A31264773A}" presName="composite" presStyleCnt="0"/>
      <dgm:spPr/>
    </dgm:pt>
    <dgm:pt modelId="{6EE71F31-E1FD-4051-8E20-8F20240C9854}" type="pres">
      <dgm:prSet presAssocID="{BFD1F271-C6F3-4EB5-8F42-01A31264773A}" presName="Accent" presStyleLbl="alignAcc1" presStyleIdx="0" presStyleCnt="3"/>
      <dgm:spPr>
        <a:ln w="38100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</a:ln>
      </dgm:spPr>
      <dgm:t>
        <a:bodyPr/>
        <a:lstStyle/>
        <a:p>
          <a:endParaRPr lang="en-US"/>
        </a:p>
      </dgm:t>
    </dgm:pt>
    <dgm:pt modelId="{7E7413C4-7C09-40FD-B67F-7804CD290F9A}" type="pres">
      <dgm:prSet presAssocID="{BFD1F271-C6F3-4EB5-8F42-01A31264773A}" presName="Image" presStyleLbl="node1" presStyleIdx="0" presStyleCnt="3"/>
      <dgm:spPr>
        <a:prstGeom prst="round1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en-US"/>
        </a:p>
      </dgm:t>
    </dgm:pt>
    <dgm:pt modelId="{B2F64801-3A43-43B6-B958-B3D683F772C2}" type="pres">
      <dgm:prSet presAssocID="{BFD1F271-C6F3-4EB5-8F42-01A31264773A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0A11D-BA7D-4498-851F-3374AA3FA2AC}" type="pres">
      <dgm:prSet presAssocID="{BFD1F271-C6F3-4EB5-8F42-01A31264773A}" presName="Parent" presStyleLbl="alignNode1" presStyleIdx="0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03EBAD6-A84D-40D7-98AC-3E48ACBD8F03}" type="pres">
      <dgm:prSet presAssocID="{2C6514D4-354C-4C04-88DE-F01CB5F87F6A}" presName="sibTrans" presStyleCnt="0"/>
      <dgm:spPr/>
    </dgm:pt>
    <dgm:pt modelId="{24865614-F0C5-4FBB-A223-5B113E817005}" type="pres">
      <dgm:prSet presAssocID="{3856EAB8-949C-408D-A6E4-941E45CD71B0}" presName="composite" presStyleCnt="0"/>
      <dgm:spPr/>
    </dgm:pt>
    <dgm:pt modelId="{9F0CC73E-F503-4F00-9BD7-91C8AA5613F1}" type="pres">
      <dgm:prSet presAssocID="{3856EAB8-949C-408D-A6E4-941E45CD71B0}" presName="Accent" presStyleLbl="alignAcc1" presStyleIdx="1" presStyleCnt="3"/>
      <dgm:spPr>
        <a:ln w="38100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</a:ln>
      </dgm:spPr>
      <dgm:t>
        <a:bodyPr/>
        <a:lstStyle/>
        <a:p>
          <a:endParaRPr lang="en-US"/>
        </a:p>
      </dgm:t>
    </dgm:pt>
    <dgm:pt modelId="{67DCCFF5-35CE-4975-B1FA-880272C581D1}" type="pres">
      <dgm:prSet presAssocID="{3856EAB8-949C-408D-A6E4-941E45CD71B0}" presName="Image" presStyleLbl="node1" presStyleIdx="1" presStyleCnt="3"/>
      <dgm:spPr>
        <a:prstGeom prst="round1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en-US"/>
        </a:p>
      </dgm:t>
    </dgm:pt>
    <dgm:pt modelId="{5AB57B8F-CA64-436E-A0E8-FE9731F3E6DE}" type="pres">
      <dgm:prSet presAssocID="{3856EAB8-949C-408D-A6E4-941E45CD71B0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A90DE-2642-464C-9280-6F593CF60FBF}" type="pres">
      <dgm:prSet presAssocID="{3856EAB8-949C-408D-A6E4-941E45CD71B0}" presName="Parent" presStyleLbl="alignNode1" presStyleIdx="1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9B5D9EF6-9F70-4DEC-944D-F6606BEB9AA7}" type="pres">
      <dgm:prSet presAssocID="{719DBD9C-54E7-4B31-8D14-960A262E4059}" presName="sibTrans" presStyleCnt="0"/>
      <dgm:spPr/>
    </dgm:pt>
    <dgm:pt modelId="{9A150E43-8FB0-4614-8517-B57D7DBCE5F2}" type="pres">
      <dgm:prSet presAssocID="{2879351E-2988-488A-8B94-15C25D4AD8C2}" presName="composite" presStyleCnt="0"/>
      <dgm:spPr/>
    </dgm:pt>
    <dgm:pt modelId="{AD89D675-E175-4FF3-8F50-BBF50D9E32C4}" type="pres">
      <dgm:prSet presAssocID="{2879351E-2988-488A-8B94-15C25D4AD8C2}" presName="Accent" presStyleLbl="alignAcc1" presStyleIdx="2" presStyleCnt="3"/>
      <dgm:spPr>
        <a:ln w="38100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</a:ln>
      </dgm:spPr>
      <dgm:t>
        <a:bodyPr/>
        <a:lstStyle/>
        <a:p>
          <a:endParaRPr lang="en-US"/>
        </a:p>
      </dgm:t>
    </dgm:pt>
    <dgm:pt modelId="{D1B0BBF7-099D-42AE-80F3-58CFA928DE2B}" type="pres">
      <dgm:prSet presAssocID="{2879351E-2988-488A-8B94-15C25D4AD8C2}" presName="Image" presStyleLbl="node1" presStyleIdx="2" presStyleCnt="3"/>
      <dgm:spPr>
        <a:prstGeom prst="round1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en-US"/>
        </a:p>
      </dgm:t>
    </dgm:pt>
    <dgm:pt modelId="{2CC0510A-D5E0-4210-82F4-A6D466888A3E}" type="pres">
      <dgm:prSet presAssocID="{2879351E-2988-488A-8B94-15C25D4AD8C2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AB057-2BD4-412C-9B22-97C8795AAB98}" type="pres">
      <dgm:prSet presAssocID="{2879351E-2988-488A-8B94-15C25D4AD8C2}" presName="Parent" presStyleLbl="alignNode1" presStyleIdx="2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04BE1780-B326-40A1-A05D-F7A24E847802}" type="presOf" srcId="{3422F650-1D13-4D04-805E-6C02270B77F0}" destId="{5AB57B8F-CA64-436E-A0E8-FE9731F3E6DE}" srcOrd="0" destOrd="7" presId="urn:microsoft.com/office/officeart/2008/layout/TitlePictureLineup"/>
    <dgm:cxn modelId="{F8437F7A-A0F4-4E69-BE6F-FF6DFD226F42}" srcId="{B63282A7-70A2-40EB-BA90-3E5E0CC5412F}" destId="{3856EAB8-949C-408D-A6E4-941E45CD71B0}" srcOrd="1" destOrd="0" parTransId="{ECB51387-F340-4607-BC98-F7CBC4D29424}" sibTransId="{719DBD9C-54E7-4B31-8D14-960A262E4059}"/>
    <dgm:cxn modelId="{E4688BA1-E7A5-4E6E-BD59-7753C86E9533}" srcId="{3856EAB8-949C-408D-A6E4-941E45CD71B0}" destId="{EA96043F-A301-49EE-90F4-27BC2ADEAC3E}" srcOrd="8" destOrd="0" parTransId="{532EA11B-422D-4A36-A8BC-DC3F8205E20A}" sibTransId="{EDDF6495-A403-4948-8D2C-2F011193640E}"/>
    <dgm:cxn modelId="{9CB5634E-D5B2-44F8-B57B-E87B62F9ABC2}" type="presOf" srcId="{2879351E-2988-488A-8B94-15C25D4AD8C2}" destId="{F9EAB057-2BD4-412C-9B22-97C8795AAB98}" srcOrd="0" destOrd="0" presId="urn:microsoft.com/office/officeart/2008/layout/TitlePictureLineup"/>
    <dgm:cxn modelId="{6BF99B19-C96E-41C3-B1F1-8EBBBB4C504D}" type="presOf" srcId="{3C95BA27-50C4-4500-A220-09D5746A0FB2}" destId="{5AB57B8F-CA64-436E-A0E8-FE9731F3E6DE}" srcOrd="0" destOrd="3" presId="urn:microsoft.com/office/officeart/2008/layout/TitlePictureLineup"/>
    <dgm:cxn modelId="{B5314403-8592-43AB-9B0C-026A9911C1D1}" srcId="{BFD1F271-C6F3-4EB5-8F42-01A31264773A}" destId="{EB8B5144-5386-4192-A705-9058E77C01B1}" srcOrd="0" destOrd="0" parTransId="{612008EB-7F87-40A4-A6E3-E86E6DEDC204}" sibTransId="{EE092C9A-F204-4DB9-9C74-C3AA7F3D68FC}"/>
    <dgm:cxn modelId="{784B5685-7E99-438B-94CC-BE38F0078AC8}" type="presOf" srcId="{C75E794D-32DA-4BD0-9E89-7DFD71B1F425}" destId="{B2F64801-3A43-43B6-B958-B3D683F772C2}" srcOrd="0" destOrd="2" presId="urn:microsoft.com/office/officeart/2008/layout/TitlePictureLineup"/>
    <dgm:cxn modelId="{A5C2BC63-CD93-4ED2-8B91-F588E0E68119}" srcId="{B63282A7-70A2-40EB-BA90-3E5E0CC5412F}" destId="{BFD1F271-C6F3-4EB5-8F42-01A31264773A}" srcOrd="0" destOrd="0" parTransId="{074B466C-5E74-43B0-AC01-3032107620EA}" sibTransId="{2C6514D4-354C-4C04-88DE-F01CB5F87F6A}"/>
    <dgm:cxn modelId="{E64C6EFC-5325-47F2-A291-8FA931B6FF00}" srcId="{2879351E-2988-488A-8B94-15C25D4AD8C2}" destId="{EBF053EA-2CF8-47E8-B496-278454570908}" srcOrd="2" destOrd="0" parTransId="{EED30110-4116-4CC7-B691-EB0602BC841E}" sibTransId="{5627179A-1AAD-4D4C-81C4-192FF59AE8AF}"/>
    <dgm:cxn modelId="{5CA7A319-DC8E-4A51-B937-CAC09CBCA25A}" type="presOf" srcId="{EA96043F-A301-49EE-90F4-27BC2ADEAC3E}" destId="{5AB57B8F-CA64-436E-A0E8-FE9731F3E6DE}" srcOrd="0" destOrd="8" presId="urn:microsoft.com/office/officeart/2008/layout/TitlePictureLineup"/>
    <dgm:cxn modelId="{E602F46F-0E43-4D98-BCA9-AFD7415E56C0}" srcId="{BFD1F271-C6F3-4EB5-8F42-01A31264773A}" destId="{C75E794D-32DA-4BD0-9E89-7DFD71B1F425}" srcOrd="2" destOrd="0" parTransId="{E7D7CFCF-3AF5-405D-94C5-00ECCF58F6A0}" sibTransId="{8BC83494-7DDC-4592-B7AC-FF5C971DDB9B}"/>
    <dgm:cxn modelId="{4D7AAAA3-4019-4DE7-B20D-F3CEA96C71AB}" type="presOf" srcId="{2EC93F4B-187A-4F35-98DE-FCE395F017D2}" destId="{5AB57B8F-CA64-436E-A0E8-FE9731F3E6DE}" srcOrd="0" destOrd="1" presId="urn:microsoft.com/office/officeart/2008/layout/TitlePictureLineup"/>
    <dgm:cxn modelId="{15B6E275-6D91-4A70-87D6-05927124A8E4}" srcId="{3856EAB8-949C-408D-A6E4-941E45CD71B0}" destId="{871F5FC3-9DA2-47E6-91A3-EE3B38DB1004}" srcOrd="4" destOrd="0" parTransId="{E1EE84F0-3076-4FA9-B5F3-6E21D7208B1A}" sibTransId="{B4B4BAA6-3D62-4F5C-BEBD-C48BAB684D41}"/>
    <dgm:cxn modelId="{E23D12E9-E1A7-4C45-B52E-E7C8358CAE5C}" type="presOf" srcId="{1F70F4BB-8E34-4FDC-AA08-CB7EBC506FF6}" destId="{5AB57B8F-CA64-436E-A0E8-FE9731F3E6DE}" srcOrd="0" destOrd="5" presId="urn:microsoft.com/office/officeart/2008/layout/TitlePictureLineup"/>
    <dgm:cxn modelId="{658CBA60-032A-4351-9FE6-FB33FA5D687C}" type="presOf" srcId="{EEF7A56D-3B78-430A-94BB-58369DDC03B5}" destId="{B2F64801-3A43-43B6-B958-B3D683F772C2}" srcOrd="0" destOrd="1" presId="urn:microsoft.com/office/officeart/2008/layout/TitlePictureLineup"/>
    <dgm:cxn modelId="{F1324269-3DE7-4580-AEE8-E630C5650073}" srcId="{3856EAB8-949C-408D-A6E4-941E45CD71B0}" destId="{2EC93F4B-187A-4F35-98DE-FCE395F017D2}" srcOrd="1" destOrd="0" parTransId="{A1AD1312-A55F-400C-837E-30F9BB664F76}" sibTransId="{851B8515-F111-47EB-A634-26C08C27417D}"/>
    <dgm:cxn modelId="{3D400EAC-75A9-48BE-AE16-EAED54089EE2}" type="presOf" srcId="{E634B75E-B69A-45BD-949A-B28DA5F467F7}" destId="{5AB57B8F-CA64-436E-A0E8-FE9731F3E6DE}" srcOrd="0" destOrd="0" presId="urn:microsoft.com/office/officeart/2008/layout/TitlePictureLineup"/>
    <dgm:cxn modelId="{DEA60668-1CA6-4402-9EA5-D1FDD13D328A}" srcId="{3856EAB8-949C-408D-A6E4-941E45CD71B0}" destId="{1F70F4BB-8E34-4FDC-AA08-CB7EBC506FF6}" srcOrd="5" destOrd="0" parTransId="{8EA87F7E-4D20-4647-9B2D-4A1BF55DE104}" sibTransId="{08F998A9-FED3-4C8A-8E5D-FF94D3466AC3}"/>
    <dgm:cxn modelId="{38225775-F5C4-4319-B74F-19708E2B3A60}" type="presOf" srcId="{B7312F73-68D6-49C7-9CE4-0421A039823F}" destId="{5AB57B8F-CA64-436E-A0E8-FE9731F3E6DE}" srcOrd="0" destOrd="6" presId="urn:microsoft.com/office/officeart/2008/layout/TitlePictureLineup"/>
    <dgm:cxn modelId="{D07C9243-58BD-4C6E-949C-EC2F39CE67D6}" type="presOf" srcId="{BFD1F271-C6F3-4EB5-8F42-01A31264773A}" destId="{7280A11D-BA7D-4498-851F-3374AA3FA2AC}" srcOrd="0" destOrd="0" presId="urn:microsoft.com/office/officeart/2008/layout/TitlePictureLineup"/>
    <dgm:cxn modelId="{D7314430-EDCC-4001-96E9-74492809FFA7}" srcId="{BFD1F271-C6F3-4EB5-8F42-01A31264773A}" destId="{EEF7A56D-3B78-430A-94BB-58369DDC03B5}" srcOrd="1" destOrd="0" parTransId="{1C2180B8-8004-4C58-B0F2-E9B61BD16F84}" sibTransId="{DCC63025-BA36-4E00-97A8-4E8A48541F3E}"/>
    <dgm:cxn modelId="{852D575F-2EC2-4E58-BA14-D6A0770FE866}" type="presOf" srcId="{EBF053EA-2CF8-47E8-B496-278454570908}" destId="{2CC0510A-D5E0-4210-82F4-A6D466888A3E}" srcOrd="0" destOrd="2" presId="urn:microsoft.com/office/officeart/2008/layout/TitlePictureLineup"/>
    <dgm:cxn modelId="{1FB74535-938D-4C18-A440-47241A4D8FB5}" srcId="{2879351E-2988-488A-8B94-15C25D4AD8C2}" destId="{368813E9-88F2-4B87-A18F-8968DB02E955}" srcOrd="0" destOrd="0" parTransId="{E88ABAB3-92C9-4BE8-8456-BA7C85E7E798}" sibTransId="{422B2A6C-E95B-4FDB-8D10-DE19A116E7B7}"/>
    <dgm:cxn modelId="{5FE1E22C-0D98-42E4-8833-A85C7126DA7B}" type="presOf" srcId="{871F5FC3-9DA2-47E6-91A3-EE3B38DB1004}" destId="{5AB57B8F-CA64-436E-A0E8-FE9731F3E6DE}" srcOrd="0" destOrd="4" presId="urn:microsoft.com/office/officeart/2008/layout/TitlePictureLineup"/>
    <dgm:cxn modelId="{8F801F76-A0E7-43B7-BC6E-3F555EF90638}" type="presOf" srcId="{E33E0C3C-B934-4C2B-B9B2-3AE3ABB58C53}" destId="{2CC0510A-D5E0-4210-82F4-A6D466888A3E}" srcOrd="0" destOrd="1" presId="urn:microsoft.com/office/officeart/2008/layout/TitlePictureLineup"/>
    <dgm:cxn modelId="{19DBB01D-686C-4EF1-84D2-4C6AFCE5C118}" srcId="{3856EAB8-949C-408D-A6E4-941E45CD71B0}" destId="{3C95BA27-50C4-4500-A220-09D5746A0FB2}" srcOrd="3" destOrd="0" parTransId="{D4C18960-32D9-4AF4-BBCB-B4B7F4622D3D}" sibTransId="{1AB68777-BDCB-4E4B-B7CA-08E72FBE3C85}"/>
    <dgm:cxn modelId="{3BF2CD08-3261-4690-B03E-AC0214C8F152}" type="presOf" srcId="{E3E21747-76F2-4E6B-8DF4-9D690EFB1465}" destId="{5AB57B8F-CA64-436E-A0E8-FE9731F3E6DE}" srcOrd="0" destOrd="2" presId="urn:microsoft.com/office/officeart/2008/layout/TitlePictureLineup"/>
    <dgm:cxn modelId="{0CDB5599-5B38-4FC2-AB39-CFF704C72BD9}" type="presOf" srcId="{3856EAB8-949C-408D-A6E4-941E45CD71B0}" destId="{F62A90DE-2642-464C-9280-6F593CF60FBF}" srcOrd="0" destOrd="0" presId="urn:microsoft.com/office/officeart/2008/layout/TitlePictureLineup"/>
    <dgm:cxn modelId="{FF2A682C-11D9-4492-A1F7-657B9EC7B60D}" type="presOf" srcId="{368813E9-88F2-4B87-A18F-8968DB02E955}" destId="{2CC0510A-D5E0-4210-82F4-A6D466888A3E}" srcOrd="0" destOrd="0" presId="urn:microsoft.com/office/officeart/2008/layout/TitlePictureLineup"/>
    <dgm:cxn modelId="{F649CCDD-F75D-4AB4-8829-23832AAA6543}" type="presOf" srcId="{EB8B5144-5386-4192-A705-9058E77C01B1}" destId="{B2F64801-3A43-43B6-B958-B3D683F772C2}" srcOrd="0" destOrd="0" presId="urn:microsoft.com/office/officeart/2008/layout/TitlePictureLineup"/>
    <dgm:cxn modelId="{F604E808-C2ED-4ABB-A6F4-742127C6E772}" type="presOf" srcId="{B63282A7-70A2-40EB-BA90-3E5E0CC5412F}" destId="{9BAC8106-8CC6-4773-96AA-9DD524F0259F}" srcOrd="0" destOrd="0" presId="urn:microsoft.com/office/officeart/2008/layout/TitlePictureLineup"/>
    <dgm:cxn modelId="{C0E5B385-1F1A-43F1-A1FA-91087E8132C2}" srcId="{2879351E-2988-488A-8B94-15C25D4AD8C2}" destId="{E33E0C3C-B934-4C2B-B9B2-3AE3ABB58C53}" srcOrd="1" destOrd="0" parTransId="{58359592-C4F3-40A2-A482-6E9B08EE4954}" sibTransId="{A804C3DF-A833-4E63-A1A6-39153DB417C4}"/>
    <dgm:cxn modelId="{3FD83816-C361-4D24-8AB6-354B7437A76B}" srcId="{B63282A7-70A2-40EB-BA90-3E5E0CC5412F}" destId="{2879351E-2988-488A-8B94-15C25D4AD8C2}" srcOrd="2" destOrd="0" parTransId="{14CE6DE6-7AE4-4065-AB74-552CC1D6A349}" sibTransId="{881862A2-801E-4409-BBA3-1D28F906DF0D}"/>
    <dgm:cxn modelId="{E6D04A19-5EBB-47C6-AEA4-9C83BCFBED52}" srcId="{3856EAB8-949C-408D-A6E4-941E45CD71B0}" destId="{B7312F73-68D6-49C7-9CE4-0421A039823F}" srcOrd="6" destOrd="0" parTransId="{D6F8E218-EBD0-44DF-8C78-BF0BDDB500EF}" sibTransId="{52DBA64D-0571-41DC-97A2-318FFCCF3CA8}"/>
    <dgm:cxn modelId="{7063F305-321B-4E3D-AC27-19325AEC3D7E}" srcId="{3856EAB8-949C-408D-A6E4-941E45CD71B0}" destId="{3422F650-1D13-4D04-805E-6C02270B77F0}" srcOrd="7" destOrd="0" parTransId="{D1E26890-975B-481A-8246-44C363731754}" sibTransId="{A8D0352A-6FB9-44FB-99ED-65994EC6CEE0}"/>
    <dgm:cxn modelId="{FB209D1F-F594-4C29-87F5-94DAA9D4D3AA}" srcId="{3856EAB8-949C-408D-A6E4-941E45CD71B0}" destId="{E634B75E-B69A-45BD-949A-B28DA5F467F7}" srcOrd="0" destOrd="0" parTransId="{3F428930-701C-4CB9-8759-BF2C8E895ED2}" sibTransId="{0D8D3E7B-81A2-4A73-A251-95704DD22077}"/>
    <dgm:cxn modelId="{D22F9B25-40DE-4BC0-A99F-0ED2EB621A31}" srcId="{3856EAB8-949C-408D-A6E4-941E45CD71B0}" destId="{E3E21747-76F2-4E6B-8DF4-9D690EFB1465}" srcOrd="2" destOrd="0" parTransId="{C9982238-D38A-4480-A0A1-3923C507ECDF}" sibTransId="{DEC65429-20CF-467F-B067-B0F7D3FA3558}"/>
    <dgm:cxn modelId="{B49A2518-612D-4F01-A66D-941CF7B38634}" type="presParOf" srcId="{9BAC8106-8CC6-4773-96AA-9DD524F0259F}" destId="{7846938B-620B-48DC-889B-BB5890006A03}" srcOrd="0" destOrd="0" presId="urn:microsoft.com/office/officeart/2008/layout/TitlePictureLineup"/>
    <dgm:cxn modelId="{15215B57-242C-4E47-8556-B92DCCA50A7A}" type="presParOf" srcId="{7846938B-620B-48DC-889B-BB5890006A03}" destId="{6EE71F31-E1FD-4051-8E20-8F20240C9854}" srcOrd="0" destOrd="0" presId="urn:microsoft.com/office/officeart/2008/layout/TitlePictureLineup"/>
    <dgm:cxn modelId="{711A6CBF-0AA9-49C7-95F3-5FCAD4EBEBDD}" type="presParOf" srcId="{7846938B-620B-48DC-889B-BB5890006A03}" destId="{7E7413C4-7C09-40FD-B67F-7804CD290F9A}" srcOrd="1" destOrd="0" presId="urn:microsoft.com/office/officeart/2008/layout/TitlePictureLineup"/>
    <dgm:cxn modelId="{4A24B0D1-3BF9-4BB8-8C3B-B0A0EDD8A95F}" type="presParOf" srcId="{7846938B-620B-48DC-889B-BB5890006A03}" destId="{B2F64801-3A43-43B6-B958-B3D683F772C2}" srcOrd="2" destOrd="0" presId="urn:microsoft.com/office/officeart/2008/layout/TitlePictureLineup"/>
    <dgm:cxn modelId="{2F085C17-B333-48E0-8038-D03802C4A1EC}" type="presParOf" srcId="{7846938B-620B-48DC-889B-BB5890006A03}" destId="{7280A11D-BA7D-4498-851F-3374AA3FA2AC}" srcOrd="3" destOrd="0" presId="urn:microsoft.com/office/officeart/2008/layout/TitlePictureLineup"/>
    <dgm:cxn modelId="{FD9FF5E8-5CFF-4ED4-84C8-66177B4708CD}" type="presParOf" srcId="{9BAC8106-8CC6-4773-96AA-9DD524F0259F}" destId="{603EBAD6-A84D-40D7-98AC-3E48ACBD8F03}" srcOrd="1" destOrd="0" presId="urn:microsoft.com/office/officeart/2008/layout/TitlePictureLineup"/>
    <dgm:cxn modelId="{48771654-6AB4-431E-AEFE-14274D3902A6}" type="presParOf" srcId="{9BAC8106-8CC6-4773-96AA-9DD524F0259F}" destId="{24865614-F0C5-4FBB-A223-5B113E817005}" srcOrd="2" destOrd="0" presId="urn:microsoft.com/office/officeart/2008/layout/TitlePictureLineup"/>
    <dgm:cxn modelId="{21D9C836-7EE9-48ED-AFB1-AFB661F58B6F}" type="presParOf" srcId="{24865614-F0C5-4FBB-A223-5B113E817005}" destId="{9F0CC73E-F503-4F00-9BD7-91C8AA5613F1}" srcOrd="0" destOrd="0" presId="urn:microsoft.com/office/officeart/2008/layout/TitlePictureLineup"/>
    <dgm:cxn modelId="{D046CDC4-1D27-49F2-8AF8-EA68CAEBBE35}" type="presParOf" srcId="{24865614-F0C5-4FBB-A223-5B113E817005}" destId="{67DCCFF5-35CE-4975-B1FA-880272C581D1}" srcOrd="1" destOrd="0" presId="urn:microsoft.com/office/officeart/2008/layout/TitlePictureLineup"/>
    <dgm:cxn modelId="{2AFD5996-27CD-4436-8E33-0F056FB30E65}" type="presParOf" srcId="{24865614-F0C5-4FBB-A223-5B113E817005}" destId="{5AB57B8F-CA64-436E-A0E8-FE9731F3E6DE}" srcOrd="2" destOrd="0" presId="urn:microsoft.com/office/officeart/2008/layout/TitlePictureLineup"/>
    <dgm:cxn modelId="{CD0ECF18-14E3-43D4-88A7-BA8C78ECEA42}" type="presParOf" srcId="{24865614-F0C5-4FBB-A223-5B113E817005}" destId="{F62A90DE-2642-464C-9280-6F593CF60FBF}" srcOrd="3" destOrd="0" presId="urn:microsoft.com/office/officeart/2008/layout/TitlePictureLineup"/>
    <dgm:cxn modelId="{4C6D9C05-D287-415C-BF79-5A9B860D274C}" type="presParOf" srcId="{9BAC8106-8CC6-4773-96AA-9DD524F0259F}" destId="{9B5D9EF6-9F70-4DEC-944D-F6606BEB9AA7}" srcOrd="3" destOrd="0" presId="urn:microsoft.com/office/officeart/2008/layout/TitlePictureLineup"/>
    <dgm:cxn modelId="{4211DC54-BAD5-46CA-BD59-3E359A3CCFBF}" type="presParOf" srcId="{9BAC8106-8CC6-4773-96AA-9DD524F0259F}" destId="{9A150E43-8FB0-4614-8517-B57D7DBCE5F2}" srcOrd="4" destOrd="0" presId="urn:microsoft.com/office/officeart/2008/layout/TitlePictureLineup"/>
    <dgm:cxn modelId="{7DA45DE3-84A8-4325-9439-387E27CDBE0D}" type="presParOf" srcId="{9A150E43-8FB0-4614-8517-B57D7DBCE5F2}" destId="{AD89D675-E175-4FF3-8F50-BBF50D9E32C4}" srcOrd="0" destOrd="0" presId="urn:microsoft.com/office/officeart/2008/layout/TitlePictureLineup"/>
    <dgm:cxn modelId="{B85D007F-5E47-4ED0-B81E-04ADFC6E90DC}" type="presParOf" srcId="{9A150E43-8FB0-4614-8517-B57D7DBCE5F2}" destId="{D1B0BBF7-099D-42AE-80F3-58CFA928DE2B}" srcOrd="1" destOrd="0" presId="urn:microsoft.com/office/officeart/2008/layout/TitlePictureLineup"/>
    <dgm:cxn modelId="{60D7382D-1E9E-4E77-8F86-FECF4A69E4B1}" type="presParOf" srcId="{9A150E43-8FB0-4614-8517-B57D7DBCE5F2}" destId="{2CC0510A-D5E0-4210-82F4-A6D466888A3E}" srcOrd="2" destOrd="0" presId="urn:microsoft.com/office/officeart/2008/layout/TitlePictureLineup"/>
    <dgm:cxn modelId="{9D7DF8FE-981F-4601-B823-11CC553CE573}" type="presParOf" srcId="{9A150E43-8FB0-4614-8517-B57D7DBCE5F2}" destId="{F9EAB057-2BD4-412C-9B22-97C8795AAB9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55538-1811-4FAC-8E79-923CD337CE5B}" type="doc">
      <dgm:prSet loTypeId="urn:microsoft.com/office/officeart/2005/8/layout/arrow3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EA587C4-6088-445A-BC9F-4AC20FFCDD6F}">
      <dgm:prSet phldrT="[Texte]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fr-FR" b="1" dirty="0" smtClean="0">
              <a:latin typeface="Tw Cen MT" pitchFamily="34" charset="0"/>
            </a:rPr>
            <a:t>Découverte dans une fouille d’un matériau supérieur en quantité et en qualité </a:t>
          </a:r>
          <a:endParaRPr lang="fr-FR" b="1" dirty="0">
            <a:latin typeface="Tw Cen MT" pitchFamily="34" charset="0"/>
          </a:endParaRPr>
        </a:p>
      </dgm:t>
    </dgm:pt>
    <dgm:pt modelId="{44C5D8CE-083F-482A-A2C3-5D2F0C19D333}" type="parTrans" cxnId="{203875AC-0374-4118-B7C8-E8D4C2367153}">
      <dgm:prSet/>
      <dgm:spPr/>
      <dgm:t>
        <a:bodyPr/>
        <a:lstStyle/>
        <a:p>
          <a:endParaRPr lang="fr-FR"/>
        </a:p>
      </dgm:t>
    </dgm:pt>
    <dgm:pt modelId="{383618BD-F92D-472D-8B51-3D7C6266BC18}" type="sibTrans" cxnId="{203875AC-0374-4118-B7C8-E8D4C2367153}">
      <dgm:prSet/>
      <dgm:spPr/>
      <dgm:t>
        <a:bodyPr/>
        <a:lstStyle/>
        <a:p>
          <a:endParaRPr lang="fr-FR"/>
        </a:p>
      </dgm:t>
    </dgm:pt>
    <dgm:pt modelId="{346CBD61-BD53-4F1D-92C9-36A6C0A21301}">
      <dgm:prSet phldrT="[Texte]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fr-FR" b="1" dirty="0" smtClean="0">
              <a:latin typeface="Tw Cen MT" pitchFamily="34" charset="0"/>
            </a:rPr>
            <a:t>Recherche dans les travaux d’historiens pour trouver une explication du phénomène</a:t>
          </a:r>
          <a:endParaRPr lang="fr-FR" b="1" dirty="0">
            <a:latin typeface="Tw Cen MT" pitchFamily="34" charset="0"/>
          </a:endParaRPr>
        </a:p>
      </dgm:t>
    </dgm:pt>
    <dgm:pt modelId="{B97EBC29-FE9F-4946-B746-02228DD1B49B}" type="parTrans" cxnId="{D4E8B234-D987-4913-A27E-4B875EA863AB}">
      <dgm:prSet/>
      <dgm:spPr/>
      <dgm:t>
        <a:bodyPr/>
        <a:lstStyle/>
        <a:p>
          <a:endParaRPr lang="fr-FR"/>
        </a:p>
      </dgm:t>
    </dgm:pt>
    <dgm:pt modelId="{D8FE72BA-3CD3-4D17-B6DF-DAB0446E2EE8}" type="sibTrans" cxnId="{D4E8B234-D987-4913-A27E-4B875EA863AB}">
      <dgm:prSet/>
      <dgm:spPr/>
      <dgm:t>
        <a:bodyPr/>
        <a:lstStyle/>
        <a:p>
          <a:endParaRPr lang="fr-FR"/>
        </a:p>
      </dgm:t>
    </dgm:pt>
    <dgm:pt modelId="{FF7E432B-0759-43B0-8619-A979FD37AD42}" type="pres">
      <dgm:prSet presAssocID="{86B55538-1811-4FAC-8E79-923CD337CE5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F65C22A-16B2-4A56-9040-3FE2657BE83E}" type="pres">
      <dgm:prSet presAssocID="{86B55538-1811-4FAC-8E79-923CD337CE5B}" presName="divider" presStyleLbl="fgShp" presStyleIdx="0" presStyleCnt="1"/>
      <dgm:spPr>
        <a:solidFill>
          <a:schemeClr val="tx1"/>
        </a:solidFill>
      </dgm:spPr>
    </dgm:pt>
    <dgm:pt modelId="{BD58D183-A998-4129-988F-9ACD6C2D69C0}" type="pres">
      <dgm:prSet presAssocID="{FEA587C4-6088-445A-BC9F-4AC20FFCDD6F}" presName="downArrow" presStyleLbl="node1" presStyleIdx="0" presStyleCnt="2"/>
      <dgm:spPr/>
    </dgm:pt>
    <dgm:pt modelId="{E7CE5686-169C-472A-8131-3D3519A15F77}" type="pres">
      <dgm:prSet presAssocID="{FEA587C4-6088-445A-BC9F-4AC20FFCDD6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BA4DFA-4781-427D-AD84-940008D5B2F1}" type="pres">
      <dgm:prSet presAssocID="{346CBD61-BD53-4F1D-92C9-36A6C0A21301}" presName="upArrow" presStyleLbl="node1" presStyleIdx="1" presStyleCnt="2"/>
      <dgm:spPr/>
    </dgm:pt>
    <dgm:pt modelId="{153FB782-3A4D-4BD0-A139-0BAF84384365}" type="pres">
      <dgm:prSet presAssocID="{346CBD61-BD53-4F1D-92C9-36A6C0A21301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03875AC-0374-4118-B7C8-E8D4C2367153}" srcId="{86B55538-1811-4FAC-8E79-923CD337CE5B}" destId="{FEA587C4-6088-445A-BC9F-4AC20FFCDD6F}" srcOrd="0" destOrd="0" parTransId="{44C5D8CE-083F-482A-A2C3-5D2F0C19D333}" sibTransId="{383618BD-F92D-472D-8B51-3D7C6266BC18}"/>
    <dgm:cxn modelId="{70FE6A22-71D8-464D-B8FD-B6DBDBAAAFA8}" type="presOf" srcId="{FEA587C4-6088-445A-BC9F-4AC20FFCDD6F}" destId="{E7CE5686-169C-472A-8131-3D3519A15F77}" srcOrd="0" destOrd="0" presId="urn:microsoft.com/office/officeart/2005/8/layout/arrow3"/>
    <dgm:cxn modelId="{1B0E1CF3-52EE-4D31-82DA-FA22494410AB}" type="presOf" srcId="{346CBD61-BD53-4F1D-92C9-36A6C0A21301}" destId="{153FB782-3A4D-4BD0-A139-0BAF84384365}" srcOrd="0" destOrd="0" presId="urn:microsoft.com/office/officeart/2005/8/layout/arrow3"/>
    <dgm:cxn modelId="{D4E8B234-D987-4913-A27E-4B875EA863AB}" srcId="{86B55538-1811-4FAC-8E79-923CD337CE5B}" destId="{346CBD61-BD53-4F1D-92C9-36A6C0A21301}" srcOrd="1" destOrd="0" parTransId="{B97EBC29-FE9F-4946-B746-02228DD1B49B}" sibTransId="{D8FE72BA-3CD3-4D17-B6DF-DAB0446E2EE8}"/>
    <dgm:cxn modelId="{277793A0-8853-4172-9402-7A69FAA6BE15}" type="presOf" srcId="{86B55538-1811-4FAC-8E79-923CD337CE5B}" destId="{FF7E432B-0759-43B0-8619-A979FD37AD42}" srcOrd="0" destOrd="0" presId="urn:microsoft.com/office/officeart/2005/8/layout/arrow3"/>
    <dgm:cxn modelId="{4FA91A85-376D-48A1-B82E-C230FFA65404}" type="presParOf" srcId="{FF7E432B-0759-43B0-8619-A979FD37AD42}" destId="{4F65C22A-16B2-4A56-9040-3FE2657BE83E}" srcOrd="0" destOrd="0" presId="urn:microsoft.com/office/officeart/2005/8/layout/arrow3"/>
    <dgm:cxn modelId="{A9CC2849-0699-4D65-A29D-863C779C1F99}" type="presParOf" srcId="{FF7E432B-0759-43B0-8619-A979FD37AD42}" destId="{BD58D183-A998-4129-988F-9ACD6C2D69C0}" srcOrd="1" destOrd="0" presId="urn:microsoft.com/office/officeart/2005/8/layout/arrow3"/>
    <dgm:cxn modelId="{C927B6EC-F052-49AD-802B-42788038AA34}" type="presParOf" srcId="{FF7E432B-0759-43B0-8619-A979FD37AD42}" destId="{E7CE5686-169C-472A-8131-3D3519A15F77}" srcOrd="2" destOrd="0" presId="urn:microsoft.com/office/officeart/2005/8/layout/arrow3"/>
    <dgm:cxn modelId="{8BA11C9F-1BC1-42B4-AB61-D67340A76CE5}" type="presParOf" srcId="{FF7E432B-0759-43B0-8619-A979FD37AD42}" destId="{FDBA4DFA-4781-427D-AD84-940008D5B2F1}" srcOrd="3" destOrd="0" presId="urn:microsoft.com/office/officeart/2005/8/layout/arrow3"/>
    <dgm:cxn modelId="{3175BEC7-6A9D-46A1-BEE6-DC961131678E}" type="presParOf" srcId="{FF7E432B-0759-43B0-8619-A979FD37AD42}" destId="{153FB782-3A4D-4BD0-A139-0BAF8438436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73152" tIns="144000" rIns="73152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2000" b="0" u="sng" cap="none" spc="0" baseline="0" noProof="0" dirty="0" smtClean="0">
              <a:solidFill>
                <a:schemeClr val="tx1"/>
              </a:solidFill>
              <a:effectLst/>
              <a:latin typeface="Old English Text MT" pitchFamily="66" charset="0"/>
            </a:rPr>
            <a:t>L’archéologie rurale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200" b="1" i="1" noProof="0" dirty="0" smtClean="0">
              <a:solidFill>
                <a:schemeClr val="tx1"/>
              </a:solidFill>
              <a:latin typeface="Corbel" pitchFamily="34" charset="0"/>
            </a:rPr>
            <a:t>Analyse des sols sur de vastes espaces pour appréhender l’évolution du terroir.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200" b="1" i="1" noProof="0" dirty="0" smtClean="0">
              <a:solidFill>
                <a:schemeClr val="tx1"/>
              </a:solidFill>
              <a:latin typeface="Corbel" pitchFamily="34" charset="0"/>
            </a:rPr>
            <a:t>-  Quelles relations ces sociétés entretenaient-elles avec leur environnement ?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200" b="1" i="1" noProof="0" dirty="0" smtClean="0">
              <a:solidFill>
                <a:schemeClr val="tx1"/>
              </a:solidFill>
              <a:latin typeface="Corbel" pitchFamily="34" charset="0"/>
            </a:rPr>
            <a:t>- Comment ont évolué leurs pratiques d’agriculture et d’élevage ?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fr-FR" sz="1200" b="1" i="1" noProof="0" dirty="0" smtClean="0">
              <a:solidFill>
                <a:schemeClr val="tx1"/>
              </a:solidFill>
              <a:latin typeface="Corbel" pitchFamily="34" charset="0"/>
            </a:rPr>
            <a:t>- Comment ces sociétés ont-elles géré leurs ressources, l’eau, la forêt ou encore leurs déchets ? </a:t>
          </a: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fr-FR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fr-FR" noProof="0"/>
        </a:p>
      </dgm:t>
    </dgm:pt>
    <dgm:pt modelId="{5DD0A7D4-5781-4819-AF33-C5CE25A2D29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0" tIns="144000" rIns="0"/>
        <a:lstStyle/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2000" b="0" u="sng" cap="none" spc="0" baseline="0" noProof="0" dirty="0" smtClean="0">
              <a:solidFill>
                <a:schemeClr val="tx1"/>
              </a:solidFill>
              <a:effectLst/>
              <a:latin typeface="Old English Text MT" pitchFamily="66" charset="0"/>
            </a:rPr>
            <a:t>L’archéologie urbaine</a:t>
          </a:r>
          <a:endParaRPr lang="fr-FR" sz="2000" b="1" u="sng" spc="300" noProof="0" dirty="0" smtClean="0">
            <a:solidFill>
              <a:schemeClr val="tx1"/>
            </a:solidFill>
            <a:effectLst/>
            <a:latin typeface="A Gothique Time " pitchFamily="2" charset="0"/>
          </a:endParaRPr>
        </a:p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1200" b="1" i="1" spc="0" noProof="0" dirty="0" smtClean="0">
              <a:solidFill>
                <a:schemeClr val="tx1"/>
              </a:solidFill>
              <a:effectLst/>
              <a:latin typeface="Corbel" pitchFamily="34" charset="0"/>
            </a:rPr>
            <a:t>Analyse des occupations humaines successives en un même lieu sur plusieurs siècles, produisant une superposition des vestiges. </a:t>
          </a:r>
        </a:p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1200" b="1" i="1" spc="0" noProof="0" dirty="0" smtClean="0">
              <a:solidFill>
                <a:schemeClr val="tx1"/>
              </a:solidFill>
              <a:effectLst/>
              <a:latin typeface="Corbel" pitchFamily="34" charset="0"/>
            </a:rPr>
            <a:t>- Quelle évolution des occupations ?</a:t>
          </a:r>
        </a:p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1200" b="1" i="1" spc="0" noProof="0" dirty="0" smtClean="0">
              <a:solidFill>
                <a:schemeClr val="tx1"/>
              </a:solidFill>
              <a:effectLst/>
              <a:latin typeface="Corbel" pitchFamily="34" charset="0"/>
            </a:rPr>
            <a:t> - Quelles mutations (habitat, artisanat, espaces publics, civils ou religieux…) ?</a:t>
          </a:r>
        </a:p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1200" b="1" i="1" spc="0" noProof="0" dirty="0" smtClean="0">
              <a:solidFill>
                <a:schemeClr val="accent2">
                  <a:lumMod val="50000"/>
                </a:schemeClr>
              </a:solidFill>
              <a:effectLst/>
              <a:latin typeface="Corbel" pitchFamily="34" charset="0"/>
            </a:rPr>
            <a:t>= Lecture stratigraphique qui permet la restitution de la topographie de la ville depuis sa fondation jusqu’à l’époque actuelle.</a:t>
          </a:r>
          <a:endParaRPr lang="fr-FR" sz="1200" b="1" i="1" spc="0" noProof="0" dirty="0">
            <a:solidFill>
              <a:schemeClr val="accent2">
                <a:lumMod val="50000"/>
              </a:schemeClr>
            </a:solidFill>
            <a:effectLst/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fr-FR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fr-FR" noProof="0"/>
        </a:p>
      </dgm:t>
    </dgm:pt>
    <dgm:pt modelId="{77AF15ED-F058-4A0B-B979-9880C6062DF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73152" tIns="144000" rIns="72000"/>
        <a:lstStyle/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2000" b="0" u="sng" cap="none" spc="0" baseline="0" noProof="0" dirty="0" smtClean="0">
              <a:solidFill>
                <a:schemeClr val="tx1"/>
              </a:solidFill>
              <a:effectLst/>
              <a:latin typeface="Old English Text MT" pitchFamily="66" charset="0"/>
            </a:rPr>
            <a:t>L’archéologie du bâti</a:t>
          </a:r>
        </a:p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1200" b="1" i="1" u="none" cap="none" spc="0" baseline="0" noProof="0" dirty="0" smtClean="0">
              <a:solidFill>
                <a:schemeClr val="tx1"/>
              </a:solidFill>
              <a:effectLst/>
              <a:latin typeface="Corbel" pitchFamily="34" charset="0"/>
            </a:rPr>
            <a:t>Analyse de la stratification d'un bâtiment qui révèle la mise en œuvre d’une construction et de ses transformations jusqu’à l’état qui le caractérise aujourd'hui. </a:t>
          </a:r>
        </a:p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1200" b="1" i="1" u="none" cap="none" spc="0" baseline="0" noProof="0" dirty="0" smtClean="0">
              <a:solidFill>
                <a:schemeClr val="tx1"/>
              </a:solidFill>
              <a:effectLst/>
              <a:latin typeface="Corbel" pitchFamily="34" charset="0"/>
            </a:rPr>
            <a:t>- A quoi servait l'édifice ?</a:t>
          </a:r>
        </a:p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1200" b="1" i="1" u="none" cap="none" spc="0" baseline="0" noProof="0" dirty="0" smtClean="0">
              <a:solidFill>
                <a:schemeClr val="tx1"/>
              </a:solidFill>
              <a:effectLst/>
              <a:latin typeface="Corbel" pitchFamily="34" charset="0"/>
            </a:rPr>
            <a:t> - Comment était-il occupé ?</a:t>
          </a:r>
        </a:p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1200" b="1" i="1" u="none" cap="none" spc="0" baseline="0" noProof="0" dirty="0" smtClean="0">
              <a:solidFill>
                <a:schemeClr val="tx1"/>
              </a:solidFill>
              <a:effectLst/>
              <a:latin typeface="Corbel" pitchFamily="34" charset="0"/>
            </a:rPr>
            <a:t>- De quels modes de vie est-il le témoignage ? </a:t>
          </a:r>
        </a:p>
        <a:p>
          <a:pPr algn="ctr" defTabSz="914400">
            <a:lnSpc>
              <a:spcPct val="100000"/>
            </a:lnSpc>
            <a:spcAft>
              <a:spcPts val="0"/>
            </a:spcAft>
            <a:buNone/>
          </a:pPr>
          <a:r>
            <a:rPr lang="fr-FR" sz="1200" b="1" i="1" u="none" cap="none" spc="0" baseline="0" noProof="0" dirty="0" smtClean="0">
              <a:solidFill>
                <a:schemeClr val="accent2">
                  <a:lumMod val="50000"/>
                </a:schemeClr>
              </a:solidFill>
              <a:effectLst/>
              <a:latin typeface="Corbel" pitchFamily="34" charset="0"/>
            </a:rPr>
            <a:t>= contribue à enrichir notre vision des sociétés du passé.</a:t>
          </a:r>
          <a:endParaRPr lang="fr-FR" sz="1000" b="1" i="1" noProof="0" dirty="0">
            <a:solidFill>
              <a:schemeClr val="accent2">
                <a:lumMod val="50000"/>
              </a:schemeClr>
            </a:solidFill>
            <a:effectLst/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fr-FR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fr-FR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tx1">
            <a:lumMod val="85000"/>
            <a:lumOff val="15000"/>
          </a:schemeClr>
        </a:solidFill>
        <a:ln>
          <a:solidFill>
            <a:schemeClr val="accent2">
              <a:tint val="40000"/>
              <a:hueOff val="0"/>
              <a:satOff val="0"/>
              <a:lumOff val="0"/>
            </a:schemeClr>
          </a:solidFill>
        </a:ln>
        <a:effectLst>
          <a:reflection blurRad="165100" stA="88000" endPos="51000" dir="5400000" sy="-100000" algn="bl" rotWithShape="0"/>
        </a:effectLst>
      </dgm:spPr>
      <dgm:t>
        <a:bodyPr/>
        <a:lstStyle/>
        <a:p>
          <a:endParaRPr lang="fr-FR"/>
        </a:p>
      </dgm:t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3"/>
      <dgm:spPr/>
    </dgm:pt>
    <dgm:pt modelId="{C43EB61A-2E04-409F-8F87-79F190ED3CE0}" type="pres">
      <dgm:prSet presAssocID="{476E4177-EF8D-419E-AB8A-93E66CC82482}" presName="imagNode" presStyleLbl="fg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3"/>
      <dgm:spPr/>
    </dgm:pt>
    <dgm:pt modelId="{BF646D7A-C7D0-4489-A68F-61F32B7DB0C6}" type="pres">
      <dgm:prSet presAssocID="{5DD0A7D4-5781-4819-AF33-C5CE25A2D297}" presName="imagNode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3"/>
      <dgm:spPr/>
    </dgm:pt>
    <dgm:pt modelId="{41BC1ABA-1F87-4B1E-94EC-41724CD12655}" type="pres">
      <dgm:prSet presAssocID="{77AF15ED-F058-4A0B-B979-9880C6062DF0}" presName="imagNode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2B7EE2B4-E6AC-41AF-B337-51E0C5211161}" type="presOf" srcId="{77AF15ED-F058-4A0B-B979-9880C6062DF0}" destId="{5284ED54-4761-44DA-8086-D5FD397A1C95}" srcOrd="0" destOrd="0" presId="urn:microsoft.com/office/officeart/2005/8/layout/pList2#1"/>
    <dgm:cxn modelId="{47E6D89B-9380-42FF-B682-B9A0F53584CF}" type="presOf" srcId="{5DD0A7D4-5781-4819-AF33-C5CE25A2D297}" destId="{E4B0666F-2CF1-4C21-A251-46E6EBFF7C1D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2D1991C4-BF93-485A-AFB5-8D77FA89EF04}" type="presOf" srcId="{FD53903F-8A86-4D24-917A-36748269F973}" destId="{CAAEED2F-AC44-4514-84C2-160FDC42F579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6A0B01CA-E54E-4E76-B3EC-67ABB75B8245}" type="presOf" srcId="{A91F7A1B-DD1E-4B26-839C-2A5EF0A403AD}" destId="{3DB5F289-A8C3-40D5-8393-8636D9BFFD29}" srcOrd="0" destOrd="0" presId="urn:microsoft.com/office/officeart/2005/8/layout/pList2#1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3087DC02-DE8E-426D-8374-5DEC30BFC37E}" type="presOf" srcId="{AA690160-D328-4B69-A035-90D3C82FA0A6}" destId="{9E4DC8AD-1AC7-4E53-B32C-25202AFDB195}" srcOrd="0" destOrd="0" presId="urn:microsoft.com/office/officeart/2005/8/layout/pList2#1"/>
    <dgm:cxn modelId="{E0304DF6-E017-4D9E-82E5-F3045D05FE8F}" type="presOf" srcId="{476E4177-EF8D-419E-AB8A-93E66CC82482}" destId="{2572025E-E8B8-4F94-94D0-DC22D7F762FB}" srcOrd="0" destOrd="0" presId="urn:microsoft.com/office/officeart/2005/8/layout/pList2#1"/>
    <dgm:cxn modelId="{DFB94550-3FB4-486B-A8E9-D6302A436B6B}" type="presParOf" srcId="{9E4DC8AD-1AC7-4E53-B32C-25202AFDB195}" destId="{ACBF4AF3-FAB8-444C-81AB-52C89640E279}" srcOrd="0" destOrd="0" presId="urn:microsoft.com/office/officeart/2005/8/layout/pList2#1"/>
    <dgm:cxn modelId="{DA50AB45-1621-4A41-ACBC-ABAC8024B6FE}" type="presParOf" srcId="{9E4DC8AD-1AC7-4E53-B32C-25202AFDB195}" destId="{78248EF9-FFBB-4EB0-94C4-16A1D0A1A170}" srcOrd="1" destOrd="0" presId="urn:microsoft.com/office/officeart/2005/8/layout/pList2#1"/>
    <dgm:cxn modelId="{A47C1FF8-7F3F-4897-A95F-4A9C6204F191}" type="presParOf" srcId="{78248EF9-FFBB-4EB0-94C4-16A1D0A1A170}" destId="{CC8831C0-DF59-484B-83B2-A708366B3EB6}" srcOrd="0" destOrd="0" presId="urn:microsoft.com/office/officeart/2005/8/layout/pList2#1"/>
    <dgm:cxn modelId="{4E4ABDBC-76A5-4BE5-9D25-F3431A7FDB76}" type="presParOf" srcId="{CC8831C0-DF59-484B-83B2-A708366B3EB6}" destId="{2572025E-E8B8-4F94-94D0-DC22D7F762FB}" srcOrd="0" destOrd="0" presId="urn:microsoft.com/office/officeart/2005/8/layout/pList2#1"/>
    <dgm:cxn modelId="{0B5B306F-C9D7-4F89-B46C-1298EB56545F}" type="presParOf" srcId="{CC8831C0-DF59-484B-83B2-A708366B3EB6}" destId="{2E2B4276-DB06-4C66-80FF-919CDE10A5FE}" srcOrd="1" destOrd="0" presId="urn:microsoft.com/office/officeart/2005/8/layout/pList2#1"/>
    <dgm:cxn modelId="{E1BE4B54-3B6C-46A4-A998-6D1C443E41E4}" type="presParOf" srcId="{CC8831C0-DF59-484B-83B2-A708366B3EB6}" destId="{C43EB61A-2E04-409F-8F87-79F190ED3CE0}" srcOrd="2" destOrd="0" presId="urn:microsoft.com/office/officeart/2005/8/layout/pList2#1"/>
    <dgm:cxn modelId="{1F5F01C0-CCBB-490C-B4F3-8A823DD3E43D}" type="presParOf" srcId="{78248EF9-FFBB-4EB0-94C4-16A1D0A1A170}" destId="{3DB5F289-A8C3-40D5-8393-8636D9BFFD29}" srcOrd="1" destOrd="0" presId="urn:microsoft.com/office/officeart/2005/8/layout/pList2#1"/>
    <dgm:cxn modelId="{94668DAF-3491-458F-B0C8-0EFF56EEAF75}" type="presParOf" srcId="{78248EF9-FFBB-4EB0-94C4-16A1D0A1A170}" destId="{0C509E44-86D3-42D8-94FF-9B9788BAB857}" srcOrd="2" destOrd="0" presId="urn:microsoft.com/office/officeart/2005/8/layout/pList2#1"/>
    <dgm:cxn modelId="{DA378BF2-1A85-47E3-A7E4-55B93B98198B}" type="presParOf" srcId="{0C509E44-86D3-42D8-94FF-9B9788BAB857}" destId="{E4B0666F-2CF1-4C21-A251-46E6EBFF7C1D}" srcOrd="0" destOrd="0" presId="urn:microsoft.com/office/officeart/2005/8/layout/pList2#1"/>
    <dgm:cxn modelId="{F39620D0-5F81-4072-904B-3621566F31AC}" type="presParOf" srcId="{0C509E44-86D3-42D8-94FF-9B9788BAB857}" destId="{BBFA0B92-8C45-4EAA-A200-A78384D846A7}" srcOrd="1" destOrd="0" presId="urn:microsoft.com/office/officeart/2005/8/layout/pList2#1"/>
    <dgm:cxn modelId="{05211C97-9D65-411F-B19A-BB57E6425EC0}" type="presParOf" srcId="{0C509E44-86D3-42D8-94FF-9B9788BAB857}" destId="{BF646D7A-C7D0-4489-A68F-61F32B7DB0C6}" srcOrd="2" destOrd="0" presId="urn:microsoft.com/office/officeart/2005/8/layout/pList2#1"/>
    <dgm:cxn modelId="{DE7BC073-E904-44F5-A0B3-C9F03A204663}" type="presParOf" srcId="{78248EF9-FFBB-4EB0-94C4-16A1D0A1A170}" destId="{CAAEED2F-AC44-4514-84C2-160FDC42F579}" srcOrd="3" destOrd="0" presId="urn:microsoft.com/office/officeart/2005/8/layout/pList2#1"/>
    <dgm:cxn modelId="{458A03FB-C337-4D38-B4AD-0B3BB1D2FDFB}" type="presParOf" srcId="{78248EF9-FFBB-4EB0-94C4-16A1D0A1A170}" destId="{3617A269-0CD9-4948-9932-FA1AD12DE27E}" srcOrd="4" destOrd="0" presId="urn:microsoft.com/office/officeart/2005/8/layout/pList2#1"/>
    <dgm:cxn modelId="{4587F3D0-4E88-4C68-8C80-7C8D8AB2C8CC}" type="presParOf" srcId="{3617A269-0CD9-4948-9932-FA1AD12DE27E}" destId="{5284ED54-4761-44DA-8086-D5FD397A1C95}" srcOrd="0" destOrd="0" presId="urn:microsoft.com/office/officeart/2005/8/layout/pList2#1"/>
    <dgm:cxn modelId="{2DAB5C3A-094B-4EB7-A87B-1A7DE30B3B84}" type="presParOf" srcId="{3617A269-0CD9-4948-9932-FA1AD12DE27E}" destId="{9666B65F-B8AB-44AD-8F33-AF566667E781}" srcOrd="1" destOrd="0" presId="urn:microsoft.com/office/officeart/2005/8/layout/pList2#1"/>
    <dgm:cxn modelId="{7330ED78-A089-46AA-AD8C-9D93CB403200}" type="presParOf" srcId="{3617A269-0CD9-4948-9932-FA1AD12DE27E}" destId="{41BC1ABA-1F87-4B1E-94EC-41724CD1265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71F31-E1FD-4051-8E20-8F20240C9854}">
      <dsp:nvSpPr>
        <dsp:cNvPr id="0" name=""/>
        <dsp:cNvSpPr/>
      </dsp:nvSpPr>
      <dsp:spPr>
        <a:xfrm>
          <a:off x="4241" y="765036"/>
          <a:ext cx="0" cy="436514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413C4-7C09-40FD-B67F-7804CD290F9A}">
      <dsp:nvSpPr>
        <dsp:cNvPr id="0" name=""/>
        <dsp:cNvSpPr/>
      </dsp:nvSpPr>
      <dsp:spPr>
        <a:xfrm>
          <a:off x="125495" y="910540"/>
          <a:ext cx="2295823" cy="1964314"/>
        </a:xfrm>
        <a:prstGeom prst="round1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64801-3A43-43B6-B958-B3D683F772C2}">
      <dsp:nvSpPr>
        <dsp:cNvPr id="0" name=""/>
        <dsp:cNvSpPr/>
      </dsp:nvSpPr>
      <dsp:spPr>
        <a:xfrm>
          <a:off x="125495" y="2874855"/>
          <a:ext cx="2295823" cy="225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Détecter et étudier le patrimoine archéologique touché par les travaux d'aménagement du territoire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Exploiter et diffuser l'information auprès de la communauté scientifique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Concourir à l'enseignement, à la diffusion culturelle et à la valorisation de l'archéologie auprès du public</a:t>
          </a:r>
        </a:p>
      </dsp:txBody>
      <dsp:txXfrm>
        <a:off x="125495" y="2874855"/>
        <a:ext cx="2295823" cy="2255324"/>
      </dsp:txXfrm>
    </dsp:sp>
    <dsp:sp modelId="{7280A11D-BA7D-4498-851F-3374AA3FA2AC}">
      <dsp:nvSpPr>
        <dsp:cNvPr id="0" name=""/>
        <dsp:cNvSpPr/>
      </dsp:nvSpPr>
      <dsp:spPr>
        <a:xfrm>
          <a:off x="4241" y="280020"/>
          <a:ext cx="2425079" cy="485015"/>
        </a:xfrm>
        <a:prstGeom prst="round2DiagRect">
          <a:avLst/>
        </a:prstGeom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cap="small" baseline="0" noProof="0" dirty="0" smtClean="0">
              <a:latin typeface="Tw Cen MT" pitchFamily="34" charset="0"/>
              <a:ea typeface="+mn-ea"/>
              <a:cs typeface="+mn-cs"/>
            </a:rPr>
            <a:t>Les missions</a:t>
          </a:r>
          <a:endParaRPr lang="fr-FR" sz="1600" b="1" i="0" kern="1200" cap="small" baseline="0" noProof="0" dirty="0">
            <a:latin typeface="Tw Cen MT" pitchFamily="34" charset="0"/>
            <a:ea typeface="+mn-ea"/>
            <a:cs typeface="+mn-cs"/>
          </a:endParaRPr>
        </a:p>
      </dsp:txBody>
      <dsp:txXfrm>
        <a:off x="27917" y="303696"/>
        <a:ext cx="2377727" cy="437663"/>
      </dsp:txXfrm>
    </dsp:sp>
    <dsp:sp modelId="{9F0CC73E-F503-4F00-9BD7-91C8AA5613F1}">
      <dsp:nvSpPr>
        <dsp:cNvPr id="0" name=""/>
        <dsp:cNvSpPr/>
      </dsp:nvSpPr>
      <dsp:spPr>
        <a:xfrm>
          <a:off x="2787960" y="765036"/>
          <a:ext cx="0" cy="436514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CCFF5-35CE-4975-B1FA-880272C581D1}">
      <dsp:nvSpPr>
        <dsp:cNvPr id="0" name=""/>
        <dsp:cNvSpPr/>
      </dsp:nvSpPr>
      <dsp:spPr>
        <a:xfrm>
          <a:off x="2909214" y="910540"/>
          <a:ext cx="2295823" cy="1964314"/>
        </a:xfrm>
        <a:prstGeom prst="round1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57B8F-CA64-436E-A0E8-FE9731F3E6DE}">
      <dsp:nvSpPr>
        <dsp:cNvPr id="0" name=""/>
        <dsp:cNvSpPr/>
      </dsp:nvSpPr>
      <dsp:spPr>
        <a:xfrm>
          <a:off x="2909214" y="2874855"/>
          <a:ext cx="2295823" cy="225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1656 diagnostiques (terrestres/subaquatiques)</a:t>
          </a:r>
          <a:endParaRPr lang="fr-FR" sz="1400" b="1" i="1" kern="1200" noProof="0" dirty="0">
            <a:solidFill>
              <a:schemeClr val="tx1"/>
            </a:solidFill>
            <a:latin typeface="Tw Cen MT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224 fouilles réalisées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2119 collaborateurs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157 millions d’euros de budget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510 communes concernées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697 publications scientifiques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34 expositions coproduites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Présence en Guyane, Guadeloupe et </a:t>
          </a:r>
          <a:r>
            <a:rPr lang="fr-FR" sz="1400" b="1" i="1" kern="1200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Martinique</a:t>
          </a:r>
          <a:endParaRPr lang="fr-FR" sz="1400" b="1" i="1" kern="1200" noProof="0" dirty="0">
            <a:solidFill>
              <a:schemeClr val="tx1"/>
            </a:solidFill>
            <a:latin typeface="Tw Cen MT" pitchFamily="34" charset="0"/>
            <a:ea typeface="+mn-ea"/>
            <a:cs typeface="+mn-cs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1" i="1" kern="1200" noProof="0" dirty="0" smtClean="0">
            <a:solidFill>
              <a:schemeClr val="tx1"/>
            </a:solidFill>
            <a:latin typeface="Tw Cen MT" pitchFamily="34" charset="0"/>
            <a:ea typeface="+mn-ea"/>
            <a:cs typeface="+mn-cs"/>
          </a:endParaRPr>
        </a:p>
      </dsp:txBody>
      <dsp:txXfrm>
        <a:off x="2909214" y="2874855"/>
        <a:ext cx="2295823" cy="2255324"/>
      </dsp:txXfrm>
    </dsp:sp>
    <dsp:sp modelId="{F62A90DE-2642-464C-9280-6F593CF60FBF}">
      <dsp:nvSpPr>
        <dsp:cNvPr id="0" name=""/>
        <dsp:cNvSpPr/>
      </dsp:nvSpPr>
      <dsp:spPr>
        <a:xfrm>
          <a:off x="2787960" y="280020"/>
          <a:ext cx="2425079" cy="485015"/>
        </a:xfrm>
        <a:prstGeom prst="round2DiagRect">
          <a:avLst/>
        </a:prstGeom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cap="small" baseline="0" noProof="0" dirty="0" smtClean="0">
              <a:latin typeface="Tw Cen MT" pitchFamily="34" charset="0"/>
              <a:ea typeface="+mn-ea"/>
              <a:cs typeface="+mn-cs"/>
            </a:rPr>
            <a:t>L’</a:t>
          </a:r>
          <a:r>
            <a:rPr lang="fr-FR" sz="1600" b="1" i="0" kern="1200" cap="small" baseline="0" noProof="0" dirty="0" err="1" smtClean="0">
              <a:latin typeface="Tw Cen MT" pitchFamily="34" charset="0"/>
              <a:ea typeface="+mn-ea"/>
              <a:cs typeface="+mn-cs"/>
            </a:rPr>
            <a:t>Inrap</a:t>
          </a:r>
          <a:r>
            <a:rPr lang="fr-FR" sz="1600" b="1" i="0" kern="1200" cap="small" baseline="0" noProof="0" dirty="0" smtClean="0">
              <a:latin typeface="Tw Cen MT" pitchFamily="34" charset="0"/>
              <a:ea typeface="+mn-ea"/>
              <a:cs typeface="+mn-cs"/>
            </a:rPr>
            <a:t> en chiffres</a:t>
          </a:r>
          <a:endParaRPr lang="fr-FR" sz="1600" b="1" i="0" kern="1200" cap="small" baseline="0" noProof="0" dirty="0">
            <a:latin typeface="Tw Cen MT" pitchFamily="34" charset="0"/>
            <a:ea typeface="+mn-ea"/>
            <a:cs typeface="+mn-cs"/>
          </a:endParaRPr>
        </a:p>
      </dsp:txBody>
      <dsp:txXfrm>
        <a:off x="2811636" y="303696"/>
        <a:ext cx="2377727" cy="437663"/>
      </dsp:txXfrm>
    </dsp:sp>
    <dsp:sp modelId="{AD89D675-E175-4FF3-8F50-BBF50D9E32C4}">
      <dsp:nvSpPr>
        <dsp:cNvPr id="0" name=""/>
        <dsp:cNvSpPr/>
      </dsp:nvSpPr>
      <dsp:spPr>
        <a:xfrm>
          <a:off x="5571678" y="765036"/>
          <a:ext cx="0" cy="436514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0BBF7-099D-42AE-80F3-58CFA928DE2B}">
      <dsp:nvSpPr>
        <dsp:cNvPr id="0" name=""/>
        <dsp:cNvSpPr/>
      </dsp:nvSpPr>
      <dsp:spPr>
        <a:xfrm>
          <a:off x="5692932" y="910540"/>
          <a:ext cx="2295823" cy="1964314"/>
        </a:xfrm>
        <a:prstGeom prst="round1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0510A-D5E0-4210-82F4-A6D466888A3E}">
      <dsp:nvSpPr>
        <dsp:cNvPr id="0" name=""/>
        <dsp:cNvSpPr/>
      </dsp:nvSpPr>
      <dsp:spPr>
        <a:xfrm>
          <a:off x="5692932" y="2874855"/>
          <a:ext cx="2295823" cy="225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Etablissement public de recherche placé sous la tutelle des ministères de la culture et de la communication et de la Recherche</a:t>
          </a:r>
          <a:endParaRPr lang="fr-FR" sz="1400" b="1" i="1" kern="1200" noProof="0" dirty="0">
            <a:solidFill>
              <a:schemeClr val="tx1"/>
            </a:solidFill>
            <a:latin typeface="Tw Cen MT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474 aménageurs privés et publics facturés pour des fouilles archéologiques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1" kern="1200" noProof="0" dirty="0" smtClean="0">
              <a:solidFill>
                <a:schemeClr val="tx1"/>
              </a:solidFill>
              <a:latin typeface="Tw Cen MT" pitchFamily="34" charset="0"/>
              <a:ea typeface="+mn-ea"/>
              <a:cs typeface="+mn-cs"/>
            </a:rPr>
            <a:t>59 partenariats scientifiques (instituts et laboratoires de recherche, universités, services d’archéologie de collectivités territoriales….)</a:t>
          </a:r>
        </a:p>
      </dsp:txBody>
      <dsp:txXfrm>
        <a:off x="5692932" y="2874855"/>
        <a:ext cx="2295823" cy="2255324"/>
      </dsp:txXfrm>
    </dsp:sp>
    <dsp:sp modelId="{F9EAB057-2BD4-412C-9B22-97C8795AAB98}">
      <dsp:nvSpPr>
        <dsp:cNvPr id="0" name=""/>
        <dsp:cNvSpPr/>
      </dsp:nvSpPr>
      <dsp:spPr>
        <a:xfrm>
          <a:off x="5571678" y="280020"/>
          <a:ext cx="2425079" cy="485015"/>
        </a:xfrm>
        <a:prstGeom prst="round2DiagRect">
          <a:avLst/>
        </a:prstGeom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kern="1200" cap="small" baseline="0" noProof="0" dirty="0" smtClean="0">
              <a:latin typeface="Tw Cen MT" pitchFamily="34" charset="0"/>
              <a:ea typeface="+mn-ea"/>
              <a:cs typeface="+mn-cs"/>
            </a:rPr>
            <a:t>Les partenaires</a:t>
          </a:r>
          <a:endParaRPr lang="fr-FR" sz="1600" b="1" i="0" kern="1200" cap="small" baseline="0" noProof="0" dirty="0">
            <a:latin typeface="Tw Cen MT" pitchFamily="34" charset="0"/>
            <a:ea typeface="+mn-ea"/>
            <a:cs typeface="+mn-cs"/>
          </a:endParaRPr>
        </a:p>
      </dsp:txBody>
      <dsp:txXfrm>
        <a:off x="5595354" y="303696"/>
        <a:ext cx="2377727" cy="437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5C22A-16B2-4A56-9040-3FE2657BE83E}">
      <dsp:nvSpPr>
        <dsp:cNvPr id="0" name=""/>
        <dsp:cNvSpPr/>
      </dsp:nvSpPr>
      <dsp:spPr>
        <a:xfrm rot="21300000">
          <a:off x="16805" y="1440755"/>
          <a:ext cx="5442678" cy="623268"/>
        </a:xfrm>
        <a:prstGeom prst="mathMinus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58D183-A998-4129-988F-9ACD6C2D69C0}">
      <dsp:nvSpPr>
        <dsp:cNvPr id="0" name=""/>
        <dsp:cNvSpPr/>
      </dsp:nvSpPr>
      <dsp:spPr>
        <a:xfrm>
          <a:off x="657154" y="175239"/>
          <a:ext cx="1642886" cy="1401912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E5686-169C-472A-8131-3D3519A15F77}">
      <dsp:nvSpPr>
        <dsp:cNvPr id="0" name=""/>
        <dsp:cNvSpPr/>
      </dsp:nvSpPr>
      <dsp:spPr>
        <a:xfrm>
          <a:off x="2902433" y="0"/>
          <a:ext cx="1752412" cy="1472007"/>
        </a:xfrm>
        <a:prstGeom prst="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Tw Cen MT" pitchFamily="34" charset="0"/>
            </a:rPr>
            <a:t>Découverte dans une fouille d’un matériau supérieur en quantité et en qualité </a:t>
          </a:r>
          <a:endParaRPr lang="fr-FR" sz="1600" b="1" kern="1200" dirty="0">
            <a:latin typeface="Tw Cen MT" pitchFamily="34" charset="0"/>
          </a:endParaRPr>
        </a:p>
      </dsp:txBody>
      <dsp:txXfrm>
        <a:off x="2902433" y="0"/>
        <a:ext cx="1752412" cy="1472007"/>
      </dsp:txXfrm>
    </dsp:sp>
    <dsp:sp modelId="{FDBA4DFA-4781-427D-AD84-940008D5B2F1}">
      <dsp:nvSpPr>
        <dsp:cNvPr id="0" name=""/>
        <dsp:cNvSpPr/>
      </dsp:nvSpPr>
      <dsp:spPr>
        <a:xfrm>
          <a:off x="3176247" y="1927629"/>
          <a:ext cx="1642886" cy="1401912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3FB782-3A4D-4BD0-A139-0BAF84384365}">
      <dsp:nvSpPr>
        <dsp:cNvPr id="0" name=""/>
        <dsp:cNvSpPr/>
      </dsp:nvSpPr>
      <dsp:spPr>
        <a:xfrm>
          <a:off x="821443" y="2032772"/>
          <a:ext cx="1752412" cy="1472007"/>
        </a:xfrm>
        <a:prstGeom prst="rect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Tw Cen MT" pitchFamily="34" charset="0"/>
            </a:rPr>
            <a:t>Recherche dans les travaux d’historiens pour trouver une explication du phénomène</a:t>
          </a:r>
          <a:endParaRPr lang="fr-FR" sz="1600" b="1" kern="1200" dirty="0">
            <a:latin typeface="Tw Cen MT" pitchFamily="34" charset="0"/>
          </a:endParaRPr>
        </a:p>
      </dsp:txBody>
      <dsp:txXfrm>
        <a:off x="821443" y="2032772"/>
        <a:ext cx="1752412" cy="1472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2241346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 w="9525" cap="flat" cmpd="sng" algn="ctr">
          <a:solidFill>
            <a:schemeClr val="accent2">
              <a:tint val="40000"/>
              <a:hueOff val="0"/>
              <a:satOff val="0"/>
              <a:lumOff val="0"/>
            </a:schemeClr>
          </a:solidFill>
          <a:prstDash val="solid"/>
        </a:ln>
        <a:effectLst>
          <a:reflection blurRad="165100" stA="88000" endPos="510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3746" y="298846"/>
          <a:ext cx="2484596" cy="16436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3746" y="2241346"/>
          <a:ext cx="2484596" cy="2739424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144000" rIns="73152" bIns="14224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2000" b="0" u="sng" kern="1200" cap="none" spc="0" baseline="0" noProof="0" dirty="0" smtClean="0">
              <a:solidFill>
                <a:schemeClr val="tx1"/>
              </a:solidFill>
              <a:effectLst/>
              <a:latin typeface="Old English Text MT" pitchFamily="66" charset="0"/>
            </a:rPr>
            <a:t>L’archéologie rurale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b="1" i="1" kern="1200" noProof="0" dirty="0" smtClean="0">
              <a:solidFill>
                <a:schemeClr val="tx1"/>
              </a:solidFill>
              <a:latin typeface="Corbel" pitchFamily="34" charset="0"/>
            </a:rPr>
            <a:t>Analyse des sols sur de vastes espaces pour appréhender l’évolution du terroir.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b="1" i="1" kern="1200" noProof="0" dirty="0" smtClean="0">
              <a:solidFill>
                <a:schemeClr val="tx1"/>
              </a:solidFill>
              <a:latin typeface="Corbel" pitchFamily="34" charset="0"/>
            </a:rPr>
            <a:t>-  Quelles relations ces sociétés entretenaient-elles avec leur environnement ?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b="1" i="1" kern="1200" noProof="0" dirty="0" smtClean="0">
              <a:solidFill>
                <a:schemeClr val="tx1"/>
              </a:solidFill>
              <a:latin typeface="Corbel" pitchFamily="34" charset="0"/>
            </a:rPr>
            <a:t>- Comment ont évolué leurs pratiques d’agriculture et d’élevage ?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200" b="1" i="1" kern="1200" noProof="0" dirty="0" smtClean="0">
              <a:solidFill>
                <a:schemeClr val="tx1"/>
              </a:solidFill>
              <a:latin typeface="Corbel" pitchFamily="34" charset="0"/>
            </a:rPr>
            <a:t>- Comment ces sociétés ont-elles géré leurs ressources, l’eau, la forêt ou encore leurs déchets ? </a:t>
          </a:r>
        </a:p>
      </dsp:txBody>
      <dsp:txXfrm rot="10800000">
        <a:off x="330156" y="2241346"/>
        <a:ext cx="2331776" cy="2663014"/>
      </dsp:txXfrm>
    </dsp:sp>
    <dsp:sp modelId="{BF646D7A-C7D0-4489-A68F-61F32B7DB0C6}">
      <dsp:nvSpPr>
        <dsp:cNvPr id="0" name=""/>
        <dsp:cNvSpPr/>
      </dsp:nvSpPr>
      <dsp:spPr>
        <a:xfrm>
          <a:off x="2986801" y="298846"/>
          <a:ext cx="2484596" cy="16436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986801" y="2241346"/>
          <a:ext cx="2484596" cy="2739424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4000" rIns="0" bIns="142240" numCol="1" spcCol="1270" anchor="t" anchorCtr="0">
          <a:noAutofit/>
        </a:bodyPr>
        <a:lstStyle/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0" u="sng" kern="1200" cap="none" spc="0" baseline="0" noProof="0" dirty="0" smtClean="0">
              <a:solidFill>
                <a:schemeClr val="tx1"/>
              </a:solidFill>
              <a:effectLst/>
              <a:latin typeface="Old English Text MT" pitchFamily="66" charset="0"/>
            </a:rPr>
            <a:t>L’archéologie urbaine</a:t>
          </a:r>
          <a:endParaRPr lang="fr-FR" sz="2000" b="1" u="sng" kern="1200" spc="300" noProof="0" dirty="0" smtClean="0">
            <a:solidFill>
              <a:schemeClr val="tx1"/>
            </a:solidFill>
            <a:effectLst/>
            <a:latin typeface="A Gothique Time " pitchFamily="2" charset="0"/>
          </a:endParaRPr>
        </a:p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i="1" kern="1200" spc="0" noProof="0" dirty="0" smtClean="0">
              <a:solidFill>
                <a:schemeClr val="tx1"/>
              </a:solidFill>
              <a:effectLst/>
              <a:latin typeface="Corbel" pitchFamily="34" charset="0"/>
            </a:rPr>
            <a:t>Analyse des occupations humaines successives en un même lieu sur plusieurs siècles, produisant une superposition des vestiges. </a:t>
          </a:r>
        </a:p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i="1" kern="1200" spc="0" noProof="0" dirty="0" smtClean="0">
              <a:solidFill>
                <a:schemeClr val="tx1"/>
              </a:solidFill>
              <a:effectLst/>
              <a:latin typeface="Corbel" pitchFamily="34" charset="0"/>
            </a:rPr>
            <a:t>- Quelle évolution des occupations ?</a:t>
          </a:r>
        </a:p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i="1" kern="1200" spc="0" noProof="0" dirty="0" smtClean="0">
              <a:solidFill>
                <a:schemeClr val="tx1"/>
              </a:solidFill>
              <a:effectLst/>
              <a:latin typeface="Corbel" pitchFamily="34" charset="0"/>
            </a:rPr>
            <a:t> - Quelles mutations (habitat, artisanat, espaces publics, civils ou religieux…) ?</a:t>
          </a:r>
        </a:p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i="1" kern="1200" spc="0" noProof="0" dirty="0" smtClean="0">
              <a:solidFill>
                <a:schemeClr val="accent2">
                  <a:lumMod val="50000"/>
                </a:schemeClr>
              </a:solidFill>
              <a:effectLst/>
              <a:latin typeface="Corbel" pitchFamily="34" charset="0"/>
            </a:rPr>
            <a:t>= Lecture stratigraphique qui permet la restitution de la topographie de la ville depuis sa fondation jusqu’à l’époque actuelle.</a:t>
          </a:r>
          <a:endParaRPr lang="fr-FR" sz="1200" b="1" i="1" kern="1200" spc="0" noProof="0" dirty="0">
            <a:solidFill>
              <a:schemeClr val="accent2">
                <a:lumMod val="50000"/>
              </a:schemeClr>
            </a:solidFill>
            <a:effectLst/>
            <a:latin typeface="Corbel" pitchFamily="34" charset="0"/>
          </a:endParaRPr>
        </a:p>
      </dsp:txBody>
      <dsp:txXfrm rot="10800000">
        <a:off x="3063211" y="2241346"/>
        <a:ext cx="2331776" cy="2663014"/>
      </dsp:txXfrm>
    </dsp:sp>
    <dsp:sp modelId="{41BC1ABA-1F87-4B1E-94EC-41724CD12655}">
      <dsp:nvSpPr>
        <dsp:cNvPr id="0" name=""/>
        <dsp:cNvSpPr/>
      </dsp:nvSpPr>
      <dsp:spPr>
        <a:xfrm>
          <a:off x="5719857" y="298846"/>
          <a:ext cx="2484596" cy="16436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5719857" y="2241346"/>
          <a:ext cx="2484596" cy="2739424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144000" rIns="72000" bIns="142240" numCol="1" spcCol="1270" anchor="t" anchorCtr="0">
          <a:noAutofit/>
        </a:bodyPr>
        <a:lstStyle/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0" u="sng" kern="1200" cap="none" spc="0" baseline="0" noProof="0" dirty="0" smtClean="0">
              <a:solidFill>
                <a:schemeClr val="tx1"/>
              </a:solidFill>
              <a:effectLst/>
              <a:latin typeface="Old English Text MT" pitchFamily="66" charset="0"/>
            </a:rPr>
            <a:t>L’archéologie du bâti</a:t>
          </a:r>
        </a:p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i="1" u="none" kern="1200" cap="none" spc="0" baseline="0" noProof="0" dirty="0" smtClean="0">
              <a:solidFill>
                <a:schemeClr val="tx1"/>
              </a:solidFill>
              <a:effectLst/>
              <a:latin typeface="Corbel" pitchFamily="34" charset="0"/>
            </a:rPr>
            <a:t>Analyse de la stratification d'un bâtiment qui révèle la mise en œuvre d’une construction et de ses transformations jusqu’à l’état qui le caractérise aujourd'hui. </a:t>
          </a:r>
        </a:p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i="1" u="none" kern="1200" cap="none" spc="0" baseline="0" noProof="0" dirty="0" smtClean="0">
              <a:solidFill>
                <a:schemeClr val="tx1"/>
              </a:solidFill>
              <a:effectLst/>
              <a:latin typeface="Corbel" pitchFamily="34" charset="0"/>
            </a:rPr>
            <a:t>- A quoi servait l'édifice ?</a:t>
          </a:r>
        </a:p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i="1" u="none" kern="1200" cap="none" spc="0" baseline="0" noProof="0" dirty="0" smtClean="0">
              <a:solidFill>
                <a:schemeClr val="tx1"/>
              </a:solidFill>
              <a:effectLst/>
              <a:latin typeface="Corbel" pitchFamily="34" charset="0"/>
            </a:rPr>
            <a:t> - Comment était-il occupé ?</a:t>
          </a:r>
        </a:p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i="1" u="none" kern="1200" cap="none" spc="0" baseline="0" noProof="0" dirty="0" smtClean="0">
              <a:solidFill>
                <a:schemeClr val="tx1"/>
              </a:solidFill>
              <a:effectLst/>
              <a:latin typeface="Corbel" pitchFamily="34" charset="0"/>
            </a:rPr>
            <a:t>- De quels modes de vie est-il le témoignage ? </a:t>
          </a:r>
        </a:p>
        <a:p>
          <a:pPr lvl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b="1" i="1" u="none" kern="1200" cap="none" spc="0" baseline="0" noProof="0" dirty="0" smtClean="0">
              <a:solidFill>
                <a:schemeClr val="accent2">
                  <a:lumMod val="50000"/>
                </a:schemeClr>
              </a:solidFill>
              <a:effectLst/>
              <a:latin typeface="Corbel" pitchFamily="34" charset="0"/>
            </a:rPr>
            <a:t>= contribue à enrichir notre vision des sociétés du passé.</a:t>
          </a:r>
          <a:endParaRPr lang="fr-FR" sz="1000" b="1" i="1" kern="1200" noProof="0" dirty="0">
            <a:solidFill>
              <a:schemeClr val="accent2">
                <a:lumMod val="50000"/>
              </a:schemeClr>
            </a:solidFill>
            <a:effectLst/>
            <a:latin typeface="Corbel" pitchFamily="34" charset="0"/>
          </a:endParaRPr>
        </a:p>
      </dsp:txBody>
      <dsp:txXfrm rot="10800000">
        <a:off x="5796267" y="2241346"/>
        <a:ext cx="2331776" cy="2663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82199-1D05-476B-B49D-085DA6D841D2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5B5E9-E66E-4E9F-8A36-AC5864A625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2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B5E9-E66E-4E9F-8A36-AC5864A6257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92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http://www.laviedesidees.fr/L-histoire-a-la-decoupe.html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B5E9-E66E-4E9F-8A36-AC5864A6257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B5E9-E66E-4E9F-8A36-AC5864A6257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55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Chantier de fouilles programmées à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Touffréville</a:t>
            </a:r>
            <a:r>
              <a:rPr lang="fr-FR" baseline="0" dirty="0" smtClean="0"/>
              <a:t>(Calvados)</a:t>
            </a:r>
          </a:p>
          <a:p>
            <a:r>
              <a:rPr lang="fr-FR" baseline="0" dirty="0" smtClean="0"/>
              <a:t>Chantier de fouilles à Marseille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Saint-Didier-de-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Formans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(01), chapelle du XVII</a:t>
            </a:r>
            <a:r>
              <a:rPr lang="fr-F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siècle. Restitution 3 D des chapelles successives et des différents aménagements, du XIV</a:t>
            </a:r>
            <a:r>
              <a:rPr lang="fr-F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au XIX</a:t>
            </a:r>
            <a:r>
              <a:rPr lang="fr-F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siècle (l'église a été restituée par un volume bleu, d'après les données du plan cadastral), par Baptiste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Reveyron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B5E9-E66E-4E9F-8A36-AC5864A6257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9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http://www.wikiwand.com/fr/Lyon_de_l'an_mil_au_rattachement_%C3%A0_la_France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5B5E9-E66E-4E9F-8A36-AC5864A6257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77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64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1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5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5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1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4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9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35D9-9087-4DE9-B8D7-88AE0DE864BB}" type="datetimeFigureOut">
              <a:rPr lang="fr-FR" smtClean="0"/>
              <a:t>18/03/2017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974DC-AA3C-444E-9682-DDB1487B63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4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3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7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6.jpeg"/><Relationship Id="rId1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5" Type="http://schemas.microsoft.com/office/2007/relationships/hdphoto" Target="../media/hdphoto15.wdp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microsoft.com/office/2007/relationships/hdphoto" Target="../media/hdphoto14.wdp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jpeg"/><Relationship Id="rId7" Type="http://schemas.microsoft.com/office/2007/relationships/hdphoto" Target="../media/hdphoto1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jpeg"/><Relationship Id="rId5" Type="http://schemas.microsoft.com/office/2007/relationships/hdphoto" Target="../media/hdphoto16.wdp"/><Relationship Id="rId10" Type="http://schemas.microsoft.com/office/2007/relationships/hdphoto" Target="../media/hdphoto18.wdp"/><Relationship Id="rId4" Type="http://schemas.openxmlformats.org/officeDocument/2006/relationships/image" Target="../media/image56.jpe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12" Type="http://schemas.microsoft.com/office/2007/relationships/hdphoto" Target="../media/hdphoto8.wdp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8.jpe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LLPAPERS HD FREE - Knights, Warriors, Medieva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2008" r="97992">
                        <a14:backgroundMark x1="15060" y1="37833" x2="73695" y2="37500"/>
                        <a14:backgroundMark x1="86948" y1="5500" x2="86747" y2="14167"/>
                        <a14:backgroundMark x1="81727" y1="8667" x2="85944" y2="13833"/>
                        <a14:backgroundMark x1="81325" y1="11500" x2="84739" y2="13833"/>
                        <a14:backgroundMark x1="87349" y1="13500" x2="88755" y2="7333"/>
                        <a14:backgroundMark x1="89558" y1="13333" x2="93173" y2="10833"/>
                        <a14:backgroundMark x1="86546" y1="28833" x2="86345" y2="18000"/>
                        <a14:backgroundMark x1="86345" y1="30667" x2="86546" y2="29000"/>
                        <a14:backgroundMark x1="14257" y1="22667" x2="11044" y2="36167"/>
                        <a14:backgroundMark x1="14859" y1="22833" x2="17470" y2="20167"/>
                        <a14:backgroundMark x1="15863" y1="29000" x2="15863" y2="32333"/>
                        <a14:backgroundMark x1="21084" y1="32000" x2="21084" y2="2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88" y="-1374891"/>
            <a:ext cx="6311284" cy="6910156"/>
          </a:xfrm>
          <a:prstGeom prst="rect">
            <a:avLst/>
          </a:prstGeom>
          <a:noFill/>
          <a:ln>
            <a:noFill/>
          </a:ln>
          <a:effectLst>
            <a:glow rad="101600">
              <a:schemeClr val="bg2">
                <a:lumMod val="10000"/>
                <a:alpha val="6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61096" y="1322735"/>
            <a:ext cx="4738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rusades" pitchFamily="2" charset="0"/>
              </a:rPr>
              <a:t>Quoi de neuf au Moyen Age ?</a:t>
            </a:r>
            <a:endParaRPr lang="fr-FR" sz="8000" dirty="0">
              <a:ln w="1905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2">
                    <a:lumMod val="75000"/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rusades" pitchFamily="2" charset="0"/>
            </a:endParaRPr>
          </a:p>
        </p:txBody>
      </p:sp>
      <p:pic>
        <p:nvPicPr>
          <p:cNvPr id="4" name="Picture 2" descr="http://centenaire.org/sites/default/files/styles/full_16_9/public/atoms/images/logo_academie_guyane.png?itok=lxwIZ2LU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0" t="24317" r="32177" b="33855"/>
          <a:stretch/>
        </p:blipFill>
        <p:spPr bwMode="auto">
          <a:xfrm>
            <a:off x="7902155" y="6023512"/>
            <a:ext cx="1240632" cy="83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29" b="94286" l="3929" r="94643">
                        <a14:foregroundMark x1="47500" y1="25714" x2="47500" y2="19643"/>
                        <a14:foregroundMark x1="72857" y1="47500" x2="75714" y2="47857"/>
                        <a14:foregroundMark x1="48214" y1="68929" x2="48214" y2="75714"/>
                        <a14:foregroundMark x1="26429" y1="48929" x2="26429" y2="4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34" y="5222509"/>
            <a:ext cx="1278555" cy="127855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en arc 6"/>
          <p:cNvSpPr/>
          <p:nvPr/>
        </p:nvSpPr>
        <p:spPr>
          <a:xfrm rot="16837604">
            <a:off x="1006010" y="122307"/>
            <a:ext cx="6493114" cy="7435256"/>
          </a:xfrm>
          <a:prstGeom prst="circularArrow">
            <a:avLst>
              <a:gd name="adj1" fmla="val 2275"/>
              <a:gd name="adj2" fmla="val 757134"/>
              <a:gd name="adj3" fmla="val 20054692"/>
              <a:gd name="adj4" fmla="val 4331572"/>
              <a:gd name="adj5" fmla="val 5461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Un apport nouveau : l’archéologie</a:t>
            </a:r>
            <a:endParaRPr lang="fr-FR" sz="4800" dirty="0">
              <a:latin typeface="Crusad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9646" y="664063"/>
            <a:ext cx="3024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La fin d’un long cercle vicieux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 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93647013"/>
              </p:ext>
            </p:extLst>
          </p:nvPr>
        </p:nvGraphicFramePr>
        <p:xfrm>
          <a:off x="1833856" y="1743988"/>
          <a:ext cx="5476289" cy="350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Archeologue professions gif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50" l="125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995" y="848729"/>
            <a:ext cx="3048000" cy="2286001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30" y="4192540"/>
            <a:ext cx="3198551" cy="266546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65C22A-16B2-4A56-9040-3FE2657BE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4F65C22A-16B2-4A56-9040-3FE2657BE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8D183-A998-4129-988F-9ACD6C2D6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D58D183-A998-4129-988F-9ACD6C2D6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CE5686-169C-472A-8131-3D3519A1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E7CE5686-169C-472A-8131-3D3519A15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A4DFA-4781-427D-AD84-940008D5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DBA4DFA-4781-427D-AD84-940008D5B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3FB782-3A4D-4BD0-A139-0BAF84384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153FB782-3A4D-4BD0-A139-0BAF84384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4F65C22A-16B2-4A56-9040-3FE2657BE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4F65C22A-16B2-4A56-9040-3FE2657BE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4F65C22A-16B2-4A56-9040-3FE2657BE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4F65C22A-16B2-4A56-9040-3FE2657BE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65C22A-16B2-4A56-9040-3FE2657BE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>
                                            <p:graphicEl>
                                              <a:dgm id="{BD58D183-A998-4129-988F-9ACD6C2D6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BD58D183-A998-4129-988F-9ACD6C2D6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BD58D183-A998-4129-988F-9ACD6C2D6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BD58D183-A998-4129-988F-9ACD6C2D6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8D183-A998-4129-988F-9ACD6C2D6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E7CE5686-169C-472A-8131-3D3519A1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6">
                                            <p:graphicEl>
                                              <a:dgm id="{E7CE5686-169C-472A-8131-3D3519A1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6">
                                            <p:graphicEl>
                                              <a:dgm id="{E7CE5686-169C-472A-8131-3D3519A1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E7CE5686-169C-472A-8131-3D3519A15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CE5686-169C-472A-8131-3D3519A1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>
                                            <p:graphicEl>
                                              <a:dgm id="{FDBA4DFA-4781-427D-AD84-940008D5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FDBA4DFA-4781-427D-AD84-940008D5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FDBA4DFA-4781-427D-AD84-940008D5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graphicEl>
                                              <a:dgm id="{FDBA4DFA-4781-427D-AD84-940008D5B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A4DFA-4781-427D-AD84-940008D5B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153FB782-3A4D-4BD0-A139-0BAF84384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>
                                            <p:graphicEl>
                                              <a:dgm id="{153FB782-3A4D-4BD0-A139-0BAF84384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">
                                            <p:graphicEl>
                                              <a:dgm id="{153FB782-3A4D-4BD0-A139-0BAF84384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153FB782-3A4D-4BD0-A139-0BAF84384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3FB782-3A4D-4BD0-A139-0BAF84384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/>
      <p:bldP spid="4" grpId="1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arré corné 60"/>
          <p:cNvSpPr/>
          <p:nvPr/>
        </p:nvSpPr>
        <p:spPr>
          <a:xfrm flipH="1" flipV="1">
            <a:off x="4563764" y="982886"/>
            <a:ext cx="4571999" cy="5882022"/>
          </a:xfrm>
          <a:prstGeom prst="foldedCorner">
            <a:avLst>
              <a:gd name="adj" fmla="val 48289"/>
            </a:avLst>
          </a:prstGeom>
          <a:solidFill>
            <a:schemeClr val="bg2"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4" name="Carré corné 3"/>
          <p:cNvSpPr/>
          <p:nvPr/>
        </p:nvSpPr>
        <p:spPr>
          <a:xfrm flipV="1">
            <a:off x="1" y="982886"/>
            <a:ext cx="4571999" cy="5882022"/>
          </a:xfrm>
          <a:prstGeom prst="foldedCorner">
            <a:avLst>
              <a:gd name="adj" fmla="val 48289"/>
            </a:avLst>
          </a:prstGeom>
          <a:solidFill>
            <a:schemeClr val="bg2">
              <a:alpha val="6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6146" name="Picture 2" descr="Afficher l'image d'origine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32414" r="57601" b="39810"/>
          <a:stretch/>
        </p:blipFill>
        <p:spPr bwMode="auto">
          <a:xfrm>
            <a:off x="7253130" y="1363232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6" r="17659" b="27696"/>
          <a:stretch/>
        </p:blipFill>
        <p:spPr bwMode="auto">
          <a:xfrm>
            <a:off x="7871863" y="2210471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Afficher l'image d'origine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6" r="19801"/>
          <a:stretch/>
        </p:blipFill>
        <p:spPr bwMode="auto">
          <a:xfrm>
            <a:off x="8055763" y="3244852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Afficher l'image d'origine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83" b="15699"/>
          <a:stretch/>
        </p:blipFill>
        <p:spPr bwMode="auto">
          <a:xfrm>
            <a:off x="7926807" y="4262471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Afficher l'image d'origin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1"/>
          <a:stretch/>
        </p:blipFill>
        <p:spPr bwMode="auto">
          <a:xfrm>
            <a:off x="7281956" y="5126471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'image d'origine"/>
          <p:cNvPicPr preferRelativeResize="0">
            <a:picLocks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7146" r="61694" b="15847"/>
          <a:stretch/>
        </p:blipFill>
        <p:spPr bwMode="auto">
          <a:xfrm>
            <a:off x="896037" y="1363232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fficher l'image d'origine"/>
          <p:cNvPicPr preferRelativeResize="0"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8" t="3730" r="918" b="13109"/>
          <a:stretch/>
        </p:blipFill>
        <p:spPr bwMode="auto">
          <a:xfrm>
            <a:off x="225956" y="2210471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fficher l'image d'origine"/>
          <p:cNvPicPr preferRelativeResize="0"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0"/>
          <a:stretch/>
        </p:blipFill>
        <p:spPr bwMode="auto">
          <a:xfrm>
            <a:off x="22083" y="3244852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fficher l'image d'origine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r="4481"/>
          <a:stretch/>
        </p:blipFill>
        <p:spPr bwMode="auto">
          <a:xfrm>
            <a:off x="244927" y="4262471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Afficher l'image d'origine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2"/>
          <a:stretch/>
        </p:blipFill>
        <p:spPr bwMode="auto">
          <a:xfrm>
            <a:off x="914904" y="5126471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e 24"/>
          <p:cNvGrpSpPr/>
          <p:nvPr/>
        </p:nvGrpSpPr>
        <p:grpSpPr>
          <a:xfrm flipH="1">
            <a:off x="490626" y="3458670"/>
            <a:ext cx="2679098" cy="501522"/>
            <a:chOff x="5180732" y="1957172"/>
            <a:chExt cx="2679098" cy="501522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318132" y="2054044"/>
              <a:ext cx="15774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>
                  <a:latin typeface="Tw Cen MT" pitchFamily="34" charset="0"/>
                </a:rPr>
                <a:t>la </a:t>
              </a:r>
              <a:r>
                <a:rPr lang="fr-FR" sz="1600" b="1" cap="small" dirty="0" smtClean="0">
                  <a:latin typeface="Tw Cen MT" pitchFamily="34" charset="0"/>
                </a:rPr>
                <a:t>Numismatique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414506" y="613554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Le développement des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archéoscience</a:t>
            </a:r>
            <a:r>
              <a:rPr lang="fr-FR" b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s</a:t>
            </a:r>
            <a:endParaRPr lang="fr-FR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Old English Text M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Un apport nouveau : l’archéologie</a:t>
            </a:r>
            <a:endParaRPr lang="fr-FR" sz="4800" dirty="0">
              <a:latin typeface="Crusades" pitchFamily="2" charset="0"/>
            </a:endParaRPr>
          </a:p>
        </p:txBody>
      </p:sp>
      <p:sp>
        <p:nvSpPr>
          <p:cNvPr id="7" name="Étoile à 12 branches 6"/>
          <p:cNvSpPr/>
          <p:nvPr/>
        </p:nvSpPr>
        <p:spPr>
          <a:xfrm>
            <a:off x="3285956" y="2467711"/>
            <a:ext cx="2520000" cy="2520000"/>
          </a:xfrm>
          <a:prstGeom prst="star1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latin typeface="Tw Cen MT" pitchFamily="34" charset="0"/>
              </a:rPr>
              <a:t>L’archéologie aujourd’hui, un monde de spécialistes</a:t>
            </a:r>
            <a:endParaRPr lang="fr-FR" sz="1600" b="1" dirty="0">
              <a:latin typeface="Tw Cen MT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301956" y="2193547"/>
            <a:ext cx="2679098" cy="501522"/>
            <a:chOff x="5180732" y="1957172"/>
            <a:chExt cx="2679098" cy="50152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14506" y="2054044"/>
              <a:ext cx="14986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>
                  <a:latin typeface="Tw Cen MT" pitchFamily="34" charset="0"/>
                </a:rPr>
                <a:t>L</a:t>
              </a:r>
              <a:r>
                <a:rPr lang="fr-FR" sz="1600" b="1" cap="small" dirty="0" smtClean="0">
                  <a:latin typeface="Tw Cen MT" pitchFamily="34" charset="0"/>
                </a:rPr>
                <a:t>a </a:t>
              </a:r>
              <a:r>
                <a:rPr lang="fr-FR" sz="1600" b="1" cap="small" dirty="0">
                  <a:latin typeface="Tw Cen MT" pitchFamily="34" charset="0"/>
                </a:rPr>
                <a:t>palynologie 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 flipH="1">
            <a:off x="1161956" y="2192471"/>
            <a:ext cx="2679098" cy="501522"/>
            <a:chOff x="5180732" y="1957172"/>
            <a:chExt cx="2679098" cy="501522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335510" y="2054044"/>
              <a:ext cx="15600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>
                  <a:latin typeface="Tw Cen MT" pitchFamily="34" charset="0"/>
                </a:rPr>
                <a:t>la </a:t>
              </a:r>
              <a:r>
                <a:rPr lang="fr-FR" sz="1600" b="1" cap="small" dirty="0" smtClean="0">
                  <a:latin typeface="Tw Cen MT" pitchFamily="34" charset="0"/>
                </a:rPr>
                <a:t>Céramologie</a:t>
              </a:r>
              <a:r>
                <a:rPr lang="fr-FR" sz="1600" b="1" cap="small" dirty="0">
                  <a:latin typeface="Tw Cen MT" pitchFamily="34" charset="0"/>
                </a:rPr>
                <a:t> 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741313" y="2847671"/>
            <a:ext cx="2679098" cy="501522"/>
            <a:chOff x="5180732" y="1957172"/>
            <a:chExt cx="2679098" cy="50152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414506" y="2054044"/>
              <a:ext cx="15656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 smtClean="0">
                  <a:latin typeface="Tw Cen MT" pitchFamily="34" charset="0"/>
                </a:rPr>
                <a:t>L’anthracologie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 flipH="1">
            <a:off x="682050" y="2848571"/>
            <a:ext cx="2679098" cy="501522"/>
            <a:chOff x="5180732" y="1957172"/>
            <a:chExt cx="2679098" cy="501522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201242" y="2054044"/>
              <a:ext cx="196701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>
                  <a:latin typeface="Tw Cen MT" pitchFamily="34" charset="0"/>
                </a:rPr>
                <a:t>la </a:t>
              </a:r>
              <a:r>
                <a:rPr lang="fr-FR" sz="1600" b="1" cap="small" dirty="0" smtClean="0">
                  <a:latin typeface="Tw Cen MT" pitchFamily="34" charset="0"/>
                </a:rPr>
                <a:t>Paléo métallurgie</a:t>
              </a:r>
              <a:r>
                <a:rPr lang="fr-FR" sz="1600" b="1" cap="small" dirty="0">
                  <a:latin typeface="Tw Cen MT" pitchFamily="34" charset="0"/>
                </a:rPr>
                <a:t> 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 flipH="1">
            <a:off x="727539" y="4161671"/>
            <a:ext cx="2679098" cy="501522"/>
            <a:chOff x="5180732" y="1957172"/>
            <a:chExt cx="2679098" cy="501522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5328263" y="2054044"/>
              <a:ext cx="15672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 smtClean="0">
                  <a:latin typeface="Tw Cen MT" pitchFamily="34" charset="0"/>
                </a:rPr>
                <a:t>L’anthropologie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929449" y="3459671"/>
            <a:ext cx="2679098" cy="501522"/>
            <a:chOff x="5180732" y="1911196"/>
            <a:chExt cx="2679098" cy="501522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11196"/>
              <a:ext cx="2679098" cy="501522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5414506" y="2054044"/>
              <a:ext cx="147989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 smtClean="0">
                  <a:latin typeface="Tw Cen MT" pitchFamily="34" charset="0"/>
                </a:rPr>
                <a:t>La topographie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5800727" y="4161697"/>
            <a:ext cx="2679098" cy="501522"/>
            <a:chOff x="5180732" y="1957172"/>
            <a:chExt cx="2679098" cy="501522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5414506" y="2054044"/>
              <a:ext cx="18373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 smtClean="0">
                  <a:latin typeface="Tw Cen MT" pitchFamily="34" charset="0"/>
                </a:rPr>
                <a:t>La géomorphologie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5248822" y="4817745"/>
            <a:ext cx="2679098" cy="501522"/>
            <a:chOff x="5180732" y="1957172"/>
            <a:chExt cx="2679098" cy="501522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414506" y="2054044"/>
              <a:ext cx="13773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>
                  <a:latin typeface="Tw Cen MT" pitchFamily="34" charset="0"/>
                </a:rPr>
                <a:t>L</a:t>
              </a:r>
              <a:r>
                <a:rPr lang="fr-FR" sz="1600" b="1" cap="small" dirty="0" smtClean="0">
                  <a:latin typeface="Tw Cen MT" pitchFamily="34" charset="0"/>
                </a:rPr>
                <a:t>a carpologie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 flipH="1">
            <a:off x="1257376" y="4816871"/>
            <a:ext cx="2679098" cy="501522"/>
            <a:chOff x="5180732" y="1957172"/>
            <a:chExt cx="2679098" cy="501522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5414506" y="2054044"/>
              <a:ext cx="16811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 smtClean="0">
                  <a:latin typeface="Tw Cen MT" pitchFamily="34" charset="0"/>
                </a:rPr>
                <a:t>L’archéozoologie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pic>
        <p:nvPicPr>
          <p:cNvPr id="6166" name="Picture 22" descr="Afficher l'image d'origine"/>
          <p:cNvPicPr preferRelativeResize="0">
            <a:picLocks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r="15403"/>
          <a:stretch/>
        </p:blipFill>
        <p:spPr bwMode="auto">
          <a:xfrm>
            <a:off x="5408282" y="1168271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e 50"/>
          <p:cNvGrpSpPr/>
          <p:nvPr/>
        </p:nvGrpSpPr>
        <p:grpSpPr>
          <a:xfrm>
            <a:off x="3206407" y="1272845"/>
            <a:ext cx="2679098" cy="501522"/>
            <a:chOff x="5180732" y="1957172"/>
            <a:chExt cx="2679098" cy="501522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5250600" y="2054044"/>
              <a:ext cx="21207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 smtClean="0">
                  <a:latin typeface="Tw Cen MT" pitchFamily="34" charset="0"/>
                </a:rPr>
                <a:t>La dendrochronologie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pic>
        <p:nvPicPr>
          <p:cNvPr id="6172" name="Picture 28" descr="Afficher l'image d'origine"/>
          <p:cNvPicPr preferRelativeResize="0">
            <a:picLocks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r="43160" b="7926"/>
          <a:stretch/>
        </p:blipFill>
        <p:spPr bwMode="auto">
          <a:xfrm>
            <a:off x="2800638" y="5434441"/>
            <a:ext cx="1080000" cy="1080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e 55"/>
          <p:cNvGrpSpPr/>
          <p:nvPr/>
        </p:nvGrpSpPr>
        <p:grpSpPr>
          <a:xfrm flipH="1">
            <a:off x="3206407" y="5708292"/>
            <a:ext cx="2679098" cy="501522"/>
            <a:chOff x="5180732" y="1957172"/>
            <a:chExt cx="2679098" cy="501522"/>
          </a:xfrm>
        </p:grpSpPr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732" y="1957172"/>
              <a:ext cx="2679098" cy="501522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5414506" y="2054044"/>
              <a:ext cx="12554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b="1" cap="small" dirty="0" smtClean="0">
                  <a:latin typeface="Tw Cen MT" pitchFamily="34" charset="0"/>
                </a:rPr>
                <a:t>La xylologie</a:t>
              </a:r>
              <a:endParaRPr lang="fr-FR" sz="1600" cap="small" dirty="0">
                <a:latin typeface="Tw Cen MT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-9725" y="6509466"/>
            <a:ext cx="3250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cap="small" dirty="0" smtClean="0">
                <a:latin typeface="Tw Cen MT" pitchFamily="34" charset="0"/>
              </a:rPr>
              <a:t>Etude des traces matérielles </a:t>
            </a:r>
            <a:r>
              <a:rPr lang="fr-FR" sz="1600" b="1" cap="small" dirty="0">
                <a:latin typeface="Tw Cen MT" pitchFamily="34" charset="0"/>
              </a:rPr>
              <a:t>du passé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06319" y="6528784"/>
            <a:ext cx="362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cap="small" dirty="0">
                <a:latin typeface="Tw Cen MT" pitchFamily="34" charset="0"/>
              </a:rPr>
              <a:t>Lien entre l’homme et son environnement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514729" y="2695069"/>
            <a:ext cx="2062454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Tw Cen MT" pitchFamily="34" charset="0"/>
              </a:rPr>
              <a:t>A ces sciences, on peut ajouter d’autres spécialités qui ne portent pas forcément de noms :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fr-FR" sz="1400" b="1" i="1" dirty="0" smtClean="0">
                <a:latin typeface="Tw Cen MT" pitchFamily="34" charset="0"/>
              </a:rPr>
              <a:t>Verre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fr-FR" sz="1400" b="1" i="1" dirty="0" smtClean="0">
                <a:latin typeface="Tw Cen MT" pitchFamily="34" charset="0"/>
              </a:rPr>
              <a:t>Artisanat de l’os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fr-FR" sz="1400" b="1" i="1" dirty="0" smtClean="0">
                <a:latin typeface="Tw Cen MT" pitchFamily="34" charset="0"/>
              </a:rPr>
              <a:t>Mobilier métallique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fr-FR" sz="1400" b="1" i="1" dirty="0" smtClean="0">
                <a:latin typeface="Tw Cen MT" pitchFamily="34" charset="0"/>
              </a:rPr>
              <a:t>Lapidaire antique</a:t>
            </a:r>
            <a:endParaRPr lang="fr-FR" sz="1400" b="1" i="1" dirty="0">
              <a:latin typeface="Tw Cen MT" pitchFamily="34" charset="0"/>
            </a:endParaRPr>
          </a:p>
          <a:p>
            <a:pPr algn="ctr"/>
            <a:r>
              <a:rPr lang="fr-FR" sz="1400" b="1" i="1" dirty="0" smtClean="0">
                <a:latin typeface="Tw Cen M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962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4" grpId="0" animBg="1"/>
      <p:bldP spid="4" grpId="1" animBg="1"/>
      <p:bldP spid="10" grpId="0"/>
      <p:bldP spid="10" grpId="1"/>
      <p:bldP spid="7" grpId="0" animBg="1"/>
      <p:bldP spid="7" grpId="1" animBg="1"/>
      <p:bldP spid="20" grpId="0"/>
      <p:bldP spid="20" grpId="1"/>
      <p:bldP spid="62" grpId="0"/>
      <p:bldP spid="62" grpId="1"/>
      <p:bldP spid="59" grpId="0" animBg="1"/>
      <p:bldP spid="5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Un apport nouveau : l’archéologie</a:t>
            </a:r>
            <a:endParaRPr lang="fr-FR" sz="4800" dirty="0">
              <a:latin typeface="Crusade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7759" y="791880"/>
            <a:ext cx="4766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Trois domaines précieux pour l’histoire médiévale</a:t>
            </a:r>
            <a:endParaRPr lang="fr-FR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Old English Text MT" pitchFamily="66" charset="0"/>
            </a:endParaRPr>
          </a:p>
        </p:txBody>
      </p:sp>
      <p:graphicFrame>
        <p:nvGraphicFramePr>
          <p:cNvPr id="5" name="Diagram 10"/>
          <p:cNvGraphicFramePr/>
          <p:nvPr>
            <p:extLst>
              <p:ext uri="{D42A27DB-BD31-4B8C-83A1-F6EECF244321}">
                <p14:modId xmlns:p14="http://schemas.microsoft.com/office/powerpoint/2010/main" val="2638623816"/>
              </p:ext>
            </p:extLst>
          </p:nvPr>
        </p:nvGraphicFramePr>
        <p:xfrm>
          <a:off x="381000" y="1396999"/>
          <a:ext cx="8458200" cy="4980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16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Le Moyen Age : une périodicité repensée</a:t>
            </a:r>
            <a:endParaRPr lang="fr-FR" sz="4800" dirty="0">
              <a:latin typeface="Crusades" pitchFamily="2" charset="0"/>
            </a:endParaRPr>
          </a:p>
        </p:txBody>
      </p:sp>
      <p:sp>
        <p:nvSpPr>
          <p:cNvPr id="4" name="Pentagone 3"/>
          <p:cNvSpPr/>
          <p:nvPr/>
        </p:nvSpPr>
        <p:spPr>
          <a:xfrm>
            <a:off x="54001" y="3429000"/>
            <a:ext cx="9036000" cy="842506"/>
          </a:xfrm>
          <a:prstGeom prst="homePlat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400" y="1486853"/>
            <a:ext cx="91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/>
            <a:r>
              <a:rPr lang="fr-FR" dirty="0" smtClean="0"/>
              <a:t>I	I	I	I	I	I	I	I	I	I	I	I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400" y="1351953"/>
            <a:ext cx="9348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6000"/>
            <a:r>
              <a:rPr lang="fr-FR" sz="1200" b="1" dirty="0" smtClean="0">
                <a:solidFill>
                  <a:schemeClr val="bg1"/>
                </a:solidFill>
              </a:rPr>
              <a:t>V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</a:t>
            </a:r>
            <a:r>
              <a:rPr lang="fr-FR" sz="1200" b="1" dirty="0" smtClean="0">
                <a:solidFill>
                  <a:schemeClr val="bg1"/>
                </a:solidFill>
              </a:rPr>
              <a:t>	 VI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 VII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 VIII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 IX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 X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 XI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 XII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 XIII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 XIV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 XV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	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</a:rPr>
              <a:t>XVI</a:t>
            </a:r>
            <a:r>
              <a:rPr lang="fr-FR" sz="1200" b="1" baseline="30000" dirty="0" smtClean="0">
                <a:solidFill>
                  <a:schemeClr val="bg1"/>
                </a:solidFill>
              </a:rPr>
              <a:t>ème </a:t>
            </a:r>
            <a:r>
              <a:rPr lang="fr-FR" sz="1200" b="1" dirty="0" smtClean="0">
                <a:solidFill>
                  <a:schemeClr val="bg1"/>
                </a:solidFill>
              </a:rPr>
              <a:t>	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54000" y="1743988"/>
            <a:ext cx="9036000" cy="842506"/>
          </a:xfrm>
          <a:prstGeom prst="homePlat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4000" y="1743988"/>
            <a:ext cx="3895200" cy="842506"/>
          </a:xfrm>
          <a:prstGeom prst="rect">
            <a:avLst/>
          </a:prstGeom>
          <a:solidFill>
            <a:schemeClr val="accent2">
              <a:lumMod val="50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spc="300" dirty="0" smtClean="0">
                <a:latin typeface="A Gothique Time " pitchFamily="2" charset="0"/>
              </a:rPr>
              <a:t>Haut Moyen Age</a:t>
            </a:r>
            <a:endParaRPr lang="fr-FR" sz="2400" spc="300" dirty="0">
              <a:latin typeface="A Gothique Time 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9200" y="1743988"/>
            <a:ext cx="2260800" cy="842506"/>
          </a:xfrm>
          <a:prstGeom prst="rect">
            <a:avLst/>
          </a:prstGeom>
          <a:solidFill>
            <a:schemeClr val="accent3">
              <a:lumMod val="50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spc="300" dirty="0" smtClean="0">
                <a:latin typeface="A Gothique Time " pitchFamily="2" charset="0"/>
              </a:rPr>
              <a:t>Moyen Age central</a:t>
            </a:r>
            <a:endParaRPr lang="fr-FR" sz="2400" spc="300" dirty="0">
              <a:latin typeface="A Gothique Time 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0000" y="1743988"/>
            <a:ext cx="2153277" cy="842506"/>
          </a:xfrm>
          <a:prstGeom prst="rect">
            <a:avLst/>
          </a:prstGeom>
          <a:solidFill>
            <a:srgbClr val="002060">
              <a:alpha val="5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spc="300" dirty="0" smtClean="0">
                <a:latin typeface="A Gothique Time " pitchFamily="2" charset="0"/>
              </a:rPr>
              <a:t>Bas Moyen Age</a:t>
            </a:r>
            <a:endParaRPr lang="fr-FR" sz="2400" spc="300" dirty="0">
              <a:latin typeface="A Gothique Time 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00" y="3429000"/>
            <a:ext cx="5356567" cy="842506"/>
          </a:xfrm>
          <a:prstGeom prst="rect">
            <a:avLst/>
          </a:prstGeom>
          <a:solidFill>
            <a:schemeClr val="accent2">
              <a:lumMod val="50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spc="300" dirty="0" smtClean="0">
                <a:latin typeface="A Gothique Time " pitchFamily="2" charset="0"/>
              </a:rPr>
              <a:t>Premier Moyen Age</a:t>
            </a:r>
            <a:endParaRPr lang="fr-FR" sz="2400" spc="300" dirty="0">
              <a:latin typeface="A Gothique Time 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4507" y="3429000"/>
            <a:ext cx="2948772" cy="842506"/>
          </a:xfrm>
          <a:prstGeom prst="rect">
            <a:avLst/>
          </a:prstGeom>
          <a:solidFill>
            <a:schemeClr val="accent3">
              <a:lumMod val="50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spc="300" dirty="0" smtClean="0">
                <a:latin typeface="A Gothique Time " pitchFamily="2" charset="0"/>
              </a:rPr>
              <a:t>Second Moyen Age</a:t>
            </a:r>
            <a:endParaRPr lang="fr-FR" sz="2400" spc="300" dirty="0">
              <a:latin typeface="A Gothique Time 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456" y="683892"/>
            <a:ext cx="3860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Découpage selon l’ancienne </a:t>
            </a:r>
            <a:r>
              <a:rPr lang="fr-FR" sz="1400" b="1" cap="small" dirty="0" err="1" smtClean="0">
                <a:solidFill>
                  <a:schemeClr val="bg1"/>
                </a:solidFill>
                <a:latin typeface="Tw Cen MT" pitchFamily="34" charset="0"/>
              </a:rPr>
              <a:t>ternarité</a:t>
            </a:r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 académique</a:t>
            </a:r>
            <a:endParaRPr lang="fr-FR" sz="14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5251" y="2870979"/>
            <a:ext cx="5753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cap="small" dirty="0" smtClean="0">
                <a:solidFill>
                  <a:schemeClr val="bg1"/>
                </a:solidFill>
                <a:latin typeface="Tw Cen MT" pitchFamily="34" charset="0"/>
              </a:rPr>
              <a:t>Découpage actuel adopté par les historiens et les archéologues médiévistes </a:t>
            </a:r>
            <a:endParaRPr lang="fr-FR" sz="1400" b="1" cap="small" dirty="0">
              <a:solidFill>
                <a:schemeClr val="bg1"/>
              </a:solidFill>
              <a:latin typeface="Tw Cen MT" pitchFamily="34" charset="0"/>
            </a:endParaRPr>
          </a:p>
        </p:txBody>
      </p:sp>
      <p:pic>
        <p:nvPicPr>
          <p:cNvPr id="15" name="Picture 2" descr="C:\Users\User\Pictures\2014-10-24 mater ecclesia\mater ecclesia 0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74" t="1073" r="16530" b="55425"/>
          <a:stretch/>
        </p:blipFill>
        <p:spPr bwMode="auto">
          <a:xfrm>
            <a:off x="1785938" y="4470721"/>
            <a:ext cx="2808000" cy="21931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7939" y="4461800"/>
            <a:ext cx="1656000" cy="923330"/>
          </a:xfrm>
          <a:prstGeom prst="rect">
            <a:avLst/>
          </a:prstGeom>
          <a:solidFill>
            <a:schemeClr val="bg2">
              <a:lumMod val="9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900" b="1" u="sng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Exultet</a:t>
            </a:r>
            <a:r>
              <a:rPr lang="fr-FR" sz="900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de l’abbaye de Mont Cassin (vers 1087</a:t>
            </a:r>
            <a:r>
              <a:rPr lang="fr-FR" sz="9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 (</a:t>
            </a:r>
            <a:r>
              <a:rPr lang="fr-FR" sz="900" b="1" dirty="0" smtClean="0">
                <a:latin typeface="Tw Cen MT" pitchFamily="34" charset="0"/>
              </a:rPr>
              <a:t>Bibliothèque vaticane) : l’</a:t>
            </a:r>
            <a:r>
              <a:rPr lang="fr-FR" sz="900" b="1" dirty="0">
                <a:latin typeface="Tw Cen MT" pitchFamily="34" charset="0"/>
              </a:rPr>
              <a:t>E</a:t>
            </a:r>
            <a:r>
              <a:rPr lang="fr-FR" sz="900" b="1" dirty="0" smtClean="0">
                <a:latin typeface="Tw Cen MT" pitchFamily="34" charset="0"/>
              </a:rPr>
              <a:t>cclésia et les deux ordres de la société (le </a:t>
            </a:r>
            <a:r>
              <a:rPr lang="fr-FR" sz="900" b="1" dirty="0" err="1" smtClean="0">
                <a:latin typeface="Tw Cen MT" pitchFamily="34" charset="0"/>
              </a:rPr>
              <a:t>clerus</a:t>
            </a:r>
            <a:r>
              <a:rPr lang="fr-FR" sz="900" b="1" dirty="0" smtClean="0">
                <a:latin typeface="Tw Cen MT" pitchFamily="34" charset="0"/>
              </a:rPr>
              <a:t> et le </a:t>
            </a:r>
            <a:r>
              <a:rPr lang="fr-FR" sz="900" b="1" dirty="0" err="1" smtClean="0">
                <a:latin typeface="Tw Cen MT" pitchFamily="34" charset="0"/>
              </a:rPr>
              <a:t>populus</a:t>
            </a:r>
            <a:r>
              <a:rPr lang="fr-FR" sz="900" b="1" dirty="0" smtClean="0">
                <a:latin typeface="Tw Cen MT" pitchFamily="34" charset="0"/>
              </a:rPr>
              <a:t>)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4666415" y="4470721"/>
            <a:ext cx="1496182" cy="785830"/>
            <a:chOff x="548300" y="3751889"/>
            <a:chExt cx="1496182" cy="1057370"/>
          </a:xfrm>
        </p:grpSpPr>
        <p:pic>
          <p:nvPicPr>
            <p:cNvPr id="18" name="Picture 6" descr="Afficher l'image d'origin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7707" y="3532484"/>
              <a:ext cx="1057370" cy="14961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548300" y="3943682"/>
              <a:ext cx="1496181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w Cen MT" pitchFamily="34" charset="0"/>
                </a:rPr>
                <a:t>Réforme de l’Eglise</a:t>
              </a:r>
              <a:endParaRPr lang="fr-FR" sz="1400" b="1" dirty="0">
                <a:latin typeface="Tw Cen MT" pitchFamily="34" charset="0"/>
              </a:endParaRPr>
            </a:p>
          </p:txBody>
        </p:sp>
      </p:grpSp>
      <p:cxnSp>
        <p:nvCxnSpPr>
          <p:cNvPr id="24" name="Connecteur droit 23"/>
          <p:cNvCxnSpPr>
            <a:endCxn id="18" idx="1"/>
          </p:cNvCxnSpPr>
          <p:nvPr/>
        </p:nvCxnSpPr>
        <p:spPr>
          <a:xfrm>
            <a:off x="5414506" y="4271506"/>
            <a:ext cx="1" cy="199215"/>
          </a:xfrm>
          <a:prstGeom prst="line">
            <a:avLst/>
          </a:prstGeom>
          <a:ln>
            <a:headEnd type="diamond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8363279" y="2575276"/>
            <a:ext cx="1" cy="199215"/>
          </a:xfrm>
          <a:prstGeom prst="line">
            <a:avLst/>
          </a:prstGeom>
          <a:ln>
            <a:headEnd type="diamond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26507" y="3429000"/>
            <a:ext cx="576000" cy="21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smtClean="0">
                <a:latin typeface="Tw Cen MT" pitchFamily="34" charset="0"/>
              </a:rPr>
              <a:t>XII</a:t>
            </a:r>
            <a:r>
              <a:rPr lang="fr-FR" sz="1200" b="1" baseline="30000" dirty="0" smtClean="0">
                <a:latin typeface="Tw Cen MT" pitchFamily="34" charset="0"/>
              </a:rPr>
              <a:t>ème</a:t>
            </a:r>
            <a:endParaRPr lang="fr-FR" sz="1200" b="1" baseline="30000" dirty="0">
              <a:latin typeface="Tw Cen M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5277" y="1743988"/>
            <a:ext cx="576000" cy="21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smtClean="0">
                <a:latin typeface="Tw Cen MT" pitchFamily="34" charset="0"/>
              </a:rPr>
              <a:t>1492</a:t>
            </a:r>
            <a:endParaRPr lang="fr-FR" sz="1200" b="1" baseline="30000" dirty="0">
              <a:latin typeface="Tw Cen M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57013" y="4362929"/>
            <a:ext cx="2761746" cy="923330"/>
          </a:xfrm>
          <a:prstGeom prst="rect">
            <a:avLst/>
          </a:prstGeom>
          <a:solidFill>
            <a:schemeClr val="bg2">
              <a:lumMod val="90000"/>
              <a:alpha val="46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900" b="1" u="sng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D’autres dates possibles pour la fin de la période : </a:t>
            </a:r>
          </a:p>
          <a:p>
            <a:pPr algn="ctr">
              <a:buFont typeface="Arial" pitchFamily="34" charset="0"/>
              <a:buChar char="•"/>
            </a:pPr>
            <a:r>
              <a:rPr lang="fr-FR" sz="900" b="1" i="1" u="sng" dirty="0" smtClean="0">
                <a:latin typeface="Tw Cen MT" pitchFamily="34" charset="0"/>
              </a:rPr>
              <a:t>1453</a:t>
            </a:r>
            <a:r>
              <a:rPr lang="fr-FR" sz="900" b="1" i="1" dirty="0" smtClean="0">
                <a:latin typeface="Tw Cen MT" pitchFamily="34" charset="0"/>
              </a:rPr>
              <a:t> : chute de Constantinople et fin de l’Empire byzantin agonisant = début de la Renaissance</a:t>
            </a:r>
          </a:p>
          <a:p>
            <a:pPr algn="ctr">
              <a:buFont typeface="Arial" pitchFamily="34" charset="0"/>
              <a:buChar char="•"/>
            </a:pPr>
            <a:r>
              <a:rPr lang="fr-FR" sz="900" b="1" i="1" u="sng" dirty="0" smtClean="0">
                <a:latin typeface="Tw Cen MT" pitchFamily="34" charset="0"/>
              </a:rPr>
              <a:t>1517</a:t>
            </a:r>
            <a:r>
              <a:rPr lang="fr-FR" sz="900" b="1" i="1" dirty="0" smtClean="0">
                <a:latin typeface="Tw Cen MT" pitchFamily="34" charset="0"/>
              </a:rPr>
              <a:t> : début de la réforme protestante et explosion de l’univers unitaire du chrétien en Occident (perte d’influence de la papauté)</a:t>
            </a:r>
            <a:endParaRPr lang="fr-FR" sz="900" b="1" i="1" dirty="0">
              <a:latin typeface="Tw Cen MT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39" y="1743988"/>
            <a:ext cx="324000" cy="21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smtClean="0">
                <a:latin typeface="Tw Cen MT" pitchFamily="34" charset="0"/>
              </a:rPr>
              <a:t>476</a:t>
            </a:r>
            <a:endParaRPr lang="fr-FR" sz="1200" b="1" baseline="30000" dirty="0">
              <a:latin typeface="Tw Cen MT" pitchFamily="34" charset="0"/>
            </a:endParaRPr>
          </a:p>
        </p:txBody>
      </p:sp>
      <p:pic>
        <p:nvPicPr>
          <p:cNvPr id="1028" name="Picture 4" descr="Drapea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287">
            <a:off x="252671" y="1778009"/>
            <a:ext cx="501245" cy="70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cteur droit 31"/>
          <p:cNvCxnSpPr/>
          <p:nvPr/>
        </p:nvCxnSpPr>
        <p:spPr>
          <a:xfrm>
            <a:off x="117996" y="2586494"/>
            <a:ext cx="1" cy="199215"/>
          </a:xfrm>
          <a:prstGeom prst="line">
            <a:avLst/>
          </a:prstGeom>
          <a:ln>
            <a:headEnd type="diamond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32399" y="2592000"/>
            <a:ext cx="1656000" cy="785830"/>
            <a:chOff x="548299" y="3751889"/>
            <a:chExt cx="1548000" cy="1057370"/>
          </a:xfrm>
        </p:grpSpPr>
        <p:pic>
          <p:nvPicPr>
            <p:cNvPr id="34" name="Picture 6" descr="Afficher l'image d'origin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7707" y="3532484"/>
              <a:ext cx="1057370" cy="14961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548299" y="3943682"/>
              <a:ext cx="1548000" cy="704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w Cen MT" pitchFamily="34" charset="0"/>
                </a:rPr>
                <a:t>Chute de l’Empire romain d’Occident</a:t>
              </a:r>
              <a:endParaRPr lang="fr-FR" sz="1400" b="1" dirty="0">
                <a:latin typeface="Tw Cen MT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3661200" y="1743988"/>
            <a:ext cx="576000" cy="21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smtClean="0">
                <a:latin typeface="Tw Cen MT" pitchFamily="34" charset="0"/>
              </a:rPr>
              <a:t>987</a:t>
            </a:r>
            <a:endParaRPr lang="fr-FR" sz="1200" b="1" baseline="30000" dirty="0">
              <a:latin typeface="Tw Cen MT" pitchFamily="34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3944823" y="2586494"/>
            <a:ext cx="1" cy="199215"/>
          </a:xfrm>
          <a:prstGeom prst="line">
            <a:avLst/>
          </a:prstGeom>
          <a:ln>
            <a:headEnd type="diamond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>
            <a:off x="3121200" y="2592000"/>
            <a:ext cx="1656000" cy="785830"/>
            <a:chOff x="548299" y="3751889"/>
            <a:chExt cx="1548000" cy="1057370"/>
          </a:xfrm>
        </p:grpSpPr>
        <p:pic>
          <p:nvPicPr>
            <p:cNvPr id="38" name="Picture 6" descr="Afficher l'image d'origin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7707" y="3532484"/>
              <a:ext cx="1057370" cy="14961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ZoneTexte 38"/>
            <p:cNvSpPr txBox="1"/>
            <p:nvPr/>
          </p:nvSpPr>
          <p:spPr>
            <a:xfrm>
              <a:off x="548299" y="3943682"/>
              <a:ext cx="1548000" cy="704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w Cen MT" pitchFamily="34" charset="0"/>
                </a:rPr>
                <a:t>Couronnement d’Hugues Capet</a:t>
              </a:r>
              <a:endParaRPr lang="fr-FR" sz="1400" b="1" dirty="0">
                <a:latin typeface="Tw Cen MT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5922000" y="1743988"/>
            <a:ext cx="576000" cy="21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smtClean="0">
                <a:latin typeface="Tw Cen MT" pitchFamily="34" charset="0"/>
              </a:rPr>
              <a:t>1270</a:t>
            </a:r>
            <a:endParaRPr lang="fr-FR" sz="1200" b="1" baseline="30000" dirty="0">
              <a:latin typeface="Tw Cen MT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7617134" y="2592000"/>
            <a:ext cx="1496182" cy="785830"/>
            <a:chOff x="548300" y="3751889"/>
            <a:chExt cx="1496182" cy="1057370"/>
          </a:xfrm>
        </p:grpSpPr>
        <p:pic>
          <p:nvPicPr>
            <p:cNvPr id="21" name="Picture 6" descr="Afficher l'image d'origin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7707" y="3532484"/>
              <a:ext cx="1057370" cy="14961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548300" y="3943682"/>
              <a:ext cx="1496181" cy="704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w Cen MT" pitchFamily="34" charset="0"/>
                </a:rPr>
                <a:t>Découverte de l’Amérique</a:t>
              </a:r>
              <a:endParaRPr lang="fr-FR" sz="1400" b="1" dirty="0">
                <a:latin typeface="Tw Cen MT" pitchFamily="34" charset="0"/>
              </a:endParaRPr>
            </a:p>
          </p:txBody>
        </p:sp>
      </p:grpSp>
      <p:cxnSp>
        <p:nvCxnSpPr>
          <p:cNvPr id="48" name="Connecteur droit 47"/>
          <p:cNvCxnSpPr/>
          <p:nvPr/>
        </p:nvCxnSpPr>
        <p:spPr>
          <a:xfrm>
            <a:off x="6214791" y="2586494"/>
            <a:ext cx="1" cy="199215"/>
          </a:xfrm>
          <a:prstGeom prst="line">
            <a:avLst/>
          </a:prstGeom>
          <a:ln>
            <a:headEnd type="diamond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" name="Groupe 44"/>
          <p:cNvGrpSpPr/>
          <p:nvPr/>
        </p:nvGrpSpPr>
        <p:grpSpPr>
          <a:xfrm>
            <a:off x="5388087" y="2592000"/>
            <a:ext cx="1656000" cy="785830"/>
            <a:chOff x="548299" y="3751889"/>
            <a:chExt cx="1548000" cy="1057370"/>
          </a:xfrm>
        </p:grpSpPr>
        <p:pic>
          <p:nvPicPr>
            <p:cNvPr id="46" name="Picture 6" descr="Afficher l'image d'origin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7707" y="3532484"/>
              <a:ext cx="1057370" cy="14961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oneTexte 46"/>
            <p:cNvSpPr txBox="1"/>
            <p:nvPr/>
          </p:nvSpPr>
          <p:spPr>
            <a:xfrm>
              <a:off x="548299" y="3943682"/>
              <a:ext cx="1548000" cy="704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w Cen MT" pitchFamily="34" charset="0"/>
                </a:rPr>
                <a:t>Mort de Saint Louis</a:t>
              </a:r>
            </a:p>
            <a:p>
              <a:pPr algn="ctr"/>
              <a:r>
                <a:rPr lang="fr-FR" sz="1400" b="1" dirty="0" smtClean="0">
                  <a:latin typeface="Tw Cen MT" pitchFamily="34" charset="0"/>
                </a:rPr>
                <a:t>Fin des croisades</a:t>
              </a:r>
              <a:endParaRPr lang="fr-FR" sz="1400" b="1" dirty="0">
                <a:latin typeface="Tw Cen MT" pitchFamily="34" charset="0"/>
              </a:endParaRPr>
            </a:p>
          </p:txBody>
        </p:sp>
      </p:grp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486">
            <a:off x="8473553" y="1913046"/>
            <a:ext cx="468000" cy="553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662000" y="5385130"/>
            <a:ext cx="4356758" cy="12926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300" i="1" dirty="0" smtClean="0">
                <a:latin typeface="Tw Cen MT" pitchFamily="34" charset="0"/>
              </a:rPr>
              <a:t>« La réforme grégorienne est bien davantage qu’une entreprise disciplinaire et doctrinale d’affirmation de la prééminence de l’autorité pontificale contre l’autre empereur : reposant sur une coupure anthropologique fondamentale entre clercs et laïcs; elle est un projet global d’ordonnancement du monde »</a:t>
            </a:r>
          </a:p>
          <a:p>
            <a:pPr algn="r"/>
            <a:r>
              <a:rPr lang="fr-FR" sz="1300" i="1" dirty="0" smtClean="0">
                <a:latin typeface="Tw Cen MT" pitchFamily="34" charset="0"/>
              </a:rPr>
              <a:t>Patrick Boucheron</a:t>
            </a:r>
            <a:endParaRPr lang="fr-FR" sz="1300" i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"/>
                            </p:stCondLst>
                            <p:childTnLst>
                              <p:par>
                                <p:cTn id="1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32423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6" grpId="1"/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  <p:bldP spid="14" grpId="0"/>
      <p:bldP spid="16" grpId="0" uiExpand="1" animBg="1"/>
      <p:bldP spid="27" grpId="0" animBg="1"/>
      <p:bldP spid="28" grpId="0" animBg="1"/>
      <p:bldP spid="29" grpId="0" uiExpand="1" build="p" animBg="1"/>
      <p:bldP spid="30" grpId="0" animBg="1"/>
      <p:bldP spid="36" grpId="0" animBg="1"/>
      <p:bldP spid="44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318"/>
            <a:ext cx="9144000" cy="71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470" y="58976"/>
            <a:ext cx="36797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 smtClean="0">
                <a:solidFill>
                  <a:schemeClr val="accent2">
                    <a:lumMod val="50000"/>
                  </a:schemeClr>
                </a:solidFill>
                <a:latin typeface="Crusades" pitchFamily="2" charset="0"/>
              </a:rPr>
              <a:t>Sommaire</a:t>
            </a:r>
            <a:endParaRPr lang="fr-FR" sz="6000" dirty="0">
              <a:solidFill>
                <a:schemeClr val="accent2">
                  <a:lumMod val="50000"/>
                </a:schemeClr>
              </a:solidFill>
              <a:latin typeface="Crusades" pitchFamily="2" charset="0"/>
            </a:endParaRPr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6" y="1322735"/>
            <a:ext cx="3810000" cy="5391151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471" y="1642791"/>
            <a:ext cx="3456000" cy="473497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Introduction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 : 2016, l’année du Moyen Age</a:t>
            </a:r>
          </a:p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  <a:latin typeface="Old English Text MT" pitchFamily="66" charset="0"/>
            </a:endParaRPr>
          </a:p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Etape 1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 : vers un renouveau historiographique </a:t>
            </a:r>
            <a:r>
              <a:rPr lang="fr-FR" b="1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et archéologique</a:t>
            </a:r>
            <a:endParaRPr lang="fr-FR" b="1" dirty="0" smtClean="0">
              <a:solidFill>
                <a:schemeClr val="accent2">
                  <a:lumMod val="50000"/>
                </a:schemeClr>
              </a:solidFill>
              <a:latin typeface="Old English Text MT" pitchFamily="66" charset="0"/>
            </a:endParaRPr>
          </a:p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  <a:latin typeface="Old English Text MT" pitchFamily="66" charset="0"/>
            </a:endParaRPr>
          </a:p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Etape 2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 : place de l’histoire médiévale dans les programmes</a:t>
            </a:r>
          </a:p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  <a:latin typeface="Old English Text MT" pitchFamily="66" charset="0"/>
            </a:endParaRPr>
          </a:p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Etape 3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 : mise au point scientifique</a:t>
            </a:r>
          </a:p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  <a:latin typeface="Old English Text MT" pitchFamily="66" charset="0"/>
            </a:endParaRPr>
          </a:p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Etape 4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 : mise en œuvre didactique (thème 2 Cycle 4 cinquième)</a:t>
            </a:r>
          </a:p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  <a:latin typeface="Old English Text MT" pitchFamily="66" charset="0"/>
            </a:endParaRPr>
          </a:p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Etape 5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 : propositions pédagogiques</a:t>
            </a:r>
          </a:p>
          <a:p>
            <a:pPr algn="ctr"/>
            <a:endParaRPr lang="fr-FR" b="1" dirty="0">
              <a:solidFill>
                <a:schemeClr val="accent2">
                  <a:lumMod val="50000"/>
                </a:schemeClr>
              </a:solidFill>
              <a:latin typeface="Old English Text MT" pitchFamily="66" charset="0"/>
            </a:endParaRPr>
          </a:p>
          <a:p>
            <a:pPr algn="ctr"/>
            <a:r>
              <a:rPr lang="fr-FR" b="1" u="sng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Etape 6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 : Bibliographie / 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  <a:latin typeface="Old English Text MT" pitchFamily="66" charset="0"/>
              </a:rPr>
              <a:t>Sitographie</a:t>
            </a:r>
            <a:endParaRPr lang="fr-FR" b="1" dirty="0" smtClean="0">
              <a:solidFill>
                <a:schemeClr val="accent2">
                  <a:lumMod val="50000"/>
                </a:schemeClr>
              </a:solidFill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3" t="11556" r="40375" b="36781"/>
          <a:stretch/>
        </p:blipFill>
        <p:spPr bwMode="auto">
          <a:xfrm rot="610948">
            <a:off x="2382691" y="823079"/>
            <a:ext cx="1805917" cy="2609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276">
            <a:off x="4533983" y="801458"/>
            <a:ext cx="2098667" cy="29469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126">
            <a:off x="1579615" y="3937175"/>
            <a:ext cx="3608735" cy="24058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2016 : l’année du Moyen âge !</a:t>
            </a:r>
            <a:endParaRPr lang="fr-FR" sz="4800" dirty="0">
              <a:latin typeface="Crusades" pitchFamily="2" charset="0"/>
            </a:endParaRPr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3878">
            <a:off x="4433404" y="3533772"/>
            <a:ext cx="1788782" cy="2820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788">
            <a:off x="415678" y="1423867"/>
            <a:ext cx="2032114" cy="30481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84000" y="683999"/>
            <a:ext cx="2052000" cy="6084000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Plusieurs évènements et parutions  ont mis en lumière le Moyen Age en 2016. </a:t>
            </a:r>
            <a:r>
              <a:rPr lang="fr-FR" sz="12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Cinq exemples montrent cette effervescence autour de la période : </a:t>
            </a:r>
          </a:p>
          <a:p>
            <a:pPr algn="ctr"/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-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l’exposition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 temporaire de la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cité des Sciences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 en partenariat avec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l’</a:t>
            </a:r>
            <a:r>
              <a:rPr lang="fr-FR" sz="1200" b="1" i="1" dirty="0" err="1" smtClean="0">
                <a:solidFill>
                  <a:schemeClr val="tx1"/>
                </a:solidFill>
                <a:latin typeface="Tw Cen MT" pitchFamily="34" charset="0"/>
              </a:rPr>
              <a:t>Inrap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* qui revisite les lieux communs sur la période</a:t>
            </a:r>
          </a:p>
          <a:p>
            <a:pPr algn="ctr"/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-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Le numéro spécial de l’Histoire (Octobre 2016) 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de  Moyen Age sous la houlette de Patrick Boucheron accompagné d’un </a:t>
            </a:r>
            <a:r>
              <a:rPr lang="fr-FR" sz="1200" i="1" dirty="0" err="1" smtClean="0">
                <a:solidFill>
                  <a:schemeClr val="tx1"/>
                </a:solidFill>
                <a:latin typeface="Tw Cen MT" pitchFamily="34" charset="0"/>
              </a:rPr>
              <a:t>webdossier</a:t>
            </a:r>
            <a:r>
              <a:rPr lang="fr-FR" sz="1200" i="1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pour des études de cas</a:t>
            </a:r>
          </a:p>
          <a:p>
            <a:pPr algn="ctr"/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-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L’exposition </a:t>
            </a:r>
            <a:r>
              <a:rPr lang="fr-FR" sz="1200" b="1" i="1" dirty="0">
                <a:solidFill>
                  <a:schemeClr val="tx1"/>
                </a:solidFill>
                <a:latin typeface="Tw Cen MT" pitchFamily="34" charset="0"/>
              </a:rPr>
              <a:t>Les Temps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mérovingiens (Musée de Cluny) </a:t>
            </a:r>
            <a:r>
              <a:rPr lang="fr-FR" sz="1200" i="1" dirty="0">
                <a:solidFill>
                  <a:schemeClr val="tx1"/>
                </a:solidFill>
                <a:latin typeface="Tw Cen MT" pitchFamily="34" charset="0"/>
              </a:rPr>
              <a:t>qui 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 offre </a:t>
            </a:r>
            <a:r>
              <a:rPr lang="fr-FR" sz="1200" i="1" dirty="0">
                <a:solidFill>
                  <a:schemeClr val="tx1"/>
                </a:solidFill>
                <a:latin typeface="Tw Cen MT" pitchFamily="34" charset="0"/>
              </a:rPr>
              <a:t>un large panorama de l’activité artistique 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et intellectuelle </a:t>
            </a:r>
            <a:r>
              <a:rPr lang="fr-FR" sz="1200" i="1" dirty="0">
                <a:solidFill>
                  <a:schemeClr val="tx1"/>
                </a:solidFill>
                <a:latin typeface="Tw Cen MT" pitchFamily="34" charset="0"/>
              </a:rPr>
              <a:t>de cette période </a:t>
            </a:r>
            <a:endParaRPr lang="fr-FR" sz="1200" i="1" dirty="0" smtClean="0">
              <a:solidFill>
                <a:schemeClr val="tx1"/>
              </a:solidFill>
              <a:latin typeface="Tw Cen MT" pitchFamily="34" charset="0"/>
            </a:endParaRPr>
          </a:p>
          <a:p>
            <a:pPr algn="ctr"/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-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La Chaire de Patrick Boucheron au collège de </a:t>
            </a:r>
            <a:r>
              <a:rPr lang="fr-FR" sz="1200" b="1" i="1" dirty="0">
                <a:solidFill>
                  <a:schemeClr val="tx1"/>
                </a:solidFill>
                <a:latin typeface="Tw Cen MT" pitchFamily="34" charset="0"/>
              </a:rPr>
              <a:t>France intitulée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« </a:t>
            </a:r>
            <a:r>
              <a:rPr lang="fr-FR" sz="1200" b="1" i="1" dirty="0">
                <a:solidFill>
                  <a:schemeClr val="tx1"/>
                </a:solidFill>
                <a:latin typeface="Tw Cen MT" pitchFamily="34" charset="0"/>
              </a:rPr>
              <a:t>Histoire des pouvoirs en Europe occidentale, XIIIe-XVIe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siècle » 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qui bouscule la frontière chronologique entre le Moyen âge et la Renaissance.</a:t>
            </a:r>
          </a:p>
          <a:p>
            <a:pPr algn="ctr"/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- Le nouvel ouvrage de 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Jérôme </a:t>
            </a:r>
            <a:r>
              <a:rPr lang="fr-FR" sz="1200" b="1" i="1" dirty="0" err="1" smtClean="0">
                <a:solidFill>
                  <a:schemeClr val="tx1"/>
                </a:solidFill>
                <a:latin typeface="Tw Cen MT" pitchFamily="34" charset="0"/>
              </a:rPr>
              <a:t>Baschet</a:t>
            </a:r>
            <a:r>
              <a:rPr lang="fr-FR" sz="1200" b="1" i="1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(Sept 2016) qui  revisite</a:t>
            </a:r>
            <a:r>
              <a:rPr lang="fr-FR" sz="1200" i="1" dirty="0">
                <a:solidFill>
                  <a:schemeClr val="tx1"/>
                </a:solidFill>
                <a:latin typeface="Tw Cen MT" pitchFamily="34" charset="0"/>
              </a:rPr>
              <a:t>  l’idée 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 d'un </a:t>
            </a:r>
            <a:r>
              <a:rPr lang="fr-FR" sz="1200" i="1" dirty="0">
                <a:solidFill>
                  <a:schemeClr val="tx1"/>
                </a:solidFill>
                <a:latin typeface="Tw Cen MT" pitchFamily="34" charset="0"/>
              </a:rPr>
              <a:t>Moyen Age 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dualiste dans lequel l’Eglise aurait </a:t>
            </a:r>
            <a:r>
              <a:rPr lang="fr-FR" sz="1200" i="1" dirty="0">
                <a:solidFill>
                  <a:schemeClr val="tx1"/>
                </a:solidFill>
                <a:latin typeface="Tw Cen MT" pitchFamily="34" charset="0"/>
              </a:rPr>
              <a:t>instauré une guerre entre le corps et </a:t>
            </a:r>
            <a:r>
              <a:rPr lang="fr-FR" sz="1200" i="1" dirty="0" smtClean="0">
                <a:solidFill>
                  <a:schemeClr val="tx1"/>
                </a:solidFill>
                <a:latin typeface="Tw Cen MT" pitchFamily="34" charset="0"/>
              </a:rPr>
              <a:t>l'âme.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i="1" dirty="0">
                <a:latin typeface="Tw Cen MT" pitchFamily="34" charset="0"/>
              </a:rPr>
              <a:t>*</a:t>
            </a:r>
            <a:r>
              <a:rPr lang="fr-FR" sz="1000" i="1" dirty="0" smtClean="0">
                <a:latin typeface="Tw Cen MT" pitchFamily="34" charset="0"/>
              </a:rPr>
              <a:t>Institut </a:t>
            </a:r>
            <a:r>
              <a:rPr lang="fr-FR" sz="1000" i="1" dirty="0">
                <a:latin typeface="Tw Cen MT" pitchFamily="34" charset="0"/>
              </a:rPr>
              <a:t>national de recherches archéologiques préventives</a:t>
            </a:r>
          </a:p>
        </p:txBody>
      </p:sp>
    </p:spTree>
    <p:extLst>
      <p:ext uri="{BB962C8B-B14F-4D97-AF65-F5344CB8AC3E}">
        <p14:creationId xmlns:p14="http://schemas.microsoft.com/office/powerpoint/2010/main" val="8779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 animBg="1"/>
      <p:bldP spid="8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7"/>
          <a:stretch/>
        </p:blipFill>
        <p:spPr bwMode="auto">
          <a:xfrm>
            <a:off x="0" y="0"/>
            <a:ext cx="9144000" cy="687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-61784" y="1743988"/>
            <a:ext cx="5584099" cy="4140000"/>
            <a:chOff x="359469" y="-2930930"/>
            <a:chExt cx="5584099" cy="4140000"/>
          </a:xfrm>
        </p:grpSpPr>
        <p:pic>
          <p:nvPicPr>
            <p:cNvPr id="3" name="Picture 6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69" y="-2930930"/>
              <a:ext cx="5584099" cy="414000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828105" y="-2656512"/>
              <a:ext cx="449834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u="sng" dirty="0" smtClean="0">
                  <a:latin typeface="Crusades" pitchFamily="2" charset="0"/>
                </a:rPr>
                <a:t>Etape 1</a:t>
              </a:r>
            </a:p>
            <a:p>
              <a:pPr algn="ctr"/>
              <a:r>
                <a:rPr lang="fr-FR" sz="6000" dirty="0" smtClean="0">
                  <a:latin typeface="Crusades" pitchFamily="2" charset="0"/>
                </a:rPr>
                <a:t>Vers un renouveau historiographique et archéologique  </a:t>
              </a:r>
              <a:endParaRPr lang="fr-FR" sz="6000" dirty="0">
                <a:latin typeface="Crusad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12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Le mythe d’une période de déclin</a:t>
            </a:r>
            <a:endParaRPr lang="fr-FR" sz="4800" dirty="0">
              <a:latin typeface="Crusad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7336" y="832823"/>
            <a:ext cx="4649329" cy="42125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cap="small" dirty="0" smtClean="0">
                <a:latin typeface="Tw Cen MT" pitchFamily="34" charset="0"/>
              </a:rPr>
              <a:t>Une idée véhiculée du XV</a:t>
            </a:r>
            <a:r>
              <a:rPr lang="fr-FR" b="1" cap="small" baseline="30000" dirty="0" smtClean="0">
                <a:latin typeface="Tw Cen MT" pitchFamily="34" charset="0"/>
              </a:rPr>
              <a:t>ème</a:t>
            </a:r>
            <a:r>
              <a:rPr lang="fr-FR" b="1" cap="small" dirty="0" smtClean="0">
                <a:latin typeface="Tw Cen MT" pitchFamily="34" charset="0"/>
              </a:rPr>
              <a:t> au XIX</a:t>
            </a:r>
            <a:r>
              <a:rPr lang="fr-FR" b="1" cap="small" baseline="30000" dirty="0" smtClean="0">
                <a:latin typeface="Tw Cen MT" pitchFamily="34" charset="0"/>
              </a:rPr>
              <a:t>ème</a:t>
            </a:r>
            <a:r>
              <a:rPr lang="fr-FR" b="1" cap="small" dirty="0" smtClean="0">
                <a:latin typeface="Tw Cen MT" pitchFamily="34" charset="0"/>
              </a:rPr>
              <a:t> siècle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1976" y="1582706"/>
            <a:ext cx="2808000" cy="4373812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u="sng" cap="small" dirty="0" smtClean="0">
                <a:solidFill>
                  <a:schemeClr val="tx1"/>
                </a:solidFill>
                <a:latin typeface="Tw Cen MT" pitchFamily="34" charset="0"/>
              </a:rPr>
              <a:t>Rejet des lettrés et artistes de la Renaissance…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Pétrarque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utilise le terme de </a:t>
            </a:r>
            <a:r>
              <a:rPr lang="fr-FR" sz="12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«</a:t>
            </a:r>
            <a:r>
              <a:rPr lang="fr-FR" sz="12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 </a:t>
            </a:r>
            <a:r>
              <a:rPr lang="fr-FR" sz="12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media </a:t>
            </a:r>
            <a:r>
              <a:rPr lang="fr-FR" sz="1200" b="1" i="1" dirty="0" err="1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tempora</a:t>
            </a:r>
            <a:r>
              <a:rPr lang="fr-FR" sz="12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»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 (expression  teintée de mépris qui désigne un âge intermédiaire entre l'Antiquité et le retour à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celle-ci)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Giovanni </a:t>
            </a: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Andrea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(1417-1475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), bibliothécaire pontifical de Sixte IV est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le premier à utiliser le terme </a:t>
            </a:r>
            <a:r>
              <a:rPr lang="fr-FR" sz="12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« média </a:t>
            </a:r>
            <a:r>
              <a:rPr lang="fr-FR" sz="1200" b="1" i="1" dirty="0" err="1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tempesta</a:t>
            </a:r>
            <a:r>
              <a:rPr lang="fr-FR" sz="12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 »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avec une valeur de périodisation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historique afin de se différencier des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générations précédentes au nom de l’humanisme, de rehausser sa propre valeur par contraste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Raphaël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 utilise le terme de 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« temps barbares » (dans une lettre adressée au pape Léon X)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Giorgio Vasari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dans ses « Vies des plus excellents peintres, sculpteurs et architectes » (1550) parle de Renaissance (deuxième naissance après l’Antiquité, graal des artistes de la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Renaissance)</a:t>
            </a:r>
            <a:endParaRPr lang="fr-FR" sz="1200" dirty="0">
              <a:solidFill>
                <a:schemeClr val="tx1"/>
              </a:solidFill>
              <a:latin typeface="Tw Cen MT" pitchFamily="34" charset="0"/>
            </a:endParaRPr>
          </a:p>
          <a:p>
            <a:pPr algn="ctr"/>
            <a:r>
              <a:rPr lang="fr-FR" sz="1200" b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= </a:t>
            </a:r>
            <a:r>
              <a:rPr lang="fr-FR" sz="12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Sentiment </a:t>
            </a:r>
            <a:r>
              <a:rPr lang="fr-FR" sz="1200" b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d’un écart avec l’époque précédente, conscience d’un </a:t>
            </a:r>
            <a:r>
              <a:rPr lang="fr-FR" sz="1200" b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renouveau</a:t>
            </a:r>
            <a:endParaRPr lang="fr-FR" sz="1200" b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11" name="Picture 20" descr="http://www.biografiasyvidas.com/biografia/p/fotos/petrar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059" y1="28080" x2="17647" y2="22923"/>
                        <a14:foregroundMark x1="17353" y1="21490" x2="23235" y2="21490"/>
                        <a14:foregroundMark x1="38235" y1="24069" x2="52059" y2="16332"/>
                        <a14:foregroundMark x1="30588" y1="45559" x2="31765" y2="46991"/>
                        <a14:foregroundMark x1="54412" y1="45272" x2="54118" y2="48997"/>
                        <a14:foregroundMark x1="85588" y1="39255" x2="90882" y2="45845"/>
                        <a14:foregroundMark x1="86765" y1="13467" x2="81471" y2="20344"/>
                        <a14:foregroundMark x1="80000" y1="8023" x2="70882" y2="15759"/>
                        <a14:foregroundMark x1="16765" y1="3438" x2="29706" y2="12894"/>
                        <a14:foregroundMark x1="7941" y1="16905" x2="22647" y2="17765"/>
                        <a14:foregroundMark x1="5294" y1="16046" x2="8824" y2="15759"/>
                        <a14:foregroundMark x1="14118" y1="14613" x2="21176" y2="13754"/>
                        <a14:foregroundMark x1="10882" y1="42120" x2="13235" y2="31805"/>
                        <a14:foregroundMark x1="10588" y1="44413" x2="11176" y2="34384"/>
                        <a14:foregroundMark x1="15294" y1="28367" x2="13529" y2="30659"/>
                        <a14:foregroundMark x1="74706" y1="93696" x2="82647" y2="99427"/>
                        <a14:foregroundMark x1="23824" y1="98281" x2="27059" y2="95415"/>
                        <a14:foregroundMark x1="28529" y1="89112" x2="23824" y2="95702"/>
                        <a14:foregroundMark x1="21176" y1="99427" x2="22647" y2="97994"/>
                        <a14:foregroundMark x1="19412" y1="99140" x2="19706" y2="98281"/>
                        <a14:foregroundMark x1="24706" y1="85960" x2="25294" y2="88252"/>
                        <a14:foregroundMark x1="20588" y1="93983" x2="18824" y2="95702"/>
                        <a14:foregroundMark x1="69412" y1="99140" x2="70000" y2="97421"/>
                        <a14:foregroundMark x1="38235" y1="4298" x2="48235" y2="2579"/>
                        <a14:backgroundMark x1="15588" y1="8309" x2="17647" y2="10888"/>
                        <a14:backgroundMark x1="25882" y1="3152" x2="35000" y2="1433"/>
                        <a14:backgroundMark x1="52059" y1="860" x2="55588" y2="573"/>
                        <a14:backgroundMark x1="16471" y1="31232" x2="14706" y2="42980"/>
                        <a14:backgroundMark x1="28235" y1="99427" x2="29118" y2="99140"/>
                        <a14:backgroundMark x1="36471" y1="99427" x2="37647" y2="99427"/>
                        <a14:backgroundMark x1="61765" y1="99427" x2="65000" y2="99427"/>
                        <a14:backgroundMark x1="72941" y1="99427" x2="75588" y2="99427"/>
                        <a14:backgroundMark x1="84118" y1="99427" x2="84706" y2="99713"/>
                        <a14:backgroundMark x1="57059" y1="1433" x2="64412" y2="1433"/>
                        <a14:backgroundMark x1="48235" y1="573" x2="51765" y2="573"/>
                        <a14:backgroundMark x1="18824" y1="11175" x2="21765" y2="12034"/>
                        <a14:backgroundMark x1="47647" y1="1433" x2="4323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" y="1498457"/>
            <a:ext cx="1003778" cy="103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A della Rovere popes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" y="2593722"/>
            <a:ext cx="956359" cy="9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93" b="67614" l="7692" r="70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966" b="24615"/>
          <a:stretch/>
        </p:blipFill>
        <p:spPr bwMode="auto">
          <a:xfrm>
            <a:off x="38819" y="3410972"/>
            <a:ext cx="1121724" cy="14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59" b="89607" l="9934" r="91722">
                        <a14:foregroundMark x1="23841" y1="21940" x2="45033" y2="11085"/>
                        <a14:foregroundMark x1="22848" y1="23326" x2="23510" y2="45035"/>
                        <a14:foregroundMark x1="29470" y1="60046" x2="23510" y2="72979"/>
                        <a14:foregroundMark x1="24834" y1="45958" x2="26821" y2="57044"/>
                        <a14:foregroundMark x1="23841" y1="68591" x2="19536" y2="81062"/>
                        <a14:foregroundMark x1="26821" y1="82448" x2="37748" y2="85681"/>
                        <a14:foregroundMark x1="41391" y1="9700" x2="45364" y2="8776"/>
                        <a14:foregroundMark x1="50993" y1="7852" x2="57947" y2="7852"/>
                        <a14:foregroundMark x1="62914" y1="8776" x2="64901" y2="9931"/>
                        <a14:foregroundMark x1="22185" y1="38337" x2="22185" y2="40185"/>
                        <a14:foregroundMark x1="72185" y1="13395" x2="73179" y2="18014"/>
                        <a14:foregroundMark x1="77152" y1="17321" x2="78477" y2="18707"/>
                        <a14:backgroundMark x1="61589" y1="5081" x2="79470" y2="11316"/>
                        <a14:backgroundMark x1="19868" y1="14319" x2="29139" y2="8545"/>
                        <a14:backgroundMark x1="94040" y1="28176" x2="86093" y2="45958"/>
                        <a14:backgroundMark x1="80132" y1="50577" x2="80795" y2="50346"/>
                        <a14:backgroundMark x1="87417" y1="30254" x2="88079" y2="24711"/>
                        <a14:backgroundMark x1="23510" y1="56120" x2="24503" y2="56582"/>
                        <a14:backgroundMark x1="25497" y1="59815" x2="26821" y2="59815"/>
                        <a14:backgroundMark x1="15894" y1="78522" x2="24172" y2="85219"/>
                        <a14:backgroundMark x1="80464" y1="11778" x2="83775" y2="17090"/>
                        <a14:backgroundMark x1="85430" y1="18707" x2="86093" y2="21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" y="4669179"/>
            <a:ext cx="958472" cy="1377425"/>
          </a:xfrm>
          <a:prstGeom prst="rect">
            <a:avLst/>
          </a:prstGeom>
          <a:ln w="12700">
            <a:noFill/>
          </a:ln>
          <a:effectLst>
            <a:softEdge rad="31750"/>
          </a:effec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39" y="113681"/>
            <a:ext cx="1680690" cy="212514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limsi.fr/Individu/jbb/fleche-oblique-db.jpg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5072" y="879337"/>
            <a:ext cx="796398" cy="106186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50746" y="1582706"/>
            <a:ext cx="4633783" cy="1719812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u="sng" cap="small" dirty="0" smtClean="0">
                <a:solidFill>
                  <a:schemeClr val="tx1"/>
                </a:solidFill>
                <a:latin typeface="Tw Cen MT" pitchFamily="34" charset="0"/>
              </a:rPr>
              <a:t>…relayé par les lumières…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Le Moyen âge devient l’époque : 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de l’obscurantisme :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la méthode expérimentale devient le critère de toute pensée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juste : croyance en l’existence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d’un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Dieu,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créateur et moteur de l’univers </a:t>
            </a:r>
            <a:r>
              <a:rPr lang="fr-FR" sz="1200" i="1" u="sng" dirty="0">
                <a:solidFill>
                  <a:schemeClr val="tx1"/>
                </a:solidFill>
                <a:latin typeface="Tw Cen MT" pitchFamily="34" charset="0"/>
              </a:rPr>
              <a:t>mais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rejet  des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dogmes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religieux.</a:t>
            </a:r>
            <a:endParaRPr lang="fr-FR" sz="1200" dirty="0">
              <a:solidFill>
                <a:schemeClr val="tx1"/>
              </a:solidFill>
              <a:latin typeface="Tw Cen MT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de la stagnation économique :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contestation des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privilèges de la noblesse et du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clergé.</a:t>
            </a:r>
            <a:endParaRPr lang="fr-FR" sz="1200" dirty="0">
              <a:solidFill>
                <a:schemeClr val="tx1"/>
              </a:solidFill>
              <a:latin typeface="Tw Cen MT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du chaos politique :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la monarchie absolue est remise en question au profit de systèmes politiques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participatifs (démocratie, parlementarisme)</a:t>
            </a:r>
            <a:endParaRPr lang="fr-FR" sz="1200" dirty="0">
              <a:solidFill>
                <a:schemeClr val="tx1"/>
              </a:solidFill>
              <a:latin typeface="Tw Cen M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50746" y="3732208"/>
            <a:ext cx="4633783" cy="2224310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b="1" u="sng" cap="small" dirty="0" smtClean="0">
                <a:solidFill>
                  <a:schemeClr val="tx1"/>
                </a:solidFill>
                <a:latin typeface="Tw Cen MT" pitchFamily="34" charset="0"/>
              </a:rPr>
              <a:t>…et les historiens et artistes du XIX</a:t>
            </a:r>
            <a:r>
              <a:rPr lang="fr-FR" sz="1200" b="1" u="sng" cap="small" baseline="30000" dirty="0" smtClean="0">
                <a:solidFill>
                  <a:schemeClr val="tx1"/>
                </a:solidFill>
                <a:latin typeface="Tw Cen MT" pitchFamily="34" charset="0"/>
              </a:rPr>
              <a:t>ème</a:t>
            </a:r>
            <a:r>
              <a:rPr lang="fr-FR" sz="1200" b="1" u="sng" cap="small" dirty="0" smtClean="0">
                <a:solidFill>
                  <a:schemeClr val="tx1"/>
                </a:solidFill>
                <a:latin typeface="Tw Cen MT" pitchFamily="34" charset="0"/>
              </a:rPr>
              <a:t> siècle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En </a:t>
            </a: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1855, Jules Michelet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consacre un volume au XVI</a:t>
            </a:r>
            <a:r>
              <a:rPr lang="fr-FR" sz="1200" baseline="30000" dirty="0">
                <a:solidFill>
                  <a:schemeClr val="tx1"/>
                </a:solidFill>
                <a:latin typeface="Tw Cen MT" pitchFamily="34" charset="0"/>
              </a:rPr>
              <a:t>ème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 siècle « </a:t>
            </a: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La Renaissance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».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Il transpose officiellement le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terme de Renaissance de Vasari à une période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historique qui se veut temps de renouveau et de rupture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avec l’époque antérieure, le Moyen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Age</a:t>
            </a: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En 1860, Jacob </a:t>
            </a: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Burckhardt,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historien d’art, dans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son livre « </a:t>
            </a: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Culture</a:t>
            </a:r>
          </a:p>
          <a:p>
            <a:pPr marL="185738" algn="just"/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de </a:t>
            </a: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la Renaissance en Italie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»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présente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le Quattrocento italien </a:t>
            </a:r>
          </a:p>
          <a:p>
            <a:pPr marL="185738" algn="just"/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(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le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XV</a:t>
            </a:r>
            <a:r>
              <a:rPr lang="fr-FR" sz="1200" baseline="30000" dirty="0" smtClean="0">
                <a:solidFill>
                  <a:schemeClr val="tx1"/>
                </a:solidFill>
                <a:latin typeface="Tw Cen MT" pitchFamily="34" charset="0"/>
              </a:rPr>
              <a:t>ème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Tw Cen MT" pitchFamily="34" charset="0"/>
              </a:rPr>
              <a:t>siècle) comme un retour aux valeurs de </a:t>
            </a:r>
            <a:r>
              <a:rPr lang="fr-FR" sz="1200" dirty="0" smtClean="0">
                <a:solidFill>
                  <a:schemeClr val="tx1"/>
                </a:solidFill>
                <a:latin typeface="Tw Cen MT" pitchFamily="34" charset="0"/>
              </a:rPr>
              <a:t>l'Antiquité.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fr-FR" sz="1200" b="1" dirty="0" smtClean="0">
                <a:solidFill>
                  <a:schemeClr val="tx1"/>
                </a:solidFill>
                <a:latin typeface="Tw Cen MT" pitchFamily="34" charset="0"/>
              </a:rPr>
              <a:t>Victor Hugo </a:t>
            </a:r>
            <a:r>
              <a:rPr lang="fr-FR" sz="1200" b="1" dirty="0">
                <a:solidFill>
                  <a:schemeClr val="tx1"/>
                </a:solidFill>
                <a:latin typeface="Tw Cen MT" pitchFamily="34" charset="0"/>
              </a:rPr>
              <a:t>: </a:t>
            </a:r>
            <a:r>
              <a:rPr lang="fr-FR" sz="12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« </a:t>
            </a:r>
            <a:r>
              <a:rPr lang="fr-FR" sz="12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Les peuples ne doivent jamais désespérer. Aucune </a:t>
            </a:r>
            <a:r>
              <a:rPr lang="fr-FR" sz="12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société n'est irrémédiable, aucun moyen âge n'est définitif. Si épaisse que soit la nuit, on aperçoit toujours une lumière. </a:t>
            </a:r>
            <a:r>
              <a:rPr lang="fr-FR" sz="12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»  (Choses vues)</a:t>
            </a:r>
            <a:endParaRPr lang="fr-FR" sz="1200" b="1" i="1" dirty="0">
              <a:solidFill>
                <a:schemeClr val="accent2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19" name="Picture 2" descr="http://www.limsi.fr/Individu/jbb/fleche-oblique-db.jpg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4587">
            <a:off x="3781190" y="1051774"/>
            <a:ext cx="739112" cy="106186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avec flèche 19"/>
          <p:cNvCxnSpPr/>
          <p:nvPr/>
        </p:nvCxnSpPr>
        <p:spPr>
          <a:xfrm>
            <a:off x="6452437" y="3302518"/>
            <a:ext cx="0" cy="43204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14" b="40312" l="31548" r="72917">
                        <a14:foregroundMark x1="38393" y1="30735" x2="36607" y2="34744"/>
                        <a14:foregroundMark x1="33631" y1="35412" x2="47917" y2="38085"/>
                        <a14:foregroundMark x1="48810" y1="38307" x2="59821" y2="39198"/>
                        <a14:foregroundMark x1="62202" y1="39198" x2="63095" y2="36748"/>
                        <a14:foregroundMark x1="68155" y1="25612" x2="70238" y2="23385"/>
                        <a14:foregroundMark x1="71429" y1="18040" x2="71131" y2="16258"/>
                        <a14:foregroundMark x1="67560" y1="7795" x2="68155" y2="8686"/>
                        <a14:foregroundMark x1="68750" y1="10022" x2="70536" y2="12249"/>
                        <a14:foregroundMark x1="61905" y1="4232" x2="61905" y2="4232"/>
                        <a14:foregroundMark x1="64583" y1="4900" x2="65476" y2="5568"/>
                        <a14:foregroundMark x1="57738" y1="2895" x2="59821" y2="3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6" r="21715" b="57268"/>
          <a:stretch/>
        </p:blipFill>
        <p:spPr bwMode="auto">
          <a:xfrm>
            <a:off x="8294766" y="3204000"/>
            <a:ext cx="849234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46" b="95330" l="9988" r="89951">
                        <a14:foregroundMark x1="43076" y1="35165" x2="43689" y2="41300"/>
                        <a14:foregroundMark x1="62806" y1="86172" x2="68137" y2="83516"/>
                        <a14:foregroundMark x1="71324" y1="80311" x2="74081" y2="68773"/>
                        <a14:foregroundMark x1="59436" y1="89103" x2="64583" y2="90934"/>
                        <a14:foregroundMark x1="72304" y1="63462" x2="76042" y2="68773"/>
                        <a14:foregroundMark x1="30270" y1="89744" x2="39890" y2="79396"/>
                        <a14:foregroundMark x1="25123" y1="93864" x2="30637" y2="82326"/>
                        <a14:foregroundMark x1="31434" y1="82051" x2="46446" y2="69048"/>
                        <a14:foregroundMark x1="23713" y1="93864" x2="28493" y2="88278"/>
                        <a14:foregroundMark x1="42708" y1="93315" x2="67770" y2="92399"/>
                        <a14:foregroundMark x1="74694" y1="68773" x2="88909" y2="84432"/>
                        <a14:foregroundMark x1="46262" y1="94139" x2="65564" y2="94139"/>
                        <a14:foregroundMark x1="72861" y1="85022" x2="73451" y2="82819"/>
                        <a14:foregroundMark x1="69912" y1="89868" x2="74041" y2="88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41"/>
          <a:stretch/>
        </p:blipFill>
        <p:spPr bwMode="auto">
          <a:xfrm>
            <a:off x="7920596" y="5624308"/>
            <a:ext cx="1223404" cy="94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'image d'origin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17" b="93291" l="426" r="94043">
                        <a14:foregroundMark x1="31915" y1="36422" x2="30213" y2="44728"/>
                        <a14:foregroundMark x1="21277" y1="61661" x2="4681" y2="72843"/>
                        <a14:foregroundMark x1="13617" y1="75080" x2="51064" y2="90415"/>
                        <a14:foregroundMark x1="67660" y1="86262" x2="71915" y2="85304"/>
                        <a14:foregroundMark x1="62553" y1="70607" x2="81702" y2="83706"/>
                        <a14:foregroundMark x1="50638" y1="85942" x2="65957" y2="84665"/>
                        <a14:foregroundMark x1="52766" y1="90096" x2="73191" y2="90096"/>
                        <a14:foregroundMark x1="17447" y1="82748" x2="32766" y2="85942"/>
                        <a14:foregroundMark x1="77021" y1="24601" x2="77021" y2="29073"/>
                        <a14:backgroundMark x1="5957" y1="12460" x2="24255" y2="5112"/>
                        <a14:backgroundMark x1="85957" y1="91054" x2="91489" y2="86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8281" y="4525715"/>
            <a:ext cx="67571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08024" y="768565"/>
            <a:ext cx="7576505" cy="7386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solidFill>
                  <a:schemeClr val="bg1"/>
                </a:solidFill>
                <a:latin typeface="Tw Cen MT" pitchFamily="34" charset="0"/>
              </a:rPr>
              <a:t>Le terme Moyen Âge prend donc une connotation très négative : dans ce schéma historiographique, </a:t>
            </a:r>
            <a:r>
              <a:rPr lang="fr-FR" sz="1400" b="1" dirty="0" smtClean="0">
                <a:solidFill>
                  <a:schemeClr val="bg1"/>
                </a:solidFill>
                <a:latin typeface="Tw Cen MT" pitchFamily="34" charset="0"/>
              </a:rPr>
              <a:t>l’essor </a:t>
            </a:r>
            <a:r>
              <a:rPr lang="fr-FR" sz="1400" b="1" dirty="0">
                <a:solidFill>
                  <a:schemeClr val="bg1"/>
                </a:solidFill>
                <a:latin typeface="Tw Cen MT" pitchFamily="34" charset="0"/>
              </a:rPr>
              <a:t>européen intellectuel et économique du XVI</a:t>
            </a:r>
            <a:r>
              <a:rPr lang="fr-FR" sz="1400" b="1" baseline="30000" dirty="0">
                <a:solidFill>
                  <a:schemeClr val="bg1"/>
                </a:solidFill>
                <a:latin typeface="Tw Cen MT" pitchFamily="34" charset="0"/>
              </a:rPr>
              <a:t>ème</a:t>
            </a:r>
            <a:r>
              <a:rPr lang="fr-FR" sz="1400" b="1" dirty="0">
                <a:solidFill>
                  <a:schemeClr val="bg1"/>
                </a:solidFill>
                <a:latin typeface="Tw Cen MT" pitchFamily="34" charset="0"/>
              </a:rPr>
              <a:t>  siècle, ne peut se comprendre que par une rupture profonde avec le Moyen Âge. </a:t>
            </a:r>
          </a:p>
        </p:txBody>
      </p:sp>
    </p:spTree>
    <p:extLst>
      <p:ext uri="{BB962C8B-B14F-4D97-AF65-F5344CB8AC3E}">
        <p14:creationId xmlns:p14="http://schemas.microsoft.com/office/powerpoint/2010/main" val="18971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7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75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7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75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75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75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10" grpId="0" uiExpand="1" build="p" animBg="1"/>
      <p:bldP spid="14" grpId="0" uiExpand="1" build="p" animBg="1"/>
      <p:bldP spid="17" grpId="0" uiExpand="1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9630"/>
          <a:stretch/>
        </p:blipFill>
        <p:spPr bwMode="auto">
          <a:xfrm rot="20524679">
            <a:off x="594052" y="2545922"/>
            <a:ext cx="3102828" cy="384968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2837378" y="2664000"/>
            <a:ext cx="5247406" cy="808382"/>
          </a:xfrm>
          <a:prstGeom prst="wedgeRoundRectCallout">
            <a:avLst>
              <a:gd name="adj1" fmla="val -20154"/>
              <a:gd name="adj2" fmla="val 82781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Une vision renouvelée </a:t>
            </a:r>
            <a:endParaRPr lang="fr-FR" sz="4800" dirty="0">
              <a:latin typeface="Crusades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7167" y="648157"/>
            <a:ext cx="411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Jacques Le Goff et « le long Moyen Age »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 </a:t>
            </a: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155">
            <a:off x="7144116" y="4310600"/>
            <a:ext cx="1518080" cy="2313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-306023" y="2056970"/>
            <a:ext cx="9450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fr-FR" sz="1100" dirty="0" smtClean="0"/>
              <a:t>	III</a:t>
            </a:r>
            <a:r>
              <a:rPr lang="fr-FR" sz="1100" baseline="30000" dirty="0" smtClean="0"/>
              <a:t>ème	</a:t>
            </a:r>
            <a:r>
              <a:rPr lang="fr-FR" sz="1100" dirty="0"/>
              <a:t> </a:t>
            </a:r>
            <a:r>
              <a:rPr lang="fr-FR" sz="1100" dirty="0" smtClean="0"/>
              <a:t>IV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V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VI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VII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VIII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IX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X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XI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XII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XIII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XIV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XV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XVI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XVII</a:t>
            </a:r>
            <a:r>
              <a:rPr lang="fr-FR" sz="1100" baseline="30000" dirty="0" smtClean="0"/>
              <a:t>ème 	</a:t>
            </a:r>
            <a:r>
              <a:rPr lang="fr-FR" sz="1100" dirty="0"/>
              <a:t> </a:t>
            </a:r>
            <a:r>
              <a:rPr lang="fr-FR" sz="1100" dirty="0" smtClean="0"/>
              <a:t>XVIII</a:t>
            </a:r>
            <a:r>
              <a:rPr lang="fr-FR" sz="1100" baseline="30000" dirty="0" smtClean="0"/>
              <a:t>ème </a:t>
            </a:r>
            <a:r>
              <a:rPr lang="fr-FR" sz="1100" dirty="0" smtClean="0"/>
              <a:t>	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210145" y="2187775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fr-FR" dirty="0" smtClean="0"/>
              <a:t>I	I	I	I	I	I	I	I	I	I	I	I	I	I	I	I</a:t>
            </a:r>
            <a:endParaRPr lang="fr-FR" dirty="0"/>
          </a:p>
        </p:txBody>
      </p:sp>
      <p:sp>
        <p:nvSpPr>
          <p:cNvPr id="6" name="Pentagone 5"/>
          <p:cNvSpPr/>
          <p:nvPr/>
        </p:nvSpPr>
        <p:spPr>
          <a:xfrm>
            <a:off x="144676" y="2379500"/>
            <a:ext cx="8846313" cy="229528"/>
          </a:xfrm>
          <a:prstGeom prst="homePlate">
            <a:avLst>
              <a:gd name="adj" fmla="val 37642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4676" y="1014122"/>
            <a:ext cx="1548000" cy="101566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fr-FR" sz="1200" b="1" u="sng" cap="small" dirty="0" smtClean="0">
                <a:latin typeface="Tw Cen MT" pitchFamily="34" charset="0"/>
              </a:rPr>
              <a:t>Début du Moyen Age</a:t>
            </a:r>
            <a:r>
              <a:rPr lang="fr-FR" sz="1200" b="1" dirty="0" smtClean="0">
                <a:latin typeface="Tw Cen MT" pitchFamily="34" charset="0"/>
              </a:rPr>
              <a:t> </a:t>
            </a:r>
            <a:r>
              <a:rPr lang="fr-FR" sz="1200" b="1" i="1" dirty="0" smtClean="0">
                <a:latin typeface="Tw Cen MT" pitchFamily="34" charset="0"/>
              </a:rPr>
              <a:t>Période d’acculturation </a:t>
            </a:r>
            <a:r>
              <a:rPr lang="fr-FR" sz="1200" b="1" i="1" dirty="0">
                <a:latin typeface="Tw Cen MT" pitchFamily="34" charset="0"/>
              </a:rPr>
              <a:t>où se confondent </a:t>
            </a:r>
            <a:r>
              <a:rPr lang="fr-FR" sz="1200" b="1" i="1" dirty="0" smtClean="0">
                <a:latin typeface="Tw Cen MT" pitchFamily="34" charset="0"/>
              </a:rPr>
              <a:t>les </a:t>
            </a:r>
            <a:r>
              <a:rPr lang="fr-FR" sz="1200" b="1" i="1" dirty="0">
                <a:latin typeface="Tw Cen MT" pitchFamily="34" charset="0"/>
              </a:rPr>
              <a:t>usages gréco-romains et ceux des barbares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201" y="2383200"/>
            <a:ext cx="462596" cy="2295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241245" y="2381497"/>
            <a:ext cx="462596" cy="2295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00241" y="1048970"/>
            <a:ext cx="2160000" cy="10080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fr-FR" sz="1200" b="1" u="sng" cap="small" dirty="0" smtClean="0">
                <a:latin typeface="Tw Cen MT" pitchFamily="34" charset="0"/>
              </a:rPr>
              <a:t>Fin du Moyen Age</a:t>
            </a:r>
            <a:r>
              <a:rPr lang="fr-FR" sz="1200" b="1" dirty="0" smtClean="0">
                <a:latin typeface="Tw Cen MT" pitchFamily="34" charset="0"/>
              </a:rPr>
              <a:t> </a:t>
            </a:r>
          </a:p>
          <a:p>
            <a:pPr algn="ctr"/>
            <a:r>
              <a:rPr lang="fr-FR" sz="1200" b="1" dirty="0" smtClean="0">
                <a:latin typeface="Tw Cen MT" pitchFamily="34" charset="0"/>
              </a:rPr>
              <a:t> </a:t>
            </a:r>
            <a:r>
              <a:rPr lang="fr-FR" sz="1200" b="1" i="1" dirty="0" smtClean="0">
                <a:latin typeface="Tw Cen MT" pitchFamily="34" charset="0"/>
              </a:rPr>
              <a:t>Début de la révolution industrielle dans laquelle les structures de l’ancien régime se délitent</a:t>
            </a:r>
            <a:endParaRPr lang="fr-FR" sz="1200" b="1" i="1" dirty="0">
              <a:latin typeface="Tw Cen M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8271" y="5113130"/>
            <a:ext cx="6039939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fr-FR" sz="1600" b="1" u="sng" cap="small" dirty="0" smtClean="0">
                <a:solidFill>
                  <a:schemeClr val="bg1"/>
                </a:solidFill>
                <a:latin typeface="Tw Cen MT" pitchFamily="34" charset="0"/>
              </a:rPr>
              <a:t>Moyen Age</a:t>
            </a:r>
            <a:r>
              <a:rPr lang="fr-FR" sz="1600" b="1" dirty="0" smtClean="0">
                <a:solidFill>
                  <a:schemeClr val="bg1"/>
                </a:solidFill>
                <a:latin typeface="Tw Cen MT" pitchFamily="34" charset="0"/>
              </a:rPr>
              <a:t> : </a:t>
            </a:r>
            <a:r>
              <a:rPr lang="fr-FR" sz="1600" b="1" i="1" dirty="0" smtClean="0">
                <a:solidFill>
                  <a:schemeClr val="bg1"/>
                </a:solidFill>
                <a:latin typeface="Tw Cen MT" pitchFamily="34" charset="0"/>
              </a:rPr>
              <a:t>Epoque décisive dans laquelle des éléments capitaux de la société occidentale actuelle se mettent en place</a:t>
            </a:r>
            <a:endParaRPr lang="fr-FR" sz="1600" b="1" i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08241" y="2381497"/>
            <a:ext cx="462596" cy="2295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241639" y="2383562"/>
            <a:ext cx="462596" cy="2295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136812" y="2383200"/>
            <a:ext cx="462596" cy="2295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2837377" y="2724545"/>
            <a:ext cx="1433347" cy="657463"/>
            <a:chOff x="548301" y="3751889"/>
            <a:chExt cx="1496181" cy="1057370"/>
          </a:xfrm>
        </p:grpSpPr>
        <p:pic>
          <p:nvPicPr>
            <p:cNvPr id="19" name="Picture 6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7707" y="3532484"/>
              <a:ext cx="1057370" cy="14961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548301" y="3901615"/>
              <a:ext cx="1496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w Cen MT" pitchFamily="34" charset="0"/>
                </a:rPr>
                <a:t>Renaissance Carolingienne</a:t>
              </a:r>
              <a:endParaRPr lang="fr-FR" sz="1400" b="1" dirty="0">
                <a:latin typeface="Tw Cen MT" pitchFamily="34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756263" y="2725200"/>
            <a:ext cx="1433347" cy="657463"/>
            <a:chOff x="548301" y="3751889"/>
            <a:chExt cx="1496181" cy="1057370"/>
          </a:xfrm>
        </p:grpSpPr>
        <p:pic>
          <p:nvPicPr>
            <p:cNvPr id="22" name="Picture 6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7707" y="3532484"/>
              <a:ext cx="1057370" cy="14961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548301" y="3901615"/>
              <a:ext cx="1496181" cy="84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w Cen MT" pitchFamily="34" charset="0"/>
                </a:rPr>
                <a:t>Renaissance du XII</a:t>
              </a:r>
              <a:r>
                <a:rPr lang="fr-FR" sz="1400" b="1" baseline="30000" dirty="0" smtClean="0">
                  <a:latin typeface="Tw Cen MT" pitchFamily="34" charset="0"/>
                </a:rPr>
                <a:t>ème</a:t>
              </a:r>
              <a:r>
                <a:rPr lang="fr-FR" sz="1400" b="1" dirty="0" smtClean="0">
                  <a:latin typeface="Tw Cen MT" pitchFamily="34" charset="0"/>
                </a:rPr>
                <a:t> siècle</a:t>
              </a:r>
              <a:endParaRPr lang="fr-FR" sz="1400" b="1" dirty="0">
                <a:latin typeface="Tw Cen MT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651436" y="2725200"/>
            <a:ext cx="1433347" cy="657463"/>
            <a:chOff x="548301" y="3751889"/>
            <a:chExt cx="1496181" cy="1057370"/>
          </a:xfrm>
        </p:grpSpPr>
        <p:pic>
          <p:nvPicPr>
            <p:cNvPr id="25" name="Picture 6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7707" y="3532484"/>
              <a:ext cx="1057370" cy="14961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orthographicFront"/>
              <a:lightRig rig="soft" dir="t">
                <a:rot lat="0" lon="0" rev="0"/>
              </a:lightRig>
            </a:scene3d>
            <a:sp3d prstMaterial="translucentPowder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548301" y="4033080"/>
              <a:ext cx="1496181" cy="49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w Cen MT" pitchFamily="34" charset="0"/>
                </a:rPr>
                <a:t>Renaissance</a:t>
              </a:r>
              <a:endParaRPr lang="fr-FR" sz="1400" b="1" dirty="0">
                <a:latin typeface="Tw Cen MT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605174" y="3798332"/>
            <a:ext cx="1620000" cy="120032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fr-FR" sz="1200" b="1" u="sng" cap="small" dirty="0" smtClean="0">
                <a:latin typeface="Tw Cen MT" pitchFamily="34" charset="0"/>
              </a:rPr>
              <a:t>Trois pics</a:t>
            </a:r>
            <a:r>
              <a:rPr lang="fr-FR" sz="1200" b="1" u="sng" cap="small" dirty="0">
                <a:latin typeface="Tw Cen MT" pitchFamily="34" charset="0"/>
              </a:rPr>
              <a:t> </a:t>
            </a:r>
            <a:endParaRPr lang="fr-FR" sz="1200" b="1" i="1" dirty="0">
              <a:latin typeface="Tw Cen MT" pitchFamily="34" charset="0"/>
            </a:endParaRPr>
          </a:p>
          <a:p>
            <a:pPr algn="ctr"/>
            <a:r>
              <a:rPr lang="fr-FR" sz="1200" b="1" i="1" dirty="0" smtClean="0">
                <a:latin typeface="Tw Cen MT" pitchFamily="34" charset="0"/>
              </a:rPr>
              <a:t>Moments </a:t>
            </a:r>
            <a:r>
              <a:rPr lang="fr-FR" sz="1200" b="1" i="1" dirty="0">
                <a:latin typeface="Tw Cen MT" pitchFamily="34" charset="0"/>
              </a:rPr>
              <a:t>d’accélération qui sont de vraies avancées </a:t>
            </a:r>
            <a:r>
              <a:rPr lang="fr-FR" sz="1200" b="1" i="1" dirty="0" smtClean="0">
                <a:latin typeface="Tw Cen MT" pitchFamily="34" charset="0"/>
              </a:rPr>
              <a:t> mais non des coupures dans la période</a:t>
            </a:r>
            <a:endParaRPr lang="fr-FR" sz="1200" dirty="0">
              <a:latin typeface="Tw Cen MT" pitchFamily="34" charset="0"/>
            </a:endParaRPr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835">
            <a:off x="7272532" y="4351965"/>
            <a:ext cx="1398060" cy="230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/>
      <p:bldP spid="4" grpId="0"/>
      <p:bldP spid="4" grpId="1"/>
      <p:bldP spid="3" grpId="0"/>
      <p:bldP spid="3" grpId="1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76284" y="1977258"/>
            <a:ext cx="2976961" cy="354778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latin typeface="Tw Cen MT" pitchFamily="34" charset="0"/>
            </a:endParaRPr>
          </a:p>
          <a:p>
            <a:pPr algn="ctr"/>
            <a:endParaRPr lang="fr-FR" sz="1200" b="1" dirty="0">
              <a:latin typeface="Tw Cen MT" pitchFamily="34" charset="0"/>
            </a:endParaRPr>
          </a:p>
          <a:p>
            <a:pPr algn="ctr"/>
            <a:endParaRPr lang="fr-FR" sz="1200" b="1" cap="small" dirty="0" smtClean="0">
              <a:latin typeface="Tw Cen MT" pitchFamily="34" charset="0"/>
            </a:endParaRPr>
          </a:p>
          <a:p>
            <a:pPr algn="ctr"/>
            <a:r>
              <a:rPr lang="fr-FR" sz="1400" b="1" u="sng" cap="small" dirty="0" smtClean="0">
                <a:latin typeface="Tw Cen MT" pitchFamily="34" charset="0"/>
              </a:rPr>
              <a:t>Jérôme </a:t>
            </a:r>
            <a:r>
              <a:rPr lang="fr-FR" sz="1400" b="1" u="sng" cap="small" dirty="0" err="1" smtClean="0">
                <a:latin typeface="Tw Cen MT" pitchFamily="34" charset="0"/>
              </a:rPr>
              <a:t>Baschet</a:t>
            </a:r>
            <a:endParaRPr lang="fr-FR" sz="1400" b="1" u="sng" cap="small" dirty="0" smtClean="0">
              <a:latin typeface="Tw Cen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>
                <a:latin typeface="Tw Cen MT" pitchFamily="34" charset="0"/>
              </a:rPr>
              <a:t>civilisation diverse et </a:t>
            </a:r>
            <a:r>
              <a:rPr lang="fr-FR" sz="1200" b="1" dirty="0" smtClean="0">
                <a:latin typeface="Tw Cen MT" pitchFamily="34" charset="0"/>
              </a:rPr>
              <a:t>changeante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>
                <a:latin typeface="Tw Cen MT" pitchFamily="34" charset="0"/>
              </a:rPr>
              <a:t>Moyen Âge central (</a:t>
            </a:r>
            <a:r>
              <a:rPr lang="fr-FR" sz="1200" b="1" dirty="0" smtClean="0">
                <a:latin typeface="Tw Cen MT" pitchFamily="34" charset="0"/>
              </a:rPr>
              <a:t>XI-XIII</a:t>
            </a:r>
            <a:r>
              <a:rPr lang="fr-FR" sz="1200" b="1" baseline="30000" dirty="0" smtClean="0">
                <a:latin typeface="Tw Cen MT" pitchFamily="34" charset="0"/>
              </a:rPr>
              <a:t>ème</a:t>
            </a:r>
            <a:r>
              <a:rPr lang="fr-FR" sz="1200" b="1" dirty="0" smtClean="0">
                <a:latin typeface="Tw Cen MT" pitchFamily="34" charset="0"/>
              </a:rPr>
              <a:t> siècles), </a:t>
            </a:r>
            <a:r>
              <a:rPr lang="fr-FR" sz="1200" b="1" dirty="0">
                <a:latin typeface="Tw Cen MT" pitchFamily="34" charset="0"/>
              </a:rPr>
              <a:t>moment décisif de l’essor occidental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 smtClean="0">
                <a:latin typeface="Tw Cen MT" pitchFamily="34" charset="0"/>
              </a:rPr>
              <a:t>époque féconde en transformations (politique, démographique</a:t>
            </a:r>
            <a:r>
              <a:rPr lang="fr-FR" sz="1200" b="1" dirty="0">
                <a:latin typeface="Tw Cen MT" pitchFamily="34" charset="0"/>
              </a:rPr>
              <a:t>, </a:t>
            </a:r>
            <a:r>
              <a:rPr lang="fr-FR" sz="1200" b="1" dirty="0" smtClean="0">
                <a:latin typeface="Tw Cen MT" pitchFamily="34" charset="0"/>
              </a:rPr>
              <a:t>technique...)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 smtClean="0">
                <a:latin typeface="Tw Cen MT" pitchFamily="34" charset="0"/>
              </a:rPr>
              <a:t>L’Eglise, principale </a:t>
            </a:r>
            <a:r>
              <a:rPr lang="fr-FR" sz="1200" b="1" dirty="0">
                <a:latin typeface="Tw Cen MT" pitchFamily="34" charset="0"/>
              </a:rPr>
              <a:t>force motrice du </a:t>
            </a:r>
            <a:r>
              <a:rPr lang="fr-FR" sz="1200" b="1" dirty="0" smtClean="0">
                <a:latin typeface="Tw Cen MT" pitchFamily="34" charset="0"/>
              </a:rPr>
              <a:t>féodalisme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 smtClean="0">
                <a:latin typeface="Tw Cen MT" pitchFamily="34" charset="0"/>
              </a:rPr>
              <a:t>Naissance d’une unité </a:t>
            </a:r>
            <a:r>
              <a:rPr lang="fr-FR" sz="1200" b="1" dirty="0">
                <a:latin typeface="Tw Cen MT" pitchFamily="34" charset="0"/>
              </a:rPr>
              <a:t>continentale (la chrétienté comme civilisation) </a:t>
            </a:r>
            <a:endParaRPr lang="fr-FR" sz="1200" b="1" dirty="0" smtClean="0">
              <a:latin typeface="Tw Cen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 smtClean="0">
                <a:latin typeface="Tw Cen MT" pitchFamily="34" charset="0"/>
              </a:rPr>
              <a:t>prétention </a:t>
            </a:r>
            <a:r>
              <a:rPr lang="fr-FR" sz="1200" b="1" dirty="0">
                <a:latin typeface="Tw Cen MT" pitchFamily="34" charset="0"/>
              </a:rPr>
              <a:t>à l’universalité </a:t>
            </a:r>
            <a:endParaRPr lang="fr-FR" sz="1200" b="1" dirty="0" smtClean="0">
              <a:latin typeface="Tw Cen MT" pitchFamily="34" charset="0"/>
            </a:endParaRPr>
          </a:p>
          <a:p>
            <a:pPr algn="ctr"/>
            <a:r>
              <a:rPr lang="fr-FR" sz="1200" b="1" dirty="0" smtClean="0">
                <a:latin typeface="Tw Cen MT" pitchFamily="34" charset="0"/>
              </a:rPr>
              <a:t>=</a:t>
            </a:r>
          </a:p>
          <a:p>
            <a:r>
              <a:rPr lang="fr-FR" sz="1200" b="1" dirty="0" smtClean="0">
                <a:latin typeface="Tw Cen MT" pitchFamily="34" charset="0"/>
              </a:rPr>
              <a:t>Une civilisation tellement moderne </a:t>
            </a:r>
          </a:p>
          <a:p>
            <a:r>
              <a:rPr lang="fr-FR" sz="1200" b="1" dirty="0" smtClean="0">
                <a:latin typeface="Tw Cen MT" pitchFamily="34" charset="0"/>
              </a:rPr>
              <a:t>qu’elle sera récupérée et reproduite </a:t>
            </a:r>
          </a:p>
          <a:p>
            <a:r>
              <a:rPr lang="fr-FR" sz="1200" b="1" dirty="0" smtClean="0">
                <a:latin typeface="Tw Cen MT" pitchFamily="34" charset="0"/>
              </a:rPr>
              <a:t>outre-Atlantique par les conquistadores</a:t>
            </a:r>
            <a:endParaRPr lang="fr-FR" sz="1200" b="1" dirty="0">
              <a:latin typeface="Tw Cen M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Une vision renouvelée </a:t>
            </a:r>
            <a:endParaRPr lang="fr-FR" sz="4800" dirty="0">
              <a:latin typeface="Crusades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8681" y="648157"/>
            <a:ext cx="608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Pour une histoire médiévale connectée et profondément moderne </a:t>
            </a:r>
            <a:endParaRPr lang="fr-FR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Old English Text MT" pitchFamily="66" charset="0"/>
            </a:endParaRPr>
          </a:p>
        </p:txBody>
      </p:sp>
      <p:pic>
        <p:nvPicPr>
          <p:cNvPr id="6150" name="Picture 6" descr="Afficher l'image d'origin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2049">
            <a:off x="7412646" y="4578684"/>
            <a:ext cx="1356389" cy="209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63916" y="1977257"/>
            <a:ext cx="2976961" cy="354778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 dirty="0" smtClean="0">
              <a:latin typeface="Tw Cen MT" pitchFamily="34" charset="0"/>
            </a:endParaRPr>
          </a:p>
          <a:p>
            <a:pPr algn="ctr"/>
            <a:endParaRPr lang="fr-FR" sz="1200" b="1" dirty="0" smtClean="0">
              <a:latin typeface="Tw Cen MT" pitchFamily="34" charset="0"/>
            </a:endParaRPr>
          </a:p>
          <a:p>
            <a:pPr algn="ctr"/>
            <a:endParaRPr lang="fr-FR" sz="1200" b="1" dirty="0">
              <a:latin typeface="Tw Cen MT" pitchFamily="34" charset="0"/>
            </a:endParaRPr>
          </a:p>
          <a:p>
            <a:pPr algn="ctr"/>
            <a:r>
              <a:rPr lang="fr-FR" sz="1400" b="1" u="sng" cap="small" dirty="0" smtClean="0">
                <a:latin typeface="Tw Cen MT" pitchFamily="34" charset="0"/>
              </a:rPr>
              <a:t>Patrick Boucheron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 smtClean="0">
                <a:latin typeface="Tw Cen MT" pitchFamily="34" charset="0"/>
              </a:rPr>
              <a:t>décentrer </a:t>
            </a:r>
            <a:r>
              <a:rPr lang="fr-FR" sz="1200" b="1" dirty="0">
                <a:latin typeface="Tw Cen MT" pitchFamily="34" charset="0"/>
              </a:rPr>
              <a:t>le </a:t>
            </a:r>
            <a:r>
              <a:rPr lang="fr-FR" sz="1200" b="1" dirty="0" smtClean="0">
                <a:latin typeface="Tw Cen MT" pitchFamily="34" charset="0"/>
              </a:rPr>
              <a:t>regard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>
                <a:latin typeface="Tw Cen MT" pitchFamily="34" charset="0"/>
              </a:rPr>
              <a:t>croiser et connecter les expériences </a:t>
            </a:r>
            <a:endParaRPr lang="fr-FR" sz="1200" b="1" dirty="0" smtClean="0">
              <a:latin typeface="Tw Cen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>
                <a:latin typeface="Tw Cen MT" pitchFamily="34" charset="0"/>
              </a:rPr>
              <a:t>découvrir des histoires de rencontres, de rendez-vous manqués, de frictions, </a:t>
            </a:r>
            <a:r>
              <a:rPr lang="fr-FR" sz="1200" b="1" dirty="0" smtClean="0">
                <a:latin typeface="Tw Cen MT" pitchFamily="34" charset="0"/>
              </a:rPr>
              <a:t>d'incompréhensions…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>
                <a:latin typeface="Tw Cen MT" pitchFamily="34" charset="0"/>
              </a:rPr>
              <a:t>varier la focale </a:t>
            </a:r>
            <a:endParaRPr lang="fr-FR" sz="1200" b="1" dirty="0" smtClean="0">
              <a:latin typeface="Tw Cen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>
                <a:latin typeface="Tw Cen MT" pitchFamily="34" charset="0"/>
              </a:rPr>
              <a:t>questionner les points de vue </a:t>
            </a:r>
            <a:endParaRPr lang="fr-FR" sz="1200" b="1" dirty="0" smtClean="0">
              <a:latin typeface="Tw Cen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>
                <a:latin typeface="Tw Cen MT" pitchFamily="34" charset="0"/>
              </a:rPr>
              <a:t>se défaire de </a:t>
            </a:r>
            <a:r>
              <a:rPr lang="fr-FR" sz="1200" b="1" dirty="0" smtClean="0">
                <a:latin typeface="Tw Cen MT" pitchFamily="34" charset="0"/>
              </a:rPr>
              <a:t>l'européocentrisme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200" b="1" dirty="0">
                <a:latin typeface="Tw Cen MT" pitchFamily="34" charset="0"/>
              </a:rPr>
              <a:t>contrer l'opposition entre le local et le </a:t>
            </a:r>
            <a:r>
              <a:rPr lang="fr-FR" sz="1200" b="1" dirty="0" smtClean="0">
                <a:latin typeface="Tw Cen MT" pitchFamily="34" charset="0"/>
              </a:rPr>
              <a:t>global</a:t>
            </a:r>
          </a:p>
          <a:p>
            <a:pPr algn="ctr"/>
            <a:r>
              <a:rPr lang="fr-FR" sz="1200" b="1" dirty="0" smtClean="0">
                <a:latin typeface="Tw Cen MT" pitchFamily="34" charset="0"/>
              </a:rPr>
              <a:t>= </a:t>
            </a:r>
          </a:p>
          <a:p>
            <a:pPr marL="444500" algn="ctr"/>
            <a:r>
              <a:rPr lang="fr-FR" sz="1200" b="1" dirty="0" smtClean="0">
                <a:latin typeface="Tw Cen MT" pitchFamily="34" charset="0"/>
              </a:rPr>
              <a:t>L'histoire </a:t>
            </a:r>
            <a:r>
              <a:rPr lang="fr-FR" sz="1200" b="1" dirty="0">
                <a:latin typeface="Tw Cen MT" pitchFamily="34" charset="0"/>
              </a:rPr>
              <a:t>connectée tente d'accorder </a:t>
            </a:r>
            <a:r>
              <a:rPr lang="fr-FR" sz="1200" b="1" dirty="0" smtClean="0">
                <a:latin typeface="Tw Cen MT" pitchFamily="34" charset="0"/>
              </a:rPr>
              <a:t>« une </a:t>
            </a:r>
            <a:r>
              <a:rPr lang="fr-FR" sz="1200" b="1" dirty="0">
                <a:latin typeface="Tw Cen MT" pitchFamily="34" charset="0"/>
              </a:rPr>
              <a:t>égale </a:t>
            </a:r>
            <a:r>
              <a:rPr lang="fr-FR" sz="1200" b="1" dirty="0" smtClean="0">
                <a:latin typeface="Tw Cen MT" pitchFamily="34" charset="0"/>
              </a:rPr>
              <a:t>dignité » </a:t>
            </a:r>
            <a:r>
              <a:rPr lang="fr-FR" sz="1200" b="1" dirty="0">
                <a:latin typeface="Tw Cen MT" pitchFamily="34" charset="0"/>
              </a:rPr>
              <a:t>aux sources européennes et non européennes. 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952396" y="1514401"/>
            <a:ext cx="1" cy="46285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264764" y="1514400"/>
            <a:ext cx="1" cy="46285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2142397" y="2060848"/>
            <a:ext cx="1620000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Tw Cen MT" pitchFamily="34" charset="0"/>
              </a:rPr>
              <a:t>… connectée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454765" y="2060848"/>
            <a:ext cx="1620000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400" b="1" dirty="0" smtClean="0">
                <a:latin typeface="Tw Cen MT" pitchFamily="34" charset="0"/>
              </a:rPr>
              <a:t>… et moderne</a:t>
            </a:r>
            <a:endParaRPr lang="fr-FR" sz="1400" b="1" dirty="0">
              <a:latin typeface="Tw Cen MT" pitchFamily="34" charset="0"/>
            </a:endParaRPr>
          </a:p>
        </p:txBody>
      </p:sp>
      <p:sp>
        <p:nvSpPr>
          <p:cNvPr id="4" name="Flèche courbée vers le haut 3"/>
          <p:cNvSpPr/>
          <p:nvPr/>
        </p:nvSpPr>
        <p:spPr>
          <a:xfrm flipH="1">
            <a:off x="3264249" y="5567209"/>
            <a:ext cx="2527518" cy="842506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4770">
            <a:off x="386556" y="4478507"/>
            <a:ext cx="1359277" cy="20900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73491" y="1191235"/>
            <a:ext cx="3997019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latin typeface="Tw Cen MT" pitchFamily="34" charset="0"/>
              </a:rPr>
              <a:t>Deux historiens complémentaires montrent que l’histoire médiévale est une période … </a:t>
            </a:r>
            <a:endParaRPr lang="fr-FR" sz="1200" b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75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75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75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75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75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3" grpId="0"/>
      <p:bldP spid="8" grpId="0" uiExpand="1" build="p" animBg="1"/>
      <p:bldP spid="12" grpId="0" animBg="1"/>
      <p:bldP spid="13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88524" y="648157"/>
            <a:ext cx="595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La multiplication des fouilles préventives : de l’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Afan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 à l’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Inrap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 </a:t>
            </a:r>
          </a:p>
        </p:txBody>
      </p:sp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59" y="5820041"/>
            <a:ext cx="1680244" cy="9333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e 4"/>
          <p:cNvSpPr/>
          <p:nvPr/>
        </p:nvSpPr>
        <p:spPr>
          <a:xfrm rot="5400000">
            <a:off x="-1781127" y="3453645"/>
            <a:ext cx="5966203" cy="842507"/>
          </a:xfrm>
          <a:prstGeom prst="homePlat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21838" y="613554"/>
            <a:ext cx="369511" cy="592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  <a:p>
            <a:pPr defTabSz="1008000">
              <a:lnSpc>
                <a:spcPts val="2400"/>
              </a:lnSpc>
            </a:pPr>
            <a:r>
              <a:rPr lang="fr-FR" b="1" dirty="0" smtClean="0"/>
              <a:t>_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8512" y="657298"/>
            <a:ext cx="562975" cy="6217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1830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1840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1850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1860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1870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1880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1890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1900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1910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1920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1930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1940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1950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1960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1970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1980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1990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2000</a:t>
            </a:r>
          </a:p>
          <a:p>
            <a:pPr>
              <a:lnSpc>
                <a:spcPts val="2400"/>
              </a:lnSpc>
            </a:pPr>
            <a:r>
              <a:rPr lang="fr-FR" sz="1400" b="1" dirty="0" smtClean="0">
                <a:latin typeface="Tw Cen MT" pitchFamily="34" charset="0"/>
              </a:rPr>
              <a:t>2010</a:t>
            </a:r>
          </a:p>
          <a:p>
            <a:pPr>
              <a:lnSpc>
                <a:spcPts val="2400"/>
              </a:lnSpc>
            </a:pPr>
            <a:endParaRPr lang="fr-FR" sz="1400" b="1" dirty="0">
              <a:latin typeface="Tw Cen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548000" y="921209"/>
            <a:ext cx="4896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1200" b="1" dirty="0" smtClean="0">
                <a:latin typeface="Tw Cen MT" pitchFamily="34" charset="0"/>
                <a:sym typeface="Wingdings" pitchFamily="2" charset="2"/>
              </a:rPr>
              <a:t></a:t>
            </a:r>
            <a:r>
              <a:rPr lang="fr-FR" sz="1200" b="1" i="1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fr-FR" sz="1200" b="1" i="1" dirty="0" smtClean="0">
                <a:latin typeface="Tw Cen MT" pitchFamily="34" charset="0"/>
              </a:rPr>
              <a:t>Prosper </a:t>
            </a:r>
            <a:r>
              <a:rPr lang="fr-FR" sz="1200" b="1" i="1" dirty="0">
                <a:latin typeface="Tw Cen MT" pitchFamily="34" charset="0"/>
              </a:rPr>
              <a:t>Mérimée est nommé inspecteur général des Monuments historiques.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44920" y="967376"/>
            <a:ext cx="37830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400" b="1" i="1" dirty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1834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44919" y="3354994"/>
            <a:ext cx="37831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1913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1548000" y="3308827"/>
            <a:ext cx="4896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1200" b="1" dirty="0" smtClean="0">
                <a:latin typeface="Tw Cen MT" pitchFamily="34" charset="0"/>
                <a:sym typeface="Wingdings" pitchFamily="2" charset="2"/>
              </a:rPr>
              <a:t></a:t>
            </a:r>
            <a:r>
              <a:rPr lang="fr-FR" sz="1200" b="1" i="1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fr-FR" sz="1200" b="1" i="1" dirty="0">
                <a:latin typeface="Tw Cen MT" pitchFamily="34" charset="0"/>
              </a:rPr>
              <a:t>loi </a:t>
            </a:r>
            <a:r>
              <a:rPr lang="fr-FR" sz="1200" b="1" i="1" dirty="0" smtClean="0">
                <a:latin typeface="Tw Cen MT" pitchFamily="34" charset="0"/>
              </a:rPr>
              <a:t>sur </a:t>
            </a:r>
            <a:r>
              <a:rPr lang="fr-FR" sz="1200" b="1" i="1" dirty="0">
                <a:latin typeface="Tw Cen MT" pitchFamily="34" charset="0"/>
              </a:rPr>
              <a:t>les Monuments historiques </a:t>
            </a:r>
            <a:r>
              <a:rPr lang="fr-FR" sz="1200" b="1" i="1" dirty="0" smtClean="0">
                <a:latin typeface="Tw Cen MT" pitchFamily="34" charset="0"/>
              </a:rPr>
              <a:t>qui exclue </a:t>
            </a:r>
            <a:r>
              <a:rPr lang="fr-FR" sz="1200" b="1" i="1" dirty="0">
                <a:latin typeface="Tw Cen MT" pitchFamily="34" charset="0"/>
              </a:rPr>
              <a:t>la protection des vestiges préhistoriques et historiques non monumentaux.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44919" y="4249554"/>
            <a:ext cx="37831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1941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548000" y="4203388"/>
            <a:ext cx="4896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1200" b="1" dirty="0" smtClean="0">
                <a:latin typeface="Tw Cen MT" pitchFamily="34" charset="0"/>
                <a:sym typeface="Wingdings" pitchFamily="2" charset="2"/>
              </a:rPr>
              <a:t></a:t>
            </a:r>
            <a:r>
              <a:rPr lang="fr-FR" sz="1200" b="1" i="1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fr-FR" sz="1200" b="1" i="1" dirty="0" smtClean="0">
                <a:latin typeface="Tw Cen MT" pitchFamily="34" charset="0"/>
              </a:rPr>
              <a:t>1</a:t>
            </a:r>
            <a:r>
              <a:rPr lang="fr-FR" sz="1200" b="1" i="1" baseline="30000" dirty="0" smtClean="0">
                <a:latin typeface="Tw Cen MT" pitchFamily="34" charset="0"/>
              </a:rPr>
              <a:t>ère</a:t>
            </a:r>
            <a:r>
              <a:rPr lang="fr-FR" sz="1200" b="1" i="1" dirty="0" smtClean="0">
                <a:latin typeface="Tw Cen MT" pitchFamily="34" charset="0"/>
              </a:rPr>
              <a:t> </a:t>
            </a:r>
            <a:r>
              <a:rPr lang="fr-FR" sz="1200" b="1" i="1" dirty="0">
                <a:latin typeface="Tw Cen MT" pitchFamily="34" charset="0"/>
              </a:rPr>
              <a:t>loi sur les fouilles </a:t>
            </a:r>
            <a:r>
              <a:rPr lang="fr-FR" sz="1200" b="1" i="1" dirty="0" smtClean="0">
                <a:latin typeface="Tw Cen MT" pitchFamily="34" charset="0"/>
              </a:rPr>
              <a:t>archéologiques (validée </a:t>
            </a:r>
            <a:r>
              <a:rPr lang="fr-FR" sz="1200" b="1" i="1" dirty="0">
                <a:latin typeface="Tw Cen MT" pitchFamily="34" charset="0"/>
              </a:rPr>
              <a:t>en </a:t>
            </a:r>
            <a:r>
              <a:rPr lang="fr-FR" sz="1200" b="1" i="1" dirty="0" smtClean="0">
                <a:latin typeface="Tw Cen MT" pitchFamily="34" charset="0"/>
              </a:rPr>
              <a:t>1945). </a:t>
            </a:r>
            <a:r>
              <a:rPr lang="fr-FR" sz="1200" b="1" i="1" dirty="0">
                <a:latin typeface="Tw Cen MT" pitchFamily="34" charset="0"/>
              </a:rPr>
              <a:t>Elle subordonne à autorisation de l'État la possibilité d'entreprendre des fouilles et rend obligatoire la déclaration des découvertes fortuites.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45600" y="5122909"/>
            <a:ext cx="37831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1973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548000" y="5120713"/>
            <a:ext cx="489600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Tw Cen MT" pitchFamily="34" charset="0"/>
                <a:sym typeface="Wingdings" pitchFamily="2" charset="2"/>
              </a:rPr>
              <a:t></a:t>
            </a:r>
            <a:r>
              <a:rPr lang="fr-FR" sz="1200" b="1" i="1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fr-FR" sz="1200" b="1" i="1" dirty="0">
                <a:latin typeface="Tw Cen MT" pitchFamily="34" charset="0"/>
              </a:rPr>
              <a:t>Naissance de l’AFAN (Association pour les fouilles archéologiques </a:t>
            </a:r>
            <a:r>
              <a:rPr lang="fr-FR" sz="1200" b="1" i="1" dirty="0" smtClean="0">
                <a:latin typeface="Tw Cen MT" pitchFamily="34" charset="0"/>
              </a:rPr>
              <a:t>nationales)</a:t>
            </a:r>
            <a:endParaRPr lang="fr-FR" sz="1200" b="1" i="1" dirty="0">
              <a:latin typeface="Tw Cen M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45600" y="5338802"/>
            <a:ext cx="37831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1977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548000" y="5308024"/>
            <a:ext cx="4896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1200" b="1" dirty="0" smtClean="0">
                <a:latin typeface="Tw Cen MT" pitchFamily="34" charset="0"/>
                <a:sym typeface="Wingdings" pitchFamily="2" charset="2"/>
              </a:rPr>
              <a:t></a:t>
            </a:r>
            <a:r>
              <a:rPr lang="fr-FR" sz="1200" b="1" i="1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fr-FR" sz="1200" b="1" i="1" dirty="0">
                <a:latin typeface="Tw Cen MT" pitchFamily="34" charset="0"/>
              </a:rPr>
              <a:t>article R. 111-3-2 du Code de l'urbanisme, </a:t>
            </a:r>
            <a:r>
              <a:rPr lang="fr-FR" sz="1200" b="1" i="1" dirty="0" smtClean="0">
                <a:latin typeface="Tw Cen MT" pitchFamily="34" charset="0"/>
              </a:rPr>
              <a:t>autorisant le </a:t>
            </a:r>
            <a:r>
              <a:rPr lang="fr-FR" sz="1200" b="1" i="1" dirty="0">
                <a:latin typeface="Tw Cen MT" pitchFamily="34" charset="0"/>
              </a:rPr>
              <a:t>refus d’un permis de construire </a:t>
            </a:r>
            <a:r>
              <a:rPr lang="fr-FR" sz="1200" b="1" i="1" dirty="0" smtClean="0">
                <a:latin typeface="Tw Cen MT" pitchFamily="34" charset="0"/>
              </a:rPr>
              <a:t>si </a:t>
            </a:r>
            <a:r>
              <a:rPr lang="fr-FR" sz="1200" b="1" i="1" dirty="0">
                <a:latin typeface="Tw Cen MT" pitchFamily="34" charset="0"/>
              </a:rPr>
              <a:t>les constructions </a:t>
            </a:r>
            <a:r>
              <a:rPr lang="fr-FR" sz="1200" b="1" i="1" dirty="0" smtClean="0">
                <a:latin typeface="Tw Cen MT" pitchFamily="34" charset="0"/>
              </a:rPr>
              <a:t>compromettent </a:t>
            </a:r>
            <a:r>
              <a:rPr lang="fr-FR" sz="1200" b="1" i="1" dirty="0">
                <a:latin typeface="Tw Cen MT" pitchFamily="34" charset="0"/>
              </a:rPr>
              <a:t>la conservation ou la mise en valeur d'un site ou de vestiges </a:t>
            </a:r>
            <a:r>
              <a:rPr lang="fr-FR" sz="1200" b="1" i="1" dirty="0" smtClean="0">
                <a:latin typeface="Tw Cen MT" pitchFamily="34" charset="0"/>
              </a:rPr>
              <a:t>archéologiques.</a:t>
            </a:r>
            <a:endParaRPr lang="fr-FR" sz="1200" b="1" i="1" dirty="0">
              <a:latin typeface="Tw Cen M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4919" y="6002093"/>
            <a:ext cx="37831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2001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1548000" y="5979575"/>
            <a:ext cx="489600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Tw Cen MT" pitchFamily="34" charset="0"/>
                <a:sym typeface="Wingdings" pitchFamily="2" charset="2"/>
              </a:rPr>
              <a:t></a:t>
            </a:r>
            <a:r>
              <a:rPr lang="fr-FR" sz="1200" b="1" i="1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fr-FR" sz="1200" b="1" i="1" dirty="0" smtClean="0">
                <a:latin typeface="Tw Cen MT" pitchFamily="34" charset="0"/>
              </a:rPr>
              <a:t>Loi sur l’archéologie préventive</a:t>
            </a:r>
            <a:endParaRPr lang="fr-FR" sz="1200" b="1" i="1" dirty="0">
              <a:latin typeface="Tw Cen M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45600" y="6217537"/>
            <a:ext cx="37831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accent2">
                    <a:lumMod val="50000"/>
                  </a:schemeClr>
                </a:solidFill>
                <a:latin typeface="Tw Cen MT" pitchFamily="34" charset="0"/>
              </a:rPr>
              <a:t>2002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1548000" y="6169035"/>
            <a:ext cx="489600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Tw Cen MT" pitchFamily="34" charset="0"/>
                <a:sym typeface="Wingdings" pitchFamily="2" charset="2"/>
              </a:rPr>
              <a:t></a:t>
            </a:r>
            <a:r>
              <a:rPr lang="fr-FR" sz="1200" b="1" i="1" dirty="0" smtClean="0">
                <a:latin typeface="Tw Cen MT" pitchFamily="34" charset="0"/>
                <a:sym typeface="Wingdings" pitchFamily="2" charset="2"/>
              </a:rPr>
              <a:t> </a:t>
            </a:r>
            <a:r>
              <a:rPr lang="fr-FR" sz="1200" b="1" i="1" dirty="0" smtClean="0">
                <a:latin typeface="Tw Cen MT" pitchFamily="34" charset="0"/>
              </a:rPr>
              <a:t>Naissance de l’</a:t>
            </a:r>
            <a:r>
              <a:rPr lang="fr-FR" sz="1200" b="1" i="1" dirty="0" err="1" smtClean="0">
                <a:latin typeface="Tw Cen MT" pitchFamily="34" charset="0"/>
              </a:rPr>
              <a:t>Inrap</a:t>
            </a:r>
            <a:r>
              <a:rPr lang="fr-FR" sz="1200" b="1" i="1" dirty="0" smtClean="0">
                <a:latin typeface="Tw Cen MT" pitchFamily="34" charset="0"/>
              </a:rPr>
              <a:t>  </a:t>
            </a:r>
            <a:endParaRPr lang="fr-FR" sz="1200" b="1" i="1" dirty="0">
              <a:latin typeface="Tw Cen MT" pitchFamily="34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962370" y="4792223"/>
            <a:ext cx="421253" cy="32849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xplosion 1 30"/>
          <p:cNvSpPr/>
          <p:nvPr/>
        </p:nvSpPr>
        <p:spPr>
          <a:xfrm>
            <a:off x="962370" y="5651085"/>
            <a:ext cx="421253" cy="32849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t="3934" r="14938" b="24905"/>
          <a:stretch/>
        </p:blipFill>
        <p:spPr bwMode="auto">
          <a:xfrm>
            <a:off x="6984315" y="1017489"/>
            <a:ext cx="1241788" cy="161528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d/d7/Logo_monument_historique_-_rouge_ombr%C3%A9%2C_encadr%C3%A9.svg/800px-Logo_monument_historique_-_rouge_ombr%C3%A9%2C_encadr%C3%A9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66" y="3452491"/>
            <a:ext cx="1547838" cy="15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2886987" y="2195311"/>
            <a:ext cx="3370026" cy="2467379"/>
            <a:chOff x="8226103" y="1382873"/>
            <a:chExt cx="3370026" cy="2467379"/>
          </a:xfrm>
        </p:grpSpPr>
        <p:pic>
          <p:nvPicPr>
            <p:cNvPr id="32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9"/>
            <a:stretch/>
          </p:blipFill>
          <p:spPr bwMode="auto">
            <a:xfrm>
              <a:off x="8226104" y="1382873"/>
              <a:ext cx="3370025" cy="2467379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8226103" y="1457485"/>
              <a:ext cx="3370025" cy="22775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fr-FR" sz="2000" b="1" i="1" spc="50" dirty="0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w Cen MT" pitchFamily="34" charset="0"/>
                </a:rPr>
                <a:t>«  Si l’on voulait ramener l’ensemble des innovations historiographiques des trente dernières années, </a:t>
              </a:r>
              <a:r>
                <a:rPr lang="fr-FR" sz="2000" b="1" i="1" spc="50" dirty="0" smtClean="0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w Cen MT" pitchFamily="34" charset="0"/>
                </a:rPr>
                <a:t>ce </a:t>
              </a:r>
              <a:r>
                <a:rPr lang="fr-FR" sz="2000" b="1" i="1" spc="50" dirty="0">
                  <a:ln w="11430"/>
                  <a:solidFill>
                    <a:schemeClr val="bg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w Cen MT" pitchFamily="34" charset="0"/>
                </a:rPr>
                <a:t>serait celui de l’archéologie »</a:t>
              </a:r>
              <a:endParaRPr lang="fr-FR" sz="2000" b="1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itchFamily="34" charset="0"/>
              </a:endParaRPr>
            </a:p>
            <a:p>
              <a:pPr algn="ctr"/>
              <a:endParaRPr lang="fr-FR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" pitchFamily="34" charset="0"/>
              </a:endParaRPr>
            </a:p>
            <a:p>
              <a:pPr algn="r"/>
              <a:r>
                <a:rPr lang="fr-FR" sz="1200" i="1" dirty="0" smtClean="0">
                  <a:latin typeface="Tw Cen MT" pitchFamily="34" charset="0"/>
                </a:rPr>
                <a:t>Patrick </a:t>
              </a:r>
              <a:r>
                <a:rPr lang="fr-FR" sz="1200" i="1" dirty="0">
                  <a:latin typeface="Tw Cen MT" pitchFamily="34" charset="0"/>
                </a:rPr>
                <a:t>Boucheron, l’Histoire, n°428, Octobre 2016, « Plus moderne qu’on ne croit ! </a:t>
              </a:r>
              <a:r>
                <a:rPr lang="fr-FR" sz="1200" i="1" dirty="0" smtClean="0">
                  <a:latin typeface="Tw Cen MT" pitchFamily="34" charset="0"/>
                </a:rPr>
                <a:t>» p.36</a:t>
              </a:r>
              <a:endParaRPr lang="fr-FR" sz="1200" dirty="0">
                <a:latin typeface="Tw Cen MT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Un apport nouveau : l’archéologie</a:t>
            </a:r>
            <a:endParaRPr lang="fr-FR" sz="4800" dirty="0">
              <a:latin typeface="Crusad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 animBg="1"/>
      <p:bldP spid="5" grpId="1" animBg="1"/>
      <p:bldP spid="8" grpId="0"/>
      <p:bldP spid="8" grpId="1"/>
      <p:bldP spid="9" grpId="0"/>
      <p:bldP spid="9" grpId="1"/>
      <p:bldP spid="11" grpId="0"/>
      <p:bldP spid="11" grpId="1"/>
      <p:bldP spid="14" grpId="0" animBg="1"/>
      <p:bldP spid="14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15" grpId="0" animBg="1"/>
      <p:bldP spid="15" grpId="1" animBg="1"/>
      <p:bldP spid="31" grpId="0" animBg="1"/>
      <p:bldP spid="31" grpId="1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61286" y="613554"/>
            <a:ext cx="207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L’</a:t>
            </a:r>
            <a:r>
              <a:rPr lang="fr-FR" b="1" dirty="0" err="1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Inrap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ld English Text MT" pitchFamily="66" charset="0"/>
              </a:rPr>
              <a:t> aujourd'hui</a:t>
            </a:r>
            <a:endParaRPr lang="fr-FR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Old English Text MT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dirty="0" smtClean="0">
                <a:latin typeface="Crusades" pitchFamily="2" charset="0"/>
              </a:rPr>
              <a:t>Un apport nouveau : l’archéologie</a:t>
            </a:r>
            <a:endParaRPr lang="fr-FR" sz="4800" dirty="0">
              <a:latin typeface="Crusades" pitchFamily="2" charset="0"/>
            </a:endParaRPr>
          </a:p>
        </p:txBody>
      </p:sp>
      <p:graphicFrame>
        <p:nvGraphicFramePr>
          <p:cNvPr id="37" name="Diagram 5"/>
          <p:cNvGraphicFramePr/>
          <p:nvPr>
            <p:extLst>
              <p:ext uri="{D42A27DB-BD31-4B8C-83A1-F6EECF244321}">
                <p14:modId xmlns:p14="http://schemas.microsoft.com/office/powerpoint/2010/main" val="3739900681"/>
              </p:ext>
            </p:extLst>
          </p:nvPr>
        </p:nvGraphicFramePr>
        <p:xfrm>
          <a:off x="609600" y="1143000"/>
          <a:ext cx="8001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90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E7413C4-7C09-40FD-B67F-7804CD290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7">
                                            <p:graphicEl>
                                              <a:dgm id="{7E7413C4-7C09-40FD-B67F-7804CD290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6EE71F31-E1FD-4051-8E20-8F20240C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7">
                                            <p:graphicEl>
                                              <a:dgm id="{6EE71F31-E1FD-4051-8E20-8F20240C9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280A11D-BA7D-4498-851F-3374AA3FA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7">
                                            <p:graphicEl>
                                              <a:dgm id="{7280A11D-BA7D-4498-851F-3374AA3FA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B2F64801-3A43-43B6-B958-B3D683F77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7">
                                            <p:graphicEl>
                                              <a:dgm id="{B2F64801-3A43-43B6-B958-B3D683F77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9F0CC73E-F503-4F00-9BD7-91C8AA561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37">
                                            <p:graphicEl>
                                              <a:dgm id="{9F0CC73E-F503-4F00-9BD7-91C8AA561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67DCCFF5-35CE-4975-B1FA-880272C5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7">
                                            <p:graphicEl>
                                              <a:dgm id="{67DCCFF5-35CE-4975-B1FA-880272C58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F62A90DE-2642-464C-9280-6F593CF6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37">
                                            <p:graphicEl>
                                              <a:dgm id="{F62A90DE-2642-464C-9280-6F593CF6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5AB57B8F-CA64-436E-A0E8-FE9731F3E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7">
                                            <p:graphicEl>
                                              <a:dgm id="{5AB57B8F-CA64-436E-A0E8-FE9731F3E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D1B0BBF7-099D-42AE-80F3-58CFA928D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37">
                                            <p:graphicEl>
                                              <a:dgm id="{D1B0BBF7-099D-42AE-80F3-58CFA928D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AD89D675-E175-4FF3-8F50-BBF50D9E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7">
                                            <p:graphicEl>
                                              <a:dgm id="{AD89D675-E175-4FF3-8F50-BBF50D9E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F9EAB057-2BD4-412C-9B22-97C8795A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37">
                                            <p:graphicEl>
                                              <a:dgm id="{F9EAB057-2BD4-412C-9B22-97C8795A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2CC0510A-D5E0-4210-82F4-A6D466888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7">
                                            <p:graphicEl>
                                              <a:dgm id="{2CC0510A-D5E0-4210-82F4-A6D466888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>
                                            <p:graphicEl>
                                              <a:dgm id="{7E7413C4-7C09-40FD-B67F-7804CD290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>
                                            <p:graphicEl>
                                              <a:dgm id="{7E7413C4-7C09-40FD-B67F-7804CD290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7">
                                            <p:graphicEl>
                                              <a:dgm id="{7E7413C4-7C09-40FD-B67F-7804CD290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7">
                                            <p:graphicEl>
                                              <a:dgm id="{7E7413C4-7C09-40FD-B67F-7804CD290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E7413C4-7C09-40FD-B67F-7804CD290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7">
                                            <p:graphicEl>
                                              <a:dgm id="{6EE71F31-E1FD-4051-8E20-8F20240C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7">
                                            <p:graphicEl>
                                              <a:dgm id="{6EE71F31-E1FD-4051-8E20-8F20240C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>
                                            <p:graphicEl>
                                              <a:dgm id="{6EE71F31-E1FD-4051-8E20-8F20240C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7">
                                            <p:graphicEl>
                                              <a:dgm id="{6EE71F31-E1FD-4051-8E20-8F20240C9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6EE71F31-E1FD-4051-8E20-8F20240C9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7">
                                            <p:graphicEl>
                                              <a:dgm id="{7280A11D-BA7D-4498-851F-3374AA3FA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7">
                                            <p:graphicEl>
                                              <a:dgm id="{7280A11D-BA7D-4498-851F-3374AA3FA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7">
                                            <p:graphicEl>
                                              <a:dgm id="{7280A11D-BA7D-4498-851F-3374AA3FA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7">
                                            <p:graphicEl>
                                              <a:dgm id="{7280A11D-BA7D-4498-851F-3374AA3FA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7280A11D-BA7D-4498-851F-3374AA3FA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7">
                                            <p:graphicEl>
                                              <a:dgm id="{B2F64801-3A43-43B6-B958-B3D683F77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7">
                                            <p:graphicEl>
                                              <a:dgm id="{B2F64801-3A43-43B6-B958-B3D683F77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7">
                                            <p:graphicEl>
                                              <a:dgm id="{B2F64801-3A43-43B6-B958-B3D683F77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7">
                                            <p:graphicEl>
                                              <a:dgm id="{B2F64801-3A43-43B6-B958-B3D683F77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B2F64801-3A43-43B6-B958-B3D683F77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7">
                                            <p:graphicEl>
                                              <a:dgm id="{9F0CC73E-F503-4F00-9BD7-91C8AA561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7">
                                            <p:graphicEl>
                                              <a:dgm id="{9F0CC73E-F503-4F00-9BD7-91C8AA561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7">
                                            <p:graphicEl>
                                              <a:dgm id="{9F0CC73E-F503-4F00-9BD7-91C8AA561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7">
                                            <p:graphicEl>
                                              <a:dgm id="{9F0CC73E-F503-4F00-9BD7-91C8AA561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9F0CC73E-F503-4F00-9BD7-91C8AA561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>
                                            <p:graphicEl>
                                              <a:dgm id="{67DCCFF5-35CE-4975-B1FA-880272C5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7">
                                            <p:graphicEl>
                                              <a:dgm id="{67DCCFF5-35CE-4975-B1FA-880272C5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7">
                                            <p:graphicEl>
                                              <a:dgm id="{67DCCFF5-35CE-4975-B1FA-880272C5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7">
                                            <p:graphicEl>
                                              <a:dgm id="{67DCCFF5-35CE-4975-B1FA-880272C58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67DCCFF5-35CE-4975-B1FA-880272C58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7">
                                            <p:graphicEl>
                                              <a:dgm id="{F62A90DE-2642-464C-9280-6F593CF6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7">
                                            <p:graphicEl>
                                              <a:dgm id="{F62A90DE-2642-464C-9280-6F593CF6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>
                                            <p:graphicEl>
                                              <a:dgm id="{F62A90DE-2642-464C-9280-6F593CF6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7">
                                            <p:graphicEl>
                                              <a:dgm id="{F62A90DE-2642-464C-9280-6F593CF60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F62A90DE-2642-464C-9280-6F593CF60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7">
                                            <p:graphicEl>
                                              <a:dgm id="{5AB57B8F-CA64-436E-A0E8-FE9731F3E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7">
                                            <p:graphicEl>
                                              <a:dgm id="{5AB57B8F-CA64-436E-A0E8-FE9731F3E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7">
                                            <p:graphicEl>
                                              <a:dgm id="{5AB57B8F-CA64-436E-A0E8-FE9731F3E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7">
                                            <p:graphicEl>
                                              <a:dgm id="{5AB57B8F-CA64-436E-A0E8-FE9731F3E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5AB57B8F-CA64-436E-A0E8-FE9731F3E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7">
                                            <p:graphicEl>
                                              <a:dgm id="{D1B0BBF7-099D-42AE-80F3-58CFA928D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7">
                                            <p:graphicEl>
                                              <a:dgm id="{D1B0BBF7-099D-42AE-80F3-58CFA928D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7">
                                            <p:graphicEl>
                                              <a:dgm id="{D1B0BBF7-099D-42AE-80F3-58CFA928D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7">
                                            <p:graphicEl>
                                              <a:dgm id="{D1B0BBF7-099D-42AE-80F3-58CFA928D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D1B0BBF7-099D-42AE-80F3-58CFA928D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7">
                                            <p:graphicEl>
                                              <a:dgm id="{AD89D675-E175-4FF3-8F50-BBF50D9E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7">
                                            <p:graphicEl>
                                              <a:dgm id="{AD89D675-E175-4FF3-8F50-BBF50D9E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>
                                            <p:graphicEl>
                                              <a:dgm id="{AD89D675-E175-4FF3-8F50-BBF50D9E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7">
                                            <p:graphicEl>
                                              <a:dgm id="{AD89D675-E175-4FF3-8F50-BBF50D9E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AD89D675-E175-4FF3-8F50-BBF50D9E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7">
                                            <p:graphicEl>
                                              <a:dgm id="{F9EAB057-2BD4-412C-9B22-97C8795A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>
                                            <p:graphicEl>
                                              <a:dgm id="{F9EAB057-2BD4-412C-9B22-97C8795A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>
                                            <p:graphicEl>
                                              <a:dgm id="{F9EAB057-2BD4-412C-9B22-97C8795A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7">
                                            <p:graphicEl>
                                              <a:dgm id="{F9EAB057-2BD4-412C-9B22-97C8795AA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F9EAB057-2BD4-412C-9B22-97C8795AA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7">
                                            <p:graphicEl>
                                              <a:dgm id="{2CC0510A-D5E0-4210-82F4-A6D466888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7">
                                            <p:graphicEl>
                                              <a:dgm id="{2CC0510A-D5E0-4210-82F4-A6D466888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7">
                                            <p:graphicEl>
                                              <a:dgm id="{2CC0510A-D5E0-4210-82F4-A6D466888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7">
                                            <p:graphicEl>
                                              <a:dgm id="{2CC0510A-D5E0-4210-82F4-A6D466888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dgm id="{2CC0510A-D5E0-4210-82F4-A6D466888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Graphic spid="37" grpId="0" uiExpand="1">
        <p:bldSub>
          <a:bldDgm bld="one"/>
        </p:bldSub>
      </p:bldGraphic>
      <p:bldGraphic spid="37" grpId="1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Personnalisé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6324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22395</TotalTime>
  <Words>1520</Words>
  <Application>Microsoft Office PowerPoint</Application>
  <PresentationFormat>Affichage à l'écran (4:3)</PresentationFormat>
  <Paragraphs>250</Paragraphs>
  <Slides>13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1360</cp:revision>
  <cp:lastPrinted>2017-02-25T20:34:12Z</cp:lastPrinted>
  <dcterms:created xsi:type="dcterms:W3CDTF">2016-10-08T10:39:39Z</dcterms:created>
  <dcterms:modified xsi:type="dcterms:W3CDTF">2017-03-18T18:01:39Z</dcterms:modified>
</cp:coreProperties>
</file>