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2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13" r:id="rId11"/>
    <p:sldId id="303" r:id="rId12"/>
    <p:sldId id="304" r:id="rId13"/>
    <p:sldId id="305" r:id="rId14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18" y="-49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62727DD-6730-4004-9006-2B230D595FAE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16648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600369A-6979-4D59-B8CD-6AB66D86FCF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76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DCED69-7F50-416E-8AC0-5A2686D1B41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1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277D5B-471F-49B3-84B0-1429C91E0E4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45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1C12BD-DAB2-4656-8427-117D1C67B50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7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096C96-F18F-4371-97C1-AAC92447135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7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FC9BC3-FEDD-4B3F-8A64-4C944499054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EC9DEF-55B6-4DE1-B335-8EF4156AA5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5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2CA971-AC88-4112-8D46-11370168AFA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23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663395-5B15-40F1-8DDB-6FB7B8CDB4F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6B9D68-B04C-4074-A15D-3E35DC4A1EB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8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E71A9A-9B17-4663-A5A3-311C46E3A27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57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76E8F0-98A5-4E27-B67E-321F1B94C18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3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F409F4C-4BFC-4B83-8222-1C2101B4F185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fr-FR" sz="32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12518" y="3528000"/>
            <a:ext cx="8255589" cy="141816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sng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A. Deux actions menées conjointement au cours de l’année : </a:t>
            </a:r>
            <a:endParaRPr lang="fr-FR" sz="1800" b="1" i="0" u="sng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736109" lvl="0" indent="-285750" algn="just" hangingPunct="0">
              <a:buFont typeface="Wingdings" pitchFamily="2" charset="2"/>
              <a:buChar char="§"/>
            </a:pPr>
            <a:r>
              <a:rPr lang="fr-FR" dirty="0" smtClean="0">
                <a:latin typeface="Arial" pitchFamily="18"/>
                <a:ea typeface="Microsoft YaHei" pitchFamily="2"/>
                <a:cs typeface="Arial" pitchFamily="2"/>
              </a:rPr>
              <a:t>L’échange </a:t>
            </a:r>
            <a:r>
              <a:rPr lang="fr-FR" dirty="0" err="1">
                <a:latin typeface="Arial" pitchFamily="18"/>
                <a:ea typeface="Microsoft YaHei" pitchFamily="2"/>
                <a:cs typeface="Arial" pitchFamily="2"/>
              </a:rPr>
              <a:t>carto</a:t>
            </a:r>
            <a:r>
              <a:rPr lang="fr-FR" dirty="0">
                <a:latin typeface="Arial" pitchFamily="18"/>
                <a:ea typeface="Microsoft YaHei" pitchFamily="2"/>
                <a:cs typeface="Arial" pitchFamily="2"/>
              </a:rPr>
              <a:t>-épistolaire avec une classe de première scientifique du lycée de Gorges (Loire-Atlantique) autour du thème « Imaginer la Guyane en 2048 </a:t>
            </a:r>
            <a:r>
              <a:rPr lang="fr-FR" dirty="0" smtClean="0">
                <a:latin typeface="Arial" pitchFamily="18"/>
                <a:ea typeface="Microsoft YaHei" pitchFamily="2"/>
                <a:cs typeface="Arial" pitchFamily="2"/>
              </a:rPr>
              <a:t>»</a:t>
            </a:r>
          </a:p>
          <a:p>
            <a:pPr marL="736109" lvl="0" indent="-285750" algn="just" hangingPunct="0">
              <a:buFont typeface="Wingdings" pitchFamily="2" charset="2"/>
              <a:buChar char="§"/>
            </a:pPr>
            <a:r>
              <a:rPr lang="fr-FR" dirty="0">
                <a:latin typeface="Arial" pitchFamily="18"/>
                <a:ea typeface="Microsoft YaHei" pitchFamily="2"/>
                <a:cs typeface="Arial" pitchFamily="2"/>
              </a:rPr>
              <a:t>La participation de la classe au concours Guyane </a:t>
            </a:r>
            <a:r>
              <a:rPr lang="fr-FR" dirty="0" smtClean="0">
                <a:latin typeface="Arial" pitchFamily="18"/>
                <a:ea typeface="Microsoft YaHei" pitchFamily="2"/>
                <a:cs typeface="Arial" pitchFamily="2"/>
              </a:rPr>
              <a:t>2048</a:t>
            </a:r>
            <a:endParaRPr lang="fr-FR" dirty="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04492" y="144323"/>
            <a:ext cx="9071640" cy="1107996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fr-FR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fr-F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Quels aménagements durables pour ce territoire fragile </a:t>
            </a:r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72883" y="2071320"/>
            <a:ext cx="3534855" cy="444758"/>
          </a:xfrm>
          <a:prstGeom prst="rect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sng" strike="noStrike" kern="1200" dirty="0" smtClean="0">
                <a:ln>
                  <a:noFill/>
                </a:ln>
                <a:solidFill>
                  <a:srgbClr val="801900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18"/>
                <a:ea typeface="Microsoft YaHei" pitchFamily="2"/>
                <a:cs typeface="Arial" pitchFamily="2"/>
              </a:rPr>
              <a:t>Prospective territoriale</a:t>
            </a:r>
            <a:endParaRPr lang="fr-FR" sz="2400" b="0" i="0" u="none" strike="noStrike" kern="1200" dirty="0">
              <a:ln>
                <a:noFill/>
              </a:ln>
              <a:solidFill>
                <a:srgbClr val="8019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347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12518" y="3528000"/>
            <a:ext cx="8255589" cy="141816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sng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B. Activité finale</a:t>
            </a:r>
            <a:endParaRPr lang="fr-FR" sz="1800" b="1" i="0" u="sng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736109" lvl="0" indent="-285750" algn="just" hangingPunct="0">
              <a:buFont typeface="Wingdings" pitchFamily="2" charset="2"/>
              <a:buChar char="§"/>
            </a:pPr>
            <a:r>
              <a:rPr lang="fr-FR" dirty="0">
                <a:latin typeface="Arial" pitchFamily="18"/>
                <a:ea typeface="Microsoft YaHei" pitchFamily="2"/>
                <a:cs typeface="Arial" pitchFamily="2"/>
              </a:rPr>
              <a:t>Revenir sur les croquis </a:t>
            </a:r>
            <a:r>
              <a:rPr lang="fr-FR" dirty="0" smtClean="0">
                <a:latin typeface="Arial" pitchFamily="18"/>
                <a:ea typeface="Microsoft YaHei" pitchFamily="2"/>
                <a:cs typeface="Arial" pitchFamily="2"/>
              </a:rPr>
              <a:t>réalisés </a:t>
            </a:r>
            <a:r>
              <a:rPr lang="fr-FR" dirty="0">
                <a:latin typeface="Arial" pitchFamily="18"/>
                <a:ea typeface="Microsoft YaHei" pitchFamily="2"/>
                <a:cs typeface="Arial" pitchFamily="2"/>
              </a:rPr>
              <a:t>en début d’année et inclure les aménagements imaginés</a:t>
            </a:r>
          </a:p>
          <a:p>
            <a:pPr marL="736109" lvl="0" indent="-285750" algn="just" hangingPunct="0">
              <a:buFont typeface="Wingdings" pitchFamily="2" charset="2"/>
              <a:buChar char="§"/>
            </a:pPr>
            <a:r>
              <a:rPr lang="fr-FR" dirty="0">
                <a:latin typeface="Arial" pitchFamily="18"/>
                <a:ea typeface="Microsoft YaHei" pitchFamily="2"/>
                <a:cs typeface="Arial" pitchFamily="2"/>
              </a:rPr>
              <a:t>Réfléchir à la faisabilité de ces </a:t>
            </a:r>
            <a:r>
              <a:rPr lang="fr-FR" dirty="0" smtClean="0">
                <a:latin typeface="Arial" pitchFamily="18"/>
                <a:ea typeface="Microsoft YaHei" pitchFamily="2"/>
                <a:cs typeface="Arial" pitchFamily="2"/>
              </a:rPr>
              <a:t>aménagements </a:t>
            </a:r>
            <a:r>
              <a:rPr lang="fr-FR" dirty="0">
                <a:latin typeface="Arial" pitchFamily="18"/>
                <a:ea typeface="Microsoft YaHei" pitchFamily="2"/>
                <a:cs typeface="Arial" pitchFamily="2"/>
              </a:rPr>
              <a:t>dans le contexte local (changement d’échelle)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04492" y="144323"/>
            <a:ext cx="9071640" cy="1107996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fr-FR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fr-F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Quels aménagements durables pour ce territoire fragile </a:t>
            </a:r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72883" y="2071320"/>
            <a:ext cx="3534855" cy="444758"/>
          </a:xfrm>
          <a:prstGeom prst="rect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sng" strike="noStrike" kern="1200" dirty="0" smtClean="0">
                <a:ln>
                  <a:noFill/>
                </a:ln>
                <a:solidFill>
                  <a:srgbClr val="801900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18"/>
                <a:ea typeface="Microsoft YaHei" pitchFamily="2"/>
                <a:cs typeface="Arial" pitchFamily="2"/>
              </a:rPr>
              <a:t>Prospective territoriale</a:t>
            </a:r>
            <a:endParaRPr lang="fr-FR" sz="2400" b="0" i="0" u="none" strike="noStrike" kern="1200" dirty="0">
              <a:ln>
                <a:noFill/>
              </a:ln>
              <a:solidFill>
                <a:srgbClr val="8019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945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5750" y="313798"/>
            <a:ext cx="8329125" cy="6932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4824000" y="468360"/>
            <a:ext cx="4007589" cy="115270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Arial" pitchFamily="2"/>
              </a:rPr>
              <a:t>Groupe ayant </a:t>
            </a:r>
            <a:r>
              <a:rPr lang="fr-FR" sz="1800" b="0" i="0" u="none" strike="noStrike" kern="120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Arial" pitchFamily="2"/>
              </a:rPr>
              <a:t>imaginé : </a:t>
            </a:r>
            <a:endParaRPr lang="fr-FR" sz="1800" b="0" i="0" u="none" strike="noStrike" kern="1200" dirty="0">
              <a:ln>
                <a:noFill/>
              </a:ln>
              <a:solidFill>
                <a:schemeClr val="tx1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Arial" pitchFamily="2"/>
              </a:rPr>
              <a:t>- une montée du niveau marin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Arial" pitchFamily="2"/>
              </a:rPr>
              <a:t>- éoliennes off shore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Arial" pitchFamily="2"/>
              </a:rPr>
              <a:t>- St Laurent devient un port maritime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5721" y="130632"/>
            <a:ext cx="170662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cap="small" dirty="0" smtClean="0"/>
              <a:t>Travaux d’élèves</a:t>
            </a:r>
            <a:endParaRPr lang="fr-FR" b="1" cap="smal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271" y="792874"/>
            <a:ext cx="9256082" cy="6528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5743511" y="315298"/>
            <a:ext cx="3924842" cy="221453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Quelques questions </a:t>
            </a:r>
            <a:r>
              <a:rPr lang="fr-FR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sont à </a:t>
            </a: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soulever </a:t>
            </a:r>
            <a:r>
              <a:rPr lang="fr-FR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avec </a:t>
            </a: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des élèves :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- l’option </a:t>
            </a:r>
            <a:r>
              <a:rPr lang="fr-FR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« montée </a:t>
            </a: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du niveau </a:t>
            </a:r>
            <a:r>
              <a:rPr lang="fr-FR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marin » est en </a:t>
            </a: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contradiction avec ce </a:t>
            </a:r>
            <a:r>
              <a:rPr lang="fr-FR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qui a été observé sur </a:t>
            </a: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le littoral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- que devient la population locale ?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- </a:t>
            </a:r>
            <a:r>
              <a:rPr lang="fr-FR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les </a:t>
            </a: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éoliennes off shore vont poser des problème techniques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5721" y="130632"/>
            <a:ext cx="170662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cap="small" dirty="0" smtClean="0"/>
              <a:t>Travaux d’élèves</a:t>
            </a:r>
            <a:endParaRPr lang="fr-FR" b="1" cap="smal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145" y="2516078"/>
            <a:ext cx="10023348" cy="4869110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fr-FR" sz="2000" b="1" i="0" u="none" strike="noStrike" kern="1200" dirty="0" smtClean="0">
                <a:ln>
                  <a:noFill/>
                </a:ln>
                <a:solidFill>
                  <a:srgbClr val="801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/>
                <a:ea typeface="Microsoft YaHei" pitchFamily="2"/>
                <a:cs typeface="Arial" pitchFamily="34"/>
              </a:rPr>
              <a:t>Bilan de l’étude menée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endParaRPr lang="fr-FR" sz="1600" b="0" i="0" u="none" strike="noStrike" kern="1200" dirty="0">
              <a:ln>
                <a:noFill/>
              </a:ln>
              <a:solidFill>
                <a:srgbClr val="8019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lvl="0" algn="just" hangingPunct="0">
              <a:buSzPts val="1287"/>
              <a:buBlip>
                <a:blip r:embed="rId3"/>
              </a:buBlip>
            </a:pPr>
            <a:r>
              <a:rPr lang="fr-FR" sz="1600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 L’utilisation 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d’</a:t>
            </a:r>
            <a:r>
              <a:rPr lang="fr-FR" sz="1600" i="1" dirty="0" err="1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Édugéo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 est relativement </a:t>
            </a:r>
            <a:r>
              <a:rPr lang="fr-FR" sz="1600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intuitive 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pour les élèves. Ils peuvent retourner voir les tutoriels sur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Eduthèque</a:t>
            </a:r>
            <a:r>
              <a:rPr lang="fr-FR" sz="1600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entre </a:t>
            </a:r>
            <a:r>
              <a:rPr lang="fr-FR" sz="1600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deux 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séances si besoin.</a:t>
            </a:r>
          </a:p>
          <a:p>
            <a:pPr lvl="0" algn="just" hangingPunct="0">
              <a:buSzPts val="1287"/>
            </a:pPr>
            <a:endParaRPr lang="fr-FR" sz="1600" dirty="0">
              <a:solidFill>
                <a:srgbClr val="FFFFFF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lvl="0" algn="just" hangingPunct="0">
              <a:buSzPts val="1287"/>
              <a:buBlip>
                <a:blip r:embed="rId3"/>
              </a:buBlip>
            </a:pPr>
            <a:r>
              <a:rPr lang="fr-FR" sz="1600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 L’utilisation 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du numérique offre l’avantage de rendre plus attrayante la tâche cartographique </a:t>
            </a:r>
            <a:r>
              <a:rPr lang="fr-FR" sz="1600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face à des 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élèves qui d’habitude résistent à cet exercice.</a:t>
            </a:r>
          </a:p>
          <a:p>
            <a:pPr lvl="0" algn="just" hangingPunct="0">
              <a:buSzPts val="1287"/>
              <a:buBlip>
                <a:blip r:embed="rId3"/>
              </a:buBlip>
            </a:pPr>
            <a:endParaRPr lang="fr-FR" sz="1600" dirty="0">
              <a:solidFill>
                <a:srgbClr val="FFFFFF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lvl="0" algn="just" hangingPunct="0">
              <a:buSzPts val="1287"/>
              <a:buBlip>
                <a:blip r:embed="rId3"/>
              </a:buBlip>
            </a:pPr>
            <a:r>
              <a:rPr lang="fr-FR" sz="1600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 Cette 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mise en activité suppose pour l’enseignant un travail préparatoire pour aider les élèves à </a:t>
            </a:r>
            <a:r>
              <a:rPr lang="fr-FR" sz="1600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manipuler 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le logiciel (séance de groupe et accès </a:t>
            </a:r>
            <a:r>
              <a:rPr lang="fr-FR" sz="1600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aux tutoriels). 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Il nécessite également un accès internet relativement stable afin que les élèves ne perdent pas leur travail en cas de coupure du flux (contrainte supplémentaire en Guyane).</a:t>
            </a:r>
          </a:p>
          <a:p>
            <a:pPr lvl="0" algn="just" hangingPunct="0">
              <a:buSzPts val="1287"/>
              <a:buBlip>
                <a:blip r:embed="rId3"/>
              </a:buBlip>
            </a:pPr>
            <a:endParaRPr lang="fr-FR" sz="1600" dirty="0">
              <a:solidFill>
                <a:srgbClr val="FFFFFF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lvl="0" algn="just" hangingPunct="0">
              <a:buSzPts val="1287"/>
              <a:buBlip>
                <a:blip r:embed="rId3"/>
              </a:buBlip>
            </a:pPr>
            <a:r>
              <a:rPr lang="fr-FR" sz="1600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L</a:t>
            </a:r>
            <a:r>
              <a:rPr lang="fr-FR" sz="1600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es 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données de </a:t>
            </a:r>
            <a:r>
              <a:rPr lang="fr-FR" sz="1600" i="1" dirty="0" err="1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Géoportail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 accessibles par </a:t>
            </a:r>
            <a:r>
              <a:rPr lang="fr-FR" sz="1600" i="1" dirty="0" err="1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Édugéo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 ne sont pas actualisées pour la Guyane (photo aérienne de 2006), ce qui oblige l’enseignant à apporter d’autres ressources pour montrer l’état actuel du littoral</a:t>
            </a:r>
          </a:p>
          <a:p>
            <a:pPr lvl="0" algn="just" hangingPunct="0">
              <a:buSzPts val="1287"/>
              <a:buBlip>
                <a:blip r:embed="rId3"/>
              </a:buBlip>
            </a:pPr>
            <a:endParaRPr lang="fr-FR" sz="1600" dirty="0">
              <a:solidFill>
                <a:srgbClr val="FFFFFF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lvl="0" algn="just" hangingPunct="0">
              <a:buSzPts val="1287"/>
              <a:buBlip>
                <a:blip r:embed="rId3"/>
              </a:buBlip>
            </a:pPr>
            <a:r>
              <a:rPr lang="fr-FR" sz="1600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 L’étude d’une étude 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cas sur un territoire proche permet aux élèves de se projeter dans des problématiques souvent compliquées. Cette étude de cas permet aussi de « gagner du temps » sur le programme de 1</a:t>
            </a:r>
            <a:r>
              <a:rPr lang="fr-FR" sz="1600" baseline="300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ere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 puisqu’elle peut se faire à la croisée de </a:t>
            </a:r>
            <a:r>
              <a:rPr lang="fr-FR" sz="1600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deux </a:t>
            </a:r>
            <a:r>
              <a:rPr lang="fr-FR" sz="1600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chapitres</a:t>
            </a:r>
            <a:r>
              <a:rPr lang="fr-FR" sz="1600" dirty="0">
                <a:latin typeface="Arial" pitchFamily="34"/>
                <a:ea typeface="Microsoft YaHei" pitchFamily="2"/>
                <a:cs typeface="Arial" pitchFamily="34"/>
              </a:rPr>
              <a:t>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03999" y="101583"/>
            <a:ext cx="9071640" cy="1661993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fr-FR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Étudier le littoral Guyanais </a:t>
            </a:r>
            <a:b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Mana à </a:t>
            </a:r>
            <a:r>
              <a:rPr lang="fr-FR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Awala-Yalimapo</a:t>
            </a:r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1948 à 2048 avec </a:t>
            </a:r>
            <a:r>
              <a:rPr lang="fr-FR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Édugéo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312" y="1252319"/>
            <a:ext cx="8784000" cy="6211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880915" y="130632"/>
            <a:ext cx="631879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hangingPunct="0"/>
            <a:r>
              <a:rPr lang="fr-FR" dirty="0">
                <a:latin typeface="Arial" pitchFamily="18"/>
                <a:ea typeface="Microsoft YaHei" pitchFamily="2"/>
                <a:cs typeface="Arial" pitchFamily="2"/>
              </a:rPr>
              <a:t>L’échange </a:t>
            </a:r>
            <a:r>
              <a:rPr lang="fr-FR" dirty="0" err="1">
                <a:latin typeface="Arial" pitchFamily="18"/>
                <a:ea typeface="Microsoft YaHei" pitchFamily="2"/>
                <a:cs typeface="Arial" pitchFamily="2"/>
              </a:rPr>
              <a:t>carto</a:t>
            </a:r>
            <a:r>
              <a:rPr lang="fr-FR" dirty="0">
                <a:latin typeface="Arial" pitchFamily="18"/>
                <a:ea typeface="Microsoft YaHei" pitchFamily="2"/>
                <a:cs typeface="Arial" pitchFamily="2"/>
              </a:rPr>
              <a:t>-épistolaire avec une classe de première scientifique du lycée de Gorges (Loire-Atlantique) autour du thème « Imaginer la Guyane en 2048 »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5721" y="130632"/>
            <a:ext cx="170662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cap="small" dirty="0" smtClean="0"/>
              <a:t>Travaux d’élèves</a:t>
            </a:r>
            <a:endParaRPr lang="fr-FR" b="1" cap="smal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08" t="1575" b="3878"/>
          <a:stretch/>
        </p:blipFill>
        <p:spPr>
          <a:xfrm>
            <a:off x="393998" y="315298"/>
            <a:ext cx="9292629" cy="6738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115721" y="130632"/>
            <a:ext cx="170662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cap="small" dirty="0" smtClean="0"/>
              <a:t>Travaux d’élèves</a:t>
            </a:r>
            <a:endParaRPr lang="fr-FR" b="1" cap="smal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91" t="6149" r="6541" b="17540"/>
          <a:stretch/>
        </p:blipFill>
        <p:spPr>
          <a:xfrm>
            <a:off x="363935" y="946794"/>
            <a:ext cx="9352755" cy="5666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115721" y="130632"/>
            <a:ext cx="170662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cap="small" dirty="0" smtClean="0"/>
              <a:t>Travaux d’élèves</a:t>
            </a:r>
            <a:endParaRPr lang="fr-FR" b="1" cap="smal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20" t="5409" r="7289" b="18386"/>
          <a:stretch/>
        </p:blipFill>
        <p:spPr>
          <a:xfrm>
            <a:off x="819397" y="504000"/>
            <a:ext cx="8526484" cy="6816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173538" y="21107"/>
            <a:ext cx="4666336" cy="62179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Pour </a:t>
            </a:r>
            <a:r>
              <a:rPr lang="fr-FR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information</a:t>
            </a: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 : les cartes des lycéens de Gorges – vignoble nantais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12" b="11908"/>
          <a:stretch/>
        </p:blipFill>
        <p:spPr>
          <a:xfrm>
            <a:off x="4197806" y="148693"/>
            <a:ext cx="5013614" cy="72622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173538" y="21107"/>
            <a:ext cx="4666336" cy="62179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Pour </a:t>
            </a:r>
            <a:r>
              <a:rPr lang="fr-FR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information</a:t>
            </a: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 : les cartes des lycéens de Gorges – vignoble nantais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000" y="1425861"/>
            <a:ext cx="8086319" cy="57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1072079" y="409813"/>
            <a:ext cx="7814160" cy="770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0000" tIns="45000" rIns="90000" bIns="45000" anchorCtr="0" compatLnSpc="0"/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</a:pPr>
            <a:r>
              <a:rPr lang="fr-FR" sz="2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La participation de la classe au concours Guyane 2048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</a:pPr>
            <a:r>
              <a:rPr lang="fr-FR" sz="2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organisé par le magasine « une saison en Guyane 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97153" y="1454301"/>
            <a:ext cx="8086319" cy="5695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1072079" y="409813"/>
            <a:ext cx="7814160" cy="770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0000" tIns="45000" rIns="90000" bIns="45000" anchorCtr="0" compatLnSpc="0"/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</a:pPr>
            <a:r>
              <a:rPr lang="fr-FR" sz="2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La participation de la classe au concours Guyane 2048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</a:pPr>
            <a:r>
              <a:rPr lang="fr-FR" sz="2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organisé par le magasine « une saison en Guyane 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221" y="971949"/>
            <a:ext cx="8642183" cy="6436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072079" y="409813"/>
            <a:ext cx="7814160" cy="770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0000" tIns="45000" rIns="90000" bIns="45000" anchorCtr="0" compatLnSpc="0"/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</a:pPr>
            <a:r>
              <a:rPr lang="fr-FR" sz="2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La participation de la classe au concours Guyane 2048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</a:pPr>
            <a:r>
              <a:rPr lang="fr-FR" sz="2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organisé par le magasine « une saison en Guyane 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3670</TotalTime>
  <Words>365</Words>
  <Application>Microsoft Office PowerPoint</Application>
  <PresentationFormat>Personnalisé</PresentationFormat>
  <Paragraphs>44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Standard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Étudier le littoral Guyanais  de Mana à Awala-Yalimapo de 1948 à 2048 avec Édugéo</dc:title>
  <dc:creator>Marie Masson</dc:creator>
  <cp:lastModifiedBy>User</cp:lastModifiedBy>
  <cp:revision>74</cp:revision>
  <dcterms:created xsi:type="dcterms:W3CDTF">2018-09-10T09:25:42Z</dcterms:created>
  <dcterms:modified xsi:type="dcterms:W3CDTF">2018-10-27T20:56:44Z</dcterms:modified>
</cp:coreProperties>
</file>