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57" r:id="rId3"/>
    <p:sldId id="258" r:id="rId4"/>
    <p:sldId id="259" r:id="rId5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14" y="-79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6C3C98F-5AA0-43D9-B9A4-AF7E0D94D921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94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B6F0A6D-0057-4B6E-B81A-4BE8B5D83E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 sz="281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oneTexte 2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oneTexte 2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90480-78E3-4947-B6C7-5F441CEA8D0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1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BB3B81-5515-411F-BC3A-63564E459C9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7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537108-6789-4EDB-A7F4-337995187B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65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C1453A-3FDD-449C-A2E8-2B5B4AA4FF8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22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F7CBC8-B146-4C68-BC4C-36BD19D73A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D0203C-C687-47AF-AD41-B6085C6F76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7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7F0C3A-5D24-40B4-92B9-579D3C460D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1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5EE801-091D-4022-B0AE-153349FE5C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5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D8BB16-4DDC-4499-891A-C7051CC879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06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C79A3-D1FC-4468-82EF-D47D07166D9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48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2A6A23-0E2F-46FE-B8CA-6A6D74766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16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FF00"/>
            </a:gs>
            <a:gs pos="100000">
              <a:srgbClr val="FF333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CA491A1-99C2-4D2F-B845-6E5090FAE6C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FF00"/>
            </a:gs>
            <a:gs pos="100000">
              <a:srgbClr val="FF333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7"/>
          <p:cNvGrpSpPr/>
          <p:nvPr/>
        </p:nvGrpSpPr>
        <p:grpSpPr>
          <a:xfrm>
            <a:off x="-11880" y="0"/>
            <a:ext cx="9965880" cy="7559999"/>
            <a:chOff x="-11880" y="0"/>
            <a:chExt cx="9965880" cy="7559999"/>
          </a:xfrm>
        </p:grpSpPr>
        <p:grpSp>
          <p:nvGrpSpPr>
            <p:cNvPr id="4" name="Group 8"/>
            <p:cNvGrpSpPr/>
            <p:nvPr/>
          </p:nvGrpSpPr>
          <p:grpSpPr>
            <a:xfrm>
              <a:off x="-11880" y="0"/>
              <a:ext cx="1009439" cy="7559999"/>
              <a:chOff x="-11880" y="0"/>
              <a:chExt cx="1009439" cy="7559999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94680" y="5040"/>
                <a:ext cx="19800" cy="2404800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27720" y="2399399"/>
                <a:ext cx="15732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3400" y="4432680"/>
                <a:ext cx="157680" cy="2084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65600" y="5040"/>
                <a:ext cx="305640" cy="19965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16160" y="1986119"/>
                <a:ext cx="157320" cy="2084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36160" y="5040"/>
                <a:ext cx="305640" cy="15768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51440" y="0"/>
                <a:ext cx="126000" cy="10065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487080" y="1566360"/>
                <a:ext cx="15732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87080" y="995760"/>
                <a:ext cx="15732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30280" y="0"/>
                <a:ext cx="349200" cy="5810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843840" y="538920"/>
                <a:ext cx="133920" cy="1627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6" name="Line 16"/>
              <p:cNvSpPr/>
              <p:nvPr/>
            </p:nvSpPr>
            <p:spPr>
              <a:xfrm>
                <a:off x="-3960" y="10440"/>
                <a:ext cx="360" cy="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0"/>
                  <a:gd name="f8" fmla="abs f3"/>
                  <a:gd name="f9" fmla="abs f4"/>
                  <a:gd name="f10" fmla="abs f5"/>
                  <a:gd name="f11" fmla="val f6"/>
                  <a:gd name="f12" fmla="*/ f7 f0 1"/>
                  <a:gd name="f13" fmla="?: f8 f3 1"/>
                  <a:gd name="f14" fmla="?: f9 f4 1"/>
                  <a:gd name="f15" fmla="?: f10 f5 1"/>
                  <a:gd name="f16" fmla="*/ f12 1 f2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+- f16 0 f1"/>
                  <a:gd name="f22" fmla="min f18 f17"/>
                  <a:gd name="f23" fmla="*/ f19 1 f15"/>
                  <a:gd name="f24" fmla="*/ f20 1 f15"/>
                  <a:gd name="f25" fmla="val f23"/>
                  <a:gd name="f26" fmla="val f24"/>
                  <a:gd name="f27" fmla="*/ f6 f22 1"/>
                  <a:gd name="f28" fmla="*/ f23 f22 1"/>
                  <a:gd name="f29" fmla="*/ f24 f22 1"/>
                  <a:gd name="f30" fmla="*/ f11 f22 1"/>
                  <a:gd name="f31" fmla="*/ f25 f22 1"/>
                  <a:gd name="f32" fmla="*/ f26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30" y="f30"/>
                  </a:cxn>
                  <a:cxn ang="f21">
                    <a:pos x="f31" y="f32"/>
                  </a:cxn>
                </a:cxnLst>
                <a:rect l="f27" t="f27" r="f28" b="f29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7920" y="1986119"/>
                <a:ext cx="102240" cy="1400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7560" y="3912840"/>
                <a:ext cx="122040" cy="5302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06200" y="1524240"/>
                <a:ext cx="118080" cy="5252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169200" y="2038679"/>
                <a:ext cx="94680" cy="119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>
                <a:off x="110160" y="5139720"/>
                <a:ext cx="19800" cy="2404440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185040" y="5558040"/>
                <a:ext cx="305640" cy="19861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43560" y="4940280"/>
                <a:ext cx="15732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11880" y="6203520"/>
                <a:ext cx="70920" cy="13406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435600" y="5365440"/>
                <a:ext cx="157680" cy="2084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255960" y="5978160"/>
                <a:ext cx="309960" cy="15713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471240" y="6553440"/>
                <a:ext cx="125640" cy="10065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506519" y="5783760"/>
                <a:ext cx="15732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506519" y="6354360"/>
                <a:ext cx="15732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554040" y="6978960"/>
                <a:ext cx="344880" cy="570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867599" y="6858360"/>
                <a:ext cx="129960" cy="1627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  <p:grpSp>
          <p:nvGrpSpPr>
            <p:cNvPr id="32" name="Group 9"/>
            <p:cNvGrpSpPr/>
            <p:nvPr/>
          </p:nvGrpSpPr>
          <p:grpSpPr>
            <a:xfrm>
              <a:off x="9396000" y="0"/>
              <a:ext cx="558000" cy="7549560"/>
              <a:chOff x="9396000" y="0"/>
              <a:chExt cx="558000" cy="754956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494640" y="0"/>
                <a:ext cx="345240" cy="565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9396000" y="523440"/>
                <a:ext cx="130320" cy="1677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9616680" y="1697400"/>
                <a:ext cx="156240" cy="209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9533879" y="6277320"/>
                <a:ext cx="246600" cy="12722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9733680" y="6120000"/>
                <a:ext cx="129960" cy="1713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9682560" y="5040"/>
                <a:ext cx="252000" cy="1703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9620640" y="5365440"/>
                <a:ext cx="156240" cy="2084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459360" y="5563440"/>
                <a:ext cx="254160" cy="1986119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9796320" y="7073640"/>
                <a:ext cx="157680" cy="2080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871560" y="7270920"/>
                <a:ext cx="19440" cy="278280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</p:grpSp>
      <p:sp>
        <p:nvSpPr>
          <p:cNvPr id="43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164640" y="6485040"/>
            <a:ext cx="2268000" cy="40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Tw Cen MT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fld id="{D3652779-9596-4A85-B4D9-EB7BE369274B}" type="datetime1">
              <a:rPr lang="en-US"/>
              <a:pPr lvl="0"/>
              <a:t>2016/5/27</a:t>
            </a:fld>
            <a:endParaRPr lang="en-US"/>
          </a:p>
        </p:txBody>
      </p:sp>
      <p:sp>
        <p:nvSpPr>
          <p:cNvPr id="4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943560" y="6485040"/>
            <a:ext cx="5158440" cy="40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lvl1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5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8495640" y="6485040"/>
            <a:ext cx="637560" cy="402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Tw Cen MT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fld id="{107279EB-EE9B-428D-B990-7892E07EEF89}" type="slidenum">
              <a:t>‹N°›</a:t>
            </a:fld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503640" y="301320"/>
            <a:ext cx="907164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03640" y="1768680"/>
            <a:ext cx="907164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8" name="Espace réservé du titre 47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9" name="Espace réservé du texte 48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None/>
              <a:defRPr lang="fr-FR" sz="353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Char char="●"/>
              <a:defRPr lang="fr-FR" sz="353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47"/>
              </a:spcAft>
              <a:buSzPct val="75000"/>
              <a:buFont typeface="StarSymbol"/>
              <a:buChar char="–"/>
              <a:defRPr lang="fr-FR" sz="309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35"/>
              </a:spcAft>
              <a:buSzPct val="45000"/>
              <a:buFont typeface="StarSymbol"/>
              <a:buChar char="●"/>
              <a:defRPr lang="fr-FR" sz="265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24"/>
              </a:spcAft>
              <a:buSzPct val="75000"/>
              <a:buFont typeface="StarSymbol"/>
              <a:buChar char="–"/>
              <a:defRPr lang="fr-FR" sz="22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85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559"/>
        </a:spcAft>
        <a:tabLst/>
        <a:defRPr lang="fr-FR" sz="353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nat.fr/commission/prospective/index.html" TargetMode="External"/><Relationship Id="rId3" Type="http://schemas.openxmlformats.org/officeDocument/2006/relationships/hyperlink" Target="https://www.futuribles.com/media/filer_private/2012/06/26/historique_prospective_complet.pdf" TargetMode="External"/><Relationship Id="rId7" Type="http://schemas.openxmlformats.org/officeDocument/2006/relationships/hyperlink" Target="http://territoires2040.datar.gouv.fr/spip.php?article4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prospective.fr/dyn/francais/cours_cnam/al6-scenarios-2012-2013-1p.pdf" TargetMode="External"/><Relationship Id="rId5" Type="http://schemas.openxmlformats.org/officeDocument/2006/relationships/hyperlink" Target="http://www.laprospective.fr/" TargetMode="External"/><Relationship Id="rId10" Type="http://schemas.openxmlformats.org/officeDocument/2006/relationships/hyperlink" Target="http://www.ateliers.org/" TargetMode="External"/><Relationship Id="rId4" Type="http://schemas.openxmlformats.org/officeDocument/2006/relationships/hyperlink" Target="https://www.futuribles.com/fr/qui-sommes-nous/comprendre-la-prospective/centres-de-prospective/" TargetMode="External"/><Relationship Id="rId9" Type="http://schemas.openxmlformats.org/officeDocument/2006/relationships/hyperlink" Target="http://www.territoires-durables.fr/IMG/pdf/pleniere_td2_2013_laurence_barthe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anope.fr/fig-st-die/fileadmin/contenus/2015/ateliers_pedagogique_numeriques2015.pdf" TargetMode="External"/><Relationship Id="rId3" Type="http://schemas.openxmlformats.org/officeDocument/2006/relationships/hyperlink" Target="http://www.gret.org/2014/06/dynamiques-demographiques-et-politique-urbaine-a-saint-laurent-du-maroni-guyane" TargetMode="External"/><Relationship Id="rId7" Type="http://schemas.openxmlformats.org/officeDocument/2006/relationships/hyperlink" Target="http://www.ateliers.org/saint-laurent-du-maroni-l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deg.fr/index.asp" TargetMode="External"/><Relationship Id="rId5" Type="http://schemas.openxmlformats.org/officeDocument/2006/relationships/hyperlink" Target="http://www.epag.fr/spip.php?page=sommaire" TargetMode="External"/><Relationship Id="rId10" Type="http://schemas.openxmlformats.org/officeDocument/2006/relationships/hyperlink" Target="http://www2.ac-lyon.fr/enseigne/histoire/spip.php?article1104" TargetMode="External"/><Relationship Id="rId4" Type="http://schemas.openxmlformats.org/officeDocument/2006/relationships/hyperlink" Target="http://geoconfluences.ens-lyon.fr/doc/typespace/frontier/FrontScient10.htm" TargetMode="External"/><Relationship Id="rId9" Type="http://schemas.openxmlformats.org/officeDocument/2006/relationships/hyperlink" Target="http://histgeo.discipline.ac-lille.fr/thematiques/geographie-prospective/introduire-une-dimension-prospective-dans-lenseignement-de-la-geographie-en-classe-de-6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516192" y="137160"/>
            <a:ext cx="8482680" cy="14049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Mangal" pitchFamily="2"/>
              </a:rPr>
              <a:t>                                 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Mangal" pitchFamily="2"/>
              </a:rPr>
              <a:t>                          </a:t>
            </a:r>
            <a:r>
              <a:rPr lang="fr-FR" sz="3600" b="1" i="0" u="sng" strike="noStrike" kern="1200" spc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w Cen MT" pitchFamily="18"/>
                <a:ea typeface="Microsoft YaHei" pitchFamily="2"/>
                <a:cs typeface="Mangal" pitchFamily="2"/>
              </a:rPr>
              <a:t>SITOGRAPHIE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spc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Mangal" pitchFamily="2"/>
              </a:rPr>
              <a:t>                  « </a:t>
            </a:r>
            <a:r>
              <a:rPr lang="fr-FR" sz="3600" b="1" i="1" u="none" strike="noStrike" kern="1200" spc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Mangal" pitchFamily="2"/>
              </a:rPr>
              <a:t>LA VILLE DE DEMAIN »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1753" y="2094825"/>
            <a:ext cx="7917119" cy="46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782" y="158400"/>
            <a:ext cx="9252843" cy="74342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" pitchFamily="18"/>
                <a:ea typeface="Microsoft YaHei" pitchFamily="2"/>
                <a:cs typeface="Mangal" pitchFamily="2"/>
              </a:rPr>
              <a:t>POUR ALLER PLUS LOIN, une </a:t>
            </a:r>
            <a:r>
              <a:rPr lang="fr-FR" sz="1600" b="1" i="0" u="none" strike="noStrike" kern="120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" pitchFamily="18"/>
                <a:ea typeface="Microsoft YaHei" pitchFamily="2"/>
                <a:cs typeface="Mangal" pitchFamily="2"/>
              </a:rPr>
              <a:t>sitographie</a:t>
            </a:r>
            <a:r>
              <a:rPr lang="fr-FR" sz="1600" b="1" i="0" u="none" strike="noStrike" kern="12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" pitchFamily="18"/>
                <a:ea typeface="Microsoft YaHei" pitchFamily="2"/>
                <a:cs typeface="Mangal" pitchFamily="2"/>
              </a:rPr>
              <a:t> </a:t>
            </a:r>
            <a:r>
              <a:rPr lang="fr-FR" sz="1600" b="1" i="0" u="none" strike="noStrike" kern="12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" pitchFamily="18"/>
                <a:ea typeface="Microsoft YaHei" pitchFamily="2"/>
                <a:cs typeface="Mangal" pitchFamily="2"/>
              </a:rPr>
              <a:t>qui </a:t>
            </a:r>
            <a:r>
              <a:rPr lang="fr-FR" sz="1600" b="1" i="0" u="none" strike="noStrike" kern="120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" pitchFamily="18"/>
                <a:ea typeface="Microsoft YaHei" pitchFamily="2"/>
                <a:cs typeface="Mangal" pitchFamily="2"/>
              </a:rPr>
              <a:t>permet d'accéder à de nombreuses données, études et ressources sur le thème de la prospective </a:t>
            </a:r>
            <a:r>
              <a:rPr lang="fr-FR" sz="1600" b="1" i="0" u="none" strike="noStrike" kern="12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" pitchFamily="18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1" i="0" u="none" strike="noStrike" kern="1200" dirty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sng" strike="noStrike" kern="1200" cap="small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1. Des données générales sur la prospective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site «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 Futuribles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 »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3"/>
              </a:rPr>
              <a:t>https://www.futuribles.com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 L'histoire de la prospective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</a:t>
            </a: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3"/>
              </a:rPr>
              <a:t>https://www.futuribles.com/media/filer_private/2012/06/26/historique_prospective_complet.pdf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 Liens vers d'autres centres de prospective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 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4"/>
              </a:rPr>
              <a:t>https://www.futuribles.com/fr/qui-sommes-nous/comprendre-la-prospective/centres-de-prospective/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site « 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La prospective 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»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5"/>
              </a:rPr>
              <a:t>http://www.laprospective.fr/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exemples de prospective appliquée au transport aérien et à l'agriculture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 </a:t>
            </a: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6"/>
              </a:rPr>
              <a:t>http://www.laprospective.fr/dyn/francais/cours_cnam/al6-scenarios-2012-2013-1p.pdf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*  le Groupe 1985          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              http://www.laprospective.fr/dyn/francais/memoire/archives_aleph_cgp/rapports_france_cgp/cgp_reflexions_pour_1985.pdf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1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Le site de la 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CGET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 et notamment l'article sur la Datar et la prospective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7"/>
              </a:rPr>
              <a:t>http://territoires2040.datar.gouv.fr/spip.php?article42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La délégation sénatoriale à la prospective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8"/>
              </a:rPr>
              <a:t>http://www.senat.fr/commission/prospective/index.html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Définitions et enjeux de la prospective territoriale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9"/>
              </a:rPr>
              <a:t>http://www.territoires-durables.fr/IMG/pdf/pleniere_td2_2013_laurence_barthe.pdf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5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les Ateliers de Cergy, ateliers de maîtrise d’œuvre urbaine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10"/>
              </a:rPr>
              <a:t>http://www.ateliers.org/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2200" y="51840"/>
            <a:ext cx="9143148" cy="793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sng" strike="noStrike" kern="1200" cap="small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2. sur Saint-Laurent-du-Maroni</a:t>
            </a:r>
            <a:r>
              <a:rPr lang="fr-FR" sz="1600" b="1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 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site du </a:t>
            </a:r>
            <a:r>
              <a:rPr lang="fr-FR" sz="1600" b="0" i="0" u="none" strike="noStrike" kern="1200" dirty="0" err="1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Gret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, ONG de développement pour les dynamiques démographiques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3"/>
              </a:rPr>
              <a:t>http://www.gret.org/2014/06/dynamiques-demographiques-et-politique-urbaine-a-saint-laurent-du-maroni-guyane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sur la frontière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4"/>
              </a:rPr>
              <a:t>http://geoconfluences.ens-lyon.fr/doc/typespace/frontier/FrontScient10.htm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l'EPAG Guyane, territoires d'avenirs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5"/>
              </a:rPr>
              <a:t>http://www.epag.fr/spip.php?page=sommaire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l'</a:t>
            </a:r>
            <a:r>
              <a:rPr lang="fr-FR" sz="1600" b="0" i="0" u="none" strike="noStrike" kern="1200" dirty="0" err="1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Audeg</a:t>
            </a: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, agence d'urbanisme et de développement de la Guyane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6"/>
              </a:rPr>
              <a:t>http://www.audeg.fr/index.asp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le document-sujet des Ateliers de Cergy à Saint-Laurent-du-Maroni « la transition urbaine d'une ville française en Amazonie 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7"/>
              </a:rPr>
              <a:t>http://www.ateliers.org/saint-laurent-du-maroni-la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sng" strike="noStrike" kern="1200" cap="small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3. des ressources pédagogiques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1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 la brochure « Enseigner avec le numérique - Géographie 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LES TERRITOIRES DE L’IMAGINAIRE, Utopie, représentation et prospective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, Festival international de géographie, Saint-Dié-des-Vosges du 2 au 4 octobre 2015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8"/>
              </a:rPr>
              <a:t>https://www.reseau-canope.fr/fig-st-die/fileadmin/contenus/2015/ateliers_pedagogique_numeriques2015.pdf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un exemple d'une démarche de géographie prospective au collège Albert Samain de Roubaix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9"/>
              </a:rPr>
              <a:t>http://histgeo.discipline.ac-lille.fr/thematiques/geographie-prospective/introduire-une-dimension-prospective-dans-lenseignement-de-la-geographie-en-classe-de-6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</a:rPr>
              <a:t>- L'exemple de Lyon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>
                <a:ln>
                  <a:noFill/>
                </a:ln>
                <a:latin typeface="Garamond" pitchFamily="18"/>
                <a:ea typeface="Microsoft YaHei" pitchFamily="2"/>
                <a:cs typeface="Mangal" pitchFamily="2"/>
                <a:hlinkClick r:id="rId10"/>
              </a:rPr>
              <a:t>http://www2.ac-lyon.fr/enseigne/histoire/spip.php?article1104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600" b="0" i="0" u="none" strike="noStrike" kern="1200" dirty="0">
              <a:ln>
                <a:noFill/>
              </a:ln>
              <a:latin typeface="Garamond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7 blank V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Affichage à l'écran (4:3)</PresentationFormat>
  <Paragraphs>60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Standard</vt:lpstr>
      <vt:lpstr>Layout7 blank Vide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5</cp:revision>
  <dcterms:created xsi:type="dcterms:W3CDTF">2016-05-25T15:09:42Z</dcterms:created>
  <dcterms:modified xsi:type="dcterms:W3CDTF">2016-05-27T10:24:25Z</dcterms:modified>
</cp:coreProperties>
</file>