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57"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gard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D3CBA1-7407-4DF3-9123-C52128AE60C1}" type="slidenum">
              <a:rPr lang="fr-FR" smtClean="0"/>
              <a:pPr/>
              <a:t>‹N°›</a:t>
            </a:fld>
            <a:endParaRPr lang="fr-FR"/>
          </a:p>
        </p:txBody>
      </p:sp>
      <p:pic>
        <p:nvPicPr>
          <p:cNvPr id="7" name="Image 6" descr="Carte Guyane couleur.jpg"/>
          <p:cNvPicPr>
            <a:picLocks noChangeAspect="1"/>
          </p:cNvPicPr>
          <p:nvPr/>
        </p:nvPicPr>
        <p:blipFill>
          <a:blip r:embed="rId2" cstate="print"/>
          <a:stretch>
            <a:fillRect/>
          </a:stretch>
        </p:blipFill>
        <p:spPr>
          <a:xfrm>
            <a:off x="2408357" y="1629312"/>
            <a:ext cx="4395891" cy="4608000"/>
          </a:xfrm>
          <a:prstGeom prst="rect">
            <a:avLst/>
          </a:prstGeom>
        </p:spPr>
      </p:pic>
      <p:pic>
        <p:nvPicPr>
          <p:cNvPr id="8" name="Image 7" descr="2017_logo_academie_Guyane.png"/>
          <p:cNvPicPr>
            <a:picLocks noChangeAspect="1"/>
          </p:cNvPicPr>
          <p:nvPr/>
        </p:nvPicPr>
        <p:blipFill>
          <a:blip r:embed="rId3" cstate="print"/>
          <a:stretch>
            <a:fillRect/>
          </a:stretch>
        </p:blipFill>
        <p:spPr>
          <a:xfrm>
            <a:off x="7020272" y="4797152"/>
            <a:ext cx="2160000" cy="1620000"/>
          </a:xfrm>
          <a:prstGeom prst="rect">
            <a:avLst/>
          </a:prstGeom>
        </p:spPr>
      </p:pic>
      <p:sp>
        <p:nvSpPr>
          <p:cNvPr id="14" name="Espace réservé du titre 1"/>
          <p:cNvSpPr>
            <a:spLocks noGrp="1"/>
          </p:cNvSpPr>
          <p:nvPr>
            <p:ph type="title" hasCustomPrompt="1"/>
          </p:nvPr>
        </p:nvSpPr>
        <p:spPr>
          <a:xfrm>
            <a:off x="467544" y="476672"/>
            <a:ext cx="8229600" cy="1143000"/>
          </a:xfrm>
          <a:prstGeom prst="rect">
            <a:avLst/>
          </a:prstGeom>
        </p:spPr>
        <p:txBody>
          <a:bodyPr vert="horz" lIns="91440" tIns="45720" rIns="91440" bIns="45720" rtlCol="0" anchor="ctr">
            <a:normAutofit/>
          </a:bodyPr>
          <a:lstStyle>
            <a:lvl1pPr>
              <a:defRPr sz="2800"/>
            </a:lvl1pPr>
          </a:lstStyle>
          <a:p>
            <a:r>
              <a:rPr lang="fr-FR" sz="2400" dirty="0" smtClean="0">
                <a:solidFill>
                  <a:srgbClr val="C00000"/>
                </a:solidFill>
                <a:latin typeface="Arial" pitchFamily="34" charset="0"/>
                <a:cs typeface="Arial" pitchFamily="34" charset="0"/>
              </a:rPr>
              <a:t>Titre</a:t>
            </a:r>
            <a:br>
              <a:rPr lang="fr-FR" sz="2400" dirty="0" smtClean="0">
                <a:solidFill>
                  <a:srgbClr val="C00000"/>
                </a:solidFill>
                <a:latin typeface="Arial" pitchFamily="34" charset="0"/>
                <a:cs typeface="Arial" pitchFamily="34" charset="0"/>
              </a:rPr>
            </a:br>
            <a:r>
              <a:rPr lang="fr-FR" sz="2400" dirty="0" smtClean="0">
                <a:solidFill>
                  <a:srgbClr val="C00000"/>
                </a:solidFill>
                <a:latin typeface="Arial" pitchFamily="34" charset="0"/>
                <a:cs typeface="Arial" pitchFamily="34" charset="0"/>
              </a:rPr>
              <a:t>Date et lieu</a:t>
            </a:r>
            <a:endParaRPr lang="fr-FR" sz="2400" dirty="0">
              <a:solidFill>
                <a:srgbClr val="C00000"/>
              </a:solidFill>
              <a:latin typeface="Arial" pitchFamily="34" charset="0"/>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sitive de Fin">
    <p:spTree>
      <p:nvGrpSpPr>
        <p:cNvPr id="1" name=""/>
        <p:cNvGrpSpPr/>
        <p:nvPr/>
      </p:nvGrpSpPr>
      <p:grpSpPr>
        <a:xfrm>
          <a:off x="0" y="0"/>
          <a:ext cx="0" cy="0"/>
          <a:chOff x="0" y="0"/>
          <a:chExt cx="0" cy="0"/>
        </a:xfrm>
      </p:grpSpPr>
      <p:sp>
        <p:nvSpPr>
          <p:cNvPr id="10" name="Espace réservé de la date 9"/>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11" name="Espace réservé du numéro de diapositive 10"/>
          <p:cNvSpPr>
            <a:spLocks noGrp="1"/>
          </p:cNvSpPr>
          <p:nvPr>
            <p:ph type="sldNum" sz="quarter" idx="11"/>
          </p:nvPr>
        </p:nvSpPr>
        <p:spPr/>
        <p:txBody>
          <a:bodyPr/>
          <a:lstStyle/>
          <a:p>
            <a:fld id="{10D3CBA1-7407-4DF3-9123-C52128AE60C1}" type="slidenum">
              <a:rPr lang="fr-FR" smtClean="0"/>
              <a:pPr/>
              <a:t>‹N°›</a:t>
            </a:fld>
            <a:endParaRPr lang="fr-FR"/>
          </a:p>
        </p:txBody>
      </p:sp>
      <p:sp>
        <p:nvSpPr>
          <p:cNvPr id="12" name="Espace réservé du pied de page 11"/>
          <p:cNvSpPr>
            <a:spLocks noGrp="1"/>
          </p:cNvSpPr>
          <p:nvPr>
            <p:ph type="ftr" sz="quarter" idx="12"/>
          </p:nvPr>
        </p:nvSpPr>
        <p:spPr/>
        <p:txBody>
          <a:bodyPr/>
          <a:lstStyle/>
          <a:p>
            <a:endParaRPr lang="fr-FR"/>
          </a:p>
        </p:txBody>
      </p:sp>
      <p:pic>
        <p:nvPicPr>
          <p:cNvPr id="13" name="Image 12" descr="reseaux-sociaux-fond_transparent.png"/>
          <p:cNvPicPr>
            <a:picLocks noChangeAspect="1"/>
          </p:cNvPicPr>
          <p:nvPr/>
        </p:nvPicPr>
        <p:blipFill>
          <a:blip r:embed="rId2" cstate="print"/>
          <a:stretch>
            <a:fillRect/>
          </a:stretch>
        </p:blipFill>
        <p:spPr>
          <a:xfrm>
            <a:off x="2195736" y="1700808"/>
            <a:ext cx="4973528" cy="33123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D3CBA1-7407-4DF3-9123-C52128AE60C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fermeture.png"/>
          <p:cNvPicPr>
            <a:picLocks noChangeAspect="1"/>
          </p:cNvPicPr>
          <p:nvPr/>
        </p:nvPicPr>
        <p:blipFill>
          <a:blip r:embed="rId13" cstate="print"/>
          <a:stretch>
            <a:fillRect/>
          </a:stretch>
        </p:blipFill>
        <p:spPr>
          <a:xfrm>
            <a:off x="0" y="0"/>
            <a:ext cx="9144000" cy="6858000"/>
          </a:xfrm>
          <a:prstGeom prst="rect">
            <a:avLst/>
          </a:prstGeom>
        </p:spPr>
      </p:pic>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BAB39-584D-48A4-A9DA-B32B9187D0C9}" type="datetimeFigureOut">
              <a:rPr lang="fr-FR" smtClean="0"/>
              <a:pPr/>
              <a:t>13/04/2018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3CBA1-7407-4DF3-9123-C52128AE60C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Journée académique sur l’enseignement de l’Histoire</a:t>
            </a:r>
            <a:br>
              <a:rPr lang="fr-FR" dirty="0" smtClean="0"/>
            </a:br>
            <a:r>
              <a:rPr lang="fr-FR" dirty="0" smtClean="0"/>
              <a:t>17 avril 2018</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 </a:t>
            </a:r>
            <a:endParaRPr lang="fr-FR" dirty="0"/>
          </a:p>
        </p:txBody>
      </p:sp>
      <p:sp>
        <p:nvSpPr>
          <p:cNvPr id="3" name="Espace réservé du contenu 2"/>
          <p:cNvSpPr>
            <a:spLocks noGrp="1"/>
          </p:cNvSpPr>
          <p:nvPr>
            <p:ph idx="1"/>
          </p:nvPr>
        </p:nvSpPr>
        <p:spPr>
          <a:xfrm>
            <a:off x="457200" y="1214422"/>
            <a:ext cx="8229600" cy="4911741"/>
          </a:xfrm>
        </p:spPr>
        <p:txBody>
          <a:bodyPr>
            <a:normAutofit fontScale="70000" lnSpcReduction="20000"/>
          </a:bodyPr>
          <a:lstStyle/>
          <a:p>
            <a:r>
              <a:rPr lang="fr-FR" dirty="0" smtClean="0"/>
              <a:t>8h30 : Accueil des participants</a:t>
            </a:r>
          </a:p>
          <a:p>
            <a:r>
              <a:rPr lang="fr-FR" dirty="0" smtClean="0"/>
              <a:t>9h : Ouverture : Monsieur le Recteur</a:t>
            </a:r>
          </a:p>
          <a:p>
            <a:r>
              <a:rPr lang="fr-FR" dirty="0" smtClean="0"/>
              <a:t>9h15 : Présentation de la journée : Stève SUEDILE </a:t>
            </a:r>
            <a:r>
              <a:rPr lang="fr-FR" sz="1200" dirty="0" smtClean="0"/>
              <a:t>(IEN en charge de la mission Histoire, Géographie et EMC).</a:t>
            </a:r>
          </a:p>
          <a:p>
            <a:r>
              <a:rPr lang="fr-FR" dirty="0" smtClean="0"/>
              <a:t>9h30 : Le récit historique :</a:t>
            </a:r>
          </a:p>
          <a:p>
            <a:pPr lvl="1"/>
            <a:r>
              <a:rPr lang="fr-FR" dirty="0" smtClean="0"/>
              <a:t>« Le récit historique - Le récit des Lumières » </a:t>
            </a:r>
            <a:r>
              <a:rPr lang="fr-FR" b="1" dirty="0" smtClean="0"/>
              <a:t>- Olivier COQUARD</a:t>
            </a:r>
            <a:r>
              <a:rPr lang="fr-FR" dirty="0" smtClean="0"/>
              <a:t> professeur de chaire supérieure au lycée Henri IV (vidéo)</a:t>
            </a:r>
          </a:p>
          <a:p>
            <a:pPr lvl="1"/>
            <a:r>
              <a:rPr lang="fr-FR" dirty="0" smtClean="0"/>
              <a:t>10h00Travail collaboratif : </a:t>
            </a:r>
            <a:r>
              <a:rPr lang="fr-FR" dirty="0" smtClean="0">
                <a:solidFill>
                  <a:srgbClr val="FF0000"/>
                </a:solidFill>
              </a:rPr>
              <a:t>Comment le conférencier utilise t-il le récit</a:t>
            </a:r>
            <a:r>
              <a:rPr lang="fr-FR" dirty="0" smtClean="0"/>
              <a:t>?</a:t>
            </a:r>
          </a:p>
          <a:p>
            <a:pPr lvl="1"/>
            <a:r>
              <a:rPr lang="fr-FR" dirty="0" smtClean="0"/>
              <a:t>10h25 Intervention de </a:t>
            </a:r>
            <a:r>
              <a:rPr lang="fr-FR" b="1" dirty="0" smtClean="0"/>
              <a:t>Jean-Marc PRIEUR </a:t>
            </a:r>
            <a:r>
              <a:rPr lang="fr-FR" dirty="0" smtClean="0"/>
              <a:t>IAIPR Histoire et Géographie</a:t>
            </a:r>
          </a:p>
          <a:p>
            <a:r>
              <a:rPr lang="fr-FR" dirty="0" smtClean="0"/>
              <a:t>11h10 : Le temps des Rois :</a:t>
            </a:r>
          </a:p>
          <a:p>
            <a:pPr lvl="1"/>
            <a:r>
              <a:rPr lang="fr-FR" dirty="0" smtClean="0"/>
              <a:t>Visionnage d’une séance filmée à Maripasoula</a:t>
            </a:r>
          </a:p>
          <a:p>
            <a:pPr lvl="1"/>
            <a:r>
              <a:rPr lang="fr-FR" dirty="0" smtClean="0"/>
              <a:t>11h25 Travail collaboratif : </a:t>
            </a:r>
            <a:r>
              <a:rPr lang="fr-FR" dirty="0" smtClean="0">
                <a:solidFill>
                  <a:srgbClr val="FF0000"/>
                </a:solidFill>
              </a:rPr>
              <a:t>Les observables/ donner 5 mots qui définissent l’enseignement de l’histoire au cycle 3</a:t>
            </a:r>
            <a:r>
              <a:rPr lang="fr-FR" dirty="0" smtClean="0"/>
              <a:t>.</a:t>
            </a:r>
          </a:p>
          <a:p>
            <a:pPr lvl="1"/>
            <a:r>
              <a:rPr lang="fr-FR" dirty="0" smtClean="0"/>
              <a:t>11h45 Intervention de Jean-Marc PRIEUR</a:t>
            </a:r>
          </a:p>
          <a:p>
            <a:r>
              <a:rPr lang="fr-FR" dirty="0" smtClean="0"/>
              <a:t>12h15 pause déjeuner</a:t>
            </a:r>
          </a:p>
          <a:p>
            <a:pPr lvl="1"/>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14h00 : Enseigner l’histoire de la Guyane : Jacqueline ZONZON </a:t>
            </a:r>
            <a:r>
              <a:rPr lang="fr-FR" sz="1600" dirty="0" smtClean="0"/>
              <a:t>(Auteur, agrégée d'histoire-géographie, et présidente de l'Association des professeurs d'histoire-géographie de Guyane)</a:t>
            </a:r>
          </a:p>
          <a:p>
            <a:r>
              <a:rPr lang="fr-FR" dirty="0" smtClean="0"/>
              <a:t>14h30 : Présentation de l’enseignement de l’histoire à l’ESPE : Franck BAILLEUL</a:t>
            </a:r>
          </a:p>
          <a:p>
            <a:r>
              <a:rPr lang="fr-FR" dirty="0" smtClean="0"/>
              <a:t>14h45 : Ateliers :</a:t>
            </a:r>
          </a:p>
          <a:p>
            <a:pPr lvl="1"/>
            <a:r>
              <a:rPr lang="fr-FR" dirty="0" smtClean="0"/>
              <a:t>Groupe des IEN : réflexion sur la mise en place des formations à venir compte tenu des directives ministérielles et académiques.</a:t>
            </a:r>
          </a:p>
          <a:p>
            <a:pPr lvl="1"/>
            <a:r>
              <a:rPr lang="fr-FR" dirty="0" smtClean="0"/>
              <a:t>Groupe des formateurs : élaboration de fiches (type </a:t>
            </a:r>
            <a:r>
              <a:rPr lang="fr-FR" dirty="0" err="1" smtClean="0"/>
              <a:t>éduscol</a:t>
            </a:r>
            <a:r>
              <a:rPr lang="fr-FR" dirty="0" smtClean="0"/>
              <a:t>) pour l’enseignement de l’histoire en Guyane.</a:t>
            </a:r>
          </a:p>
          <a:p>
            <a:r>
              <a:rPr lang="fr-FR" dirty="0" smtClean="0"/>
              <a:t>15h30 restitution et clôture de la journée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 la journée</a:t>
            </a:r>
            <a:endParaRPr lang="fr-FR" dirty="0"/>
          </a:p>
        </p:txBody>
      </p:sp>
      <p:sp>
        <p:nvSpPr>
          <p:cNvPr id="3" name="Espace réservé du contenu 2"/>
          <p:cNvSpPr>
            <a:spLocks noGrp="1"/>
          </p:cNvSpPr>
          <p:nvPr>
            <p:ph idx="1"/>
          </p:nvPr>
        </p:nvSpPr>
        <p:spPr>
          <a:xfrm>
            <a:off x="428596" y="3214686"/>
            <a:ext cx="8229600" cy="2857520"/>
          </a:xfrm>
        </p:spPr>
        <p:txBody>
          <a:bodyPr>
            <a:normAutofit/>
          </a:bodyPr>
          <a:lstStyle/>
          <a:p>
            <a:r>
              <a:rPr lang="fr-FR" dirty="0" smtClean="0"/>
              <a:t>Les objectifs : </a:t>
            </a:r>
          </a:p>
          <a:p>
            <a:pPr lvl="1"/>
            <a:r>
              <a:rPr lang="fr-FR" sz="1600" dirty="0" smtClean="0"/>
              <a:t>Approfondir un thème du programme, en identifiant, d’une part, les grandes évolutions sur la période historique considérée, d’autre part, à travers le renouvellement des connaissances sur des périodes plus anciennes</a:t>
            </a:r>
          </a:p>
          <a:p>
            <a:pPr lvl="1"/>
            <a:r>
              <a:rPr lang="fr-FR" sz="1600" dirty="0" smtClean="0"/>
              <a:t>S’approprier les outils à privilégier en matière didactique et pédagogique : </a:t>
            </a:r>
            <a:r>
              <a:rPr lang="fr-FR" sz="1600" b="1" dirty="0" smtClean="0"/>
              <a:t>le récit</a:t>
            </a:r>
            <a:r>
              <a:rPr lang="fr-FR" sz="1600" dirty="0" smtClean="0"/>
              <a:t>, le document, la frise chronologique, l’événement, le personnage, l’évaluation</a:t>
            </a:r>
          </a:p>
          <a:p>
            <a:pPr lvl="1"/>
            <a:r>
              <a:rPr lang="fr-FR" sz="1600" dirty="0" smtClean="0"/>
              <a:t>Accompagner les inspecteurs dans la mise en œuvre didactique et pédagogique de différents  thèmes à partir de points de vue variés : l’histoire politique, et singulièrement l’approche territoriale.</a:t>
            </a:r>
          </a:p>
        </p:txBody>
      </p:sp>
      <p:sp>
        <p:nvSpPr>
          <p:cNvPr id="5" name="ZoneTexte 4"/>
          <p:cNvSpPr txBox="1"/>
          <p:nvPr/>
        </p:nvSpPr>
        <p:spPr>
          <a:xfrm>
            <a:off x="642910" y="1214422"/>
            <a:ext cx="7929618" cy="2031325"/>
          </a:xfrm>
          <a:prstGeom prst="rect">
            <a:avLst/>
          </a:prstGeom>
          <a:noFill/>
        </p:spPr>
        <p:txBody>
          <a:bodyPr wrap="square" rtlCol="0">
            <a:spAutoFit/>
          </a:bodyPr>
          <a:lstStyle/>
          <a:p>
            <a:r>
              <a:rPr lang="fr-FR" dirty="0" smtClean="0"/>
              <a:t>La raison d’être de cette journée académique est de faire en sorte que l’enseignement de l’histoire soit plus présent dans les classes. Redonner l’envie d’enseigner l’histoire en par la formation des enseignants et la mise en action, au niveau des élèves, de plaisir d’apprendre notamment grâce au récit.</a:t>
            </a:r>
          </a:p>
          <a:p>
            <a:r>
              <a:rPr lang="fr-FR" dirty="0" smtClean="0"/>
              <a:t>Cette journée sera suivie d’une autre consacrée à l’histoire et à l’EMC.</a:t>
            </a:r>
          </a:p>
          <a:p>
            <a:r>
              <a:rPr lang="fr-FR" dirty="0" smtClean="0"/>
              <a:t>Je remercie Mme Zonzon, Monsieur PRIEUR et Monsieur Bailleul qui ont bien voulu mettre leur expertise à notre disposition.</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 </a:t>
            </a:r>
            <a:endParaRPr lang="fr-FR" dirty="0"/>
          </a:p>
        </p:txBody>
      </p:sp>
      <p:sp>
        <p:nvSpPr>
          <p:cNvPr id="3" name="Espace réservé du contenu 2"/>
          <p:cNvSpPr>
            <a:spLocks noGrp="1"/>
          </p:cNvSpPr>
          <p:nvPr>
            <p:ph idx="1"/>
          </p:nvPr>
        </p:nvSpPr>
        <p:spPr/>
        <p:txBody>
          <a:bodyPr/>
          <a:lstStyle/>
          <a:p>
            <a:r>
              <a:rPr lang="fr-FR" dirty="0" smtClean="0"/>
              <a:t>Une autre journée sera mise en place pour la géographie et l’EMC.</a:t>
            </a:r>
          </a:p>
          <a:p>
            <a:r>
              <a:rPr lang="fr-FR" dirty="0" smtClean="0"/>
              <a:t>Un groupe de pilotage sera mis en place afin de développer l’enseignement de l’Histoire, géographie et EMC. (premier degré</a:t>
            </a:r>
            <a:r>
              <a:rPr lang="fr-FR" b="1" dirty="0" smtClean="0"/>
              <a:t>, </a:t>
            </a:r>
            <a:r>
              <a:rPr lang="fr-FR" dirty="0" smtClean="0"/>
              <a:t>second degré et l’ESPE)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Thème_ac-guya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Thème_ac-guyane</Template>
  <TotalTime>487</TotalTime>
  <Words>349</Words>
  <Application>Microsoft Office PowerPoint</Application>
  <PresentationFormat>Affichage à l'écran (4:3)</PresentationFormat>
  <Paragraphs>32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Thème_ac-guyane</vt:lpstr>
      <vt:lpstr>Journée académique sur l’enseignement de l’Histoire 17 avril 2018</vt:lpstr>
      <vt:lpstr>Programme </vt:lpstr>
      <vt:lpstr>Programme </vt:lpstr>
      <vt:lpstr>Présentation de la journée</vt:lpstr>
      <vt:lpstr>Perspectives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mde-geyer</dc:creator>
  <cp:lastModifiedBy>jprieur</cp:lastModifiedBy>
  <cp:revision>57</cp:revision>
  <dcterms:created xsi:type="dcterms:W3CDTF">2017-10-16T15:26:27Z</dcterms:created>
  <dcterms:modified xsi:type="dcterms:W3CDTF">2018-04-13T14:16:14Z</dcterms:modified>
</cp:coreProperties>
</file>