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6" r:id="rId7"/>
    <p:sldId id="262" r:id="rId8"/>
    <p:sldId id="263" r:id="rId9"/>
    <p:sldId id="264" r:id="rId10"/>
    <p:sldId id="265" r:id="rId11"/>
    <p:sldId id="268" r:id="rId12"/>
    <p:sldId id="269" r:id="rId13"/>
    <p:sldId id="270" r:id="rId14"/>
    <p:sldId id="273" r:id="rId15"/>
    <p:sldId id="274" r:id="rId16"/>
    <p:sldId id="27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3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1B85E34-EB96-4829-BA3F-1DB5E354EC0A}" type="datetimeFigureOut">
              <a:rPr lang="fr-FR" smtClean="0"/>
              <a:t>28/02/2016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ACFAB0F-8794-40D0-860D-191CA6F325F9}" type="slidenum">
              <a:rPr lang="fr-FR" smtClean="0"/>
              <a:t>‹N°›</a:t>
            </a:fld>
            <a:endParaRPr lang="fr-FR" dirty="0"/>
          </a:p>
        </p:txBody>
      </p:sp>
    </p:spTree>
    <p:extLst>
      <p:ext uri="{BB962C8B-B14F-4D97-AF65-F5344CB8AC3E}">
        <p14:creationId xmlns:p14="http://schemas.microsoft.com/office/powerpoint/2010/main" val="208736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B85E34-EB96-4829-BA3F-1DB5E354EC0A}" type="datetimeFigureOut">
              <a:rPr lang="fr-FR" smtClean="0"/>
              <a:t>28/02/2016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ACFAB0F-8794-40D0-860D-191CA6F325F9}" type="slidenum">
              <a:rPr lang="fr-FR" smtClean="0"/>
              <a:t>‹N°›</a:t>
            </a:fld>
            <a:endParaRPr lang="fr-FR" dirty="0"/>
          </a:p>
        </p:txBody>
      </p:sp>
    </p:spTree>
    <p:extLst>
      <p:ext uri="{BB962C8B-B14F-4D97-AF65-F5344CB8AC3E}">
        <p14:creationId xmlns:p14="http://schemas.microsoft.com/office/powerpoint/2010/main" val="177137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B85E34-EB96-4829-BA3F-1DB5E354EC0A}" type="datetimeFigureOut">
              <a:rPr lang="fr-FR" smtClean="0"/>
              <a:t>28/02/2016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ACFAB0F-8794-40D0-860D-191CA6F325F9}" type="slidenum">
              <a:rPr lang="fr-FR" smtClean="0"/>
              <a:t>‹N°›</a:t>
            </a:fld>
            <a:endParaRPr lang="fr-FR" dirty="0"/>
          </a:p>
        </p:txBody>
      </p:sp>
    </p:spTree>
    <p:extLst>
      <p:ext uri="{BB962C8B-B14F-4D97-AF65-F5344CB8AC3E}">
        <p14:creationId xmlns:p14="http://schemas.microsoft.com/office/powerpoint/2010/main" val="214702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B85E34-EB96-4829-BA3F-1DB5E354EC0A}" type="datetimeFigureOut">
              <a:rPr lang="fr-FR" smtClean="0"/>
              <a:t>28/02/2016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ACFAB0F-8794-40D0-860D-191CA6F325F9}" type="slidenum">
              <a:rPr lang="fr-FR" smtClean="0"/>
              <a:t>‹N°›</a:t>
            </a:fld>
            <a:endParaRPr lang="fr-FR" dirty="0"/>
          </a:p>
        </p:txBody>
      </p:sp>
    </p:spTree>
    <p:extLst>
      <p:ext uri="{BB962C8B-B14F-4D97-AF65-F5344CB8AC3E}">
        <p14:creationId xmlns:p14="http://schemas.microsoft.com/office/powerpoint/2010/main" val="374547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1B85E34-EB96-4829-BA3F-1DB5E354EC0A}" type="datetimeFigureOut">
              <a:rPr lang="fr-FR" smtClean="0"/>
              <a:t>28/02/2016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ACFAB0F-8794-40D0-860D-191CA6F325F9}" type="slidenum">
              <a:rPr lang="fr-FR" smtClean="0"/>
              <a:t>‹N°›</a:t>
            </a:fld>
            <a:endParaRPr lang="fr-FR" dirty="0"/>
          </a:p>
        </p:txBody>
      </p:sp>
    </p:spTree>
    <p:extLst>
      <p:ext uri="{BB962C8B-B14F-4D97-AF65-F5344CB8AC3E}">
        <p14:creationId xmlns:p14="http://schemas.microsoft.com/office/powerpoint/2010/main" val="170166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B85E34-EB96-4829-BA3F-1DB5E354EC0A}" type="datetimeFigureOut">
              <a:rPr lang="fr-FR" smtClean="0"/>
              <a:t>28/02/2016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ACFAB0F-8794-40D0-860D-191CA6F325F9}" type="slidenum">
              <a:rPr lang="fr-FR" smtClean="0"/>
              <a:t>‹N°›</a:t>
            </a:fld>
            <a:endParaRPr lang="fr-FR" dirty="0"/>
          </a:p>
        </p:txBody>
      </p:sp>
    </p:spTree>
    <p:extLst>
      <p:ext uri="{BB962C8B-B14F-4D97-AF65-F5344CB8AC3E}">
        <p14:creationId xmlns:p14="http://schemas.microsoft.com/office/powerpoint/2010/main" val="145080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B85E34-EB96-4829-BA3F-1DB5E354EC0A}" type="datetimeFigureOut">
              <a:rPr lang="fr-FR" smtClean="0"/>
              <a:t>28/02/2016</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ACFAB0F-8794-40D0-860D-191CA6F325F9}" type="slidenum">
              <a:rPr lang="fr-FR" smtClean="0"/>
              <a:t>‹N°›</a:t>
            </a:fld>
            <a:endParaRPr lang="fr-FR" dirty="0"/>
          </a:p>
        </p:txBody>
      </p:sp>
    </p:spTree>
    <p:extLst>
      <p:ext uri="{BB962C8B-B14F-4D97-AF65-F5344CB8AC3E}">
        <p14:creationId xmlns:p14="http://schemas.microsoft.com/office/powerpoint/2010/main" val="3100448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1B85E34-EB96-4829-BA3F-1DB5E354EC0A}" type="datetimeFigureOut">
              <a:rPr lang="fr-FR" smtClean="0"/>
              <a:t>28/02/2016</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ACFAB0F-8794-40D0-860D-191CA6F325F9}" type="slidenum">
              <a:rPr lang="fr-FR" smtClean="0"/>
              <a:t>‹N°›</a:t>
            </a:fld>
            <a:endParaRPr lang="fr-FR" dirty="0"/>
          </a:p>
        </p:txBody>
      </p:sp>
    </p:spTree>
    <p:extLst>
      <p:ext uri="{BB962C8B-B14F-4D97-AF65-F5344CB8AC3E}">
        <p14:creationId xmlns:p14="http://schemas.microsoft.com/office/powerpoint/2010/main" val="348907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B85E34-EB96-4829-BA3F-1DB5E354EC0A}" type="datetimeFigureOut">
              <a:rPr lang="fr-FR" smtClean="0"/>
              <a:t>28/02/2016</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ACFAB0F-8794-40D0-860D-191CA6F325F9}" type="slidenum">
              <a:rPr lang="fr-FR" smtClean="0"/>
              <a:t>‹N°›</a:t>
            </a:fld>
            <a:endParaRPr lang="fr-FR" dirty="0"/>
          </a:p>
        </p:txBody>
      </p:sp>
    </p:spTree>
    <p:extLst>
      <p:ext uri="{BB962C8B-B14F-4D97-AF65-F5344CB8AC3E}">
        <p14:creationId xmlns:p14="http://schemas.microsoft.com/office/powerpoint/2010/main" val="3114246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B85E34-EB96-4829-BA3F-1DB5E354EC0A}" type="datetimeFigureOut">
              <a:rPr lang="fr-FR" smtClean="0"/>
              <a:t>28/02/2016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ACFAB0F-8794-40D0-860D-191CA6F325F9}" type="slidenum">
              <a:rPr lang="fr-FR" smtClean="0"/>
              <a:t>‹N°›</a:t>
            </a:fld>
            <a:endParaRPr lang="fr-FR" dirty="0"/>
          </a:p>
        </p:txBody>
      </p:sp>
    </p:spTree>
    <p:extLst>
      <p:ext uri="{BB962C8B-B14F-4D97-AF65-F5344CB8AC3E}">
        <p14:creationId xmlns:p14="http://schemas.microsoft.com/office/powerpoint/2010/main" val="172967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B85E34-EB96-4829-BA3F-1DB5E354EC0A}" type="datetimeFigureOut">
              <a:rPr lang="fr-FR" smtClean="0"/>
              <a:t>28/02/2016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ACFAB0F-8794-40D0-860D-191CA6F325F9}" type="slidenum">
              <a:rPr lang="fr-FR" smtClean="0"/>
              <a:t>‹N°›</a:t>
            </a:fld>
            <a:endParaRPr lang="fr-FR" dirty="0"/>
          </a:p>
        </p:txBody>
      </p:sp>
    </p:spTree>
    <p:extLst>
      <p:ext uri="{BB962C8B-B14F-4D97-AF65-F5344CB8AC3E}">
        <p14:creationId xmlns:p14="http://schemas.microsoft.com/office/powerpoint/2010/main" val="61533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85E34-EB96-4829-BA3F-1DB5E354EC0A}" type="datetimeFigureOut">
              <a:rPr lang="fr-FR" smtClean="0"/>
              <a:t>28/02/2016</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FAB0F-8794-40D0-860D-191CA6F325F9}" type="slidenum">
              <a:rPr lang="fr-FR" smtClean="0"/>
              <a:t>‹N°›</a:t>
            </a:fld>
            <a:endParaRPr lang="fr-FR" dirty="0"/>
          </a:p>
        </p:txBody>
      </p:sp>
    </p:spTree>
    <p:extLst>
      <p:ext uri="{BB962C8B-B14F-4D97-AF65-F5344CB8AC3E}">
        <p14:creationId xmlns:p14="http://schemas.microsoft.com/office/powerpoint/2010/main" val="3557004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9921" y="404663"/>
            <a:ext cx="2557663" cy="279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77" b="93928" l="10000" r="92188">
                        <a14:foregroundMark x1="92188" y1="77609" x2="92188" y2="77609"/>
                        <a14:foregroundMark x1="80156" y1="93928" x2="80156" y2="93928"/>
                        <a14:foregroundMark x1="27656" y1="92789" x2="27656" y2="92789"/>
                        <a14:foregroundMark x1="57344" y1="10626" x2="57344" y2="10626"/>
                      </a14:backgroundRemoval>
                    </a14:imgEffect>
                  </a14:imgLayer>
                </a14:imgProps>
              </a:ext>
              <a:ext uri="{28A0092B-C50C-407E-A947-70E740481C1C}">
                <a14:useLocalDpi xmlns:a14="http://schemas.microsoft.com/office/drawing/2010/main" val="0"/>
              </a:ext>
            </a:extLst>
          </a:blip>
          <a:srcRect/>
          <a:stretch>
            <a:fillRect/>
          </a:stretch>
        </p:blipFill>
        <p:spPr bwMode="auto">
          <a:xfrm>
            <a:off x="5121037" y="3429000"/>
            <a:ext cx="3848635" cy="3169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7441" y="2561247"/>
            <a:ext cx="6228647" cy="2800767"/>
          </a:xfrm>
          <a:prstGeom prst="rect">
            <a:avLst/>
          </a:prstGeom>
          <a:noFill/>
        </p:spPr>
        <p:txBody>
          <a:bodyPr wrap="square" lIns="91440" tIns="45720" rIns="91440" bIns="45720">
            <a:spAutoFit/>
          </a:bodyPr>
          <a:lstStyle/>
          <a:p>
            <a:pPr algn="ctr"/>
            <a:r>
              <a:rPr lang="fr-FR" sz="4400" b="1" cap="none" spc="0"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STRATÉGIES DE </a:t>
            </a:r>
          </a:p>
          <a:p>
            <a:pPr algn="ctr"/>
            <a:r>
              <a:rPr lang="fr-FR" sz="4400" b="1" cap="none" spc="0"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MÉMORISATION </a:t>
            </a:r>
          </a:p>
          <a:p>
            <a:pPr algn="ctr"/>
            <a:r>
              <a:rPr lang="fr-FR" sz="4400" b="1" cap="none" spc="0"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EN HISTOIRE-</a:t>
            </a:r>
          </a:p>
          <a:p>
            <a:pPr algn="ctr"/>
            <a:r>
              <a:rPr lang="fr-FR" sz="4400" b="1" cap="none" spc="0"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GÉOGRAPHIE</a:t>
            </a:r>
            <a:endParaRPr lang="fr-FR" sz="4400" b="1" cap="none" spc="0" dirty="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22478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668335797"/>
              </p:ext>
            </p:extLst>
          </p:nvPr>
        </p:nvGraphicFramePr>
        <p:xfrm>
          <a:off x="467544" y="1196752"/>
          <a:ext cx="8229600" cy="3657600"/>
        </p:xfrm>
        <a:graphic>
          <a:graphicData uri="http://schemas.openxmlformats.org/drawingml/2006/table">
            <a:tbl>
              <a:tblPr firstRow="1" bandRow="1">
                <a:tableStyleId>{5C22544A-7EE6-4342-B048-85BDC9FD1C3A}</a:tableStyleId>
              </a:tblPr>
              <a:tblGrid>
                <a:gridCol w="1645920"/>
                <a:gridCol w="1645920"/>
                <a:gridCol w="1645920"/>
                <a:gridCol w="1265272"/>
                <a:gridCol w="2026568"/>
              </a:tblGrid>
              <a:tr h="370840">
                <a:tc>
                  <a:txBody>
                    <a:bodyPr/>
                    <a:lstStyle/>
                    <a:p>
                      <a:endParaRPr lang="fr-FR" dirty="0"/>
                    </a:p>
                  </a:txBody>
                  <a:tcPr>
                    <a:solidFill>
                      <a:schemeClr val="bg1">
                        <a:lumMod val="50000"/>
                      </a:schemeClr>
                    </a:solidFill>
                  </a:tcPr>
                </a:tc>
                <a:tc>
                  <a:txBody>
                    <a:bodyPr/>
                    <a:lstStyle/>
                    <a:p>
                      <a:r>
                        <a:rPr lang="fr-FR" dirty="0" smtClean="0">
                          <a:solidFill>
                            <a:schemeClr val="tx1"/>
                          </a:solidFill>
                        </a:rPr>
                        <a:t>Durée</a:t>
                      </a:r>
                      <a:r>
                        <a:rPr lang="fr-FR" baseline="0" dirty="0" smtClean="0">
                          <a:solidFill>
                            <a:schemeClr val="tx1"/>
                          </a:solidFill>
                        </a:rPr>
                        <a:t> de rétention</a:t>
                      </a:r>
                      <a:endParaRPr lang="fr-FR" dirty="0">
                        <a:solidFill>
                          <a:schemeClr val="tx1"/>
                        </a:solidFill>
                      </a:endParaRPr>
                    </a:p>
                  </a:txBody>
                  <a:tcPr>
                    <a:solidFill>
                      <a:schemeClr val="bg1">
                        <a:lumMod val="50000"/>
                      </a:schemeClr>
                    </a:solidFill>
                  </a:tcPr>
                </a:tc>
                <a:tc>
                  <a:txBody>
                    <a:bodyPr/>
                    <a:lstStyle/>
                    <a:p>
                      <a:r>
                        <a:rPr lang="fr-FR" dirty="0" smtClean="0">
                          <a:solidFill>
                            <a:schemeClr val="tx1"/>
                          </a:solidFill>
                        </a:rPr>
                        <a:t>Capacité de rétention</a:t>
                      </a:r>
                      <a:endParaRPr lang="fr-FR" dirty="0">
                        <a:solidFill>
                          <a:schemeClr val="tx1"/>
                        </a:solidFill>
                      </a:endParaRPr>
                    </a:p>
                  </a:txBody>
                  <a:tcPr>
                    <a:solidFill>
                      <a:schemeClr val="bg1">
                        <a:lumMod val="50000"/>
                      </a:schemeClr>
                    </a:solidFill>
                  </a:tcPr>
                </a:tc>
                <a:tc>
                  <a:txBody>
                    <a:bodyPr/>
                    <a:lstStyle/>
                    <a:p>
                      <a:r>
                        <a:rPr lang="fr-FR" dirty="0" smtClean="0">
                          <a:solidFill>
                            <a:schemeClr val="tx1"/>
                          </a:solidFill>
                        </a:rPr>
                        <a:t>Oubli</a:t>
                      </a:r>
                      <a:endParaRPr lang="fr-FR" dirty="0">
                        <a:solidFill>
                          <a:schemeClr val="tx1"/>
                        </a:solidFill>
                      </a:endParaRPr>
                    </a:p>
                  </a:txBody>
                  <a:tcPr>
                    <a:solidFill>
                      <a:schemeClr val="bg1">
                        <a:lumMod val="50000"/>
                      </a:schemeClr>
                    </a:solidFill>
                  </a:tcPr>
                </a:tc>
                <a:tc>
                  <a:txBody>
                    <a:bodyPr/>
                    <a:lstStyle/>
                    <a:p>
                      <a:r>
                        <a:rPr lang="fr-FR" dirty="0" smtClean="0">
                          <a:solidFill>
                            <a:schemeClr val="tx1"/>
                          </a:solidFill>
                        </a:rPr>
                        <a:t>Format de codage</a:t>
                      </a:r>
                      <a:endParaRPr lang="fr-FR" dirty="0">
                        <a:solidFill>
                          <a:schemeClr val="tx1"/>
                        </a:solidFill>
                      </a:endParaRPr>
                    </a:p>
                  </a:txBody>
                  <a:tcPr>
                    <a:solidFill>
                      <a:schemeClr val="bg1">
                        <a:lumMod val="50000"/>
                      </a:schemeClr>
                    </a:solidFill>
                  </a:tcPr>
                </a:tc>
              </a:tr>
              <a:tr h="370840">
                <a:tc>
                  <a:txBody>
                    <a:bodyPr/>
                    <a:lstStyle/>
                    <a:p>
                      <a:r>
                        <a:rPr lang="fr-FR" b="1" dirty="0" smtClean="0"/>
                        <a:t>Mémoires</a:t>
                      </a:r>
                      <a:r>
                        <a:rPr lang="fr-FR" b="1" baseline="0" dirty="0" smtClean="0"/>
                        <a:t> sensorielles</a:t>
                      </a:r>
                      <a:endParaRPr lang="fr-FR" b="1" dirty="0"/>
                    </a:p>
                  </a:txBody>
                  <a:tcPr>
                    <a:solidFill>
                      <a:schemeClr val="bg1">
                        <a:lumMod val="50000"/>
                      </a:schemeClr>
                    </a:solidFill>
                  </a:tcPr>
                </a:tc>
                <a:tc>
                  <a:txBody>
                    <a:bodyPr/>
                    <a:lstStyle/>
                    <a:p>
                      <a:r>
                        <a:rPr lang="fr-FR" dirty="0" smtClean="0"/>
                        <a:t>0,25 seconde</a:t>
                      </a:r>
                      <a:r>
                        <a:rPr lang="fr-FR" baseline="0" dirty="0" smtClean="0"/>
                        <a:t> (visuelle)</a:t>
                      </a:r>
                    </a:p>
                    <a:p>
                      <a:r>
                        <a:rPr lang="fr-FR" baseline="0" dirty="0" smtClean="0"/>
                        <a:t>2 à 10 secondes (auditive)</a:t>
                      </a:r>
                      <a:endParaRPr lang="fr-FR" dirty="0"/>
                    </a:p>
                  </a:txBody>
                  <a:tcPr>
                    <a:solidFill>
                      <a:schemeClr val="bg1">
                        <a:lumMod val="85000"/>
                      </a:schemeClr>
                    </a:solidFill>
                  </a:tcPr>
                </a:tc>
                <a:tc>
                  <a:txBody>
                    <a:bodyPr/>
                    <a:lstStyle/>
                    <a:p>
                      <a:r>
                        <a:rPr lang="fr-FR" dirty="0" smtClean="0"/>
                        <a:t>très importante</a:t>
                      </a:r>
                      <a:endParaRPr lang="fr-FR" dirty="0"/>
                    </a:p>
                  </a:txBody>
                  <a:tcPr>
                    <a:solidFill>
                      <a:schemeClr val="bg1">
                        <a:lumMod val="85000"/>
                      </a:schemeClr>
                    </a:solidFill>
                  </a:tcPr>
                </a:tc>
                <a:tc>
                  <a:txBody>
                    <a:bodyPr/>
                    <a:lstStyle/>
                    <a:p>
                      <a:r>
                        <a:rPr lang="fr-FR" dirty="0" smtClean="0"/>
                        <a:t>instantané</a:t>
                      </a:r>
                      <a:endParaRPr lang="fr-FR" dirty="0"/>
                    </a:p>
                  </a:txBody>
                  <a:tcPr>
                    <a:solidFill>
                      <a:schemeClr val="bg1">
                        <a:lumMod val="85000"/>
                      </a:schemeClr>
                    </a:solidFill>
                  </a:tcPr>
                </a:tc>
                <a:tc>
                  <a:txBody>
                    <a:bodyPr/>
                    <a:lstStyle/>
                    <a:p>
                      <a:r>
                        <a:rPr lang="fr-FR" dirty="0" smtClean="0"/>
                        <a:t>copie sensorielle (visuelle, auditive…)</a:t>
                      </a:r>
                      <a:endParaRPr lang="fr-FR" dirty="0"/>
                    </a:p>
                  </a:txBody>
                  <a:tcPr>
                    <a:solidFill>
                      <a:schemeClr val="bg1">
                        <a:lumMod val="85000"/>
                      </a:schemeClr>
                    </a:solidFill>
                  </a:tcPr>
                </a:tc>
              </a:tr>
              <a:tr h="370840">
                <a:tc>
                  <a:txBody>
                    <a:bodyPr/>
                    <a:lstStyle/>
                    <a:p>
                      <a:r>
                        <a:rPr lang="fr-FR" b="1" dirty="0" smtClean="0"/>
                        <a:t>Mémoire à court terme</a:t>
                      </a:r>
                      <a:endParaRPr lang="fr-FR" b="1" dirty="0"/>
                    </a:p>
                  </a:txBody>
                  <a:tcPr>
                    <a:solidFill>
                      <a:schemeClr val="bg1">
                        <a:lumMod val="50000"/>
                      </a:schemeClr>
                    </a:solidFill>
                  </a:tcPr>
                </a:tc>
                <a:tc>
                  <a:txBody>
                    <a:bodyPr/>
                    <a:lstStyle/>
                    <a:p>
                      <a:r>
                        <a:rPr lang="fr-FR" dirty="0" smtClean="0"/>
                        <a:t>20 à</a:t>
                      </a:r>
                      <a:r>
                        <a:rPr lang="fr-FR" baseline="0" dirty="0" smtClean="0"/>
                        <a:t> 90 secondes</a:t>
                      </a:r>
                      <a:endParaRPr lang="fr-FR" dirty="0"/>
                    </a:p>
                  </a:txBody>
                  <a:tcPr>
                    <a:solidFill>
                      <a:schemeClr val="bg1">
                        <a:lumMod val="85000"/>
                      </a:schemeClr>
                    </a:solidFill>
                  </a:tcPr>
                </a:tc>
                <a:tc>
                  <a:txBody>
                    <a:bodyPr/>
                    <a:lstStyle/>
                    <a:p>
                      <a:r>
                        <a:rPr lang="fr-FR" dirty="0" smtClean="0"/>
                        <a:t>7 +/-</a:t>
                      </a:r>
                      <a:r>
                        <a:rPr lang="fr-FR" baseline="0" dirty="0" smtClean="0"/>
                        <a:t> 2 éléments</a:t>
                      </a:r>
                      <a:endParaRPr lang="fr-FR" dirty="0"/>
                    </a:p>
                  </a:txBody>
                  <a:tcPr>
                    <a:solidFill>
                      <a:schemeClr val="bg1">
                        <a:lumMod val="85000"/>
                      </a:schemeClr>
                    </a:solidFill>
                  </a:tcPr>
                </a:tc>
                <a:tc>
                  <a:txBody>
                    <a:bodyPr/>
                    <a:lstStyle/>
                    <a:p>
                      <a:r>
                        <a:rPr lang="fr-FR" dirty="0" smtClean="0"/>
                        <a:t>rapide</a:t>
                      </a:r>
                      <a:endParaRPr lang="fr-FR" dirty="0"/>
                    </a:p>
                  </a:txBody>
                  <a:tcPr>
                    <a:solidFill>
                      <a:schemeClr val="bg1">
                        <a:lumMod val="85000"/>
                      </a:schemeClr>
                    </a:solidFill>
                  </a:tcPr>
                </a:tc>
                <a:tc>
                  <a:txBody>
                    <a:bodyPr/>
                    <a:lstStyle/>
                    <a:p>
                      <a:r>
                        <a:rPr lang="fr-FR" dirty="0" smtClean="0"/>
                        <a:t>maintien phonétique ou imagé</a:t>
                      </a:r>
                      <a:endParaRPr lang="fr-FR" dirty="0"/>
                    </a:p>
                  </a:txBody>
                  <a:tcPr>
                    <a:solidFill>
                      <a:schemeClr val="bg1">
                        <a:lumMod val="85000"/>
                      </a:schemeClr>
                    </a:solidFill>
                  </a:tcPr>
                </a:tc>
              </a:tr>
              <a:tr h="370840">
                <a:tc>
                  <a:txBody>
                    <a:bodyPr/>
                    <a:lstStyle/>
                    <a:p>
                      <a:r>
                        <a:rPr lang="fr-FR" b="1" dirty="0" smtClean="0"/>
                        <a:t>Mémoire à long terme</a:t>
                      </a:r>
                      <a:endParaRPr lang="fr-FR" b="1" dirty="0"/>
                    </a:p>
                  </a:txBody>
                  <a:tcPr>
                    <a:solidFill>
                      <a:schemeClr val="bg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illimitée »</a:t>
                      </a:r>
                    </a:p>
                    <a:p>
                      <a:endParaRPr lang="fr-FR" dirty="0"/>
                    </a:p>
                  </a:txBody>
                  <a:tcPr>
                    <a:solidFill>
                      <a:schemeClr val="bg1">
                        <a:lumMod val="85000"/>
                      </a:schemeClr>
                    </a:solidFill>
                  </a:tcPr>
                </a:tc>
                <a:tc>
                  <a:txBody>
                    <a:bodyPr/>
                    <a:lstStyle/>
                    <a:p>
                      <a:r>
                        <a:rPr lang="fr-FR" dirty="0" smtClean="0"/>
                        <a:t>« illimitée »</a:t>
                      </a:r>
                      <a:endParaRPr lang="fr-FR" dirty="0"/>
                    </a:p>
                  </a:txBody>
                  <a:tcPr>
                    <a:solidFill>
                      <a:schemeClr val="bg1">
                        <a:lumMod val="85000"/>
                      </a:schemeClr>
                    </a:solidFill>
                  </a:tcPr>
                </a:tc>
                <a:tc>
                  <a:txBody>
                    <a:bodyPr/>
                    <a:lstStyle/>
                    <a:p>
                      <a:r>
                        <a:rPr lang="fr-FR" dirty="0" smtClean="0"/>
                        <a:t>lent </a:t>
                      </a:r>
                      <a:endParaRPr lang="fr-FR" dirty="0"/>
                    </a:p>
                  </a:txBody>
                  <a:tcPr>
                    <a:solidFill>
                      <a:schemeClr val="bg1">
                        <a:lumMod val="85000"/>
                      </a:schemeClr>
                    </a:solidFill>
                  </a:tcPr>
                </a:tc>
                <a:tc>
                  <a:txBody>
                    <a:bodyPr/>
                    <a:lstStyle/>
                    <a:p>
                      <a:r>
                        <a:rPr lang="fr-FR" dirty="0" smtClean="0"/>
                        <a:t>élaboration sémantique</a:t>
                      </a:r>
                      <a:endParaRPr lang="fr-FR" dirty="0"/>
                    </a:p>
                  </a:txBody>
                  <a:tcPr>
                    <a:solidFill>
                      <a:schemeClr val="bg1">
                        <a:lumMod val="85000"/>
                      </a:schemeClr>
                    </a:solidFill>
                  </a:tcPr>
                </a:tc>
              </a:tr>
            </a:tbl>
          </a:graphicData>
        </a:graphic>
      </p:graphicFrame>
      <p:sp>
        <p:nvSpPr>
          <p:cNvPr id="3" name="ZoneTexte 2"/>
          <p:cNvSpPr txBox="1"/>
          <p:nvPr/>
        </p:nvSpPr>
        <p:spPr>
          <a:xfrm>
            <a:off x="395536" y="0"/>
            <a:ext cx="3240360" cy="646331"/>
          </a:xfrm>
          <a:prstGeom prst="rect">
            <a:avLst/>
          </a:prstGeom>
          <a:noFill/>
        </p:spPr>
        <p:txBody>
          <a:bodyPr wrap="square" rtlCol="0">
            <a:spAutoFit/>
          </a:bodyPr>
          <a:lstStyle/>
          <a:p>
            <a:r>
              <a:rPr lang="fr-FR" dirty="0" smtClean="0">
                <a:solidFill>
                  <a:schemeClr val="bg1"/>
                </a:solidFill>
              </a:rPr>
              <a:t>Formes et durées de mémoire</a:t>
            </a:r>
          </a:p>
          <a:p>
            <a:endParaRPr lang="fr-FR" dirty="0">
              <a:solidFill>
                <a:schemeClr val="bg1"/>
              </a:solidFill>
            </a:endParaRPr>
          </a:p>
        </p:txBody>
      </p:sp>
    </p:spTree>
    <p:extLst>
      <p:ext uri="{BB962C8B-B14F-4D97-AF65-F5344CB8AC3E}">
        <p14:creationId xmlns:p14="http://schemas.microsoft.com/office/powerpoint/2010/main" val="1429495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92" y="332656"/>
            <a:ext cx="8280919"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txBox="1">
            <a:spLocks/>
          </p:cNvSpPr>
          <p:nvPr/>
        </p:nvSpPr>
        <p:spPr>
          <a:xfrm>
            <a:off x="385192" y="994718"/>
            <a:ext cx="8229600" cy="63408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Introduction</a:t>
            </a:r>
            <a:endParaRPr lang="fr-FR" dirty="0"/>
          </a:p>
        </p:txBody>
      </p:sp>
      <p:sp>
        <p:nvSpPr>
          <p:cNvPr id="4" name="Rectangle 3"/>
          <p:cNvSpPr/>
          <p:nvPr/>
        </p:nvSpPr>
        <p:spPr>
          <a:xfrm>
            <a:off x="1187624" y="951719"/>
            <a:ext cx="662473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La mémoire sensorielle ou mémoire immédiate</a:t>
            </a:r>
            <a:endParaRPr lang="fr-FR" sz="3200" dirty="0"/>
          </a:p>
        </p:txBody>
      </p:sp>
      <p:sp>
        <p:nvSpPr>
          <p:cNvPr id="7" name="ZoneTexte 6"/>
          <p:cNvSpPr txBox="1"/>
          <p:nvPr/>
        </p:nvSpPr>
        <p:spPr>
          <a:xfrm>
            <a:off x="395536" y="0"/>
            <a:ext cx="3240360" cy="646331"/>
          </a:xfrm>
          <a:prstGeom prst="rect">
            <a:avLst/>
          </a:prstGeom>
          <a:noFill/>
        </p:spPr>
        <p:txBody>
          <a:bodyPr wrap="square" rtlCol="0">
            <a:spAutoFit/>
          </a:bodyPr>
          <a:lstStyle/>
          <a:p>
            <a:r>
              <a:rPr lang="fr-FR" dirty="0" smtClean="0">
                <a:solidFill>
                  <a:schemeClr val="bg1"/>
                </a:solidFill>
              </a:rPr>
              <a:t>Formes et durées de mémoire</a:t>
            </a:r>
          </a:p>
          <a:p>
            <a:endParaRPr lang="fr-FR" dirty="0">
              <a:solidFill>
                <a:schemeClr val="bg1"/>
              </a:solidFill>
            </a:endParaRPr>
          </a:p>
        </p:txBody>
      </p:sp>
    </p:spTree>
    <p:extLst>
      <p:ext uri="{BB962C8B-B14F-4D97-AF65-F5344CB8AC3E}">
        <p14:creationId xmlns:p14="http://schemas.microsoft.com/office/powerpoint/2010/main" val="549834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424936"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87624" y="951719"/>
            <a:ext cx="662473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La mémoire de travail ou mémoire à court terme</a:t>
            </a:r>
            <a:endParaRPr lang="fr-FR" sz="3200" dirty="0"/>
          </a:p>
        </p:txBody>
      </p:sp>
      <p:sp>
        <p:nvSpPr>
          <p:cNvPr id="6" name="ZoneTexte 5"/>
          <p:cNvSpPr txBox="1"/>
          <p:nvPr/>
        </p:nvSpPr>
        <p:spPr>
          <a:xfrm>
            <a:off x="395536" y="0"/>
            <a:ext cx="3240360" cy="646331"/>
          </a:xfrm>
          <a:prstGeom prst="rect">
            <a:avLst/>
          </a:prstGeom>
          <a:noFill/>
        </p:spPr>
        <p:txBody>
          <a:bodyPr wrap="square" rtlCol="0">
            <a:spAutoFit/>
          </a:bodyPr>
          <a:lstStyle/>
          <a:p>
            <a:r>
              <a:rPr lang="fr-FR" dirty="0" smtClean="0">
                <a:solidFill>
                  <a:schemeClr val="bg1"/>
                </a:solidFill>
              </a:rPr>
              <a:t>Formes et durées de mémoire</a:t>
            </a:r>
          </a:p>
          <a:p>
            <a:endParaRPr lang="fr-FR" dirty="0">
              <a:solidFill>
                <a:schemeClr val="bg1"/>
              </a:solidFill>
            </a:endParaRPr>
          </a:p>
        </p:txBody>
      </p:sp>
    </p:spTree>
    <p:extLst>
      <p:ext uri="{BB962C8B-B14F-4D97-AF65-F5344CB8AC3E}">
        <p14:creationId xmlns:p14="http://schemas.microsoft.com/office/powerpoint/2010/main" val="3891664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291036" cy="6183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87624" y="951719"/>
            <a:ext cx="6624736"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La mémoire à long terme</a:t>
            </a:r>
            <a:endParaRPr lang="fr-FR" sz="3200" dirty="0"/>
          </a:p>
        </p:txBody>
      </p:sp>
      <p:sp>
        <p:nvSpPr>
          <p:cNvPr id="6" name="ZoneTexte 5"/>
          <p:cNvSpPr txBox="1"/>
          <p:nvPr/>
        </p:nvSpPr>
        <p:spPr>
          <a:xfrm>
            <a:off x="395536" y="0"/>
            <a:ext cx="3240360" cy="646331"/>
          </a:xfrm>
          <a:prstGeom prst="rect">
            <a:avLst/>
          </a:prstGeom>
          <a:noFill/>
        </p:spPr>
        <p:txBody>
          <a:bodyPr wrap="square" rtlCol="0">
            <a:spAutoFit/>
          </a:bodyPr>
          <a:lstStyle/>
          <a:p>
            <a:r>
              <a:rPr lang="fr-FR" dirty="0" smtClean="0">
                <a:solidFill>
                  <a:schemeClr val="bg1"/>
                </a:solidFill>
              </a:rPr>
              <a:t>Formes et durées de mémoire</a:t>
            </a:r>
          </a:p>
          <a:p>
            <a:endParaRPr lang="fr-FR" dirty="0">
              <a:solidFill>
                <a:schemeClr val="bg1"/>
              </a:solidFill>
            </a:endParaRPr>
          </a:p>
        </p:txBody>
      </p:sp>
    </p:spTree>
    <p:extLst>
      <p:ext uri="{BB962C8B-B14F-4D97-AF65-F5344CB8AC3E}">
        <p14:creationId xmlns:p14="http://schemas.microsoft.com/office/powerpoint/2010/main" val="1676640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620688"/>
            <a:ext cx="8686800" cy="864096"/>
          </a:xfrm>
        </p:spPr>
        <p:txBody>
          <a:bodyPr>
            <a:normAutofit fontScale="90000"/>
          </a:bodyPr>
          <a:lstStyle/>
          <a:p>
            <a:r>
              <a:rPr lang="fr-FR" sz="32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Les trois types de mémoire </a:t>
            </a:r>
            <a:r>
              <a:rPr lang="fr-FR" sz="3200" b="1" dirty="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à long terme</a:t>
            </a:r>
            <a:r>
              <a:rPr lang="fr-FR" sz="3200" dirty="0"/>
              <a:t/>
            </a:r>
            <a:br>
              <a:rPr lang="fr-FR" sz="3200" dirty="0"/>
            </a:br>
            <a:endParaRPr lang="fr-FR" sz="32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268760"/>
            <a:ext cx="6768805" cy="5051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644957" y="6321360"/>
            <a:ext cx="5039393" cy="276999"/>
          </a:xfrm>
          <a:prstGeom prst="rect">
            <a:avLst/>
          </a:prstGeom>
          <a:noFill/>
        </p:spPr>
        <p:txBody>
          <a:bodyPr wrap="none" rtlCol="0">
            <a:spAutoFit/>
          </a:bodyPr>
          <a:lstStyle/>
          <a:p>
            <a:r>
              <a:rPr lang="fr-FR" sz="1200" dirty="0"/>
              <a:t>http://lecerveau.mcgill.ca/flash/a/a_07/a_07_p/a_07_p_tra/a_07_p_tra.html</a:t>
            </a:r>
          </a:p>
        </p:txBody>
      </p:sp>
      <p:sp>
        <p:nvSpPr>
          <p:cNvPr id="6" name="ZoneTexte 5"/>
          <p:cNvSpPr txBox="1"/>
          <p:nvPr/>
        </p:nvSpPr>
        <p:spPr>
          <a:xfrm>
            <a:off x="395536" y="0"/>
            <a:ext cx="3240360" cy="646331"/>
          </a:xfrm>
          <a:prstGeom prst="rect">
            <a:avLst/>
          </a:prstGeom>
          <a:noFill/>
        </p:spPr>
        <p:txBody>
          <a:bodyPr wrap="square" rtlCol="0">
            <a:spAutoFit/>
          </a:bodyPr>
          <a:lstStyle/>
          <a:p>
            <a:r>
              <a:rPr lang="fr-FR" dirty="0" smtClean="0">
                <a:solidFill>
                  <a:schemeClr val="bg1"/>
                </a:solidFill>
              </a:rPr>
              <a:t>Formes et durées de mémoire</a:t>
            </a:r>
          </a:p>
          <a:p>
            <a:endParaRPr lang="fr-FR" dirty="0">
              <a:solidFill>
                <a:schemeClr val="bg1"/>
              </a:solidFill>
            </a:endParaRPr>
          </a:p>
        </p:txBody>
      </p:sp>
    </p:spTree>
    <p:extLst>
      <p:ext uri="{BB962C8B-B14F-4D97-AF65-F5344CB8AC3E}">
        <p14:creationId xmlns:p14="http://schemas.microsoft.com/office/powerpoint/2010/main" val="2490405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idx="1"/>
          </p:nvPr>
        </p:nvSpPr>
        <p:spPr>
          <a:xfrm>
            <a:off x="457200" y="404813"/>
            <a:ext cx="8229600" cy="6119812"/>
          </a:xfrm>
        </p:spPr>
        <p:txBody>
          <a:bodyPr>
            <a:noAutofit/>
          </a:bodyPr>
          <a:lstStyle/>
          <a:p>
            <a:pPr marL="0" indent="0">
              <a:spcBef>
                <a:spcPts val="0"/>
              </a:spcBef>
              <a:buNone/>
            </a:pPr>
            <a:r>
              <a:rPr lang="fr-FR" sz="1700" dirty="0">
                <a:latin typeface="Arial" panose="020B0604020202020204" pitchFamily="34" charset="0"/>
                <a:cs typeface="Arial" panose="020B0604020202020204" pitchFamily="34" charset="0"/>
              </a:rPr>
              <a:t>La </a:t>
            </a:r>
            <a:r>
              <a:rPr lang="fr-FR" sz="1700" b="1" dirty="0">
                <a:latin typeface="Arial" panose="020B0604020202020204" pitchFamily="34" charset="0"/>
                <a:cs typeface="Arial" panose="020B0604020202020204" pitchFamily="34" charset="0"/>
              </a:rPr>
              <a:t>mémoire épisodique</a:t>
            </a:r>
            <a:r>
              <a:rPr lang="fr-FR" sz="1700" dirty="0">
                <a:latin typeface="Arial" panose="020B0604020202020204" pitchFamily="34" charset="0"/>
                <a:cs typeface="Arial" panose="020B0604020202020204" pitchFamily="34" charset="0"/>
              </a:rPr>
              <a:t>, parfois appelée autobiographique, permet </a:t>
            </a:r>
            <a:r>
              <a:rPr lang="fr-FR" sz="1700" dirty="0" smtClean="0">
                <a:latin typeface="Arial" panose="020B0604020202020204" pitchFamily="34" charset="0"/>
                <a:cs typeface="Arial" panose="020B0604020202020204" pitchFamily="34" charset="0"/>
              </a:rPr>
              <a:t>de </a:t>
            </a:r>
            <a:r>
              <a:rPr lang="fr-FR" sz="1700" dirty="0">
                <a:latin typeface="Arial" panose="020B0604020202020204" pitchFamily="34" charset="0"/>
                <a:cs typeface="Arial" panose="020B0604020202020204" pitchFamily="34" charset="0"/>
              </a:rPr>
              <a:t>se rappeler des événements </a:t>
            </a:r>
            <a:r>
              <a:rPr lang="fr-FR" sz="1700" dirty="0" smtClean="0">
                <a:latin typeface="Arial" panose="020B0604020202020204" pitchFamily="34" charset="0"/>
                <a:cs typeface="Arial" panose="020B0604020202020204" pitchFamily="34" charset="0"/>
              </a:rPr>
              <a:t>personnellement </a:t>
            </a:r>
            <a:r>
              <a:rPr lang="fr-FR" sz="1700" dirty="0">
                <a:latin typeface="Arial" panose="020B0604020202020204" pitchFamily="34" charset="0"/>
                <a:cs typeface="Arial" panose="020B0604020202020204" pitchFamily="34" charset="0"/>
              </a:rPr>
              <a:t>vécus dans un lieu et à un instant donné. C'est le souvenir de ce qu'on a mangé la veille, le nom d'un ancien camarade de classe ou encore la date d'un événement public marquant.</a:t>
            </a:r>
          </a:p>
          <a:p>
            <a:pPr marL="0" indent="0">
              <a:spcBef>
                <a:spcPts val="0"/>
              </a:spcBef>
              <a:buNone/>
            </a:pPr>
            <a:r>
              <a:rPr lang="fr-FR" sz="1700" dirty="0">
                <a:latin typeface="Arial" panose="020B0604020202020204" pitchFamily="34" charset="0"/>
                <a:cs typeface="Arial" panose="020B0604020202020204" pitchFamily="34" charset="0"/>
              </a:rPr>
              <a:t>La caractéristique la plus distinctive de la mémoire épisodique est que l'individu se voit en tant qu'acteur des événements mémorisés. Par conséquent, </a:t>
            </a:r>
            <a:r>
              <a:rPr lang="fr-FR" sz="1700" dirty="0" smtClean="0">
                <a:latin typeface="Arial" panose="020B0604020202020204" pitchFamily="34" charset="0"/>
                <a:cs typeface="Arial" panose="020B0604020202020204" pitchFamily="34" charset="0"/>
              </a:rPr>
              <a:t>il </a:t>
            </a:r>
            <a:r>
              <a:rPr lang="fr-FR" sz="1700" dirty="0">
                <a:latin typeface="Arial" panose="020B0604020202020204" pitchFamily="34" charset="0"/>
                <a:cs typeface="Arial" panose="020B0604020202020204" pitchFamily="34" charset="0"/>
              </a:rPr>
              <a:t>mémorise non seulement un événement qu'il a vécu, mais tout le contexte particulier de cet événement.</a:t>
            </a:r>
          </a:p>
          <a:p>
            <a:pPr marL="0" indent="0">
              <a:spcBef>
                <a:spcPts val="0"/>
              </a:spcBef>
              <a:buNone/>
            </a:pPr>
            <a:r>
              <a:rPr lang="fr-FR" sz="1700" dirty="0">
                <a:latin typeface="Arial" panose="020B0604020202020204" pitchFamily="34" charset="0"/>
                <a:cs typeface="Arial" panose="020B0604020202020204" pitchFamily="34" charset="0"/>
              </a:rPr>
              <a:t> </a:t>
            </a:r>
          </a:p>
          <a:p>
            <a:pPr marL="0" lvl="1" indent="0">
              <a:spcBef>
                <a:spcPts val="0"/>
              </a:spcBef>
              <a:buNone/>
            </a:pPr>
            <a:r>
              <a:rPr lang="fr-FR" sz="1700" dirty="0">
                <a:latin typeface="Arial" panose="020B0604020202020204" pitchFamily="34" charset="0"/>
                <a:cs typeface="Arial" panose="020B0604020202020204" pitchFamily="34" charset="0"/>
              </a:rPr>
              <a:t>La </a:t>
            </a:r>
            <a:r>
              <a:rPr lang="fr-FR" sz="1700" b="1" dirty="0">
                <a:latin typeface="Arial" panose="020B0604020202020204" pitchFamily="34" charset="0"/>
                <a:cs typeface="Arial" panose="020B0604020202020204" pitchFamily="34" charset="0"/>
              </a:rPr>
              <a:t>mémoire sémantique</a:t>
            </a:r>
            <a:r>
              <a:rPr lang="fr-FR" sz="1700" dirty="0">
                <a:latin typeface="Arial" panose="020B0604020202020204" pitchFamily="34" charset="0"/>
                <a:cs typeface="Arial" panose="020B0604020202020204" pitchFamily="34" charset="0"/>
              </a:rPr>
              <a:t> </a:t>
            </a:r>
            <a:r>
              <a:rPr lang="fr-FR" sz="1700" dirty="0" smtClean="0">
                <a:latin typeface="Arial" panose="020B0604020202020204" pitchFamily="34" charset="0"/>
                <a:cs typeface="Arial" panose="020B0604020202020204" pitchFamily="34" charset="0"/>
              </a:rPr>
              <a:t>est </a:t>
            </a:r>
            <a:r>
              <a:rPr lang="fr-FR" sz="1700" dirty="0">
                <a:latin typeface="Arial" panose="020B0604020202020204" pitchFamily="34" charset="0"/>
                <a:cs typeface="Arial" panose="020B0604020202020204" pitchFamily="34" charset="0"/>
              </a:rPr>
              <a:t>le système par lequel l'individu stocke sa connaissance du monde. C'est une base de connaissances que nous possédons tous et dont une grande partie nous est accessible rapidement et sans effort. C'est la mémoire du sens des mots, celle qui nous permet de se souvenir du nom des grandes capitales, mais aussi des coutumes sociales, de la fonction des choses, de leur couleur ou de leur odeur. Elle est parfois appelée mémoire collective car elle contient des faits appris au sein de notre groupe social et partagés avec les membres de notre communauté culturelle. </a:t>
            </a:r>
          </a:p>
          <a:p>
            <a:pPr marL="0" indent="0">
              <a:spcBef>
                <a:spcPts val="0"/>
              </a:spcBef>
              <a:buNone/>
            </a:pPr>
            <a:r>
              <a:rPr lang="fr-FR" sz="1700" dirty="0" smtClean="0">
                <a:latin typeface="Arial" panose="020B0604020202020204" pitchFamily="34" charset="0"/>
                <a:cs typeface="Arial" panose="020B0604020202020204" pitchFamily="34" charset="0"/>
              </a:rPr>
              <a:t>C'est </a:t>
            </a:r>
            <a:r>
              <a:rPr lang="fr-FR" sz="1700" dirty="0">
                <a:latin typeface="Arial" panose="020B0604020202020204" pitchFamily="34" charset="0"/>
                <a:cs typeface="Arial" panose="020B0604020202020204" pitchFamily="34" charset="0"/>
              </a:rPr>
              <a:t>aussi la mémoire des règles et des concepts qui permet la construction d'une représentation mentale du monde sans la perception immédiate. Ce contenu est donc abstrait et relationnel, et il est associé à la signification des symboles verbaux.</a:t>
            </a:r>
          </a:p>
          <a:p>
            <a:pPr marL="0" lvl="1" indent="0">
              <a:spcBef>
                <a:spcPts val="0"/>
              </a:spcBef>
              <a:buNone/>
            </a:pPr>
            <a:r>
              <a:rPr lang="fr-FR" sz="1700" dirty="0" smtClean="0">
                <a:latin typeface="Arial" panose="020B0604020202020204" pitchFamily="34" charset="0"/>
                <a:cs typeface="Arial" panose="020B0604020202020204" pitchFamily="34" charset="0"/>
              </a:rPr>
              <a:t>Elle </a:t>
            </a:r>
            <a:r>
              <a:rPr lang="fr-FR" sz="1700" dirty="0">
                <a:latin typeface="Arial" panose="020B0604020202020204" pitchFamily="34" charset="0"/>
                <a:cs typeface="Arial" panose="020B0604020202020204" pitchFamily="34" charset="0"/>
              </a:rPr>
              <a:t>s’oppose </a:t>
            </a:r>
            <a:r>
              <a:rPr lang="fr-FR" sz="1700" dirty="0" smtClean="0">
                <a:latin typeface="Arial" panose="020B0604020202020204" pitchFamily="34" charset="0"/>
                <a:cs typeface="Arial" panose="020B0604020202020204" pitchFamily="34" charset="0"/>
              </a:rPr>
              <a:t>à </a:t>
            </a:r>
            <a:r>
              <a:rPr lang="fr-FR" sz="1700" dirty="0">
                <a:latin typeface="Arial" panose="020B0604020202020204" pitchFamily="34" charset="0"/>
                <a:cs typeface="Arial" panose="020B0604020202020204" pitchFamily="34" charset="0"/>
              </a:rPr>
              <a:t>la mémoire épisodique : elle est répétée, ni datée, ni localisée et sans émotion. Elle est constituée de connaissances apprises plusieurs fois, ce qui fait qu’elles n’ont plus d’indicateurs ni de temps, ni de lieu d’apprentissage. </a:t>
            </a:r>
          </a:p>
        </p:txBody>
      </p:sp>
      <p:sp>
        <p:nvSpPr>
          <p:cNvPr id="6" name="ZoneTexte 5"/>
          <p:cNvSpPr txBox="1"/>
          <p:nvPr/>
        </p:nvSpPr>
        <p:spPr>
          <a:xfrm>
            <a:off x="395536" y="0"/>
            <a:ext cx="3240360" cy="646331"/>
          </a:xfrm>
          <a:prstGeom prst="rect">
            <a:avLst/>
          </a:prstGeom>
          <a:noFill/>
        </p:spPr>
        <p:txBody>
          <a:bodyPr wrap="square" rtlCol="0">
            <a:spAutoFit/>
          </a:bodyPr>
          <a:lstStyle/>
          <a:p>
            <a:r>
              <a:rPr lang="fr-FR" dirty="0" smtClean="0">
                <a:solidFill>
                  <a:schemeClr val="bg1"/>
                </a:solidFill>
              </a:rPr>
              <a:t>Formes et durées de mémoire</a:t>
            </a:r>
          </a:p>
          <a:p>
            <a:endParaRPr lang="fr-FR" dirty="0">
              <a:solidFill>
                <a:schemeClr val="bg1"/>
              </a:solidFill>
            </a:endParaRPr>
          </a:p>
        </p:txBody>
      </p:sp>
    </p:spTree>
    <p:extLst>
      <p:ext uri="{BB962C8B-B14F-4D97-AF65-F5344CB8AC3E}">
        <p14:creationId xmlns:p14="http://schemas.microsoft.com/office/powerpoint/2010/main" val="3481415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a:bodyPr>
          <a:lstStyle/>
          <a:p>
            <a:pPr marL="0" lvl="1" indent="0">
              <a:buNone/>
            </a:pPr>
            <a:r>
              <a:rPr lang="fr-FR" sz="1800" b="1" dirty="0" smtClean="0">
                <a:latin typeface="Arial" panose="020B0604020202020204" pitchFamily="34" charset="0"/>
                <a:cs typeface="Arial" panose="020B0604020202020204" pitchFamily="34" charset="0"/>
              </a:rPr>
              <a:t>La </a:t>
            </a:r>
            <a:r>
              <a:rPr lang="fr-FR" sz="1800" b="1" dirty="0">
                <a:latin typeface="Arial" panose="020B0604020202020204" pitchFamily="34" charset="0"/>
                <a:cs typeface="Arial" panose="020B0604020202020204" pitchFamily="34" charset="0"/>
              </a:rPr>
              <a:t>mémoire procédurale </a:t>
            </a:r>
            <a:r>
              <a:rPr lang="fr-FR" sz="1800" dirty="0">
                <a:latin typeface="Arial" panose="020B0604020202020204" pitchFamily="34" charset="0"/>
                <a:cs typeface="Arial" panose="020B0604020202020204" pitchFamily="34" charset="0"/>
              </a:rPr>
              <a:t>(acquisition de procédures techniques, qui se traduit par l’amélioration progressive des performances lors de la pratique répétée de la tâche, nage, vélo mais aussi instruments, calcul, grammaire, règle du jeu…) Les traces de ces apprentissages ne s’effacent pas. L’apprentissage initial est effectué lors d’une expérience consciente et volontaire mais par la suite, l’accomplissement de la tâche est automatisé, en dehors du contrôle conscient. Même si certains de ces savoir-faire impliquent le langage, leur complexité va au-delà d’une description par les mots et pour cette raison, la mémoire procédurale appartient à ce qu’on appelle la mémoire non déclarative. </a:t>
            </a:r>
          </a:p>
          <a:p>
            <a:pPr marL="0" indent="0">
              <a:buNone/>
            </a:pPr>
            <a:r>
              <a:rPr lang="fr-FR" sz="1800" dirty="0" smtClean="0">
                <a:latin typeface="Arial" panose="020B0604020202020204" pitchFamily="34" charset="0"/>
                <a:cs typeface="Arial" panose="020B0604020202020204" pitchFamily="34" charset="0"/>
              </a:rPr>
              <a:t>De </a:t>
            </a:r>
            <a:r>
              <a:rPr lang="fr-FR" sz="1800" dirty="0">
                <a:latin typeface="Arial" panose="020B0604020202020204" pitchFamily="34" charset="0"/>
                <a:cs typeface="Arial" panose="020B0604020202020204" pitchFamily="34" charset="0"/>
              </a:rPr>
              <a:t>manière générale, les connaissances procédurales correspondent à des connaissances qui peuvent être analysées en règle d’action, définissant des opérations à réaliser</a:t>
            </a:r>
            <a:r>
              <a:rPr lang="fr-FR" sz="1800" dirty="0" smtClean="0">
                <a:latin typeface="Arial" panose="020B0604020202020204" pitchFamily="34" charset="0"/>
                <a:cs typeface="Arial" panose="020B0604020202020204" pitchFamily="34" charset="0"/>
              </a:rPr>
              <a:t>. </a:t>
            </a:r>
          </a:p>
        </p:txBody>
      </p:sp>
      <p:sp>
        <p:nvSpPr>
          <p:cNvPr id="4" name="ZoneTexte 3"/>
          <p:cNvSpPr txBox="1"/>
          <p:nvPr/>
        </p:nvSpPr>
        <p:spPr>
          <a:xfrm>
            <a:off x="395536" y="0"/>
            <a:ext cx="3240360" cy="646331"/>
          </a:xfrm>
          <a:prstGeom prst="rect">
            <a:avLst/>
          </a:prstGeom>
          <a:noFill/>
        </p:spPr>
        <p:txBody>
          <a:bodyPr wrap="square" rtlCol="0">
            <a:spAutoFit/>
          </a:bodyPr>
          <a:lstStyle/>
          <a:p>
            <a:r>
              <a:rPr lang="fr-FR" dirty="0" smtClean="0">
                <a:solidFill>
                  <a:schemeClr val="bg1"/>
                </a:solidFill>
              </a:rPr>
              <a:t>Formes et durées de mémoire</a:t>
            </a:r>
          </a:p>
          <a:p>
            <a:endParaRPr lang="fr-FR" dirty="0">
              <a:solidFill>
                <a:schemeClr val="bg1"/>
              </a:solidFill>
            </a:endParaRPr>
          </a:p>
        </p:txBody>
      </p:sp>
    </p:spTree>
    <p:extLst>
      <p:ext uri="{BB962C8B-B14F-4D97-AF65-F5344CB8AC3E}">
        <p14:creationId xmlns:p14="http://schemas.microsoft.com/office/powerpoint/2010/main" val="3614707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634082"/>
          </a:xfrm>
        </p:spPr>
        <p:txBody>
          <a:bodyPr>
            <a:normAutofit fontScale="90000"/>
          </a:bodyPr>
          <a:lstStyle/>
          <a:p>
            <a:r>
              <a:rPr lang="fr-FR"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Sommaire</a:t>
            </a:r>
            <a:endParaRPr lang="fr-FR"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620688"/>
            <a:ext cx="8352928"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24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4623" y="476672"/>
            <a:ext cx="8229600" cy="5904656"/>
          </a:xfrm>
        </p:spPr>
        <p:txBody>
          <a:bodyPr>
            <a:normAutofit/>
          </a:bodyPr>
          <a:lstStyle/>
          <a:p>
            <a:pPr marL="0" indent="0">
              <a:buNone/>
            </a:pPr>
            <a:endParaRPr lang="fr-FR" sz="8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fr-FR" sz="24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I </a:t>
            </a:r>
            <a:r>
              <a:rPr lang="fr-FR" sz="2400" b="1" dirty="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 QUELQUES PROCÉDÉS </a:t>
            </a:r>
            <a:r>
              <a:rPr lang="fr-FR" sz="24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MNÉMOTECHNIQUES  </a:t>
            </a:r>
            <a:endParaRPr lang="fr-FR" sz="2400" b="1" dirty="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fr-FR" sz="2000" dirty="0" smtClean="0">
                <a:ln w="12700">
                  <a:solidFill>
                    <a:schemeClr val="tx1"/>
                  </a:solidFill>
                  <a:prstDash val="solid"/>
                </a:ln>
                <a:solidFill>
                  <a:schemeClr val="bg1">
                    <a:lumMod val="50000"/>
                  </a:schemeClr>
                </a:solidFill>
                <a:latin typeface="Arial (Corps)"/>
                <a:ea typeface="Verdana" panose="020B0604030504040204" pitchFamily="34" charset="0"/>
                <a:cs typeface="Arial" panose="020B0604020202020204" pitchFamily="34" charset="0"/>
              </a:rPr>
              <a:t>1. La répétition</a:t>
            </a:r>
          </a:p>
          <a:p>
            <a:pPr marL="0" indent="0">
              <a:buNone/>
            </a:pPr>
            <a:r>
              <a:rPr lang="fr-FR" sz="2000" dirty="0" smtClean="0">
                <a:ln w="12700">
                  <a:solidFill>
                    <a:schemeClr val="tx1"/>
                  </a:solidFill>
                  <a:prstDash val="solid"/>
                </a:ln>
                <a:solidFill>
                  <a:schemeClr val="bg1">
                    <a:lumMod val="50000"/>
                  </a:schemeClr>
                </a:solidFill>
                <a:latin typeface="Arial (Corps)"/>
                <a:ea typeface="Verdana" panose="020B0604030504040204" pitchFamily="34" charset="0"/>
                <a:cs typeface="Arial" panose="020B0604020202020204" pitchFamily="34" charset="0"/>
              </a:rPr>
              <a:t>2. Le rythme</a:t>
            </a:r>
          </a:p>
          <a:p>
            <a:pPr marL="0" indent="0">
              <a:buNone/>
            </a:pPr>
            <a:r>
              <a:rPr lang="fr-FR" sz="2000" dirty="0" smtClean="0">
                <a:ln w="12700">
                  <a:solidFill>
                    <a:schemeClr val="tx1"/>
                  </a:solidFill>
                  <a:prstDash val="solid"/>
                </a:ln>
                <a:solidFill>
                  <a:schemeClr val="bg1">
                    <a:lumMod val="50000"/>
                  </a:schemeClr>
                </a:solidFill>
                <a:latin typeface="Arial (Corps)"/>
                <a:ea typeface="Verdana" panose="020B0604030504040204" pitchFamily="34" charset="0"/>
                <a:cs typeface="Arial" panose="020B0604020202020204" pitchFamily="34" charset="0"/>
              </a:rPr>
              <a:t>3. Les acronymes</a:t>
            </a:r>
          </a:p>
          <a:p>
            <a:pPr marL="0" indent="0">
              <a:buNone/>
            </a:pPr>
            <a:r>
              <a:rPr lang="fr-FR" sz="2000" dirty="0" smtClean="0">
                <a:ln w="12700">
                  <a:solidFill>
                    <a:schemeClr val="tx1"/>
                  </a:solidFill>
                  <a:prstDash val="solid"/>
                </a:ln>
                <a:solidFill>
                  <a:schemeClr val="bg1">
                    <a:lumMod val="50000"/>
                  </a:schemeClr>
                </a:solidFill>
                <a:latin typeface="Arial (Corps)"/>
                <a:ea typeface="Verdana" panose="020B0604030504040204" pitchFamily="34" charset="0"/>
                <a:cs typeface="Arial" panose="020B0604020202020204" pitchFamily="34" charset="0"/>
              </a:rPr>
              <a:t>4. La scénarisation</a:t>
            </a:r>
          </a:p>
          <a:p>
            <a:pPr marL="0" indent="0">
              <a:buNone/>
            </a:pPr>
            <a:r>
              <a:rPr lang="fr-FR" sz="2000" dirty="0" smtClean="0">
                <a:ln w="12700">
                  <a:solidFill>
                    <a:schemeClr val="tx1"/>
                  </a:solidFill>
                  <a:prstDash val="solid"/>
                </a:ln>
                <a:solidFill>
                  <a:schemeClr val="bg1">
                    <a:lumMod val="50000"/>
                  </a:schemeClr>
                </a:solidFill>
                <a:latin typeface="Arial (Corps)"/>
                <a:ea typeface="Verdana" panose="020B0604030504040204" pitchFamily="34" charset="0"/>
                <a:cs typeface="Arial" panose="020B0604020202020204" pitchFamily="34" charset="0"/>
              </a:rPr>
              <a:t>5. Les nombres-rimes</a:t>
            </a:r>
          </a:p>
          <a:p>
            <a:pPr marL="0" indent="0">
              <a:buNone/>
            </a:pPr>
            <a:r>
              <a:rPr lang="fr-FR" sz="2000" dirty="0" smtClean="0">
                <a:ln w="12700">
                  <a:solidFill>
                    <a:schemeClr val="tx1"/>
                  </a:solidFill>
                  <a:prstDash val="solid"/>
                </a:ln>
                <a:solidFill>
                  <a:schemeClr val="bg1">
                    <a:lumMod val="50000"/>
                  </a:schemeClr>
                </a:solidFill>
                <a:latin typeface="Arial (Corps)"/>
                <a:ea typeface="Verdana" panose="020B0604030504040204" pitchFamily="34" charset="0"/>
                <a:cs typeface="Arial" panose="020B0604020202020204" pitchFamily="34" charset="0"/>
              </a:rPr>
              <a:t>6. La méthode des « loci »</a:t>
            </a:r>
          </a:p>
          <a:p>
            <a:pPr marL="0" indent="0">
              <a:buNone/>
            </a:pPr>
            <a:endParaRPr lang="fr-FR" sz="20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Arial (Corps)"/>
              <a:ea typeface="Verdana" panose="020B0604030504040204" pitchFamily="34" charset="0"/>
              <a:cs typeface="Arial" panose="020B0604020202020204" pitchFamily="34" charset="0"/>
            </a:endParaRPr>
          </a:p>
          <a:p>
            <a:pPr marL="0" indent="0">
              <a:buNone/>
            </a:pPr>
            <a:r>
              <a:rPr lang="fr-FR" sz="2400" b="1" dirty="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II : APPRENTISSAGE ET MÉMORISATION </a:t>
            </a:r>
            <a:r>
              <a:rPr lang="fr-FR" sz="24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DES </a:t>
            </a:r>
            <a:r>
              <a:rPr lang="fr-FR" sz="2400" b="1" dirty="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REPÈRES D’HISTOIRE AU COLLÈGE</a:t>
            </a:r>
            <a:endParaRPr lang="fr-FR" sz="24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fr-FR" sz="2000" dirty="0">
                <a:ln w="12700">
                  <a:solidFill>
                    <a:schemeClr val="tx1"/>
                  </a:solidFill>
                  <a:prstDash val="solid"/>
                </a:ln>
                <a:solidFill>
                  <a:schemeClr val="bg1">
                    <a:lumMod val="50000"/>
                  </a:schemeClr>
                </a:solidFill>
                <a:latin typeface="Arial (Corps)"/>
                <a:ea typeface="Verdana" panose="020B0604030504040204" pitchFamily="34" charset="0"/>
                <a:cs typeface="Arial" panose="020B0604020202020204" pitchFamily="34" charset="0"/>
              </a:rPr>
              <a:t>1. Diaporama : repères « classiques »</a:t>
            </a:r>
          </a:p>
          <a:p>
            <a:pPr marL="0" indent="0">
              <a:buNone/>
            </a:pPr>
            <a:r>
              <a:rPr lang="fr-FR" sz="2000" dirty="0">
                <a:ln w="12700">
                  <a:solidFill>
                    <a:schemeClr val="tx1"/>
                  </a:solidFill>
                  <a:prstDash val="solid"/>
                </a:ln>
                <a:solidFill>
                  <a:schemeClr val="bg1">
                    <a:lumMod val="50000"/>
                  </a:schemeClr>
                </a:solidFill>
                <a:latin typeface="Arial (Corps)"/>
                <a:ea typeface="Verdana" panose="020B0604030504040204" pitchFamily="34" charset="0"/>
                <a:cs typeface="Arial" panose="020B0604020202020204" pitchFamily="34" charset="0"/>
              </a:rPr>
              <a:t>2. Diaporama : repères et moyens </a:t>
            </a:r>
            <a:r>
              <a:rPr lang="fr-FR" sz="2000" dirty="0" smtClean="0">
                <a:ln w="12700">
                  <a:solidFill>
                    <a:schemeClr val="tx1"/>
                  </a:solidFill>
                  <a:prstDash val="solid"/>
                </a:ln>
                <a:solidFill>
                  <a:schemeClr val="bg1">
                    <a:lumMod val="50000"/>
                  </a:schemeClr>
                </a:solidFill>
                <a:latin typeface="Arial (Corps)"/>
                <a:ea typeface="Verdana" panose="020B0604030504040204" pitchFamily="34" charset="0"/>
                <a:cs typeface="Arial" panose="020B0604020202020204" pitchFamily="34" charset="0"/>
              </a:rPr>
              <a:t> mnémotechniques</a:t>
            </a:r>
            <a:endParaRPr lang="fr-FR" sz="2000" dirty="0">
              <a:ln w="12700">
                <a:solidFill>
                  <a:schemeClr val="tx1"/>
                </a:solidFill>
                <a:prstDash val="solid"/>
              </a:ln>
              <a:solidFill>
                <a:schemeClr val="bg1">
                  <a:lumMod val="50000"/>
                </a:schemeClr>
              </a:solidFill>
              <a:latin typeface="Arial (Corps)"/>
              <a:ea typeface="Verdana" panose="020B0604030504040204" pitchFamily="34" charset="0"/>
              <a:cs typeface="Arial" panose="020B0604020202020204" pitchFamily="34" charset="0"/>
            </a:endParaRPr>
          </a:p>
          <a:p>
            <a:pPr marL="0" indent="0">
              <a:buNone/>
            </a:pPr>
            <a:r>
              <a:rPr lang="fr-FR" sz="2000" dirty="0">
                <a:ln w="12700">
                  <a:solidFill>
                    <a:schemeClr val="tx1"/>
                  </a:solidFill>
                  <a:prstDash val="solid"/>
                </a:ln>
                <a:solidFill>
                  <a:schemeClr val="bg1">
                    <a:lumMod val="50000"/>
                  </a:schemeClr>
                </a:solidFill>
                <a:latin typeface="Arial (Corps)"/>
                <a:ea typeface="Verdana" panose="020B0604030504040204" pitchFamily="34" charset="0"/>
                <a:cs typeface="Arial" panose="020B0604020202020204" pitchFamily="34" charset="0"/>
              </a:rPr>
              <a:t>3. Diaporama : repères et « héritages »</a:t>
            </a:r>
          </a:p>
          <a:p>
            <a:pPr marL="0" indent="0">
              <a:buNone/>
            </a:pPr>
            <a:endParaRPr lang="fr-FR" sz="2400" b="1" dirty="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sz="2000" dirty="0"/>
          </a:p>
        </p:txBody>
      </p:sp>
    </p:spTree>
    <p:extLst>
      <p:ext uri="{BB962C8B-B14F-4D97-AF65-F5344CB8AC3E}">
        <p14:creationId xmlns:p14="http://schemas.microsoft.com/office/powerpoint/2010/main" val="3379774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476672"/>
            <a:ext cx="8229600" cy="5952990"/>
          </a:xfrm>
        </p:spPr>
        <p:txBody>
          <a:bodyPr>
            <a:noAutofit/>
          </a:bodyPr>
          <a:lstStyle/>
          <a:p>
            <a:pPr>
              <a:spcBef>
                <a:spcPts val="0"/>
              </a:spcBef>
              <a:buNone/>
            </a:pPr>
            <a:r>
              <a:rPr lang="fr-FR" sz="2400" b="1" dirty="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III : RÉVISION DES REPÈRES D’HISTOIRE-GÉOGRAPHIE AU COLLÈGE</a:t>
            </a:r>
          </a:p>
          <a:p>
            <a:pPr marL="0" indent="0">
              <a:buNone/>
            </a:pPr>
            <a:r>
              <a:rPr lang="fr-FR" sz="2000" dirty="0" smtClean="0">
                <a:ln w="12700">
                  <a:solidFill>
                    <a:schemeClr val="tx1"/>
                  </a:solidFill>
                  <a:prstDash val="solid"/>
                </a:ln>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 Le </a:t>
            </a:r>
            <a:r>
              <a:rPr lang="fr-FR" sz="2000" dirty="0">
                <a:ln w="12700">
                  <a:solidFill>
                    <a:schemeClr val="tx1"/>
                  </a:solidFill>
                  <a:prstDash val="solid"/>
                </a:ln>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fil rouge</a:t>
            </a:r>
          </a:p>
          <a:p>
            <a:pPr>
              <a:buFontTx/>
              <a:buChar char="-"/>
            </a:pPr>
            <a:r>
              <a:rPr lang="fr-FR" sz="2000" dirty="0">
                <a:ln w="12700">
                  <a:solidFill>
                    <a:schemeClr val="tx1"/>
                  </a:solidFill>
                  <a:prstDash val="solid"/>
                </a:ln>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Le fil rouge « façon Dédé »</a:t>
            </a:r>
          </a:p>
          <a:p>
            <a:pPr>
              <a:buFontTx/>
              <a:buChar char="-"/>
            </a:pPr>
            <a:r>
              <a:rPr lang="fr-FR" sz="2000" dirty="0">
                <a:ln w="12700">
                  <a:solidFill>
                    <a:schemeClr val="tx1"/>
                  </a:solidFill>
                  <a:prstDash val="solid"/>
                </a:ln>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Le fil rouge « façon Lise Ophion »</a:t>
            </a:r>
          </a:p>
          <a:p>
            <a:pPr>
              <a:buFontTx/>
              <a:buChar char="-"/>
            </a:pPr>
            <a:r>
              <a:rPr lang="fr-FR" sz="2000" dirty="0">
                <a:ln w="12700">
                  <a:solidFill>
                    <a:schemeClr val="tx1"/>
                  </a:solidFill>
                  <a:prstDash val="solid"/>
                </a:ln>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Le fil rouge « façon Kapel »</a:t>
            </a:r>
          </a:p>
          <a:p>
            <a:pPr marL="0" indent="0">
              <a:buNone/>
            </a:pPr>
            <a:r>
              <a:rPr lang="fr-FR" sz="2000" dirty="0" smtClean="0">
                <a:ln w="12700">
                  <a:solidFill>
                    <a:schemeClr val="tx1"/>
                  </a:solidFill>
                  <a:prstDash val="solid"/>
                </a:ln>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a:t>
            </a:r>
            <a:r>
              <a:rPr lang="fr-FR" sz="2000" dirty="0">
                <a:ln w="12700">
                  <a:solidFill>
                    <a:schemeClr val="tx1"/>
                  </a:solidFill>
                  <a:prstDash val="solid"/>
                </a:ln>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Jeux - Concours</a:t>
            </a:r>
            <a:endParaRPr lang="fr-FR" sz="2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spcBef>
                <a:spcPts val="0"/>
              </a:spcBef>
              <a:buNone/>
            </a:pPr>
            <a:endParaRPr lang="fr-FR" sz="2000" dirty="0">
              <a:latin typeface="Arial" panose="020B0604020202020204" pitchFamily="34" charset="0"/>
              <a:cs typeface="Arial" panose="020B0604020202020204" pitchFamily="34" charset="0"/>
            </a:endParaRPr>
          </a:p>
          <a:p>
            <a:pPr marL="0" indent="0">
              <a:buNone/>
            </a:pPr>
            <a:r>
              <a:rPr lang="fr-FR" sz="2400" b="1" dirty="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IV : MÉMORISER L’ORAL D’HISTOIRE DES ARTS </a:t>
            </a:r>
            <a:endParaRPr lang="fr-FR" sz="24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sz="20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fr-FR" sz="24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V </a:t>
            </a:r>
            <a:r>
              <a:rPr lang="fr-FR" sz="2400" b="1" dirty="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 MÉMORISER UN CROQUIS</a:t>
            </a:r>
            <a:r>
              <a:rPr lang="fr-FR" sz="24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 UNE IMAGE</a:t>
            </a:r>
          </a:p>
          <a:p>
            <a:pPr marL="0" indent="0">
              <a:buNone/>
            </a:pPr>
            <a:endParaRPr lang="fr-FR" sz="2000"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fr-FR" sz="2400" b="1" dirty="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VI : TRAVAILLER ET MÉMORISER UNE LEÇON A L’AIDE DE CARTES MENTALES </a:t>
            </a:r>
            <a:endParaRPr lang="fr-FR" sz="2400" dirty="0"/>
          </a:p>
        </p:txBody>
      </p:sp>
      <p:sp>
        <p:nvSpPr>
          <p:cNvPr id="4" name="Rectangle 3"/>
          <p:cNvSpPr/>
          <p:nvPr/>
        </p:nvSpPr>
        <p:spPr>
          <a:xfrm>
            <a:off x="7453745" y="6396335"/>
            <a:ext cx="1636154" cy="461665"/>
          </a:xfrm>
          <a:prstGeom prst="rect">
            <a:avLst/>
          </a:prstGeom>
        </p:spPr>
        <p:txBody>
          <a:bodyPr wrap="none">
            <a:spAutoFit/>
          </a:bodyPr>
          <a:lstStyle/>
          <a:p>
            <a:r>
              <a:rPr lang="fr-FR" sz="1200" dirty="0" smtClean="0">
                <a:solidFill>
                  <a:prstClr val="black"/>
                </a:solidFill>
              </a:rPr>
              <a:t>Nadia LEROUX, collège </a:t>
            </a:r>
          </a:p>
          <a:p>
            <a:r>
              <a:rPr lang="fr-FR" sz="1200" dirty="0" smtClean="0">
                <a:solidFill>
                  <a:prstClr val="black"/>
                </a:solidFill>
              </a:rPr>
              <a:t> Concorde-Dumesnil</a:t>
            </a:r>
            <a:endParaRPr lang="fr-FR" sz="1200" dirty="0">
              <a:solidFill>
                <a:prstClr val="black"/>
              </a:solidFill>
            </a:endParaRPr>
          </a:p>
        </p:txBody>
      </p:sp>
    </p:spTree>
    <p:extLst>
      <p:ext uri="{BB962C8B-B14F-4D97-AF65-F5344CB8AC3E}">
        <p14:creationId xmlns:p14="http://schemas.microsoft.com/office/powerpoint/2010/main" val="317661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32656"/>
            <a:ext cx="8229600" cy="634082"/>
          </a:xfrm>
        </p:spPr>
        <p:txBody>
          <a:bodyPr>
            <a:normAutofit fontScale="90000"/>
          </a:bodyPr>
          <a:lstStyle/>
          <a:p>
            <a:r>
              <a:rPr lang="fr-FR" b="1" dirty="0" smtClean="0">
                <a:ln w="12700">
                  <a:solidFill>
                    <a:schemeClr val="tx1"/>
                  </a:solidFill>
                  <a:prstDash val="solid"/>
                </a:ln>
                <a:solidFill>
                  <a:schemeClr val="bg1">
                    <a:lumMod val="6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Verdana" panose="020B0604030504040204" pitchFamily="34" charset="0"/>
              </a:rPr>
              <a:t>Introduction</a:t>
            </a:r>
            <a:endParaRPr lang="fr-FR" dirty="0"/>
          </a:p>
        </p:txBody>
      </p:sp>
      <p:sp>
        <p:nvSpPr>
          <p:cNvPr id="3" name="Espace réservé du contenu 2"/>
          <p:cNvSpPr>
            <a:spLocks noGrp="1"/>
          </p:cNvSpPr>
          <p:nvPr>
            <p:ph idx="1"/>
          </p:nvPr>
        </p:nvSpPr>
        <p:spPr>
          <a:xfrm>
            <a:off x="467544" y="1124744"/>
            <a:ext cx="8352928" cy="5289453"/>
          </a:xfrm>
        </p:spPr>
        <p:txBody>
          <a:bodyPr>
            <a:normAutofit fontScale="85000" lnSpcReduction="20000"/>
          </a:bodyPr>
          <a:lstStyle/>
          <a:p>
            <a:pPr marL="0" indent="0">
              <a:buNone/>
            </a:pPr>
            <a:r>
              <a:rPr lang="fr-FR" sz="2700" dirty="0">
                <a:latin typeface="Arial" panose="020B0604020202020204" pitchFamily="34" charset="0"/>
                <a:cs typeface="Arial" panose="020B0604020202020204" pitchFamily="34" charset="0"/>
              </a:rPr>
              <a:t>Les mécanismes de la mémoire sont complexes et soumis à de multiples </a:t>
            </a:r>
            <a:r>
              <a:rPr lang="fr-FR" sz="2700" dirty="0" smtClean="0">
                <a:latin typeface="Arial" panose="020B0604020202020204" pitchFamily="34" charset="0"/>
                <a:cs typeface="Arial" panose="020B0604020202020204" pitchFamily="34" charset="0"/>
              </a:rPr>
              <a:t>paramètres. Pourtant</a:t>
            </a:r>
            <a:r>
              <a:rPr lang="fr-FR" sz="2700" dirty="0">
                <a:latin typeface="Arial" panose="020B0604020202020204" pitchFamily="34" charset="0"/>
                <a:cs typeface="Arial" panose="020B0604020202020204" pitchFamily="34" charset="0"/>
              </a:rPr>
              <a:t>, on sait aujourd’hui que mémoire et apprentissage sont intimement liés et que plus  la méta-mémoire (c’est- à dire  la connaissance que l’on a du fonctionnement de sa mémoire, la conscience et le contrôle </a:t>
            </a:r>
            <a:r>
              <a:rPr lang="fr-FR" sz="2700" dirty="0" smtClean="0">
                <a:latin typeface="Arial" panose="020B0604020202020204" pitchFamily="34" charset="0"/>
                <a:cs typeface="Arial" panose="020B0604020202020204" pitchFamily="34" charset="0"/>
              </a:rPr>
              <a:t>qu’on </a:t>
            </a:r>
            <a:r>
              <a:rPr lang="fr-FR" sz="2700" dirty="0">
                <a:latin typeface="Arial" panose="020B0604020202020204" pitchFamily="34" charset="0"/>
                <a:cs typeface="Arial" panose="020B0604020202020204" pitchFamily="34" charset="0"/>
              </a:rPr>
              <a:t>en </a:t>
            </a:r>
            <a:r>
              <a:rPr lang="fr-FR" sz="2700" dirty="0" smtClean="0">
                <a:latin typeface="Arial" panose="020B0604020202020204" pitchFamily="34" charset="0"/>
                <a:cs typeface="Arial" panose="020B0604020202020204" pitchFamily="34" charset="0"/>
              </a:rPr>
              <a:t>a) </a:t>
            </a:r>
            <a:r>
              <a:rPr lang="fr-FR" sz="2700" dirty="0">
                <a:latin typeface="Arial" panose="020B0604020202020204" pitchFamily="34" charset="0"/>
                <a:cs typeface="Arial" panose="020B0604020202020204" pitchFamily="34" charset="0"/>
              </a:rPr>
              <a:t>est développée, meilleures sont les capacités d’apprentissage. </a:t>
            </a:r>
            <a:r>
              <a:rPr lang="fr-FR" sz="2700" dirty="0" smtClean="0">
                <a:latin typeface="Arial" panose="020B0604020202020204" pitchFamily="34" charset="0"/>
                <a:cs typeface="Arial" panose="020B0604020202020204" pitchFamily="34" charset="0"/>
              </a:rPr>
              <a:t>C’est </a:t>
            </a:r>
            <a:r>
              <a:rPr lang="fr-FR" sz="2700" dirty="0">
                <a:latin typeface="Arial" panose="020B0604020202020204" pitchFamily="34" charset="0"/>
                <a:cs typeface="Arial" panose="020B0604020202020204" pitchFamily="34" charset="0"/>
              </a:rPr>
              <a:t>entre 7 et 12 ans que cette conscience </a:t>
            </a:r>
            <a:r>
              <a:rPr lang="fr-FR" sz="2700" dirty="0" smtClean="0">
                <a:latin typeface="Arial" panose="020B0604020202020204" pitchFamily="34" charset="0"/>
                <a:cs typeface="Arial" panose="020B0604020202020204" pitchFamily="34" charset="0"/>
              </a:rPr>
              <a:t>s’acquière et la </a:t>
            </a:r>
            <a:r>
              <a:rPr lang="fr-FR" sz="2700" dirty="0">
                <a:latin typeface="Arial" panose="020B0604020202020204" pitchFamily="34" charset="0"/>
                <a:cs typeface="Arial" panose="020B0604020202020204" pitchFamily="34" charset="0"/>
              </a:rPr>
              <a:t>scolarisation est </a:t>
            </a:r>
            <a:r>
              <a:rPr lang="fr-FR" sz="2700" dirty="0" smtClean="0">
                <a:latin typeface="Arial" panose="020B0604020202020204" pitchFamily="34" charset="0"/>
                <a:cs typeface="Arial" panose="020B0604020202020204" pitchFamily="34" charset="0"/>
              </a:rPr>
              <a:t>primordiale, </a:t>
            </a:r>
            <a:r>
              <a:rPr lang="fr-FR" sz="2700" dirty="0">
                <a:latin typeface="Arial" panose="020B0604020202020204" pitchFamily="34" charset="0"/>
                <a:cs typeface="Arial" panose="020B0604020202020204" pitchFamily="34" charset="0"/>
              </a:rPr>
              <a:t>car elle fournit le cadre formel d’une mémorisation explicite </a:t>
            </a:r>
            <a:r>
              <a:rPr lang="fr-FR" sz="2700" dirty="0" smtClean="0">
                <a:latin typeface="Arial" panose="020B0604020202020204" pitchFamily="34" charset="0"/>
                <a:cs typeface="Arial" panose="020B0604020202020204" pitchFamily="34" charset="0"/>
              </a:rPr>
              <a:t>dont les processus doivent être analysés. </a:t>
            </a:r>
          </a:p>
          <a:p>
            <a:pPr marL="0" indent="0">
              <a:buNone/>
            </a:pPr>
            <a:r>
              <a:rPr lang="fr-FR" sz="2700" dirty="0" smtClean="0">
                <a:latin typeface="Arial" panose="020B0604020202020204" pitchFamily="34" charset="0"/>
                <a:cs typeface="Arial" panose="020B0604020202020204" pitchFamily="34" charset="0"/>
              </a:rPr>
              <a:t>Le </a:t>
            </a:r>
            <a:r>
              <a:rPr lang="fr-FR" sz="2700" dirty="0">
                <a:latin typeface="Arial" panose="020B0604020202020204" pitchFamily="34" charset="0"/>
                <a:cs typeface="Arial" panose="020B0604020202020204" pitchFamily="34" charset="0"/>
              </a:rPr>
              <a:t>travail de mémorisation ne </a:t>
            </a:r>
            <a:r>
              <a:rPr lang="fr-FR" sz="2700" dirty="0" smtClean="0">
                <a:latin typeface="Arial" panose="020B0604020202020204" pitchFamily="34" charset="0"/>
                <a:cs typeface="Arial" panose="020B0604020202020204" pitchFamily="34" charset="0"/>
              </a:rPr>
              <a:t>peut donc pas </a:t>
            </a:r>
            <a:r>
              <a:rPr lang="fr-FR" sz="2700" dirty="0">
                <a:latin typeface="Arial" panose="020B0604020202020204" pitchFamily="34" charset="0"/>
                <a:cs typeface="Arial" panose="020B0604020202020204" pitchFamily="34" charset="0"/>
              </a:rPr>
              <a:t>être systématiquement relégué en dehors de la </a:t>
            </a:r>
            <a:r>
              <a:rPr lang="fr-FR" sz="2700" dirty="0" smtClean="0">
                <a:latin typeface="Arial" panose="020B0604020202020204" pitchFamily="34" charset="0"/>
                <a:cs typeface="Arial" panose="020B0604020202020204" pitchFamily="34" charset="0"/>
              </a:rPr>
              <a:t>classe.  C’est pourquoi des </a:t>
            </a:r>
            <a:r>
              <a:rPr lang="fr-FR" sz="2700" dirty="0">
                <a:latin typeface="Arial" panose="020B0604020202020204" pitchFamily="34" charset="0"/>
                <a:cs typeface="Arial" panose="020B0604020202020204" pitchFamily="34" charset="0"/>
              </a:rPr>
              <a:t>professeurs </a:t>
            </a:r>
            <a:r>
              <a:rPr lang="fr-FR" sz="2700" dirty="0" smtClean="0">
                <a:latin typeface="Arial" panose="020B0604020202020204" pitchFamily="34" charset="0"/>
                <a:cs typeface="Arial" panose="020B0604020202020204" pitchFamily="34" charset="0"/>
              </a:rPr>
              <a:t>de collège et </a:t>
            </a:r>
            <a:r>
              <a:rPr lang="fr-FR" sz="2700" dirty="0">
                <a:latin typeface="Arial" panose="020B0604020202020204" pitchFamily="34" charset="0"/>
                <a:cs typeface="Arial" panose="020B0604020202020204" pitchFamily="34" charset="0"/>
              </a:rPr>
              <a:t>de </a:t>
            </a:r>
            <a:r>
              <a:rPr lang="fr-FR" sz="2700" dirty="0" smtClean="0">
                <a:latin typeface="Arial" panose="020B0604020202020204" pitchFamily="34" charset="0"/>
                <a:cs typeface="Arial" panose="020B0604020202020204" pitchFamily="34" charset="0"/>
              </a:rPr>
              <a:t>lycée, </a:t>
            </a:r>
            <a:r>
              <a:rPr lang="fr-FR" sz="2700" dirty="0">
                <a:latin typeface="Arial" panose="020B0604020202020204" pitchFamily="34" charset="0"/>
                <a:cs typeface="Arial" panose="020B0604020202020204" pitchFamily="34" charset="0"/>
              </a:rPr>
              <a:t>réunis en groupe de </a:t>
            </a:r>
            <a:r>
              <a:rPr lang="fr-FR" sz="2700" dirty="0" smtClean="0">
                <a:latin typeface="Arial" panose="020B0604020202020204" pitchFamily="34" charset="0"/>
                <a:cs typeface="Arial" panose="020B0604020202020204" pitchFamily="34" charset="0"/>
              </a:rPr>
              <a:t>travail, </a:t>
            </a:r>
            <a:r>
              <a:rPr lang="fr-FR" sz="2700" dirty="0">
                <a:latin typeface="Arial" panose="020B0604020202020204" pitchFamily="34" charset="0"/>
                <a:cs typeface="Arial" panose="020B0604020202020204" pitchFamily="34" charset="0"/>
              </a:rPr>
              <a:t>ont </a:t>
            </a:r>
            <a:r>
              <a:rPr lang="fr-FR" sz="2700" dirty="0" smtClean="0">
                <a:latin typeface="Arial" panose="020B0604020202020204" pitchFamily="34" charset="0"/>
                <a:cs typeface="Arial" panose="020B0604020202020204" pitchFamily="34" charset="0"/>
              </a:rPr>
              <a:t>élaboré </a:t>
            </a:r>
            <a:r>
              <a:rPr lang="fr-FR" sz="2700" dirty="0">
                <a:latin typeface="Arial" panose="020B0604020202020204" pitchFamily="34" charset="0"/>
                <a:cs typeface="Arial" panose="020B0604020202020204" pitchFamily="34" charset="0"/>
              </a:rPr>
              <a:t>et </a:t>
            </a:r>
            <a:r>
              <a:rPr lang="fr-FR" sz="2700" dirty="0" smtClean="0">
                <a:latin typeface="Arial" panose="020B0604020202020204" pitchFamily="34" charset="0"/>
                <a:cs typeface="Arial" panose="020B0604020202020204" pitchFamily="34" charset="0"/>
              </a:rPr>
              <a:t>expérimenté, le plus souvent avec succès, des </a:t>
            </a:r>
            <a:r>
              <a:rPr lang="fr-FR" sz="2700" dirty="0">
                <a:latin typeface="Arial" panose="020B0604020202020204" pitchFamily="34" charset="0"/>
                <a:cs typeface="Arial" panose="020B0604020202020204" pitchFamily="34" charset="0"/>
              </a:rPr>
              <a:t>outils destinés à développer chez nos élèves des stratégies de mémorisation en cours d’histoire-géographie. </a:t>
            </a:r>
            <a:r>
              <a:rPr lang="fr-FR" sz="2400" b="1" dirty="0"/>
              <a:t> </a:t>
            </a:r>
            <a:endParaRPr lang="fr-FR" sz="2400" dirty="0"/>
          </a:p>
          <a:p>
            <a:pPr marL="0" indent="0">
              <a:spcBef>
                <a:spcPts val="0"/>
              </a:spcBef>
              <a:buNone/>
            </a:pPr>
            <a:endParaRPr lang="fr-FR" sz="900" dirty="0" smtClean="0">
              <a:latin typeface="Arial (Corps)"/>
            </a:endParaRPr>
          </a:p>
          <a:p>
            <a:pPr marL="0" indent="0">
              <a:buNone/>
            </a:pPr>
            <a:endParaRPr lang="fr-FR" dirty="0"/>
          </a:p>
          <a:p>
            <a:pPr marL="0" indent="0">
              <a:buNone/>
            </a:pPr>
            <a:endParaRPr lang="fr-FR" dirty="0"/>
          </a:p>
        </p:txBody>
      </p:sp>
    </p:spTree>
    <p:extLst>
      <p:ext uri="{BB962C8B-B14F-4D97-AF65-F5344CB8AC3E}">
        <p14:creationId xmlns:p14="http://schemas.microsoft.com/office/powerpoint/2010/main" val="1432210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marL="0" indent="0">
              <a:buNone/>
            </a:pPr>
            <a:r>
              <a:rPr lang="fr-FR" sz="2200" dirty="0">
                <a:latin typeface="Arial" panose="020B0604020202020204" pitchFamily="34" charset="0"/>
                <a:cs typeface="Arial" panose="020B0604020202020204" pitchFamily="34" charset="0"/>
              </a:rPr>
              <a:t>Groupe de travail : </a:t>
            </a:r>
          </a:p>
          <a:p>
            <a:pPr marL="0" indent="0">
              <a:buNone/>
            </a:pPr>
            <a:r>
              <a:rPr lang="fr-FR" sz="2200" dirty="0">
                <a:latin typeface="Arial" panose="020B0604020202020204" pitchFamily="34" charset="0"/>
                <a:cs typeface="Arial" panose="020B0604020202020204" pitchFamily="34" charset="0"/>
              </a:rPr>
              <a:t>Pauline COUSIN (collège Kapel) </a:t>
            </a:r>
          </a:p>
          <a:p>
            <a:pPr marL="0" indent="0">
              <a:buNone/>
            </a:pPr>
            <a:r>
              <a:rPr lang="fr-FR" sz="2200" dirty="0">
                <a:latin typeface="Arial" panose="020B0604020202020204" pitchFamily="34" charset="0"/>
                <a:cs typeface="Arial" panose="020B0604020202020204" pitchFamily="34" charset="0"/>
              </a:rPr>
              <a:t>Patrick INGREMEAU (collège Dédé)</a:t>
            </a:r>
          </a:p>
          <a:p>
            <a:pPr marL="0" indent="0">
              <a:buNone/>
            </a:pPr>
            <a:r>
              <a:rPr lang="fr-FR" sz="2200" dirty="0">
                <a:latin typeface="Arial" panose="020B0604020202020204" pitchFamily="34" charset="0"/>
                <a:cs typeface="Arial" panose="020B0604020202020204" pitchFamily="34" charset="0"/>
              </a:rPr>
              <a:t>Nadia LEROUX (collège Concorde-Dumesnil)</a:t>
            </a:r>
          </a:p>
          <a:p>
            <a:pPr marL="0" indent="0">
              <a:buNone/>
            </a:pPr>
            <a:r>
              <a:rPr lang="fr-FR" sz="2200" dirty="0">
                <a:latin typeface="Arial" panose="020B0604020202020204" pitchFamily="34" charset="0"/>
                <a:cs typeface="Arial" panose="020B0604020202020204" pitchFamily="34" charset="0"/>
              </a:rPr>
              <a:t>Aurélien MAS (collège Lise Ophion)</a:t>
            </a:r>
          </a:p>
          <a:p>
            <a:pPr marL="0" indent="0">
              <a:buNone/>
            </a:pPr>
            <a:r>
              <a:rPr lang="fr-FR" sz="2200" dirty="0">
                <a:latin typeface="Arial" panose="020B0604020202020204" pitchFamily="34" charset="0"/>
                <a:cs typeface="Arial" panose="020B0604020202020204" pitchFamily="34" charset="0"/>
              </a:rPr>
              <a:t>Marion SAXEMARD (Lycée Lama Prévot)</a:t>
            </a:r>
          </a:p>
          <a:p>
            <a:pPr marL="0" indent="0">
              <a:buNone/>
            </a:pPr>
            <a:r>
              <a:rPr lang="fr-FR" sz="2200" dirty="0">
                <a:latin typeface="Arial" panose="020B0604020202020204" pitchFamily="34" charset="0"/>
                <a:cs typeface="Arial" panose="020B0604020202020204" pitchFamily="34" charset="0"/>
              </a:rPr>
              <a:t>Dominique TREBES (lycée Elie Castor)</a:t>
            </a:r>
          </a:p>
          <a:p>
            <a:pPr marL="0" indent="0">
              <a:buNone/>
            </a:pPr>
            <a:r>
              <a:rPr lang="fr-FR" sz="2200" dirty="0">
                <a:latin typeface="Arial" panose="020B0604020202020204" pitchFamily="34" charset="0"/>
                <a:cs typeface="Arial" panose="020B0604020202020204" pitchFamily="34" charset="0"/>
              </a:rPr>
              <a:t>Valérie VIGLIONE (lycée Damas)</a:t>
            </a:r>
          </a:p>
          <a:p>
            <a:pPr marL="0" indent="0">
              <a:buNone/>
            </a:pPr>
            <a:endParaRPr lang="fr-FR" dirty="0"/>
          </a:p>
        </p:txBody>
      </p:sp>
    </p:spTree>
    <p:extLst>
      <p:ext uri="{BB962C8B-B14F-4D97-AF65-F5344CB8AC3E}">
        <p14:creationId xmlns:p14="http://schemas.microsoft.com/office/powerpoint/2010/main" val="2819719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1"/>
            <a:ext cx="7738590" cy="5976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395536" y="0"/>
            <a:ext cx="3240360" cy="369332"/>
          </a:xfrm>
          <a:prstGeom prst="rect">
            <a:avLst/>
          </a:prstGeom>
          <a:noFill/>
        </p:spPr>
        <p:txBody>
          <a:bodyPr wrap="square" rtlCol="0">
            <a:spAutoFit/>
          </a:bodyPr>
          <a:lstStyle/>
          <a:p>
            <a:r>
              <a:rPr lang="fr-FR" dirty="0" smtClean="0">
                <a:solidFill>
                  <a:schemeClr val="bg1"/>
                </a:solidFill>
              </a:rPr>
              <a:t>Mémoire et apprentissage</a:t>
            </a:r>
            <a:endParaRPr lang="fr-FR" dirty="0">
              <a:solidFill>
                <a:schemeClr val="bg1"/>
              </a:solidFill>
            </a:endParaRPr>
          </a:p>
        </p:txBody>
      </p:sp>
    </p:spTree>
    <p:extLst>
      <p:ext uri="{BB962C8B-B14F-4D97-AF65-F5344CB8AC3E}">
        <p14:creationId xmlns:p14="http://schemas.microsoft.com/office/powerpoint/2010/main" val="3989830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jeanreve05.voila.net/memoire2/mem2B.gif"/>
          <p:cNvPicPr/>
          <p:nvPr/>
        </p:nvPicPr>
        <p:blipFill>
          <a:blip r:embed="rId2">
            <a:extLst>
              <a:ext uri="{28A0092B-C50C-407E-A947-70E740481C1C}">
                <a14:useLocalDpi xmlns:a14="http://schemas.microsoft.com/office/drawing/2010/main" val="0"/>
              </a:ext>
            </a:extLst>
          </a:blip>
          <a:srcRect/>
          <a:stretch>
            <a:fillRect/>
          </a:stretch>
        </p:blipFill>
        <p:spPr bwMode="auto">
          <a:xfrm>
            <a:off x="1885950" y="571500"/>
            <a:ext cx="5372100" cy="5715000"/>
          </a:xfrm>
          <a:prstGeom prst="rect">
            <a:avLst/>
          </a:prstGeom>
          <a:noFill/>
          <a:ln>
            <a:noFill/>
          </a:ln>
        </p:spPr>
      </p:pic>
      <p:sp>
        <p:nvSpPr>
          <p:cNvPr id="3" name="ZoneTexte 2"/>
          <p:cNvSpPr txBox="1"/>
          <p:nvPr/>
        </p:nvSpPr>
        <p:spPr>
          <a:xfrm>
            <a:off x="395536" y="0"/>
            <a:ext cx="3240360" cy="369332"/>
          </a:xfrm>
          <a:prstGeom prst="rect">
            <a:avLst/>
          </a:prstGeom>
          <a:noFill/>
        </p:spPr>
        <p:txBody>
          <a:bodyPr wrap="square" rtlCol="0">
            <a:spAutoFit/>
          </a:bodyPr>
          <a:lstStyle/>
          <a:p>
            <a:r>
              <a:rPr lang="fr-FR" dirty="0" smtClean="0">
                <a:solidFill>
                  <a:schemeClr val="bg1"/>
                </a:solidFill>
              </a:rPr>
              <a:t>Mémoire et apprentissage</a:t>
            </a:r>
            <a:endParaRPr lang="fr-FR" dirty="0">
              <a:solidFill>
                <a:schemeClr val="bg1"/>
              </a:solidFill>
            </a:endParaRPr>
          </a:p>
        </p:txBody>
      </p:sp>
      <p:sp>
        <p:nvSpPr>
          <p:cNvPr id="4" name="ZoneTexte 3"/>
          <p:cNvSpPr txBox="1"/>
          <p:nvPr/>
        </p:nvSpPr>
        <p:spPr>
          <a:xfrm>
            <a:off x="5148064" y="6286500"/>
            <a:ext cx="3600400" cy="276999"/>
          </a:xfrm>
          <a:prstGeom prst="rect">
            <a:avLst/>
          </a:prstGeom>
          <a:noFill/>
        </p:spPr>
        <p:txBody>
          <a:bodyPr wrap="square" rtlCol="0">
            <a:spAutoFit/>
          </a:bodyPr>
          <a:lstStyle/>
          <a:p>
            <a:r>
              <a:rPr lang="fr-FR" sz="1200" dirty="0"/>
              <a:t>http://jeanreve05.voila.net/memoire2/memoire2.html</a:t>
            </a:r>
          </a:p>
        </p:txBody>
      </p:sp>
    </p:spTree>
    <p:extLst>
      <p:ext uri="{BB962C8B-B14F-4D97-AF65-F5344CB8AC3E}">
        <p14:creationId xmlns:p14="http://schemas.microsoft.com/office/powerpoint/2010/main" val="537164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640960" cy="994122"/>
          </a:xfrm>
        </p:spPr>
        <p:txBody>
          <a:bodyPr>
            <a:normAutofit/>
          </a:bodyPr>
          <a:lstStyle/>
          <a:p>
            <a:r>
              <a:rPr lang="fr-FR" sz="2800" b="1" dirty="0" smtClean="0"/>
              <a:t>Le modèle séquentiel d’Aktinson et Shiffrin (1968)</a:t>
            </a:r>
            <a:endParaRPr lang="fr-FR" sz="2800" b="1" dirty="0"/>
          </a:p>
        </p:txBody>
      </p:sp>
      <p:sp>
        <p:nvSpPr>
          <p:cNvPr id="5" name="ZoneTexte 4"/>
          <p:cNvSpPr txBox="1"/>
          <p:nvPr/>
        </p:nvSpPr>
        <p:spPr>
          <a:xfrm>
            <a:off x="395536" y="0"/>
            <a:ext cx="3240360" cy="646331"/>
          </a:xfrm>
          <a:prstGeom prst="rect">
            <a:avLst/>
          </a:prstGeom>
          <a:noFill/>
        </p:spPr>
        <p:txBody>
          <a:bodyPr wrap="square" rtlCol="0">
            <a:spAutoFit/>
          </a:bodyPr>
          <a:lstStyle/>
          <a:p>
            <a:r>
              <a:rPr lang="fr-FR" dirty="0" smtClean="0">
                <a:solidFill>
                  <a:schemeClr val="bg1"/>
                </a:solidFill>
              </a:rPr>
              <a:t>Formes et durées de mémoire</a:t>
            </a:r>
          </a:p>
          <a:p>
            <a:endParaRPr lang="fr-FR" dirty="0">
              <a:solidFill>
                <a:schemeClr val="bg1"/>
              </a:solidFill>
            </a:endParaRP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268760"/>
            <a:ext cx="5065979" cy="486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3644957" y="6321360"/>
            <a:ext cx="5039393" cy="276999"/>
          </a:xfrm>
          <a:prstGeom prst="rect">
            <a:avLst/>
          </a:prstGeom>
          <a:noFill/>
        </p:spPr>
        <p:txBody>
          <a:bodyPr wrap="none" rtlCol="0">
            <a:spAutoFit/>
          </a:bodyPr>
          <a:lstStyle/>
          <a:p>
            <a:r>
              <a:rPr lang="fr-FR" sz="1200" dirty="0"/>
              <a:t>http://lecerveau.mcgill.ca/flash/a/a_07/a_07_p/a_07_p_tra/a_07_p_tra.html</a:t>
            </a:r>
          </a:p>
        </p:txBody>
      </p:sp>
    </p:spTree>
    <p:extLst>
      <p:ext uri="{BB962C8B-B14F-4D97-AF65-F5344CB8AC3E}">
        <p14:creationId xmlns:p14="http://schemas.microsoft.com/office/powerpoint/2010/main" val="3534163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609</Words>
  <Application>Microsoft Office PowerPoint</Application>
  <PresentationFormat>Affichage à l'écran (4:3)</PresentationFormat>
  <Paragraphs>91</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Présentation PowerPoint</vt:lpstr>
      <vt:lpstr>Sommaire</vt:lpstr>
      <vt:lpstr>Présentation PowerPoint</vt:lpstr>
      <vt:lpstr>Présentation PowerPoint</vt:lpstr>
      <vt:lpstr>Introduction</vt:lpstr>
      <vt:lpstr>Présentation PowerPoint</vt:lpstr>
      <vt:lpstr>Présentation PowerPoint</vt:lpstr>
      <vt:lpstr>Présentation PowerPoint</vt:lpstr>
      <vt:lpstr>Le modèle séquentiel d’Aktinson et Shiffrin (1968)</vt:lpstr>
      <vt:lpstr>Présentation PowerPoint</vt:lpstr>
      <vt:lpstr>Présentation PowerPoint</vt:lpstr>
      <vt:lpstr>Présentation PowerPoint</vt:lpstr>
      <vt:lpstr>Présentation PowerPoint</vt:lpstr>
      <vt:lpstr>Les trois types de mémoire à long terme </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Corinne</dc:creator>
  <cp:lastModifiedBy>User</cp:lastModifiedBy>
  <cp:revision>11</cp:revision>
  <dcterms:created xsi:type="dcterms:W3CDTF">2014-08-03T17:58:07Z</dcterms:created>
  <dcterms:modified xsi:type="dcterms:W3CDTF">2016-02-28T12:45:06Z</dcterms:modified>
</cp:coreProperties>
</file>