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2" r:id="rId3"/>
    <p:sldId id="260" r:id="rId4"/>
    <p:sldId id="261" r:id="rId5"/>
    <p:sldId id="263" r:id="rId6"/>
    <p:sldId id="264" r:id="rId7"/>
    <p:sldId id="266" r:id="rId8"/>
    <p:sldId id="267" r:id="rId9"/>
    <p:sldId id="259"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2640" y="-828"/>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1C008-9999-42B7-9713-5D7C205CA265}" type="datetimeFigureOut">
              <a:rPr lang="fr-FR" smtClean="0"/>
              <a:t>24/10/2016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7FEAF-A7F3-4E19-BE86-EAD0ADC2ACA9}" type="slidenum">
              <a:rPr lang="fr-FR" smtClean="0"/>
              <a:t>‹N°›</a:t>
            </a:fld>
            <a:endParaRPr lang="fr-FR"/>
          </a:p>
        </p:txBody>
      </p:sp>
    </p:spTree>
    <p:extLst>
      <p:ext uri="{BB962C8B-B14F-4D97-AF65-F5344CB8AC3E}">
        <p14:creationId xmlns:p14="http://schemas.microsoft.com/office/powerpoint/2010/main" val="414126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Très symptomatique</a:t>
            </a:r>
            <a:r>
              <a:rPr lang="fr-FR" baseline="0" dirty="0" smtClean="0"/>
              <a:t> : pour un élève un devoir est bon ou pas par la note, pour un enseignant, il faut réagir en terme d’apprentissage (acquis ou pas acquis ou en cours d’acquisition). </a:t>
            </a:r>
          </a:p>
          <a:p>
            <a:endParaRPr lang="fr-FR"/>
          </a:p>
        </p:txBody>
      </p:sp>
      <p:sp>
        <p:nvSpPr>
          <p:cNvPr id="4" name="Espace réservé du numéro de diapositive 3"/>
          <p:cNvSpPr>
            <a:spLocks noGrp="1"/>
          </p:cNvSpPr>
          <p:nvPr>
            <p:ph type="sldNum" sz="quarter" idx="10"/>
          </p:nvPr>
        </p:nvSpPr>
        <p:spPr/>
        <p:txBody>
          <a:bodyPr/>
          <a:lstStyle/>
          <a:p>
            <a:fld id="{35F7FEAF-A7F3-4E19-BE86-EAD0ADC2ACA9}" type="slidenum">
              <a:rPr lang="fr-FR" smtClean="0"/>
              <a:t>1</a:t>
            </a:fld>
            <a:endParaRPr lang="fr-FR"/>
          </a:p>
        </p:txBody>
      </p:sp>
    </p:spTree>
    <p:extLst>
      <p:ext uri="{BB962C8B-B14F-4D97-AF65-F5344CB8AC3E}">
        <p14:creationId xmlns:p14="http://schemas.microsoft.com/office/powerpoint/2010/main" val="363798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Commentaire BD des profs : très symptomatique</a:t>
            </a:r>
            <a:r>
              <a:rPr lang="fr-FR" baseline="0" dirty="0" smtClean="0"/>
              <a:t> : on est dans l’interro vérification, sanction ou obligatoire, pas dans un système d’évaluation positif dont l’objectif premier serait de faire progresser les élèves. </a:t>
            </a:r>
            <a:endParaRPr lang="fr-FR" dirty="0"/>
          </a:p>
        </p:txBody>
      </p:sp>
      <p:sp>
        <p:nvSpPr>
          <p:cNvPr id="4" name="Espace réservé du numéro de diapositive 3"/>
          <p:cNvSpPr>
            <a:spLocks noGrp="1"/>
          </p:cNvSpPr>
          <p:nvPr>
            <p:ph type="sldNum" sz="quarter" idx="10"/>
          </p:nvPr>
        </p:nvSpPr>
        <p:spPr/>
        <p:txBody>
          <a:bodyPr/>
          <a:lstStyle/>
          <a:p>
            <a:fld id="{35F7FEAF-A7F3-4E19-BE86-EAD0ADC2ACA9}" type="slidenum">
              <a:rPr lang="fr-FR" smtClean="0"/>
              <a:t>3</a:t>
            </a:fld>
            <a:endParaRPr lang="fr-FR"/>
          </a:p>
        </p:txBody>
      </p:sp>
    </p:spTree>
    <p:extLst>
      <p:ext uri="{BB962C8B-B14F-4D97-AF65-F5344CB8AC3E}">
        <p14:creationId xmlns:p14="http://schemas.microsoft.com/office/powerpoint/2010/main" val="348243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Dire</a:t>
            </a:r>
            <a:r>
              <a:rPr lang="fr-FR" baseline="0" dirty="0" smtClean="0"/>
              <a:t> qu’en général, on fait du sommatif et qu’on perd les élèves en difficulté, découragés par l’ampleur de la tâche à accomplir en l’occurrence la maitrise d’une séquence de plusieurs heures d’où la nécessité de compartimenter les apprentissages (diapo suivante)</a:t>
            </a:r>
            <a:endParaRPr lang="fr-FR" dirty="0"/>
          </a:p>
        </p:txBody>
      </p:sp>
      <p:sp>
        <p:nvSpPr>
          <p:cNvPr id="4" name="Espace réservé du numéro de diapositive 3"/>
          <p:cNvSpPr>
            <a:spLocks noGrp="1"/>
          </p:cNvSpPr>
          <p:nvPr>
            <p:ph type="sldNum" sz="quarter" idx="10"/>
          </p:nvPr>
        </p:nvSpPr>
        <p:spPr/>
        <p:txBody>
          <a:bodyPr/>
          <a:lstStyle/>
          <a:p>
            <a:fld id="{35F7FEAF-A7F3-4E19-BE86-EAD0ADC2ACA9}" type="slidenum">
              <a:rPr lang="fr-FR" smtClean="0"/>
              <a:t>4</a:t>
            </a:fld>
            <a:endParaRPr lang="fr-FR"/>
          </a:p>
        </p:txBody>
      </p:sp>
    </p:spTree>
    <p:extLst>
      <p:ext uri="{BB962C8B-B14F-4D97-AF65-F5344CB8AC3E}">
        <p14:creationId xmlns:p14="http://schemas.microsoft.com/office/powerpoint/2010/main" val="220681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1764FBC-6C5F-4451-AEAE-3B7AB351663C}"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07343-1B0D-4BC1-9066-A0D01AA94D67}" type="slidenum">
              <a:rPr lang="fr-FR" smtClean="0"/>
              <a:t>‹N°›</a:t>
            </a:fld>
            <a:endParaRPr lang="fr-FR"/>
          </a:p>
        </p:txBody>
      </p:sp>
    </p:spTree>
    <p:extLst>
      <p:ext uri="{BB962C8B-B14F-4D97-AF65-F5344CB8AC3E}">
        <p14:creationId xmlns:p14="http://schemas.microsoft.com/office/powerpoint/2010/main" val="42063549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764FBC-6C5F-4451-AEAE-3B7AB351663C}"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07343-1B0D-4BC1-9066-A0D01AA94D67}" type="slidenum">
              <a:rPr lang="fr-FR" smtClean="0"/>
              <a:t>‹N°›</a:t>
            </a:fld>
            <a:endParaRPr lang="fr-FR"/>
          </a:p>
        </p:txBody>
      </p:sp>
    </p:spTree>
    <p:extLst>
      <p:ext uri="{BB962C8B-B14F-4D97-AF65-F5344CB8AC3E}">
        <p14:creationId xmlns:p14="http://schemas.microsoft.com/office/powerpoint/2010/main" val="35926747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764FBC-6C5F-4451-AEAE-3B7AB351663C}"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07343-1B0D-4BC1-9066-A0D01AA94D67}" type="slidenum">
              <a:rPr lang="fr-FR" smtClean="0"/>
              <a:t>‹N°›</a:t>
            </a:fld>
            <a:endParaRPr lang="fr-FR"/>
          </a:p>
        </p:txBody>
      </p:sp>
    </p:spTree>
    <p:extLst>
      <p:ext uri="{BB962C8B-B14F-4D97-AF65-F5344CB8AC3E}">
        <p14:creationId xmlns:p14="http://schemas.microsoft.com/office/powerpoint/2010/main" val="16908100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1764FBC-6C5F-4451-AEAE-3B7AB351663C}"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07343-1B0D-4BC1-9066-A0D01AA94D67}" type="slidenum">
              <a:rPr lang="fr-FR" smtClean="0"/>
              <a:t>‹N°›</a:t>
            </a:fld>
            <a:endParaRPr lang="fr-FR"/>
          </a:p>
        </p:txBody>
      </p:sp>
    </p:spTree>
    <p:extLst>
      <p:ext uri="{BB962C8B-B14F-4D97-AF65-F5344CB8AC3E}">
        <p14:creationId xmlns:p14="http://schemas.microsoft.com/office/powerpoint/2010/main" val="19501448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1764FBC-6C5F-4451-AEAE-3B7AB351663C}" type="datetimeFigureOut">
              <a:rPr lang="fr-FR" smtClean="0"/>
              <a:t>24/10/2016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07343-1B0D-4BC1-9066-A0D01AA94D67}" type="slidenum">
              <a:rPr lang="fr-FR" smtClean="0"/>
              <a:t>‹N°›</a:t>
            </a:fld>
            <a:endParaRPr lang="fr-FR"/>
          </a:p>
        </p:txBody>
      </p:sp>
    </p:spTree>
    <p:extLst>
      <p:ext uri="{BB962C8B-B14F-4D97-AF65-F5344CB8AC3E}">
        <p14:creationId xmlns:p14="http://schemas.microsoft.com/office/powerpoint/2010/main" val="22645826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1764FBC-6C5F-4451-AEAE-3B7AB351663C}" type="datetimeFigureOut">
              <a:rPr lang="fr-FR" smtClean="0"/>
              <a:t>24/10/2016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307343-1B0D-4BC1-9066-A0D01AA94D67}" type="slidenum">
              <a:rPr lang="fr-FR" smtClean="0"/>
              <a:t>‹N°›</a:t>
            </a:fld>
            <a:endParaRPr lang="fr-FR"/>
          </a:p>
        </p:txBody>
      </p:sp>
    </p:spTree>
    <p:extLst>
      <p:ext uri="{BB962C8B-B14F-4D97-AF65-F5344CB8AC3E}">
        <p14:creationId xmlns:p14="http://schemas.microsoft.com/office/powerpoint/2010/main" val="30458943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1764FBC-6C5F-4451-AEAE-3B7AB351663C}" type="datetimeFigureOut">
              <a:rPr lang="fr-FR" smtClean="0"/>
              <a:t>24/10/2016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E307343-1B0D-4BC1-9066-A0D01AA94D67}" type="slidenum">
              <a:rPr lang="fr-FR" smtClean="0"/>
              <a:t>‹N°›</a:t>
            </a:fld>
            <a:endParaRPr lang="fr-FR"/>
          </a:p>
        </p:txBody>
      </p:sp>
    </p:spTree>
    <p:extLst>
      <p:ext uri="{BB962C8B-B14F-4D97-AF65-F5344CB8AC3E}">
        <p14:creationId xmlns:p14="http://schemas.microsoft.com/office/powerpoint/2010/main" val="24299118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1764FBC-6C5F-4451-AEAE-3B7AB351663C}" type="datetimeFigureOut">
              <a:rPr lang="fr-FR" smtClean="0"/>
              <a:t>24/10/2016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E307343-1B0D-4BC1-9066-A0D01AA94D67}" type="slidenum">
              <a:rPr lang="fr-FR" smtClean="0"/>
              <a:t>‹N°›</a:t>
            </a:fld>
            <a:endParaRPr lang="fr-FR"/>
          </a:p>
        </p:txBody>
      </p:sp>
    </p:spTree>
    <p:extLst>
      <p:ext uri="{BB962C8B-B14F-4D97-AF65-F5344CB8AC3E}">
        <p14:creationId xmlns:p14="http://schemas.microsoft.com/office/powerpoint/2010/main" val="37312935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764FBC-6C5F-4451-AEAE-3B7AB351663C}" type="datetimeFigureOut">
              <a:rPr lang="fr-FR" smtClean="0"/>
              <a:t>24/10/2016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307343-1B0D-4BC1-9066-A0D01AA94D67}" type="slidenum">
              <a:rPr lang="fr-FR" smtClean="0"/>
              <a:t>‹N°›</a:t>
            </a:fld>
            <a:endParaRPr lang="fr-FR"/>
          </a:p>
        </p:txBody>
      </p:sp>
    </p:spTree>
    <p:extLst>
      <p:ext uri="{BB962C8B-B14F-4D97-AF65-F5344CB8AC3E}">
        <p14:creationId xmlns:p14="http://schemas.microsoft.com/office/powerpoint/2010/main" val="18992695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1764FBC-6C5F-4451-AEAE-3B7AB351663C}" type="datetimeFigureOut">
              <a:rPr lang="fr-FR" smtClean="0"/>
              <a:t>24/10/2016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307343-1B0D-4BC1-9066-A0D01AA94D67}" type="slidenum">
              <a:rPr lang="fr-FR" smtClean="0"/>
              <a:t>‹N°›</a:t>
            </a:fld>
            <a:endParaRPr lang="fr-FR"/>
          </a:p>
        </p:txBody>
      </p:sp>
    </p:spTree>
    <p:extLst>
      <p:ext uri="{BB962C8B-B14F-4D97-AF65-F5344CB8AC3E}">
        <p14:creationId xmlns:p14="http://schemas.microsoft.com/office/powerpoint/2010/main" val="8509290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1764FBC-6C5F-4451-AEAE-3B7AB351663C}" type="datetimeFigureOut">
              <a:rPr lang="fr-FR" smtClean="0"/>
              <a:t>24/10/2016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307343-1B0D-4BC1-9066-A0D01AA94D67}" type="slidenum">
              <a:rPr lang="fr-FR" smtClean="0"/>
              <a:t>‹N°›</a:t>
            </a:fld>
            <a:endParaRPr lang="fr-FR"/>
          </a:p>
        </p:txBody>
      </p:sp>
    </p:spTree>
    <p:extLst>
      <p:ext uri="{BB962C8B-B14F-4D97-AF65-F5344CB8AC3E}">
        <p14:creationId xmlns:p14="http://schemas.microsoft.com/office/powerpoint/2010/main" val="18675105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64FBC-6C5F-4451-AEAE-3B7AB351663C}" type="datetimeFigureOut">
              <a:rPr lang="fr-FR" smtClean="0"/>
              <a:t>24/10/2016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07343-1B0D-4BC1-9066-A0D01AA94D67}" type="slidenum">
              <a:rPr lang="fr-FR" smtClean="0"/>
              <a:t>‹N°›</a:t>
            </a:fld>
            <a:endParaRPr lang="fr-FR"/>
          </a:p>
        </p:txBody>
      </p:sp>
    </p:spTree>
    <p:extLst>
      <p:ext uri="{BB962C8B-B14F-4D97-AF65-F5344CB8AC3E}">
        <p14:creationId xmlns:p14="http://schemas.microsoft.com/office/powerpoint/2010/main" val="959568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ac-strasbourg.fr/pedagogie/histoiregeographie/travail-par-competences/capacites-et-progressivite-au-college-en-histoire-geographie-education-civique/" TargetMode="External"/><Relationship Id="rId13" Type="http://schemas.openxmlformats.org/officeDocument/2006/relationships/hyperlink" Target="http://www.hce.education.fr/gallery_files/site/21/88.pdf" TargetMode="External"/><Relationship Id="rId3" Type="http://schemas.openxmlformats.org/officeDocument/2006/relationships/hyperlink" Target="http://media.education.gouv.fr/file/50/7/2507.pdf" TargetMode="External"/><Relationship Id="rId7" Type="http://schemas.openxmlformats.org/officeDocument/2006/relationships/hyperlink" Target="http://hist-geo.ac-rouen.fr/site/IMG/pdf/eval_diag.pdf" TargetMode="External"/><Relationship Id="rId12" Type="http://schemas.openxmlformats.org/officeDocument/2006/relationships/hyperlink" Target="http://www.cnesco.fr/wp-content/uploads/2014/12/Comparaison-internationale-sur-l%C3%A9valuation_Cnesco_091214.pdf" TargetMode="External"/><Relationship Id="rId2" Type="http://schemas.openxmlformats.org/officeDocument/2006/relationships/hyperlink" Target="http://media.eduscol.education.fr/file/Formation_continue_enseignants/12/0/actes_acquisdeseleves_ateliers_110120.pdf" TargetMode="External"/><Relationship Id="rId1" Type="http://schemas.openxmlformats.org/officeDocument/2006/relationships/slideLayout" Target="../slideLayouts/slideLayout7.xml"/><Relationship Id="rId6" Type="http://schemas.openxmlformats.org/officeDocument/2006/relationships/hyperlink" Target="http://webtice.ac-guyane.fr/histoire/spip.php?article447" TargetMode="External"/><Relationship Id="rId11" Type="http://schemas.openxmlformats.org/officeDocument/2006/relationships/hyperlink" Target="http://www.cafepedagogique.net/lemensuel/lesysteme/Pages/100_Evaluation.aspx" TargetMode="External"/><Relationship Id="rId5" Type="http://schemas.openxmlformats.org/officeDocument/2006/relationships/hyperlink" Target="http://www.reseau-canope.fr/innovation2014/levaluation-positive.html?tx_cndpvideoflv_pi1%5bidvideo%5d=44" TargetMode="External"/><Relationship Id="rId10" Type="http://schemas.openxmlformats.org/officeDocument/2006/relationships/hyperlink" Target="https://ecolededemain.wordpress.com/2013/10/15/la-notation-et-levaluation-des-eleves-vers-une-revolution/" TargetMode="External"/><Relationship Id="rId4" Type="http://schemas.openxmlformats.org/officeDocument/2006/relationships/hyperlink" Target="http://cache.media.eduscol.education.fr/file/socle_commun/74/7/socle-C5-Contribution-des-disciplines_161747.pdf" TargetMode="External"/><Relationship Id="rId9" Type="http://schemas.openxmlformats.org/officeDocument/2006/relationships/hyperlink" Target="http://www.cahiers-pedagogiques.com/Changer-l-evaluation-des-eleves" TargetMode="External"/><Relationship Id="rId14" Type="http://schemas.openxmlformats.org/officeDocument/2006/relationships/hyperlink" Target="http://cache.media.education.gouv.fr/file/Site_evaluation_des_eleves_2014/78/8/2015_evaluation_rapportjury_bdef_391788.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007553" y="1044000"/>
            <a:ext cx="7128895" cy="5055036"/>
            <a:chOff x="1007553" y="901482"/>
            <a:chExt cx="7128895" cy="5055036"/>
          </a:xfrm>
        </p:grpSpPr>
        <p:pic>
          <p:nvPicPr>
            <p:cNvPr id="1026" name="Picture 2" descr="EBM07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38" b="100000" l="0" r="100000">
                          <a14:foregroundMark x1="3711" y1="4952" x2="44434" y2="5365"/>
                          <a14:foregroundMark x1="26465" y1="48006" x2="30469" y2="47180"/>
                          <a14:foregroundMark x1="25977" y1="43741" x2="27344" y2="56259"/>
                          <a14:foregroundMark x1="28125" y1="40303" x2="31738" y2="48968"/>
                          <a14:foregroundMark x1="4785" y1="37827" x2="7910" y2="91197"/>
                          <a14:foregroundMark x1="85742" y1="96699" x2="97168" y2="96286"/>
                        </a14:backgroundRemoval>
                      </a14:imgEffect>
                    </a14:imgLayer>
                  </a14:imgProps>
                </a:ext>
                <a:ext uri="{28A0092B-C50C-407E-A947-70E740481C1C}">
                  <a14:useLocalDpi xmlns:a14="http://schemas.microsoft.com/office/drawing/2010/main" val="0"/>
                </a:ext>
              </a:extLst>
            </a:blip>
            <a:srcRect/>
            <a:stretch>
              <a:fillRect/>
            </a:stretch>
          </p:blipFill>
          <p:spPr bwMode="auto">
            <a:xfrm>
              <a:off x="1007553" y="901482"/>
              <a:ext cx="7128895" cy="5055036"/>
            </a:xfrm>
            <a:prstGeom prst="rect">
              <a:avLst/>
            </a:prstGeom>
            <a:noFill/>
            <a:effectLst>
              <a:glow rad="342900">
                <a:schemeClr val="bg2">
                  <a:alpha val="53000"/>
                </a:schemeClr>
              </a:glo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138461" y="1102411"/>
              <a:ext cx="1891352" cy="307777"/>
            </a:xfrm>
            <a:prstGeom prst="rect">
              <a:avLst/>
            </a:prstGeom>
          </p:spPr>
          <p:txBody>
            <a:bodyPr wrap="none">
              <a:spAutoFit/>
            </a:bodyPr>
            <a:lstStyle/>
            <a:p>
              <a:r>
                <a:rPr lang="fr-FR" sz="1400" b="1" i="1" dirty="0">
                  <a:latin typeface="Tw Cen MT" pitchFamily="34" charset="0"/>
                </a:rPr>
                <a:t>Vers l’évaluation </a:t>
              </a:r>
              <a:r>
                <a:rPr lang="fr-FR" sz="1400" b="1" i="1" dirty="0" smtClean="0">
                  <a:latin typeface="Tw Cen MT" pitchFamily="34" charset="0"/>
                </a:rPr>
                <a:t>positive</a:t>
              </a:r>
              <a:endParaRPr lang="fr-FR" sz="1400" b="1" i="1" dirty="0">
                <a:latin typeface="Tw Cen MT" pitchFamily="34" charset="0"/>
              </a:endParaRPr>
            </a:p>
          </p:txBody>
        </p:sp>
      </p:grpSp>
      <p:pic>
        <p:nvPicPr>
          <p:cNvPr id="7" name="Picture 2" descr="http://centenaire.org/sites/default/files/styles/full_16_9/public/atoms/images/logo_academie_guyane.png?itok=lxwIZ2LU"/>
          <p:cNvPicPr>
            <a:picLocks noChangeAspect="1" noChangeArrowheads="1"/>
          </p:cNvPicPr>
          <p:nvPr/>
        </p:nvPicPr>
        <p:blipFill rotWithShape="1">
          <a:blip r:embed="rId5"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32900" t="23218" r="32177" b="33855"/>
          <a:stretch/>
        </p:blipFill>
        <p:spPr bwMode="auto">
          <a:xfrm>
            <a:off x="7640569" y="5826527"/>
            <a:ext cx="1503431" cy="103781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95669" y="255151"/>
            <a:ext cx="8784530" cy="769441"/>
          </a:xfrm>
          <a:prstGeom prst="rect">
            <a:avLst/>
          </a:prstGeom>
          <a:noFill/>
        </p:spPr>
        <p:txBody>
          <a:bodyPr wrap="square" rtlCol="0">
            <a:spAutoFit/>
          </a:bodyPr>
          <a:lstStyle/>
          <a:p>
            <a:pPr algn="ctr"/>
            <a:r>
              <a:rPr lang="fr-FR" sz="4400" b="1" dirty="0" smtClean="0">
                <a:solidFill>
                  <a:schemeClr val="accent2">
                    <a:lumMod val="50000"/>
                  </a:schemeClr>
                </a:solidFill>
                <a:effectLst>
                  <a:outerShdw blurRad="38100" dist="38100" dir="2700000" algn="tl">
                    <a:srgbClr val="000000">
                      <a:alpha val="43137"/>
                    </a:srgbClr>
                  </a:outerShdw>
                </a:effectLst>
                <a:latin typeface="John Handy LET" pitchFamily="2" charset="0"/>
              </a:rPr>
              <a:t>Evaluer ses élèves</a:t>
            </a:r>
          </a:p>
        </p:txBody>
      </p:sp>
      <p:sp>
        <p:nvSpPr>
          <p:cNvPr id="3" name="Rectangle 2"/>
          <p:cNvSpPr/>
          <p:nvPr/>
        </p:nvSpPr>
        <p:spPr>
          <a:xfrm>
            <a:off x="2465735" y="182086"/>
            <a:ext cx="4284000" cy="72000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00407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Effect transition="in" filter="fade">
                                      <p:cBhvr>
                                        <p:cTn id="17" dur="1000"/>
                                        <p:tgtEl>
                                          <p:spTgt spid="5"/>
                                        </p:tgtEl>
                                      </p:cBhvr>
                                    </p:animEffect>
                                  </p:childTnLst>
                                </p:cTn>
                              </p:par>
                            </p:childTnLst>
                          </p:cTn>
                        </p:par>
                        <p:par>
                          <p:cTn id="18" fill="hold">
                            <p:stCondLst>
                              <p:cond delay="40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3976" y="164085"/>
            <a:ext cx="8784530" cy="553998"/>
          </a:xfrm>
          <a:prstGeom prst="rect">
            <a:avLst/>
          </a:prstGeom>
          <a:noFill/>
        </p:spPr>
        <p:txBody>
          <a:bodyPr wrap="square" rtlCol="0">
            <a:spAutoFit/>
          </a:bodyPr>
          <a:lstStyle/>
          <a:p>
            <a:pPr algn="ctr"/>
            <a:r>
              <a:rPr lang="fr-FR" sz="3000" b="1" dirty="0" smtClean="0">
                <a:solidFill>
                  <a:schemeClr val="accent2">
                    <a:lumMod val="50000"/>
                  </a:schemeClr>
                </a:solidFill>
                <a:effectLst>
                  <a:outerShdw blurRad="38100" dist="38100" dir="2700000" algn="tl">
                    <a:srgbClr val="000000">
                      <a:alpha val="43137"/>
                    </a:srgbClr>
                  </a:outerShdw>
                </a:effectLst>
                <a:latin typeface="John Handy LET" pitchFamily="2" charset="0"/>
              </a:rPr>
              <a:t>Avant propos : réfléchir sur l’évaluation, pourquoi ?</a:t>
            </a:r>
            <a:endParaRPr lang="fr-FR" sz="3000" b="1" dirty="0">
              <a:solidFill>
                <a:schemeClr val="accent2">
                  <a:lumMod val="50000"/>
                </a:schemeClr>
              </a:solidFill>
              <a:effectLst>
                <a:outerShdw blurRad="38100" dist="38100" dir="2700000" algn="tl">
                  <a:srgbClr val="000000">
                    <a:alpha val="43137"/>
                  </a:srgbClr>
                </a:outerShdw>
              </a:effectLst>
              <a:latin typeface="John Handy LET" pitchFamily="2"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99" t="17145" r="44251" b="16592"/>
          <a:stretch/>
        </p:blipFill>
        <p:spPr bwMode="auto">
          <a:xfrm>
            <a:off x="5063059" y="770636"/>
            <a:ext cx="3958094" cy="56200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8754" y="6494631"/>
            <a:ext cx="9182754" cy="400110"/>
          </a:xfrm>
          <a:prstGeom prst="rect">
            <a:avLst/>
          </a:prstGeom>
          <a:noFill/>
        </p:spPr>
        <p:txBody>
          <a:bodyPr wrap="square" rtlCol="0">
            <a:spAutoFit/>
          </a:bodyPr>
          <a:lstStyle/>
          <a:p>
            <a:pPr algn="ctr"/>
            <a:r>
              <a:rPr lang="fr-FR" sz="1000" b="1" i="1" dirty="0" smtClean="0">
                <a:latin typeface="Tw Cen MT" pitchFamily="34" charset="0"/>
              </a:rPr>
              <a:t>Extrait du rapport « l’évaluation des élèves par les enseignant dans la classe et les établissements : règlementation et pratique. Une comparaison internationale dans les pays de l’OCDE (2014)</a:t>
            </a:r>
            <a:r>
              <a:rPr lang="fr-FR" sz="1000" b="1" i="1" dirty="0">
                <a:latin typeface="Tw Cen MT" pitchFamily="34" charset="0"/>
              </a:rPr>
              <a:t> </a:t>
            </a:r>
            <a:r>
              <a:rPr lang="fr-FR" sz="1000" b="1" i="1" dirty="0" smtClean="0">
                <a:latin typeface="Tw Cen MT" pitchFamily="34" charset="0"/>
              </a:rPr>
              <a:t>- http</a:t>
            </a:r>
            <a:r>
              <a:rPr lang="fr-FR" sz="1000" b="1" i="1" dirty="0">
                <a:latin typeface="Tw Cen MT" pitchFamily="34" charset="0"/>
              </a:rPr>
              <a:t>://www.cnesco.fr/evaluation-des-eleves-dans-la-classe/</a:t>
            </a:r>
          </a:p>
        </p:txBody>
      </p:sp>
      <p:sp>
        <p:nvSpPr>
          <p:cNvPr id="5" name="ZoneTexte 4"/>
          <p:cNvSpPr txBox="1"/>
          <p:nvPr/>
        </p:nvSpPr>
        <p:spPr>
          <a:xfrm>
            <a:off x="193975" y="736527"/>
            <a:ext cx="4725077" cy="5652000"/>
          </a:xfrm>
          <a:prstGeom prst="rect">
            <a:avLst/>
          </a:prstGeom>
          <a:solidFill>
            <a:schemeClr val="accent2">
              <a:lumMod val="40000"/>
              <a:lumOff val="60000"/>
            </a:schemeClr>
          </a:solidFill>
          <a:ln w="127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400" b="1" dirty="0" smtClean="0">
                <a:solidFill>
                  <a:schemeClr val="tx1"/>
                </a:solidFill>
                <a:latin typeface="Tw Cen MT" panose="020B0602020104020603" pitchFamily="34" charset="0"/>
              </a:rPr>
              <a:t>La place de la </a:t>
            </a:r>
            <a:r>
              <a:rPr lang="fr-FR" sz="1400" b="1" u="sng" dirty="0" smtClean="0">
                <a:solidFill>
                  <a:schemeClr val="tx1"/>
                </a:solidFill>
                <a:latin typeface="Tw Cen MT" panose="020B0602020104020603" pitchFamily="34" charset="0"/>
              </a:rPr>
              <a:t>notation</a:t>
            </a:r>
            <a:r>
              <a:rPr lang="fr-FR" sz="1400" b="1" dirty="0" smtClean="0">
                <a:solidFill>
                  <a:schemeClr val="tx1"/>
                </a:solidFill>
                <a:latin typeface="Tw Cen MT" panose="020B0602020104020603" pitchFamily="34" charset="0"/>
              </a:rPr>
              <a:t> dans notre système éducatif est très </a:t>
            </a:r>
            <a:r>
              <a:rPr lang="fr-FR" sz="1400" b="1" u="sng" dirty="0" smtClean="0">
                <a:solidFill>
                  <a:schemeClr val="tx1"/>
                </a:solidFill>
                <a:latin typeface="Tw Cen MT" panose="020B0602020104020603" pitchFamily="34" charset="0"/>
              </a:rPr>
              <a:t>prégnante</a:t>
            </a:r>
            <a:r>
              <a:rPr lang="fr-FR" sz="1400" b="1" dirty="0" smtClean="0">
                <a:solidFill>
                  <a:schemeClr val="tx1"/>
                </a:solidFill>
                <a:latin typeface="Tw Cen MT" panose="020B0602020104020603" pitchFamily="34" charset="0"/>
              </a:rPr>
              <a:t>. Chez les élèves comme chez les parents, elle est attendue autant que redoutée car elle </a:t>
            </a:r>
            <a:r>
              <a:rPr lang="fr-FR" sz="1400" b="1" u="sng" dirty="0" smtClean="0">
                <a:solidFill>
                  <a:schemeClr val="tx1"/>
                </a:solidFill>
                <a:latin typeface="Tw Cen MT" panose="020B0602020104020603" pitchFamily="34" charset="0"/>
              </a:rPr>
              <a:t>symbolise un positionnement</a:t>
            </a:r>
            <a:r>
              <a:rPr lang="fr-FR" sz="1400" b="1" dirty="0" smtClean="0">
                <a:solidFill>
                  <a:schemeClr val="tx1"/>
                </a:solidFill>
                <a:latin typeface="Tw Cen MT" panose="020B0602020104020603" pitchFamily="34" charset="0"/>
              </a:rPr>
              <a:t>. </a:t>
            </a:r>
          </a:p>
          <a:p>
            <a:pPr algn="just"/>
            <a:r>
              <a:rPr lang="fr-FR" sz="1400" b="1" dirty="0" smtClean="0">
                <a:solidFill>
                  <a:schemeClr val="tx1"/>
                </a:solidFill>
                <a:latin typeface="Tw Cen MT" panose="020B0602020104020603" pitchFamily="34" charset="0"/>
              </a:rPr>
              <a:t>En temps qu’enseignant, il faut garder à l’esprit que derrière chaque évaluation c’est la </a:t>
            </a:r>
            <a:r>
              <a:rPr lang="fr-FR" sz="1400" b="1" u="sng" dirty="0" smtClean="0">
                <a:solidFill>
                  <a:schemeClr val="tx1"/>
                </a:solidFill>
                <a:latin typeface="Tw Cen MT" panose="020B0602020104020603" pitchFamily="34" charset="0"/>
              </a:rPr>
              <a:t>progression individuelle</a:t>
            </a:r>
            <a:r>
              <a:rPr lang="fr-FR" sz="1400" b="1" dirty="0" smtClean="0">
                <a:solidFill>
                  <a:schemeClr val="tx1"/>
                </a:solidFill>
                <a:latin typeface="Tw Cen MT" panose="020B0602020104020603" pitchFamily="34" charset="0"/>
              </a:rPr>
              <a:t> des apprentissages qui reste essentielle.</a:t>
            </a:r>
          </a:p>
          <a:p>
            <a:pPr algn="just"/>
            <a:r>
              <a:rPr lang="fr-FR" sz="1400" b="1" dirty="0">
                <a:solidFill>
                  <a:schemeClr val="tx1"/>
                </a:solidFill>
                <a:latin typeface="Tw Cen MT" panose="020B0602020104020603" pitchFamily="34" charset="0"/>
              </a:rPr>
              <a:t>Evaluer ne consiste pas simplement à vérifier l’acquisition par ses élèves des savoirs et savoir-faire dispensés durant </a:t>
            </a:r>
            <a:r>
              <a:rPr lang="fr-FR" sz="1400" b="1" dirty="0" smtClean="0">
                <a:solidFill>
                  <a:schemeClr val="tx1"/>
                </a:solidFill>
                <a:latin typeface="Tw Cen MT" panose="020B0602020104020603" pitchFamily="34" charset="0"/>
              </a:rPr>
              <a:t>un chapitre particulier : cette activité doit </a:t>
            </a:r>
            <a:r>
              <a:rPr lang="fr-FR" sz="1400" b="1" u="sng" dirty="0" smtClean="0">
                <a:solidFill>
                  <a:schemeClr val="tx1"/>
                </a:solidFill>
                <a:latin typeface="Tw Cen MT" panose="020B0602020104020603" pitchFamily="34" charset="0"/>
              </a:rPr>
              <a:t>permettre de faire progresser les élèves dans les apprentissages disciplinaires comme transversaux.</a:t>
            </a:r>
          </a:p>
          <a:p>
            <a:pPr algn="just"/>
            <a:r>
              <a:rPr lang="fr-FR" sz="1400" b="1" dirty="0" smtClean="0">
                <a:solidFill>
                  <a:schemeClr val="tx1"/>
                </a:solidFill>
                <a:latin typeface="Tw Cen MT" panose="020B0602020104020603" pitchFamily="34" charset="0"/>
              </a:rPr>
              <a:t>L’évaluation se décline </a:t>
            </a:r>
            <a:r>
              <a:rPr lang="fr-FR" sz="1400" b="1" dirty="0">
                <a:solidFill>
                  <a:schemeClr val="tx1"/>
                </a:solidFill>
                <a:latin typeface="Tw Cen MT" panose="020B0602020104020603" pitchFamily="34" charset="0"/>
              </a:rPr>
              <a:t>sous </a:t>
            </a:r>
            <a:r>
              <a:rPr lang="fr-FR" sz="1400" b="1" u="sng" dirty="0">
                <a:solidFill>
                  <a:schemeClr val="tx1"/>
                </a:solidFill>
                <a:latin typeface="Tw Cen MT" panose="020B0602020104020603" pitchFamily="34" charset="0"/>
              </a:rPr>
              <a:t>plusieurs formes</a:t>
            </a:r>
            <a:r>
              <a:rPr lang="fr-FR" sz="1400" b="1" dirty="0">
                <a:solidFill>
                  <a:schemeClr val="tx1"/>
                </a:solidFill>
                <a:latin typeface="Tw Cen MT" panose="020B0602020104020603" pitchFamily="34" charset="0"/>
              </a:rPr>
              <a:t>. Généralement sanctionnée par une note, elle se doit </a:t>
            </a:r>
            <a:r>
              <a:rPr lang="fr-FR" sz="1400" b="1" dirty="0" smtClean="0">
                <a:solidFill>
                  <a:schemeClr val="tx1"/>
                </a:solidFill>
                <a:latin typeface="Tw Cen MT" panose="020B0602020104020603" pitchFamily="34" charset="0"/>
              </a:rPr>
              <a:t>d’être accompagnée </a:t>
            </a:r>
            <a:r>
              <a:rPr lang="fr-FR" sz="1400" b="1" dirty="0">
                <a:solidFill>
                  <a:schemeClr val="tx1"/>
                </a:solidFill>
                <a:latin typeface="Tw Cen MT" panose="020B0602020104020603" pitchFamily="34" charset="0"/>
              </a:rPr>
              <a:t>d’une </a:t>
            </a:r>
            <a:r>
              <a:rPr lang="fr-FR" sz="1400" b="1" u="sng" dirty="0">
                <a:solidFill>
                  <a:schemeClr val="tx1"/>
                </a:solidFill>
                <a:latin typeface="Tw Cen MT" panose="020B0602020104020603" pitchFamily="34" charset="0"/>
              </a:rPr>
              <a:t>appréciation même courte</a:t>
            </a:r>
            <a:r>
              <a:rPr lang="fr-FR" sz="1400" b="1" dirty="0">
                <a:solidFill>
                  <a:schemeClr val="tx1"/>
                </a:solidFill>
                <a:latin typeface="Tw Cen MT" panose="020B0602020104020603" pitchFamily="34" charset="0"/>
              </a:rPr>
              <a:t>. </a:t>
            </a:r>
            <a:endParaRPr lang="fr-FR" sz="1400" b="1" dirty="0" smtClean="0">
              <a:solidFill>
                <a:schemeClr val="tx1"/>
              </a:solidFill>
              <a:latin typeface="Tw Cen MT" panose="020B0602020104020603" pitchFamily="34" charset="0"/>
            </a:endParaRPr>
          </a:p>
          <a:p>
            <a:pPr algn="just"/>
            <a:endParaRPr lang="fr-FR" sz="1400" b="1" dirty="0" smtClean="0">
              <a:solidFill>
                <a:schemeClr val="tx1"/>
              </a:solidFill>
              <a:latin typeface="Tw Cen MT" panose="020B0602020104020603" pitchFamily="34" charset="0"/>
            </a:endParaRPr>
          </a:p>
          <a:p>
            <a:pPr algn="just"/>
            <a:r>
              <a:rPr lang="fr-FR" sz="1400" b="1" dirty="0" smtClean="0">
                <a:solidFill>
                  <a:schemeClr val="tx1"/>
                </a:solidFill>
                <a:latin typeface="Tw Cen MT" panose="020B0602020104020603" pitchFamily="34" charset="0"/>
              </a:rPr>
              <a:t>S’interroger sur l’évaluation conduit à réfléchir sur ses </a:t>
            </a:r>
            <a:r>
              <a:rPr lang="fr-FR" sz="1400" b="1" u="sng" dirty="0" smtClean="0">
                <a:solidFill>
                  <a:schemeClr val="tx1"/>
                </a:solidFill>
                <a:latin typeface="Tw Cen MT" panose="020B0602020104020603" pitchFamily="34" charset="0"/>
              </a:rPr>
              <a:t>finalités</a:t>
            </a:r>
            <a:r>
              <a:rPr lang="fr-FR" sz="1400" b="1" dirty="0" smtClean="0">
                <a:solidFill>
                  <a:schemeClr val="tx1"/>
                </a:solidFill>
                <a:latin typeface="Tw Cen MT" panose="020B0602020104020603" pitchFamily="34" charset="0"/>
              </a:rPr>
              <a:t> et son </a:t>
            </a:r>
            <a:r>
              <a:rPr lang="fr-FR" sz="1400" b="1" u="sng" dirty="0" smtClean="0">
                <a:solidFill>
                  <a:schemeClr val="tx1"/>
                </a:solidFill>
                <a:latin typeface="Tw Cen MT" panose="020B0602020104020603" pitchFamily="34" charset="0"/>
              </a:rPr>
              <a:t>rôle formateur</a:t>
            </a:r>
            <a:r>
              <a:rPr lang="fr-FR" sz="1400" b="1" dirty="0" smtClean="0">
                <a:solidFill>
                  <a:schemeClr val="tx1"/>
                </a:solidFill>
                <a:latin typeface="Tw Cen MT" panose="020B0602020104020603" pitchFamily="34" charset="0"/>
              </a:rPr>
              <a:t> pour les élèves. L’évaluation n’est par une pratique figée. Elle est pratiquée différemment selon les pays : </a:t>
            </a:r>
          </a:p>
          <a:p>
            <a:pPr algn="just"/>
            <a:r>
              <a:rPr lang="fr-FR" sz="1400" b="1" dirty="0" smtClean="0">
                <a:solidFill>
                  <a:srgbClr val="0070C0"/>
                </a:solidFill>
                <a:latin typeface="Tw Cen MT" panose="020B0602020104020603" pitchFamily="34" charset="0"/>
                <a:sym typeface="Wingdings 2"/>
              </a:rPr>
              <a:t></a:t>
            </a:r>
            <a:r>
              <a:rPr lang="fr-FR" sz="1400" b="1" dirty="0" smtClean="0">
                <a:solidFill>
                  <a:schemeClr val="tx1"/>
                </a:solidFill>
                <a:latin typeface="Tw Cen MT" panose="020B0602020104020603" pitchFamily="34" charset="0"/>
              </a:rPr>
              <a:t> certains </a:t>
            </a:r>
            <a:r>
              <a:rPr lang="fr-FR" sz="1400" b="1" dirty="0">
                <a:solidFill>
                  <a:schemeClr val="tx1"/>
                </a:solidFill>
                <a:latin typeface="Tw Cen MT" panose="020B0602020104020603" pitchFamily="34" charset="0"/>
              </a:rPr>
              <a:t>pays ont supprimé les notes, notamment au primaire. </a:t>
            </a:r>
            <a:endParaRPr lang="fr-FR" sz="1400" b="1" dirty="0" smtClean="0">
              <a:solidFill>
                <a:schemeClr val="tx1"/>
              </a:solidFill>
              <a:latin typeface="Tw Cen MT" panose="020B0602020104020603" pitchFamily="34" charset="0"/>
            </a:endParaRPr>
          </a:p>
          <a:p>
            <a:pPr algn="just"/>
            <a:r>
              <a:rPr lang="fr-FR" sz="1400" b="1" dirty="0">
                <a:solidFill>
                  <a:srgbClr val="7030A0"/>
                </a:solidFill>
                <a:latin typeface="Tw Cen MT" panose="020B0602020104020603" pitchFamily="34" charset="0"/>
                <a:sym typeface="Wingdings 2"/>
              </a:rPr>
              <a:t></a:t>
            </a:r>
            <a:r>
              <a:rPr lang="fr-FR" sz="1400" b="1" dirty="0" smtClean="0">
                <a:solidFill>
                  <a:schemeClr val="tx1"/>
                </a:solidFill>
                <a:latin typeface="Tw Cen MT" panose="020B0602020104020603" pitchFamily="34" charset="0"/>
              </a:rPr>
              <a:t> d’autres </a:t>
            </a:r>
            <a:r>
              <a:rPr lang="fr-FR" sz="1400" b="1" dirty="0">
                <a:solidFill>
                  <a:schemeClr val="tx1"/>
                </a:solidFill>
                <a:latin typeface="Tw Cen MT" panose="020B0602020104020603" pitchFamily="34" charset="0"/>
              </a:rPr>
              <a:t>pays ont remplacé la notation chiffrée par une évaluation en niveau de performance (ex : par lettres</a:t>
            </a:r>
            <a:r>
              <a:rPr lang="fr-FR" sz="1400" b="1" dirty="0" smtClean="0">
                <a:solidFill>
                  <a:schemeClr val="tx1"/>
                </a:solidFill>
                <a:latin typeface="Tw Cen MT" panose="020B0602020104020603" pitchFamily="34" charset="0"/>
              </a:rPr>
              <a:t>).</a:t>
            </a:r>
          </a:p>
          <a:p>
            <a:pPr algn="just"/>
            <a:r>
              <a:rPr lang="fr-FR" sz="1400" b="1" dirty="0">
                <a:solidFill>
                  <a:schemeClr val="accent6">
                    <a:lumMod val="75000"/>
                  </a:schemeClr>
                </a:solidFill>
                <a:latin typeface="Tw Cen MT" panose="020B0602020104020603" pitchFamily="34" charset="0"/>
                <a:sym typeface="Wingdings 2"/>
              </a:rPr>
              <a:t></a:t>
            </a:r>
            <a:r>
              <a:rPr lang="fr-FR" sz="1400" b="1" dirty="0" smtClean="0">
                <a:solidFill>
                  <a:schemeClr val="tx1"/>
                </a:solidFill>
                <a:latin typeface="Tw Cen MT" panose="020B0602020104020603" pitchFamily="34" charset="0"/>
              </a:rPr>
              <a:t> dans </a:t>
            </a:r>
            <a:r>
              <a:rPr lang="fr-FR" sz="1400" b="1" dirty="0">
                <a:solidFill>
                  <a:schemeClr val="tx1"/>
                </a:solidFill>
                <a:latin typeface="Tw Cen MT" panose="020B0602020104020603" pitchFamily="34" charset="0"/>
              </a:rPr>
              <a:t>les pays restés fidèles à la notation chiffrée, les échelles d’évaluation varient fortement</a:t>
            </a:r>
            <a:r>
              <a:rPr lang="fr-FR" sz="1400" b="1" dirty="0" smtClean="0">
                <a:solidFill>
                  <a:schemeClr val="tx1"/>
                </a:solidFill>
                <a:latin typeface="Tw Cen MT" panose="020B0602020104020603" pitchFamily="34" charset="0"/>
              </a:rPr>
              <a:t>. </a:t>
            </a:r>
            <a:endParaRPr lang="fr-FR" sz="1400" b="1" dirty="0">
              <a:solidFill>
                <a:schemeClr val="tx1"/>
              </a:solidFill>
              <a:latin typeface="Tw Cen MT" panose="020B0602020104020603" pitchFamily="34" charset="0"/>
            </a:endParaRPr>
          </a:p>
        </p:txBody>
      </p:sp>
      <p:sp>
        <p:nvSpPr>
          <p:cNvPr id="4" name="Rectangle 3"/>
          <p:cNvSpPr/>
          <p:nvPr/>
        </p:nvSpPr>
        <p:spPr>
          <a:xfrm>
            <a:off x="5610377" y="3211348"/>
            <a:ext cx="450764" cy="369332"/>
          </a:xfrm>
          <a:prstGeom prst="rect">
            <a:avLst/>
          </a:prstGeom>
        </p:spPr>
        <p:txBody>
          <a:bodyPr wrap="none">
            <a:spAutoFit/>
          </a:bodyPr>
          <a:lstStyle/>
          <a:p>
            <a:r>
              <a:rPr lang="fr-FR" b="1" dirty="0">
                <a:solidFill>
                  <a:srgbClr val="0070C0"/>
                </a:solidFill>
                <a:latin typeface="Tw Cen MT" panose="020B0602020104020603" pitchFamily="34" charset="0"/>
                <a:sym typeface="Wingdings 2"/>
              </a:rPr>
              <a:t></a:t>
            </a:r>
            <a:r>
              <a:rPr lang="fr-FR" b="1" dirty="0">
                <a:latin typeface="Tw Cen MT" panose="020B0602020104020603" pitchFamily="34" charset="0"/>
              </a:rPr>
              <a:t> </a:t>
            </a:r>
            <a:endParaRPr lang="fr-FR" dirty="0"/>
          </a:p>
        </p:txBody>
      </p:sp>
      <p:sp>
        <p:nvSpPr>
          <p:cNvPr id="6" name="Rectangle 5"/>
          <p:cNvSpPr/>
          <p:nvPr/>
        </p:nvSpPr>
        <p:spPr>
          <a:xfrm>
            <a:off x="5610377" y="1743988"/>
            <a:ext cx="450764" cy="369332"/>
          </a:xfrm>
          <a:prstGeom prst="rect">
            <a:avLst/>
          </a:prstGeom>
        </p:spPr>
        <p:txBody>
          <a:bodyPr wrap="none">
            <a:spAutoFit/>
          </a:bodyPr>
          <a:lstStyle/>
          <a:p>
            <a:r>
              <a:rPr lang="fr-FR" b="1" dirty="0">
                <a:solidFill>
                  <a:srgbClr val="7030A0"/>
                </a:solidFill>
                <a:latin typeface="Tw Cen MT" panose="020B0602020104020603" pitchFamily="34" charset="0"/>
                <a:sym typeface="Wingdings 2"/>
              </a:rPr>
              <a:t></a:t>
            </a:r>
            <a:r>
              <a:rPr lang="fr-FR" b="1" dirty="0">
                <a:solidFill>
                  <a:srgbClr val="7030A0"/>
                </a:solidFill>
                <a:latin typeface="Tw Cen MT" panose="020B0602020104020603" pitchFamily="34" charset="0"/>
              </a:rPr>
              <a:t> </a:t>
            </a:r>
            <a:endParaRPr lang="fr-FR" dirty="0">
              <a:solidFill>
                <a:srgbClr val="7030A0"/>
              </a:solidFill>
            </a:endParaRPr>
          </a:p>
        </p:txBody>
      </p:sp>
      <p:sp>
        <p:nvSpPr>
          <p:cNvPr id="7" name="Rectangle 6"/>
          <p:cNvSpPr/>
          <p:nvPr/>
        </p:nvSpPr>
        <p:spPr>
          <a:xfrm>
            <a:off x="5610377" y="2586494"/>
            <a:ext cx="450764" cy="369332"/>
          </a:xfrm>
          <a:prstGeom prst="rect">
            <a:avLst/>
          </a:prstGeom>
        </p:spPr>
        <p:txBody>
          <a:bodyPr wrap="none">
            <a:spAutoFit/>
          </a:bodyPr>
          <a:lstStyle/>
          <a:p>
            <a:r>
              <a:rPr lang="fr-FR" b="1" dirty="0">
                <a:solidFill>
                  <a:schemeClr val="accent6">
                    <a:lumMod val="75000"/>
                  </a:schemeClr>
                </a:solidFill>
                <a:latin typeface="Tw Cen MT" panose="020B0602020104020603" pitchFamily="34" charset="0"/>
                <a:sym typeface="Wingdings 2"/>
              </a:rPr>
              <a:t></a:t>
            </a:r>
            <a:r>
              <a:rPr lang="fr-FR" b="1" dirty="0">
                <a:solidFill>
                  <a:schemeClr val="accent6">
                    <a:lumMod val="75000"/>
                  </a:schemeClr>
                </a:solidFill>
                <a:latin typeface="Tw Cen MT" panose="020B0602020104020603" pitchFamily="34" charset="0"/>
              </a:rPr>
              <a:t> </a:t>
            </a:r>
            <a:endParaRPr lang="fr-FR" dirty="0">
              <a:solidFill>
                <a:schemeClr val="accent6">
                  <a:lumMod val="75000"/>
                </a:schemeClr>
              </a:solidFill>
            </a:endParaRPr>
          </a:p>
        </p:txBody>
      </p:sp>
      <p:sp>
        <p:nvSpPr>
          <p:cNvPr id="9" name="Rectangle 8"/>
          <p:cNvSpPr/>
          <p:nvPr/>
        </p:nvSpPr>
        <p:spPr>
          <a:xfrm>
            <a:off x="5610377" y="1188000"/>
            <a:ext cx="450764" cy="369332"/>
          </a:xfrm>
          <a:prstGeom prst="rect">
            <a:avLst/>
          </a:prstGeom>
        </p:spPr>
        <p:txBody>
          <a:bodyPr wrap="none">
            <a:spAutoFit/>
          </a:bodyPr>
          <a:lstStyle/>
          <a:p>
            <a:r>
              <a:rPr lang="fr-FR" b="1" dirty="0">
                <a:solidFill>
                  <a:srgbClr val="0070C0"/>
                </a:solidFill>
                <a:latin typeface="Tw Cen MT" panose="020B0602020104020603" pitchFamily="34" charset="0"/>
                <a:sym typeface="Wingdings 2"/>
              </a:rPr>
              <a:t></a:t>
            </a:r>
            <a:r>
              <a:rPr lang="fr-FR" b="1" dirty="0">
                <a:latin typeface="Tw Cen MT" panose="020B0602020104020603" pitchFamily="34" charset="0"/>
              </a:rPr>
              <a:t> </a:t>
            </a:r>
            <a:endParaRPr lang="fr-FR" dirty="0"/>
          </a:p>
        </p:txBody>
      </p:sp>
      <p:sp>
        <p:nvSpPr>
          <p:cNvPr id="10" name="Rectangle 9"/>
          <p:cNvSpPr/>
          <p:nvPr/>
        </p:nvSpPr>
        <p:spPr>
          <a:xfrm>
            <a:off x="5610377" y="3672000"/>
            <a:ext cx="450764" cy="369332"/>
          </a:xfrm>
          <a:prstGeom prst="rect">
            <a:avLst/>
          </a:prstGeom>
        </p:spPr>
        <p:txBody>
          <a:bodyPr wrap="none">
            <a:spAutoFit/>
          </a:bodyPr>
          <a:lstStyle/>
          <a:p>
            <a:r>
              <a:rPr lang="fr-FR" b="1" dirty="0">
                <a:solidFill>
                  <a:schemeClr val="accent6">
                    <a:lumMod val="75000"/>
                  </a:schemeClr>
                </a:solidFill>
                <a:latin typeface="Tw Cen MT" panose="020B0602020104020603" pitchFamily="34" charset="0"/>
                <a:sym typeface="Wingdings 2"/>
              </a:rPr>
              <a:t></a:t>
            </a:r>
            <a:r>
              <a:rPr lang="fr-FR" b="1" dirty="0">
                <a:solidFill>
                  <a:schemeClr val="accent6">
                    <a:lumMod val="75000"/>
                  </a:schemeClr>
                </a:solidFill>
                <a:latin typeface="Tw Cen MT" panose="020B0602020104020603" pitchFamily="34" charset="0"/>
              </a:rPr>
              <a:t> </a:t>
            </a:r>
            <a:endParaRPr lang="fr-FR" dirty="0">
              <a:solidFill>
                <a:schemeClr val="accent6">
                  <a:lumMod val="75000"/>
                </a:schemeClr>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059" y="736527"/>
            <a:ext cx="3956538" cy="2883877"/>
          </a:xfrm>
          <a:prstGeom prst="rect">
            <a:avLst/>
          </a:prstGeom>
          <a:ln>
            <a:solidFill>
              <a:schemeClr val="accent2">
                <a:lumMod val="50000"/>
              </a:schemeClr>
            </a:solidFill>
          </a:ln>
        </p:spPr>
      </p:pic>
      <p:cxnSp>
        <p:nvCxnSpPr>
          <p:cNvPr id="12" name="Connecteur droit avec flèche 11"/>
          <p:cNvCxnSpPr/>
          <p:nvPr/>
        </p:nvCxnSpPr>
        <p:spPr>
          <a:xfrm flipV="1">
            <a:off x="7520771" y="2586494"/>
            <a:ext cx="1263759" cy="842506"/>
          </a:xfrm>
          <a:prstGeom prst="straightConnector1">
            <a:avLst/>
          </a:prstGeom>
          <a:ln w="76200">
            <a:solidFill>
              <a:schemeClr val="accent2">
                <a:lumMod val="50000"/>
              </a:schemeClr>
            </a:solidFill>
            <a:headEnd type="none" w="med" len="med"/>
            <a:tailEnd type="triangle" w="med" len="med"/>
          </a:ln>
        </p:spPr>
        <p:style>
          <a:lnRef idx="3">
            <a:schemeClr val="accent2"/>
          </a:lnRef>
          <a:fillRef idx="0">
            <a:schemeClr val="accent2"/>
          </a:fillRef>
          <a:effectRef idx="2">
            <a:schemeClr val="accent2"/>
          </a:effectRef>
          <a:fontRef idx="minor">
            <a:schemeClr val="tx1"/>
          </a:fontRef>
        </p:style>
      </p:cxnSp>
      <p:pic>
        <p:nvPicPr>
          <p:cNvPr id="2054" name="Picture 6" descr="http://1.bp.blogspot.com/-8QvGSzsbPkg/UlW0I5rGonI/AAAAAAAACx4/0qwqgnlW_l4/s1600/la_thesis_statements.gif"/>
          <p:cNvPicPr>
            <a:picLocks noChangeAspect="1" noChangeArrowheads="1"/>
          </p:cNvPicPr>
          <p:nvPr/>
        </p:nvPicPr>
        <p:blipFill rotWithShape="1">
          <a:blip r:embed="rId4">
            <a:extLst>
              <a:ext uri="{28A0092B-C50C-407E-A947-70E740481C1C}">
                <a14:useLocalDpi xmlns:a14="http://schemas.microsoft.com/office/drawing/2010/main" val="0"/>
              </a:ext>
            </a:extLst>
          </a:blip>
          <a:srcRect b="2752"/>
          <a:stretch/>
        </p:blipFill>
        <p:spPr bwMode="auto">
          <a:xfrm>
            <a:off x="5962308" y="1950585"/>
            <a:ext cx="2147112" cy="344282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5965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1000"/>
                                        <p:tgtEl>
                                          <p:spTgt spid="5">
                                            <p:bg/>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1000"/>
                                        <p:tgtEl>
                                          <p:spTgt spid="5">
                                            <p:txEl>
                                              <p:pRg st="0" end="0"/>
                                            </p:txEl>
                                          </p:spTgt>
                                        </p:tgtEl>
                                      </p:cBhvr>
                                    </p:animEffect>
                                  </p:childTnLst>
                                </p:cTn>
                              </p:par>
                            </p:childTnLst>
                          </p:cTn>
                        </p:par>
                        <p:par>
                          <p:cTn id="17" fill="hold">
                            <p:stCondLst>
                              <p:cond delay="2000"/>
                            </p:stCondLst>
                            <p:childTnLst>
                              <p:par>
                                <p:cTn id="18" presetID="21"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1000"/>
                                        <p:tgtEl>
                                          <p:spTgt spid="5">
                                            <p:txEl>
                                              <p:pRg st="1" end="1"/>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left)">
                                      <p:cBhvr>
                                        <p:cTn id="33" dur="1000"/>
                                        <p:tgtEl>
                                          <p:spTgt spid="5">
                                            <p:txEl>
                                              <p:pRg st="2" end="2"/>
                                            </p:txEl>
                                          </p:spTgt>
                                        </p:tgtEl>
                                      </p:cBhvr>
                                    </p:animEffect>
                                  </p:childTnLst>
                                </p:cTn>
                              </p:par>
                            </p:childTnLst>
                          </p:cTn>
                        </p:par>
                        <p:par>
                          <p:cTn id="34" fill="hold">
                            <p:stCondLst>
                              <p:cond delay="1000"/>
                            </p:stCondLst>
                            <p:childTnLst>
                              <p:par>
                                <p:cTn id="35" presetID="10" presetClass="exit" presetSubtype="0" fill="hold" nodeType="after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wipe(left)">
                                      <p:cBhvr>
                                        <p:cTn id="45" dur="1000"/>
                                        <p:tgtEl>
                                          <p:spTgt spid="5">
                                            <p:txEl>
                                              <p:pRg st="3" end="3"/>
                                            </p:txEl>
                                          </p:spTgt>
                                        </p:tgtEl>
                                      </p:cBhvr>
                                    </p:animEffect>
                                  </p:childTnLst>
                                </p:cTn>
                              </p:par>
                            </p:childTnLst>
                          </p:cTn>
                        </p:par>
                        <p:par>
                          <p:cTn id="46" fill="hold">
                            <p:stCondLst>
                              <p:cond delay="1000"/>
                            </p:stCondLst>
                            <p:childTnLst>
                              <p:par>
                                <p:cTn id="47" presetID="53" presetClass="entr" presetSubtype="528" fill="hold" nodeType="afterEffect">
                                  <p:stCondLst>
                                    <p:cond delay="0"/>
                                  </p:stCondLst>
                                  <p:childTnLst>
                                    <p:set>
                                      <p:cBhvr>
                                        <p:cTn id="48" dur="1" fill="hold">
                                          <p:stCondLst>
                                            <p:cond delay="0"/>
                                          </p:stCondLst>
                                        </p:cTn>
                                        <p:tgtEl>
                                          <p:spTgt spid="2054"/>
                                        </p:tgtEl>
                                        <p:attrNameLst>
                                          <p:attrName>style.visibility</p:attrName>
                                        </p:attrNameLst>
                                      </p:cBhvr>
                                      <p:to>
                                        <p:strVal val="visible"/>
                                      </p:to>
                                    </p:set>
                                    <p:anim calcmode="lin" valueType="num">
                                      <p:cBhvr>
                                        <p:cTn id="49" dur="1000" fill="hold"/>
                                        <p:tgtEl>
                                          <p:spTgt spid="2054"/>
                                        </p:tgtEl>
                                        <p:attrNameLst>
                                          <p:attrName>ppt_w</p:attrName>
                                        </p:attrNameLst>
                                      </p:cBhvr>
                                      <p:tavLst>
                                        <p:tav tm="0">
                                          <p:val>
                                            <p:fltVal val="0"/>
                                          </p:val>
                                        </p:tav>
                                        <p:tav tm="100000">
                                          <p:val>
                                            <p:strVal val="#ppt_w"/>
                                          </p:val>
                                        </p:tav>
                                      </p:tavLst>
                                    </p:anim>
                                    <p:anim calcmode="lin" valueType="num">
                                      <p:cBhvr>
                                        <p:cTn id="50" dur="1000" fill="hold"/>
                                        <p:tgtEl>
                                          <p:spTgt spid="2054"/>
                                        </p:tgtEl>
                                        <p:attrNameLst>
                                          <p:attrName>ppt_h</p:attrName>
                                        </p:attrNameLst>
                                      </p:cBhvr>
                                      <p:tavLst>
                                        <p:tav tm="0">
                                          <p:val>
                                            <p:fltVal val="0"/>
                                          </p:val>
                                        </p:tav>
                                        <p:tav tm="100000">
                                          <p:val>
                                            <p:strVal val="#ppt_h"/>
                                          </p:val>
                                        </p:tav>
                                      </p:tavLst>
                                    </p:anim>
                                    <p:animEffect transition="in" filter="fade">
                                      <p:cBhvr>
                                        <p:cTn id="51" dur="1000"/>
                                        <p:tgtEl>
                                          <p:spTgt spid="2054"/>
                                        </p:tgtEl>
                                      </p:cBhvr>
                                    </p:animEffect>
                                    <p:anim calcmode="lin" valueType="num">
                                      <p:cBhvr>
                                        <p:cTn id="52" dur="1000" fill="hold"/>
                                        <p:tgtEl>
                                          <p:spTgt spid="2054"/>
                                        </p:tgtEl>
                                        <p:attrNameLst>
                                          <p:attrName>ppt_x</p:attrName>
                                        </p:attrNameLst>
                                      </p:cBhvr>
                                      <p:tavLst>
                                        <p:tav tm="0">
                                          <p:val>
                                            <p:fltVal val="0.5"/>
                                          </p:val>
                                        </p:tav>
                                        <p:tav tm="100000">
                                          <p:val>
                                            <p:strVal val="#ppt_x"/>
                                          </p:val>
                                        </p:tav>
                                      </p:tavLst>
                                    </p:anim>
                                    <p:anim calcmode="lin" valueType="num">
                                      <p:cBhvr>
                                        <p:cTn id="53" dur="1000" fill="hold"/>
                                        <p:tgtEl>
                                          <p:spTgt spid="2054"/>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Effect transition="in" filter="wipe(left)">
                                      <p:cBhvr>
                                        <p:cTn id="58" dur="1000"/>
                                        <p:tgtEl>
                                          <p:spTgt spid="5">
                                            <p:txEl>
                                              <p:pRg st="5" end="5"/>
                                            </p:txEl>
                                          </p:spTgt>
                                        </p:tgtEl>
                                      </p:cBhvr>
                                    </p:animEffect>
                                  </p:childTnLst>
                                </p:cTn>
                              </p:par>
                              <p:par>
                                <p:cTn id="59" presetID="10" presetClass="exit" presetSubtype="0" fill="hold" nodeType="withEffect">
                                  <p:stCondLst>
                                    <p:cond delay="0"/>
                                  </p:stCondLst>
                                  <p:childTnLst>
                                    <p:animEffect transition="out" filter="fade">
                                      <p:cBhvr>
                                        <p:cTn id="60" dur="500"/>
                                        <p:tgtEl>
                                          <p:spTgt spid="2054"/>
                                        </p:tgtEl>
                                      </p:cBhvr>
                                    </p:animEffect>
                                    <p:set>
                                      <p:cBhvr>
                                        <p:cTn id="61" dur="1" fill="hold">
                                          <p:stCondLst>
                                            <p:cond delay="499"/>
                                          </p:stCondLst>
                                        </p:cTn>
                                        <p:tgtEl>
                                          <p:spTgt spid="205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1026"/>
                                        </p:tgtEl>
                                        <p:attrNameLst>
                                          <p:attrName>style.visibility</p:attrName>
                                        </p:attrNameLst>
                                      </p:cBhvr>
                                      <p:to>
                                        <p:strVal val="visible"/>
                                      </p:to>
                                    </p:set>
                                    <p:animEffect transition="in" filter="wheel(1)">
                                      <p:cBhvr>
                                        <p:cTn id="66" dur="2000"/>
                                        <p:tgtEl>
                                          <p:spTgt spid="1026"/>
                                        </p:tgtEl>
                                      </p:cBhvr>
                                    </p:animEffect>
                                  </p:childTnLst>
                                </p:cTn>
                              </p:par>
                              <p:par>
                                <p:cTn id="67" presetID="2" presetClass="entr" presetSubtype="4" fill="hold" grpId="0" nodeType="with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1000" fill="hold"/>
                                        <p:tgtEl>
                                          <p:spTgt spid="3"/>
                                        </p:tgtEl>
                                        <p:attrNameLst>
                                          <p:attrName>ppt_x</p:attrName>
                                        </p:attrNameLst>
                                      </p:cBhvr>
                                      <p:tavLst>
                                        <p:tav tm="0">
                                          <p:val>
                                            <p:strVal val="#ppt_x"/>
                                          </p:val>
                                        </p:tav>
                                        <p:tav tm="100000">
                                          <p:val>
                                            <p:strVal val="#ppt_x"/>
                                          </p:val>
                                        </p:tav>
                                      </p:tavLst>
                                    </p:anim>
                                    <p:anim calcmode="lin" valueType="num">
                                      <p:cBhvr additive="base">
                                        <p:cTn id="7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5">
                                            <p:txEl>
                                              <p:pRg st="6" end="6"/>
                                            </p:txEl>
                                          </p:spTgt>
                                        </p:tgtEl>
                                        <p:attrNameLst>
                                          <p:attrName>style.visibility</p:attrName>
                                        </p:attrNameLst>
                                      </p:cBhvr>
                                      <p:to>
                                        <p:strVal val="visible"/>
                                      </p:to>
                                    </p:set>
                                    <p:animEffect transition="in" filter="wipe(left)">
                                      <p:cBhvr>
                                        <p:cTn id="75" dur="1000"/>
                                        <p:tgtEl>
                                          <p:spTgt spid="5">
                                            <p:txEl>
                                              <p:pRg st="6" end="6"/>
                                            </p:txEl>
                                          </p:spTgt>
                                        </p:tgtEl>
                                      </p:cBhvr>
                                    </p:animEffect>
                                  </p:childTnLst>
                                </p:cTn>
                              </p:par>
                            </p:childTnLst>
                          </p:cTn>
                        </p:par>
                        <p:par>
                          <p:cTn id="76" fill="hold">
                            <p:stCondLst>
                              <p:cond delay="1000"/>
                            </p:stCondLst>
                            <p:childTnLst>
                              <p:par>
                                <p:cTn id="77" presetID="31" presetClass="entr" presetSubtype="0"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1000" fill="hold"/>
                                        <p:tgtEl>
                                          <p:spTgt spid="9"/>
                                        </p:tgtEl>
                                        <p:attrNameLst>
                                          <p:attrName>ppt_w</p:attrName>
                                        </p:attrNameLst>
                                      </p:cBhvr>
                                      <p:tavLst>
                                        <p:tav tm="0">
                                          <p:val>
                                            <p:fltVal val="0"/>
                                          </p:val>
                                        </p:tav>
                                        <p:tav tm="100000">
                                          <p:val>
                                            <p:strVal val="#ppt_w"/>
                                          </p:val>
                                        </p:tav>
                                      </p:tavLst>
                                    </p:anim>
                                    <p:anim calcmode="lin" valueType="num">
                                      <p:cBhvr>
                                        <p:cTn id="80" dur="1000" fill="hold"/>
                                        <p:tgtEl>
                                          <p:spTgt spid="9"/>
                                        </p:tgtEl>
                                        <p:attrNameLst>
                                          <p:attrName>ppt_h</p:attrName>
                                        </p:attrNameLst>
                                      </p:cBhvr>
                                      <p:tavLst>
                                        <p:tav tm="0">
                                          <p:val>
                                            <p:fltVal val="0"/>
                                          </p:val>
                                        </p:tav>
                                        <p:tav tm="100000">
                                          <p:val>
                                            <p:strVal val="#ppt_h"/>
                                          </p:val>
                                        </p:tav>
                                      </p:tavLst>
                                    </p:anim>
                                    <p:anim calcmode="lin" valueType="num">
                                      <p:cBhvr>
                                        <p:cTn id="81" dur="1000" fill="hold"/>
                                        <p:tgtEl>
                                          <p:spTgt spid="9"/>
                                        </p:tgtEl>
                                        <p:attrNameLst>
                                          <p:attrName>style.rotation</p:attrName>
                                        </p:attrNameLst>
                                      </p:cBhvr>
                                      <p:tavLst>
                                        <p:tav tm="0">
                                          <p:val>
                                            <p:fltVal val="90"/>
                                          </p:val>
                                        </p:tav>
                                        <p:tav tm="100000">
                                          <p:val>
                                            <p:fltVal val="0"/>
                                          </p:val>
                                        </p:tav>
                                      </p:tavLst>
                                    </p:anim>
                                    <p:animEffect transition="in" filter="fade">
                                      <p:cBhvr>
                                        <p:cTn id="82" dur="1000"/>
                                        <p:tgtEl>
                                          <p:spTgt spid="9"/>
                                        </p:tgtEl>
                                      </p:cBhvr>
                                    </p:animEffect>
                                  </p:childTnLst>
                                </p:cTn>
                              </p:par>
                            </p:childTnLst>
                          </p:cTn>
                        </p:par>
                        <p:par>
                          <p:cTn id="83" fill="hold">
                            <p:stCondLst>
                              <p:cond delay="2000"/>
                            </p:stCondLst>
                            <p:childTnLst>
                              <p:par>
                                <p:cTn id="84" presetID="31" presetClass="entr" presetSubtype="0"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style.rotation</p:attrName>
                                        </p:attrNameLst>
                                      </p:cBhvr>
                                      <p:tavLst>
                                        <p:tav tm="0">
                                          <p:val>
                                            <p:fltVal val="90"/>
                                          </p:val>
                                        </p:tav>
                                        <p:tav tm="100000">
                                          <p:val>
                                            <p:fltVal val="0"/>
                                          </p:val>
                                        </p:tav>
                                      </p:tavLst>
                                    </p:anim>
                                    <p:animEffect transition="in" filter="fade">
                                      <p:cBhvr>
                                        <p:cTn id="89" dur="1000"/>
                                        <p:tgtEl>
                                          <p:spTgt spid="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5">
                                            <p:txEl>
                                              <p:pRg st="7" end="7"/>
                                            </p:txEl>
                                          </p:spTgt>
                                        </p:tgtEl>
                                        <p:attrNameLst>
                                          <p:attrName>style.visibility</p:attrName>
                                        </p:attrNameLst>
                                      </p:cBhvr>
                                      <p:to>
                                        <p:strVal val="visible"/>
                                      </p:to>
                                    </p:set>
                                    <p:animEffect transition="in" filter="wipe(left)">
                                      <p:cBhvr>
                                        <p:cTn id="94" dur="1000"/>
                                        <p:tgtEl>
                                          <p:spTgt spid="5">
                                            <p:txEl>
                                              <p:pRg st="7" end="7"/>
                                            </p:txEl>
                                          </p:spTgt>
                                        </p:tgtEl>
                                      </p:cBhvr>
                                    </p:animEffect>
                                  </p:childTnLst>
                                </p:cTn>
                              </p:par>
                            </p:childTnLst>
                          </p:cTn>
                        </p:par>
                        <p:par>
                          <p:cTn id="95" fill="hold">
                            <p:stCondLst>
                              <p:cond delay="1000"/>
                            </p:stCondLst>
                            <p:childTnLst>
                              <p:par>
                                <p:cTn id="96" presetID="31" presetClass="entr" presetSubtype="0" fill="hold" grpId="0"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5">
                                            <p:txEl>
                                              <p:pRg st="8" end="8"/>
                                            </p:txEl>
                                          </p:spTgt>
                                        </p:tgtEl>
                                        <p:attrNameLst>
                                          <p:attrName>style.visibility</p:attrName>
                                        </p:attrNameLst>
                                      </p:cBhvr>
                                      <p:to>
                                        <p:strVal val="visible"/>
                                      </p:to>
                                    </p:set>
                                    <p:animEffect transition="in" filter="wipe(left)">
                                      <p:cBhvr>
                                        <p:cTn id="106" dur="1000"/>
                                        <p:tgtEl>
                                          <p:spTgt spid="5">
                                            <p:txEl>
                                              <p:pRg st="8" end="8"/>
                                            </p:txEl>
                                          </p:spTgt>
                                        </p:tgtEl>
                                      </p:cBhvr>
                                    </p:animEffect>
                                  </p:childTnLst>
                                </p:cTn>
                              </p:par>
                            </p:childTnLst>
                          </p:cTn>
                        </p:par>
                        <p:par>
                          <p:cTn id="107" fill="hold">
                            <p:stCondLst>
                              <p:cond delay="1000"/>
                            </p:stCondLst>
                            <p:childTnLst>
                              <p:par>
                                <p:cTn id="108" presetID="31" presetClass="entr" presetSubtype="0" fill="hold" grpId="0" nodeType="afterEffect">
                                  <p:stCondLst>
                                    <p:cond delay="0"/>
                                  </p:stCondLst>
                                  <p:childTnLst>
                                    <p:set>
                                      <p:cBhvr>
                                        <p:cTn id="109" dur="1" fill="hold">
                                          <p:stCondLst>
                                            <p:cond delay="0"/>
                                          </p:stCondLst>
                                        </p:cTn>
                                        <p:tgtEl>
                                          <p:spTgt spid="7"/>
                                        </p:tgtEl>
                                        <p:attrNameLst>
                                          <p:attrName>style.visibility</p:attrName>
                                        </p:attrNameLst>
                                      </p:cBhvr>
                                      <p:to>
                                        <p:strVal val="visible"/>
                                      </p:to>
                                    </p:set>
                                    <p:anim calcmode="lin" valueType="num">
                                      <p:cBhvr>
                                        <p:cTn id="110" dur="1000" fill="hold"/>
                                        <p:tgtEl>
                                          <p:spTgt spid="7"/>
                                        </p:tgtEl>
                                        <p:attrNameLst>
                                          <p:attrName>ppt_w</p:attrName>
                                        </p:attrNameLst>
                                      </p:cBhvr>
                                      <p:tavLst>
                                        <p:tav tm="0">
                                          <p:val>
                                            <p:fltVal val="0"/>
                                          </p:val>
                                        </p:tav>
                                        <p:tav tm="100000">
                                          <p:val>
                                            <p:strVal val="#ppt_w"/>
                                          </p:val>
                                        </p:tav>
                                      </p:tavLst>
                                    </p:anim>
                                    <p:anim calcmode="lin" valueType="num">
                                      <p:cBhvr>
                                        <p:cTn id="111" dur="1000" fill="hold"/>
                                        <p:tgtEl>
                                          <p:spTgt spid="7"/>
                                        </p:tgtEl>
                                        <p:attrNameLst>
                                          <p:attrName>ppt_h</p:attrName>
                                        </p:attrNameLst>
                                      </p:cBhvr>
                                      <p:tavLst>
                                        <p:tav tm="0">
                                          <p:val>
                                            <p:fltVal val="0"/>
                                          </p:val>
                                        </p:tav>
                                        <p:tav tm="100000">
                                          <p:val>
                                            <p:strVal val="#ppt_h"/>
                                          </p:val>
                                        </p:tav>
                                      </p:tavLst>
                                    </p:anim>
                                    <p:anim calcmode="lin" valueType="num">
                                      <p:cBhvr>
                                        <p:cTn id="112" dur="1000" fill="hold"/>
                                        <p:tgtEl>
                                          <p:spTgt spid="7"/>
                                        </p:tgtEl>
                                        <p:attrNameLst>
                                          <p:attrName>style.rotation</p:attrName>
                                        </p:attrNameLst>
                                      </p:cBhvr>
                                      <p:tavLst>
                                        <p:tav tm="0">
                                          <p:val>
                                            <p:fltVal val="90"/>
                                          </p:val>
                                        </p:tav>
                                        <p:tav tm="100000">
                                          <p:val>
                                            <p:fltVal val="0"/>
                                          </p:val>
                                        </p:tav>
                                      </p:tavLst>
                                    </p:anim>
                                    <p:animEffect transition="in" filter="fade">
                                      <p:cBhvr>
                                        <p:cTn id="113" dur="1000"/>
                                        <p:tgtEl>
                                          <p:spTgt spid="7"/>
                                        </p:tgtEl>
                                      </p:cBhvr>
                                    </p:animEffect>
                                  </p:childTnLst>
                                </p:cTn>
                              </p:par>
                            </p:childTnLst>
                          </p:cTn>
                        </p:par>
                        <p:par>
                          <p:cTn id="114" fill="hold">
                            <p:stCondLst>
                              <p:cond delay="2000"/>
                            </p:stCondLst>
                            <p:childTnLst>
                              <p:par>
                                <p:cTn id="115" presetID="31" presetClass="entr" presetSubtype="0" fill="hold" grpId="0" nodeType="afterEffect">
                                  <p:stCondLst>
                                    <p:cond delay="0"/>
                                  </p:stCondLst>
                                  <p:childTnLst>
                                    <p:set>
                                      <p:cBhvr>
                                        <p:cTn id="116" dur="1" fill="hold">
                                          <p:stCondLst>
                                            <p:cond delay="0"/>
                                          </p:stCondLst>
                                        </p:cTn>
                                        <p:tgtEl>
                                          <p:spTgt spid="10"/>
                                        </p:tgtEl>
                                        <p:attrNameLst>
                                          <p:attrName>style.visibility</p:attrName>
                                        </p:attrNameLst>
                                      </p:cBhvr>
                                      <p:to>
                                        <p:strVal val="visible"/>
                                      </p:to>
                                    </p:set>
                                    <p:anim calcmode="lin" valueType="num">
                                      <p:cBhvr>
                                        <p:cTn id="117" dur="1000" fill="hold"/>
                                        <p:tgtEl>
                                          <p:spTgt spid="10"/>
                                        </p:tgtEl>
                                        <p:attrNameLst>
                                          <p:attrName>ppt_w</p:attrName>
                                        </p:attrNameLst>
                                      </p:cBhvr>
                                      <p:tavLst>
                                        <p:tav tm="0">
                                          <p:val>
                                            <p:fltVal val="0"/>
                                          </p:val>
                                        </p:tav>
                                        <p:tav tm="100000">
                                          <p:val>
                                            <p:strVal val="#ppt_w"/>
                                          </p:val>
                                        </p:tav>
                                      </p:tavLst>
                                    </p:anim>
                                    <p:anim calcmode="lin" valueType="num">
                                      <p:cBhvr>
                                        <p:cTn id="118" dur="1000" fill="hold"/>
                                        <p:tgtEl>
                                          <p:spTgt spid="10"/>
                                        </p:tgtEl>
                                        <p:attrNameLst>
                                          <p:attrName>ppt_h</p:attrName>
                                        </p:attrNameLst>
                                      </p:cBhvr>
                                      <p:tavLst>
                                        <p:tav tm="0">
                                          <p:val>
                                            <p:fltVal val="0"/>
                                          </p:val>
                                        </p:tav>
                                        <p:tav tm="100000">
                                          <p:val>
                                            <p:strVal val="#ppt_h"/>
                                          </p:val>
                                        </p:tav>
                                      </p:tavLst>
                                    </p:anim>
                                    <p:anim calcmode="lin" valueType="num">
                                      <p:cBhvr>
                                        <p:cTn id="119" dur="1000" fill="hold"/>
                                        <p:tgtEl>
                                          <p:spTgt spid="10"/>
                                        </p:tgtEl>
                                        <p:attrNameLst>
                                          <p:attrName>style.rotation</p:attrName>
                                        </p:attrNameLst>
                                      </p:cBhvr>
                                      <p:tavLst>
                                        <p:tav tm="0">
                                          <p:val>
                                            <p:fltVal val="90"/>
                                          </p:val>
                                        </p:tav>
                                        <p:tav tm="100000">
                                          <p:val>
                                            <p:fltVal val="0"/>
                                          </p:val>
                                        </p:tav>
                                      </p:tavLst>
                                    </p:anim>
                                    <p:animEffect transition="in" filter="fade">
                                      <p:cBhvr>
                                        <p:cTn id="1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uiExpand="1" build="p" animBg="1"/>
      <p:bldP spid="4" grpId="0"/>
      <p:bldP spid="6" grpId="0"/>
      <p:bldP spid="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5669" y="255151"/>
            <a:ext cx="8784530" cy="646331"/>
          </a:xfrm>
          <a:prstGeom prst="rect">
            <a:avLst/>
          </a:prstGeom>
          <a:noFill/>
        </p:spPr>
        <p:txBody>
          <a:bodyPr wrap="square" rtlCol="0">
            <a:spAutoFit/>
          </a:bodyPr>
          <a:lstStyle/>
          <a:p>
            <a:pPr algn="ctr"/>
            <a:r>
              <a:rPr lang="fr-FR" sz="3600" b="1" dirty="0" smtClean="0">
                <a:solidFill>
                  <a:schemeClr val="accent2">
                    <a:lumMod val="50000"/>
                  </a:schemeClr>
                </a:solidFill>
                <a:effectLst>
                  <a:outerShdw blurRad="38100" dist="38100" dir="2700000" algn="tl">
                    <a:srgbClr val="000000">
                      <a:alpha val="43137"/>
                    </a:srgbClr>
                  </a:outerShdw>
                </a:effectLst>
                <a:latin typeface="John Handy LET" pitchFamily="2" charset="0"/>
              </a:rPr>
              <a:t>Constats généraux</a:t>
            </a:r>
            <a:endParaRPr lang="fr-FR" sz="3600" b="1" dirty="0">
              <a:solidFill>
                <a:schemeClr val="accent2">
                  <a:lumMod val="50000"/>
                </a:schemeClr>
              </a:solidFill>
              <a:effectLst>
                <a:outerShdw blurRad="38100" dist="38100" dir="2700000" algn="tl">
                  <a:srgbClr val="000000">
                    <a:alpha val="43137"/>
                  </a:srgbClr>
                </a:outerShdw>
              </a:effectLst>
              <a:latin typeface="John Handy LET" pitchFamily="2" charset="0"/>
            </a:endParaRPr>
          </a:p>
        </p:txBody>
      </p:sp>
      <p:pic>
        <p:nvPicPr>
          <p:cNvPr id="5" name="Picture 2" descr="http://idata.over-blog.com/2/20/21/39/Interros.JPG"/>
          <p:cNvPicPr>
            <a:picLocks noChangeAspect="1" noChangeArrowheads="1"/>
          </p:cNvPicPr>
          <p:nvPr/>
        </p:nvPicPr>
        <p:blipFill rotWithShape="1">
          <a:blip r:embed="rId3">
            <a:extLst>
              <a:ext uri="{28A0092B-C50C-407E-A947-70E740481C1C}">
                <a14:useLocalDpi xmlns:a14="http://schemas.microsoft.com/office/drawing/2010/main" val="0"/>
              </a:ext>
            </a:extLst>
          </a:blip>
          <a:srcRect l="727" r="2580"/>
          <a:stretch/>
        </p:blipFill>
        <p:spPr bwMode="auto">
          <a:xfrm>
            <a:off x="1454419" y="1271587"/>
            <a:ext cx="6235163" cy="4314826"/>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38754" y="6494631"/>
            <a:ext cx="9182754" cy="400110"/>
          </a:xfrm>
          <a:prstGeom prst="rect">
            <a:avLst/>
          </a:prstGeom>
          <a:noFill/>
        </p:spPr>
        <p:txBody>
          <a:bodyPr wrap="square" rtlCol="0">
            <a:spAutoFit/>
          </a:bodyPr>
          <a:lstStyle/>
          <a:p>
            <a:pPr algn="ctr"/>
            <a:r>
              <a:rPr lang="fr-FR" sz="1000" b="1" i="1" dirty="0" smtClean="0">
                <a:latin typeface="Tw Cen MT" pitchFamily="34" charset="0"/>
              </a:rPr>
              <a:t>Extrait de la bande dessinée « les profs</a:t>
            </a:r>
            <a:r>
              <a:rPr lang="fr-FR" sz="1000" b="1" i="1" dirty="0">
                <a:latin typeface="Tw Cen MT" pitchFamily="34" charset="0"/>
              </a:rPr>
              <a:t> </a:t>
            </a:r>
            <a:r>
              <a:rPr lang="fr-FR" sz="1000" b="1" i="1" dirty="0" smtClean="0">
                <a:latin typeface="Tw Cen MT" pitchFamily="34" charset="0"/>
              </a:rPr>
              <a:t>»-  </a:t>
            </a:r>
            <a:r>
              <a:rPr lang="fr-FR" sz="1000" b="1" i="1" dirty="0">
                <a:latin typeface="Tw Cen MT" pitchFamily="34" charset="0"/>
              </a:rPr>
              <a:t>Tome 1 « Interro surprise » </a:t>
            </a:r>
            <a:endParaRPr lang="fr-FR" sz="1000" b="1" i="1" dirty="0" smtClean="0">
              <a:latin typeface="Tw Cen MT" pitchFamily="34" charset="0"/>
            </a:endParaRPr>
          </a:p>
          <a:p>
            <a:pPr algn="ctr"/>
            <a:r>
              <a:rPr lang="fr-FR" sz="1000" b="1" i="1" dirty="0" smtClean="0">
                <a:latin typeface="Tw Cen MT" pitchFamily="34" charset="0"/>
              </a:rPr>
              <a:t> </a:t>
            </a:r>
            <a:r>
              <a:rPr lang="fr-FR" sz="1000" b="1" dirty="0">
                <a:latin typeface="Tw Cen MT" pitchFamily="34" charset="0"/>
              </a:rPr>
              <a:t>Scénariste : </a:t>
            </a:r>
            <a:r>
              <a:rPr lang="fr-FR" sz="1000" b="1" dirty="0" smtClean="0">
                <a:latin typeface="Tw Cen MT" pitchFamily="34" charset="0"/>
              </a:rPr>
              <a:t>ERROC / Dessinateurs </a:t>
            </a:r>
            <a:r>
              <a:rPr lang="fr-FR" sz="1000" b="1" dirty="0">
                <a:latin typeface="Tw Cen MT" pitchFamily="34" charset="0"/>
              </a:rPr>
              <a:t>: Simon LETURGIE, </a:t>
            </a:r>
            <a:r>
              <a:rPr lang="fr-FR" sz="1000" b="1" dirty="0" smtClean="0">
                <a:latin typeface="Tw Cen MT" pitchFamily="34" charset="0"/>
              </a:rPr>
              <a:t>PICA</a:t>
            </a:r>
            <a:endParaRPr lang="fr-FR" sz="1000" b="1" i="1" dirty="0">
              <a:latin typeface="Tw Cen MT" pitchFamily="34" charset="0"/>
            </a:endParaRPr>
          </a:p>
        </p:txBody>
      </p:sp>
      <p:sp>
        <p:nvSpPr>
          <p:cNvPr id="4" name="ZoneTexte 3"/>
          <p:cNvSpPr txBox="1"/>
          <p:nvPr/>
        </p:nvSpPr>
        <p:spPr>
          <a:xfrm>
            <a:off x="1201976" y="1743988"/>
            <a:ext cx="6740048" cy="3754874"/>
          </a:xfrm>
          <a:prstGeom prst="rect">
            <a:avLst/>
          </a:prstGeom>
          <a:solidFill>
            <a:schemeClr val="accent2">
              <a:lumMod val="40000"/>
              <a:lumOff val="60000"/>
            </a:schemeClr>
          </a:solidFill>
          <a:ln w="127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lgn="just">
              <a:buFont typeface="Wingdings" pitchFamily="2" charset="2"/>
              <a:buChar char="ü"/>
            </a:pPr>
            <a:r>
              <a:rPr lang="fr-FR" sz="1400" b="1" u="sng" dirty="0" smtClean="0">
                <a:solidFill>
                  <a:schemeClr val="tx1"/>
                </a:solidFill>
                <a:latin typeface="Tw Cen MT" panose="020B0602020104020603" pitchFamily="34" charset="0"/>
              </a:rPr>
              <a:t>Prégnance </a:t>
            </a:r>
            <a:r>
              <a:rPr lang="fr-FR" sz="1400" b="1" u="sng" dirty="0" smtClean="0">
                <a:solidFill>
                  <a:schemeClr val="tx1"/>
                </a:solidFill>
                <a:latin typeface="Tw Cen MT" panose="020B0602020104020603" pitchFamily="34" charset="0"/>
              </a:rPr>
              <a:t>en histoire-</a:t>
            </a:r>
            <a:r>
              <a:rPr lang="fr-FR" sz="1400" b="1" u="sng" dirty="0" err="1" smtClean="0">
                <a:solidFill>
                  <a:schemeClr val="tx1"/>
                </a:solidFill>
                <a:latin typeface="Tw Cen MT" panose="020B0602020104020603" pitchFamily="34" charset="0"/>
              </a:rPr>
              <a:t>géogrpahie</a:t>
            </a:r>
            <a:r>
              <a:rPr lang="fr-FR" sz="1400" b="1" u="sng" smtClean="0">
                <a:solidFill>
                  <a:schemeClr val="tx1"/>
                </a:solidFill>
                <a:latin typeface="Tw Cen MT" panose="020B0602020104020603" pitchFamily="34" charset="0"/>
              </a:rPr>
              <a:t> d’une </a:t>
            </a:r>
            <a:r>
              <a:rPr lang="fr-FR" sz="1400" b="1" u="sng" dirty="0" smtClean="0">
                <a:solidFill>
                  <a:schemeClr val="tx1"/>
                </a:solidFill>
                <a:latin typeface="Tw Cen MT" panose="020B0602020104020603" pitchFamily="34" charset="0"/>
              </a:rPr>
              <a:t>culture de « l’évaluation à l’ancienne »</a:t>
            </a:r>
            <a:r>
              <a:rPr lang="fr-FR" sz="1400" b="1" dirty="0" smtClean="0">
                <a:solidFill>
                  <a:schemeClr val="tx1"/>
                </a:solidFill>
                <a:latin typeface="Tw Cen MT" panose="020B0602020104020603" pitchFamily="34" charset="0"/>
              </a:rPr>
              <a:t> qui peine à intégrer la notion de compétence</a:t>
            </a:r>
            <a:endParaRPr lang="fr-FR" sz="1400" b="1" dirty="0">
              <a:solidFill>
                <a:schemeClr val="tx1"/>
              </a:solidFill>
              <a:latin typeface="Tw Cen MT" panose="020B0602020104020603" pitchFamily="34" charset="0"/>
            </a:endParaRPr>
          </a:p>
          <a:p>
            <a:pPr marL="285750" indent="-285750" algn="just">
              <a:buFont typeface="Wingdings" pitchFamily="2" charset="2"/>
              <a:buChar char="ü"/>
            </a:pPr>
            <a:r>
              <a:rPr lang="fr-FR" sz="1400" b="1" dirty="0">
                <a:solidFill>
                  <a:schemeClr val="tx1"/>
                </a:solidFill>
                <a:latin typeface="Tw Cen MT" panose="020B0602020104020603" pitchFamily="34" charset="0"/>
              </a:rPr>
              <a:t>Priorité accordée aux </a:t>
            </a:r>
            <a:r>
              <a:rPr lang="fr-FR" sz="1400" b="1" u="sng" dirty="0">
                <a:solidFill>
                  <a:schemeClr val="tx1"/>
                </a:solidFill>
                <a:latin typeface="Tw Cen MT" panose="020B0602020104020603" pitchFamily="34" charset="0"/>
              </a:rPr>
              <a:t>évaluations notées </a:t>
            </a:r>
          </a:p>
          <a:p>
            <a:pPr marL="285750" indent="-285750" algn="just">
              <a:buFont typeface="Wingdings" pitchFamily="2" charset="2"/>
              <a:buChar char="ü"/>
            </a:pPr>
            <a:r>
              <a:rPr lang="fr-FR" sz="1400" b="1" dirty="0">
                <a:solidFill>
                  <a:schemeClr val="tx1"/>
                </a:solidFill>
                <a:latin typeface="Tw Cen MT" panose="020B0602020104020603" pitchFamily="34" charset="0"/>
              </a:rPr>
              <a:t>Poids essentiel donné aux </a:t>
            </a:r>
            <a:r>
              <a:rPr lang="fr-FR" sz="1400" b="1" u="sng" dirty="0">
                <a:solidFill>
                  <a:schemeClr val="tx1"/>
                </a:solidFill>
                <a:latin typeface="Tw Cen MT" panose="020B0602020104020603" pitchFamily="34" charset="0"/>
              </a:rPr>
              <a:t>évaluations sommatives</a:t>
            </a:r>
            <a:r>
              <a:rPr lang="fr-FR" sz="1400" b="1" dirty="0">
                <a:solidFill>
                  <a:schemeClr val="tx1"/>
                </a:solidFill>
                <a:latin typeface="Tw Cen MT" panose="020B0602020104020603" pitchFamily="34" charset="0"/>
              </a:rPr>
              <a:t>. L’idée de mesurer les progrès des acquis des élèves est souvent reléguée au second plan. Par ailleurs, les évaluations sommatives apparaissent très tôt comme une nécessaire mise en perspective d’examens futurs. Le modèle du DNB s’impose dès le début du collège. Le primat donné à ce mode d’évaluation s’accompagne fréquemment d’une absence de progressivité dans la difficulté des exercices proposés, le niveau d’exigence étant trop tôt très élevé. </a:t>
            </a:r>
          </a:p>
          <a:p>
            <a:pPr marL="285750" indent="-285750" algn="just">
              <a:buFont typeface="Wingdings" pitchFamily="2" charset="2"/>
              <a:buChar char="ü"/>
            </a:pPr>
            <a:r>
              <a:rPr lang="fr-FR" sz="1400" b="1" dirty="0">
                <a:solidFill>
                  <a:schemeClr val="tx1"/>
                </a:solidFill>
                <a:latin typeface="Tw Cen MT" panose="020B0602020104020603" pitchFamily="34" charset="0"/>
              </a:rPr>
              <a:t>Les </a:t>
            </a:r>
            <a:r>
              <a:rPr lang="fr-FR" sz="1400" b="1" u="sng" dirty="0">
                <a:solidFill>
                  <a:schemeClr val="tx1"/>
                </a:solidFill>
                <a:latin typeface="Tw Cen MT" panose="020B0602020104020603" pitchFamily="34" charset="0"/>
              </a:rPr>
              <a:t>devoirs</a:t>
            </a:r>
            <a:r>
              <a:rPr lang="fr-FR" sz="1400" b="1" dirty="0">
                <a:solidFill>
                  <a:schemeClr val="tx1"/>
                </a:solidFill>
                <a:latin typeface="Tw Cen MT" panose="020B0602020104020603" pitchFamily="34" charset="0"/>
              </a:rPr>
              <a:t> donnés </a:t>
            </a:r>
            <a:r>
              <a:rPr lang="fr-FR" sz="1400" b="1" dirty="0" smtClean="0">
                <a:solidFill>
                  <a:schemeClr val="tx1"/>
                </a:solidFill>
                <a:latin typeface="Tw Cen MT" panose="020B0602020104020603" pitchFamily="34" charset="0"/>
              </a:rPr>
              <a:t>sont souvent </a:t>
            </a:r>
            <a:r>
              <a:rPr lang="fr-FR" sz="1400" b="1" u="sng" dirty="0">
                <a:solidFill>
                  <a:schemeClr val="tx1"/>
                </a:solidFill>
                <a:latin typeface="Tw Cen MT" panose="020B0602020104020603" pitchFamily="34" charset="0"/>
              </a:rPr>
              <a:t>lourds</a:t>
            </a:r>
            <a:r>
              <a:rPr lang="fr-FR" sz="1400" b="1" dirty="0">
                <a:solidFill>
                  <a:schemeClr val="tx1"/>
                </a:solidFill>
                <a:latin typeface="Tw Cen MT" panose="020B0602020104020603" pitchFamily="34" charset="0"/>
              </a:rPr>
              <a:t>, </a:t>
            </a:r>
            <a:r>
              <a:rPr lang="fr-FR" sz="1400" b="1" u="sng" dirty="0">
                <a:solidFill>
                  <a:schemeClr val="tx1"/>
                </a:solidFill>
                <a:latin typeface="Tw Cen MT" panose="020B0602020104020603" pitchFamily="34" charset="0"/>
              </a:rPr>
              <a:t>denses</a:t>
            </a:r>
            <a:r>
              <a:rPr lang="fr-FR" sz="1400" b="1" dirty="0">
                <a:solidFill>
                  <a:schemeClr val="tx1"/>
                </a:solidFill>
                <a:latin typeface="Tw Cen MT" panose="020B0602020104020603" pitchFamily="34" charset="0"/>
              </a:rPr>
              <a:t> </a:t>
            </a:r>
            <a:endParaRPr lang="fr-FR" sz="1400" b="1" dirty="0" smtClean="0">
              <a:solidFill>
                <a:schemeClr val="tx1"/>
              </a:solidFill>
              <a:latin typeface="Tw Cen MT" panose="020B0602020104020603" pitchFamily="34" charset="0"/>
            </a:endParaRPr>
          </a:p>
          <a:p>
            <a:pPr marL="285750" indent="-285750" algn="just">
              <a:buFont typeface="Wingdings" pitchFamily="2" charset="2"/>
              <a:buChar char="ü"/>
            </a:pPr>
            <a:r>
              <a:rPr lang="fr-FR" sz="1400" b="1" u="sng" dirty="0" smtClean="0">
                <a:solidFill>
                  <a:schemeClr val="tx1"/>
                </a:solidFill>
                <a:latin typeface="Tw Cen MT" panose="020B0602020104020603" pitchFamily="34" charset="0"/>
              </a:rPr>
              <a:t>L’oral</a:t>
            </a:r>
            <a:r>
              <a:rPr lang="fr-FR" sz="1400" b="1" dirty="0" smtClean="0">
                <a:solidFill>
                  <a:schemeClr val="tx1"/>
                </a:solidFill>
                <a:latin typeface="Tw Cen MT" panose="020B0602020104020603" pitchFamily="34" charset="0"/>
              </a:rPr>
              <a:t> </a:t>
            </a:r>
            <a:r>
              <a:rPr lang="fr-FR" sz="1400" b="1" dirty="0">
                <a:solidFill>
                  <a:schemeClr val="tx1"/>
                </a:solidFill>
                <a:latin typeface="Tw Cen MT" panose="020B0602020104020603" pitchFamily="34" charset="0"/>
              </a:rPr>
              <a:t>est souvent </a:t>
            </a:r>
            <a:r>
              <a:rPr lang="fr-FR" sz="1400" b="1" u="sng" dirty="0">
                <a:solidFill>
                  <a:schemeClr val="tx1"/>
                </a:solidFill>
                <a:latin typeface="Tw Cen MT" panose="020B0602020104020603" pitchFamily="34" charset="0"/>
              </a:rPr>
              <a:t>délaissé</a:t>
            </a:r>
            <a:r>
              <a:rPr lang="fr-FR" sz="1400" b="1" dirty="0">
                <a:solidFill>
                  <a:schemeClr val="tx1"/>
                </a:solidFill>
                <a:latin typeface="Tw Cen MT" panose="020B0602020104020603" pitchFamily="34" charset="0"/>
              </a:rPr>
              <a:t> au seul profit de l’écrit. </a:t>
            </a:r>
          </a:p>
          <a:p>
            <a:pPr marL="285750" indent="-285750" algn="just">
              <a:buFont typeface="Wingdings" pitchFamily="2" charset="2"/>
              <a:buChar char="ü"/>
            </a:pPr>
            <a:r>
              <a:rPr lang="fr-FR" sz="1400" b="1" dirty="0">
                <a:solidFill>
                  <a:schemeClr val="tx1"/>
                </a:solidFill>
                <a:latin typeface="Tw Cen MT" panose="020B0602020104020603" pitchFamily="34" charset="0"/>
              </a:rPr>
              <a:t>Les </a:t>
            </a:r>
            <a:r>
              <a:rPr lang="fr-FR" sz="1400" b="1" u="sng" dirty="0">
                <a:solidFill>
                  <a:schemeClr val="tx1"/>
                </a:solidFill>
                <a:latin typeface="Tw Cen MT" panose="020B0602020104020603" pitchFamily="34" charset="0"/>
              </a:rPr>
              <a:t>évaluations diagnostiques ou formatives</a:t>
            </a:r>
            <a:r>
              <a:rPr lang="fr-FR" sz="1400" b="1" dirty="0">
                <a:solidFill>
                  <a:schemeClr val="tx1"/>
                </a:solidFill>
                <a:latin typeface="Tw Cen MT" panose="020B0602020104020603" pitchFamily="34" charset="0"/>
              </a:rPr>
              <a:t> sont </a:t>
            </a:r>
            <a:r>
              <a:rPr lang="fr-FR" sz="1400" b="1" u="sng" dirty="0">
                <a:solidFill>
                  <a:schemeClr val="tx1"/>
                </a:solidFill>
                <a:latin typeface="Tw Cen MT" panose="020B0602020104020603" pitchFamily="34" charset="0"/>
              </a:rPr>
              <a:t>peu utilisées</a:t>
            </a:r>
            <a:r>
              <a:rPr lang="fr-FR" sz="1400" b="1" dirty="0">
                <a:solidFill>
                  <a:schemeClr val="tx1"/>
                </a:solidFill>
                <a:latin typeface="Tw Cen MT" panose="020B0602020104020603" pitchFamily="34" charset="0"/>
              </a:rPr>
              <a:t> et souvent dans la confusion. </a:t>
            </a:r>
          </a:p>
          <a:p>
            <a:pPr marL="285750" indent="-285750" algn="just">
              <a:buFont typeface="Wingdings" pitchFamily="2" charset="2"/>
              <a:buChar char="ü"/>
            </a:pPr>
            <a:r>
              <a:rPr lang="fr-FR" sz="1400" b="1" dirty="0">
                <a:solidFill>
                  <a:schemeClr val="tx1"/>
                </a:solidFill>
                <a:latin typeface="Tw Cen MT" panose="020B0602020104020603" pitchFamily="34" charset="0"/>
              </a:rPr>
              <a:t>On note encore le </a:t>
            </a:r>
            <a:r>
              <a:rPr lang="fr-FR" sz="1400" b="1" u="sng" dirty="0">
                <a:solidFill>
                  <a:schemeClr val="tx1"/>
                </a:solidFill>
                <a:latin typeface="Tw Cen MT" panose="020B0602020104020603" pitchFamily="34" charset="0"/>
              </a:rPr>
              <a:t>caractère ponctuel et aléatoire des évaluations</a:t>
            </a:r>
            <a:r>
              <a:rPr lang="fr-FR" sz="1400" b="1" dirty="0">
                <a:solidFill>
                  <a:schemeClr val="tx1"/>
                </a:solidFill>
                <a:latin typeface="Tw Cen MT" panose="020B0602020104020603" pitchFamily="34" charset="0"/>
              </a:rPr>
              <a:t>, l’absence de liens entre elles. Le rythme des évaluations, comme leur forme, leur difficulté et leur utilité, n’est pas assez pensé. </a:t>
            </a:r>
          </a:p>
        </p:txBody>
      </p:sp>
    </p:spTree>
    <p:extLst>
      <p:ext uri="{BB962C8B-B14F-4D97-AF65-F5344CB8AC3E}">
        <p14:creationId xmlns:p14="http://schemas.microsoft.com/office/powerpoint/2010/main" val="1661862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out)">
                                      <p:cBhvr>
                                        <p:cTn id="12" dur="2000"/>
                                        <p:tgtEl>
                                          <p:spTgt spid="5"/>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Effect transition="in" filter="wipe(left)">
                                      <p:cBhvr>
                                        <p:cTn id="29" dur="1000"/>
                                        <p:tgtEl>
                                          <p:spTgt spid="4">
                                            <p:bg/>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left)">
                                      <p:cBhvr>
                                        <p:cTn id="33" dur="10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left)">
                                      <p:cBhvr>
                                        <p:cTn id="38" dur="10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left)">
                                      <p:cBhvr>
                                        <p:cTn id="43" dur="1000"/>
                                        <p:tgtEl>
                                          <p:spTgt spid="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wipe(left)">
                                      <p:cBhvr>
                                        <p:cTn id="48" dur="10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wipe(left)">
                                      <p:cBhvr>
                                        <p:cTn id="53" dur="1000"/>
                                        <p:tgtEl>
                                          <p:spTgt spid="4">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Effect transition="in" filter="wipe(left)">
                                      <p:cBhvr>
                                        <p:cTn id="58" dur="10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wipe(left)">
                                      <p:cBhvr>
                                        <p:cTn id="63"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5669" y="255151"/>
            <a:ext cx="8784530" cy="646331"/>
          </a:xfrm>
          <a:prstGeom prst="rect">
            <a:avLst/>
          </a:prstGeom>
          <a:noFill/>
        </p:spPr>
        <p:txBody>
          <a:bodyPr wrap="square" rtlCol="0">
            <a:spAutoFit/>
          </a:bodyPr>
          <a:lstStyle/>
          <a:p>
            <a:pPr algn="ctr"/>
            <a:r>
              <a:rPr lang="fr-FR" sz="3600" b="1" dirty="0" smtClean="0">
                <a:solidFill>
                  <a:schemeClr val="accent2">
                    <a:lumMod val="50000"/>
                  </a:schemeClr>
                </a:solidFill>
                <a:effectLst>
                  <a:outerShdw blurRad="38100" dist="38100" dir="2700000" algn="tl">
                    <a:srgbClr val="000000">
                      <a:alpha val="43137"/>
                    </a:srgbClr>
                  </a:outerShdw>
                </a:effectLst>
                <a:latin typeface="John Handy LET" pitchFamily="2" charset="0"/>
              </a:rPr>
              <a:t>L’évaluation : objectifs et finalités </a:t>
            </a:r>
            <a:endParaRPr lang="fr-FR" sz="3600" b="1" dirty="0">
              <a:solidFill>
                <a:schemeClr val="accent2">
                  <a:lumMod val="50000"/>
                </a:schemeClr>
              </a:solidFill>
              <a:effectLst>
                <a:outerShdw blurRad="38100" dist="38100" dir="2700000" algn="tl">
                  <a:srgbClr val="000000">
                    <a:alpha val="43137"/>
                  </a:srgbClr>
                </a:outerShdw>
              </a:effectLst>
              <a:latin typeface="John Handy LET" pitchFamily="2"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631011069"/>
              </p:ext>
            </p:extLst>
          </p:nvPr>
        </p:nvGraphicFramePr>
        <p:xfrm>
          <a:off x="359470" y="1396997"/>
          <a:ext cx="8425061" cy="4907280"/>
        </p:xfrm>
        <a:graphic>
          <a:graphicData uri="http://schemas.openxmlformats.org/drawingml/2006/table">
            <a:tbl>
              <a:tblPr firstRow="1" bandRow="1">
                <a:tableStyleId>{5C22544A-7EE6-4342-B048-85BDC9FD1C3A}</a:tableStyleId>
              </a:tblPr>
              <a:tblGrid>
                <a:gridCol w="1685012"/>
                <a:gridCol w="2106265"/>
                <a:gridCol w="2527518"/>
                <a:gridCol w="1053133"/>
                <a:gridCol w="1053133"/>
              </a:tblGrid>
              <a:tr h="259080">
                <a:tc rowSpan="2">
                  <a:txBody>
                    <a:bodyPr/>
                    <a:lstStyle/>
                    <a:p>
                      <a:pPr algn="ctr"/>
                      <a:r>
                        <a:rPr lang="fr-FR" sz="1400" b="1" cap="small" dirty="0" smtClean="0">
                          <a:solidFill>
                            <a:schemeClr val="bg1"/>
                          </a:solidFill>
                          <a:latin typeface="Tw Cen MT" pitchFamily="34" charset="0"/>
                        </a:rPr>
                        <a:t>Les différentes formes d’évaluation</a:t>
                      </a:r>
                      <a:endParaRPr lang="fr-FR" sz="1400" b="1" cap="small" dirty="0">
                        <a:solidFill>
                          <a:schemeClr val="bg1"/>
                        </a:solidFill>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rowSpan="2">
                  <a:txBody>
                    <a:bodyPr/>
                    <a:lstStyle/>
                    <a:p>
                      <a:pPr algn="ctr"/>
                      <a:r>
                        <a:rPr lang="fr-FR" sz="1400" b="1" cap="small" dirty="0" smtClean="0">
                          <a:solidFill>
                            <a:schemeClr val="bg1"/>
                          </a:solidFill>
                          <a:latin typeface="Tw Cen MT" pitchFamily="34" charset="0"/>
                        </a:rPr>
                        <a:t>Objectifs</a:t>
                      </a:r>
                      <a:endParaRPr lang="fr-FR" sz="1400" b="1" cap="small" dirty="0">
                        <a:solidFill>
                          <a:schemeClr val="bg1"/>
                        </a:solidFill>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rowSpan="2">
                  <a:txBody>
                    <a:bodyPr/>
                    <a:lstStyle/>
                    <a:p>
                      <a:pPr algn="ctr"/>
                      <a:r>
                        <a:rPr lang="fr-FR" sz="1400" b="1" cap="small" dirty="0" smtClean="0">
                          <a:solidFill>
                            <a:schemeClr val="bg1"/>
                          </a:solidFill>
                          <a:latin typeface="Tw Cen MT" pitchFamily="34" charset="0"/>
                        </a:rPr>
                        <a:t>Finalités</a:t>
                      </a:r>
                      <a:endParaRPr lang="fr-FR" sz="1400" b="1" cap="small" dirty="0">
                        <a:solidFill>
                          <a:schemeClr val="bg1"/>
                        </a:solidFill>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gridSpan="2">
                  <a:txBody>
                    <a:bodyPr/>
                    <a:lstStyle/>
                    <a:p>
                      <a:pPr algn="ctr"/>
                      <a:r>
                        <a:rPr lang="fr-FR" sz="1400" b="1" cap="small" dirty="0" smtClean="0">
                          <a:solidFill>
                            <a:schemeClr val="bg1"/>
                          </a:solidFill>
                          <a:latin typeface="Tw Cen MT" pitchFamily="34" charset="0"/>
                        </a:rPr>
                        <a:t>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fr-FR"/>
                    </a:p>
                  </a:txBody>
                  <a:tcPr/>
                </a:tc>
              </a:tr>
              <a:tr h="25908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r>
                        <a:rPr lang="fr-FR" sz="1400" b="1" cap="small" dirty="0" smtClean="0">
                          <a:solidFill>
                            <a:schemeClr val="bg1"/>
                          </a:solidFill>
                          <a:latin typeface="Tw Cen MT" pitchFamily="34" charset="0"/>
                        </a:rPr>
                        <a:t>Notée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r>
                        <a:rPr lang="fr-FR" sz="1400" b="1" cap="small" dirty="0" smtClean="0">
                          <a:solidFill>
                            <a:schemeClr val="bg1"/>
                          </a:solidFill>
                          <a:latin typeface="Tw Cen MT" pitchFamily="34" charset="0"/>
                        </a:rPr>
                        <a:t>Non notée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r>
              <a:tr h="843539">
                <a:tc>
                  <a:txBody>
                    <a:bodyPr/>
                    <a:lstStyle/>
                    <a:p>
                      <a:pPr algn="ctr"/>
                      <a:endParaRPr lang="fr-FR" sz="1400" b="1" cap="small" baseline="0" dirty="0">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fr-FR" sz="1200" b="1" i="1" baseline="0" dirty="0" smtClean="0">
                        <a:solidFill>
                          <a:schemeClr val="accent2">
                            <a:lumMod val="75000"/>
                          </a:schemeClr>
                        </a:solidFill>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fr-FR" sz="1400" dirty="0">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fr-FR" sz="1400" dirty="0">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843539">
                <a:tc>
                  <a:txBody>
                    <a:bodyPr/>
                    <a:lstStyle/>
                    <a:p>
                      <a:pPr algn="ctr"/>
                      <a:endParaRPr lang="fr-FR" sz="1400" b="1" cap="small" baseline="0" dirty="0">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fr-FR" sz="1200" b="1" i="1" baseline="0" dirty="0" smtClean="0">
                        <a:solidFill>
                          <a:schemeClr val="accent2">
                            <a:lumMod val="75000"/>
                          </a:schemeClr>
                        </a:solidFill>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fr-FR" sz="1400" dirty="0">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fr-FR" sz="1400" dirty="0">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843539">
                <a:tc>
                  <a:txBody>
                    <a:bodyPr/>
                    <a:lstStyle/>
                    <a:p>
                      <a:pPr algn="ctr"/>
                      <a:endParaRPr lang="fr-FR" sz="1400" b="1" cap="small" baseline="0" dirty="0">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fr-FR" sz="1200" b="1" i="1" dirty="0">
                        <a:solidFill>
                          <a:schemeClr val="accent2">
                            <a:lumMod val="75000"/>
                          </a:schemeClr>
                        </a:solidFill>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p>
                      <a:pPr algn="ctr"/>
                      <a:endParaRPr lang="fr-FR" sz="1200" b="1" i="1" dirty="0" smtClean="0">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fr-FR" sz="1400" dirty="0">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fr-FR" sz="1400" dirty="0">
                        <a:latin typeface="Tw Cen M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4" name="ZoneTexte 3"/>
          <p:cNvSpPr txBox="1"/>
          <p:nvPr/>
        </p:nvSpPr>
        <p:spPr>
          <a:xfrm>
            <a:off x="375404" y="792000"/>
            <a:ext cx="8425059" cy="523220"/>
          </a:xfrm>
          <a:prstGeom prst="rect">
            <a:avLst/>
          </a:prstGeom>
          <a:noFill/>
        </p:spPr>
        <p:txBody>
          <a:bodyPr wrap="square" rtlCol="0">
            <a:spAutoFit/>
          </a:bodyPr>
          <a:lstStyle/>
          <a:p>
            <a:r>
              <a:rPr lang="fr-FR" sz="1400" b="1" dirty="0" smtClean="0">
                <a:solidFill>
                  <a:schemeClr val="accent2">
                    <a:lumMod val="50000"/>
                  </a:schemeClr>
                </a:solidFill>
                <a:latin typeface="Tw Cen MT" pitchFamily="34" charset="0"/>
              </a:rPr>
              <a:t>« Mieux </a:t>
            </a:r>
            <a:r>
              <a:rPr lang="fr-FR" sz="1400" b="1" dirty="0">
                <a:solidFill>
                  <a:schemeClr val="accent2">
                    <a:lumMod val="50000"/>
                  </a:schemeClr>
                </a:solidFill>
                <a:latin typeface="Tw Cen MT" pitchFamily="34" charset="0"/>
              </a:rPr>
              <a:t>apprendre pour mieux </a:t>
            </a:r>
            <a:r>
              <a:rPr lang="fr-FR" sz="1400" b="1" dirty="0" smtClean="0">
                <a:solidFill>
                  <a:schemeClr val="accent2">
                    <a:lumMod val="50000"/>
                  </a:schemeClr>
                </a:solidFill>
                <a:latin typeface="Tw Cen MT" pitchFamily="34" charset="0"/>
              </a:rPr>
              <a:t>réussir »</a:t>
            </a:r>
          </a:p>
          <a:p>
            <a:pPr algn="r"/>
            <a:r>
              <a:rPr lang="fr-FR" sz="1400" b="1" dirty="0" smtClean="0">
                <a:latin typeface="Tw Cen MT" pitchFamily="34" charset="0"/>
              </a:rPr>
              <a:t>Slogan des Actes du colloque sur le collège 2016</a:t>
            </a:r>
            <a:endParaRPr lang="fr-FR" sz="1400" dirty="0">
              <a:latin typeface="Tw Cen MT" pitchFamily="34" charset="0"/>
            </a:endParaRPr>
          </a:p>
        </p:txBody>
      </p:sp>
      <p:pic>
        <p:nvPicPr>
          <p:cNvPr id="1026" name="Picture 2" descr="http://www.polyvore.com/cgi/img-thing?.out=jpg&amp;size=l&amp;tid=61355462"/>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9000" b="91000" l="7000" r="93333"/>
                    </a14:imgEffect>
                  </a14:imgLayer>
                </a14:imgProps>
              </a:ext>
              <a:ext uri="{28A0092B-C50C-407E-A947-70E740481C1C}">
                <a14:useLocalDpi xmlns:a14="http://schemas.microsoft.com/office/drawing/2010/main" val="0"/>
              </a:ext>
            </a:extLst>
          </a:blip>
          <a:srcRect/>
          <a:stretch>
            <a:fillRect/>
          </a:stretch>
        </p:blipFill>
        <p:spPr bwMode="auto">
          <a:xfrm>
            <a:off x="7884000" y="2232000"/>
            <a:ext cx="751235" cy="8425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polyvore.com/cgi/img-thing?.out=jpg&amp;size=l&amp;tid=61355462"/>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9000" b="91000" l="7000" r="93333"/>
                    </a14:imgEffect>
                  </a14:imgLayer>
                </a14:imgProps>
              </a:ext>
              <a:ext uri="{28A0092B-C50C-407E-A947-70E740481C1C}">
                <a14:useLocalDpi xmlns:a14="http://schemas.microsoft.com/office/drawing/2010/main" val="0"/>
              </a:ext>
            </a:extLst>
          </a:blip>
          <a:srcRect/>
          <a:stretch>
            <a:fillRect/>
          </a:stretch>
        </p:blipFill>
        <p:spPr bwMode="auto">
          <a:xfrm>
            <a:off x="6840000" y="3852000"/>
            <a:ext cx="751235" cy="8425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olyvore.com/cgi/img-thing?.out=jpg&amp;size=l&amp;tid=61355462"/>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9000" b="91000" l="7000" r="93333"/>
                    </a14:imgEffect>
                  </a14:imgLayer>
                </a14:imgProps>
              </a:ext>
              <a:ext uri="{28A0092B-C50C-407E-A947-70E740481C1C}">
                <a14:useLocalDpi xmlns:a14="http://schemas.microsoft.com/office/drawing/2010/main" val="0"/>
              </a:ext>
            </a:extLst>
          </a:blip>
          <a:srcRect/>
          <a:stretch>
            <a:fillRect/>
          </a:stretch>
        </p:blipFill>
        <p:spPr bwMode="auto">
          <a:xfrm>
            <a:off x="7884000" y="3850253"/>
            <a:ext cx="751235" cy="8425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polyvore.com/cgi/img-thing?.out=jpg&amp;size=l&amp;tid=61355462"/>
          <p:cNvPicPr>
            <a:picLocks noChangeAspect="1" noChangeArrowheads="1"/>
          </p:cNvPicPr>
          <p:nvPr/>
        </p:nvPicPr>
        <p:blipFill>
          <a:blip r:embed="rId3" cstate="print">
            <a:duotone>
              <a:prstClr val="black"/>
              <a:schemeClr val="accent2">
                <a:tint val="45000"/>
                <a:satMod val="400000"/>
              </a:schemeClr>
            </a:duotone>
            <a:extLst>
              <a:ext uri="{BEBA8EAE-BF5A-486C-A8C5-ECC9F3942E4B}">
                <a14:imgProps xmlns:a14="http://schemas.microsoft.com/office/drawing/2010/main">
                  <a14:imgLayer r:embed="rId4">
                    <a14:imgEffect>
                      <a14:backgroundRemoval t="9000" b="91000" l="7000" r="93333"/>
                    </a14:imgEffect>
                  </a14:imgLayer>
                </a14:imgProps>
              </a:ext>
              <a:ext uri="{28A0092B-C50C-407E-A947-70E740481C1C}">
                <a14:useLocalDpi xmlns:a14="http://schemas.microsoft.com/office/drawing/2010/main" val="0"/>
              </a:ext>
            </a:extLst>
          </a:blip>
          <a:srcRect/>
          <a:stretch>
            <a:fillRect/>
          </a:stretch>
        </p:blipFill>
        <p:spPr bwMode="auto">
          <a:xfrm>
            <a:off x="6840000" y="5292000"/>
            <a:ext cx="751235" cy="8425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5405" y="2371361"/>
            <a:ext cx="1669078" cy="523220"/>
          </a:xfrm>
          <a:prstGeom prst="rect">
            <a:avLst/>
          </a:prstGeom>
        </p:spPr>
        <p:txBody>
          <a:bodyPr wrap="square">
            <a:spAutoFit/>
          </a:bodyPr>
          <a:lstStyle/>
          <a:p>
            <a:pPr lvl="0" algn="ctr"/>
            <a:r>
              <a:rPr lang="fr-FR" sz="1400" b="1" cap="small" dirty="0">
                <a:solidFill>
                  <a:prstClr val="black"/>
                </a:solidFill>
                <a:latin typeface="Tw Cen MT" pitchFamily="34" charset="0"/>
              </a:rPr>
              <a:t>L’évaluation diagnostique</a:t>
            </a:r>
          </a:p>
        </p:txBody>
      </p:sp>
      <p:sp>
        <p:nvSpPr>
          <p:cNvPr id="10" name="Rectangle 9"/>
          <p:cNvSpPr/>
          <p:nvPr/>
        </p:nvSpPr>
        <p:spPr>
          <a:xfrm>
            <a:off x="359470" y="3965476"/>
            <a:ext cx="1685013" cy="523220"/>
          </a:xfrm>
          <a:prstGeom prst="rect">
            <a:avLst/>
          </a:prstGeom>
        </p:spPr>
        <p:txBody>
          <a:bodyPr wrap="square">
            <a:spAutoFit/>
          </a:bodyPr>
          <a:lstStyle/>
          <a:p>
            <a:pPr lvl="0" algn="ctr"/>
            <a:r>
              <a:rPr lang="fr-FR" sz="1400" b="1" cap="small" dirty="0">
                <a:solidFill>
                  <a:prstClr val="black"/>
                </a:solidFill>
                <a:latin typeface="Tw Cen MT" pitchFamily="34" charset="0"/>
              </a:rPr>
              <a:t>L’évaluation formative</a:t>
            </a:r>
          </a:p>
        </p:txBody>
      </p:sp>
      <p:sp>
        <p:nvSpPr>
          <p:cNvPr id="12" name="Rectangle 11"/>
          <p:cNvSpPr/>
          <p:nvPr/>
        </p:nvSpPr>
        <p:spPr>
          <a:xfrm>
            <a:off x="375405" y="5451643"/>
            <a:ext cx="1669078" cy="523220"/>
          </a:xfrm>
          <a:prstGeom prst="rect">
            <a:avLst/>
          </a:prstGeom>
        </p:spPr>
        <p:txBody>
          <a:bodyPr wrap="square">
            <a:spAutoFit/>
          </a:bodyPr>
          <a:lstStyle/>
          <a:p>
            <a:pPr lvl="0" algn="ctr"/>
            <a:r>
              <a:rPr lang="fr-FR" sz="1400" b="1" cap="small" dirty="0">
                <a:solidFill>
                  <a:prstClr val="black"/>
                </a:solidFill>
                <a:latin typeface="Tw Cen MT" pitchFamily="34" charset="0"/>
              </a:rPr>
              <a:t>L’évaluation sommative</a:t>
            </a:r>
          </a:p>
        </p:txBody>
      </p:sp>
      <p:sp>
        <p:nvSpPr>
          <p:cNvPr id="13" name="Rectangle 12"/>
          <p:cNvSpPr/>
          <p:nvPr/>
        </p:nvSpPr>
        <p:spPr>
          <a:xfrm>
            <a:off x="2044483" y="2005573"/>
            <a:ext cx="2106264" cy="1384995"/>
          </a:xfrm>
          <a:prstGeom prst="rect">
            <a:avLst/>
          </a:prstGeom>
        </p:spPr>
        <p:txBody>
          <a:bodyPr wrap="square">
            <a:spAutoFit/>
          </a:bodyPr>
          <a:lstStyle/>
          <a:p>
            <a:pPr lvl="0" algn="ctr"/>
            <a:r>
              <a:rPr lang="fr-FR" sz="1200" b="1" i="1" dirty="0">
                <a:solidFill>
                  <a:prstClr val="black"/>
                </a:solidFill>
                <a:latin typeface="Tw Cen MT" pitchFamily="34" charset="0"/>
              </a:rPr>
              <a:t>- Elle permet de vérifier les prérequis (compétences normalement acquises au cours des années précédentes), ce que l’élève devrait savoir</a:t>
            </a:r>
          </a:p>
          <a:p>
            <a:pPr lvl="0" algn="ctr"/>
            <a:r>
              <a:rPr lang="fr-FR" sz="1200" b="1" i="1" dirty="0">
                <a:solidFill>
                  <a:srgbClr val="C0504D">
                    <a:lumMod val="75000"/>
                  </a:srgbClr>
                </a:solidFill>
                <a:latin typeface="Tw Cen MT" pitchFamily="34" charset="0"/>
              </a:rPr>
              <a:t>- Elle a lieu en début d’année ou au début d’un chapitre</a:t>
            </a:r>
          </a:p>
        </p:txBody>
      </p:sp>
      <p:sp>
        <p:nvSpPr>
          <p:cNvPr id="14" name="Rectangle 13"/>
          <p:cNvSpPr/>
          <p:nvPr/>
        </p:nvSpPr>
        <p:spPr>
          <a:xfrm>
            <a:off x="4150747" y="2006034"/>
            <a:ext cx="2527518" cy="1384995"/>
          </a:xfrm>
          <a:prstGeom prst="rect">
            <a:avLst/>
          </a:prstGeom>
        </p:spPr>
        <p:txBody>
          <a:bodyPr wrap="square">
            <a:spAutoFit/>
          </a:bodyPr>
          <a:lstStyle/>
          <a:p>
            <a:pPr lvl="0" algn="ctr"/>
            <a:r>
              <a:rPr lang="fr-FR" sz="1200" b="1" i="1" dirty="0">
                <a:solidFill>
                  <a:prstClr val="black"/>
                </a:solidFill>
                <a:latin typeface="Tw Cen MT" pitchFamily="34" charset="0"/>
              </a:rPr>
              <a:t>- Positionner chaque élève par rapport à des compétences de base à connaitre.</a:t>
            </a:r>
          </a:p>
          <a:p>
            <a:pPr lvl="0" algn="ctr"/>
            <a:r>
              <a:rPr lang="fr-FR" sz="1200" b="1" i="1" dirty="0">
                <a:solidFill>
                  <a:prstClr val="black"/>
                </a:solidFill>
                <a:latin typeface="Tw Cen MT" pitchFamily="34" charset="0"/>
              </a:rPr>
              <a:t>- Proposer à l'élève des outils de remédiation pour les compétences non acquises</a:t>
            </a:r>
          </a:p>
          <a:p>
            <a:pPr lvl="0" algn="ctr"/>
            <a:r>
              <a:rPr lang="fr-FR" sz="1200" b="1" i="1" dirty="0">
                <a:solidFill>
                  <a:prstClr val="black"/>
                </a:solidFill>
                <a:latin typeface="Tw Cen MT" pitchFamily="34" charset="0"/>
              </a:rPr>
              <a:t>- Avoir une information globale sur la classe</a:t>
            </a:r>
          </a:p>
        </p:txBody>
      </p:sp>
      <p:sp>
        <p:nvSpPr>
          <p:cNvPr id="15" name="Rectangle 14"/>
          <p:cNvSpPr/>
          <p:nvPr/>
        </p:nvSpPr>
        <p:spPr>
          <a:xfrm>
            <a:off x="2051103" y="3488423"/>
            <a:ext cx="2106264" cy="1569660"/>
          </a:xfrm>
          <a:prstGeom prst="rect">
            <a:avLst/>
          </a:prstGeom>
        </p:spPr>
        <p:txBody>
          <a:bodyPr wrap="square">
            <a:spAutoFit/>
          </a:bodyPr>
          <a:lstStyle/>
          <a:p>
            <a:pPr lvl="0" algn="ctr"/>
            <a:r>
              <a:rPr lang="fr-FR" sz="1200" b="1" i="1" dirty="0">
                <a:solidFill>
                  <a:prstClr val="black"/>
                </a:solidFill>
                <a:latin typeface="Tw Cen MT" pitchFamily="34" charset="0"/>
              </a:rPr>
              <a:t>- Elle apporte de  l’information sur les compétences en formation</a:t>
            </a:r>
          </a:p>
          <a:p>
            <a:pPr lvl="0" algn="ctr"/>
            <a:r>
              <a:rPr lang="fr-FR" sz="1200" b="1" i="1" dirty="0">
                <a:solidFill>
                  <a:prstClr val="black"/>
                </a:solidFill>
                <a:latin typeface="Tw Cen MT" pitchFamily="34" charset="0"/>
              </a:rPr>
              <a:t>- Elle permet de situer la progression de l’élève par rapport à un objectif donné</a:t>
            </a:r>
          </a:p>
          <a:p>
            <a:pPr lvl="0" algn="ctr"/>
            <a:r>
              <a:rPr lang="fr-FR" sz="1200" b="1" i="1" dirty="0">
                <a:solidFill>
                  <a:srgbClr val="C0504D">
                    <a:lumMod val="75000"/>
                  </a:srgbClr>
                </a:solidFill>
                <a:latin typeface="Tw Cen MT" pitchFamily="34" charset="0"/>
              </a:rPr>
              <a:t>- Elle a lieu régulièrement en cours ou à la maison</a:t>
            </a:r>
          </a:p>
        </p:txBody>
      </p:sp>
      <p:sp>
        <p:nvSpPr>
          <p:cNvPr id="16" name="Rectangle 15"/>
          <p:cNvSpPr/>
          <p:nvPr/>
        </p:nvSpPr>
        <p:spPr>
          <a:xfrm>
            <a:off x="4150747" y="3391445"/>
            <a:ext cx="2527518" cy="1754326"/>
          </a:xfrm>
          <a:prstGeom prst="rect">
            <a:avLst/>
          </a:prstGeom>
        </p:spPr>
        <p:txBody>
          <a:bodyPr wrap="square">
            <a:spAutoFit/>
          </a:bodyPr>
          <a:lstStyle/>
          <a:p>
            <a:pPr lvl="0" algn="ctr"/>
            <a:r>
              <a:rPr lang="fr-FR" sz="1200" b="1" i="1" dirty="0">
                <a:solidFill>
                  <a:prstClr val="black"/>
                </a:solidFill>
                <a:latin typeface="Tw Cen MT" pitchFamily="34" charset="0"/>
              </a:rPr>
              <a:t>- Faire progresser les apprentissages disciplinaires et transdisciplinaires (mémorisation, maitrise de l’écrit, de l’oral…)</a:t>
            </a:r>
          </a:p>
          <a:p>
            <a:pPr lvl="0" algn="ctr"/>
            <a:r>
              <a:rPr lang="fr-FR" sz="1200" b="1" i="1" dirty="0">
                <a:solidFill>
                  <a:prstClr val="black"/>
                </a:solidFill>
                <a:latin typeface="Tw Cen MT" pitchFamily="34" charset="0"/>
              </a:rPr>
              <a:t>- Entrainer les élèves à réaliser petit à petit des tâches complexes (ex : mise en récit, croquis…)</a:t>
            </a:r>
          </a:p>
          <a:p>
            <a:pPr lvl="0" algn="ctr"/>
            <a:r>
              <a:rPr lang="fr-FR" sz="1200" b="1" i="1" dirty="0">
                <a:solidFill>
                  <a:prstClr val="black"/>
                </a:solidFill>
                <a:latin typeface="Tw Cen MT" pitchFamily="34" charset="0"/>
              </a:rPr>
              <a:t>- </a:t>
            </a:r>
            <a:r>
              <a:rPr lang="fr-FR" sz="1200" b="1" i="1" dirty="0" smtClean="0">
                <a:solidFill>
                  <a:prstClr val="black"/>
                </a:solidFill>
                <a:latin typeface="Tw Cen MT" pitchFamily="34" charset="0"/>
              </a:rPr>
              <a:t>Valoriser les progrès et appréhender </a:t>
            </a:r>
            <a:r>
              <a:rPr lang="fr-FR" sz="1200" b="1" i="1" dirty="0">
                <a:solidFill>
                  <a:prstClr val="black"/>
                </a:solidFill>
                <a:latin typeface="Tw Cen MT" pitchFamily="34" charset="0"/>
              </a:rPr>
              <a:t>la notion d’erreur sans stress </a:t>
            </a:r>
          </a:p>
        </p:txBody>
      </p:sp>
      <p:sp>
        <p:nvSpPr>
          <p:cNvPr id="17" name="Rectangle 16"/>
          <p:cNvSpPr/>
          <p:nvPr/>
        </p:nvSpPr>
        <p:spPr>
          <a:xfrm>
            <a:off x="2044483" y="5304850"/>
            <a:ext cx="2112884" cy="830997"/>
          </a:xfrm>
          <a:prstGeom prst="rect">
            <a:avLst/>
          </a:prstGeom>
        </p:spPr>
        <p:txBody>
          <a:bodyPr wrap="square">
            <a:spAutoFit/>
          </a:bodyPr>
          <a:lstStyle/>
          <a:p>
            <a:pPr lvl="0" algn="ctr"/>
            <a:r>
              <a:rPr lang="fr-FR" sz="1200" b="1" i="1" dirty="0">
                <a:solidFill>
                  <a:prstClr val="black"/>
                </a:solidFill>
                <a:latin typeface="Tw Cen MT" pitchFamily="34" charset="0"/>
              </a:rPr>
              <a:t>- Elle permet de dresser un bilan des compétences et des connaissances d’un élève</a:t>
            </a:r>
          </a:p>
          <a:p>
            <a:pPr lvl="0" algn="ctr"/>
            <a:r>
              <a:rPr lang="fr-FR" sz="1200" b="1" i="1" dirty="0">
                <a:solidFill>
                  <a:srgbClr val="C0504D">
                    <a:lumMod val="75000"/>
                  </a:srgbClr>
                </a:solidFill>
                <a:latin typeface="Tw Cen MT" pitchFamily="34" charset="0"/>
              </a:rPr>
              <a:t>- Elle a lieu en fin de séquence</a:t>
            </a:r>
          </a:p>
        </p:txBody>
      </p:sp>
      <p:sp>
        <p:nvSpPr>
          <p:cNvPr id="18" name="Rectangle 17"/>
          <p:cNvSpPr/>
          <p:nvPr/>
        </p:nvSpPr>
        <p:spPr>
          <a:xfrm>
            <a:off x="4166245" y="5113088"/>
            <a:ext cx="2512020" cy="1200329"/>
          </a:xfrm>
          <a:prstGeom prst="rect">
            <a:avLst/>
          </a:prstGeom>
        </p:spPr>
        <p:txBody>
          <a:bodyPr wrap="square">
            <a:spAutoFit/>
          </a:bodyPr>
          <a:lstStyle/>
          <a:p>
            <a:pPr lvl="0" algn="ctr"/>
            <a:r>
              <a:rPr lang="fr-FR" sz="1200" b="1" i="1" dirty="0">
                <a:solidFill>
                  <a:prstClr val="black"/>
                </a:solidFill>
                <a:latin typeface="Tw Cen MT" pitchFamily="34" charset="0"/>
              </a:rPr>
              <a:t>- Mesurer les acquis de chaque élève</a:t>
            </a:r>
          </a:p>
          <a:p>
            <a:pPr lvl="0" algn="ctr"/>
            <a:r>
              <a:rPr lang="fr-FR" sz="1200" b="1" i="1" dirty="0">
                <a:solidFill>
                  <a:prstClr val="black"/>
                </a:solidFill>
                <a:latin typeface="Tw Cen MT" pitchFamily="34" charset="0"/>
              </a:rPr>
              <a:t>- Mesurer le taux de réussite de la classe afin d'apporter des modifications à la séquence si nécessaire.</a:t>
            </a:r>
          </a:p>
          <a:p>
            <a:pPr lvl="0" algn="ctr"/>
            <a:r>
              <a:rPr lang="fr-FR" sz="1200" b="1" i="1" dirty="0">
                <a:solidFill>
                  <a:prstClr val="black"/>
                </a:solidFill>
                <a:latin typeface="Tw Cen MT" pitchFamily="34" charset="0"/>
              </a:rPr>
              <a:t>- Mise en place de remédiations pour les élèves en difficultés</a:t>
            </a:r>
          </a:p>
        </p:txBody>
      </p:sp>
    </p:spTree>
    <p:extLst>
      <p:ext uri="{BB962C8B-B14F-4D97-AF65-F5344CB8AC3E}">
        <p14:creationId xmlns:p14="http://schemas.microsoft.com/office/powerpoint/2010/main" val="40541250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1000"/>
                                        <p:tgtEl>
                                          <p:spTgt spid="4">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fltVal val="0"/>
                                          </p:val>
                                        </p:tav>
                                        <p:tav tm="100000">
                                          <p:val>
                                            <p:strVal val="#ppt_w"/>
                                          </p:val>
                                        </p:tav>
                                      </p:tavLst>
                                    </p:anim>
                                    <p:anim calcmode="lin" valueType="num">
                                      <p:cBhvr>
                                        <p:cTn id="43" dur="1000" fill="hold"/>
                                        <p:tgtEl>
                                          <p:spTgt spid="12"/>
                                        </p:tgtEl>
                                        <p:attrNameLst>
                                          <p:attrName>ppt_h</p:attrName>
                                        </p:attrNameLst>
                                      </p:cBhvr>
                                      <p:tavLst>
                                        <p:tav tm="0">
                                          <p:val>
                                            <p:fltVal val="0"/>
                                          </p:val>
                                        </p:tav>
                                        <p:tav tm="100000">
                                          <p:val>
                                            <p:strVal val="#ppt_h"/>
                                          </p:val>
                                        </p:tav>
                                      </p:tavLst>
                                    </p:anim>
                                    <p:animEffect transition="in" filter="fade">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wipe(left)">
                                      <p:cBhvr>
                                        <p:cTn id="49" dur="1000"/>
                                        <p:tgtEl>
                                          <p:spTgt spid="1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xEl>
                                              <p:pRg st="1" end="1"/>
                                            </p:txEl>
                                          </p:spTgt>
                                        </p:tgtEl>
                                        <p:attrNameLst>
                                          <p:attrName>style.visibility</p:attrName>
                                        </p:attrNameLst>
                                      </p:cBhvr>
                                      <p:to>
                                        <p:strVal val="visible"/>
                                      </p:to>
                                    </p:set>
                                    <p:animEffect transition="in" filter="wipe(left)">
                                      <p:cBhvr>
                                        <p:cTn id="54" dur="1000"/>
                                        <p:tgtEl>
                                          <p:spTgt spid="13">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
                                            <p:txEl>
                                              <p:pRg st="0" end="0"/>
                                            </p:txEl>
                                          </p:spTgt>
                                        </p:tgtEl>
                                        <p:attrNameLst>
                                          <p:attrName>style.visibility</p:attrName>
                                        </p:attrNameLst>
                                      </p:cBhvr>
                                      <p:to>
                                        <p:strVal val="visible"/>
                                      </p:to>
                                    </p:set>
                                    <p:animEffect transition="in" filter="wipe(left)">
                                      <p:cBhvr>
                                        <p:cTn id="59" dur="1000"/>
                                        <p:tgtEl>
                                          <p:spTgt spid="1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
                                            <p:txEl>
                                              <p:pRg st="1" end="1"/>
                                            </p:txEl>
                                          </p:spTgt>
                                        </p:tgtEl>
                                        <p:attrNameLst>
                                          <p:attrName>style.visibility</p:attrName>
                                        </p:attrNameLst>
                                      </p:cBhvr>
                                      <p:to>
                                        <p:strVal val="visible"/>
                                      </p:to>
                                    </p:set>
                                    <p:animEffect transition="in" filter="wipe(left)">
                                      <p:cBhvr>
                                        <p:cTn id="64" dur="1000"/>
                                        <p:tgtEl>
                                          <p:spTgt spid="14">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
                                            <p:txEl>
                                              <p:pRg st="2" end="2"/>
                                            </p:txEl>
                                          </p:spTgt>
                                        </p:tgtEl>
                                        <p:attrNameLst>
                                          <p:attrName>style.visibility</p:attrName>
                                        </p:attrNameLst>
                                      </p:cBhvr>
                                      <p:to>
                                        <p:strVal val="visible"/>
                                      </p:to>
                                    </p:set>
                                    <p:animEffect transition="in" filter="wipe(left)">
                                      <p:cBhvr>
                                        <p:cTn id="69" dur="1000"/>
                                        <p:tgtEl>
                                          <p:spTgt spid="14">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1026"/>
                                        </p:tgtEl>
                                        <p:attrNameLst>
                                          <p:attrName>style.visibility</p:attrName>
                                        </p:attrNameLst>
                                      </p:cBhvr>
                                      <p:to>
                                        <p:strVal val="visible"/>
                                      </p:to>
                                    </p:set>
                                    <p:anim calcmode="lin" valueType="num">
                                      <p:cBhvr>
                                        <p:cTn id="74" dur="1000" fill="hold"/>
                                        <p:tgtEl>
                                          <p:spTgt spid="1026"/>
                                        </p:tgtEl>
                                        <p:attrNameLst>
                                          <p:attrName>ppt_w</p:attrName>
                                        </p:attrNameLst>
                                      </p:cBhvr>
                                      <p:tavLst>
                                        <p:tav tm="0">
                                          <p:val>
                                            <p:fltVal val="0"/>
                                          </p:val>
                                        </p:tav>
                                        <p:tav tm="100000">
                                          <p:val>
                                            <p:strVal val="#ppt_w"/>
                                          </p:val>
                                        </p:tav>
                                      </p:tavLst>
                                    </p:anim>
                                    <p:anim calcmode="lin" valueType="num">
                                      <p:cBhvr>
                                        <p:cTn id="75" dur="1000" fill="hold"/>
                                        <p:tgtEl>
                                          <p:spTgt spid="1026"/>
                                        </p:tgtEl>
                                        <p:attrNameLst>
                                          <p:attrName>ppt_h</p:attrName>
                                        </p:attrNameLst>
                                      </p:cBhvr>
                                      <p:tavLst>
                                        <p:tav tm="0">
                                          <p:val>
                                            <p:fltVal val="0"/>
                                          </p:val>
                                        </p:tav>
                                        <p:tav tm="100000">
                                          <p:val>
                                            <p:strVal val="#ppt_h"/>
                                          </p:val>
                                        </p:tav>
                                      </p:tavLst>
                                    </p:anim>
                                    <p:anim calcmode="lin" valueType="num">
                                      <p:cBhvr>
                                        <p:cTn id="76" dur="1000" fill="hold"/>
                                        <p:tgtEl>
                                          <p:spTgt spid="1026"/>
                                        </p:tgtEl>
                                        <p:attrNameLst>
                                          <p:attrName>style.rotation</p:attrName>
                                        </p:attrNameLst>
                                      </p:cBhvr>
                                      <p:tavLst>
                                        <p:tav tm="0">
                                          <p:val>
                                            <p:fltVal val="90"/>
                                          </p:val>
                                        </p:tav>
                                        <p:tav tm="100000">
                                          <p:val>
                                            <p:fltVal val="0"/>
                                          </p:val>
                                        </p:tav>
                                      </p:tavLst>
                                    </p:anim>
                                    <p:animEffect transition="in" filter="fade">
                                      <p:cBhvr>
                                        <p:cTn id="77" dur="1000"/>
                                        <p:tgtEl>
                                          <p:spTgt spid="10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5">
                                            <p:txEl>
                                              <p:pRg st="0" end="0"/>
                                            </p:txEl>
                                          </p:spTgt>
                                        </p:tgtEl>
                                        <p:attrNameLst>
                                          <p:attrName>style.visibility</p:attrName>
                                        </p:attrNameLst>
                                      </p:cBhvr>
                                      <p:to>
                                        <p:strVal val="visible"/>
                                      </p:to>
                                    </p:set>
                                    <p:animEffect transition="in" filter="wipe(left)">
                                      <p:cBhvr>
                                        <p:cTn id="82" dur="1000"/>
                                        <p:tgtEl>
                                          <p:spTgt spid="1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5">
                                            <p:txEl>
                                              <p:pRg st="1" end="1"/>
                                            </p:txEl>
                                          </p:spTgt>
                                        </p:tgtEl>
                                        <p:attrNameLst>
                                          <p:attrName>style.visibility</p:attrName>
                                        </p:attrNameLst>
                                      </p:cBhvr>
                                      <p:to>
                                        <p:strVal val="visible"/>
                                      </p:to>
                                    </p:set>
                                    <p:animEffect transition="in" filter="wipe(left)">
                                      <p:cBhvr>
                                        <p:cTn id="87" dur="1000"/>
                                        <p:tgtEl>
                                          <p:spTgt spid="15">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5">
                                            <p:txEl>
                                              <p:pRg st="2" end="2"/>
                                            </p:txEl>
                                          </p:spTgt>
                                        </p:tgtEl>
                                        <p:attrNameLst>
                                          <p:attrName>style.visibility</p:attrName>
                                        </p:attrNameLst>
                                      </p:cBhvr>
                                      <p:to>
                                        <p:strVal val="visible"/>
                                      </p:to>
                                    </p:set>
                                    <p:animEffect transition="in" filter="wipe(left)">
                                      <p:cBhvr>
                                        <p:cTn id="92" dur="1000"/>
                                        <p:tgtEl>
                                          <p:spTgt spid="15">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6">
                                            <p:txEl>
                                              <p:pRg st="0" end="0"/>
                                            </p:txEl>
                                          </p:spTgt>
                                        </p:tgtEl>
                                        <p:attrNameLst>
                                          <p:attrName>style.visibility</p:attrName>
                                        </p:attrNameLst>
                                      </p:cBhvr>
                                      <p:to>
                                        <p:strVal val="visible"/>
                                      </p:to>
                                    </p:set>
                                    <p:animEffect transition="in" filter="wipe(left)">
                                      <p:cBhvr>
                                        <p:cTn id="97" dur="1000"/>
                                        <p:tgtEl>
                                          <p:spTgt spid="16">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6">
                                            <p:txEl>
                                              <p:pRg st="1" end="1"/>
                                            </p:txEl>
                                          </p:spTgt>
                                        </p:tgtEl>
                                        <p:attrNameLst>
                                          <p:attrName>style.visibility</p:attrName>
                                        </p:attrNameLst>
                                      </p:cBhvr>
                                      <p:to>
                                        <p:strVal val="visible"/>
                                      </p:to>
                                    </p:set>
                                    <p:animEffect transition="in" filter="wipe(left)">
                                      <p:cBhvr>
                                        <p:cTn id="102" dur="1000"/>
                                        <p:tgtEl>
                                          <p:spTgt spid="1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6">
                                            <p:txEl>
                                              <p:pRg st="2" end="2"/>
                                            </p:txEl>
                                          </p:spTgt>
                                        </p:tgtEl>
                                        <p:attrNameLst>
                                          <p:attrName>style.visibility</p:attrName>
                                        </p:attrNameLst>
                                      </p:cBhvr>
                                      <p:to>
                                        <p:strVal val="visible"/>
                                      </p:to>
                                    </p:set>
                                    <p:animEffect transition="in" filter="wipe(left)">
                                      <p:cBhvr>
                                        <p:cTn id="107" dur="1000"/>
                                        <p:tgtEl>
                                          <p:spTgt spid="16">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6"/>
                                        </p:tgtEl>
                                        <p:attrNameLst>
                                          <p:attrName>style.visibility</p:attrName>
                                        </p:attrNameLst>
                                      </p:cBhvr>
                                      <p:to>
                                        <p:strVal val="visible"/>
                                      </p:to>
                                    </p:set>
                                    <p:anim calcmode="lin" valueType="num">
                                      <p:cBhvr>
                                        <p:cTn id="112" dur="1000" fill="hold"/>
                                        <p:tgtEl>
                                          <p:spTgt spid="6"/>
                                        </p:tgtEl>
                                        <p:attrNameLst>
                                          <p:attrName>ppt_w</p:attrName>
                                        </p:attrNameLst>
                                      </p:cBhvr>
                                      <p:tavLst>
                                        <p:tav tm="0">
                                          <p:val>
                                            <p:fltVal val="0"/>
                                          </p:val>
                                        </p:tav>
                                        <p:tav tm="100000">
                                          <p:val>
                                            <p:strVal val="#ppt_w"/>
                                          </p:val>
                                        </p:tav>
                                      </p:tavLst>
                                    </p:anim>
                                    <p:anim calcmode="lin" valueType="num">
                                      <p:cBhvr>
                                        <p:cTn id="113" dur="1000" fill="hold"/>
                                        <p:tgtEl>
                                          <p:spTgt spid="6"/>
                                        </p:tgtEl>
                                        <p:attrNameLst>
                                          <p:attrName>ppt_h</p:attrName>
                                        </p:attrNameLst>
                                      </p:cBhvr>
                                      <p:tavLst>
                                        <p:tav tm="0">
                                          <p:val>
                                            <p:fltVal val="0"/>
                                          </p:val>
                                        </p:tav>
                                        <p:tav tm="100000">
                                          <p:val>
                                            <p:strVal val="#ppt_h"/>
                                          </p:val>
                                        </p:tav>
                                      </p:tavLst>
                                    </p:anim>
                                    <p:anim calcmode="lin" valueType="num">
                                      <p:cBhvr>
                                        <p:cTn id="114" dur="1000" fill="hold"/>
                                        <p:tgtEl>
                                          <p:spTgt spid="6"/>
                                        </p:tgtEl>
                                        <p:attrNameLst>
                                          <p:attrName>style.rotation</p:attrName>
                                        </p:attrNameLst>
                                      </p:cBhvr>
                                      <p:tavLst>
                                        <p:tav tm="0">
                                          <p:val>
                                            <p:fltVal val="90"/>
                                          </p:val>
                                        </p:tav>
                                        <p:tav tm="100000">
                                          <p:val>
                                            <p:fltVal val="0"/>
                                          </p:val>
                                        </p:tav>
                                      </p:tavLst>
                                    </p:anim>
                                    <p:animEffect transition="in" filter="fade">
                                      <p:cBhvr>
                                        <p:cTn id="115" dur="1000"/>
                                        <p:tgtEl>
                                          <p:spTgt spid="6"/>
                                        </p:tgtEl>
                                      </p:cBhvr>
                                    </p:animEffect>
                                  </p:childTnLst>
                                </p:cTn>
                              </p:par>
                              <p:par>
                                <p:cTn id="116" presetID="31" presetClass="entr" presetSubtype="0" fill="hold" nodeType="withEffect">
                                  <p:stCondLst>
                                    <p:cond delay="0"/>
                                  </p:stCondLst>
                                  <p:childTnLst>
                                    <p:set>
                                      <p:cBhvr>
                                        <p:cTn id="117" dur="1" fill="hold">
                                          <p:stCondLst>
                                            <p:cond delay="0"/>
                                          </p:stCondLst>
                                        </p:cTn>
                                        <p:tgtEl>
                                          <p:spTgt spid="7"/>
                                        </p:tgtEl>
                                        <p:attrNameLst>
                                          <p:attrName>style.visibility</p:attrName>
                                        </p:attrNameLst>
                                      </p:cBhvr>
                                      <p:to>
                                        <p:strVal val="visible"/>
                                      </p:to>
                                    </p:set>
                                    <p:anim calcmode="lin" valueType="num">
                                      <p:cBhvr>
                                        <p:cTn id="118" dur="1000" fill="hold"/>
                                        <p:tgtEl>
                                          <p:spTgt spid="7"/>
                                        </p:tgtEl>
                                        <p:attrNameLst>
                                          <p:attrName>ppt_w</p:attrName>
                                        </p:attrNameLst>
                                      </p:cBhvr>
                                      <p:tavLst>
                                        <p:tav tm="0">
                                          <p:val>
                                            <p:fltVal val="0"/>
                                          </p:val>
                                        </p:tav>
                                        <p:tav tm="100000">
                                          <p:val>
                                            <p:strVal val="#ppt_w"/>
                                          </p:val>
                                        </p:tav>
                                      </p:tavLst>
                                    </p:anim>
                                    <p:anim calcmode="lin" valueType="num">
                                      <p:cBhvr>
                                        <p:cTn id="119" dur="1000" fill="hold"/>
                                        <p:tgtEl>
                                          <p:spTgt spid="7"/>
                                        </p:tgtEl>
                                        <p:attrNameLst>
                                          <p:attrName>ppt_h</p:attrName>
                                        </p:attrNameLst>
                                      </p:cBhvr>
                                      <p:tavLst>
                                        <p:tav tm="0">
                                          <p:val>
                                            <p:fltVal val="0"/>
                                          </p:val>
                                        </p:tav>
                                        <p:tav tm="100000">
                                          <p:val>
                                            <p:strVal val="#ppt_h"/>
                                          </p:val>
                                        </p:tav>
                                      </p:tavLst>
                                    </p:anim>
                                    <p:anim calcmode="lin" valueType="num">
                                      <p:cBhvr>
                                        <p:cTn id="120" dur="1000" fill="hold"/>
                                        <p:tgtEl>
                                          <p:spTgt spid="7"/>
                                        </p:tgtEl>
                                        <p:attrNameLst>
                                          <p:attrName>style.rotation</p:attrName>
                                        </p:attrNameLst>
                                      </p:cBhvr>
                                      <p:tavLst>
                                        <p:tav tm="0">
                                          <p:val>
                                            <p:fltVal val="90"/>
                                          </p:val>
                                        </p:tav>
                                        <p:tav tm="100000">
                                          <p:val>
                                            <p:fltVal val="0"/>
                                          </p:val>
                                        </p:tav>
                                      </p:tavLst>
                                    </p:anim>
                                    <p:animEffect transition="in" filter="fade">
                                      <p:cBhvr>
                                        <p:cTn id="121" dur="1000"/>
                                        <p:tgtEl>
                                          <p:spTgt spid="7"/>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7">
                                            <p:txEl>
                                              <p:pRg st="0" end="0"/>
                                            </p:txEl>
                                          </p:spTgt>
                                        </p:tgtEl>
                                        <p:attrNameLst>
                                          <p:attrName>style.visibility</p:attrName>
                                        </p:attrNameLst>
                                      </p:cBhvr>
                                      <p:to>
                                        <p:strVal val="visible"/>
                                      </p:to>
                                    </p:set>
                                    <p:animEffect transition="in" filter="wipe(left)">
                                      <p:cBhvr>
                                        <p:cTn id="126" dur="1000"/>
                                        <p:tgtEl>
                                          <p:spTgt spid="17">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17">
                                            <p:txEl>
                                              <p:pRg st="1" end="1"/>
                                            </p:txEl>
                                          </p:spTgt>
                                        </p:tgtEl>
                                        <p:attrNameLst>
                                          <p:attrName>style.visibility</p:attrName>
                                        </p:attrNameLst>
                                      </p:cBhvr>
                                      <p:to>
                                        <p:strVal val="visible"/>
                                      </p:to>
                                    </p:set>
                                    <p:animEffect transition="in" filter="wipe(left)">
                                      <p:cBhvr>
                                        <p:cTn id="131" dur="1000"/>
                                        <p:tgtEl>
                                          <p:spTgt spid="17">
                                            <p:txEl>
                                              <p:pRg st="1" end="1"/>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18">
                                            <p:txEl>
                                              <p:pRg st="0" end="0"/>
                                            </p:txEl>
                                          </p:spTgt>
                                        </p:tgtEl>
                                        <p:attrNameLst>
                                          <p:attrName>style.visibility</p:attrName>
                                        </p:attrNameLst>
                                      </p:cBhvr>
                                      <p:to>
                                        <p:strVal val="visible"/>
                                      </p:to>
                                    </p:set>
                                    <p:animEffect transition="in" filter="wipe(left)">
                                      <p:cBhvr>
                                        <p:cTn id="136" dur="1000"/>
                                        <p:tgtEl>
                                          <p:spTgt spid="18">
                                            <p:txEl>
                                              <p:pRg st="0" end="0"/>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18">
                                            <p:txEl>
                                              <p:pRg st="1" end="1"/>
                                            </p:txEl>
                                          </p:spTgt>
                                        </p:tgtEl>
                                        <p:attrNameLst>
                                          <p:attrName>style.visibility</p:attrName>
                                        </p:attrNameLst>
                                      </p:cBhvr>
                                      <p:to>
                                        <p:strVal val="visible"/>
                                      </p:to>
                                    </p:set>
                                    <p:animEffect transition="in" filter="wipe(left)">
                                      <p:cBhvr>
                                        <p:cTn id="141" dur="1000"/>
                                        <p:tgtEl>
                                          <p:spTgt spid="18">
                                            <p:txEl>
                                              <p:pRg st="1" end="1"/>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18">
                                            <p:txEl>
                                              <p:pRg st="2" end="2"/>
                                            </p:txEl>
                                          </p:spTgt>
                                        </p:tgtEl>
                                        <p:attrNameLst>
                                          <p:attrName>style.visibility</p:attrName>
                                        </p:attrNameLst>
                                      </p:cBhvr>
                                      <p:to>
                                        <p:strVal val="visible"/>
                                      </p:to>
                                    </p:set>
                                    <p:animEffect transition="in" filter="wipe(left)">
                                      <p:cBhvr>
                                        <p:cTn id="146" dur="1000"/>
                                        <p:tgtEl>
                                          <p:spTgt spid="18">
                                            <p:txEl>
                                              <p:pRg st="2" end="2"/>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nodeType="clickEffect">
                                  <p:stCondLst>
                                    <p:cond delay="0"/>
                                  </p:stCondLst>
                                  <p:childTnLst>
                                    <p:set>
                                      <p:cBhvr>
                                        <p:cTn id="150" dur="1" fill="hold">
                                          <p:stCondLst>
                                            <p:cond delay="0"/>
                                          </p:stCondLst>
                                        </p:cTn>
                                        <p:tgtEl>
                                          <p:spTgt spid="8"/>
                                        </p:tgtEl>
                                        <p:attrNameLst>
                                          <p:attrName>style.visibility</p:attrName>
                                        </p:attrNameLst>
                                      </p:cBhvr>
                                      <p:to>
                                        <p:strVal val="visible"/>
                                      </p:to>
                                    </p:set>
                                    <p:anim calcmode="lin" valueType="num">
                                      <p:cBhvr>
                                        <p:cTn id="151" dur="1000" fill="hold"/>
                                        <p:tgtEl>
                                          <p:spTgt spid="8"/>
                                        </p:tgtEl>
                                        <p:attrNameLst>
                                          <p:attrName>ppt_w</p:attrName>
                                        </p:attrNameLst>
                                      </p:cBhvr>
                                      <p:tavLst>
                                        <p:tav tm="0">
                                          <p:val>
                                            <p:fltVal val="0"/>
                                          </p:val>
                                        </p:tav>
                                        <p:tav tm="100000">
                                          <p:val>
                                            <p:strVal val="#ppt_w"/>
                                          </p:val>
                                        </p:tav>
                                      </p:tavLst>
                                    </p:anim>
                                    <p:anim calcmode="lin" valueType="num">
                                      <p:cBhvr>
                                        <p:cTn id="152" dur="1000" fill="hold"/>
                                        <p:tgtEl>
                                          <p:spTgt spid="8"/>
                                        </p:tgtEl>
                                        <p:attrNameLst>
                                          <p:attrName>ppt_h</p:attrName>
                                        </p:attrNameLst>
                                      </p:cBhvr>
                                      <p:tavLst>
                                        <p:tav tm="0">
                                          <p:val>
                                            <p:fltVal val="0"/>
                                          </p:val>
                                        </p:tav>
                                        <p:tav tm="100000">
                                          <p:val>
                                            <p:strVal val="#ppt_h"/>
                                          </p:val>
                                        </p:tav>
                                      </p:tavLst>
                                    </p:anim>
                                    <p:anim calcmode="lin" valueType="num">
                                      <p:cBhvr>
                                        <p:cTn id="153" dur="1000" fill="hold"/>
                                        <p:tgtEl>
                                          <p:spTgt spid="8"/>
                                        </p:tgtEl>
                                        <p:attrNameLst>
                                          <p:attrName>style.rotation</p:attrName>
                                        </p:attrNameLst>
                                      </p:cBhvr>
                                      <p:tavLst>
                                        <p:tav tm="0">
                                          <p:val>
                                            <p:fltVal val="90"/>
                                          </p:val>
                                        </p:tav>
                                        <p:tav tm="100000">
                                          <p:val>
                                            <p:fltVal val="0"/>
                                          </p:val>
                                        </p:tav>
                                      </p:tavLst>
                                    </p:anim>
                                    <p:animEffect transition="in" filter="fade">
                                      <p:cBhvr>
                                        <p:cTn id="15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5" grpId="0"/>
      <p:bldP spid="10" grpId="0"/>
      <p:bldP spid="12" grpId="0"/>
      <p:bldP spid="13" grpId="0" uiExpand="1" build="p"/>
      <p:bldP spid="14" grpId="0" build="p"/>
      <p:bldP spid="15" grpId="0" build="p"/>
      <p:bldP spid="16" grpId="0" build="p"/>
      <p:bldP spid="17" grpId="0" build="p"/>
      <p:bldP spid="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5669" y="671130"/>
            <a:ext cx="4725077" cy="1169551"/>
          </a:xfrm>
          <a:prstGeom prst="rect">
            <a:avLst/>
          </a:prstGeom>
          <a:solidFill>
            <a:schemeClr val="accent2">
              <a:lumMod val="40000"/>
              <a:lumOff val="60000"/>
            </a:schemeClr>
          </a:solidFill>
          <a:ln w="127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400" b="1" u="sng" dirty="0" smtClean="0">
                <a:solidFill>
                  <a:schemeClr val="tx1"/>
                </a:solidFill>
                <a:latin typeface="Tw Cen MT" panose="020B0602020104020603" pitchFamily="34" charset="0"/>
              </a:rPr>
              <a:t>Pourquoi</a:t>
            </a:r>
            <a:r>
              <a:rPr lang="fr-FR" sz="1400" b="1" dirty="0" smtClean="0">
                <a:solidFill>
                  <a:schemeClr val="tx1"/>
                </a:solidFill>
                <a:latin typeface="Tw Cen MT" panose="020B0602020104020603" pitchFamily="34" charset="0"/>
              </a:rPr>
              <a:t> ? </a:t>
            </a:r>
          </a:p>
          <a:p>
            <a:pPr algn="just"/>
            <a:r>
              <a:rPr lang="fr-FR" sz="1400" b="1" dirty="0" smtClean="0">
                <a:solidFill>
                  <a:schemeClr val="tx1"/>
                </a:solidFill>
                <a:latin typeface="Tw Cen MT" panose="020B0602020104020603" pitchFamily="34" charset="0"/>
              </a:rPr>
              <a:t>Dans </a:t>
            </a:r>
            <a:r>
              <a:rPr lang="fr-FR" sz="1400" b="1" dirty="0">
                <a:solidFill>
                  <a:schemeClr val="tx1"/>
                </a:solidFill>
                <a:latin typeface="Tw Cen MT" panose="020B0602020104020603" pitchFamily="34" charset="0"/>
              </a:rPr>
              <a:t>nos disciplines, l’essentiel des tâches demandées à un élève relèvent à la fois d’un savoir-faire d’ordre pratique et d’un raisonnement , ce que l’on appelle parfois des « </a:t>
            </a:r>
            <a:r>
              <a:rPr lang="fr-FR" sz="1400" b="1" dirty="0" smtClean="0">
                <a:solidFill>
                  <a:schemeClr val="tx1"/>
                </a:solidFill>
                <a:latin typeface="Tw Cen MT" panose="020B0602020104020603" pitchFamily="34" charset="0"/>
              </a:rPr>
              <a:t>tâches </a:t>
            </a:r>
            <a:r>
              <a:rPr lang="fr-FR" sz="1400" b="1" dirty="0">
                <a:solidFill>
                  <a:schemeClr val="tx1"/>
                </a:solidFill>
                <a:latin typeface="Tw Cen MT" panose="020B0602020104020603" pitchFamily="34" charset="0"/>
              </a:rPr>
              <a:t>complexes </a:t>
            </a:r>
            <a:r>
              <a:rPr lang="fr-FR" sz="1400" b="1" dirty="0" smtClean="0">
                <a:solidFill>
                  <a:schemeClr val="tx1"/>
                </a:solidFill>
                <a:latin typeface="Tw Cen MT" panose="020B0602020104020603" pitchFamily="34" charset="0"/>
              </a:rPr>
              <a:t>»</a:t>
            </a:r>
            <a:endParaRPr lang="fr-FR" sz="1400" b="1" dirty="0">
              <a:solidFill>
                <a:schemeClr val="tx1"/>
              </a:solidFill>
              <a:latin typeface="Tw Cen MT" panose="020B0602020104020603" pitchFamily="34" charset="0"/>
            </a:endParaRPr>
          </a:p>
        </p:txBody>
      </p:sp>
      <p:sp>
        <p:nvSpPr>
          <p:cNvPr id="4" name="Arc plein 3"/>
          <p:cNvSpPr/>
          <p:nvPr/>
        </p:nvSpPr>
        <p:spPr>
          <a:xfrm>
            <a:off x="3567494" y="1840681"/>
            <a:ext cx="4580533" cy="4580533"/>
          </a:xfrm>
          <a:prstGeom prst="blockArc">
            <a:avLst>
              <a:gd name="adj1" fmla="val 11880000"/>
              <a:gd name="adj2" fmla="val 16200000"/>
              <a:gd name="adj3" fmla="val 4640"/>
            </a:avLst>
          </a:prstGeom>
        </p:spPr>
        <p:style>
          <a:lnRef idx="0">
            <a:schemeClr val="lt1">
              <a:hueOff val="0"/>
              <a:satOff val="0"/>
              <a:lumOff val="0"/>
              <a:alphaOff val="0"/>
            </a:schemeClr>
          </a:lnRef>
          <a:fillRef idx="1">
            <a:schemeClr val="accent4">
              <a:hueOff val="1856823"/>
              <a:satOff val="-56410"/>
              <a:lumOff val="18628"/>
              <a:alphaOff val="0"/>
            </a:schemeClr>
          </a:fillRef>
          <a:effectRef idx="0">
            <a:schemeClr val="accent4">
              <a:hueOff val="1856823"/>
              <a:satOff val="-56410"/>
              <a:lumOff val="18628"/>
              <a:alphaOff val="0"/>
            </a:schemeClr>
          </a:effectRef>
          <a:fontRef idx="minor">
            <a:schemeClr val="lt1"/>
          </a:fontRef>
        </p:style>
      </p:sp>
      <p:sp>
        <p:nvSpPr>
          <p:cNvPr id="5" name="Arc plein 4"/>
          <p:cNvSpPr/>
          <p:nvPr/>
        </p:nvSpPr>
        <p:spPr>
          <a:xfrm>
            <a:off x="3567494" y="1840681"/>
            <a:ext cx="4580533" cy="4580533"/>
          </a:xfrm>
          <a:prstGeom prst="blockArc">
            <a:avLst>
              <a:gd name="adj1" fmla="val 7560000"/>
              <a:gd name="adj2" fmla="val 11880000"/>
              <a:gd name="adj3" fmla="val 4640"/>
            </a:avLst>
          </a:prstGeom>
        </p:spPr>
        <p:style>
          <a:lnRef idx="0">
            <a:schemeClr val="lt1">
              <a:hueOff val="0"/>
              <a:satOff val="0"/>
              <a:lumOff val="0"/>
              <a:alphaOff val="0"/>
            </a:schemeClr>
          </a:lnRef>
          <a:fillRef idx="1">
            <a:schemeClr val="accent4">
              <a:hueOff val="1392617"/>
              <a:satOff val="-42308"/>
              <a:lumOff val="13971"/>
              <a:alphaOff val="0"/>
            </a:schemeClr>
          </a:fillRef>
          <a:effectRef idx="0">
            <a:schemeClr val="accent4">
              <a:hueOff val="1392617"/>
              <a:satOff val="-42308"/>
              <a:lumOff val="13971"/>
              <a:alphaOff val="0"/>
            </a:schemeClr>
          </a:effectRef>
          <a:fontRef idx="minor">
            <a:schemeClr val="lt1"/>
          </a:fontRef>
        </p:style>
      </p:sp>
      <p:sp>
        <p:nvSpPr>
          <p:cNvPr id="6" name="Arc plein 5"/>
          <p:cNvSpPr/>
          <p:nvPr/>
        </p:nvSpPr>
        <p:spPr>
          <a:xfrm>
            <a:off x="3567494" y="1840681"/>
            <a:ext cx="4580533" cy="4580533"/>
          </a:xfrm>
          <a:prstGeom prst="blockArc">
            <a:avLst>
              <a:gd name="adj1" fmla="val 3240000"/>
              <a:gd name="adj2" fmla="val 7560000"/>
              <a:gd name="adj3" fmla="val 4640"/>
            </a:avLst>
          </a:prstGeom>
        </p:spPr>
        <p:style>
          <a:lnRef idx="0">
            <a:schemeClr val="lt1">
              <a:hueOff val="0"/>
              <a:satOff val="0"/>
              <a:lumOff val="0"/>
              <a:alphaOff val="0"/>
            </a:schemeClr>
          </a:lnRef>
          <a:fillRef idx="1">
            <a:schemeClr val="accent4">
              <a:hueOff val="928412"/>
              <a:satOff val="-28205"/>
              <a:lumOff val="9314"/>
              <a:alphaOff val="0"/>
            </a:schemeClr>
          </a:fillRef>
          <a:effectRef idx="0">
            <a:schemeClr val="accent4">
              <a:hueOff val="928412"/>
              <a:satOff val="-28205"/>
              <a:lumOff val="9314"/>
              <a:alphaOff val="0"/>
            </a:schemeClr>
          </a:effectRef>
          <a:fontRef idx="minor">
            <a:schemeClr val="lt1"/>
          </a:fontRef>
        </p:style>
      </p:sp>
      <p:sp>
        <p:nvSpPr>
          <p:cNvPr id="7" name="Arc plein 6"/>
          <p:cNvSpPr/>
          <p:nvPr/>
        </p:nvSpPr>
        <p:spPr>
          <a:xfrm>
            <a:off x="3567494" y="1840681"/>
            <a:ext cx="4580533" cy="4580533"/>
          </a:xfrm>
          <a:prstGeom prst="blockArc">
            <a:avLst>
              <a:gd name="adj1" fmla="val 20520000"/>
              <a:gd name="adj2" fmla="val 3240000"/>
              <a:gd name="adj3" fmla="val 4640"/>
            </a:avLst>
          </a:prstGeom>
        </p:spPr>
        <p:style>
          <a:lnRef idx="0">
            <a:schemeClr val="lt1">
              <a:hueOff val="0"/>
              <a:satOff val="0"/>
              <a:lumOff val="0"/>
              <a:alphaOff val="0"/>
            </a:schemeClr>
          </a:lnRef>
          <a:fillRef idx="1">
            <a:schemeClr val="accent4">
              <a:hueOff val="464206"/>
              <a:satOff val="-14103"/>
              <a:lumOff val="4657"/>
              <a:alphaOff val="0"/>
            </a:schemeClr>
          </a:fillRef>
          <a:effectRef idx="0">
            <a:schemeClr val="accent4">
              <a:hueOff val="464206"/>
              <a:satOff val="-14103"/>
              <a:lumOff val="4657"/>
              <a:alphaOff val="0"/>
            </a:schemeClr>
          </a:effectRef>
          <a:fontRef idx="minor">
            <a:schemeClr val="lt1"/>
          </a:fontRef>
        </p:style>
      </p:sp>
      <p:sp>
        <p:nvSpPr>
          <p:cNvPr id="8" name="Arc plein 7"/>
          <p:cNvSpPr/>
          <p:nvPr/>
        </p:nvSpPr>
        <p:spPr>
          <a:xfrm>
            <a:off x="3567494" y="1840681"/>
            <a:ext cx="4580533" cy="4580533"/>
          </a:xfrm>
          <a:prstGeom prst="blockArc">
            <a:avLst>
              <a:gd name="adj1" fmla="val 16200000"/>
              <a:gd name="adj2" fmla="val 20520000"/>
              <a:gd name="adj3" fmla="val 464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Forme libre 8"/>
          <p:cNvSpPr/>
          <p:nvPr/>
        </p:nvSpPr>
        <p:spPr>
          <a:xfrm>
            <a:off x="4803448" y="3076635"/>
            <a:ext cx="2108624" cy="2108624"/>
          </a:xfrm>
          <a:custGeom>
            <a:avLst/>
            <a:gdLst>
              <a:gd name="connsiteX0" fmla="*/ 0 w 2108624"/>
              <a:gd name="connsiteY0" fmla="*/ 1054312 h 2108624"/>
              <a:gd name="connsiteX1" fmla="*/ 1054312 w 2108624"/>
              <a:gd name="connsiteY1" fmla="*/ 0 h 2108624"/>
              <a:gd name="connsiteX2" fmla="*/ 2108624 w 2108624"/>
              <a:gd name="connsiteY2" fmla="*/ 1054312 h 2108624"/>
              <a:gd name="connsiteX3" fmla="*/ 1054312 w 2108624"/>
              <a:gd name="connsiteY3" fmla="*/ 2108624 h 2108624"/>
              <a:gd name="connsiteX4" fmla="*/ 0 w 2108624"/>
              <a:gd name="connsiteY4" fmla="*/ 1054312 h 2108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624" h="2108624">
                <a:moveTo>
                  <a:pt x="0" y="1054312"/>
                </a:moveTo>
                <a:cubicBezTo>
                  <a:pt x="0" y="472032"/>
                  <a:pt x="472032" y="0"/>
                  <a:pt x="1054312" y="0"/>
                </a:cubicBezTo>
                <a:cubicBezTo>
                  <a:pt x="1636592" y="0"/>
                  <a:pt x="2108624" y="472032"/>
                  <a:pt x="2108624" y="1054312"/>
                </a:cubicBezTo>
                <a:cubicBezTo>
                  <a:pt x="2108624" y="1636592"/>
                  <a:pt x="1636592" y="2108624"/>
                  <a:pt x="1054312" y="2108624"/>
                </a:cubicBezTo>
                <a:cubicBezTo>
                  <a:pt x="472032" y="2108624"/>
                  <a:pt x="0" y="1636592"/>
                  <a:pt x="0" y="1054312"/>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50711" tIns="350711" rIns="350711" bIns="350711" numCol="1" spcCol="1270" anchor="ctr" anchorCtr="0">
            <a:noAutofit/>
          </a:bodyPr>
          <a:lstStyle/>
          <a:p>
            <a:pPr lvl="0" algn="ctr" defTabSz="1466850">
              <a:lnSpc>
                <a:spcPct val="90000"/>
              </a:lnSpc>
              <a:spcBef>
                <a:spcPct val="0"/>
              </a:spcBef>
              <a:spcAft>
                <a:spcPct val="35000"/>
              </a:spcAft>
            </a:pPr>
            <a:r>
              <a:rPr lang="fr-FR" sz="3600" b="1" i="1" kern="1200" cap="small" dirty="0" smtClean="0">
                <a:latin typeface="Tw Cen MT" pitchFamily="34" charset="0"/>
              </a:rPr>
              <a:t>Lire une carte</a:t>
            </a:r>
            <a:endParaRPr lang="fr-FR" sz="3600" b="1" i="1" kern="1200" cap="small" dirty="0">
              <a:latin typeface="Tw Cen MT" pitchFamily="34" charset="0"/>
            </a:endParaRPr>
          </a:p>
        </p:txBody>
      </p:sp>
      <p:sp>
        <p:nvSpPr>
          <p:cNvPr id="10" name="Forme libre 9"/>
          <p:cNvSpPr/>
          <p:nvPr/>
        </p:nvSpPr>
        <p:spPr>
          <a:xfrm>
            <a:off x="5014625" y="1050684"/>
            <a:ext cx="1872000" cy="1872000"/>
          </a:xfrm>
          <a:custGeom>
            <a:avLst/>
            <a:gdLst>
              <a:gd name="connsiteX0" fmla="*/ 0 w 1686269"/>
              <a:gd name="connsiteY0" fmla="*/ 843135 h 1686269"/>
              <a:gd name="connsiteX1" fmla="*/ 843135 w 1686269"/>
              <a:gd name="connsiteY1" fmla="*/ 0 h 1686269"/>
              <a:gd name="connsiteX2" fmla="*/ 1686270 w 1686269"/>
              <a:gd name="connsiteY2" fmla="*/ 843135 h 1686269"/>
              <a:gd name="connsiteX3" fmla="*/ 843135 w 1686269"/>
              <a:gd name="connsiteY3" fmla="*/ 1686270 h 1686269"/>
              <a:gd name="connsiteX4" fmla="*/ 0 w 1686269"/>
              <a:gd name="connsiteY4" fmla="*/ 843135 h 168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269" h="1686269">
                <a:moveTo>
                  <a:pt x="0" y="843135"/>
                </a:moveTo>
                <a:cubicBezTo>
                  <a:pt x="0" y="377484"/>
                  <a:pt x="377484" y="0"/>
                  <a:pt x="843135" y="0"/>
                </a:cubicBezTo>
                <a:cubicBezTo>
                  <a:pt x="1308786" y="0"/>
                  <a:pt x="1686270" y="377484"/>
                  <a:pt x="1686270" y="843135"/>
                </a:cubicBezTo>
                <a:cubicBezTo>
                  <a:pt x="1686270" y="1308786"/>
                  <a:pt x="1308786" y="1686270"/>
                  <a:pt x="843135" y="1686270"/>
                </a:cubicBezTo>
                <a:cubicBezTo>
                  <a:pt x="377484" y="1686270"/>
                  <a:pt x="0" y="1308786"/>
                  <a:pt x="0" y="843135"/>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4728" tIns="264728" rIns="264728" bIns="264728" numCol="1" spcCol="1270" anchor="ctr" anchorCtr="0">
            <a:noAutofit/>
          </a:bodyPr>
          <a:lstStyle/>
          <a:p>
            <a:pPr lvl="0" algn="ctr" defTabSz="622300">
              <a:lnSpc>
                <a:spcPct val="90000"/>
              </a:lnSpc>
              <a:spcBef>
                <a:spcPct val="0"/>
              </a:spcBef>
              <a:spcAft>
                <a:spcPct val="35000"/>
              </a:spcAft>
            </a:pPr>
            <a:r>
              <a:rPr lang="fr-FR" sz="1400" b="1" i="1" kern="1200" dirty="0" smtClean="0">
                <a:latin typeface="Tw Cen MT" pitchFamily="34" charset="0"/>
              </a:rPr>
              <a:t>Identifier la nature de l’information (décoder le titre)</a:t>
            </a:r>
            <a:endParaRPr lang="fr-FR" sz="1400" b="1" i="1" kern="1200" dirty="0">
              <a:latin typeface="Tw Cen MT" pitchFamily="34" charset="0"/>
            </a:endParaRPr>
          </a:p>
        </p:txBody>
      </p:sp>
      <p:sp>
        <p:nvSpPr>
          <p:cNvPr id="11" name="Forme libre 10"/>
          <p:cNvSpPr/>
          <p:nvPr/>
        </p:nvSpPr>
        <p:spPr>
          <a:xfrm>
            <a:off x="7142261" y="2451033"/>
            <a:ext cx="1872000" cy="1873468"/>
          </a:xfrm>
          <a:custGeom>
            <a:avLst/>
            <a:gdLst>
              <a:gd name="connsiteX0" fmla="*/ 0 w 1686269"/>
              <a:gd name="connsiteY0" fmla="*/ 843135 h 1686269"/>
              <a:gd name="connsiteX1" fmla="*/ 843135 w 1686269"/>
              <a:gd name="connsiteY1" fmla="*/ 0 h 1686269"/>
              <a:gd name="connsiteX2" fmla="*/ 1686270 w 1686269"/>
              <a:gd name="connsiteY2" fmla="*/ 843135 h 1686269"/>
              <a:gd name="connsiteX3" fmla="*/ 843135 w 1686269"/>
              <a:gd name="connsiteY3" fmla="*/ 1686270 h 1686269"/>
              <a:gd name="connsiteX4" fmla="*/ 0 w 1686269"/>
              <a:gd name="connsiteY4" fmla="*/ 843135 h 168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269" h="1686269">
                <a:moveTo>
                  <a:pt x="0" y="843135"/>
                </a:moveTo>
                <a:cubicBezTo>
                  <a:pt x="0" y="377484"/>
                  <a:pt x="377484" y="0"/>
                  <a:pt x="843135" y="0"/>
                </a:cubicBezTo>
                <a:cubicBezTo>
                  <a:pt x="1308786" y="0"/>
                  <a:pt x="1686270" y="377484"/>
                  <a:pt x="1686270" y="843135"/>
                </a:cubicBezTo>
                <a:cubicBezTo>
                  <a:pt x="1686270" y="1308786"/>
                  <a:pt x="1308786" y="1686270"/>
                  <a:pt x="843135" y="1686270"/>
                </a:cubicBezTo>
                <a:cubicBezTo>
                  <a:pt x="377484" y="1686270"/>
                  <a:pt x="0" y="1308786"/>
                  <a:pt x="0" y="843135"/>
                </a:cubicBezTo>
                <a:close/>
              </a:path>
            </a:pathLst>
          </a:custGeom>
        </p:spPr>
        <p:style>
          <a:lnRef idx="2">
            <a:schemeClr val="lt1">
              <a:hueOff val="0"/>
              <a:satOff val="0"/>
              <a:lumOff val="0"/>
              <a:alphaOff val="0"/>
            </a:schemeClr>
          </a:lnRef>
          <a:fillRef idx="1">
            <a:schemeClr val="accent4">
              <a:hueOff val="464206"/>
              <a:satOff val="-14103"/>
              <a:lumOff val="4657"/>
              <a:alphaOff val="0"/>
            </a:schemeClr>
          </a:fillRef>
          <a:effectRef idx="0">
            <a:schemeClr val="accent4">
              <a:hueOff val="464206"/>
              <a:satOff val="-14103"/>
              <a:lumOff val="4657"/>
              <a:alphaOff val="0"/>
            </a:schemeClr>
          </a:effectRef>
          <a:fontRef idx="minor">
            <a:schemeClr val="lt1"/>
          </a:fontRef>
        </p:style>
        <p:txBody>
          <a:bodyPr spcFirstLastPara="0" vert="horz" wrap="square" lIns="264728" tIns="264728" rIns="264728" bIns="264728" numCol="1" spcCol="1270" anchor="ctr" anchorCtr="0">
            <a:noAutofit/>
          </a:bodyPr>
          <a:lstStyle/>
          <a:p>
            <a:pPr lvl="0" algn="ctr" defTabSz="622300">
              <a:lnSpc>
                <a:spcPct val="90000"/>
              </a:lnSpc>
              <a:spcBef>
                <a:spcPct val="0"/>
              </a:spcBef>
              <a:spcAft>
                <a:spcPct val="35000"/>
              </a:spcAft>
            </a:pPr>
            <a:r>
              <a:rPr lang="fr-FR" sz="1400" b="1" i="1" kern="1200" dirty="0" smtClean="0">
                <a:latin typeface="Tw Cen MT" pitchFamily="34" charset="0"/>
              </a:rPr>
              <a:t>Classer, ordonner les informations (repérer des localisations distinguer des distributions spatiales)</a:t>
            </a:r>
            <a:endParaRPr lang="fr-FR" sz="1400" b="1" i="1" kern="1200" dirty="0">
              <a:latin typeface="Tw Cen MT" pitchFamily="34" charset="0"/>
            </a:endParaRPr>
          </a:p>
        </p:txBody>
      </p:sp>
      <p:sp>
        <p:nvSpPr>
          <p:cNvPr id="12" name="Forme libre 11"/>
          <p:cNvSpPr/>
          <p:nvPr/>
        </p:nvSpPr>
        <p:spPr>
          <a:xfrm>
            <a:off x="6329576" y="4986000"/>
            <a:ext cx="1872000" cy="1872000"/>
          </a:xfrm>
          <a:custGeom>
            <a:avLst/>
            <a:gdLst>
              <a:gd name="connsiteX0" fmla="*/ 0 w 1686269"/>
              <a:gd name="connsiteY0" fmla="*/ 843135 h 1686269"/>
              <a:gd name="connsiteX1" fmla="*/ 843135 w 1686269"/>
              <a:gd name="connsiteY1" fmla="*/ 0 h 1686269"/>
              <a:gd name="connsiteX2" fmla="*/ 1686270 w 1686269"/>
              <a:gd name="connsiteY2" fmla="*/ 843135 h 1686269"/>
              <a:gd name="connsiteX3" fmla="*/ 843135 w 1686269"/>
              <a:gd name="connsiteY3" fmla="*/ 1686270 h 1686269"/>
              <a:gd name="connsiteX4" fmla="*/ 0 w 1686269"/>
              <a:gd name="connsiteY4" fmla="*/ 843135 h 168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269" h="1686269">
                <a:moveTo>
                  <a:pt x="0" y="843135"/>
                </a:moveTo>
                <a:cubicBezTo>
                  <a:pt x="0" y="377484"/>
                  <a:pt x="377484" y="0"/>
                  <a:pt x="843135" y="0"/>
                </a:cubicBezTo>
                <a:cubicBezTo>
                  <a:pt x="1308786" y="0"/>
                  <a:pt x="1686270" y="377484"/>
                  <a:pt x="1686270" y="843135"/>
                </a:cubicBezTo>
                <a:cubicBezTo>
                  <a:pt x="1686270" y="1308786"/>
                  <a:pt x="1308786" y="1686270"/>
                  <a:pt x="843135" y="1686270"/>
                </a:cubicBezTo>
                <a:cubicBezTo>
                  <a:pt x="377484" y="1686270"/>
                  <a:pt x="0" y="1308786"/>
                  <a:pt x="0" y="843135"/>
                </a:cubicBezTo>
                <a:close/>
              </a:path>
            </a:pathLst>
          </a:custGeom>
        </p:spPr>
        <p:style>
          <a:lnRef idx="2">
            <a:schemeClr val="lt1">
              <a:hueOff val="0"/>
              <a:satOff val="0"/>
              <a:lumOff val="0"/>
              <a:alphaOff val="0"/>
            </a:schemeClr>
          </a:lnRef>
          <a:fillRef idx="1">
            <a:schemeClr val="accent4">
              <a:hueOff val="928412"/>
              <a:satOff val="-28205"/>
              <a:lumOff val="9314"/>
              <a:alphaOff val="0"/>
            </a:schemeClr>
          </a:fillRef>
          <a:effectRef idx="0">
            <a:schemeClr val="accent4">
              <a:hueOff val="928412"/>
              <a:satOff val="-28205"/>
              <a:lumOff val="9314"/>
              <a:alphaOff val="0"/>
            </a:schemeClr>
          </a:effectRef>
          <a:fontRef idx="minor">
            <a:schemeClr val="lt1"/>
          </a:fontRef>
        </p:style>
        <p:txBody>
          <a:bodyPr spcFirstLastPara="0" vert="horz" wrap="square" lIns="264728" tIns="264728" rIns="264728" bIns="264728" numCol="1" spcCol="1270" anchor="ctr" anchorCtr="0">
            <a:noAutofit/>
          </a:bodyPr>
          <a:lstStyle/>
          <a:p>
            <a:pPr lvl="0" algn="ctr" defTabSz="622300">
              <a:lnSpc>
                <a:spcPct val="90000"/>
              </a:lnSpc>
              <a:spcBef>
                <a:spcPct val="0"/>
              </a:spcBef>
              <a:spcAft>
                <a:spcPct val="35000"/>
              </a:spcAft>
            </a:pPr>
            <a:r>
              <a:rPr lang="fr-FR" sz="1400" b="1" i="1" kern="1200" dirty="0" smtClean="0">
                <a:latin typeface="Tw Cen MT" pitchFamily="34" charset="0"/>
              </a:rPr>
              <a:t>Identifier les informations (maîtriser le langage graphique)</a:t>
            </a:r>
            <a:endParaRPr lang="fr-FR" sz="1400" b="1" i="1" kern="1200" dirty="0">
              <a:latin typeface="Tw Cen MT" pitchFamily="34" charset="0"/>
            </a:endParaRPr>
          </a:p>
        </p:txBody>
      </p:sp>
      <p:sp>
        <p:nvSpPr>
          <p:cNvPr id="13" name="Forme libre 12"/>
          <p:cNvSpPr/>
          <p:nvPr/>
        </p:nvSpPr>
        <p:spPr>
          <a:xfrm>
            <a:off x="3699673" y="4986000"/>
            <a:ext cx="1872000" cy="1872000"/>
          </a:xfrm>
          <a:custGeom>
            <a:avLst/>
            <a:gdLst>
              <a:gd name="connsiteX0" fmla="*/ 0 w 1686269"/>
              <a:gd name="connsiteY0" fmla="*/ 843135 h 1686269"/>
              <a:gd name="connsiteX1" fmla="*/ 843135 w 1686269"/>
              <a:gd name="connsiteY1" fmla="*/ 0 h 1686269"/>
              <a:gd name="connsiteX2" fmla="*/ 1686270 w 1686269"/>
              <a:gd name="connsiteY2" fmla="*/ 843135 h 1686269"/>
              <a:gd name="connsiteX3" fmla="*/ 843135 w 1686269"/>
              <a:gd name="connsiteY3" fmla="*/ 1686270 h 1686269"/>
              <a:gd name="connsiteX4" fmla="*/ 0 w 1686269"/>
              <a:gd name="connsiteY4" fmla="*/ 843135 h 168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269" h="1686269">
                <a:moveTo>
                  <a:pt x="0" y="843135"/>
                </a:moveTo>
                <a:cubicBezTo>
                  <a:pt x="0" y="377484"/>
                  <a:pt x="377484" y="0"/>
                  <a:pt x="843135" y="0"/>
                </a:cubicBezTo>
                <a:cubicBezTo>
                  <a:pt x="1308786" y="0"/>
                  <a:pt x="1686270" y="377484"/>
                  <a:pt x="1686270" y="843135"/>
                </a:cubicBezTo>
                <a:cubicBezTo>
                  <a:pt x="1686270" y="1308786"/>
                  <a:pt x="1308786" y="1686270"/>
                  <a:pt x="843135" y="1686270"/>
                </a:cubicBezTo>
                <a:cubicBezTo>
                  <a:pt x="377484" y="1686270"/>
                  <a:pt x="0" y="1308786"/>
                  <a:pt x="0" y="843135"/>
                </a:cubicBezTo>
                <a:close/>
              </a:path>
            </a:pathLst>
          </a:custGeom>
        </p:spPr>
        <p:style>
          <a:lnRef idx="2">
            <a:schemeClr val="lt1">
              <a:hueOff val="0"/>
              <a:satOff val="0"/>
              <a:lumOff val="0"/>
              <a:alphaOff val="0"/>
            </a:schemeClr>
          </a:lnRef>
          <a:fillRef idx="1">
            <a:schemeClr val="accent4">
              <a:hueOff val="1392617"/>
              <a:satOff val="-42308"/>
              <a:lumOff val="13971"/>
              <a:alphaOff val="0"/>
            </a:schemeClr>
          </a:fillRef>
          <a:effectRef idx="0">
            <a:schemeClr val="accent4">
              <a:hueOff val="1392617"/>
              <a:satOff val="-42308"/>
              <a:lumOff val="13971"/>
              <a:alphaOff val="0"/>
            </a:schemeClr>
          </a:effectRef>
          <a:fontRef idx="minor">
            <a:schemeClr val="lt1"/>
          </a:fontRef>
        </p:style>
        <p:txBody>
          <a:bodyPr spcFirstLastPara="0" vert="horz" wrap="square" lIns="264728" tIns="264728" rIns="264728" bIns="264728" numCol="1" spcCol="1270" anchor="ctr" anchorCtr="0">
            <a:noAutofit/>
          </a:bodyPr>
          <a:lstStyle/>
          <a:p>
            <a:pPr lvl="0" algn="ctr" defTabSz="622300">
              <a:lnSpc>
                <a:spcPct val="90000"/>
              </a:lnSpc>
              <a:spcBef>
                <a:spcPct val="0"/>
              </a:spcBef>
              <a:spcAft>
                <a:spcPct val="35000"/>
              </a:spcAft>
            </a:pPr>
            <a:r>
              <a:rPr lang="fr-FR" sz="1400" b="1" i="1" kern="1200" dirty="0" smtClean="0">
                <a:latin typeface="Tw Cen MT" pitchFamily="34" charset="0"/>
              </a:rPr>
              <a:t>Identifier le type de projection</a:t>
            </a:r>
            <a:endParaRPr lang="fr-FR" sz="1400" b="1" i="1" kern="1200" dirty="0">
              <a:latin typeface="Tw Cen MT" pitchFamily="34" charset="0"/>
            </a:endParaRPr>
          </a:p>
        </p:txBody>
      </p:sp>
      <p:sp>
        <p:nvSpPr>
          <p:cNvPr id="14" name="Forme libre 13"/>
          <p:cNvSpPr/>
          <p:nvPr/>
        </p:nvSpPr>
        <p:spPr>
          <a:xfrm>
            <a:off x="2886988" y="2596501"/>
            <a:ext cx="1872000" cy="1872000"/>
          </a:xfrm>
          <a:custGeom>
            <a:avLst/>
            <a:gdLst>
              <a:gd name="connsiteX0" fmla="*/ 0 w 1686269"/>
              <a:gd name="connsiteY0" fmla="*/ 843135 h 1686269"/>
              <a:gd name="connsiteX1" fmla="*/ 843135 w 1686269"/>
              <a:gd name="connsiteY1" fmla="*/ 0 h 1686269"/>
              <a:gd name="connsiteX2" fmla="*/ 1686270 w 1686269"/>
              <a:gd name="connsiteY2" fmla="*/ 843135 h 1686269"/>
              <a:gd name="connsiteX3" fmla="*/ 843135 w 1686269"/>
              <a:gd name="connsiteY3" fmla="*/ 1686270 h 1686269"/>
              <a:gd name="connsiteX4" fmla="*/ 0 w 1686269"/>
              <a:gd name="connsiteY4" fmla="*/ 843135 h 168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269" h="1686269">
                <a:moveTo>
                  <a:pt x="0" y="843135"/>
                </a:moveTo>
                <a:cubicBezTo>
                  <a:pt x="0" y="377484"/>
                  <a:pt x="377484" y="0"/>
                  <a:pt x="843135" y="0"/>
                </a:cubicBezTo>
                <a:cubicBezTo>
                  <a:pt x="1308786" y="0"/>
                  <a:pt x="1686270" y="377484"/>
                  <a:pt x="1686270" y="843135"/>
                </a:cubicBezTo>
                <a:cubicBezTo>
                  <a:pt x="1686270" y="1308786"/>
                  <a:pt x="1308786" y="1686270"/>
                  <a:pt x="843135" y="1686270"/>
                </a:cubicBezTo>
                <a:cubicBezTo>
                  <a:pt x="377484" y="1686270"/>
                  <a:pt x="0" y="1308786"/>
                  <a:pt x="0" y="843135"/>
                </a:cubicBezTo>
                <a:close/>
              </a:path>
            </a:pathLst>
          </a:custGeom>
        </p:spPr>
        <p:style>
          <a:lnRef idx="2">
            <a:schemeClr val="lt1">
              <a:hueOff val="0"/>
              <a:satOff val="0"/>
              <a:lumOff val="0"/>
              <a:alphaOff val="0"/>
            </a:schemeClr>
          </a:lnRef>
          <a:fillRef idx="1">
            <a:schemeClr val="accent4">
              <a:hueOff val="1856823"/>
              <a:satOff val="-56410"/>
              <a:lumOff val="18628"/>
              <a:alphaOff val="0"/>
            </a:schemeClr>
          </a:fillRef>
          <a:effectRef idx="0">
            <a:schemeClr val="accent4">
              <a:hueOff val="1856823"/>
              <a:satOff val="-56410"/>
              <a:lumOff val="18628"/>
              <a:alphaOff val="0"/>
            </a:schemeClr>
          </a:effectRef>
          <a:fontRef idx="minor">
            <a:schemeClr val="lt1"/>
          </a:fontRef>
        </p:style>
        <p:txBody>
          <a:bodyPr spcFirstLastPara="0" vert="horz" wrap="square" lIns="264728" tIns="264728" rIns="264728" bIns="264728" numCol="1" spcCol="1270" anchor="ctr" anchorCtr="0">
            <a:noAutofit/>
          </a:bodyPr>
          <a:lstStyle/>
          <a:p>
            <a:pPr lvl="0" algn="ctr" defTabSz="622300">
              <a:lnSpc>
                <a:spcPct val="90000"/>
              </a:lnSpc>
              <a:spcBef>
                <a:spcPct val="0"/>
              </a:spcBef>
              <a:spcAft>
                <a:spcPct val="35000"/>
              </a:spcAft>
            </a:pPr>
            <a:r>
              <a:rPr lang="fr-FR" sz="1400" b="1" i="1" kern="1200" dirty="0" smtClean="0">
                <a:latin typeface="Tw Cen MT" pitchFamily="34" charset="0"/>
              </a:rPr>
              <a:t>Situer la carte (repérer l’échelle de représentation)</a:t>
            </a:r>
            <a:endParaRPr lang="fr-FR" sz="1400" b="1" i="1" kern="1200" dirty="0">
              <a:latin typeface="Tw Cen MT" pitchFamily="34" charset="0"/>
            </a:endParaRPr>
          </a:p>
        </p:txBody>
      </p:sp>
      <p:sp>
        <p:nvSpPr>
          <p:cNvPr id="15" name="Flèche droite 14"/>
          <p:cNvSpPr/>
          <p:nvPr/>
        </p:nvSpPr>
        <p:spPr>
          <a:xfrm flipH="1">
            <a:off x="2480035" y="4249155"/>
            <a:ext cx="1015580" cy="936104"/>
          </a:xfrm>
          <a:prstGeom prst="right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latin typeface="Tw Cen MT" pitchFamily="34" charset="0"/>
            </a:endParaRPr>
          </a:p>
        </p:txBody>
      </p:sp>
      <p:sp>
        <p:nvSpPr>
          <p:cNvPr id="16" name="Rectangle 15"/>
          <p:cNvSpPr/>
          <p:nvPr/>
        </p:nvSpPr>
        <p:spPr>
          <a:xfrm>
            <a:off x="193976" y="4125618"/>
            <a:ext cx="2172574" cy="1304992"/>
          </a:xfrm>
          <a:prstGeom prst="rect">
            <a:avLst/>
          </a:prstGeom>
          <a:ln>
            <a:solidFill>
              <a:schemeClr val="accent4">
                <a:lumMod val="20000"/>
                <a:lumOff val="8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2400" b="1" cap="small" dirty="0" smtClean="0">
                <a:latin typeface="Tw Cen MT" pitchFamily="34" charset="0"/>
              </a:rPr>
              <a:t>Donner du sens</a:t>
            </a:r>
          </a:p>
          <a:p>
            <a:pPr algn="ctr"/>
            <a:r>
              <a:rPr lang="fr-FR" sz="2400" b="1" cap="small" dirty="0" smtClean="0">
                <a:latin typeface="Tw Cen MT" pitchFamily="34" charset="0"/>
              </a:rPr>
              <a:t>(Interpréter les informations)</a:t>
            </a:r>
            <a:endParaRPr lang="fr-FR" sz="2400" b="1" cap="small" dirty="0">
              <a:latin typeface="Tw Cen MT" pitchFamily="34" charset="0"/>
            </a:endParaRPr>
          </a:p>
        </p:txBody>
      </p:sp>
      <p:sp>
        <p:nvSpPr>
          <p:cNvPr id="2" name="ZoneTexte 1"/>
          <p:cNvSpPr txBox="1"/>
          <p:nvPr/>
        </p:nvSpPr>
        <p:spPr>
          <a:xfrm>
            <a:off x="195669" y="58976"/>
            <a:ext cx="8784530" cy="646331"/>
          </a:xfrm>
          <a:prstGeom prst="rect">
            <a:avLst/>
          </a:prstGeom>
          <a:noFill/>
        </p:spPr>
        <p:txBody>
          <a:bodyPr wrap="square" rtlCol="0">
            <a:spAutoFit/>
          </a:bodyPr>
          <a:lstStyle/>
          <a:p>
            <a:pPr algn="ctr"/>
            <a:r>
              <a:rPr lang="fr-FR" sz="3600" b="1" dirty="0" smtClean="0">
                <a:solidFill>
                  <a:schemeClr val="accent2">
                    <a:lumMod val="50000"/>
                  </a:schemeClr>
                </a:solidFill>
                <a:effectLst>
                  <a:outerShdw blurRad="38100" dist="38100" dir="2700000" algn="tl">
                    <a:srgbClr val="000000">
                      <a:alpha val="43137"/>
                    </a:srgbClr>
                  </a:outerShdw>
                </a:effectLst>
                <a:latin typeface="John Handy LET" pitchFamily="2" charset="0"/>
              </a:rPr>
              <a:t>Fractionner les apprentissages, une nécessité</a:t>
            </a:r>
            <a:endParaRPr lang="fr-FR" sz="3600" b="1" dirty="0">
              <a:solidFill>
                <a:schemeClr val="accent2">
                  <a:lumMod val="50000"/>
                </a:schemeClr>
              </a:solidFill>
              <a:effectLst>
                <a:outerShdw blurRad="38100" dist="38100" dir="2700000" algn="tl">
                  <a:srgbClr val="000000">
                    <a:alpha val="43137"/>
                  </a:srgbClr>
                </a:outerShdw>
              </a:effectLst>
              <a:latin typeface="John Handy LET" pitchFamily="2" charset="0"/>
            </a:endParaRPr>
          </a:p>
        </p:txBody>
      </p:sp>
      <p:sp>
        <p:nvSpPr>
          <p:cNvPr id="17" name="ZoneTexte 16"/>
          <p:cNvSpPr txBox="1"/>
          <p:nvPr/>
        </p:nvSpPr>
        <p:spPr>
          <a:xfrm>
            <a:off x="7746162" y="1086628"/>
            <a:ext cx="910827" cy="338554"/>
          </a:xfrm>
          <a:prstGeom prst="rect">
            <a:avLst/>
          </a:prstGeom>
          <a:solidFill>
            <a:schemeClr val="accent2">
              <a:lumMod val="50000"/>
            </a:schemeClr>
          </a:solidFill>
          <a:ln>
            <a:solidFill>
              <a:schemeClr val="accent4">
                <a:lumMod val="20000"/>
                <a:lumOff val="80000"/>
              </a:schemeClr>
            </a:solidFill>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sz="1600" b="1" dirty="0" smtClean="0">
                <a:latin typeface="Tw Cen MT" pitchFamily="34" charset="0"/>
              </a:rPr>
              <a:t>Exemple</a:t>
            </a:r>
            <a:endParaRPr lang="fr-FR" sz="1600" b="1" dirty="0">
              <a:latin typeface="Tw Cen MT" pitchFamily="34" charset="0"/>
            </a:endParaRPr>
          </a:p>
        </p:txBody>
      </p:sp>
    </p:spTree>
    <p:extLst>
      <p:ext uri="{BB962C8B-B14F-4D97-AF65-F5344CB8AC3E}">
        <p14:creationId xmlns:p14="http://schemas.microsoft.com/office/powerpoint/2010/main" val="23813980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fltVal val="0.5"/>
                                          </p:val>
                                        </p:tav>
                                        <p:tav tm="100000">
                                          <p:val>
                                            <p:strVal val="#ppt_x"/>
                                          </p:val>
                                        </p:tav>
                                      </p:tavLst>
                                    </p:anim>
                                    <p:anim calcmode="lin" valueType="num">
                                      <p:cBhvr>
                                        <p:cTn id="29" dur="10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fltVal val="0"/>
                                          </p:val>
                                        </p:tav>
                                        <p:tav tm="100000">
                                          <p:val>
                                            <p:strVal val="#ppt_w"/>
                                          </p:val>
                                        </p:tav>
                                      </p:tavLst>
                                    </p:anim>
                                    <p:anim calcmode="lin" valueType="num">
                                      <p:cBhvr>
                                        <p:cTn id="51" dur="1000" fill="hold"/>
                                        <p:tgtEl>
                                          <p:spTgt spid="13"/>
                                        </p:tgtEl>
                                        <p:attrNameLst>
                                          <p:attrName>ppt_h</p:attrName>
                                        </p:attrNameLst>
                                      </p:cBhvr>
                                      <p:tavLst>
                                        <p:tav tm="0">
                                          <p:val>
                                            <p:fltVal val="0"/>
                                          </p:val>
                                        </p:tav>
                                        <p:tav tm="100000">
                                          <p:val>
                                            <p:strVal val="#ppt_h"/>
                                          </p:val>
                                        </p:tav>
                                      </p:tavLst>
                                    </p:anim>
                                    <p:anim calcmode="lin" valueType="num">
                                      <p:cBhvr>
                                        <p:cTn id="52" dur="1000" fill="hold"/>
                                        <p:tgtEl>
                                          <p:spTgt spid="13"/>
                                        </p:tgtEl>
                                        <p:attrNameLst>
                                          <p:attrName>style.rotation</p:attrName>
                                        </p:attrNameLst>
                                      </p:cBhvr>
                                      <p:tavLst>
                                        <p:tav tm="0">
                                          <p:val>
                                            <p:fltVal val="90"/>
                                          </p:val>
                                        </p:tav>
                                        <p:tav tm="100000">
                                          <p:val>
                                            <p:fltVal val="0"/>
                                          </p:val>
                                        </p:tav>
                                      </p:tavLst>
                                    </p:anim>
                                    <p:animEffect transition="in" filter="fade">
                                      <p:cBhvr>
                                        <p:cTn id="53" dur="1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fltVal val="0"/>
                                          </p:val>
                                        </p:tav>
                                        <p:tav tm="100000">
                                          <p:val>
                                            <p:strVal val="#ppt_w"/>
                                          </p:val>
                                        </p:tav>
                                      </p:tavLst>
                                    </p:anim>
                                    <p:anim calcmode="lin" valueType="num">
                                      <p:cBhvr>
                                        <p:cTn id="59" dur="1000" fill="hold"/>
                                        <p:tgtEl>
                                          <p:spTgt spid="12"/>
                                        </p:tgtEl>
                                        <p:attrNameLst>
                                          <p:attrName>ppt_h</p:attrName>
                                        </p:attrNameLst>
                                      </p:cBhvr>
                                      <p:tavLst>
                                        <p:tav tm="0">
                                          <p:val>
                                            <p:fltVal val="0"/>
                                          </p:val>
                                        </p:tav>
                                        <p:tav tm="100000">
                                          <p:val>
                                            <p:strVal val="#ppt_h"/>
                                          </p:val>
                                        </p:tav>
                                      </p:tavLst>
                                    </p:anim>
                                    <p:anim calcmode="lin" valueType="num">
                                      <p:cBhvr>
                                        <p:cTn id="60" dur="1000" fill="hold"/>
                                        <p:tgtEl>
                                          <p:spTgt spid="12"/>
                                        </p:tgtEl>
                                        <p:attrNameLst>
                                          <p:attrName>style.rotation</p:attrName>
                                        </p:attrNameLst>
                                      </p:cBhvr>
                                      <p:tavLst>
                                        <p:tav tm="0">
                                          <p:val>
                                            <p:fltVal val="90"/>
                                          </p:val>
                                        </p:tav>
                                        <p:tav tm="100000">
                                          <p:val>
                                            <p:fltVal val="0"/>
                                          </p:val>
                                        </p:tav>
                                      </p:tavLst>
                                    </p:anim>
                                    <p:animEffect transition="in" filter="fade">
                                      <p:cBhvr>
                                        <p:cTn id="61" dur="10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1000" fill="hold"/>
                                        <p:tgtEl>
                                          <p:spTgt spid="11"/>
                                        </p:tgtEl>
                                        <p:attrNameLst>
                                          <p:attrName>ppt_w</p:attrName>
                                        </p:attrNameLst>
                                      </p:cBhvr>
                                      <p:tavLst>
                                        <p:tav tm="0">
                                          <p:val>
                                            <p:fltVal val="0"/>
                                          </p:val>
                                        </p:tav>
                                        <p:tav tm="100000">
                                          <p:val>
                                            <p:strVal val="#ppt_w"/>
                                          </p:val>
                                        </p:tav>
                                      </p:tavLst>
                                    </p:anim>
                                    <p:anim calcmode="lin" valueType="num">
                                      <p:cBhvr>
                                        <p:cTn id="67" dur="1000" fill="hold"/>
                                        <p:tgtEl>
                                          <p:spTgt spid="11"/>
                                        </p:tgtEl>
                                        <p:attrNameLst>
                                          <p:attrName>ppt_h</p:attrName>
                                        </p:attrNameLst>
                                      </p:cBhvr>
                                      <p:tavLst>
                                        <p:tav tm="0">
                                          <p:val>
                                            <p:fltVal val="0"/>
                                          </p:val>
                                        </p:tav>
                                        <p:tav tm="100000">
                                          <p:val>
                                            <p:strVal val="#ppt_h"/>
                                          </p:val>
                                        </p:tav>
                                      </p:tavLst>
                                    </p:anim>
                                    <p:anim calcmode="lin" valueType="num">
                                      <p:cBhvr>
                                        <p:cTn id="68" dur="1000" fill="hold"/>
                                        <p:tgtEl>
                                          <p:spTgt spid="11"/>
                                        </p:tgtEl>
                                        <p:attrNameLst>
                                          <p:attrName>style.rotation</p:attrName>
                                        </p:attrNameLst>
                                      </p:cBhvr>
                                      <p:tavLst>
                                        <p:tav tm="0">
                                          <p:val>
                                            <p:fltVal val="90"/>
                                          </p:val>
                                        </p:tav>
                                        <p:tav tm="100000">
                                          <p:val>
                                            <p:fltVal val="0"/>
                                          </p:val>
                                        </p:tav>
                                      </p:tavLst>
                                    </p:anim>
                                    <p:animEffect transition="in" filter="fade">
                                      <p:cBhvr>
                                        <p:cTn id="69" dur="10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right)">
                                      <p:cBhvr>
                                        <p:cTn id="74" dur="1000"/>
                                        <p:tgtEl>
                                          <p:spTgt spid="4"/>
                                        </p:tgtEl>
                                      </p:cBhvr>
                                    </p:animEffect>
                                  </p:childTnLst>
                                </p:cTn>
                              </p:par>
                            </p:childTnLst>
                          </p:cTn>
                        </p:par>
                        <p:par>
                          <p:cTn id="75" fill="hold">
                            <p:stCondLst>
                              <p:cond delay="1000"/>
                            </p:stCondLst>
                            <p:childTnLst>
                              <p:par>
                                <p:cTn id="76" presetID="22" presetClass="entr" presetSubtype="1" fill="hold"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up)">
                                      <p:cBhvr>
                                        <p:cTn id="78" dur="1000"/>
                                        <p:tgtEl>
                                          <p:spTgt spid="5"/>
                                        </p:tgtEl>
                                      </p:cBhvr>
                                    </p:animEffect>
                                  </p:childTnLst>
                                </p:cTn>
                              </p:par>
                            </p:childTnLst>
                          </p:cTn>
                        </p:par>
                        <p:par>
                          <p:cTn id="79" fill="hold">
                            <p:stCondLst>
                              <p:cond delay="2000"/>
                            </p:stCondLst>
                            <p:childTnLst>
                              <p:par>
                                <p:cTn id="80" presetID="22" presetClass="entr" presetSubtype="8"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left)">
                                      <p:cBhvr>
                                        <p:cTn id="82" dur="1000"/>
                                        <p:tgtEl>
                                          <p:spTgt spid="6"/>
                                        </p:tgtEl>
                                      </p:cBhvr>
                                    </p:animEffect>
                                  </p:childTnLst>
                                </p:cTn>
                              </p:par>
                            </p:childTnLst>
                          </p:cTn>
                        </p:par>
                        <p:par>
                          <p:cTn id="83" fill="hold">
                            <p:stCondLst>
                              <p:cond delay="3000"/>
                            </p:stCondLst>
                            <p:childTnLst>
                              <p:par>
                                <p:cTn id="84" presetID="22" presetClass="entr" presetSubtype="4"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down)">
                                      <p:cBhvr>
                                        <p:cTn id="86" dur="1000"/>
                                        <p:tgtEl>
                                          <p:spTgt spid="7"/>
                                        </p:tgtEl>
                                      </p:cBhvr>
                                    </p:animEffect>
                                  </p:childTnLst>
                                </p:cTn>
                              </p:par>
                            </p:childTnLst>
                          </p:cTn>
                        </p:par>
                        <p:par>
                          <p:cTn id="87" fill="hold">
                            <p:stCondLst>
                              <p:cond delay="4000"/>
                            </p:stCondLst>
                            <p:childTnLst>
                              <p:par>
                                <p:cTn id="88" presetID="22" presetClass="entr" presetSubtype="2" fill="hold" nodeType="after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wipe(right)">
                                      <p:cBhvr>
                                        <p:cTn id="90" dur="1000"/>
                                        <p:tgtEl>
                                          <p:spTgt spid="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right)">
                                      <p:cBhvr>
                                        <p:cTn id="95" dur="100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528"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p:cTn id="100" dur="1000" fill="hold"/>
                                        <p:tgtEl>
                                          <p:spTgt spid="16"/>
                                        </p:tgtEl>
                                        <p:attrNameLst>
                                          <p:attrName>ppt_w</p:attrName>
                                        </p:attrNameLst>
                                      </p:cBhvr>
                                      <p:tavLst>
                                        <p:tav tm="0">
                                          <p:val>
                                            <p:fltVal val="0"/>
                                          </p:val>
                                        </p:tav>
                                        <p:tav tm="100000">
                                          <p:val>
                                            <p:strVal val="#ppt_w"/>
                                          </p:val>
                                        </p:tav>
                                      </p:tavLst>
                                    </p:anim>
                                    <p:anim calcmode="lin" valueType="num">
                                      <p:cBhvr>
                                        <p:cTn id="101" dur="1000" fill="hold"/>
                                        <p:tgtEl>
                                          <p:spTgt spid="16"/>
                                        </p:tgtEl>
                                        <p:attrNameLst>
                                          <p:attrName>ppt_h</p:attrName>
                                        </p:attrNameLst>
                                      </p:cBhvr>
                                      <p:tavLst>
                                        <p:tav tm="0">
                                          <p:val>
                                            <p:fltVal val="0"/>
                                          </p:val>
                                        </p:tav>
                                        <p:tav tm="100000">
                                          <p:val>
                                            <p:strVal val="#ppt_h"/>
                                          </p:val>
                                        </p:tav>
                                      </p:tavLst>
                                    </p:anim>
                                    <p:animEffect transition="in" filter="fade">
                                      <p:cBhvr>
                                        <p:cTn id="102" dur="1000"/>
                                        <p:tgtEl>
                                          <p:spTgt spid="16"/>
                                        </p:tgtEl>
                                      </p:cBhvr>
                                    </p:animEffect>
                                    <p:anim calcmode="lin" valueType="num">
                                      <p:cBhvr>
                                        <p:cTn id="103" dur="1000" fill="hold"/>
                                        <p:tgtEl>
                                          <p:spTgt spid="16"/>
                                        </p:tgtEl>
                                        <p:attrNameLst>
                                          <p:attrName>ppt_x</p:attrName>
                                        </p:attrNameLst>
                                      </p:cBhvr>
                                      <p:tavLst>
                                        <p:tav tm="0">
                                          <p:val>
                                            <p:fltVal val="0.5"/>
                                          </p:val>
                                        </p:tav>
                                        <p:tav tm="100000">
                                          <p:val>
                                            <p:strVal val="#ppt_x"/>
                                          </p:val>
                                        </p:tav>
                                      </p:tavLst>
                                    </p:anim>
                                    <p:anim calcmode="lin" valueType="num">
                                      <p:cBhvr>
                                        <p:cTn id="104" dur="10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grpId="1" nodeType="clickEffect">
                                  <p:stCondLst>
                                    <p:cond delay="0"/>
                                  </p:stCondLst>
                                  <p:childTnLst>
                                    <p:animEffect transition="out" filter="fade">
                                      <p:cBhvr>
                                        <p:cTn id="108" dur="500"/>
                                        <p:tgtEl>
                                          <p:spTgt spid="3"/>
                                        </p:tgtEl>
                                      </p:cBhvr>
                                    </p:animEffect>
                                    <p:set>
                                      <p:cBhvr>
                                        <p:cTn id="109" dur="1" fill="hold">
                                          <p:stCondLst>
                                            <p:cond delay="499"/>
                                          </p:stCondLst>
                                        </p:cTn>
                                        <p:tgtEl>
                                          <p:spTgt spid="3"/>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7"/>
                                        </p:tgtEl>
                                      </p:cBhvr>
                                    </p:animEffect>
                                    <p:set>
                                      <p:cBhvr>
                                        <p:cTn id="112" dur="1" fill="hold">
                                          <p:stCondLst>
                                            <p:cond delay="499"/>
                                          </p:stCondLst>
                                        </p:cTn>
                                        <p:tgtEl>
                                          <p:spTgt spid="17"/>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9"/>
                                        </p:tgtEl>
                                      </p:cBhvr>
                                    </p:animEffect>
                                    <p:set>
                                      <p:cBhvr>
                                        <p:cTn id="115" dur="1" fill="hold">
                                          <p:stCondLst>
                                            <p:cond delay="499"/>
                                          </p:stCondLst>
                                        </p:cTn>
                                        <p:tgtEl>
                                          <p:spTgt spid="9"/>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0"/>
                                        </p:tgtEl>
                                      </p:cBhvr>
                                    </p:animEffect>
                                    <p:set>
                                      <p:cBhvr>
                                        <p:cTn id="118" dur="1" fill="hold">
                                          <p:stCondLst>
                                            <p:cond delay="499"/>
                                          </p:stCondLst>
                                        </p:cTn>
                                        <p:tgtEl>
                                          <p:spTgt spid="10"/>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4"/>
                                        </p:tgtEl>
                                      </p:cBhvr>
                                    </p:animEffect>
                                    <p:set>
                                      <p:cBhvr>
                                        <p:cTn id="121" dur="1" fill="hold">
                                          <p:stCondLst>
                                            <p:cond delay="499"/>
                                          </p:stCondLst>
                                        </p:cTn>
                                        <p:tgtEl>
                                          <p:spTgt spid="14"/>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3"/>
                                        </p:tgtEl>
                                      </p:cBhvr>
                                    </p:animEffect>
                                    <p:set>
                                      <p:cBhvr>
                                        <p:cTn id="124" dur="1" fill="hold">
                                          <p:stCondLst>
                                            <p:cond delay="499"/>
                                          </p:stCondLst>
                                        </p:cTn>
                                        <p:tgtEl>
                                          <p:spTgt spid="13"/>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12"/>
                                        </p:tgtEl>
                                      </p:cBhvr>
                                    </p:animEffect>
                                    <p:set>
                                      <p:cBhvr>
                                        <p:cTn id="127" dur="1" fill="hold">
                                          <p:stCondLst>
                                            <p:cond delay="499"/>
                                          </p:stCondLst>
                                        </p:cTn>
                                        <p:tgtEl>
                                          <p:spTgt spid="12"/>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1"/>
                                        </p:tgtEl>
                                      </p:cBhvr>
                                    </p:animEffect>
                                    <p:set>
                                      <p:cBhvr>
                                        <p:cTn id="130" dur="1" fill="hold">
                                          <p:stCondLst>
                                            <p:cond delay="499"/>
                                          </p:stCondLst>
                                        </p:cTn>
                                        <p:tgtEl>
                                          <p:spTgt spid="11"/>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
                                        </p:tgtEl>
                                      </p:cBhvr>
                                    </p:animEffect>
                                    <p:set>
                                      <p:cBhvr>
                                        <p:cTn id="133" dur="1" fill="hold">
                                          <p:stCondLst>
                                            <p:cond delay="499"/>
                                          </p:stCondLst>
                                        </p:cTn>
                                        <p:tgtEl>
                                          <p:spTgt spid="4"/>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5"/>
                                        </p:tgtEl>
                                      </p:cBhvr>
                                    </p:animEffect>
                                    <p:set>
                                      <p:cBhvr>
                                        <p:cTn id="136" dur="1" fill="hold">
                                          <p:stCondLst>
                                            <p:cond delay="499"/>
                                          </p:stCondLst>
                                        </p:cTn>
                                        <p:tgtEl>
                                          <p:spTgt spid="5"/>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6"/>
                                        </p:tgtEl>
                                      </p:cBhvr>
                                    </p:animEffect>
                                    <p:set>
                                      <p:cBhvr>
                                        <p:cTn id="139" dur="1" fill="hold">
                                          <p:stCondLst>
                                            <p:cond delay="499"/>
                                          </p:stCondLst>
                                        </p:cTn>
                                        <p:tgtEl>
                                          <p:spTgt spid="6"/>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7"/>
                                        </p:tgtEl>
                                      </p:cBhvr>
                                    </p:animEffect>
                                    <p:set>
                                      <p:cBhvr>
                                        <p:cTn id="142" dur="1" fill="hold">
                                          <p:stCondLst>
                                            <p:cond delay="499"/>
                                          </p:stCondLst>
                                        </p:cTn>
                                        <p:tgtEl>
                                          <p:spTgt spid="7"/>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8"/>
                                        </p:tgtEl>
                                      </p:cBhvr>
                                    </p:animEffect>
                                    <p:set>
                                      <p:cBhvr>
                                        <p:cTn id="145" dur="1" fill="hold">
                                          <p:stCondLst>
                                            <p:cond delay="499"/>
                                          </p:stCondLst>
                                        </p:cTn>
                                        <p:tgtEl>
                                          <p:spTgt spid="8"/>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15"/>
                                        </p:tgtEl>
                                      </p:cBhvr>
                                    </p:animEffect>
                                    <p:set>
                                      <p:cBhvr>
                                        <p:cTn id="148" dur="1" fill="hold">
                                          <p:stCondLst>
                                            <p:cond delay="499"/>
                                          </p:stCondLst>
                                        </p:cTn>
                                        <p:tgtEl>
                                          <p:spTgt spid="15"/>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16"/>
                                        </p:tgtEl>
                                      </p:cBhvr>
                                    </p:animEffect>
                                    <p:set>
                                      <p:cBhvr>
                                        <p:cTn id="15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2" grpId="0"/>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3976" y="770636"/>
            <a:ext cx="4725077" cy="2677656"/>
          </a:xfrm>
          <a:prstGeom prst="rect">
            <a:avLst/>
          </a:prstGeom>
          <a:solidFill>
            <a:schemeClr val="accent2">
              <a:lumMod val="40000"/>
              <a:lumOff val="60000"/>
            </a:schemeClr>
          </a:solidFill>
          <a:ln w="127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400" b="1" u="sng" dirty="0" smtClean="0">
                <a:solidFill>
                  <a:schemeClr val="tx1"/>
                </a:solidFill>
                <a:latin typeface="Tw Cen MT" panose="020B0602020104020603" pitchFamily="34" charset="0"/>
              </a:rPr>
              <a:t>Comment</a:t>
            </a:r>
            <a:r>
              <a:rPr lang="fr-FR" sz="1400" b="1" dirty="0" smtClean="0">
                <a:solidFill>
                  <a:schemeClr val="tx1"/>
                </a:solidFill>
                <a:latin typeface="Tw Cen MT" panose="020B0602020104020603" pitchFamily="34" charset="0"/>
              </a:rPr>
              <a:t> ? </a:t>
            </a:r>
          </a:p>
          <a:p>
            <a:pPr marL="285750" indent="-285750" algn="just">
              <a:buFontTx/>
              <a:buChar char="-"/>
            </a:pPr>
            <a:r>
              <a:rPr lang="fr-FR" sz="1400" b="1" dirty="0" smtClean="0">
                <a:solidFill>
                  <a:schemeClr val="tx1"/>
                </a:solidFill>
                <a:latin typeface="Tw Cen MT" panose="020B0602020104020603" pitchFamily="34" charset="0"/>
              </a:rPr>
              <a:t>Par la mise en activité des élèves dans toutes les séances (travail individuel, en binôme ou en groupe) : </a:t>
            </a:r>
            <a:r>
              <a:rPr lang="fr-FR" sz="1400" b="1" dirty="0" smtClean="0">
                <a:solidFill>
                  <a:schemeClr val="accent2">
                    <a:lumMod val="75000"/>
                  </a:schemeClr>
                </a:solidFill>
                <a:latin typeface="Tw Cen MT" panose="020B0602020104020603" pitchFamily="34" charset="0"/>
              </a:rPr>
              <a:t>temps ritualisé</a:t>
            </a:r>
          </a:p>
          <a:p>
            <a:pPr marL="285750" indent="-285750" algn="just">
              <a:buFontTx/>
              <a:buChar char="-"/>
            </a:pPr>
            <a:r>
              <a:rPr lang="fr-FR" sz="1400" b="1" dirty="0" smtClean="0">
                <a:solidFill>
                  <a:schemeClr val="tx1"/>
                </a:solidFill>
                <a:latin typeface="Tw Cen MT" panose="020B0602020104020603" pitchFamily="34" charset="0"/>
              </a:rPr>
              <a:t>Par la pratique régulière en classe et à la maison d’activités reposant sur des compétences qui se complexifient au fur et à mesure de l’année (</a:t>
            </a:r>
            <a:r>
              <a:rPr lang="fr-FR" sz="1400" b="1" dirty="0" smtClean="0">
                <a:solidFill>
                  <a:schemeClr val="accent2">
                    <a:lumMod val="75000"/>
                  </a:schemeClr>
                </a:solidFill>
                <a:latin typeface="Tw Cen MT" panose="020B0602020104020603" pitchFamily="34" charset="0"/>
              </a:rPr>
              <a:t>progression des apprentissages</a:t>
            </a:r>
            <a:r>
              <a:rPr lang="fr-FR" sz="1400" b="1" dirty="0" smtClean="0">
                <a:solidFill>
                  <a:schemeClr val="tx1"/>
                </a:solidFill>
                <a:latin typeface="Tw Cen MT" panose="020B0602020104020603" pitchFamily="34" charset="0"/>
              </a:rPr>
              <a:t>)</a:t>
            </a:r>
          </a:p>
          <a:p>
            <a:pPr marL="285750" indent="-285750" algn="just">
              <a:buFontTx/>
              <a:buChar char="-"/>
            </a:pPr>
            <a:r>
              <a:rPr lang="fr-FR" sz="1400" b="1" dirty="0" smtClean="0">
                <a:solidFill>
                  <a:schemeClr val="tx1"/>
                </a:solidFill>
                <a:latin typeface="Tw Cen MT" panose="020B0602020104020603" pitchFamily="34" charset="0"/>
              </a:rPr>
              <a:t>Par l’utilisation du « </a:t>
            </a:r>
            <a:r>
              <a:rPr lang="fr-FR" sz="1400" b="1" u="sng" dirty="0" smtClean="0">
                <a:solidFill>
                  <a:schemeClr val="accent2">
                    <a:lumMod val="75000"/>
                  </a:schemeClr>
                </a:solidFill>
                <a:latin typeface="Tw Cen MT" panose="020B0602020104020603" pitchFamily="34" charset="0"/>
              </a:rPr>
              <a:t>fil rouge</a:t>
            </a:r>
            <a:r>
              <a:rPr lang="fr-FR" sz="1400" b="1" dirty="0" smtClean="0">
                <a:solidFill>
                  <a:schemeClr val="tx1"/>
                </a:solidFill>
                <a:latin typeface="Tw Cen MT" panose="020B0602020104020603" pitchFamily="34" charset="0"/>
              </a:rPr>
              <a:t> » qui permet de mettre en place des stratégies de mémorisation (travail sur les connaissances) tout en valorisant l’investissement des élèves.</a:t>
            </a:r>
          </a:p>
        </p:txBody>
      </p:sp>
      <p:sp>
        <p:nvSpPr>
          <p:cNvPr id="4" name="ZoneTexte 3"/>
          <p:cNvSpPr txBox="1"/>
          <p:nvPr/>
        </p:nvSpPr>
        <p:spPr>
          <a:xfrm>
            <a:off x="195669" y="58976"/>
            <a:ext cx="8784530" cy="646331"/>
          </a:xfrm>
          <a:prstGeom prst="rect">
            <a:avLst/>
          </a:prstGeom>
          <a:noFill/>
        </p:spPr>
        <p:txBody>
          <a:bodyPr wrap="square" rtlCol="0">
            <a:spAutoFit/>
          </a:bodyPr>
          <a:lstStyle/>
          <a:p>
            <a:pPr algn="ctr"/>
            <a:r>
              <a:rPr lang="fr-FR" sz="3600" b="1" dirty="0" smtClean="0">
                <a:solidFill>
                  <a:schemeClr val="accent2">
                    <a:lumMod val="50000"/>
                  </a:schemeClr>
                </a:solidFill>
                <a:effectLst>
                  <a:outerShdw blurRad="38100" dist="38100" dir="2700000" algn="tl">
                    <a:srgbClr val="000000">
                      <a:alpha val="43137"/>
                    </a:srgbClr>
                  </a:outerShdw>
                </a:effectLst>
                <a:latin typeface="John Handy LET" pitchFamily="2" charset="0"/>
              </a:rPr>
              <a:t>Fractionner les apprentissages, une nécessité</a:t>
            </a:r>
            <a:endParaRPr lang="fr-FR" sz="3600" b="1" dirty="0">
              <a:solidFill>
                <a:schemeClr val="accent2">
                  <a:lumMod val="50000"/>
                </a:schemeClr>
              </a:solidFill>
              <a:effectLst>
                <a:outerShdw blurRad="38100" dist="38100" dir="2700000" algn="tl">
                  <a:srgbClr val="000000">
                    <a:alpha val="43137"/>
                  </a:srgbClr>
                </a:outerShdw>
              </a:effectLst>
              <a:latin typeface="John Handy LET" pitchFamily="2" charset="0"/>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070" y="3511527"/>
            <a:ext cx="2848610" cy="26438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http://www.profparticulierallemand.com/file.php/1/cours_particulier_d_allemand_a_domici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44147" y="525164"/>
            <a:ext cx="2350490" cy="18574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1.gstatic.com/images?q=tbn:ANd9GcSSbOpq7UvT6fG3Wi2aTDr89DEjMALCQ478F5QZOzz9UpGCUPn6YMwNnLu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947" y="4833431"/>
            <a:ext cx="2362200" cy="1943101"/>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pic>
        <p:nvPicPr>
          <p:cNvPr id="1032" name="Picture 8" descr="http://sites.cssmi.qc.ca/vdo/IMG/Image/ecoliers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9392" y="2001742"/>
            <a:ext cx="2541789" cy="150978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rotWithShape="1">
          <a:blip r:embed="rId6" cstate="print">
            <a:extLst>
              <a:ext uri="{28A0092B-C50C-407E-A947-70E740481C1C}">
                <a14:useLocalDpi xmlns:a14="http://schemas.microsoft.com/office/drawing/2010/main" val="0"/>
              </a:ext>
            </a:extLst>
          </a:blip>
          <a:srcRect l="6392" r="11262"/>
          <a:stretch/>
        </p:blipFill>
        <p:spPr>
          <a:xfrm>
            <a:off x="6094210" y="3850253"/>
            <a:ext cx="2269067" cy="2527518"/>
          </a:xfrm>
          <a:prstGeom prst="rect">
            <a:avLst/>
          </a:prstGeom>
          <a:ln>
            <a:solidFill>
              <a:schemeClr val="accent2">
                <a:lumMod val="50000"/>
              </a:schemeClr>
            </a:solidFill>
          </a:ln>
        </p:spPr>
      </p:pic>
    </p:spTree>
    <p:extLst>
      <p:ext uri="{BB962C8B-B14F-4D97-AF65-F5344CB8AC3E}">
        <p14:creationId xmlns:p14="http://schemas.microsoft.com/office/powerpoint/2010/main" val="2948817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1000"/>
                                        <p:tgtEl>
                                          <p:spTgt spid="3">
                                            <p:txEl>
                                              <p:pRg st="1" end="1"/>
                                            </p:txEl>
                                          </p:spTgt>
                                        </p:tgtEl>
                                      </p:cBhvr>
                                    </p:animEffect>
                                  </p:childTnLst>
                                </p:cTn>
                              </p:par>
                            </p:childTnLst>
                          </p:cTn>
                        </p:par>
                        <p:par>
                          <p:cTn id="17" fill="hold">
                            <p:stCondLst>
                              <p:cond delay="1000"/>
                            </p:stCondLst>
                            <p:childTnLst>
                              <p:par>
                                <p:cTn id="18" presetID="53" presetClass="entr" presetSubtype="528"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1000" fill="hold"/>
                                        <p:tgtEl>
                                          <p:spTgt spid="1026"/>
                                        </p:tgtEl>
                                        <p:attrNameLst>
                                          <p:attrName>ppt_w</p:attrName>
                                        </p:attrNameLst>
                                      </p:cBhvr>
                                      <p:tavLst>
                                        <p:tav tm="0">
                                          <p:val>
                                            <p:fltVal val="0"/>
                                          </p:val>
                                        </p:tav>
                                        <p:tav tm="100000">
                                          <p:val>
                                            <p:strVal val="#ppt_w"/>
                                          </p:val>
                                        </p:tav>
                                      </p:tavLst>
                                    </p:anim>
                                    <p:anim calcmode="lin" valueType="num">
                                      <p:cBhvr>
                                        <p:cTn id="21" dur="1000" fill="hold"/>
                                        <p:tgtEl>
                                          <p:spTgt spid="1026"/>
                                        </p:tgtEl>
                                        <p:attrNameLst>
                                          <p:attrName>ppt_h</p:attrName>
                                        </p:attrNameLst>
                                      </p:cBhvr>
                                      <p:tavLst>
                                        <p:tav tm="0">
                                          <p:val>
                                            <p:fltVal val="0"/>
                                          </p:val>
                                        </p:tav>
                                        <p:tav tm="100000">
                                          <p:val>
                                            <p:strVal val="#ppt_h"/>
                                          </p:val>
                                        </p:tav>
                                      </p:tavLst>
                                    </p:anim>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fltVal val="0.5"/>
                                          </p:val>
                                        </p:tav>
                                        <p:tav tm="100000">
                                          <p:val>
                                            <p:strVal val="#ppt_x"/>
                                          </p:val>
                                        </p:tav>
                                      </p:tavLst>
                                    </p:anim>
                                    <p:anim calcmode="lin" valueType="num">
                                      <p:cBhvr>
                                        <p:cTn id="24" dur="1000" fill="hold"/>
                                        <p:tgtEl>
                                          <p:spTgt spid="1026"/>
                                        </p:tgtEl>
                                        <p:attrNameLst>
                                          <p:attrName>ppt_y</p:attrName>
                                        </p:attrNameLst>
                                      </p:cBhvr>
                                      <p:tavLst>
                                        <p:tav tm="0">
                                          <p:val>
                                            <p:fltVal val="0.5"/>
                                          </p:val>
                                        </p:tav>
                                        <p:tav tm="100000">
                                          <p:val>
                                            <p:strVal val="#ppt_y"/>
                                          </p:val>
                                        </p:tav>
                                      </p:tavLst>
                                    </p:anim>
                                  </p:childTnLst>
                                </p:cTn>
                              </p:par>
                            </p:childTnLst>
                          </p:cTn>
                        </p:par>
                        <p:par>
                          <p:cTn id="25" fill="hold">
                            <p:stCondLst>
                              <p:cond delay="2000"/>
                            </p:stCondLst>
                            <p:childTnLst>
                              <p:par>
                                <p:cTn id="26" presetID="21" presetClass="entr" presetSubtype="1" fill="hold" nodeType="afterEffect">
                                  <p:stCondLst>
                                    <p:cond delay="0"/>
                                  </p:stCondLst>
                                  <p:childTnLst>
                                    <p:set>
                                      <p:cBhvr>
                                        <p:cTn id="27" dur="1" fill="hold">
                                          <p:stCondLst>
                                            <p:cond delay="0"/>
                                          </p:stCondLst>
                                        </p:cTn>
                                        <p:tgtEl>
                                          <p:spTgt spid="1032"/>
                                        </p:tgtEl>
                                        <p:attrNameLst>
                                          <p:attrName>style.visibility</p:attrName>
                                        </p:attrNameLst>
                                      </p:cBhvr>
                                      <p:to>
                                        <p:strVal val="visible"/>
                                      </p:to>
                                    </p:set>
                                    <p:animEffect transition="in" filter="wheel(1)">
                                      <p:cBhvr>
                                        <p:cTn id="28" dur="2000"/>
                                        <p:tgtEl>
                                          <p:spTgt spid="103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1000"/>
                                        <p:tgtEl>
                                          <p:spTgt spid="3">
                                            <p:txEl>
                                              <p:pRg st="2" end="2"/>
                                            </p:txEl>
                                          </p:spTgt>
                                        </p:tgtEl>
                                      </p:cBhvr>
                                    </p:animEffect>
                                  </p:childTnLst>
                                </p:cTn>
                              </p:par>
                            </p:childTnLst>
                          </p:cTn>
                        </p:par>
                        <p:par>
                          <p:cTn id="34" fill="hold">
                            <p:stCondLst>
                              <p:cond delay="1000"/>
                            </p:stCondLst>
                            <p:childTnLst>
                              <p:par>
                                <p:cTn id="35" presetID="53" presetClass="entr" presetSubtype="528"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fltVal val="0.5"/>
                                          </p:val>
                                        </p:tav>
                                        <p:tav tm="100000">
                                          <p:val>
                                            <p:strVal val="#ppt_x"/>
                                          </p:val>
                                        </p:tav>
                                      </p:tavLst>
                                    </p:anim>
                                    <p:anim calcmode="lin" valueType="num">
                                      <p:cBhvr>
                                        <p:cTn id="41" dur="1000" fill="hold"/>
                                        <p:tgtEl>
                                          <p:spTgt spid="5"/>
                                        </p:tgtEl>
                                        <p:attrNameLst>
                                          <p:attrName>ppt_y</p:attrName>
                                        </p:attrNameLst>
                                      </p:cBhvr>
                                      <p:tavLst>
                                        <p:tav tm="0">
                                          <p:val>
                                            <p:fltVal val="0.5"/>
                                          </p:val>
                                        </p:tav>
                                        <p:tav tm="100000">
                                          <p:val>
                                            <p:strVal val="#ppt_y"/>
                                          </p:val>
                                        </p:tav>
                                      </p:tavLst>
                                    </p:anim>
                                  </p:childTnLst>
                                </p:cTn>
                              </p:par>
                            </p:childTnLst>
                          </p:cTn>
                        </p:par>
                        <p:par>
                          <p:cTn id="42" fill="hold">
                            <p:stCondLst>
                              <p:cond delay="2000"/>
                            </p:stCondLst>
                            <p:childTnLst>
                              <p:par>
                                <p:cTn id="43" presetID="31" presetClass="entr" presetSubtype="0" fill="hold" nodeType="afterEffect">
                                  <p:stCondLst>
                                    <p:cond delay="0"/>
                                  </p:stCondLst>
                                  <p:childTnLst>
                                    <p:set>
                                      <p:cBhvr>
                                        <p:cTn id="44" dur="1" fill="hold">
                                          <p:stCondLst>
                                            <p:cond delay="0"/>
                                          </p:stCondLst>
                                        </p:cTn>
                                        <p:tgtEl>
                                          <p:spTgt spid="1028"/>
                                        </p:tgtEl>
                                        <p:attrNameLst>
                                          <p:attrName>style.visibility</p:attrName>
                                        </p:attrNameLst>
                                      </p:cBhvr>
                                      <p:to>
                                        <p:strVal val="visible"/>
                                      </p:to>
                                    </p:set>
                                    <p:anim calcmode="lin" valueType="num">
                                      <p:cBhvr>
                                        <p:cTn id="45" dur="1000" fill="hold"/>
                                        <p:tgtEl>
                                          <p:spTgt spid="1028"/>
                                        </p:tgtEl>
                                        <p:attrNameLst>
                                          <p:attrName>ppt_w</p:attrName>
                                        </p:attrNameLst>
                                      </p:cBhvr>
                                      <p:tavLst>
                                        <p:tav tm="0">
                                          <p:val>
                                            <p:fltVal val="0"/>
                                          </p:val>
                                        </p:tav>
                                        <p:tav tm="100000">
                                          <p:val>
                                            <p:strVal val="#ppt_w"/>
                                          </p:val>
                                        </p:tav>
                                      </p:tavLst>
                                    </p:anim>
                                    <p:anim calcmode="lin" valueType="num">
                                      <p:cBhvr>
                                        <p:cTn id="46" dur="1000" fill="hold"/>
                                        <p:tgtEl>
                                          <p:spTgt spid="1028"/>
                                        </p:tgtEl>
                                        <p:attrNameLst>
                                          <p:attrName>ppt_h</p:attrName>
                                        </p:attrNameLst>
                                      </p:cBhvr>
                                      <p:tavLst>
                                        <p:tav tm="0">
                                          <p:val>
                                            <p:fltVal val="0"/>
                                          </p:val>
                                        </p:tav>
                                        <p:tav tm="100000">
                                          <p:val>
                                            <p:strVal val="#ppt_h"/>
                                          </p:val>
                                        </p:tav>
                                      </p:tavLst>
                                    </p:anim>
                                    <p:anim calcmode="lin" valueType="num">
                                      <p:cBhvr>
                                        <p:cTn id="47" dur="1000" fill="hold"/>
                                        <p:tgtEl>
                                          <p:spTgt spid="1028"/>
                                        </p:tgtEl>
                                        <p:attrNameLst>
                                          <p:attrName>style.rotation</p:attrName>
                                        </p:attrNameLst>
                                      </p:cBhvr>
                                      <p:tavLst>
                                        <p:tav tm="0">
                                          <p:val>
                                            <p:fltVal val="90"/>
                                          </p:val>
                                        </p:tav>
                                        <p:tav tm="100000">
                                          <p:val>
                                            <p:fltVal val="0"/>
                                          </p:val>
                                        </p:tav>
                                      </p:tavLst>
                                    </p:anim>
                                    <p:animEffect transition="in" filter="fade">
                                      <p:cBhvr>
                                        <p:cTn id="48" dur="1000"/>
                                        <p:tgtEl>
                                          <p:spTgt spid="102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wipe(left)">
                                      <p:cBhvr>
                                        <p:cTn id="53" dur="1000"/>
                                        <p:tgtEl>
                                          <p:spTgt spid="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1000" fill="hold"/>
                                        <p:tgtEl>
                                          <p:spTgt spid="7"/>
                                        </p:tgtEl>
                                        <p:attrNameLst>
                                          <p:attrName>ppt_w</p:attrName>
                                        </p:attrNameLst>
                                      </p:cBhvr>
                                      <p:tavLst>
                                        <p:tav tm="0">
                                          <p:val>
                                            <p:fltVal val="0"/>
                                          </p:val>
                                        </p:tav>
                                        <p:tav tm="100000">
                                          <p:val>
                                            <p:strVal val="#ppt_w"/>
                                          </p:val>
                                        </p:tav>
                                      </p:tavLst>
                                    </p:anim>
                                    <p:anim calcmode="lin" valueType="num">
                                      <p:cBhvr>
                                        <p:cTn id="59" dur="1000" fill="hold"/>
                                        <p:tgtEl>
                                          <p:spTgt spid="7"/>
                                        </p:tgtEl>
                                        <p:attrNameLst>
                                          <p:attrName>ppt_h</p:attrName>
                                        </p:attrNameLst>
                                      </p:cBhvr>
                                      <p:tavLst>
                                        <p:tav tm="0">
                                          <p:val>
                                            <p:fltVal val="0"/>
                                          </p:val>
                                        </p:tav>
                                        <p:tav tm="100000">
                                          <p:val>
                                            <p:strVal val="#ppt_h"/>
                                          </p:val>
                                        </p:tav>
                                      </p:tavLst>
                                    </p:anim>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fltVal val="0.5"/>
                                          </p:val>
                                        </p:tav>
                                        <p:tav tm="100000">
                                          <p:val>
                                            <p:strVal val="#ppt_x"/>
                                          </p:val>
                                        </p:tav>
                                      </p:tavLst>
                                    </p:anim>
                                    <p:anim calcmode="lin" valueType="num">
                                      <p:cBhvr>
                                        <p:cTn id="62" dur="10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5669" y="58976"/>
            <a:ext cx="8784530" cy="646331"/>
          </a:xfrm>
          <a:prstGeom prst="rect">
            <a:avLst/>
          </a:prstGeom>
          <a:noFill/>
        </p:spPr>
        <p:txBody>
          <a:bodyPr wrap="square" rtlCol="0">
            <a:spAutoFit/>
          </a:bodyPr>
          <a:lstStyle/>
          <a:p>
            <a:pPr algn="ctr"/>
            <a:r>
              <a:rPr lang="fr-FR" sz="3600" b="1" dirty="0" smtClean="0">
                <a:solidFill>
                  <a:schemeClr val="accent2">
                    <a:lumMod val="50000"/>
                  </a:schemeClr>
                </a:solidFill>
                <a:effectLst>
                  <a:outerShdw blurRad="38100" dist="38100" dir="2700000" algn="tl">
                    <a:srgbClr val="000000">
                      <a:alpha val="43137"/>
                    </a:srgbClr>
                  </a:outerShdw>
                </a:effectLst>
                <a:latin typeface="John Handy LET" pitchFamily="2" charset="0"/>
              </a:rPr>
              <a:t>Le « fil rouge » : principe et apports</a:t>
            </a:r>
            <a:endParaRPr lang="fr-FR" sz="3600" b="1" dirty="0">
              <a:solidFill>
                <a:schemeClr val="accent2">
                  <a:lumMod val="50000"/>
                </a:schemeClr>
              </a:solidFill>
              <a:effectLst>
                <a:outerShdw blurRad="38100" dist="38100" dir="2700000" algn="tl">
                  <a:srgbClr val="000000">
                    <a:alpha val="43137"/>
                  </a:srgbClr>
                </a:outerShdw>
              </a:effectLst>
              <a:latin typeface="John Handy LET" pitchFamily="2" charset="0"/>
            </a:endParaRPr>
          </a:p>
        </p:txBody>
      </p:sp>
      <p:sp>
        <p:nvSpPr>
          <p:cNvPr id="3" name="ZoneTexte 2"/>
          <p:cNvSpPr txBox="1"/>
          <p:nvPr/>
        </p:nvSpPr>
        <p:spPr>
          <a:xfrm>
            <a:off x="195670" y="901481"/>
            <a:ext cx="3096000" cy="5256000"/>
          </a:xfrm>
          <a:prstGeom prst="rect">
            <a:avLst/>
          </a:prstGeom>
          <a:solidFill>
            <a:schemeClr val="accent2">
              <a:lumMod val="40000"/>
              <a:lumOff val="60000"/>
            </a:schemeClr>
          </a:solidFill>
          <a:ln w="127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cap="small" dirty="0" smtClean="0">
                <a:solidFill>
                  <a:schemeClr val="accent2">
                    <a:lumMod val="75000"/>
                  </a:schemeClr>
                </a:solidFill>
                <a:latin typeface="Tw Cen MT" panose="020B0602020104020603" pitchFamily="34" charset="0"/>
              </a:rPr>
              <a:t>Le principe</a:t>
            </a:r>
            <a:endParaRPr lang="fr-FR" sz="1400" b="1" cap="small" dirty="0" smtClean="0">
              <a:solidFill>
                <a:schemeClr val="accent2">
                  <a:lumMod val="75000"/>
                </a:schemeClr>
              </a:solidFill>
              <a:latin typeface="Tw Cen MT" panose="020B0602020104020603" pitchFamily="34" charset="0"/>
            </a:endParaRPr>
          </a:p>
          <a:p>
            <a:pPr marL="285750" indent="-285750" algn="just">
              <a:buFontTx/>
              <a:buChar char="-"/>
            </a:pPr>
            <a:r>
              <a:rPr lang="fr-FR" sz="1400" b="1" dirty="0">
                <a:solidFill>
                  <a:schemeClr val="tx1"/>
                </a:solidFill>
                <a:latin typeface="Tw Cen MT" panose="020B0602020104020603" pitchFamily="34" charset="0"/>
              </a:rPr>
              <a:t>Il s’inscrit dans une </a:t>
            </a:r>
            <a:r>
              <a:rPr lang="fr-FR" sz="1400" b="1" u="sng" dirty="0">
                <a:solidFill>
                  <a:schemeClr val="tx1"/>
                </a:solidFill>
                <a:latin typeface="Tw Cen MT" panose="020B0602020104020603" pitchFamily="34" charset="0"/>
              </a:rPr>
              <a:t>pédagogie de la réussite</a:t>
            </a:r>
            <a:r>
              <a:rPr lang="fr-FR" sz="1400" b="1" dirty="0">
                <a:solidFill>
                  <a:schemeClr val="tx1"/>
                </a:solidFill>
                <a:latin typeface="Tw Cen MT" panose="020B0602020104020603" pitchFamily="34" charset="0"/>
              </a:rPr>
              <a:t> qui s’avère stimulante pour les élèves qui en viennent très rapidement à réclamer ce « rituel ».</a:t>
            </a:r>
          </a:p>
          <a:p>
            <a:pPr marL="285750" indent="-285750" algn="just">
              <a:buFontTx/>
              <a:buChar char="-"/>
            </a:pPr>
            <a:r>
              <a:rPr lang="fr-FR" sz="1400" b="1" dirty="0">
                <a:solidFill>
                  <a:schemeClr val="tx1"/>
                </a:solidFill>
                <a:latin typeface="Tw Cen MT" panose="020B0602020104020603" pitchFamily="34" charset="0"/>
              </a:rPr>
              <a:t>Il s’agit d’interroger les élèves en début de séance sur un </a:t>
            </a:r>
            <a:r>
              <a:rPr lang="fr-FR" sz="1400" b="1" u="sng" dirty="0">
                <a:solidFill>
                  <a:schemeClr val="tx1"/>
                </a:solidFill>
                <a:latin typeface="Tw Cen MT" panose="020B0602020104020603" pitchFamily="34" charset="0"/>
              </a:rPr>
              <a:t>nombre limité de questions (deux en général)</a:t>
            </a:r>
            <a:r>
              <a:rPr lang="fr-FR" sz="1400" b="1" dirty="0">
                <a:solidFill>
                  <a:schemeClr val="tx1"/>
                </a:solidFill>
                <a:latin typeface="Tw Cen MT" panose="020B0602020104020603" pitchFamily="34" charset="0"/>
              </a:rPr>
              <a:t> qui ont été précisées lors de la séance précédente et qui appellent une réponse brève. </a:t>
            </a:r>
          </a:p>
          <a:p>
            <a:pPr marL="285750" indent="-285750" algn="just">
              <a:buFontTx/>
              <a:buChar char="-"/>
            </a:pPr>
            <a:r>
              <a:rPr lang="fr-FR" sz="1400" b="1" dirty="0">
                <a:solidFill>
                  <a:schemeClr val="tx1"/>
                </a:solidFill>
                <a:latin typeface="Tw Cen MT" panose="020B0602020104020603" pitchFamily="34" charset="0"/>
              </a:rPr>
              <a:t>Le fil rouge peut porter sur des </a:t>
            </a:r>
            <a:r>
              <a:rPr lang="fr-FR" sz="1400" b="1" u="sng" dirty="0">
                <a:solidFill>
                  <a:schemeClr val="tx1"/>
                </a:solidFill>
                <a:latin typeface="Tw Cen MT" panose="020B0602020104020603" pitchFamily="34" charset="0"/>
              </a:rPr>
              <a:t>repères</a:t>
            </a:r>
            <a:r>
              <a:rPr lang="fr-FR" sz="1400" b="1" dirty="0">
                <a:solidFill>
                  <a:schemeClr val="tx1"/>
                </a:solidFill>
                <a:latin typeface="Tw Cen MT" panose="020B0602020104020603" pitchFamily="34" charset="0"/>
              </a:rPr>
              <a:t>, des </a:t>
            </a:r>
            <a:r>
              <a:rPr lang="fr-FR" sz="1400" b="1" u="sng" dirty="0">
                <a:solidFill>
                  <a:schemeClr val="tx1"/>
                </a:solidFill>
                <a:latin typeface="Tw Cen MT" panose="020B0602020104020603" pitchFamily="34" charset="0"/>
              </a:rPr>
              <a:t>notions</a:t>
            </a:r>
            <a:r>
              <a:rPr lang="fr-FR" sz="1400" b="1" dirty="0">
                <a:solidFill>
                  <a:schemeClr val="tx1"/>
                </a:solidFill>
                <a:latin typeface="Tw Cen MT" panose="020B0602020104020603" pitchFamily="34" charset="0"/>
              </a:rPr>
              <a:t>, des </a:t>
            </a:r>
            <a:r>
              <a:rPr lang="fr-FR" sz="1400" b="1" u="sng" dirty="0">
                <a:solidFill>
                  <a:schemeClr val="tx1"/>
                </a:solidFill>
                <a:latin typeface="Tw Cen MT" panose="020B0602020104020603" pitchFamily="34" charset="0"/>
              </a:rPr>
              <a:t>éléments de trace écrite</a:t>
            </a:r>
            <a:r>
              <a:rPr lang="fr-FR" sz="1400" b="1" dirty="0">
                <a:solidFill>
                  <a:schemeClr val="tx1"/>
                </a:solidFill>
                <a:latin typeface="Tw Cen MT" panose="020B0602020104020603" pitchFamily="34" charset="0"/>
              </a:rPr>
              <a:t>, qui ont été </a:t>
            </a:r>
            <a:r>
              <a:rPr lang="fr-FR" sz="1400" b="1" u="sng" dirty="0">
                <a:solidFill>
                  <a:schemeClr val="tx1"/>
                </a:solidFill>
                <a:latin typeface="Tw Cen MT" panose="020B0602020104020603" pitchFamily="34" charset="0"/>
              </a:rPr>
              <a:t>indiqués aux </a:t>
            </a:r>
            <a:r>
              <a:rPr lang="fr-FR" sz="1400" b="1" u="sng" dirty="0" smtClean="0">
                <a:solidFill>
                  <a:schemeClr val="tx1"/>
                </a:solidFill>
                <a:latin typeface="Tw Cen MT" panose="020B0602020104020603" pitchFamily="34" charset="0"/>
              </a:rPr>
              <a:t>élèves</a:t>
            </a:r>
            <a:r>
              <a:rPr lang="fr-FR" sz="1400" b="1" dirty="0" smtClean="0">
                <a:solidFill>
                  <a:schemeClr val="tx1"/>
                </a:solidFill>
                <a:latin typeface="Tw Cen MT" panose="020B0602020104020603" pitchFamily="34" charset="0"/>
              </a:rPr>
              <a:t>.</a:t>
            </a:r>
          </a:p>
          <a:p>
            <a:pPr marL="285750" indent="-285750" algn="just">
              <a:buFontTx/>
              <a:buChar char="-"/>
            </a:pPr>
            <a:r>
              <a:rPr lang="fr-FR" sz="1400" b="1" dirty="0" smtClean="0">
                <a:solidFill>
                  <a:schemeClr val="tx1"/>
                </a:solidFill>
                <a:latin typeface="Tw Cen MT" panose="020B0602020104020603" pitchFamily="34" charset="0"/>
              </a:rPr>
              <a:t>Le </a:t>
            </a:r>
            <a:r>
              <a:rPr lang="fr-FR" sz="1400" b="1" dirty="0">
                <a:solidFill>
                  <a:schemeClr val="tx1"/>
                </a:solidFill>
                <a:latin typeface="Tw Cen MT" panose="020B0602020104020603" pitchFamily="34" charset="0"/>
              </a:rPr>
              <a:t>travail de mémorisation doit être </a:t>
            </a:r>
            <a:r>
              <a:rPr lang="fr-FR" sz="1400" b="1" u="sng" dirty="0">
                <a:solidFill>
                  <a:schemeClr val="tx1"/>
                </a:solidFill>
                <a:latin typeface="Tw Cen MT" panose="020B0602020104020603" pitchFamily="34" charset="0"/>
              </a:rPr>
              <a:t>proportionné</a:t>
            </a:r>
            <a:r>
              <a:rPr lang="fr-FR" sz="1400" b="1" dirty="0">
                <a:solidFill>
                  <a:schemeClr val="tx1"/>
                </a:solidFill>
                <a:latin typeface="Tw Cen MT" panose="020B0602020104020603" pitchFamily="34" charset="0"/>
              </a:rPr>
              <a:t> : soit on indique aux élèves les repères ou notions à mémoriser (démarche à privilégier dans un premier temps), soit on indique au maximum 4 éléments à réviser pour deux questions qui seront </a:t>
            </a:r>
            <a:r>
              <a:rPr lang="fr-FR" sz="1400" b="1" dirty="0" smtClean="0">
                <a:solidFill>
                  <a:schemeClr val="tx1"/>
                </a:solidFill>
                <a:latin typeface="Tw Cen MT" panose="020B0602020104020603" pitchFamily="34" charset="0"/>
              </a:rPr>
              <a:t>posées. </a:t>
            </a:r>
            <a:endParaRPr lang="fr-FR" sz="1400" b="1" dirty="0">
              <a:solidFill>
                <a:schemeClr val="tx1"/>
              </a:solidFill>
              <a:latin typeface="Tw Cen MT" panose="020B0602020104020603" pitchFamily="34" charset="0"/>
            </a:endParaRPr>
          </a:p>
        </p:txBody>
      </p:sp>
      <p:sp>
        <p:nvSpPr>
          <p:cNvPr id="4" name="ZoneTexte 3"/>
          <p:cNvSpPr txBox="1"/>
          <p:nvPr/>
        </p:nvSpPr>
        <p:spPr>
          <a:xfrm>
            <a:off x="3394391" y="901481"/>
            <a:ext cx="5585808" cy="5262979"/>
          </a:xfrm>
          <a:prstGeom prst="rect">
            <a:avLst/>
          </a:prstGeom>
          <a:solidFill>
            <a:schemeClr val="accent2">
              <a:lumMod val="40000"/>
              <a:lumOff val="60000"/>
            </a:schemeClr>
          </a:solidFill>
          <a:ln w="127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cap="small" dirty="0" smtClean="0">
                <a:solidFill>
                  <a:schemeClr val="accent2">
                    <a:lumMod val="75000"/>
                  </a:schemeClr>
                </a:solidFill>
                <a:latin typeface="Tw Cen MT" panose="020B0602020104020603" pitchFamily="34" charset="0"/>
              </a:rPr>
              <a:t>Les apports de cette activité ritualisée</a:t>
            </a:r>
          </a:p>
          <a:p>
            <a:pPr marL="285750" indent="-285750" algn="just">
              <a:buFont typeface="Arial" pitchFamily="34" charset="0"/>
              <a:buChar char="•"/>
            </a:pPr>
            <a:r>
              <a:rPr lang="fr-FR" sz="1400" b="1" u="sng" dirty="0">
                <a:solidFill>
                  <a:schemeClr val="accent2">
                    <a:lumMod val="75000"/>
                  </a:schemeClr>
                </a:solidFill>
                <a:latin typeface="Tw Cen MT" panose="020B0602020104020603" pitchFamily="34" charset="0"/>
              </a:rPr>
              <a:t>O</a:t>
            </a:r>
            <a:r>
              <a:rPr lang="fr-FR" sz="1400" b="1" u="sng" dirty="0" smtClean="0">
                <a:solidFill>
                  <a:schemeClr val="accent2">
                    <a:lumMod val="75000"/>
                  </a:schemeClr>
                </a:solidFill>
                <a:latin typeface="Tw Cen MT" panose="020B0602020104020603" pitchFamily="34" charset="0"/>
              </a:rPr>
              <a:t>ptimiser </a:t>
            </a:r>
            <a:r>
              <a:rPr lang="fr-FR" sz="1400" b="1" u="sng" dirty="0">
                <a:solidFill>
                  <a:schemeClr val="accent2">
                    <a:lumMod val="75000"/>
                  </a:schemeClr>
                </a:solidFill>
                <a:latin typeface="Tw Cen MT" panose="020B0602020104020603" pitchFamily="34" charset="0"/>
              </a:rPr>
              <a:t>la mémorisation </a:t>
            </a:r>
            <a:r>
              <a:rPr lang="fr-FR" sz="1400" b="1" u="sng" dirty="0" smtClean="0">
                <a:solidFill>
                  <a:schemeClr val="accent2">
                    <a:lumMod val="75000"/>
                  </a:schemeClr>
                </a:solidFill>
                <a:latin typeface="Tw Cen MT" panose="020B0602020104020603" pitchFamily="34" charset="0"/>
              </a:rPr>
              <a:t>: </a:t>
            </a:r>
            <a:endParaRPr lang="fr-FR" sz="1400" b="1" u="sng" dirty="0">
              <a:solidFill>
                <a:schemeClr val="accent2">
                  <a:lumMod val="75000"/>
                </a:schemeClr>
              </a:solidFill>
              <a:latin typeface="Tw Cen MT" panose="020B0602020104020603" pitchFamily="34" charset="0"/>
            </a:endParaRPr>
          </a:p>
          <a:p>
            <a:pPr marL="544513" indent="-285750" algn="just">
              <a:buFont typeface="Wingdings" pitchFamily="2" charset="2"/>
              <a:buChar char="ü"/>
            </a:pPr>
            <a:r>
              <a:rPr lang="fr-FR" sz="1400" b="1" dirty="0">
                <a:solidFill>
                  <a:schemeClr val="tx1"/>
                </a:solidFill>
                <a:latin typeface="Tw Cen MT" panose="020B0602020104020603" pitchFamily="34" charset="0"/>
              </a:rPr>
              <a:t>en fractionnant la quantité de matériel à mémoriser (loi de Foucault)</a:t>
            </a:r>
          </a:p>
          <a:p>
            <a:pPr marL="544513" indent="-285750" algn="just">
              <a:buFont typeface="Wingdings" pitchFamily="2" charset="2"/>
              <a:buChar char="ü"/>
            </a:pPr>
            <a:r>
              <a:rPr lang="fr-FR" sz="1400" b="1" dirty="0">
                <a:solidFill>
                  <a:schemeClr val="tx1"/>
                </a:solidFill>
                <a:latin typeface="Tw Cen MT" panose="020B0602020104020603" pitchFamily="34" charset="0"/>
              </a:rPr>
              <a:t>en appliquant le principe de la répétition espacée : écoute en cours, relecture le soir, relecture avant le fil rouge et pour le contrôle (loi de Jost)</a:t>
            </a:r>
          </a:p>
          <a:p>
            <a:pPr marL="285750" indent="-285750" algn="just">
              <a:buFont typeface="Arial" pitchFamily="34" charset="0"/>
              <a:buChar char="•"/>
            </a:pPr>
            <a:r>
              <a:rPr lang="fr-FR" sz="1400" b="1" u="sng" dirty="0">
                <a:solidFill>
                  <a:schemeClr val="accent2">
                    <a:lumMod val="75000"/>
                  </a:schemeClr>
                </a:solidFill>
                <a:latin typeface="Tw Cen MT" panose="020B0602020104020603" pitchFamily="34" charset="0"/>
              </a:rPr>
              <a:t>P</a:t>
            </a:r>
            <a:r>
              <a:rPr lang="fr-FR" sz="1400" b="1" u="sng" dirty="0" smtClean="0">
                <a:solidFill>
                  <a:schemeClr val="accent2">
                    <a:lumMod val="75000"/>
                  </a:schemeClr>
                </a:solidFill>
                <a:latin typeface="Tw Cen MT" panose="020B0602020104020603" pitchFamily="34" charset="0"/>
              </a:rPr>
              <a:t>ratiquer </a:t>
            </a:r>
            <a:r>
              <a:rPr lang="fr-FR" sz="1400" b="1" u="sng" dirty="0">
                <a:solidFill>
                  <a:schemeClr val="accent2">
                    <a:lumMod val="75000"/>
                  </a:schemeClr>
                </a:solidFill>
                <a:latin typeface="Tw Cen MT" panose="020B0602020104020603" pitchFamily="34" charset="0"/>
              </a:rPr>
              <a:t>une évaluation qui valorise le travail des </a:t>
            </a:r>
            <a:r>
              <a:rPr lang="fr-FR" sz="1400" b="1" u="sng" dirty="0" smtClean="0">
                <a:solidFill>
                  <a:schemeClr val="accent2">
                    <a:lumMod val="75000"/>
                  </a:schemeClr>
                </a:solidFill>
                <a:latin typeface="Tw Cen MT" panose="020B0602020104020603" pitchFamily="34" charset="0"/>
              </a:rPr>
              <a:t>élèves :</a:t>
            </a:r>
            <a:endParaRPr lang="fr-FR" sz="1400" b="1" u="sng" dirty="0">
              <a:solidFill>
                <a:schemeClr val="accent2">
                  <a:lumMod val="75000"/>
                </a:schemeClr>
              </a:solidFill>
              <a:latin typeface="Tw Cen MT" panose="020B0602020104020603" pitchFamily="34" charset="0"/>
            </a:endParaRPr>
          </a:p>
          <a:p>
            <a:pPr marL="544513" indent="-285750" algn="just">
              <a:buFont typeface="Wingdings" pitchFamily="2" charset="2"/>
              <a:buChar char="ü"/>
            </a:pPr>
            <a:r>
              <a:rPr lang="fr-FR" sz="1400" b="1" dirty="0">
                <a:solidFill>
                  <a:schemeClr val="tx1"/>
                </a:solidFill>
                <a:latin typeface="Tw Cen MT" panose="020B0602020104020603" pitchFamily="34" charset="0"/>
              </a:rPr>
              <a:t>en établissant un contrat où les attendus sont clairement énoncés (sans surprise) et atteignables facilement par une immense majorité d’élèves </a:t>
            </a:r>
          </a:p>
          <a:p>
            <a:pPr marL="544513" indent="-285750" algn="just">
              <a:buFont typeface="Wingdings" pitchFamily="2" charset="2"/>
              <a:buChar char="ü"/>
            </a:pPr>
            <a:r>
              <a:rPr lang="fr-FR" sz="1400" b="1" dirty="0">
                <a:solidFill>
                  <a:schemeClr val="tx1"/>
                </a:solidFill>
                <a:latin typeface="Tw Cen MT" panose="020B0602020104020603" pitchFamily="34" charset="0"/>
              </a:rPr>
              <a:t>en utilisant des bonus qui autorisent un « droit » à l’erreur</a:t>
            </a:r>
          </a:p>
          <a:p>
            <a:pPr marL="544513" indent="-285750" algn="just">
              <a:buFont typeface="Wingdings" pitchFamily="2" charset="2"/>
              <a:buChar char="ü"/>
            </a:pPr>
            <a:r>
              <a:rPr lang="fr-FR" sz="1400" b="1" dirty="0">
                <a:solidFill>
                  <a:schemeClr val="tx1"/>
                </a:solidFill>
                <a:latin typeface="Tw Cen MT" panose="020B0602020104020603" pitchFamily="34" charset="0"/>
              </a:rPr>
              <a:t>en instaurant un rythme de travail mesuré et régulier </a:t>
            </a:r>
          </a:p>
          <a:p>
            <a:pPr marL="285750" indent="-285750" algn="just">
              <a:buFont typeface="Arial" pitchFamily="34" charset="0"/>
              <a:buChar char="•"/>
            </a:pPr>
            <a:r>
              <a:rPr lang="fr-FR" sz="1400" b="1" u="sng" dirty="0">
                <a:solidFill>
                  <a:schemeClr val="accent2">
                    <a:lumMod val="75000"/>
                  </a:schemeClr>
                </a:solidFill>
                <a:latin typeface="Tw Cen MT" panose="020B0602020104020603" pitchFamily="34" charset="0"/>
              </a:rPr>
              <a:t>A</a:t>
            </a:r>
            <a:r>
              <a:rPr lang="fr-FR" sz="1400" b="1" u="sng" dirty="0" smtClean="0">
                <a:solidFill>
                  <a:schemeClr val="accent2">
                    <a:lumMod val="75000"/>
                  </a:schemeClr>
                </a:solidFill>
                <a:latin typeface="Tw Cen MT" panose="020B0602020104020603" pitchFamily="34" charset="0"/>
              </a:rPr>
              <a:t>méliorer </a:t>
            </a:r>
            <a:r>
              <a:rPr lang="fr-FR" sz="1400" b="1" u="sng" dirty="0">
                <a:solidFill>
                  <a:schemeClr val="accent2">
                    <a:lumMod val="75000"/>
                  </a:schemeClr>
                </a:solidFill>
                <a:latin typeface="Tw Cen MT" panose="020B0602020104020603" pitchFamily="34" charset="0"/>
              </a:rPr>
              <a:t>la concentration des élèves en classe </a:t>
            </a:r>
            <a:r>
              <a:rPr lang="fr-FR" sz="1400" b="1" dirty="0" smtClean="0">
                <a:solidFill>
                  <a:schemeClr val="accent2">
                    <a:lumMod val="75000"/>
                  </a:schemeClr>
                </a:solidFill>
                <a:latin typeface="Tw Cen MT" panose="020B0602020104020603" pitchFamily="34" charset="0"/>
              </a:rPr>
              <a:t>:</a:t>
            </a:r>
            <a:endParaRPr lang="fr-FR" sz="1400" b="1" dirty="0">
              <a:solidFill>
                <a:schemeClr val="accent2">
                  <a:lumMod val="75000"/>
                </a:schemeClr>
              </a:solidFill>
              <a:latin typeface="Tw Cen MT" panose="020B0602020104020603" pitchFamily="34" charset="0"/>
            </a:endParaRPr>
          </a:p>
          <a:p>
            <a:pPr marL="544513" indent="-285750" algn="just">
              <a:buFont typeface="Wingdings" pitchFamily="2" charset="2"/>
              <a:buChar char="ü"/>
            </a:pPr>
            <a:r>
              <a:rPr lang="fr-FR" sz="1400" b="1" dirty="0" smtClean="0">
                <a:solidFill>
                  <a:schemeClr val="tx1"/>
                </a:solidFill>
                <a:latin typeface="Tw Cen MT" panose="020B0602020104020603" pitchFamily="34" charset="0"/>
              </a:rPr>
              <a:t>en </a:t>
            </a:r>
            <a:r>
              <a:rPr lang="fr-FR" sz="1400" b="1" dirty="0">
                <a:solidFill>
                  <a:schemeClr val="tx1"/>
                </a:solidFill>
                <a:latin typeface="Tw Cen MT" panose="020B0602020104020603" pitchFamily="34" charset="0"/>
              </a:rPr>
              <a:t>travaillant l’écoute et la compréhension orale </a:t>
            </a:r>
          </a:p>
          <a:p>
            <a:pPr marL="544513" indent="-285750" algn="just">
              <a:buFont typeface="Wingdings" pitchFamily="2" charset="2"/>
              <a:buChar char="ü"/>
            </a:pPr>
            <a:r>
              <a:rPr lang="fr-FR" sz="1400" b="1" dirty="0">
                <a:solidFill>
                  <a:schemeClr val="tx1"/>
                </a:solidFill>
                <a:latin typeface="Tw Cen MT" panose="020B0602020104020603" pitchFamily="34" charset="0"/>
              </a:rPr>
              <a:t>en leur redonnant le goût d’apprendre et confiance en leurs capacités</a:t>
            </a:r>
          </a:p>
          <a:p>
            <a:pPr marL="544513" indent="-285750" algn="just">
              <a:buFont typeface="Wingdings" pitchFamily="2" charset="2"/>
              <a:buChar char="ü"/>
            </a:pPr>
            <a:r>
              <a:rPr lang="fr-FR" sz="1400" b="1" dirty="0">
                <a:solidFill>
                  <a:schemeClr val="tx1"/>
                </a:solidFill>
                <a:latin typeface="Tw Cen MT" panose="020B0602020104020603" pitchFamily="34" charset="0"/>
              </a:rPr>
              <a:t>en les remotivant par la garantie de réussite si le travail est accompli </a:t>
            </a:r>
          </a:p>
          <a:p>
            <a:pPr marL="285750" indent="-285750" algn="just">
              <a:buFont typeface="Arial" pitchFamily="34" charset="0"/>
              <a:buChar char="•"/>
            </a:pPr>
            <a:r>
              <a:rPr lang="fr-FR" sz="1400" b="1" u="sng" dirty="0">
                <a:solidFill>
                  <a:schemeClr val="accent2">
                    <a:lumMod val="75000"/>
                  </a:schemeClr>
                </a:solidFill>
                <a:latin typeface="Tw Cen MT" panose="020B0602020104020603" pitchFamily="34" charset="0"/>
              </a:rPr>
              <a:t>F</a:t>
            </a:r>
            <a:r>
              <a:rPr lang="fr-FR" sz="1400" b="1" u="sng" dirty="0" smtClean="0">
                <a:solidFill>
                  <a:schemeClr val="accent2">
                    <a:lumMod val="75000"/>
                  </a:schemeClr>
                </a:solidFill>
                <a:latin typeface="Tw Cen MT" panose="020B0602020104020603" pitchFamily="34" charset="0"/>
              </a:rPr>
              <a:t>aciliter </a:t>
            </a:r>
            <a:r>
              <a:rPr lang="fr-FR" sz="1400" b="1" u="sng" dirty="0">
                <a:solidFill>
                  <a:schemeClr val="accent2">
                    <a:lumMod val="75000"/>
                  </a:schemeClr>
                </a:solidFill>
                <a:latin typeface="Tw Cen MT" panose="020B0602020104020603" pitchFamily="34" charset="0"/>
              </a:rPr>
              <a:t>la gestion de la classe </a:t>
            </a:r>
            <a:r>
              <a:rPr lang="fr-FR" sz="1400" b="1" u="sng" dirty="0" smtClean="0">
                <a:solidFill>
                  <a:schemeClr val="accent2">
                    <a:lumMod val="75000"/>
                  </a:schemeClr>
                </a:solidFill>
                <a:latin typeface="Tw Cen MT" panose="020B0602020104020603" pitchFamily="34" charset="0"/>
              </a:rPr>
              <a:t>:</a:t>
            </a:r>
            <a:endParaRPr lang="fr-FR" sz="1400" b="1" u="sng" dirty="0">
              <a:solidFill>
                <a:schemeClr val="accent2">
                  <a:lumMod val="75000"/>
                </a:schemeClr>
              </a:solidFill>
              <a:latin typeface="Tw Cen MT" panose="020B0602020104020603" pitchFamily="34" charset="0"/>
            </a:endParaRPr>
          </a:p>
          <a:p>
            <a:pPr marL="544513" indent="-285750" algn="just">
              <a:buFont typeface="Wingdings" pitchFamily="2" charset="2"/>
              <a:buChar char="ü"/>
            </a:pPr>
            <a:r>
              <a:rPr lang="fr-FR" sz="1400" b="1" dirty="0">
                <a:solidFill>
                  <a:schemeClr val="tx1"/>
                </a:solidFill>
                <a:latin typeface="Tw Cen MT" panose="020B0602020104020603" pitchFamily="34" charset="0"/>
              </a:rPr>
              <a:t>en instaurant un climat studieux dès l’entrée en classe </a:t>
            </a:r>
          </a:p>
          <a:p>
            <a:pPr marL="544513" indent="-285750" algn="just">
              <a:buFont typeface="Wingdings" pitchFamily="2" charset="2"/>
              <a:buChar char="ü"/>
            </a:pPr>
            <a:r>
              <a:rPr lang="fr-FR" sz="1400" b="1" dirty="0">
                <a:solidFill>
                  <a:schemeClr val="tx1"/>
                </a:solidFill>
                <a:latin typeface="Tw Cen MT" panose="020B0602020104020603" pitchFamily="34" charset="0"/>
              </a:rPr>
              <a:t>en favorisant une mise au travail rapide </a:t>
            </a:r>
          </a:p>
          <a:p>
            <a:pPr marL="544513" indent="-285750" algn="just">
              <a:buFont typeface="Wingdings" pitchFamily="2" charset="2"/>
              <a:buChar char="ü"/>
            </a:pPr>
            <a:r>
              <a:rPr lang="fr-FR" sz="1400" b="1" dirty="0">
                <a:solidFill>
                  <a:schemeClr val="tx1"/>
                </a:solidFill>
                <a:latin typeface="Tw Cen MT" panose="020B0602020104020603" pitchFamily="34" charset="0"/>
              </a:rPr>
              <a:t>en incitant les élèves </a:t>
            </a:r>
            <a:r>
              <a:rPr lang="fr-FR" sz="1400" b="1" dirty="0" smtClean="0">
                <a:solidFill>
                  <a:schemeClr val="tx1"/>
                </a:solidFill>
                <a:latin typeface="Tw Cen MT" panose="020B0602020104020603" pitchFamily="34" charset="0"/>
              </a:rPr>
              <a:t>à être </a:t>
            </a:r>
            <a:r>
              <a:rPr lang="fr-FR" sz="1400" b="1" dirty="0">
                <a:solidFill>
                  <a:schemeClr val="tx1"/>
                </a:solidFill>
                <a:latin typeface="Tw Cen MT" panose="020B0602020104020603" pitchFamily="34" charset="0"/>
              </a:rPr>
              <a:t>présents et à arriver à l’heure (le fil rouge </a:t>
            </a:r>
            <a:r>
              <a:rPr lang="fr-FR" sz="1400" b="1" dirty="0" smtClean="0">
                <a:solidFill>
                  <a:schemeClr val="tx1"/>
                </a:solidFill>
                <a:latin typeface="Tw Cen MT" panose="020B0602020104020603" pitchFamily="34" charset="0"/>
              </a:rPr>
              <a:t>permet </a:t>
            </a:r>
            <a:r>
              <a:rPr lang="fr-FR" sz="1400" b="1" dirty="0">
                <a:solidFill>
                  <a:schemeClr val="tx1"/>
                </a:solidFill>
                <a:latin typeface="Tw Cen MT" panose="020B0602020104020603" pitchFamily="34" charset="0"/>
              </a:rPr>
              <a:t>de visualiser leurs retards et absences)</a:t>
            </a:r>
          </a:p>
        </p:txBody>
      </p:sp>
    </p:spTree>
    <p:extLst>
      <p:ext uri="{BB962C8B-B14F-4D97-AF65-F5344CB8AC3E}">
        <p14:creationId xmlns:p14="http://schemas.microsoft.com/office/powerpoint/2010/main" val="9153967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1000"/>
                                        <p:tgtEl>
                                          <p:spTgt spid="3">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left)">
                                      <p:cBhvr>
                                        <p:cTn id="35" dur="1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bg/>
                                          </p:spTgt>
                                        </p:tgtEl>
                                        <p:attrNameLst>
                                          <p:attrName>style.visibility</p:attrName>
                                        </p:attrNameLst>
                                      </p:cBhvr>
                                      <p:to>
                                        <p:strVal val="visible"/>
                                      </p:to>
                                    </p:set>
                                    <p:animEffect transition="in" filter="wipe(left)">
                                      <p:cBhvr>
                                        <p:cTn id="40" dur="1000"/>
                                        <p:tgtEl>
                                          <p:spTgt spid="4">
                                            <p:bg/>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left)">
                                      <p:cBhvr>
                                        <p:cTn id="43" dur="10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wipe(left)">
                                      <p:cBhvr>
                                        <p:cTn id="48" dur="1000"/>
                                        <p:tgtEl>
                                          <p:spTgt spid="4">
                                            <p:txEl>
                                              <p:pRg st="1" end="1"/>
                                            </p:txEl>
                                          </p:spTgt>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left)">
                                      <p:cBhvr>
                                        <p:cTn id="52" dur="1000"/>
                                        <p:tgtEl>
                                          <p:spTgt spid="4">
                                            <p:txEl>
                                              <p:pRg st="2" end="2"/>
                                            </p:tx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wipe(left)">
                                      <p:cBhvr>
                                        <p:cTn id="56" dur="1000"/>
                                        <p:tgtEl>
                                          <p:spTgt spid="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Effect transition="in" filter="wipe(left)">
                                      <p:cBhvr>
                                        <p:cTn id="61" dur="1000"/>
                                        <p:tgtEl>
                                          <p:spTgt spid="4">
                                            <p:txEl>
                                              <p:pRg st="4" end="4"/>
                                            </p:txEl>
                                          </p:spTgt>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4">
                                            <p:txEl>
                                              <p:pRg st="5" end="5"/>
                                            </p:txEl>
                                          </p:spTgt>
                                        </p:tgtEl>
                                        <p:attrNameLst>
                                          <p:attrName>style.visibility</p:attrName>
                                        </p:attrNameLst>
                                      </p:cBhvr>
                                      <p:to>
                                        <p:strVal val="visible"/>
                                      </p:to>
                                    </p:set>
                                    <p:animEffect transition="in" filter="wipe(left)">
                                      <p:cBhvr>
                                        <p:cTn id="65" dur="1000"/>
                                        <p:tgtEl>
                                          <p:spTgt spid="4">
                                            <p:txEl>
                                              <p:pRg st="5" end="5"/>
                                            </p:txEl>
                                          </p:spTgt>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Effect transition="in" filter="wipe(left)">
                                      <p:cBhvr>
                                        <p:cTn id="69" dur="1000"/>
                                        <p:tgtEl>
                                          <p:spTgt spid="4">
                                            <p:txEl>
                                              <p:pRg st="6" end="6"/>
                                            </p:txEl>
                                          </p:spTgt>
                                        </p:tgtEl>
                                      </p:cBhvr>
                                    </p:animEffect>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4">
                                            <p:txEl>
                                              <p:pRg st="7" end="7"/>
                                            </p:txEl>
                                          </p:spTgt>
                                        </p:tgtEl>
                                        <p:attrNameLst>
                                          <p:attrName>style.visibility</p:attrName>
                                        </p:attrNameLst>
                                      </p:cBhvr>
                                      <p:to>
                                        <p:strVal val="visible"/>
                                      </p:to>
                                    </p:set>
                                    <p:animEffect transition="in" filter="wipe(left)">
                                      <p:cBhvr>
                                        <p:cTn id="73" dur="1000"/>
                                        <p:tgtEl>
                                          <p:spTgt spid="4">
                                            <p:txEl>
                                              <p:pRg st="7" end="7"/>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
                                            <p:txEl>
                                              <p:pRg st="8" end="8"/>
                                            </p:txEl>
                                          </p:spTgt>
                                        </p:tgtEl>
                                        <p:attrNameLst>
                                          <p:attrName>style.visibility</p:attrName>
                                        </p:attrNameLst>
                                      </p:cBhvr>
                                      <p:to>
                                        <p:strVal val="visible"/>
                                      </p:to>
                                    </p:set>
                                    <p:animEffect transition="in" filter="wipe(left)">
                                      <p:cBhvr>
                                        <p:cTn id="78" dur="1000"/>
                                        <p:tgtEl>
                                          <p:spTgt spid="4">
                                            <p:txEl>
                                              <p:pRg st="8" end="8"/>
                                            </p:txEl>
                                          </p:spTgt>
                                        </p:tgtEl>
                                      </p:cBhvr>
                                    </p:animEffect>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4">
                                            <p:txEl>
                                              <p:pRg st="9" end="9"/>
                                            </p:txEl>
                                          </p:spTgt>
                                        </p:tgtEl>
                                        <p:attrNameLst>
                                          <p:attrName>style.visibility</p:attrName>
                                        </p:attrNameLst>
                                      </p:cBhvr>
                                      <p:to>
                                        <p:strVal val="visible"/>
                                      </p:to>
                                    </p:set>
                                    <p:animEffect transition="in" filter="wipe(left)">
                                      <p:cBhvr>
                                        <p:cTn id="82" dur="1000"/>
                                        <p:tgtEl>
                                          <p:spTgt spid="4">
                                            <p:txEl>
                                              <p:pRg st="9" end="9"/>
                                            </p:txEl>
                                          </p:spTgt>
                                        </p:tgtEl>
                                      </p:cBhvr>
                                    </p:animEffect>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4">
                                            <p:txEl>
                                              <p:pRg st="10" end="10"/>
                                            </p:txEl>
                                          </p:spTgt>
                                        </p:tgtEl>
                                        <p:attrNameLst>
                                          <p:attrName>style.visibility</p:attrName>
                                        </p:attrNameLst>
                                      </p:cBhvr>
                                      <p:to>
                                        <p:strVal val="visible"/>
                                      </p:to>
                                    </p:set>
                                    <p:animEffect transition="in" filter="wipe(left)">
                                      <p:cBhvr>
                                        <p:cTn id="86" dur="1000"/>
                                        <p:tgtEl>
                                          <p:spTgt spid="4">
                                            <p:txEl>
                                              <p:pRg st="10" end="10"/>
                                            </p:txEl>
                                          </p:spTgt>
                                        </p:tgtEl>
                                      </p:cBhvr>
                                    </p:animEffect>
                                  </p:childTnLst>
                                </p:cTn>
                              </p:par>
                            </p:childTnLst>
                          </p:cTn>
                        </p:par>
                        <p:par>
                          <p:cTn id="87" fill="hold">
                            <p:stCondLst>
                              <p:cond delay="3000"/>
                            </p:stCondLst>
                            <p:childTnLst>
                              <p:par>
                                <p:cTn id="88" presetID="22" presetClass="entr" presetSubtype="8" fill="hold" grpId="0" nodeType="afterEffect">
                                  <p:stCondLst>
                                    <p:cond delay="0"/>
                                  </p:stCondLst>
                                  <p:childTnLst>
                                    <p:set>
                                      <p:cBhvr>
                                        <p:cTn id="89" dur="1" fill="hold">
                                          <p:stCondLst>
                                            <p:cond delay="0"/>
                                          </p:stCondLst>
                                        </p:cTn>
                                        <p:tgtEl>
                                          <p:spTgt spid="4">
                                            <p:txEl>
                                              <p:pRg st="11" end="11"/>
                                            </p:txEl>
                                          </p:spTgt>
                                        </p:tgtEl>
                                        <p:attrNameLst>
                                          <p:attrName>style.visibility</p:attrName>
                                        </p:attrNameLst>
                                      </p:cBhvr>
                                      <p:to>
                                        <p:strVal val="visible"/>
                                      </p:to>
                                    </p:set>
                                    <p:animEffect transition="in" filter="wipe(left)">
                                      <p:cBhvr>
                                        <p:cTn id="90" dur="1000"/>
                                        <p:tgtEl>
                                          <p:spTgt spid="4">
                                            <p:txEl>
                                              <p:pRg st="11" end="1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
                                            <p:txEl>
                                              <p:pRg st="12" end="12"/>
                                            </p:txEl>
                                          </p:spTgt>
                                        </p:tgtEl>
                                        <p:attrNameLst>
                                          <p:attrName>style.visibility</p:attrName>
                                        </p:attrNameLst>
                                      </p:cBhvr>
                                      <p:to>
                                        <p:strVal val="visible"/>
                                      </p:to>
                                    </p:set>
                                    <p:animEffect transition="in" filter="wipe(left)">
                                      <p:cBhvr>
                                        <p:cTn id="95" dur="1000"/>
                                        <p:tgtEl>
                                          <p:spTgt spid="4">
                                            <p:txEl>
                                              <p:pRg st="12" end="12"/>
                                            </p:txEl>
                                          </p:spTgt>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4">
                                            <p:txEl>
                                              <p:pRg st="13" end="13"/>
                                            </p:txEl>
                                          </p:spTgt>
                                        </p:tgtEl>
                                        <p:attrNameLst>
                                          <p:attrName>style.visibility</p:attrName>
                                        </p:attrNameLst>
                                      </p:cBhvr>
                                      <p:to>
                                        <p:strVal val="visible"/>
                                      </p:to>
                                    </p:set>
                                    <p:animEffect transition="in" filter="wipe(left)">
                                      <p:cBhvr>
                                        <p:cTn id="99" dur="1000"/>
                                        <p:tgtEl>
                                          <p:spTgt spid="4">
                                            <p:txEl>
                                              <p:pRg st="13" end="13"/>
                                            </p:txEl>
                                          </p:spTgt>
                                        </p:tgtEl>
                                      </p:cBhvr>
                                    </p:animEffect>
                                  </p:childTnLst>
                                </p:cTn>
                              </p:par>
                            </p:childTnLst>
                          </p:cTn>
                        </p:par>
                        <p:par>
                          <p:cTn id="100" fill="hold">
                            <p:stCondLst>
                              <p:cond delay="2000"/>
                            </p:stCondLst>
                            <p:childTnLst>
                              <p:par>
                                <p:cTn id="101" presetID="22" presetClass="entr" presetSubtype="8" fill="hold" grpId="0" nodeType="afterEffect">
                                  <p:stCondLst>
                                    <p:cond delay="0"/>
                                  </p:stCondLst>
                                  <p:childTnLst>
                                    <p:set>
                                      <p:cBhvr>
                                        <p:cTn id="102" dur="1" fill="hold">
                                          <p:stCondLst>
                                            <p:cond delay="0"/>
                                          </p:stCondLst>
                                        </p:cTn>
                                        <p:tgtEl>
                                          <p:spTgt spid="4">
                                            <p:txEl>
                                              <p:pRg st="14" end="14"/>
                                            </p:txEl>
                                          </p:spTgt>
                                        </p:tgtEl>
                                        <p:attrNameLst>
                                          <p:attrName>style.visibility</p:attrName>
                                        </p:attrNameLst>
                                      </p:cBhvr>
                                      <p:to>
                                        <p:strVal val="visible"/>
                                      </p:to>
                                    </p:set>
                                    <p:animEffect transition="in" filter="wipe(left)">
                                      <p:cBhvr>
                                        <p:cTn id="103" dur="1000"/>
                                        <p:tgtEl>
                                          <p:spTgt spid="4">
                                            <p:txEl>
                                              <p:pRg st="14" end="14"/>
                                            </p:txEl>
                                          </p:spTgt>
                                        </p:tgtEl>
                                      </p:cBhvr>
                                    </p:animEffect>
                                  </p:childTnLst>
                                </p:cTn>
                              </p:par>
                            </p:childTnLst>
                          </p:cTn>
                        </p:par>
                        <p:par>
                          <p:cTn id="104" fill="hold">
                            <p:stCondLst>
                              <p:cond delay="3000"/>
                            </p:stCondLst>
                            <p:childTnLst>
                              <p:par>
                                <p:cTn id="105" presetID="22" presetClass="entr" presetSubtype="8" fill="hold" grpId="0" nodeType="afterEffect">
                                  <p:stCondLst>
                                    <p:cond delay="0"/>
                                  </p:stCondLst>
                                  <p:childTnLst>
                                    <p:set>
                                      <p:cBhvr>
                                        <p:cTn id="106" dur="1" fill="hold">
                                          <p:stCondLst>
                                            <p:cond delay="0"/>
                                          </p:stCondLst>
                                        </p:cTn>
                                        <p:tgtEl>
                                          <p:spTgt spid="4">
                                            <p:txEl>
                                              <p:pRg st="15" end="15"/>
                                            </p:txEl>
                                          </p:spTgt>
                                        </p:tgtEl>
                                        <p:attrNameLst>
                                          <p:attrName>style.visibility</p:attrName>
                                        </p:attrNameLst>
                                      </p:cBhvr>
                                      <p:to>
                                        <p:strVal val="visible"/>
                                      </p:to>
                                    </p:set>
                                    <p:animEffect transition="in" filter="wipe(left)">
                                      <p:cBhvr>
                                        <p:cTn id="107" dur="1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95669" y="58976"/>
            <a:ext cx="8784530" cy="646331"/>
          </a:xfrm>
          <a:prstGeom prst="rect">
            <a:avLst/>
          </a:prstGeom>
          <a:noFill/>
        </p:spPr>
        <p:txBody>
          <a:bodyPr wrap="square" rtlCol="0">
            <a:spAutoFit/>
          </a:bodyPr>
          <a:lstStyle/>
          <a:p>
            <a:pPr algn="ctr"/>
            <a:r>
              <a:rPr lang="fr-FR" sz="3600" b="1" dirty="0" smtClean="0">
                <a:solidFill>
                  <a:schemeClr val="accent2">
                    <a:lumMod val="50000"/>
                  </a:schemeClr>
                </a:solidFill>
                <a:effectLst>
                  <a:outerShdw blurRad="38100" dist="38100" dir="2700000" algn="tl">
                    <a:srgbClr val="000000">
                      <a:alpha val="43137"/>
                    </a:srgbClr>
                  </a:outerShdw>
                </a:effectLst>
                <a:latin typeface="John Handy LET" pitchFamily="2" charset="0"/>
              </a:rPr>
              <a:t>Organiser son fil rouge </a:t>
            </a:r>
            <a:endParaRPr lang="fr-FR" sz="3600" b="1" dirty="0">
              <a:solidFill>
                <a:schemeClr val="accent2">
                  <a:lumMod val="50000"/>
                </a:schemeClr>
              </a:solidFill>
              <a:effectLst>
                <a:outerShdw blurRad="38100" dist="38100" dir="2700000" algn="tl">
                  <a:srgbClr val="000000">
                    <a:alpha val="43137"/>
                  </a:srgbClr>
                </a:outerShdw>
              </a:effectLst>
              <a:latin typeface="John Handy LET" pitchFamily="2"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81" t="1761" r="2302" b="1389"/>
          <a:stretch/>
        </p:blipFill>
        <p:spPr bwMode="auto">
          <a:xfrm>
            <a:off x="4657917" y="770960"/>
            <a:ext cx="4252880" cy="5710397"/>
          </a:xfrm>
          <a:prstGeom prst="rect">
            <a:avLst/>
          </a:prstGeom>
          <a:noFill/>
          <a:ln w="9525">
            <a:solidFill>
              <a:schemeClr val="accent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195669" y="4234588"/>
            <a:ext cx="4392265" cy="2246769"/>
          </a:xfrm>
          <a:prstGeom prst="rect">
            <a:avLst/>
          </a:prstGeom>
          <a:solidFill>
            <a:schemeClr val="accent2">
              <a:lumMod val="40000"/>
              <a:lumOff val="60000"/>
            </a:schemeClr>
          </a:solidFill>
          <a:ln w="127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cap="small" dirty="0" smtClean="0">
                <a:solidFill>
                  <a:schemeClr val="accent2">
                    <a:lumMod val="75000"/>
                  </a:schemeClr>
                </a:solidFill>
                <a:latin typeface="Tw Cen MT" panose="020B0602020104020603" pitchFamily="34" charset="0"/>
              </a:rPr>
              <a:t>La copie des élèves</a:t>
            </a:r>
          </a:p>
          <a:p>
            <a:pPr marL="285750" indent="-285750" algn="just">
              <a:buFontTx/>
              <a:buChar char="-"/>
            </a:pPr>
            <a:r>
              <a:rPr lang="fr-FR" sz="1400" b="1" dirty="0" smtClean="0">
                <a:solidFill>
                  <a:schemeClr val="tx1"/>
                </a:solidFill>
                <a:latin typeface="Tw Cen MT" panose="020B0602020104020603" pitchFamily="34" charset="0"/>
              </a:rPr>
              <a:t>La date</a:t>
            </a:r>
          </a:p>
          <a:p>
            <a:pPr marL="285750" indent="-285750" algn="just">
              <a:buFontTx/>
              <a:buChar char="-"/>
            </a:pPr>
            <a:r>
              <a:rPr lang="fr-FR" sz="1400" b="1" dirty="0" smtClean="0">
                <a:solidFill>
                  <a:schemeClr val="tx1"/>
                </a:solidFill>
                <a:latin typeface="Tw Cen MT" panose="020B0602020104020603" pitchFamily="34" charset="0"/>
              </a:rPr>
              <a:t>Les réponses</a:t>
            </a:r>
          </a:p>
          <a:p>
            <a:pPr marL="285750" indent="-285750" algn="just">
              <a:buFontTx/>
              <a:buChar char="-"/>
            </a:pPr>
            <a:r>
              <a:rPr lang="fr-FR" sz="1400" b="1" dirty="0" smtClean="0">
                <a:solidFill>
                  <a:schemeClr val="tx1"/>
                </a:solidFill>
                <a:latin typeface="Tw Cen MT" panose="020B0602020104020603" pitchFamily="34" charset="0"/>
              </a:rPr>
              <a:t>Corriger le fil rouge et le noter avant de rendre la copie pour le prochain fil rouge (5 mn/classe)</a:t>
            </a:r>
          </a:p>
          <a:p>
            <a:pPr marL="285750" indent="-285750" algn="just">
              <a:buFontTx/>
              <a:buChar char="-"/>
            </a:pPr>
            <a:r>
              <a:rPr lang="fr-FR" sz="1400" b="1" dirty="0" smtClean="0">
                <a:solidFill>
                  <a:schemeClr val="tx1"/>
                </a:solidFill>
                <a:latin typeface="Tw Cen MT" panose="020B0602020104020603" pitchFamily="34" charset="0"/>
              </a:rPr>
              <a:t>Pour les absents, ne pas sauter de case.</a:t>
            </a:r>
          </a:p>
          <a:p>
            <a:pPr marL="285750" indent="-285750" algn="just">
              <a:buFontTx/>
              <a:buChar char="-"/>
            </a:pPr>
            <a:r>
              <a:rPr lang="fr-FR" sz="1400" b="1" dirty="0" smtClean="0">
                <a:solidFill>
                  <a:schemeClr val="tx1"/>
                </a:solidFill>
                <a:latin typeface="Tw Cen MT" panose="020B0602020104020603" pitchFamily="34" charset="0"/>
              </a:rPr>
              <a:t>12 questions notées sur 20 (2 points par question) : cela inclue deux questions Bonus (moyen pour l’élève de se rattraper </a:t>
            </a:r>
            <a:r>
              <a:rPr lang="fr-FR" sz="1400" b="1" i="1" dirty="0">
                <a:solidFill>
                  <a:schemeClr val="tx1"/>
                </a:solidFill>
                <a:latin typeface="Tw Cen MT" panose="020B0602020104020603" pitchFamily="34" charset="0"/>
              </a:rPr>
              <a:t>-</a:t>
            </a:r>
            <a:r>
              <a:rPr lang="fr-FR" sz="1400" b="1" i="1" dirty="0" smtClean="0">
                <a:solidFill>
                  <a:schemeClr val="tx1"/>
                </a:solidFill>
                <a:latin typeface="Tw Cen MT" panose="020B0602020104020603" pitchFamily="34" charset="0"/>
              </a:rPr>
              <a:t>le droit à l’erreur-</a:t>
            </a:r>
            <a:r>
              <a:rPr lang="fr-FR" sz="1400" b="1" dirty="0" smtClean="0">
                <a:solidFill>
                  <a:schemeClr val="tx1"/>
                </a:solidFill>
                <a:latin typeface="Tw Cen MT" panose="020B0602020104020603" pitchFamily="34" charset="0"/>
              </a:rPr>
              <a:t> ou pour les absents d’obtenir une note sur 20)</a:t>
            </a:r>
            <a:endParaRPr lang="fr-FR" sz="1400" b="1" dirty="0">
              <a:solidFill>
                <a:schemeClr val="tx1"/>
              </a:solidFill>
              <a:latin typeface="Tw Cen MT" panose="020B0602020104020603" pitchFamily="34" charset="0"/>
            </a:endParaRPr>
          </a:p>
        </p:txBody>
      </p:sp>
      <p:sp>
        <p:nvSpPr>
          <p:cNvPr id="5" name="ZoneTexte 4"/>
          <p:cNvSpPr txBox="1"/>
          <p:nvPr/>
        </p:nvSpPr>
        <p:spPr>
          <a:xfrm>
            <a:off x="195669" y="755888"/>
            <a:ext cx="4376330" cy="738664"/>
          </a:xfrm>
          <a:prstGeom prst="rect">
            <a:avLst/>
          </a:prstGeom>
          <a:solidFill>
            <a:schemeClr val="accent2">
              <a:lumMod val="40000"/>
              <a:lumOff val="60000"/>
            </a:schemeClr>
          </a:solidFill>
          <a:ln w="127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cap="small" dirty="0" smtClean="0">
                <a:solidFill>
                  <a:schemeClr val="accent2">
                    <a:lumMod val="75000"/>
                  </a:schemeClr>
                </a:solidFill>
                <a:latin typeface="Tw Cen MT" panose="020B0602020104020603" pitchFamily="34" charset="0"/>
              </a:rPr>
              <a:t>Quelques conseils pratiques</a:t>
            </a:r>
            <a:endParaRPr lang="fr-FR" sz="1400" b="1" cap="small" dirty="0" smtClean="0">
              <a:solidFill>
                <a:schemeClr val="accent2">
                  <a:lumMod val="75000"/>
                </a:schemeClr>
              </a:solidFill>
              <a:latin typeface="Tw Cen MT" panose="020B0602020104020603" pitchFamily="34" charset="0"/>
            </a:endParaRPr>
          </a:p>
          <a:p>
            <a:pPr marL="285750" indent="-285750" algn="just">
              <a:buFontTx/>
              <a:buChar char="-"/>
            </a:pPr>
            <a:r>
              <a:rPr lang="fr-FR" sz="1400" b="1" dirty="0" smtClean="0">
                <a:solidFill>
                  <a:schemeClr val="tx1"/>
                </a:solidFill>
                <a:latin typeface="Tw Cen MT" panose="020B0602020104020603" pitchFamily="34" charset="0"/>
              </a:rPr>
              <a:t>Préparer la copie des élèves </a:t>
            </a:r>
          </a:p>
          <a:p>
            <a:pPr marL="285750" indent="-285750" algn="just">
              <a:buFontTx/>
              <a:buChar char="-"/>
            </a:pPr>
            <a:r>
              <a:rPr lang="fr-FR" sz="1400" b="1" dirty="0" smtClean="0">
                <a:solidFill>
                  <a:schemeClr val="tx1"/>
                </a:solidFill>
                <a:latin typeface="Tw Cen MT" panose="020B0602020104020603" pitchFamily="34" charset="0"/>
              </a:rPr>
              <a:t>Préparer les questions</a:t>
            </a:r>
            <a:endParaRPr lang="fr-FR" sz="1400" b="1" dirty="0">
              <a:solidFill>
                <a:schemeClr val="tx1"/>
              </a:solidFill>
              <a:latin typeface="Tw Cen MT" panose="020B0602020104020603" pitchFamily="34" charset="0"/>
            </a:endParaRPr>
          </a:p>
        </p:txBody>
      </p:sp>
      <p:sp>
        <p:nvSpPr>
          <p:cNvPr id="6" name="ZoneTexte 5"/>
          <p:cNvSpPr txBox="1"/>
          <p:nvPr/>
        </p:nvSpPr>
        <p:spPr>
          <a:xfrm>
            <a:off x="195668" y="5300405"/>
            <a:ext cx="3492000" cy="1169551"/>
          </a:xfrm>
          <a:prstGeom prst="rect">
            <a:avLst/>
          </a:prstGeom>
          <a:solidFill>
            <a:schemeClr val="accent2">
              <a:lumMod val="40000"/>
              <a:lumOff val="60000"/>
            </a:schemeClr>
          </a:solidFill>
          <a:ln w="1270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cap="small" dirty="0" smtClean="0">
                <a:solidFill>
                  <a:schemeClr val="accent2">
                    <a:lumMod val="75000"/>
                  </a:schemeClr>
                </a:solidFill>
                <a:latin typeface="Tw Cen MT" panose="020B0602020104020603" pitchFamily="34" charset="0"/>
              </a:rPr>
              <a:t>Les questions</a:t>
            </a:r>
          </a:p>
          <a:p>
            <a:pPr marL="285750" indent="-285750" algn="just">
              <a:buFontTx/>
              <a:buChar char="-"/>
            </a:pPr>
            <a:r>
              <a:rPr lang="fr-FR" sz="1400" b="1" dirty="0" smtClean="0">
                <a:solidFill>
                  <a:schemeClr val="tx1"/>
                </a:solidFill>
                <a:latin typeface="Tw Cen MT" panose="020B0602020104020603" pitchFamily="34" charset="0"/>
              </a:rPr>
              <a:t>Elles peuvent être posées oralement</a:t>
            </a:r>
          </a:p>
          <a:p>
            <a:pPr marL="285750" indent="-285750" algn="just">
              <a:buFontTx/>
              <a:buChar char="-"/>
            </a:pPr>
            <a:r>
              <a:rPr lang="fr-FR" sz="1400" b="1" dirty="0" smtClean="0">
                <a:solidFill>
                  <a:schemeClr val="tx1"/>
                </a:solidFill>
                <a:latin typeface="Tw Cen MT" panose="020B0602020104020603" pitchFamily="34" charset="0"/>
              </a:rPr>
              <a:t>Elle peuvent être écrites au tableau</a:t>
            </a:r>
          </a:p>
          <a:p>
            <a:pPr marL="285750" indent="-285750" algn="just">
              <a:buFontTx/>
              <a:buChar char="-"/>
            </a:pPr>
            <a:r>
              <a:rPr lang="fr-FR" sz="1400" b="1" dirty="0" smtClean="0">
                <a:solidFill>
                  <a:schemeClr val="tx1"/>
                </a:solidFill>
                <a:latin typeface="Tw Cen MT" panose="020B0602020104020603" pitchFamily="34" charset="0"/>
              </a:rPr>
              <a:t>Elle peuvent être projetées </a:t>
            </a:r>
          </a:p>
          <a:p>
            <a:pPr algn="r"/>
            <a:r>
              <a:rPr lang="fr-FR" sz="1400" b="1" dirty="0" smtClean="0">
                <a:solidFill>
                  <a:schemeClr val="tx1"/>
                </a:solidFill>
                <a:latin typeface="Tw Cen MT" panose="020B0602020104020603" pitchFamily="34" charset="0"/>
              </a:rPr>
              <a:t>(travail sur document)</a:t>
            </a:r>
          </a:p>
        </p:txBody>
      </p:sp>
      <p:sp>
        <p:nvSpPr>
          <p:cNvPr id="7" name="ZoneTexte 6"/>
          <p:cNvSpPr txBox="1"/>
          <p:nvPr/>
        </p:nvSpPr>
        <p:spPr>
          <a:xfrm>
            <a:off x="180598" y="1584000"/>
            <a:ext cx="4376330" cy="738664"/>
          </a:xfrm>
          <a:prstGeom prst="rect">
            <a:avLst/>
          </a:prstGeom>
          <a:solidFill>
            <a:schemeClr val="accent2">
              <a:lumMod val="50000"/>
            </a:schemeClr>
          </a:solidFill>
          <a:ln>
            <a:solidFill>
              <a:schemeClr val="accent4">
                <a:lumMod val="20000"/>
                <a:lumOff val="80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u="sng" cap="small" dirty="0" smtClean="0">
                <a:latin typeface="Tw Cen MT" pitchFamily="34" charset="0"/>
              </a:rPr>
              <a:t>Exemple : niveau cinquième/Histoire</a:t>
            </a:r>
          </a:p>
          <a:p>
            <a:r>
              <a:rPr lang="fr-FR" sz="1400" b="1" dirty="0" smtClean="0">
                <a:latin typeface="Tw Cen MT" pitchFamily="34" charset="0"/>
              </a:rPr>
              <a:t>1/ Quelle est la date de l’Hégire ?</a:t>
            </a:r>
          </a:p>
          <a:p>
            <a:r>
              <a:rPr lang="fr-FR" sz="1400" b="1" dirty="0" smtClean="0">
                <a:latin typeface="Tw Cen MT" pitchFamily="34" charset="0"/>
              </a:rPr>
              <a:t>2/ Qui est Mahomet ? </a:t>
            </a:r>
            <a:endParaRPr lang="fr-FR" sz="1400" b="1" dirty="0">
              <a:latin typeface="Tw Cen MT" pitchFamily="34" charset="0"/>
            </a:endParaRPr>
          </a:p>
        </p:txBody>
      </p:sp>
      <p:sp>
        <p:nvSpPr>
          <p:cNvPr id="8" name="ZoneTexte 7"/>
          <p:cNvSpPr txBox="1"/>
          <p:nvPr/>
        </p:nvSpPr>
        <p:spPr>
          <a:xfrm>
            <a:off x="180598" y="2475064"/>
            <a:ext cx="4376330" cy="954107"/>
          </a:xfrm>
          <a:prstGeom prst="rect">
            <a:avLst/>
          </a:prstGeom>
          <a:solidFill>
            <a:schemeClr val="accent2">
              <a:lumMod val="50000"/>
            </a:schemeClr>
          </a:solidFill>
          <a:ln>
            <a:solidFill>
              <a:schemeClr val="accent4">
                <a:lumMod val="20000"/>
                <a:lumOff val="80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u="sng" cap="small" dirty="0" smtClean="0">
                <a:latin typeface="Tw Cen MT" pitchFamily="34" charset="0"/>
              </a:rPr>
              <a:t>Exemple : niveau quatrième/EMC</a:t>
            </a:r>
          </a:p>
          <a:p>
            <a:pPr algn="ctr"/>
            <a:r>
              <a:rPr lang="fr-FR" sz="1400" b="1" dirty="0">
                <a:latin typeface="Tw Cen MT" pitchFamily="34" charset="0"/>
              </a:rPr>
              <a:t>Répondez directement – Inutile de faire une phrase</a:t>
            </a:r>
          </a:p>
          <a:p>
            <a:r>
              <a:rPr lang="fr-FR" sz="1400" b="1" dirty="0" smtClean="0">
                <a:latin typeface="Tw Cen MT" pitchFamily="34" charset="0"/>
              </a:rPr>
              <a:t>1</a:t>
            </a:r>
            <a:r>
              <a:rPr lang="fr-FR" sz="1400" b="1" dirty="0">
                <a:latin typeface="Tw Cen MT" pitchFamily="34" charset="0"/>
              </a:rPr>
              <a:t>/ Quelle est la mission de la justice civile ?</a:t>
            </a:r>
          </a:p>
          <a:p>
            <a:r>
              <a:rPr lang="fr-FR" sz="1400" b="1" dirty="0" smtClean="0">
                <a:latin typeface="Tw Cen MT" pitchFamily="34" charset="0"/>
              </a:rPr>
              <a:t>2/ Quelle </a:t>
            </a:r>
            <a:r>
              <a:rPr lang="fr-FR" sz="1400" b="1" dirty="0">
                <a:latin typeface="Tw Cen MT" pitchFamily="34" charset="0"/>
              </a:rPr>
              <a:t>est la mission de la justice pénale </a:t>
            </a:r>
            <a:r>
              <a:rPr lang="fr-FR" sz="1400" b="1" dirty="0" smtClean="0">
                <a:latin typeface="Tw Cen MT" pitchFamily="34" charset="0"/>
              </a:rPr>
              <a:t>?</a:t>
            </a:r>
            <a:endParaRPr lang="fr-FR" sz="1400" b="1" dirty="0">
              <a:latin typeface="Tw Cen MT" pitchFamily="34" charset="0"/>
            </a:endParaRPr>
          </a:p>
        </p:txBody>
      </p:sp>
      <p:sp>
        <p:nvSpPr>
          <p:cNvPr id="9" name="ZoneTexte 8"/>
          <p:cNvSpPr txBox="1"/>
          <p:nvPr/>
        </p:nvSpPr>
        <p:spPr>
          <a:xfrm>
            <a:off x="195669" y="3601862"/>
            <a:ext cx="3491999" cy="954107"/>
          </a:xfrm>
          <a:prstGeom prst="rect">
            <a:avLst/>
          </a:prstGeom>
          <a:solidFill>
            <a:schemeClr val="accent2">
              <a:lumMod val="50000"/>
            </a:schemeClr>
          </a:solidFill>
          <a:ln>
            <a:solidFill>
              <a:schemeClr val="accent4">
                <a:lumMod val="20000"/>
                <a:lumOff val="80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u="sng" cap="small" dirty="0" smtClean="0">
                <a:latin typeface="Tw Cen MT" pitchFamily="34" charset="0"/>
              </a:rPr>
              <a:t>Exemple : niveau sixième/géographie</a:t>
            </a:r>
          </a:p>
          <a:p>
            <a:r>
              <a:rPr lang="fr-FR" sz="1400" b="1" dirty="0" smtClean="0">
                <a:latin typeface="Tw Cen MT" pitchFamily="34" charset="0"/>
              </a:rPr>
              <a:t>1/Dans quel océan se situe le carré 1?</a:t>
            </a:r>
            <a:endParaRPr lang="fr-FR" sz="1400" b="1" dirty="0">
              <a:latin typeface="Tw Cen MT" pitchFamily="34" charset="0"/>
            </a:endParaRPr>
          </a:p>
          <a:p>
            <a:r>
              <a:rPr lang="fr-FR" sz="1400" b="1" dirty="0" smtClean="0">
                <a:latin typeface="Tw Cen MT" pitchFamily="34" charset="0"/>
              </a:rPr>
              <a:t>2/ Quelle ville désigne le rond rouge (figuré </a:t>
            </a:r>
          </a:p>
          <a:p>
            <a:r>
              <a:rPr lang="fr-FR" sz="1400" b="1" dirty="0" smtClean="0">
                <a:latin typeface="Tw Cen MT" pitchFamily="34" charset="0"/>
              </a:rPr>
              <a:t>ponctuel) ?</a:t>
            </a:r>
            <a:endParaRPr lang="fr-FR" sz="1400" b="1" dirty="0">
              <a:latin typeface="Tw Cen MT" pitchFamily="34" charset="0"/>
            </a:endParaRPr>
          </a:p>
        </p:txBody>
      </p:sp>
      <p:grpSp>
        <p:nvGrpSpPr>
          <p:cNvPr id="16" name="Groupe 15"/>
          <p:cNvGrpSpPr/>
          <p:nvPr/>
        </p:nvGrpSpPr>
        <p:grpSpPr>
          <a:xfrm>
            <a:off x="3774274" y="3129571"/>
            <a:ext cx="5138624" cy="3625038"/>
            <a:chOff x="1201056" y="2075542"/>
            <a:chExt cx="6818087" cy="4728029"/>
          </a:xfrm>
        </p:grpSpPr>
        <p:grpSp>
          <p:nvGrpSpPr>
            <p:cNvPr id="17" name="Groupe 16"/>
            <p:cNvGrpSpPr/>
            <p:nvPr/>
          </p:nvGrpSpPr>
          <p:grpSpPr>
            <a:xfrm>
              <a:off x="1201056" y="2075542"/>
              <a:ext cx="6818087" cy="4728029"/>
              <a:chOff x="1201056" y="2075542"/>
              <a:chExt cx="6818087" cy="4728029"/>
            </a:xfrm>
          </p:grpSpPr>
          <p:pic>
            <p:nvPicPr>
              <p:cNvPr id="1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217" t="1389" r="1217" b="1122"/>
              <a:stretch/>
            </p:blipFill>
            <p:spPr bwMode="auto">
              <a:xfrm>
                <a:off x="1201056" y="2075542"/>
                <a:ext cx="6818087" cy="47280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a:spLocks noChangeArrowheads="1"/>
              </p:cNvSpPr>
              <p:nvPr/>
            </p:nvSpPr>
            <p:spPr bwMode="auto">
              <a:xfrm>
                <a:off x="2700338" y="5291135"/>
                <a:ext cx="382127" cy="375630"/>
              </a:xfrm>
              <a:prstGeom prst="rect">
                <a:avLst/>
              </a:prstGeom>
              <a:ln>
                <a:solidFill>
                  <a:schemeClr val="accent2">
                    <a:lumMod val="50000"/>
                  </a:schemeClr>
                </a:solidFill>
              </a:ln>
              <a:extLst/>
            </p:spPr>
            <p:style>
              <a:lnRef idx="1">
                <a:schemeClr val="accent5"/>
              </a:lnRef>
              <a:fillRef idx="3">
                <a:schemeClr val="accent5"/>
              </a:fillRef>
              <a:effectRef idx="2">
                <a:schemeClr val="accent5"/>
              </a:effectRef>
              <a:fontRef idx="minor">
                <a:schemeClr val="lt1"/>
              </a:fontRef>
            </p:style>
            <p:txBody>
              <a:bodyPr t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b="1" dirty="0" smtClean="0">
                    <a:solidFill>
                      <a:schemeClr val="accent2">
                        <a:lumMod val="75000"/>
                      </a:schemeClr>
                    </a:solidFill>
                  </a:rPr>
                  <a:t>1</a:t>
                </a:r>
                <a:endParaRPr lang="fr-FR" altLang="fr-FR" b="1" dirty="0">
                  <a:solidFill>
                    <a:schemeClr val="accent2">
                      <a:lumMod val="75000"/>
                    </a:schemeClr>
                  </a:solidFill>
                </a:endParaRPr>
              </a:p>
            </p:txBody>
          </p:sp>
          <p:sp>
            <p:nvSpPr>
              <p:cNvPr id="21" name="Ellipse 20"/>
              <p:cNvSpPr/>
              <p:nvPr/>
            </p:nvSpPr>
            <p:spPr>
              <a:xfrm>
                <a:off x="5795962" y="4365625"/>
                <a:ext cx="144000" cy="144000"/>
              </a:xfrm>
              <a:prstGeom prst="ellipse">
                <a:avLst/>
              </a:prstGeom>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fr-FR" dirty="0"/>
              </a:p>
            </p:txBody>
          </p:sp>
        </p:grpSp>
        <p:sp>
          <p:nvSpPr>
            <p:cNvPr id="18" name="ZoneTexte 17"/>
            <p:cNvSpPr txBox="1"/>
            <p:nvPr/>
          </p:nvSpPr>
          <p:spPr>
            <a:xfrm>
              <a:off x="3445366" y="2075542"/>
              <a:ext cx="2620529" cy="441566"/>
            </a:xfrm>
            <a:prstGeom prst="rect">
              <a:avLst/>
            </a:prstGeom>
            <a:noFill/>
          </p:spPr>
          <p:txBody>
            <a:bodyPr wrap="none" rtlCol="0">
              <a:spAutoFit/>
            </a:bodyPr>
            <a:lstStyle/>
            <a:p>
              <a:r>
                <a:rPr lang="fr-FR" sz="1600" b="1" i="1" dirty="0" smtClean="0">
                  <a:latin typeface="Tw Cen MT" pitchFamily="34" charset="0"/>
                </a:rPr>
                <a:t>Observe le planisphère</a:t>
              </a:r>
              <a:endParaRPr lang="fr-FR" sz="1600" b="1" i="1" dirty="0">
                <a:latin typeface="Tw Cen MT" pitchFamily="34" charset="0"/>
              </a:endParaRPr>
            </a:p>
          </p:txBody>
        </p:sp>
      </p:grpSp>
    </p:spTree>
    <p:extLst>
      <p:ext uri="{BB962C8B-B14F-4D97-AF65-F5344CB8AC3E}">
        <p14:creationId xmlns:p14="http://schemas.microsoft.com/office/powerpoint/2010/main" val="41801179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1000"/>
                                        <p:tgtEl>
                                          <p:spTgt spid="5">
                                            <p:bg/>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10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bg/>
                                          </p:spTgt>
                                        </p:tgtEl>
                                        <p:attrNameLst>
                                          <p:attrName>style.visibility</p:attrName>
                                        </p:attrNameLst>
                                      </p:cBhvr>
                                      <p:to>
                                        <p:strVal val="visible"/>
                                      </p:to>
                                    </p:set>
                                    <p:animEffect transition="in" filter="wipe(left)">
                                      <p:cBhvr>
                                        <p:cTn id="31" dur="1000"/>
                                        <p:tgtEl>
                                          <p:spTgt spid="4">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left)">
                                      <p:cBhvr>
                                        <p:cTn id="34" dur="10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left)">
                                      <p:cBhvr>
                                        <p:cTn id="39" dur="10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left)">
                                      <p:cBhvr>
                                        <p:cTn id="44" dur="10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wipe(left)">
                                      <p:cBhvr>
                                        <p:cTn id="49" dur="1000"/>
                                        <p:tgtEl>
                                          <p:spTgt spid="4">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wipe(left)">
                                      <p:cBhvr>
                                        <p:cTn id="54" dur="1000"/>
                                        <p:tgtEl>
                                          <p:spTgt spid="4">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Effect transition="in" filter="wipe(left)">
                                      <p:cBhvr>
                                        <p:cTn id="59" dur="1000"/>
                                        <p:tgtEl>
                                          <p:spTgt spid="4">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4">
                                            <p:txEl>
                                              <p:pRg st="0" end="0"/>
                                            </p:txEl>
                                          </p:spTgt>
                                        </p:tgtEl>
                                      </p:cBhvr>
                                    </p:animEffect>
                                    <p:set>
                                      <p:cBhvr>
                                        <p:cTn id="64" dur="1" fill="hold">
                                          <p:stCondLst>
                                            <p:cond delay="499"/>
                                          </p:stCondLst>
                                        </p:cTn>
                                        <p:tgtEl>
                                          <p:spTgt spid="4">
                                            <p:txEl>
                                              <p:pRg st="0" end="0"/>
                                            </p:txEl>
                                          </p:spTgt>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4">
                                            <p:txEl>
                                              <p:pRg st="1" end="1"/>
                                            </p:txEl>
                                          </p:spTgt>
                                        </p:tgtEl>
                                      </p:cBhvr>
                                    </p:animEffect>
                                    <p:set>
                                      <p:cBhvr>
                                        <p:cTn id="67" dur="1" fill="hold">
                                          <p:stCondLst>
                                            <p:cond delay="499"/>
                                          </p:stCondLst>
                                        </p:cTn>
                                        <p:tgtEl>
                                          <p:spTgt spid="4">
                                            <p:txEl>
                                              <p:pRg st="1" end="1"/>
                                            </p:txEl>
                                          </p:spTgt>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4">
                                            <p:txEl>
                                              <p:pRg st="2" end="2"/>
                                            </p:txEl>
                                          </p:spTgt>
                                        </p:tgtEl>
                                      </p:cBhvr>
                                    </p:animEffect>
                                    <p:set>
                                      <p:cBhvr>
                                        <p:cTn id="70" dur="1" fill="hold">
                                          <p:stCondLst>
                                            <p:cond delay="499"/>
                                          </p:stCondLst>
                                        </p:cTn>
                                        <p:tgtEl>
                                          <p:spTgt spid="4">
                                            <p:txEl>
                                              <p:pRg st="2" end="2"/>
                                            </p:txEl>
                                          </p:spTgt>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4">
                                            <p:txEl>
                                              <p:pRg st="3" end="3"/>
                                            </p:txEl>
                                          </p:spTgt>
                                        </p:tgtEl>
                                      </p:cBhvr>
                                    </p:animEffect>
                                    <p:set>
                                      <p:cBhvr>
                                        <p:cTn id="73" dur="1" fill="hold">
                                          <p:stCondLst>
                                            <p:cond delay="499"/>
                                          </p:stCondLst>
                                        </p:cTn>
                                        <p:tgtEl>
                                          <p:spTgt spid="4">
                                            <p:txEl>
                                              <p:pRg st="3" end="3"/>
                                            </p:txEl>
                                          </p:spTgt>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4">
                                            <p:txEl>
                                              <p:pRg st="4" end="4"/>
                                            </p:txEl>
                                          </p:spTgt>
                                        </p:tgtEl>
                                      </p:cBhvr>
                                    </p:animEffect>
                                    <p:set>
                                      <p:cBhvr>
                                        <p:cTn id="76" dur="1" fill="hold">
                                          <p:stCondLst>
                                            <p:cond delay="499"/>
                                          </p:stCondLst>
                                        </p:cTn>
                                        <p:tgtEl>
                                          <p:spTgt spid="4">
                                            <p:txEl>
                                              <p:pRg st="4" end="4"/>
                                            </p:txEl>
                                          </p:spTgt>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4">
                                            <p:txEl>
                                              <p:pRg st="5" end="5"/>
                                            </p:txEl>
                                          </p:spTgt>
                                        </p:tgtEl>
                                      </p:cBhvr>
                                    </p:animEffect>
                                    <p:set>
                                      <p:cBhvr>
                                        <p:cTn id="79" dur="1" fill="hold">
                                          <p:stCondLst>
                                            <p:cond delay="499"/>
                                          </p:stCondLst>
                                        </p:cTn>
                                        <p:tgtEl>
                                          <p:spTgt spid="4">
                                            <p:txEl>
                                              <p:pRg st="5" end="5"/>
                                            </p:txEl>
                                          </p:spTgt>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4">
                                            <p:bg/>
                                          </p:spTgt>
                                        </p:tgtEl>
                                      </p:cBhvr>
                                    </p:animEffect>
                                    <p:set>
                                      <p:cBhvr>
                                        <p:cTn id="82" dur="1" fill="hold">
                                          <p:stCondLst>
                                            <p:cond delay="499"/>
                                          </p:stCondLst>
                                        </p:cTn>
                                        <p:tgtEl>
                                          <p:spTgt spid="4">
                                            <p:bg/>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
                                            <p:txEl>
                                              <p:pRg st="2" end="2"/>
                                            </p:txEl>
                                          </p:spTgt>
                                        </p:tgtEl>
                                        <p:attrNameLst>
                                          <p:attrName>style.visibility</p:attrName>
                                        </p:attrNameLst>
                                      </p:cBhvr>
                                      <p:to>
                                        <p:strVal val="visible"/>
                                      </p:to>
                                    </p:set>
                                    <p:animEffect transition="in" filter="wipe(left)">
                                      <p:cBhvr>
                                        <p:cTn id="87" dur="1000"/>
                                        <p:tgtEl>
                                          <p:spTgt spid="5">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bg/>
                                          </p:spTgt>
                                        </p:tgtEl>
                                        <p:attrNameLst>
                                          <p:attrName>style.visibility</p:attrName>
                                        </p:attrNameLst>
                                      </p:cBhvr>
                                      <p:to>
                                        <p:strVal val="visible"/>
                                      </p:to>
                                    </p:set>
                                    <p:animEffect transition="in" filter="wipe(left)">
                                      <p:cBhvr>
                                        <p:cTn id="92" dur="1000"/>
                                        <p:tgtEl>
                                          <p:spTgt spid="6">
                                            <p:bg/>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6">
                                            <p:txEl>
                                              <p:pRg st="0" end="0"/>
                                            </p:txEl>
                                          </p:spTgt>
                                        </p:tgtEl>
                                        <p:attrNameLst>
                                          <p:attrName>style.visibility</p:attrName>
                                        </p:attrNameLst>
                                      </p:cBhvr>
                                      <p:to>
                                        <p:strVal val="visible"/>
                                      </p:to>
                                    </p:set>
                                    <p:animEffect transition="in" filter="wipe(left)">
                                      <p:cBhvr>
                                        <p:cTn id="95" dur="1000"/>
                                        <p:tgtEl>
                                          <p:spTgt spid="6">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6">
                                            <p:txEl>
                                              <p:pRg st="1" end="1"/>
                                            </p:txEl>
                                          </p:spTgt>
                                        </p:tgtEl>
                                        <p:attrNameLst>
                                          <p:attrName>style.visibility</p:attrName>
                                        </p:attrNameLst>
                                      </p:cBhvr>
                                      <p:to>
                                        <p:strVal val="visible"/>
                                      </p:to>
                                    </p:set>
                                    <p:animEffect transition="in" filter="wipe(left)">
                                      <p:cBhvr>
                                        <p:cTn id="100" dur="1000"/>
                                        <p:tgtEl>
                                          <p:spTgt spid="6">
                                            <p:txEl>
                                              <p:pRg st="1" end="1"/>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wipe(left)">
                                      <p:cBhvr>
                                        <p:cTn id="105" dur="1000"/>
                                        <p:tgtEl>
                                          <p:spTgt spid="7"/>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6">
                                            <p:txEl>
                                              <p:pRg st="2" end="2"/>
                                            </p:txEl>
                                          </p:spTgt>
                                        </p:tgtEl>
                                        <p:attrNameLst>
                                          <p:attrName>style.visibility</p:attrName>
                                        </p:attrNameLst>
                                      </p:cBhvr>
                                      <p:to>
                                        <p:strVal val="visible"/>
                                      </p:to>
                                    </p:set>
                                    <p:animEffect transition="in" filter="wipe(left)">
                                      <p:cBhvr>
                                        <p:cTn id="110" dur="1000"/>
                                        <p:tgtEl>
                                          <p:spTgt spid="6">
                                            <p:txEl>
                                              <p:pRg st="2" end="2"/>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8"/>
                                        </p:tgtEl>
                                        <p:attrNameLst>
                                          <p:attrName>style.visibility</p:attrName>
                                        </p:attrNameLst>
                                      </p:cBhvr>
                                      <p:to>
                                        <p:strVal val="visible"/>
                                      </p:to>
                                    </p:set>
                                    <p:animEffect transition="in" filter="wipe(left)">
                                      <p:cBhvr>
                                        <p:cTn id="115" dur="1000"/>
                                        <p:tgtEl>
                                          <p:spTgt spid="8"/>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6">
                                            <p:txEl>
                                              <p:pRg st="3" end="3"/>
                                            </p:txEl>
                                          </p:spTgt>
                                        </p:tgtEl>
                                        <p:attrNameLst>
                                          <p:attrName>style.visibility</p:attrName>
                                        </p:attrNameLst>
                                      </p:cBhvr>
                                      <p:to>
                                        <p:strVal val="visible"/>
                                      </p:to>
                                    </p:set>
                                    <p:animEffect transition="in" filter="wipe(left)">
                                      <p:cBhvr>
                                        <p:cTn id="120" dur="1000"/>
                                        <p:tgtEl>
                                          <p:spTgt spid="6">
                                            <p:txEl>
                                              <p:pRg st="3" end="3"/>
                                            </p:tx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6">
                                            <p:txEl>
                                              <p:pRg st="4" end="4"/>
                                            </p:txEl>
                                          </p:spTgt>
                                        </p:tgtEl>
                                        <p:attrNameLst>
                                          <p:attrName>style.visibility</p:attrName>
                                        </p:attrNameLst>
                                      </p:cBhvr>
                                      <p:to>
                                        <p:strVal val="visible"/>
                                      </p:to>
                                    </p:set>
                                    <p:animEffect transition="in" filter="wipe(left)">
                                      <p:cBhvr>
                                        <p:cTn id="123" dur="1000"/>
                                        <p:tgtEl>
                                          <p:spTgt spid="6">
                                            <p:txEl>
                                              <p:pRg st="4" end="4"/>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1" presetClass="entr" presetSubtype="1" fill="hold" nodeType="click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wheel(1)">
                                      <p:cBhvr>
                                        <p:cTn id="128" dur="2000"/>
                                        <p:tgtEl>
                                          <p:spTgt spid="16"/>
                                        </p:tgtEl>
                                      </p:cBhvr>
                                    </p:animEffect>
                                  </p:childTnLst>
                                </p:cTn>
                              </p:par>
                            </p:childTnLst>
                          </p:cTn>
                        </p:par>
                        <p:par>
                          <p:cTn id="129" fill="hold">
                            <p:stCondLst>
                              <p:cond delay="2000"/>
                            </p:stCondLst>
                            <p:childTnLst>
                              <p:par>
                                <p:cTn id="130" presetID="22" presetClass="entr" presetSubtype="8" fill="hold" grpId="0" nodeType="afterEffect">
                                  <p:stCondLst>
                                    <p:cond delay="0"/>
                                  </p:stCondLst>
                                  <p:childTnLst>
                                    <p:set>
                                      <p:cBhvr>
                                        <p:cTn id="131" dur="1" fill="hold">
                                          <p:stCondLst>
                                            <p:cond delay="0"/>
                                          </p:stCondLst>
                                        </p:cTn>
                                        <p:tgtEl>
                                          <p:spTgt spid="9"/>
                                        </p:tgtEl>
                                        <p:attrNameLst>
                                          <p:attrName>style.visibility</p:attrName>
                                        </p:attrNameLst>
                                      </p:cBhvr>
                                      <p:to>
                                        <p:strVal val="visible"/>
                                      </p:to>
                                    </p:set>
                                    <p:animEffect transition="in" filter="wipe(left)">
                                      <p:cBhvr>
                                        <p:cTn id="1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nimBg="1"/>
      <p:bldP spid="4" grpId="1" uiExpand="1" build="allAtOnce" animBg="1"/>
      <p:bldP spid="5" grpId="0" uiExpand="1" build="p" animBg="1"/>
      <p:bldP spid="6" grpId="0" uiExpand="1" build="p"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469" y="1195615"/>
            <a:ext cx="8620729" cy="4339650"/>
          </a:xfrm>
          <a:prstGeom prst="rect">
            <a:avLst/>
          </a:prstGeom>
        </p:spPr>
        <p:txBody>
          <a:bodyPr wrap="square">
            <a:spAutoFit/>
          </a:bodyPr>
          <a:lstStyle/>
          <a:p>
            <a:r>
              <a:rPr lang="fr-FR" sz="1200" b="1" u="sng" dirty="0" smtClean="0">
                <a:latin typeface="Tw Cen MT" pitchFamily="34" charset="0"/>
              </a:rPr>
              <a:t>Références Education Nationale et pistes de réflexion</a:t>
            </a:r>
            <a:endParaRPr lang="fr-FR" sz="1200" b="1" u="sng" dirty="0" smtClean="0">
              <a:latin typeface="Tw Cen MT" pitchFamily="34" charset="0"/>
              <a:hlinkClick r:id="rId2"/>
            </a:endParaRPr>
          </a:p>
          <a:p>
            <a:r>
              <a:rPr lang="fr-FR" sz="1200" b="1" dirty="0" smtClean="0">
                <a:latin typeface="Tw Cen MT" pitchFamily="34" charset="0"/>
                <a:hlinkClick r:id="rId2"/>
              </a:rPr>
              <a:t>http</a:t>
            </a:r>
            <a:r>
              <a:rPr lang="fr-FR" sz="1200" b="1" dirty="0">
                <a:latin typeface="Tw Cen MT" pitchFamily="34" charset="0"/>
                <a:hlinkClick r:id="rId2"/>
              </a:rPr>
              <a:t>://</a:t>
            </a:r>
            <a:r>
              <a:rPr lang="fr-FR" sz="1200" b="1" dirty="0" smtClean="0">
                <a:latin typeface="Tw Cen MT" pitchFamily="34" charset="0"/>
                <a:hlinkClick r:id="rId2"/>
              </a:rPr>
              <a:t>media.eduscol.education.fr/file/Formation_continue_enseignants/12/0/actes_acquisdeseleves_ateliers_110120.pdf</a:t>
            </a:r>
            <a:endParaRPr lang="fr-FR" sz="1200" b="1" dirty="0" smtClean="0">
              <a:latin typeface="Tw Cen MT" pitchFamily="34" charset="0"/>
            </a:endParaRPr>
          </a:p>
          <a:p>
            <a:r>
              <a:rPr lang="fr-FR" sz="1200" b="1" dirty="0">
                <a:latin typeface="Tw Cen MT" pitchFamily="34" charset="0"/>
                <a:hlinkClick r:id="rId3"/>
              </a:rPr>
              <a:t>http://</a:t>
            </a:r>
            <a:r>
              <a:rPr lang="fr-FR" sz="1200" b="1" dirty="0" smtClean="0">
                <a:latin typeface="Tw Cen MT" pitchFamily="34" charset="0"/>
                <a:hlinkClick r:id="rId3"/>
              </a:rPr>
              <a:t>media.education.gouv.fr/file/50/7/2507.pdf</a:t>
            </a:r>
            <a:r>
              <a:rPr lang="fr-FR" sz="1200" b="1" dirty="0" smtClean="0">
                <a:latin typeface="Tw Cen MT" pitchFamily="34" charset="0"/>
              </a:rPr>
              <a:t> </a:t>
            </a:r>
          </a:p>
          <a:p>
            <a:r>
              <a:rPr lang="fr-FR" sz="1200" b="1" dirty="0">
                <a:latin typeface="Tw Cen MT" pitchFamily="34" charset="0"/>
                <a:hlinkClick r:id="rId4"/>
              </a:rPr>
              <a:t>http://</a:t>
            </a:r>
            <a:r>
              <a:rPr lang="fr-FR" sz="1200" b="1" dirty="0" smtClean="0">
                <a:latin typeface="Tw Cen MT" pitchFamily="34" charset="0"/>
                <a:hlinkClick r:id="rId4"/>
              </a:rPr>
              <a:t>cache.media.eduscol.education.fr/file/socle_commun/74/7/socle-C5-Contribution-des-disciplines_161747.pdf</a:t>
            </a:r>
            <a:endParaRPr lang="fr-FR" sz="1200" b="1" dirty="0" smtClean="0">
              <a:latin typeface="Tw Cen MT" pitchFamily="34" charset="0"/>
            </a:endParaRPr>
          </a:p>
          <a:p>
            <a:r>
              <a:rPr lang="fr-FR" sz="1200" b="1" dirty="0">
                <a:latin typeface="Tw Cen MT" pitchFamily="34" charset="0"/>
                <a:hlinkClick r:id="rId5"/>
              </a:rPr>
              <a:t>http://www.reseau-canope.fr/innovation2014/levaluation-positive.html?tx_cndpvideoflv_pi1[idvideo]=</a:t>
            </a:r>
            <a:r>
              <a:rPr lang="fr-FR" sz="1200" b="1" dirty="0" smtClean="0">
                <a:latin typeface="Tw Cen MT" pitchFamily="34" charset="0"/>
                <a:hlinkClick r:id="rId5"/>
              </a:rPr>
              <a:t>44</a:t>
            </a:r>
            <a:endParaRPr lang="fr-FR" sz="1200" b="1" dirty="0" smtClean="0">
              <a:latin typeface="Tw Cen MT" pitchFamily="34" charset="0"/>
            </a:endParaRPr>
          </a:p>
          <a:p>
            <a:endParaRPr lang="fr-FR" sz="1200" b="1" dirty="0" smtClean="0">
              <a:latin typeface="Tw Cen MT" pitchFamily="34" charset="0"/>
            </a:endParaRPr>
          </a:p>
          <a:p>
            <a:r>
              <a:rPr lang="fr-FR" sz="1200" b="1" u="sng" dirty="0">
                <a:latin typeface="Tw Cen MT" pitchFamily="34" charset="0"/>
              </a:rPr>
              <a:t>Sites académiques</a:t>
            </a:r>
          </a:p>
          <a:p>
            <a:r>
              <a:rPr lang="fr-FR" sz="1200" b="1" u="sng" dirty="0">
                <a:latin typeface="Tw Cen MT" pitchFamily="34" charset="0"/>
                <a:hlinkClick r:id="rId6"/>
              </a:rPr>
              <a:t>http://webtice.ac-guyane.fr/histoire/spip.php?article447</a:t>
            </a:r>
            <a:endParaRPr lang="fr-FR" sz="1200" b="1" u="sng" dirty="0">
              <a:latin typeface="Tw Cen MT" pitchFamily="34" charset="0"/>
            </a:endParaRPr>
          </a:p>
          <a:p>
            <a:r>
              <a:rPr lang="fr-FR" sz="1200" b="1" dirty="0">
                <a:latin typeface="Tw Cen MT" pitchFamily="34" charset="0"/>
                <a:hlinkClick r:id="rId7"/>
              </a:rPr>
              <a:t>http://hist-geo.ac-rouen.fr/site/IMG/pdf/eval_diag.pdf</a:t>
            </a:r>
            <a:endParaRPr lang="fr-FR" sz="1200" b="1" dirty="0">
              <a:latin typeface="Tw Cen MT" pitchFamily="34" charset="0"/>
            </a:endParaRPr>
          </a:p>
          <a:p>
            <a:r>
              <a:rPr lang="fr-FR" sz="1200" b="1" dirty="0">
                <a:latin typeface="Tw Cen MT" pitchFamily="34" charset="0"/>
                <a:hlinkClick r:id="rId8"/>
              </a:rPr>
              <a:t>https://www.ac-strasbourg.fr/pedagogie/histoiregeographie/travail-par-competences/capacites-et-progressivite-au-college-en-</a:t>
            </a:r>
          </a:p>
          <a:p>
            <a:pPr algn="r"/>
            <a:r>
              <a:rPr lang="fr-FR" sz="1200" b="1" dirty="0">
                <a:latin typeface="Tw Cen MT" pitchFamily="34" charset="0"/>
                <a:hlinkClick r:id="rId8"/>
              </a:rPr>
              <a:t>histoire-</a:t>
            </a:r>
            <a:r>
              <a:rPr lang="fr-FR" sz="1200" b="1" dirty="0" err="1">
                <a:latin typeface="Tw Cen MT" pitchFamily="34" charset="0"/>
                <a:hlinkClick r:id="rId8"/>
              </a:rPr>
              <a:t>geographie</a:t>
            </a:r>
            <a:r>
              <a:rPr lang="fr-FR" sz="1200" b="1" dirty="0">
                <a:latin typeface="Tw Cen MT" pitchFamily="34" charset="0"/>
                <a:hlinkClick r:id="rId8"/>
              </a:rPr>
              <a:t>-</a:t>
            </a:r>
            <a:r>
              <a:rPr lang="fr-FR" sz="1200" b="1" dirty="0" err="1">
                <a:latin typeface="Tw Cen MT" pitchFamily="34" charset="0"/>
                <a:hlinkClick r:id="rId8"/>
              </a:rPr>
              <a:t>education</a:t>
            </a:r>
            <a:r>
              <a:rPr lang="fr-FR" sz="1200" b="1" dirty="0">
                <a:latin typeface="Tw Cen MT" pitchFamily="34" charset="0"/>
                <a:hlinkClick r:id="rId8"/>
              </a:rPr>
              <a:t>-civique</a:t>
            </a:r>
            <a:r>
              <a:rPr lang="fr-FR" sz="1200" b="1" dirty="0" smtClean="0">
                <a:latin typeface="Tw Cen MT" pitchFamily="34" charset="0"/>
                <a:hlinkClick r:id="rId8"/>
              </a:rPr>
              <a:t>/</a:t>
            </a:r>
            <a:endParaRPr lang="fr-FR" sz="1200" b="1" dirty="0">
              <a:latin typeface="Tw Cen MT" pitchFamily="34" charset="0"/>
            </a:endParaRPr>
          </a:p>
          <a:p>
            <a:r>
              <a:rPr lang="fr-FR" sz="1200" b="1" u="sng" dirty="0" smtClean="0">
                <a:latin typeface="Tw Cen MT" pitchFamily="34" charset="0"/>
              </a:rPr>
              <a:t>Points de vue</a:t>
            </a:r>
          </a:p>
          <a:p>
            <a:r>
              <a:rPr lang="fr-FR" sz="1200" b="1" dirty="0">
                <a:latin typeface="Tw Cen MT" pitchFamily="34" charset="0"/>
                <a:hlinkClick r:id="rId9"/>
              </a:rPr>
              <a:t>http://</a:t>
            </a:r>
            <a:r>
              <a:rPr lang="fr-FR" sz="1200" b="1" dirty="0" smtClean="0">
                <a:latin typeface="Tw Cen MT" pitchFamily="34" charset="0"/>
                <a:hlinkClick r:id="rId9"/>
              </a:rPr>
              <a:t>www.cahiers-pedagogiques.com/Changer-l-evaluation-des-eleves</a:t>
            </a:r>
            <a:endParaRPr lang="fr-FR" sz="1200" b="1" dirty="0" smtClean="0">
              <a:latin typeface="Tw Cen MT" pitchFamily="34" charset="0"/>
            </a:endParaRPr>
          </a:p>
          <a:p>
            <a:r>
              <a:rPr lang="fr-FR" sz="1200" b="1" dirty="0">
                <a:latin typeface="Tw Cen MT" pitchFamily="34" charset="0"/>
                <a:hlinkClick r:id="rId10"/>
              </a:rPr>
              <a:t>https://ecolededemain.wordpress.com/2013/10/15/la-notation-et-levaluation-des-eleves-vers-une-revolution</a:t>
            </a:r>
            <a:r>
              <a:rPr lang="fr-FR" sz="1200" b="1" dirty="0" smtClean="0">
                <a:latin typeface="Tw Cen MT" pitchFamily="34" charset="0"/>
                <a:hlinkClick r:id="rId10"/>
              </a:rPr>
              <a:t>/</a:t>
            </a:r>
            <a:endParaRPr lang="fr-FR" sz="1200" b="1" dirty="0" smtClean="0">
              <a:latin typeface="Tw Cen MT" pitchFamily="34" charset="0"/>
            </a:endParaRPr>
          </a:p>
          <a:p>
            <a:r>
              <a:rPr lang="fr-FR" sz="1200" b="1" dirty="0">
                <a:latin typeface="Tw Cen MT" pitchFamily="34" charset="0"/>
                <a:hlinkClick r:id="rId11"/>
              </a:rPr>
              <a:t>http://</a:t>
            </a:r>
            <a:r>
              <a:rPr lang="fr-FR" sz="1200" b="1" dirty="0" smtClean="0">
                <a:latin typeface="Tw Cen MT" pitchFamily="34" charset="0"/>
                <a:hlinkClick r:id="rId11"/>
              </a:rPr>
              <a:t>www.cafepedagogique.net/lemensuel/lesysteme/Pages/100_Evaluation.aspx</a:t>
            </a:r>
            <a:endParaRPr lang="fr-FR" sz="1200" b="1" dirty="0" smtClean="0">
              <a:latin typeface="Tw Cen MT" pitchFamily="34" charset="0"/>
            </a:endParaRPr>
          </a:p>
          <a:p>
            <a:endParaRPr lang="fr-FR" sz="1200" b="1" dirty="0">
              <a:latin typeface="Tw Cen MT" pitchFamily="34" charset="0"/>
            </a:endParaRPr>
          </a:p>
          <a:p>
            <a:r>
              <a:rPr lang="fr-FR" sz="1200" b="1" u="sng" dirty="0" smtClean="0">
                <a:latin typeface="Tw Cen MT" pitchFamily="34" charset="0"/>
              </a:rPr>
              <a:t>L’évaluation en France et ailleurs (études)</a:t>
            </a:r>
          </a:p>
          <a:p>
            <a:r>
              <a:rPr lang="fr-FR" sz="1200" b="1" dirty="0">
                <a:latin typeface="Tw Cen MT" pitchFamily="34" charset="0"/>
                <a:hlinkClick r:id="rId12"/>
              </a:rPr>
              <a:t>http://</a:t>
            </a:r>
            <a:r>
              <a:rPr lang="fr-FR" sz="1200" b="1" dirty="0" smtClean="0">
                <a:latin typeface="Tw Cen MT" pitchFamily="34" charset="0"/>
                <a:hlinkClick r:id="rId12"/>
              </a:rPr>
              <a:t>www.cnesco.fr/wp-content/uploads/2014/12/Comparaison-internationale-sur-l%C3%A9valuation_Cnesco_091214.pdf</a:t>
            </a:r>
            <a:endParaRPr lang="fr-FR" sz="1200" b="1" dirty="0" smtClean="0">
              <a:latin typeface="Tw Cen MT" pitchFamily="34" charset="0"/>
            </a:endParaRPr>
          </a:p>
          <a:p>
            <a:r>
              <a:rPr lang="fr-FR" sz="1200" b="1" dirty="0">
                <a:latin typeface="Tw Cen MT" pitchFamily="34" charset="0"/>
                <a:hlinkClick r:id="rId13"/>
              </a:rPr>
              <a:t>http://</a:t>
            </a:r>
            <a:r>
              <a:rPr lang="fr-FR" sz="1200" b="1" dirty="0" smtClean="0">
                <a:latin typeface="Tw Cen MT" pitchFamily="34" charset="0"/>
                <a:hlinkClick r:id="rId13"/>
              </a:rPr>
              <a:t>www.hce.education.fr/gallery_files/site/21/88.pdf</a:t>
            </a:r>
            <a:endParaRPr lang="fr-FR" sz="1200" b="1" dirty="0" smtClean="0">
              <a:latin typeface="Tw Cen MT" pitchFamily="34" charset="0"/>
            </a:endParaRPr>
          </a:p>
          <a:p>
            <a:endParaRPr lang="fr-FR" sz="1200" b="1" dirty="0" smtClean="0">
              <a:latin typeface="Tw Cen MT" pitchFamily="34" charset="0"/>
            </a:endParaRPr>
          </a:p>
          <a:p>
            <a:r>
              <a:rPr lang="fr-FR" sz="1200" b="1" u="sng" dirty="0" smtClean="0">
                <a:latin typeface="Tw Cen MT" pitchFamily="34" charset="0"/>
              </a:rPr>
              <a:t>Conférence nationale sur l'évaluation des élèves (rapport du jury 2015)</a:t>
            </a:r>
          </a:p>
          <a:p>
            <a:r>
              <a:rPr lang="fr-FR" sz="1200" b="1" dirty="0">
                <a:latin typeface="Tw Cen MT" pitchFamily="34" charset="0"/>
                <a:hlinkClick r:id="rId14"/>
              </a:rPr>
              <a:t>http://</a:t>
            </a:r>
            <a:r>
              <a:rPr lang="fr-FR" sz="1200" b="1" dirty="0" smtClean="0">
                <a:latin typeface="Tw Cen MT" pitchFamily="34" charset="0"/>
                <a:hlinkClick r:id="rId14"/>
              </a:rPr>
              <a:t>cache.media.education.gouv.fr/file/Site_evaluation_des_eleves_2014/78/8/2015_evaluation_rapportjury_bdef_391788.pdf</a:t>
            </a:r>
            <a:endParaRPr lang="fr-FR" sz="1200" b="1" dirty="0" smtClean="0">
              <a:latin typeface="Tw Cen MT" pitchFamily="34" charset="0"/>
            </a:endParaRPr>
          </a:p>
          <a:p>
            <a:endParaRPr lang="fr-FR" sz="1200" b="1" dirty="0" smtClean="0">
              <a:latin typeface="Tw Cen MT" pitchFamily="34" charset="0"/>
            </a:endParaRPr>
          </a:p>
        </p:txBody>
      </p:sp>
      <p:sp>
        <p:nvSpPr>
          <p:cNvPr id="3" name="ZoneTexte 2"/>
          <p:cNvSpPr txBox="1"/>
          <p:nvPr/>
        </p:nvSpPr>
        <p:spPr>
          <a:xfrm>
            <a:off x="195669" y="255151"/>
            <a:ext cx="8784530" cy="646331"/>
          </a:xfrm>
          <a:prstGeom prst="rect">
            <a:avLst/>
          </a:prstGeom>
          <a:noFill/>
        </p:spPr>
        <p:txBody>
          <a:bodyPr wrap="square" rtlCol="0">
            <a:spAutoFit/>
          </a:bodyPr>
          <a:lstStyle/>
          <a:p>
            <a:pPr algn="ctr"/>
            <a:r>
              <a:rPr lang="fr-FR" sz="3600" b="1" dirty="0" smtClean="0">
                <a:solidFill>
                  <a:schemeClr val="accent2">
                    <a:lumMod val="50000"/>
                  </a:schemeClr>
                </a:solidFill>
                <a:latin typeface="John Handy LET" pitchFamily="2" charset="0"/>
              </a:rPr>
              <a:t>Ressources</a:t>
            </a:r>
            <a:endParaRPr lang="fr-FR" sz="3600" b="1" dirty="0">
              <a:solidFill>
                <a:schemeClr val="accent2">
                  <a:lumMod val="50000"/>
                </a:schemeClr>
              </a:solidFill>
              <a:latin typeface="John Handy LET" pitchFamily="2" charset="0"/>
            </a:endParaRPr>
          </a:p>
        </p:txBody>
      </p:sp>
    </p:spTree>
    <p:extLst>
      <p:ext uri="{BB962C8B-B14F-4D97-AF65-F5344CB8AC3E}">
        <p14:creationId xmlns:p14="http://schemas.microsoft.com/office/powerpoint/2010/main" val="19135223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1793</TotalTime>
  <Words>1149</Words>
  <Application>Microsoft Office PowerPoint</Application>
  <PresentationFormat>Affichage à l'écran (4:3)</PresentationFormat>
  <Paragraphs>168</Paragraphs>
  <Slides>9</Slides>
  <Notes>3</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99</cp:revision>
  <dcterms:created xsi:type="dcterms:W3CDTF">2015-07-14T14:11:49Z</dcterms:created>
  <dcterms:modified xsi:type="dcterms:W3CDTF">2016-10-24T19:42:53Z</dcterms:modified>
</cp:coreProperties>
</file>