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4" r:id="rId2"/>
    <p:sldId id="282" r:id="rId3"/>
    <p:sldId id="284" r:id="rId4"/>
    <p:sldId id="312" r:id="rId5"/>
    <p:sldId id="292" r:id="rId6"/>
    <p:sldId id="277" r:id="rId7"/>
    <p:sldId id="330" r:id="rId8"/>
    <p:sldId id="265" r:id="rId9"/>
    <p:sldId id="266" r:id="rId10"/>
    <p:sldId id="271" r:id="rId11"/>
    <p:sldId id="307" r:id="rId12"/>
    <p:sldId id="308" r:id="rId13"/>
    <p:sldId id="322" r:id="rId14"/>
    <p:sldId id="268" r:id="rId15"/>
    <p:sldId id="286" r:id="rId16"/>
    <p:sldId id="270" r:id="rId17"/>
    <p:sldId id="309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9"/>
    <a:srgbClr val="E6B9B8"/>
    <a:srgbClr val="FF99CC"/>
    <a:srgbClr val="FF55D4"/>
    <a:srgbClr val="28B527"/>
    <a:srgbClr val="F2F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12" autoAdjust="0"/>
  </p:normalViewPr>
  <p:slideViewPr>
    <p:cSldViewPr snapToGrid="0" snapToObjects="1">
      <p:cViewPr>
        <p:scale>
          <a:sx n="89" d="100"/>
          <a:sy n="89" d="100"/>
        </p:scale>
        <p:origin x="-219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73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29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22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80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76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29/08/2016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07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29/08/2016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91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29/08/2016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77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29/08/2016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44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29/08/2016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16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29/08/2016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05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EA6A7-94A0-3A4C-8901-1A4BEC639BE7}" type="datetimeFigureOut">
              <a:rPr lang="fr-FR" smtClean="0"/>
              <a:t>29/08/2016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05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6218312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6382838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4994"/>
          <a:stretch/>
        </p:blipFill>
        <p:spPr>
          <a:xfrm>
            <a:off x="0" y="-1"/>
            <a:ext cx="9144000" cy="68623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123" y="4783017"/>
            <a:ext cx="8815754" cy="165295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  <p:txBody>
          <a:bodyPr>
            <a:prstTxWarp prst="textStop">
              <a:avLst>
                <a:gd name="adj" fmla="val 1706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HABITER  UNE  MÉTROPOLE</a:t>
            </a:r>
            <a:endParaRPr lang="fr-FR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 rot="16200000">
            <a:off x="7678253" y="1157772"/>
            <a:ext cx="2623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Revoir Paris</a:t>
            </a:r>
            <a:r>
              <a:rPr lang="fr-FR" sz="1400" dirty="0" smtClean="0"/>
              <a:t>, Peeters et </a:t>
            </a:r>
            <a:r>
              <a:rPr lang="fr-FR" sz="1400" dirty="0" err="1" smtClean="0"/>
              <a:t>Schuitens</a:t>
            </a:r>
            <a:endParaRPr lang="fr-FR" sz="14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957754" y="140678"/>
            <a:ext cx="6634994" cy="7708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  <a:gs pos="57000">
                <a:schemeClr val="bg2">
                  <a:lumMod val="50000"/>
                </a:schemeClr>
              </a:gs>
              <a:gs pos="28000">
                <a:schemeClr val="bg2">
                  <a:lumMod val="75000"/>
                </a:schemeClr>
              </a:gs>
            </a:gsLst>
            <a:lin ang="5100000" scaled="0"/>
            <a:tileRect/>
          </a:gra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cap="small" dirty="0" smtClean="0"/>
              <a:t>Mise en œuvre pédagogique</a:t>
            </a:r>
            <a:endParaRPr lang="fr-FR" b="1" cap="small" dirty="0"/>
          </a:p>
        </p:txBody>
      </p:sp>
    </p:spTree>
    <p:extLst>
      <p:ext uri="{BB962C8B-B14F-4D97-AF65-F5344CB8AC3E}">
        <p14:creationId xmlns:p14="http://schemas.microsoft.com/office/powerpoint/2010/main" val="32283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3109" y="2644170"/>
            <a:ext cx="8057783" cy="1569660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MONTAGE D’EXTRAITS DES FILMS </a:t>
            </a:r>
            <a:r>
              <a:rPr lang="fr-FR" sz="2800" b="1" i="1" dirty="0" smtClean="0"/>
              <a:t>SPIDERMAN 1 ET 2</a:t>
            </a:r>
          </a:p>
          <a:p>
            <a:pPr algn="ctr"/>
            <a:r>
              <a:rPr lang="fr-FR" sz="2800" b="1" dirty="0" smtClean="0"/>
              <a:t>(SAM RAIMI, 2002 ET 2004)</a:t>
            </a:r>
            <a:endParaRPr lang="fr-FR" sz="2800" b="1" dirty="0"/>
          </a:p>
          <a:p>
            <a:pPr algn="ctr"/>
            <a:r>
              <a:rPr lang="pt-BR" sz="2000" b="1" dirty="0" smtClean="0">
                <a:hlinkClick r:id="rId2"/>
              </a:rPr>
              <a:t>https</a:t>
            </a:r>
            <a:r>
              <a:rPr lang="pt-BR" sz="2000" b="1" dirty="0">
                <a:hlinkClick r:id="rId2"/>
              </a:rPr>
              <a:t>://vimeo.com/</a:t>
            </a:r>
            <a:r>
              <a:rPr lang="pt-BR" sz="2000" b="1" dirty="0" smtClean="0">
                <a:hlinkClick r:id="rId2"/>
              </a:rPr>
              <a:t>162183121</a:t>
            </a:r>
            <a:r>
              <a:rPr lang="pt-BR" sz="2000" b="1" dirty="0" smtClean="0"/>
              <a:t> </a:t>
            </a:r>
          </a:p>
          <a:p>
            <a:pPr algn="ctr"/>
            <a:r>
              <a:rPr lang="pt-BR" sz="2000" b="1" dirty="0" smtClean="0"/>
              <a:t>(mot de passe : </a:t>
            </a:r>
            <a:r>
              <a:rPr lang="pt-BR" sz="2000" b="1" dirty="0" smtClean="0"/>
              <a:t>HabiterNY</a:t>
            </a:r>
            <a:r>
              <a:rPr lang="pt-BR" sz="2000" b="1" dirty="0" smtClean="0"/>
              <a:t>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8018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04-20 à 17.58.23.pn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72" t="3948" r="3671"/>
          <a:stretch/>
        </p:blipFill>
        <p:spPr>
          <a:xfrm>
            <a:off x="248856" y="472356"/>
            <a:ext cx="8646288" cy="591328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420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6-04-20 à 18.02.49.pn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93" r="1393" b="19844"/>
          <a:stretch/>
        </p:blipFill>
        <p:spPr>
          <a:xfrm>
            <a:off x="127322" y="969380"/>
            <a:ext cx="8889356" cy="491924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05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0623"/>
            <a:ext cx="8229600" cy="793618"/>
          </a:xfrm>
          <a:solidFill>
            <a:schemeClr val="bg2">
              <a:lumMod val="75000"/>
              <a:alpha val="81000"/>
            </a:schemeClr>
          </a:solidFill>
        </p:spPr>
        <p:txBody>
          <a:bodyPr/>
          <a:lstStyle/>
          <a:p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pédagogie de la coopération</a:t>
            </a:r>
            <a:endParaRPr lang="fr-FR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4799532" y="1110484"/>
            <a:ext cx="1773870" cy="1551994"/>
            <a:chOff x="2398757" y="2499315"/>
            <a:chExt cx="1773870" cy="1551994"/>
          </a:xfrm>
        </p:grpSpPr>
        <p:sp>
          <p:nvSpPr>
            <p:cNvPr id="5" name="Hexagone 4"/>
            <p:cNvSpPr/>
            <p:nvPr/>
          </p:nvSpPr>
          <p:spPr>
            <a:xfrm>
              <a:off x="2398757" y="2499315"/>
              <a:ext cx="1773870" cy="1551994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824085" y="2553370"/>
              <a:ext cx="4954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A</a:t>
              </a:r>
              <a:endParaRPr lang="fr-FR" sz="4000" b="1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355400" y="2553370"/>
              <a:ext cx="4722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B</a:t>
              </a:r>
              <a:endParaRPr lang="fr-FR" sz="4000" b="1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863408" y="3158058"/>
              <a:ext cx="4561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C</a:t>
              </a:r>
              <a:endParaRPr lang="fr-FR" sz="4000" b="1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319583" y="3158058"/>
              <a:ext cx="5080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D</a:t>
              </a:r>
              <a:endParaRPr lang="fr-FR" sz="4000" b="1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-2" y="1087012"/>
            <a:ext cx="4432437" cy="2308324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A </a:t>
            </a:r>
            <a:r>
              <a:rPr lang="fr-FR" dirty="0" smtClean="0"/>
              <a:t>: l’élève en charge de la colonne </a:t>
            </a:r>
            <a:r>
              <a:rPr lang="fr-FR" dirty="0"/>
              <a:t>« se loger ».</a:t>
            </a:r>
          </a:p>
          <a:p>
            <a:pPr algn="just"/>
            <a:r>
              <a:rPr lang="fr-FR" b="1" dirty="0" smtClean="0"/>
              <a:t>B </a:t>
            </a:r>
            <a:r>
              <a:rPr lang="fr-FR" dirty="0" smtClean="0"/>
              <a:t>: l’élève en charge de la colonne sur </a:t>
            </a:r>
            <a:r>
              <a:rPr lang="fr-FR" dirty="0"/>
              <a:t>« se déplacer »</a:t>
            </a:r>
            <a:r>
              <a:rPr lang="fr-FR" dirty="0" smtClean="0"/>
              <a:t>.</a:t>
            </a:r>
          </a:p>
          <a:p>
            <a:pPr algn="just"/>
            <a:r>
              <a:rPr lang="fr-FR" b="1" dirty="0" smtClean="0"/>
              <a:t>C</a:t>
            </a:r>
            <a:r>
              <a:rPr lang="fr-FR" dirty="0" smtClean="0"/>
              <a:t> : l’élève en charge de la colonne « avoir des activités ».</a:t>
            </a:r>
          </a:p>
          <a:p>
            <a:pPr algn="just"/>
            <a:r>
              <a:rPr lang="fr-FR" b="1" dirty="0" smtClean="0"/>
              <a:t>D</a:t>
            </a:r>
            <a:r>
              <a:rPr lang="fr-FR" dirty="0" smtClean="0"/>
              <a:t> : l’élève en charge de la colonne « </a:t>
            </a:r>
            <a:r>
              <a:rPr lang="fr-FR" dirty="0" err="1" smtClean="0"/>
              <a:t>co-habiter</a:t>
            </a:r>
            <a:r>
              <a:rPr lang="fr-FR" dirty="0" smtClean="0"/>
              <a:t> ».</a:t>
            </a:r>
            <a:endParaRPr lang="fr-FR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4833423" y="2926137"/>
            <a:ext cx="1773870" cy="1551994"/>
            <a:chOff x="2398757" y="2499315"/>
            <a:chExt cx="1773870" cy="1551994"/>
          </a:xfrm>
        </p:grpSpPr>
        <p:sp>
          <p:nvSpPr>
            <p:cNvPr id="13" name="Hexagone 12"/>
            <p:cNvSpPr/>
            <p:nvPr/>
          </p:nvSpPr>
          <p:spPr>
            <a:xfrm>
              <a:off x="2398757" y="2499315"/>
              <a:ext cx="1773870" cy="1551994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824085" y="2553370"/>
              <a:ext cx="4954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A</a:t>
              </a:r>
              <a:endParaRPr lang="fr-FR" sz="4000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355400" y="2553370"/>
              <a:ext cx="4722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B</a:t>
              </a:r>
              <a:endParaRPr lang="fr-FR" sz="4000" b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863408" y="3158058"/>
              <a:ext cx="4561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C</a:t>
              </a:r>
              <a:endParaRPr lang="fr-FR" sz="4000" b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319583" y="3158058"/>
              <a:ext cx="5080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D</a:t>
              </a:r>
              <a:endParaRPr lang="fr-FR" sz="4000" b="1" dirty="0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7114651" y="2940193"/>
            <a:ext cx="1773870" cy="1551994"/>
            <a:chOff x="2398757" y="2499315"/>
            <a:chExt cx="1773870" cy="1551994"/>
          </a:xfrm>
        </p:grpSpPr>
        <p:sp>
          <p:nvSpPr>
            <p:cNvPr id="19" name="Hexagone 18"/>
            <p:cNvSpPr/>
            <p:nvPr/>
          </p:nvSpPr>
          <p:spPr>
            <a:xfrm>
              <a:off x="2398757" y="2499315"/>
              <a:ext cx="1773870" cy="1551994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824085" y="2553370"/>
              <a:ext cx="4954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A</a:t>
              </a:r>
              <a:endParaRPr lang="fr-FR" sz="4000" b="1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355400" y="2553370"/>
              <a:ext cx="4722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B</a:t>
              </a:r>
              <a:endParaRPr lang="fr-FR" sz="4000" b="1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863408" y="3158058"/>
              <a:ext cx="4561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C</a:t>
              </a:r>
              <a:endParaRPr lang="fr-FR" sz="4000" b="1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319583" y="3158058"/>
              <a:ext cx="5080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D</a:t>
              </a:r>
              <a:endParaRPr lang="fr-FR" sz="4000" b="1" dirty="0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7044943" y="1077519"/>
            <a:ext cx="1773870" cy="1551994"/>
            <a:chOff x="2398757" y="2499315"/>
            <a:chExt cx="1773870" cy="1551994"/>
          </a:xfrm>
        </p:grpSpPr>
        <p:sp>
          <p:nvSpPr>
            <p:cNvPr id="25" name="Hexagone 24"/>
            <p:cNvSpPr/>
            <p:nvPr/>
          </p:nvSpPr>
          <p:spPr>
            <a:xfrm>
              <a:off x="2398757" y="2499315"/>
              <a:ext cx="1773870" cy="1551994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824085" y="2553370"/>
              <a:ext cx="4954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A</a:t>
              </a:r>
              <a:endParaRPr lang="fr-FR" sz="4000" b="1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355400" y="2553370"/>
              <a:ext cx="4722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B</a:t>
              </a:r>
              <a:endParaRPr lang="fr-FR" sz="4000" b="1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863408" y="3158058"/>
              <a:ext cx="4561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C</a:t>
              </a:r>
              <a:endParaRPr lang="fr-FR" sz="4000" b="1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319583" y="3158058"/>
              <a:ext cx="5080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D</a:t>
              </a:r>
              <a:endParaRPr lang="fr-FR" sz="4000" b="1" dirty="0"/>
            </a:p>
          </p:txBody>
        </p:sp>
      </p:grpSp>
      <p:grpSp>
        <p:nvGrpSpPr>
          <p:cNvPr id="33" name="Grouper 32"/>
          <p:cNvGrpSpPr/>
          <p:nvPr/>
        </p:nvGrpSpPr>
        <p:grpSpPr>
          <a:xfrm>
            <a:off x="6168836" y="4492187"/>
            <a:ext cx="1773870" cy="1551994"/>
            <a:chOff x="2398757" y="2499315"/>
            <a:chExt cx="1773870" cy="1551994"/>
          </a:xfrm>
        </p:grpSpPr>
        <p:sp>
          <p:nvSpPr>
            <p:cNvPr id="34" name="Hexagone 33"/>
            <p:cNvSpPr/>
            <p:nvPr/>
          </p:nvSpPr>
          <p:spPr>
            <a:xfrm>
              <a:off x="2398757" y="2499315"/>
              <a:ext cx="1773870" cy="1551994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824085" y="2553370"/>
              <a:ext cx="4561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C</a:t>
              </a:r>
              <a:endParaRPr lang="fr-FR" sz="4000" b="1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355400" y="2553370"/>
              <a:ext cx="4561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C</a:t>
              </a:r>
              <a:endParaRPr lang="fr-FR" sz="4000" b="1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863408" y="3158058"/>
              <a:ext cx="4561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C</a:t>
              </a:r>
              <a:endParaRPr lang="fr-FR" sz="4000" b="1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319583" y="3158058"/>
              <a:ext cx="4561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C</a:t>
              </a:r>
              <a:endParaRPr lang="fr-FR" sz="4000" b="1" dirty="0"/>
            </a:p>
          </p:txBody>
        </p:sp>
      </p:grpSp>
      <p:grpSp>
        <p:nvGrpSpPr>
          <p:cNvPr id="39" name="Grouper 38"/>
          <p:cNvGrpSpPr/>
          <p:nvPr/>
        </p:nvGrpSpPr>
        <p:grpSpPr>
          <a:xfrm>
            <a:off x="5057423" y="2838220"/>
            <a:ext cx="1773870" cy="1551994"/>
            <a:chOff x="2398757" y="2499315"/>
            <a:chExt cx="1773870" cy="1551994"/>
          </a:xfrm>
        </p:grpSpPr>
        <p:sp>
          <p:nvSpPr>
            <p:cNvPr id="40" name="Hexagone 39"/>
            <p:cNvSpPr/>
            <p:nvPr/>
          </p:nvSpPr>
          <p:spPr>
            <a:xfrm>
              <a:off x="2398757" y="2499315"/>
              <a:ext cx="1773870" cy="1551994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824085" y="2553370"/>
              <a:ext cx="5080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D</a:t>
              </a:r>
              <a:endParaRPr lang="fr-FR" sz="4000" b="1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355400" y="2553370"/>
              <a:ext cx="5080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D</a:t>
              </a:r>
              <a:endParaRPr lang="fr-FR" sz="4000" b="1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2863408" y="3158058"/>
              <a:ext cx="5080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D</a:t>
              </a:r>
              <a:endParaRPr lang="fr-FR" sz="4000" b="1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319583" y="3158058"/>
              <a:ext cx="5080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D</a:t>
              </a:r>
              <a:endParaRPr lang="fr-FR" sz="4000" b="1" dirty="0"/>
            </a:p>
          </p:txBody>
        </p:sp>
      </p:grpSp>
      <p:grpSp>
        <p:nvGrpSpPr>
          <p:cNvPr id="45" name="Grouper 44"/>
          <p:cNvGrpSpPr/>
          <p:nvPr/>
        </p:nvGrpSpPr>
        <p:grpSpPr>
          <a:xfrm>
            <a:off x="7247859" y="2814922"/>
            <a:ext cx="1773870" cy="1551994"/>
            <a:chOff x="2398757" y="2499315"/>
            <a:chExt cx="1773870" cy="1551994"/>
          </a:xfrm>
        </p:grpSpPr>
        <p:sp>
          <p:nvSpPr>
            <p:cNvPr id="46" name="Hexagone 45"/>
            <p:cNvSpPr/>
            <p:nvPr/>
          </p:nvSpPr>
          <p:spPr>
            <a:xfrm>
              <a:off x="2398757" y="2499315"/>
              <a:ext cx="1773870" cy="1551994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2824085" y="2553370"/>
              <a:ext cx="4722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B</a:t>
              </a:r>
              <a:endParaRPr lang="fr-FR" sz="4000" b="1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3355400" y="2553370"/>
              <a:ext cx="4722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B</a:t>
              </a:r>
              <a:endParaRPr lang="fr-FR" sz="4000" b="1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863408" y="3158058"/>
              <a:ext cx="4722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B</a:t>
              </a:r>
              <a:endParaRPr lang="fr-FR" sz="4000" b="1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3319583" y="3158058"/>
              <a:ext cx="4722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B</a:t>
              </a:r>
              <a:endParaRPr lang="fr-FR" sz="4000" b="1" dirty="0"/>
            </a:p>
          </p:txBody>
        </p:sp>
      </p:grpSp>
      <p:grpSp>
        <p:nvGrpSpPr>
          <p:cNvPr id="51" name="Grouper 50"/>
          <p:cNvGrpSpPr/>
          <p:nvPr/>
        </p:nvGrpSpPr>
        <p:grpSpPr>
          <a:xfrm>
            <a:off x="5967453" y="1096428"/>
            <a:ext cx="1773870" cy="1551994"/>
            <a:chOff x="2398757" y="2499315"/>
            <a:chExt cx="1773870" cy="1551994"/>
          </a:xfrm>
        </p:grpSpPr>
        <p:sp>
          <p:nvSpPr>
            <p:cNvPr id="52" name="Hexagone 51"/>
            <p:cNvSpPr/>
            <p:nvPr/>
          </p:nvSpPr>
          <p:spPr>
            <a:xfrm>
              <a:off x="2398757" y="2499315"/>
              <a:ext cx="1773870" cy="1551994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2824085" y="2553370"/>
              <a:ext cx="4954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A</a:t>
              </a:r>
              <a:endParaRPr lang="fr-FR" sz="4000" b="1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3355400" y="2553370"/>
              <a:ext cx="4954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A</a:t>
              </a:r>
              <a:endParaRPr lang="fr-FR" sz="4000" b="1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2863408" y="3158058"/>
              <a:ext cx="4954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A</a:t>
              </a:r>
              <a:endParaRPr lang="fr-FR" sz="4000" b="1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3319583" y="3158058"/>
              <a:ext cx="5080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/>
                <a:t>A</a:t>
              </a:r>
              <a:endParaRPr lang="fr-FR" sz="4000" b="1" dirty="0"/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-3" y="3590919"/>
            <a:ext cx="4432437" cy="1200329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Les élèves échangent pour vérifier qu’ils ont compris ce qu’il fallait prélever et compléter leur colonne avec ce qu’ils auraient pu oublier: coopération.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-5" y="4986830"/>
            <a:ext cx="4432437" cy="1477328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Chaque « expert » retourne dans son groupe afin de compléter l’ensemble du tableau. Chaque expert explique aux autres l’aspect d’habiter la métropole qu’il a extrait (j’en déduis que</a:t>
            </a:r>
            <a:r>
              <a:rPr lang="is-IS" dirty="0" smtClean="0"/>
              <a:t>…).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2219024" y="2167848"/>
            <a:ext cx="4833423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bg1"/>
                </a:solidFill>
              </a:rPr>
              <a:t>Phase 1 : constitution des groupes</a:t>
            </a:r>
            <a:endParaRPr lang="fr-FR" sz="2400" i="1" dirty="0">
              <a:solidFill>
                <a:schemeClr val="bg1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219024" y="2746425"/>
            <a:ext cx="4833423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bg1"/>
                </a:solidFill>
              </a:rPr>
              <a:t>Phase 2 : visionnage de l’extrait de film</a:t>
            </a:r>
            <a:endParaRPr lang="fr-FR" sz="2400" i="1" dirty="0">
              <a:solidFill>
                <a:schemeClr val="bg1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2210763" y="4642244"/>
            <a:ext cx="4849944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bg1"/>
                </a:solidFill>
              </a:rPr>
              <a:t>Phase 4 : Reconstitution des groupes initiaux</a:t>
            </a:r>
            <a:endParaRPr lang="fr-FR" sz="2400" i="1" dirty="0">
              <a:solidFill>
                <a:schemeClr val="bg1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2219023" y="3694334"/>
            <a:ext cx="4833424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bg1"/>
                </a:solidFill>
              </a:rPr>
              <a:t>Phase 3 : Réunion et concertation des experts</a:t>
            </a:r>
            <a:endParaRPr lang="fr-FR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  <p:bldP spid="57" grpId="0" animBg="1"/>
      <p:bldP spid="57" grpId="1" animBg="1"/>
      <p:bldP spid="58" grpId="0" animBg="1"/>
      <p:bldP spid="58" grpId="1" animBg="1"/>
      <p:bldP spid="63" grpId="0" animBg="1"/>
      <p:bldP spid="64" grpId="0" animBg="1"/>
      <p:bldP spid="65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6-04-09 à 12.31.03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7" r="24189"/>
          <a:stretch/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30938" y="373478"/>
            <a:ext cx="4482124" cy="1143000"/>
          </a:xfrm>
          <a:solidFill>
            <a:schemeClr val="bg1">
              <a:lumMod val="85000"/>
              <a:alpha val="78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b="1" dirty="0" smtClean="0"/>
              <a:t>HABITER </a:t>
            </a:r>
            <a:br>
              <a:rPr lang="fr-FR" b="1" dirty="0" smtClean="0"/>
            </a:br>
            <a:r>
              <a:rPr lang="fr-FR" b="1" dirty="0" smtClean="0"/>
              <a:t>MUMBAI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706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ÉTUDE DE CAS: HABITER MUMBAI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7195"/>
            <a:ext cx="8229600" cy="4525963"/>
          </a:xfrm>
          <a:solidFill>
            <a:schemeClr val="bg2">
              <a:lumMod val="50000"/>
              <a:alpha val="56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u="sng" dirty="0" smtClean="0"/>
              <a:t>CONSIGNES</a:t>
            </a:r>
            <a:r>
              <a:rPr lang="fr-FR" dirty="0" smtClean="0"/>
              <a:t> :</a:t>
            </a:r>
          </a:p>
          <a:p>
            <a:pPr algn="just">
              <a:buFontTx/>
              <a:buChar char="-"/>
            </a:pPr>
            <a:r>
              <a:rPr lang="fr-FR" dirty="0" smtClean="0"/>
              <a:t>En regardant les extraits de film, chaque élève remplit la colonne 1 et l’élément d’habiter la ville qui lui a été attribué.</a:t>
            </a:r>
          </a:p>
          <a:p>
            <a:pPr algn="just">
              <a:buFontTx/>
              <a:buChar char="-"/>
            </a:pPr>
            <a:endParaRPr lang="fr-FR" dirty="0" smtClean="0"/>
          </a:p>
          <a:p>
            <a:pPr algn="just">
              <a:buFontTx/>
              <a:buChar char="-"/>
            </a:pPr>
            <a:r>
              <a:rPr lang="fr-FR" dirty="0" smtClean="0"/>
              <a:t>Les 4 membres du groupe cherchent ensemble les réponses aux questions 2 et 3.</a:t>
            </a:r>
          </a:p>
          <a:p>
            <a:pPr algn="just">
              <a:buFontTx/>
              <a:buChar char="-"/>
            </a:pPr>
            <a:endParaRPr lang="fr-FR" dirty="0" smtClean="0"/>
          </a:p>
          <a:p>
            <a:pPr algn="just">
              <a:buFontTx/>
              <a:buChar char="-"/>
            </a:pPr>
            <a:r>
              <a:rPr lang="fr-FR" dirty="0" smtClean="0"/>
              <a:t>Les 4 membres du groupe collaborent pour rédiger ensemble un résumé qui explique ce que signifie « habiter une métropole » en mutualisant leurs réponses individuelles (le tableau) et collectives (sur le texte).</a:t>
            </a:r>
          </a:p>
        </p:txBody>
      </p:sp>
    </p:spTree>
    <p:extLst>
      <p:ext uri="{BB962C8B-B14F-4D97-AF65-F5344CB8AC3E}">
        <p14:creationId xmlns:p14="http://schemas.microsoft.com/office/powerpoint/2010/main" val="21381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94469" y="2507236"/>
            <a:ext cx="8755063" cy="1843529"/>
          </a:xfrm>
          <a:solidFill>
            <a:srgbClr val="A6A6A6">
              <a:alpha val="55000"/>
            </a:srgbClr>
          </a:solidFill>
        </p:spPr>
        <p:txBody>
          <a:bodyPr>
            <a:noAutofit/>
          </a:bodyPr>
          <a:lstStyle/>
          <a:p>
            <a:r>
              <a:rPr lang="fr-FR" sz="2800" b="1" dirty="0" smtClean="0"/>
              <a:t>MONTAGE D’EXTRAITS DE </a:t>
            </a:r>
            <a:r>
              <a:rPr lang="fr-FR" sz="2800" b="1" i="1" dirty="0" smtClean="0"/>
              <a:t>SLUMDOG MILLIONNAIRE</a:t>
            </a:r>
            <a:r>
              <a:rPr lang="fr-FR" sz="2800" b="1" dirty="0" smtClean="0"/>
              <a:t> (DANNY BOYLE, 2009)</a:t>
            </a:r>
            <a:br>
              <a:rPr lang="fr-FR" sz="2800" b="1" dirty="0" smtClean="0"/>
            </a:br>
            <a:r>
              <a:rPr lang="en-US" sz="2800" b="1" dirty="0">
                <a:hlinkClick r:id="rId2"/>
              </a:rPr>
              <a:t>https://</a:t>
            </a:r>
            <a:r>
              <a:rPr lang="en-US" sz="2800" b="1" dirty="0" smtClean="0">
                <a:hlinkClick r:id="rId2"/>
              </a:rPr>
              <a:t>vimeo.com/163828385</a:t>
            </a:r>
            <a:r>
              <a:rPr lang="en-US" sz="2800" b="1" dirty="0" smtClean="0"/>
              <a:t>   </a:t>
            </a:r>
            <a:br>
              <a:rPr lang="en-US" sz="2800" b="1" dirty="0" smtClean="0"/>
            </a:br>
            <a:r>
              <a:rPr lang="fr-FR" sz="2800" b="1" dirty="0" smtClean="0"/>
              <a:t>(mot de passe: </a:t>
            </a:r>
            <a:r>
              <a:rPr lang="fr-FR" sz="2800" b="1" dirty="0" err="1" smtClean="0"/>
              <a:t>HabiterMB</a:t>
            </a:r>
            <a:r>
              <a:rPr lang="fr-FR" sz="2800" b="1" dirty="0" smtClean="0"/>
              <a:t>)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7166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6-04-22 à 11.21.46.pn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33" t="2111" r="5102" b="3793"/>
          <a:stretch/>
        </p:blipFill>
        <p:spPr>
          <a:xfrm>
            <a:off x="307911" y="517849"/>
            <a:ext cx="8528179" cy="582230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0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426731"/>
              </p:ext>
            </p:extLst>
          </p:nvPr>
        </p:nvGraphicFramePr>
        <p:xfrm>
          <a:off x="0" y="144780"/>
          <a:ext cx="9144000" cy="6568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1170"/>
                <a:gridCol w="2288702"/>
                <a:gridCol w="217217"/>
                <a:gridCol w="1537228"/>
                <a:gridCol w="1883703"/>
                <a:gridCol w="2105980"/>
              </a:tblGrid>
              <a:tr h="476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i="1" dirty="0" smtClean="0"/>
                        <a:t>Place dans la programmation annuelle</a:t>
                      </a:r>
                      <a:endParaRPr lang="fr-FR" sz="1100" b="1" i="1" dirty="0" smtClean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fr-FR" sz="1800" dirty="0" smtClean="0"/>
                        <a:t>Première séquence de géographie de l’année.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 smtClean="0"/>
                        <a:t>Séances et découpage</a:t>
                      </a:r>
                    </a:p>
                    <a:p>
                      <a:pPr algn="ctr"/>
                      <a:endParaRPr lang="fr-FR" sz="1000" b="1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fr-FR" sz="1200" b="1" dirty="0" smtClean="0"/>
                        <a:t>Séance 1:</a:t>
                      </a:r>
                    </a:p>
                    <a:p>
                      <a:r>
                        <a:rPr lang="fr-FR" sz="1200" dirty="0" smtClean="0"/>
                        <a:t>Accroche</a:t>
                      </a:r>
                    </a:p>
                    <a:p>
                      <a:r>
                        <a:rPr lang="fr-FR" sz="1200" dirty="0" smtClean="0"/>
                        <a:t>Titre</a:t>
                      </a:r>
                    </a:p>
                    <a:p>
                      <a:r>
                        <a:rPr lang="fr-FR" sz="1200" dirty="0" smtClean="0"/>
                        <a:t>Problématique</a:t>
                      </a:r>
                    </a:p>
                    <a:p>
                      <a:r>
                        <a:rPr lang="fr-FR" sz="1200" dirty="0" smtClean="0"/>
                        <a:t>Etude de cas n°1 Habiter New York</a:t>
                      </a:r>
                      <a:endParaRPr lang="fr-FR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Séance 2:</a:t>
                      </a:r>
                    </a:p>
                    <a:p>
                      <a:r>
                        <a:rPr lang="fr-FR" sz="1200" dirty="0" smtClean="0"/>
                        <a:t>Etude de cas n°2 Habiter </a:t>
                      </a:r>
                      <a:r>
                        <a:rPr lang="fr-FR" sz="1200" dirty="0" err="1" smtClean="0"/>
                        <a:t>Mumbai</a:t>
                      </a:r>
                      <a:endParaRPr lang="fr-FR" sz="1200" dirty="0" smtClean="0"/>
                    </a:p>
                    <a:p>
                      <a:r>
                        <a:rPr lang="fr-FR" sz="1200" dirty="0" smtClean="0">
                          <a:sym typeface="Wingdings"/>
                        </a:rPr>
                        <a:t> Évaluation formative</a:t>
                      </a:r>
                      <a:r>
                        <a:rPr lang="fr-FR" sz="1200" baseline="0" dirty="0" smtClean="0">
                          <a:sym typeface="Wingdings"/>
                        </a:rPr>
                        <a:t>.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Séance 3: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Analogies et différences entre New</a:t>
                      </a:r>
                      <a:r>
                        <a:rPr lang="fr-FR" sz="1200" baseline="0" dirty="0" smtClean="0"/>
                        <a:t> York et </a:t>
                      </a:r>
                      <a:r>
                        <a:rPr lang="fr-FR" sz="1200" baseline="0" dirty="0" err="1" smtClean="0"/>
                        <a:t>Mumbai</a:t>
                      </a:r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Séance 4: </a:t>
                      </a:r>
                    </a:p>
                    <a:p>
                      <a:r>
                        <a:rPr lang="fr-FR" sz="1200" dirty="0" smtClean="0"/>
                        <a:t>Mise en perspective</a:t>
                      </a:r>
                    </a:p>
                    <a:p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 smtClean="0"/>
                        <a:t>Objectifs : savoirs et savoir-faire</a:t>
                      </a:r>
                    </a:p>
                    <a:p>
                      <a:pPr algn="ctr"/>
                      <a:endParaRPr lang="fr-FR" sz="1000" b="1" i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fr-FR" sz="1200" b="1" dirty="0" smtClean="0"/>
                        <a:t>Connaissances:</a:t>
                      </a:r>
                    </a:p>
                    <a:p>
                      <a:r>
                        <a:rPr lang="fr-FR" sz="1200" dirty="0" smtClean="0"/>
                        <a:t>Une métropole</a:t>
                      </a:r>
                    </a:p>
                    <a:p>
                      <a:r>
                        <a:rPr lang="fr-FR" sz="1200" dirty="0" smtClean="0"/>
                        <a:t>Un bidonville</a:t>
                      </a:r>
                    </a:p>
                    <a:p>
                      <a:r>
                        <a:rPr lang="fr-FR" sz="1200" dirty="0" smtClean="0"/>
                        <a:t>Des habitants multiples (résidents, migrants pendulaires, touristes…)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b="1" dirty="0" smtClean="0"/>
                        <a:t>Capacités:</a:t>
                      </a:r>
                    </a:p>
                    <a:p>
                      <a:r>
                        <a:rPr lang="fr-FR" sz="1200" b="0" dirty="0" smtClean="0"/>
                        <a:t>Savoir</a:t>
                      </a:r>
                      <a:r>
                        <a:rPr lang="fr-FR" sz="1200" b="0" baseline="0" dirty="0" smtClean="0"/>
                        <a:t> identifier les pratiques de l’habiter: se loger, se déplacer, avoir des pratiques quotidiennes de certains lieux, cohabiter.</a:t>
                      </a:r>
                      <a:endParaRPr lang="fr-FR" sz="1200" b="0" dirty="0" smtClean="0"/>
                    </a:p>
                    <a:p>
                      <a:endParaRPr lang="fr-FR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66836"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/>
                        <a:t>Socle</a:t>
                      </a:r>
                      <a:endParaRPr lang="fr-FR" sz="1000" b="1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D1. Les langages pour</a:t>
                      </a:r>
                      <a:r>
                        <a:rPr lang="fr-FR" sz="1200" b="1" baseline="0" dirty="0" smtClean="0"/>
                        <a:t> penser et communiquer</a:t>
                      </a:r>
                    </a:p>
                    <a:p>
                      <a:endParaRPr lang="fr-FR" sz="1200" baseline="0" dirty="0" smtClean="0"/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fr-FR" sz="1200" kern="1200" dirty="0" smtClean="0">
                          <a:effectLst/>
                        </a:rPr>
                        <a:t>Comprendre le sens général d'un document</a:t>
                      </a:r>
                      <a:r>
                        <a:rPr lang="fr-FR" sz="1200" kern="1200" baseline="0" dirty="0" smtClean="0">
                          <a:effectLst/>
                        </a:rPr>
                        <a:t> – </a:t>
                      </a:r>
                      <a:r>
                        <a:rPr lang="fr-FR" sz="1200" kern="1200" baseline="0" dirty="0" smtClean="0">
                          <a:solidFill>
                            <a:srgbClr val="3366FF"/>
                          </a:solidFill>
                          <a:effectLst/>
                        </a:rPr>
                        <a:t>comprendre les extraits de film.</a:t>
                      </a:r>
                      <a:endParaRPr lang="fr-FR" sz="1200" kern="1200" dirty="0" smtClean="0">
                        <a:solidFill>
                          <a:srgbClr val="3366FF"/>
                        </a:solidFill>
                        <a:effectLst/>
                      </a:endParaRP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fr-FR" sz="1200" kern="1200" dirty="0" smtClean="0">
                          <a:effectLst/>
                        </a:rPr>
                        <a:t>Identifier le document et savoir pourquoi il doit être identifié</a:t>
                      </a:r>
                      <a:r>
                        <a:rPr lang="fr-FR" sz="1200" kern="1200" baseline="0" dirty="0" smtClean="0">
                          <a:effectLst/>
                        </a:rPr>
                        <a:t> – </a:t>
                      </a:r>
                      <a:r>
                        <a:rPr lang="fr-FR" sz="1200" kern="1200" baseline="0" dirty="0" smtClean="0">
                          <a:solidFill>
                            <a:srgbClr val="3366FF"/>
                          </a:solidFill>
                          <a:effectLst/>
                        </a:rPr>
                        <a:t>les extraits de film sont des œuvres de fiction.</a:t>
                      </a:r>
                      <a:endParaRPr lang="fr-FR" sz="1200" kern="1200" dirty="0" smtClean="0">
                        <a:solidFill>
                          <a:srgbClr val="3366FF"/>
                        </a:solidFill>
                        <a:effectLst/>
                      </a:endParaRP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fr-FR" sz="1200" kern="1200" dirty="0" smtClean="0">
                          <a:effectLst/>
                        </a:rPr>
                        <a:t>Extraire des informations pertinentes pour répondre à une question</a:t>
                      </a:r>
                      <a:r>
                        <a:rPr lang="fr-FR" sz="1200" kern="1200" baseline="0" dirty="0" smtClean="0">
                          <a:effectLst/>
                        </a:rPr>
                        <a:t> – </a:t>
                      </a:r>
                      <a:r>
                        <a:rPr lang="fr-FR" sz="1200" kern="1200" baseline="0" dirty="0" smtClean="0">
                          <a:solidFill>
                            <a:srgbClr val="3366FF"/>
                          </a:solidFill>
                          <a:effectLst/>
                        </a:rPr>
                        <a:t>tirer des extraits de film les pratiques des lieux de la ville.</a:t>
                      </a:r>
                      <a:endParaRPr lang="fr-FR" sz="1200" kern="1200" dirty="0" smtClean="0">
                        <a:solidFill>
                          <a:srgbClr val="3366FF"/>
                        </a:solidFill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D2. Les méthodes et outils pour apprendre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fr-FR" sz="1200" dirty="0" smtClean="0">
                          <a:effectLst/>
                        </a:rPr>
                        <a:t>S'exprimer à l'oral pour penser, communiquer et échanger</a:t>
                      </a:r>
                      <a:r>
                        <a:rPr lang="fr-FR" sz="1200" baseline="0" dirty="0" smtClean="0">
                          <a:effectLst/>
                        </a:rPr>
                        <a:t>.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Ecrire pour structurer sa pensée et son savoir, pour argumenter et écrire pour communiquer et échanger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baseline="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Rédiger ce que l’on apprend sur habiter chacune des métropoles des EDC.</a:t>
                      </a:r>
                      <a:endParaRPr lang="fr-FR" sz="1200" kern="1200" dirty="0" smtClean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D3. La formation de la personne et du citoyen</a:t>
                      </a:r>
                    </a:p>
                    <a:p>
                      <a:endParaRPr lang="fr-FR" sz="12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effectLst/>
                        </a:rPr>
                        <a:t>Organiser son travail dans le cadre d'un groupe pour élaborer une production collective et mettre à la disposition des autres ses compétences et ses connaissances</a:t>
                      </a:r>
                      <a:r>
                        <a:rPr lang="fr-FR" sz="1200" kern="1200" baseline="0" dirty="0" smtClean="0">
                          <a:effectLst/>
                        </a:rPr>
                        <a:t> </a:t>
                      </a:r>
                      <a:r>
                        <a:rPr lang="fr-FR" sz="12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– </a:t>
                      </a:r>
                      <a:r>
                        <a:rPr lang="fr-FR" sz="1200" kern="1200" baseline="0" dirty="0" smtClean="0">
                          <a:solidFill>
                            <a:srgbClr val="3366FF"/>
                          </a:solidFill>
                          <a:effectLst/>
                        </a:rPr>
                        <a:t>la mutualisation des éléments du tableau.</a:t>
                      </a:r>
                      <a:endParaRPr lang="fr-FR" sz="1200" kern="1200" dirty="0" smtClean="0">
                        <a:solidFill>
                          <a:srgbClr val="3366FF"/>
                        </a:solidFill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 smtClean="0">
                        <a:effectLst/>
                      </a:endParaRPr>
                    </a:p>
                    <a:p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D5. Les représentations du monde et les activités</a:t>
                      </a:r>
                      <a:r>
                        <a:rPr lang="fr-FR" sz="1200" b="1" baseline="0" dirty="0" smtClean="0"/>
                        <a:t> humaines</a:t>
                      </a:r>
                    </a:p>
                    <a:p>
                      <a:endParaRPr lang="fr-FR" sz="1200" baseline="0" dirty="0" smtClean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fr-FR" sz="1200" kern="1200" dirty="0" smtClean="0">
                          <a:effectLst/>
                        </a:rPr>
                        <a:t>Nommer et localiser un lieu dans </a:t>
                      </a:r>
                      <a:r>
                        <a:rPr lang="fr-FR" sz="1200" kern="1200" dirty="0" smtClean="0"/>
                        <a:t>un</a:t>
                      </a:r>
                      <a:r>
                        <a:rPr lang="fr-FR" sz="1200" kern="1200" dirty="0" smtClean="0">
                          <a:effectLst/>
                        </a:rPr>
                        <a:t> espace </a:t>
                      </a:r>
                      <a:r>
                        <a:rPr lang="fr-FR" sz="1200" kern="1200" baseline="0" dirty="0" smtClean="0">
                          <a:solidFill>
                            <a:schemeClr val="tx1"/>
                          </a:solidFill>
                        </a:rPr>
                        <a:t>géographique</a:t>
                      </a:r>
                      <a:r>
                        <a:rPr lang="fr-FR" sz="1200" kern="1200" baseline="0" dirty="0" smtClean="0">
                          <a:solidFill>
                            <a:srgbClr val="3366FF"/>
                          </a:solidFill>
                          <a:effectLst/>
                        </a:rPr>
                        <a:t> – New York et </a:t>
                      </a:r>
                      <a:r>
                        <a:rPr lang="fr-FR" sz="1200" kern="1200" baseline="0" dirty="0" err="1" smtClean="0">
                          <a:solidFill>
                            <a:srgbClr val="3366FF"/>
                          </a:solidFill>
                          <a:effectLst/>
                        </a:rPr>
                        <a:t>Mumbai</a:t>
                      </a:r>
                      <a:r>
                        <a:rPr lang="fr-FR" sz="1200" kern="1200" baseline="0" dirty="0" smtClean="0">
                          <a:solidFill>
                            <a:srgbClr val="3366FF"/>
                          </a:solidFill>
                          <a:effectLst/>
                        </a:rPr>
                        <a:t>.</a:t>
                      </a:r>
                      <a:endParaRPr lang="fr-FR" sz="1200" kern="1200" dirty="0" smtClean="0">
                        <a:solidFill>
                          <a:srgbClr val="3366FF"/>
                        </a:solidFill>
                        <a:effectLst/>
                      </a:endParaRP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fr-FR" sz="1200" kern="1200" dirty="0" smtClean="0">
                          <a:effectLst/>
                        </a:rPr>
                        <a:t>Nommer, localiser et caractériser des espaces</a:t>
                      </a:r>
                      <a:r>
                        <a:rPr lang="fr-FR" sz="1200" kern="1200" baseline="0" dirty="0" smtClean="0">
                          <a:effectLst/>
                        </a:rPr>
                        <a:t> – </a:t>
                      </a:r>
                      <a:r>
                        <a:rPr lang="fr-FR" sz="1200" kern="1200" baseline="0" dirty="0" smtClean="0">
                          <a:solidFill>
                            <a:srgbClr val="3366FF"/>
                          </a:solidFill>
                          <a:effectLst/>
                        </a:rPr>
                        <a:t>les métropoles mondiales</a:t>
                      </a:r>
                      <a:r>
                        <a:rPr lang="fr-FR" sz="1200" kern="1200" baseline="0" dirty="0" smtClean="0">
                          <a:effectLst/>
                        </a:rPr>
                        <a:t>.</a:t>
                      </a:r>
                      <a:endParaRPr lang="fr-FR" sz="1200" dirty="0" smtClean="0">
                        <a:effectLst/>
                      </a:endParaRP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fr-FR" sz="1200" kern="1200" dirty="0" smtClean="0">
                          <a:effectLst/>
                        </a:rPr>
                        <a:t>Appréhender la notion d'échelle géographique.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</a:p>
                    <a:p>
                      <a:pPr marL="171450" indent="-171450">
                        <a:buFont typeface="Wingdings" charset="2"/>
                        <a:buChar char="§"/>
                      </a:pPr>
                      <a:r>
                        <a:rPr lang="fr-FR" sz="1200" dirty="0" smtClean="0">
                          <a:effectLst/>
                        </a:rPr>
                        <a:t>Mobiliser les repères.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 smtClean="0"/>
                        <a:t>Problématique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r>
                        <a:rPr lang="fr-FR" sz="1400" b="1" dirty="0" smtClean="0"/>
                        <a:t>Scientifique</a:t>
                      </a:r>
                      <a:r>
                        <a:rPr lang="fr-FR" sz="1400" dirty="0" smtClean="0"/>
                        <a:t>: Comment les habitants,</a:t>
                      </a:r>
                      <a:r>
                        <a:rPr lang="fr-FR" sz="1400" baseline="0" dirty="0" smtClean="0"/>
                        <a:t> dans leur diversité, façonnent-ils les métropoles? Quels traits communs peut-on dégager dans l’organisation et le développement de leur territoire?</a:t>
                      </a:r>
                    </a:p>
                    <a:p>
                      <a:endParaRPr lang="fr-FR" sz="1400" dirty="0" smtClean="0"/>
                    </a:p>
                    <a:p>
                      <a:r>
                        <a:rPr lang="fr-FR" sz="1400" b="1" dirty="0" smtClean="0"/>
                        <a:t>Élève</a:t>
                      </a:r>
                      <a:r>
                        <a:rPr lang="fr-FR" sz="1400" dirty="0" smtClean="0"/>
                        <a:t>: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Comment vivent les habitants dans les grandes métropoles du Monde?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04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584000"/>
            <a:ext cx="4005654" cy="4525963"/>
          </a:xfrm>
          <a:solidFill>
            <a:schemeClr val="bg2">
              <a:lumMod val="75000"/>
              <a:alpha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EN GÉOGRAPHIE :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Habiter – mobilités</a:t>
            </a:r>
          </a:p>
          <a:p>
            <a:endParaRPr lang="fr-FR" dirty="0"/>
          </a:p>
          <a:p>
            <a:r>
              <a:rPr lang="fr-FR" dirty="0" smtClean="0"/>
              <a:t>Lecture de l’habiter difficile sur une photographie de paysage – projection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 </a:t>
            </a:r>
            <a:r>
              <a:rPr lang="fr-FR" dirty="0" smtClean="0"/>
              <a:t>Le film : </a:t>
            </a:r>
          </a:p>
          <a:p>
            <a:pPr lvl="1"/>
            <a:r>
              <a:rPr lang="fr-FR" dirty="0" smtClean="0"/>
              <a:t>paysages dynamiques</a:t>
            </a:r>
          </a:p>
          <a:p>
            <a:pPr lvl="1"/>
            <a:r>
              <a:rPr lang="fr-FR" dirty="0" smtClean="0"/>
              <a:t>Corrélation entre les pratiques des lieux</a:t>
            </a:r>
          </a:p>
          <a:p>
            <a:pPr lvl="1"/>
            <a:r>
              <a:rPr lang="fr-FR" dirty="0" smtClean="0"/>
              <a:t>Mobilités visibles</a:t>
            </a:r>
          </a:p>
          <a:p>
            <a:pPr lvl="1"/>
            <a:r>
              <a:rPr lang="fr-FR" dirty="0" smtClean="0"/>
              <a:t>Regard porté sur la ville (espace habité) et ses habitants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81146" y="1583539"/>
            <a:ext cx="4005654" cy="4525963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600" b="1" dirty="0" smtClean="0"/>
              <a:t>EN HISTOIRE DES ARTS :</a:t>
            </a:r>
          </a:p>
          <a:p>
            <a:pPr marL="0" indent="0">
              <a:buFont typeface="Arial"/>
              <a:buNone/>
            </a:pPr>
            <a:endParaRPr lang="fr-FR" sz="2600" dirty="0" smtClean="0"/>
          </a:p>
          <a:p>
            <a:pPr marL="0" indent="0">
              <a:buNone/>
            </a:pPr>
            <a:r>
              <a:rPr lang="fr-FR" sz="2600" dirty="0" smtClean="0">
                <a:sym typeface="Wingdings"/>
              </a:rPr>
              <a:t>Modifier le </a:t>
            </a:r>
            <a:r>
              <a:rPr lang="fr-FR" sz="2600" dirty="0">
                <a:sym typeface="Wingdings"/>
              </a:rPr>
              <a:t>regard des élèves</a:t>
            </a:r>
            <a:r>
              <a:rPr lang="fr-FR" sz="2600" dirty="0" smtClean="0">
                <a:sym typeface="Wingdings"/>
              </a:rPr>
              <a:t>:</a:t>
            </a:r>
          </a:p>
          <a:p>
            <a:pPr marL="0" indent="0">
              <a:buNone/>
            </a:pPr>
            <a:endParaRPr lang="fr-FR" sz="2600" dirty="0">
              <a:sym typeface="Wingdings"/>
            </a:endParaRPr>
          </a:p>
          <a:p>
            <a:r>
              <a:rPr lang="fr-FR" sz="2600" dirty="0">
                <a:sym typeface="Wingdings"/>
              </a:rPr>
              <a:t>Être attentif aux </a:t>
            </a:r>
            <a:r>
              <a:rPr lang="fr-FR" sz="2600" dirty="0" smtClean="0">
                <a:sym typeface="Wingdings"/>
              </a:rPr>
              <a:t>paysages;</a:t>
            </a:r>
          </a:p>
          <a:p>
            <a:pPr>
              <a:buFontTx/>
              <a:buChar char="-"/>
            </a:pPr>
            <a:endParaRPr lang="fr-FR" sz="2600" dirty="0">
              <a:sym typeface="Wingdings"/>
            </a:endParaRPr>
          </a:p>
          <a:p>
            <a:r>
              <a:rPr lang="fr-FR" sz="2600" dirty="0" smtClean="0">
                <a:sym typeface="Wingdings"/>
              </a:rPr>
              <a:t>voir</a:t>
            </a:r>
            <a:r>
              <a:rPr lang="fr-FR" sz="2600" dirty="0">
                <a:sym typeface="Wingdings"/>
              </a:rPr>
              <a:t>, en dehors de l’action, l’importance de la construction de l’arrière plan dans les films.</a:t>
            </a:r>
            <a:endParaRPr lang="fr-FR" sz="2600" dirty="0"/>
          </a:p>
          <a:p>
            <a:pPr marL="0" indent="0">
              <a:buFont typeface="Arial"/>
              <a:buNone/>
            </a:pPr>
            <a:endParaRPr lang="fr-FR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195323"/>
            <a:ext cx="8229600" cy="1143000"/>
          </a:xfr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  <a:gs pos="57000">
                <a:schemeClr val="bg2">
                  <a:lumMod val="50000"/>
                </a:schemeClr>
              </a:gs>
              <a:gs pos="28000">
                <a:schemeClr val="bg2">
                  <a:lumMod val="75000"/>
                </a:schemeClr>
              </a:gs>
            </a:gsLst>
            <a:lin ang="5100000" scaled="0"/>
            <a:tileRect/>
          </a:gra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lang="fr-FR" b="1" cap="small" dirty="0" smtClean="0"/>
              <a:t>Pourquoi utiliser des extraits de film pour étudier « l’Habiter » ?</a:t>
            </a:r>
            <a:endParaRPr lang="fr-FR" b="1" cap="small" dirty="0"/>
          </a:p>
        </p:txBody>
      </p:sp>
    </p:spTree>
    <p:extLst>
      <p:ext uri="{BB962C8B-B14F-4D97-AF65-F5344CB8AC3E}">
        <p14:creationId xmlns:p14="http://schemas.microsoft.com/office/powerpoint/2010/main" val="8855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  <a:gs pos="57000">
                <a:schemeClr val="bg2">
                  <a:lumMod val="50000"/>
                </a:schemeClr>
              </a:gs>
              <a:gs pos="28000">
                <a:schemeClr val="bg2">
                  <a:lumMod val="75000"/>
                </a:schemeClr>
              </a:gs>
            </a:gsLst>
            <a:lin ang="5100000" scaled="0"/>
            <a:tileRect/>
          </a:gra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fr-FR" b="1" cap="small" dirty="0" smtClean="0"/>
              <a:t>La séquence</a:t>
            </a:r>
            <a:endParaRPr lang="fr-FR" b="1" cap="small" dirty="0"/>
          </a:p>
        </p:txBody>
      </p:sp>
    </p:spTree>
    <p:extLst>
      <p:ext uri="{BB962C8B-B14F-4D97-AF65-F5344CB8AC3E}">
        <p14:creationId xmlns:p14="http://schemas.microsoft.com/office/powerpoint/2010/main" val="320505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319" y="3151566"/>
            <a:ext cx="4281680" cy="37064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"/>
          <a:stretch/>
        </p:blipFill>
        <p:spPr>
          <a:xfrm>
            <a:off x="4862319" y="0"/>
            <a:ext cx="4281681" cy="31515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512"/>
          <a:stretch/>
        </p:blipFill>
        <p:spPr>
          <a:xfrm>
            <a:off x="0" y="0"/>
            <a:ext cx="4862319" cy="3575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" r="1"/>
          <a:stretch/>
        </p:blipFill>
        <p:spPr>
          <a:xfrm>
            <a:off x="1" y="3575146"/>
            <a:ext cx="4862318" cy="32828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97281" y="70896"/>
            <a:ext cx="4590465" cy="577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cap="small" dirty="0" smtClean="0"/>
              <a:t>LE GRAND NEW YORK</a:t>
            </a:r>
          </a:p>
          <a:p>
            <a:pPr algn="ctr"/>
            <a:r>
              <a:rPr lang="fr-FR" sz="1600" cap="small" dirty="0" smtClean="0"/>
              <a:t>23 MILLIONS DE RÉSIDENTS</a:t>
            </a:r>
            <a:endParaRPr lang="fr-FR" sz="1600" cap="small" dirty="0"/>
          </a:p>
        </p:txBody>
      </p:sp>
      <p:sp>
        <p:nvSpPr>
          <p:cNvPr id="9" name="Rectangle 8"/>
          <p:cNvSpPr/>
          <p:nvPr/>
        </p:nvSpPr>
        <p:spPr>
          <a:xfrm>
            <a:off x="4963609" y="65625"/>
            <a:ext cx="4076219" cy="57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1,5 MILLIONS DE PERSONNES VIENNENT CHAQUE JOUR AU CENTRE DE NEW YORK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97282" y="5867542"/>
            <a:ext cx="4590465" cy="897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50 000 PERSONNES VENUES DU MONDE ENTIER PARTICIPENT CHAQUE ANNÉE AU MARATHON DE NEW YORK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4963608" y="6188579"/>
            <a:ext cx="4076219" cy="57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58 MILLIONS DE TOURISTES VISITENT NEW YORK CHAQUE ANNÉE</a:t>
            </a:r>
            <a:endParaRPr lang="fr-FR" sz="16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135990" y="2706922"/>
            <a:ext cx="4872021" cy="1444157"/>
          </a:xfrm>
          <a:prstGeom prst="roundRect">
            <a:avLst/>
          </a:prstGeom>
          <a:solidFill>
            <a:srgbClr val="C0504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POURQUOI PEUT-ON DIRE QUE TOUTES CES PERSONNES HABITENT NEW YORK ?</a:t>
            </a:r>
            <a:endParaRPr lang="fr-FR" sz="2400" b="1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  <a:gs pos="57000">
                <a:schemeClr val="bg2">
                  <a:lumMod val="50000"/>
                </a:schemeClr>
              </a:gs>
              <a:gs pos="28000">
                <a:schemeClr val="bg2">
                  <a:lumMod val="75000"/>
                </a:schemeClr>
              </a:gs>
            </a:gsLst>
            <a:lin ang="5100000" scaled="0"/>
            <a:tileRect/>
          </a:gra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fr-FR" b="1" cap="small" dirty="0" smtClean="0"/>
              <a:t>Accroche…</a:t>
            </a:r>
            <a:endParaRPr lang="fr-FR" b="1" cap="small" dirty="0"/>
          </a:p>
        </p:txBody>
      </p:sp>
    </p:spTree>
    <p:extLst>
      <p:ext uri="{BB962C8B-B14F-4D97-AF65-F5344CB8AC3E}">
        <p14:creationId xmlns:p14="http://schemas.microsoft.com/office/powerpoint/2010/main" val="94215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428819" y="2064015"/>
            <a:ext cx="6244468" cy="2346274"/>
          </a:xfrm>
          <a:prstGeom prst="roundRect">
            <a:avLst/>
          </a:prstGeom>
          <a:solidFill>
            <a:srgbClr val="4BACC6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/>
              <a:t>HABITER UNE MÉTROPOLE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6478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9079" y="121013"/>
            <a:ext cx="3784922" cy="833929"/>
          </a:xfrm>
        </p:spPr>
        <p:txBody>
          <a:bodyPr/>
          <a:lstStyle/>
          <a:p>
            <a:r>
              <a:rPr lang="fr-FR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r-FR" b="1" u="sng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41386"/>
            <a:ext cx="8229600" cy="3145420"/>
          </a:xfrm>
          <a:solidFill>
            <a:schemeClr val="bg2">
              <a:lumMod val="25000"/>
              <a:alpha val="49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/>
              <a:t>Plus de la moitié </a:t>
            </a:r>
            <a:r>
              <a:rPr lang="fr-FR" b="1" dirty="0" smtClean="0"/>
              <a:t>des habitants de la terre vit </a:t>
            </a:r>
            <a:r>
              <a:rPr lang="fr-FR" b="1" dirty="0"/>
              <a:t>en </a:t>
            </a:r>
            <a:r>
              <a:rPr lang="fr-FR" b="1" dirty="0" smtClean="0"/>
              <a:t>ville.</a:t>
            </a:r>
            <a:endParaRPr lang="fr-FR" b="1" dirty="0"/>
          </a:p>
          <a:p>
            <a:pPr marL="0" indent="0" algn="just">
              <a:buNone/>
            </a:pPr>
            <a:r>
              <a:rPr lang="fr-FR" b="1" dirty="0" smtClean="0"/>
              <a:t>Les </a:t>
            </a:r>
            <a:r>
              <a:rPr lang="fr-FR" b="1" dirty="0"/>
              <a:t>plus grandes </a:t>
            </a:r>
            <a:r>
              <a:rPr lang="fr-FR" b="1" dirty="0" smtClean="0"/>
              <a:t>villes : </a:t>
            </a:r>
            <a:r>
              <a:rPr lang="fr-FR" b="1" u="sng" dirty="0"/>
              <a:t>les métropoles</a:t>
            </a:r>
            <a:r>
              <a:rPr lang="fr-FR" b="1" dirty="0"/>
              <a:t>, sont celles qui attirent le plus de nouveaux habitants grâce aux activités (emplois et services) qu’elles proposent. </a:t>
            </a:r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4912137"/>
            <a:ext cx="822960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</a:rPr>
              <a:t>Comment vivent les habitants dans les grandes métropoles du Monde ?</a:t>
            </a:r>
            <a:endParaRPr lang="fr-F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99" r="2095"/>
          <a:stretch/>
        </p:blipFill>
        <p:spPr>
          <a:xfrm>
            <a:off x="0" y="-16741"/>
            <a:ext cx="9144000" cy="687474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1062" y="762421"/>
            <a:ext cx="4052587" cy="1143000"/>
          </a:xfrm>
          <a:solidFill>
            <a:schemeClr val="bg1">
              <a:lumMod val="85000"/>
              <a:alpha val="78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b="1" dirty="0" smtClean="0"/>
              <a:t>HABITER </a:t>
            </a:r>
            <a:br>
              <a:rPr lang="fr-FR" b="1" dirty="0" smtClean="0"/>
            </a:br>
            <a:r>
              <a:rPr lang="fr-FR" b="1" dirty="0" smtClean="0"/>
              <a:t>NEW YORK CITY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166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65000"/>
              <a:alpha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ÉTUDE DE CAS : HABITER NEW YORK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  <a:alpha val="56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u="sng" dirty="0" smtClean="0"/>
              <a:t>CONSIGNES</a:t>
            </a:r>
            <a:r>
              <a:rPr lang="fr-FR" dirty="0" smtClean="0"/>
              <a:t> :</a:t>
            </a:r>
          </a:p>
          <a:p>
            <a:pPr algn="just">
              <a:buFontTx/>
              <a:buChar char="-"/>
            </a:pPr>
            <a:r>
              <a:rPr lang="fr-FR" dirty="0" smtClean="0"/>
              <a:t>En regardant les extraits de film, chaque élève remplit la colonne 1 et l’élément d’habiter la ville qui lui a été attribué.</a:t>
            </a:r>
          </a:p>
          <a:p>
            <a:pPr algn="just">
              <a:buFontTx/>
              <a:buChar char="-"/>
            </a:pPr>
            <a:endParaRPr lang="fr-FR" dirty="0" smtClean="0"/>
          </a:p>
          <a:p>
            <a:pPr algn="just">
              <a:buFontTx/>
              <a:buChar char="-"/>
            </a:pPr>
            <a:r>
              <a:rPr lang="fr-FR" dirty="0" smtClean="0"/>
              <a:t>Les 4 membres du groupe collaborent pour rédiger ensemble un résumé qui explique ce que signifie « habiter une métropole »</a:t>
            </a:r>
            <a:r>
              <a:rPr lang="fr-FR" dirty="0"/>
              <a:t> </a:t>
            </a:r>
            <a:r>
              <a:rPr lang="fr-FR" dirty="0" smtClean="0"/>
              <a:t>en mutualisant leurs réponses individuelles (le tableau).</a:t>
            </a:r>
          </a:p>
          <a:p>
            <a:pPr algn="just">
              <a:buFontTx/>
              <a:buChar char="-"/>
            </a:pPr>
            <a:endParaRPr lang="fr-FR" dirty="0" smtClean="0"/>
          </a:p>
          <a:p>
            <a:pPr algn="just">
              <a:buFontTx/>
              <a:buChar char="-"/>
            </a:pPr>
            <a:r>
              <a:rPr lang="fr-FR" dirty="0" smtClean="0"/>
              <a:t>Chacun répond aux deux dernières questions.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2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9315</TotalTime>
  <Words>821</Words>
  <Application>Microsoft Office PowerPoint</Application>
  <PresentationFormat>Affichage à l'écran (4:3)</PresentationFormat>
  <Paragraphs>144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HABITER  UNE  MÉTROPOLE</vt:lpstr>
      <vt:lpstr>Présentation PowerPoint</vt:lpstr>
      <vt:lpstr>Pourquoi utiliser des extraits de film pour étudier « l’Habiter » ?</vt:lpstr>
      <vt:lpstr>La séquence</vt:lpstr>
      <vt:lpstr>Accroche…</vt:lpstr>
      <vt:lpstr>Présentation PowerPoint</vt:lpstr>
      <vt:lpstr>Introduction</vt:lpstr>
      <vt:lpstr>HABITER  NEW YORK CITY</vt:lpstr>
      <vt:lpstr>ÉTUDE DE CAS : HABITER NEW YORK </vt:lpstr>
      <vt:lpstr>Présentation PowerPoint</vt:lpstr>
      <vt:lpstr>Présentation PowerPoint</vt:lpstr>
      <vt:lpstr>Présentation PowerPoint</vt:lpstr>
      <vt:lpstr>La pédagogie de la coopération</vt:lpstr>
      <vt:lpstr>HABITER  MUMBAI</vt:lpstr>
      <vt:lpstr>ÉTUDE DE CAS: HABITER MUMBAI</vt:lpstr>
      <vt:lpstr>MONTAGE D’EXTRAITS DE SLUMDOG MILLIONNAIRE (DANNY BOYLE, 2009) https://vimeo.com/163828385    (mot de passe: HabiterMB)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HABITER LA VILLE</dc:title>
  <dc:creator>Manon ARNAUD</dc:creator>
  <cp:lastModifiedBy>User</cp:lastModifiedBy>
  <cp:revision>342</cp:revision>
  <dcterms:created xsi:type="dcterms:W3CDTF">2016-04-04T14:30:45Z</dcterms:created>
  <dcterms:modified xsi:type="dcterms:W3CDTF">2016-08-29T14:29:10Z</dcterms:modified>
</cp:coreProperties>
</file>