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80" r:id="rId2"/>
    <p:sldId id="281" r:id="rId3"/>
    <p:sldId id="282" r:id="rId4"/>
    <p:sldId id="283" r:id="rId5"/>
    <p:sldId id="258" r:id="rId6"/>
    <p:sldId id="266" r:id="rId7"/>
    <p:sldId id="268" r:id="rId8"/>
    <p:sldId id="276" r:id="rId9"/>
    <p:sldId id="277" r:id="rId10"/>
    <p:sldId id="279" r:id="rId11"/>
    <p:sldId id="262"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4620"/>
    <a:srgbClr val="71A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autoAdjust="0"/>
    <p:restoredTop sz="94650" autoAdjust="0"/>
  </p:normalViewPr>
  <p:slideViewPr>
    <p:cSldViewPr>
      <p:cViewPr>
        <p:scale>
          <a:sx n="84" d="100"/>
          <a:sy n="84" d="100"/>
        </p:scale>
        <p:origin x="-1272"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76D029-4D3F-4327-AB1C-1992CE861EF4}" type="datetimeFigureOut">
              <a:rPr lang="fr-FR" smtClean="0"/>
              <a:pPr/>
              <a:t>22/10/2015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170E2-28E8-4FC7-83FE-E67B1F66CADE}" type="slidenum">
              <a:rPr lang="fr-FR" smtClean="0"/>
              <a:pPr/>
              <a:t>‹N°›</a:t>
            </a:fld>
            <a:endParaRPr lang="fr-FR"/>
          </a:p>
        </p:txBody>
      </p:sp>
    </p:spTree>
    <p:extLst>
      <p:ext uri="{BB962C8B-B14F-4D97-AF65-F5344CB8AC3E}">
        <p14:creationId xmlns:p14="http://schemas.microsoft.com/office/powerpoint/2010/main" val="165534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1</a:t>
            </a:fld>
            <a:endParaRPr lang="fr-FR"/>
          </a:p>
        </p:txBody>
      </p:sp>
    </p:spTree>
    <p:extLst>
      <p:ext uri="{BB962C8B-B14F-4D97-AF65-F5344CB8AC3E}">
        <p14:creationId xmlns:p14="http://schemas.microsoft.com/office/powerpoint/2010/main" val="209555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11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2</a:t>
            </a:fld>
            <a:endParaRPr lang="fr-FR"/>
          </a:p>
        </p:txBody>
      </p:sp>
    </p:spTree>
    <p:extLst>
      <p:ext uri="{BB962C8B-B14F-4D97-AF65-F5344CB8AC3E}">
        <p14:creationId xmlns:p14="http://schemas.microsoft.com/office/powerpoint/2010/main" val="888254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3</a:t>
            </a:fld>
            <a:endParaRPr lang="fr-FR"/>
          </a:p>
        </p:txBody>
      </p:sp>
    </p:spTree>
    <p:extLst>
      <p:ext uri="{BB962C8B-B14F-4D97-AF65-F5344CB8AC3E}">
        <p14:creationId xmlns:p14="http://schemas.microsoft.com/office/powerpoint/2010/main" val="88825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A0A170E2-28E8-4FC7-83FE-E67B1F66CADE}"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CFF44C0-D193-46D9-A6F7-45CC566273A1}" type="datetimeFigureOut">
              <a:rPr lang="fr-FR" smtClean="0"/>
              <a:pPr/>
              <a:t>22/10/2015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99E2996-2DE7-4EE9-AAA7-79DEFBD4330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FF44C0-D193-46D9-A6F7-45CC566273A1}" type="datetimeFigureOut">
              <a:rPr lang="fr-FR" smtClean="0"/>
              <a:pPr/>
              <a:t>22/10/2015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E2996-2DE7-4EE9-AAA7-79DEFBD4330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2.wdp"/><Relationship Id="rId18" Type="http://schemas.microsoft.com/office/2007/relationships/hdphoto" Target="../media/hdphoto3.wdp"/><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5" Type="http://schemas.openxmlformats.org/officeDocument/2006/relationships/image" Target="../media/image13.png"/><Relationship Id="rId10" Type="http://schemas.openxmlformats.org/officeDocument/2006/relationships/image" Target="../media/image9.jpeg"/><Relationship Id="rId19"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youtube.com/watch?v=OaV0pXUjnkE" TargetMode="External"/><Relationship Id="rId5" Type="http://schemas.microsoft.com/office/2007/relationships/hdphoto" Target="../media/hdphoto3.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o.fr/var/geo/storage/images/media/deforestation-au-bresil/649775-1-fre-FR/deforestation-au-bresil_940x7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rot="16200000">
            <a:off x="-3312512" y="3244718"/>
            <a:ext cx="6912000" cy="369332"/>
          </a:xfrm>
          <a:prstGeom prst="rect">
            <a:avLst/>
          </a:prstGeom>
          <a:solidFill>
            <a:srgbClr val="71AF8A"/>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tabLst>
                <a:tab pos="1436688" algn="l"/>
              </a:tabLst>
            </a:pPr>
            <a:r>
              <a:rPr lang="fr-FR" b="1" cap="small" dirty="0" smtClean="0">
                <a:solidFill>
                  <a:schemeClr val="tx1"/>
                </a:solidFill>
                <a:latin typeface="Tw Cen MT" pitchFamily="34" charset="0"/>
              </a:rPr>
              <a:t>Thème 2 : Gérer les ressources terrestres</a:t>
            </a:r>
            <a:endParaRPr lang="fr-FR" b="1" cap="small" dirty="0">
              <a:solidFill>
                <a:schemeClr val="tx1"/>
              </a:solidFill>
              <a:latin typeface="Tw Cen MT" pitchFamily="34" charset="0"/>
            </a:endParaRPr>
          </a:p>
        </p:txBody>
      </p:sp>
      <p:sp>
        <p:nvSpPr>
          <p:cNvPr id="6" name="Rectangle 5"/>
          <p:cNvSpPr/>
          <p:nvPr/>
        </p:nvSpPr>
        <p:spPr>
          <a:xfrm>
            <a:off x="345350" y="45785"/>
            <a:ext cx="3362554" cy="430887"/>
          </a:xfrm>
          <a:prstGeom prst="rect">
            <a:avLst/>
          </a:prstGeom>
          <a:noFill/>
        </p:spPr>
        <p:txBody>
          <a:bodyPr wrap="square">
            <a:spAutoFit/>
          </a:bodyPr>
          <a:lstStyle/>
          <a:p>
            <a:r>
              <a:rPr lang="fr-FR" sz="2200" b="1" u="sng" dirty="0" smtClean="0">
                <a:solidFill>
                  <a:schemeClr val="accent3">
                    <a:lumMod val="40000"/>
                    <a:lumOff val="60000"/>
                  </a:schemeClr>
                </a:solidFill>
                <a:effectLst>
                  <a:outerShdw blurRad="38100" dist="38100" dir="2700000" algn="tl">
                    <a:srgbClr val="000000">
                      <a:alpha val="43137"/>
                    </a:srgbClr>
                  </a:outerShdw>
                </a:effectLst>
                <a:latin typeface="John Handy LET" pitchFamily="2" charset="0"/>
              </a:rPr>
              <a:t>Chapitre 3 - Etude de cas</a:t>
            </a:r>
          </a:p>
        </p:txBody>
      </p:sp>
      <p:sp>
        <p:nvSpPr>
          <p:cNvPr id="7" name="Rectangle 6"/>
          <p:cNvSpPr/>
          <p:nvPr/>
        </p:nvSpPr>
        <p:spPr>
          <a:xfrm>
            <a:off x="611560" y="661689"/>
            <a:ext cx="8280920" cy="607071"/>
          </a:xfrm>
          <a:prstGeom prst="rect">
            <a:avLst/>
          </a:prstGeom>
          <a:solidFill>
            <a:srgbClr val="71AF8A">
              <a:alpha val="50000"/>
            </a:srgbClr>
          </a:solidFill>
          <a:ln>
            <a:noFill/>
          </a:ln>
          <a:effectLst>
            <a:softEdge rad="63500"/>
          </a:effectLst>
        </p:spPr>
        <p:txBody>
          <a:bodyPr wrap="square" tIns="144000" bIns="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000" b="1" cap="all" dirty="0" smtClean="0">
                <a:ln w="0"/>
                <a:solidFill>
                  <a:schemeClr val="accent3">
                    <a:lumMod val="20000"/>
                    <a:lumOff val="80000"/>
                  </a:schemeClr>
                </a:solidFill>
                <a:effectLst>
                  <a:reflection blurRad="12700" stA="50000" endPos="50000" dist="5000" dir="5400000" sy="-100000" rotWithShape="0"/>
                </a:effectLst>
                <a:latin typeface="John Handy LET" pitchFamily="2" charset="0"/>
              </a:rPr>
              <a:t>Le Brésil, ferme du monde ?</a:t>
            </a:r>
            <a:endParaRPr lang="fr-FR" sz="3000" b="1" cap="all" dirty="0">
              <a:ln w="0"/>
              <a:solidFill>
                <a:schemeClr val="accent3">
                  <a:lumMod val="20000"/>
                  <a:lumOff val="80000"/>
                </a:schemeClr>
              </a:solidFill>
              <a:effectLst>
                <a:reflection blurRad="12700" stA="50000" endPos="50000" dist="5000" dir="5400000" sy="-100000" rotWithShape="0"/>
              </a:effectLst>
              <a:latin typeface="John Handy LET" pitchFamily="2" charset="0"/>
            </a:endParaRPr>
          </a:p>
        </p:txBody>
      </p:sp>
      <p:sp>
        <p:nvSpPr>
          <p:cNvPr id="4" name="ZoneTexte 3"/>
          <p:cNvSpPr txBox="1"/>
          <p:nvPr/>
        </p:nvSpPr>
        <p:spPr>
          <a:xfrm>
            <a:off x="3995936" y="6581001"/>
            <a:ext cx="5161669" cy="276999"/>
          </a:xfrm>
          <a:prstGeom prst="rect">
            <a:avLst/>
          </a:prstGeom>
          <a:noFill/>
        </p:spPr>
        <p:txBody>
          <a:bodyPr wrap="none" rtlCol="0">
            <a:spAutoFit/>
          </a:bodyPr>
          <a:lstStyle/>
          <a:p>
            <a:r>
              <a:rPr lang="fr-FR" sz="1200" b="1" dirty="0" smtClean="0">
                <a:solidFill>
                  <a:schemeClr val="accent3">
                    <a:lumMod val="40000"/>
                    <a:lumOff val="60000"/>
                  </a:schemeClr>
                </a:solidFill>
                <a:latin typeface="Tw Cen MT" panose="020B0602020104020603" pitchFamily="34" charset="0"/>
              </a:rPr>
              <a:t>Paysage d’Amazonie Brésil : entre agriculture, déforestation et préservation.</a:t>
            </a:r>
            <a:endParaRPr lang="fr-FR" sz="1200" b="1" dirty="0">
              <a:solidFill>
                <a:schemeClr val="accent3">
                  <a:lumMod val="40000"/>
                  <a:lumOff val="60000"/>
                </a:schemeClr>
              </a:solidFill>
              <a:latin typeface="Tw Cen MT" panose="020B0602020104020603" pitchFamily="34" charset="0"/>
            </a:endParaRPr>
          </a:p>
        </p:txBody>
      </p:sp>
    </p:spTree>
    <p:extLst>
      <p:ext uri="{BB962C8B-B14F-4D97-AF65-F5344CB8AC3E}">
        <p14:creationId xmlns:p14="http://schemas.microsoft.com/office/powerpoint/2010/main" val="41812187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par>
                          <p:cTn id="12" fill="hold">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écolte de soja au Brésil."/>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491880" y="643288"/>
            <a:ext cx="5472608" cy="3644525"/>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000068" y="46365"/>
            <a:ext cx="8036428"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r-FR" sz="3600" b="1" u="sng" dirty="0" smtClean="0">
                <a:ln/>
                <a:solidFill>
                  <a:schemeClr val="accent3">
                    <a:lumMod val="20000"/>
                    <a:lumOff val="80000"/>
                  </a:schemeClr>
                </a:solidFill>
                <a:latin typeface="John Handy LET" pitchFamily="2" charset="0"/>
              </a:rPr>
              <a:t>Conclusion</a:t>
            </a:r>
            <a:endParaRPr lang="fr-FR" sz="3600" b="1" u="sng" dirty="0">
              <a:ln/>
              <a:solidFill>
                <a:schemeClr val="accent3">
                  <a:lumMod val="20000"/>
                  <a:lumOff val="80000"/>
                </a:schemeClr>
              </a:solidFill>
              <a:latin typeface="John Handy LET" pitchFamily="2" charset="0"/>
            </a:endParaRPr>
          </a:p>
        </p:txBody>
      </p:sp>
      <p:sp>
        <p:nvSpPr>
          <p:cNvPr id="6" name="ZoneTexte 5"/>
          <p:cNvSpPr txBox="1"/>
          <p:nvPr/>
        </p:nvSpPr>
        <p:spPr>
          <a:xfrm>
            <a:off x="179512" y="188640"/>
            <a:ext cx="3172151" cy="2631490"/>
          </a:xfrm>
          <a:prstGeom prst="rect">
            <a:avLst/>
          </a:prstGeom>
          <a:solidFill>
            <a:schemeClr val="accent3">
              <a:lumMod val="40000"/>
              <a:lumOff val="60000"/>
              <a:alpha val="50000"/>
            </a:schemeClr>
          </a:solidFill>
          <a:ln>
            <a:solidFill>
              <a:schemeClr val="accent3">
                <a:lumMod val="50000"/>
              </a:schemeClr>
            </a:solidFill>
          </a:ln>
        </p:spPr>
        <p:txBody>
          <a:bodyPr wrap="square" rtlCol="0">
            <a:spAutoFit/>
          </a:bodyPr>
          <a:lstStyle/>
          <a:p>
            <a:pPr algn="ctr"/>
            <a:r>
              <a:rPr lang="fr-FR" sz="1500" b="1" dirty="0">
                <a:latin typeface="Tw Cen MT" pitchFamily="34" charset="0"/>
              </a:rPr>
              <a:t>Le Brésil peut donc être la "ferme du monde" si l'on considère les tonnages produits, le dynamisme de ses producteurs et ses potentiels de </a:t>
            </a:r>
            <a:r>
              <a:rPr lang="fr-FR" sz="1500" b="1" dirty="0" smtClean="0">
                <a:latin typeface="Tw Cen MT" pitchFamily="34" charset="0"/>
              </a:rPr>
              <a:t>croissance.</a:t>
            </a:r>
          </a:p>
          <a:p>
            <a:pPr algn="ctr"/>
            <a:r>
              <a:rPr lang="fr-FR" sz="1500" b="1" dirty="0" smtClean="0">
                <a:latin typeface="Tw Cen MT" pitchFamily="34" charset="0"/>
              </a:rPr>
              <a:t>Ce secteur d’activité, traversé </a:t>
            </a:r>
            <a:r>
              <a:rPr lang="fr-FR" sz="1500" b="1" dirty="0">
                <a:latin typeface="Tw Cen MT" pitchFamily="34" charset="0"/>
              </a:rPr>
              <a:t>de contradictions et de conflits, est en constante mutation. </a:t>
            </a:r>
            <a:endParaRPr lang="fr-FR" sz="1500" b="1" dirty="0" smtClean="0">
              <a:latin typeface="Tw Cen MT" pitchFamily="34" charset="0"/>
            </a:endParaRPr>
          </a:p>
          <a:p>
            <a:pPr algn="ctr"/>
            <a:r>
              <a:rPr lang="fr-FR" sz="1500" b="1" dirty="0" smtClean="0">
                <a:latin typeface="Tw Cen MT" pitchFamily="34" charset="0"/>
              </a:rPr>
              <a:t>Son </a:t>
            </a:r>
            <a:r>
              <a:rPr lang="fr-FR" sz="1500" b="1" dirty="0">
                <a:latin typeface="Tw Cen MT" pitchFamily="34" charset="0"/>
              </a:rPr>
              <a:t>dynamisme conquérant ne va pas sans poser de graves problèmes sociaux et environnementaux.</a:t>
            </a:r>
          </a:p>
        </p:txBody>
      </p:sp>
      <p:pic>
        <p:nvPicPr>
          <p:cNvPr id="1028" name="Picture 4" descr="http://p1.storage.canalblog.com/17/23/341809/452246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970879"/>
            <a:ext cx="2530436" cy="3790593"/>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pic>
        <p:nvPicPr>
          <p:cNvPr id="1030" name="Picture 6" descr="http://www.airdeterre.com/images/pages/2008/10/rainforest_tarzan_1200x84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5797" y="3284985"/>
            <a:ext cx="4891109" cy="3456384"/>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7812360" y="4433044"/>
            <a:ext cx="1152128" cy="2308324"/>
          </a:xfrm>
          <a:prstGeom prst="rect">
            <a:avLst/>
          </a:prstGeom>
          <a:solidFill>
            <a:schemeClr val="accent2">
              <a:lumMod val="40000"/>
              <a:lumOff val="60000"/>
              <a:alpha val="50000"/>
            </a:schemeClr>
          </a:solidFill>
          <a:ln>
            <a:solidFill>
              <a:schemeClr val="accent3">
                <a:lumMod val="20000"/>
                <a:lumOff val="80000"/>
              </a:schemeClr>
            </a:solidFill>
          </a:ln>
        </p:spPr>
        <p:txBody>
          <a:bodyPr wrap="square" rtlCol="0">
            <a:spAutoFit/>
          </a:bodyPr>
          <a:lstStyle/>
          <a:p>
            <a:pPr algn="ctr"/>
            <a:r>
              <a:rPr lang="fr-FR" sz="1200" b="1" i="1" dirty="0" smtClean="0">
                <a:latin typeface="Times New Roman"/>
                <a:cs typeface="Times New Roman"/>
              </a:rPr>
              <a:t>▲ </a:t>
            </a:r>
            <a:r>
              <a:rPr lang="fr-FR" sz="1200" b="1" i="1" dirty="0" smtClean="0">
                <a:latin typeface="Tw Cen MT" panose="020B0602020104020603" pitchFamily="34" charset="0"/>
              </a:rPr>
              <a:t>Récolte du soja au Brésil</a:t>
            </a:r>
          </a:p>
          <a:p>
            <a:pPr algn="ctr"/>
            <a:endParaRPr lang="fr-FR" sz="600" b="1" i="1" dirty="0" smtClean="0">
              <a:latin typeface="Tw Cen MT" panose="020B0602020104020603" pitchFamily="34" charset="0"/>
            </a:endParaRPr>
          </a:p>
          <a:p>
            <a:pPr algn="ctr"/>
            <a:r>
              <a:rPr lang="fr-FR" sz="1200" b="1" i="1" dirty="0" smtClean="0">
                <a:latin typeface="Times New Roman"/>
                <a:cs typeface="Times New Roman"/>
              </a:rPr>
              <a:t>◄ </a:t>
            </a:r>
            <a:r>
              <a:rPr lang="fr-FR" sz="1200" b="1" i="1" dirty="0" smtClean="0">
                <a:latin typeface="Tw Cen MT" panose="020B0602020104020603" pitchFamily="34" charset="0"/>
              </a:rPr>
              <a:t>Manifestation des Sans terres en 2009</a:t>
            </a:r>
          </a:p>
          <a:p>
            <a:pPr algn="ctr"/>
            <a:endParaRPr lang="fr-FR" sz="600" b="1" i="1" dirty="0" smtClean="0">
              <a:latin typeface="Tw Cen MT" panose="020B0602020104020603" pitchFamily="34" charset="0"/>
            </a:endParaRPr>
          </a:p>
          <a:p>
            <a:pPr algn="ctr"/>
            <a:r>
              <a:rPr lang="fr-FR" sz="1200" b="1" i="1" dirty="0" smtClean="0">
                <a:latin typeface="Tw Cen MT" panose="020B0602020104020603" pitchFamily="34" charset="0"/>
                <a:cs typeface="Times New Roman"/>
              </a:rPr>
              <a:t>◄ </a:t>
            </a:r>
            <a:r>
              <a:rPr lang="fr-FR" sz="1200" b="1" i="1" dirty="0" smtClean="0">
                <a:latin typeface="Tw Cen MT" panose="020B0602020104020603" pitchFamily="34" charset="0"/>
              </a:rPr>
              <a:t>Campagne de sensibilisation  de WWF pour lutter contre la déforestation de l’Amazonie.</a:t>
            </a:r>
            <a:endParaRPr lang="fr-FR" sz="1200" b="1" i="1" dirty="0">
              <a:latin typeface="Tw Cen MT" panose="020B06020201040206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wipe(left)">
                                      <p:cBhvr>
                                        <p:cTn id="12" dur="1000"/>
                                        <p:tgtEl>
                                          <p:spTgt spid="6">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1000"/>
                                        <p:tgtEl>
                                          <p:spTgt spid="6">
                                            <p:txEl>
                                              <p:pRg st="0" end="0"/>
                                            </p:txEl>
                                          </p:spTgt>
                                        </p:tgtEl>
                                      </p:cBhvr>
                                    </p:animEffect>
                                  </p:childTnLst>
                                </p:cTn>
                              </p:par>
                            </p:childTnLst>
                          </p:cTn>
                        </p:par>
                        <p:par>
                          <p:cTn id="18" fill="hold">
                            <p:stCondLst>
                              <p:cond delay="1000"/>
                            </p:stCondLst>
                            <p:childTnLst>
                              <p:par>
                                <p:cTn id="19" presetID="21" presetClass="entr" presetSubtype="1" fill="hold" nodeType="after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wheel(1)">
                                      <p:cBhvr>
                                        <p:cTn id="21" dur="2000"/>
                                        <p:tgtEl>
                                          <p:spTgt spid="1032"/>
                                        </p:tgtEl>
                                      </p:cBhvr>
                                    </p:animEffect>
                                  </p:childTnLst>
                                </p:cTn>
                              </p:par>
                            </p:childTnLst>
                          </p:cTn>
                        </p:par>
                        <p:par>
                          <p:cTn id="22" fill="hold">
                            <p:stCondLst>
                              <p:cond delay="3000"/>
                            </p:stCondLst>
                            <p:childTnLst>
                              <p:par>
                                <p:cTn id="23" presetID="22" presetClass="entr" presetSubtype="1" fill="hold" grpId="0" nodeType="afterEffect">
                                  <p:stCondLst>
                                    <p:cond delay="0"/>
                                  </p:stCondLst>
                                  <p:childTnLst>
                                    <p:set>
                                      <p:cBhvr>
                                        <p:cTn id="24" dur="1" fill="hold">
                                          <p:stCondLst>
                                            <p:cond delay="0"/>
                                          </p:stCondLst>
                                        </p:cTn>
                                        <p:tgtEl>
                                          <p:spTgt spid="10">
                                            <p:bg/>
                                          </p:spTgt>
                                        </p:tgtEl>
                                        <p:attrNameLst>
                                          <p:attrName>style.visibility</p:attrName>
                                        </p:attrNameLst>
                                      </p:cBhvr>
                                      <p:to>
                                        <p:strVal val="visible"/>
                                      </p:to>
                                    </p:set>
                                    <p:animEffect transition="in" filter="wipe(up)">
                                      <p:cBhvr>
                                        <p:cTn id="25" dur="1000"/>
                                        <p:tgtEl>
                                          <p:spTgt spid="10">
                                            <p:bg/>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up)">
                                      <p:cBhvr>
                                        <p:cTn id="28" dur="1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1000"/>
                                        <p:tgtEl>
                                          <p:spTgt spid="6">
                                            <p:txEl>
                                              <p:pRg st="1" end="1"/>
                                            </p:txEl>
                                          </p:spTgt>
                                        </p:tgtEl>
                                      </p:cBhvr>
                                    </p:animEffect>
                                  </p:childTnLst>
                                </p:cTn>
                              </p:par>
                            </p:childTnLst>
                          </p:cTn>
                        </p:par>
                        <p:par>
                          <p:cTn id="34" fill="hold">
                            <p:stCondLst>
                              <p:cond delay="1000"/>
                            </p:stCondLst>
                            <p:childTnLst>
                              <p:par>
                                <p:cTn id="35" presetID="21" presetClass="entr" presetSubtype="1" fill="hold" nodeType="after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wheel(1)">
                                      <p:cBhvr>
                                        <p:cTn id="37" dur="2000"/>
                                        <p:tgtEl>
                                          <p:spTgt spid="1028"/>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wipe(up)">
                                      <p:cBhvr>
                                        <p:cTn id="41" dur="1000"/>
                                        <p:tgtEl>
                                          <p:spTgt spid="10">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left)">
                                      <p:cBhvr>
                                        <p:cTn id="46" dur="1000"/>
                                        <p:tgtEl>
                                          <p:spTgt spid="6">
                                            <p:txEl>
                                              <p:pRg st="2" end="2"/>
                                            </p:txEl>
                                          </p:spTgt>
                                        </p:tgtEl>
                                      </p:cBhvr>
                                    </p:animEffect>
                                  </p:childTnLst>
                                </p:cTn>
                              </p:par>
                            </p:childTnLst>
                          </p:cTn>
                        </p:par>
                        <p:par>
                          <p:cTn id="47" fill="hold">
                            <p:stCondLst>
                              <p:cond delay="1000"/>
                            </p:stCondLst>
                            <p:childTnLst>
                              <p:par>
                                <p:cTn id="48" presetID="21" presetClass="entr" presetSubtype="1" fill="hold" nodeType="afterEffect">
                                  <p:stCondLst>
                                    <p:cond delay="0"/>
                                  </p:stCondLst>
                                  <p:childTnLst>
                                    <p:set>
                                      <p:cBhvr>
                                        <p:cTn id="49" dur="1" fill="hold">
                                          <p:stCondLst>
                                            <p:cond delay="0"/>
                                          </p:stCondLst>
                                        </p:cTn>
                                        <p:tgtEl>
                                          <p:spTgt spid="1030"/>
                                        </p:tgtEl>
                                        <p:attrNameLst>
                                          <p:attrName>style.visibility</p:attrName>
                                        </p:attrNameLst>
                                      </p:cBhvr>
                                      <p:to>
                                        <p:strVal val="visible"/>
                                      </p:to>
                                    </p:set>
                                    <p:animEffect transition="in" filter="wheel(1)">
                                      <p:cBhvr>
                                        <p:cTn id="50" dur="2000"/>
                                        <p:tgtEl>
                                          <p:spTgt spid="1030"/>
                                        </p:tgtEl>
                                      </p:cBhvr>
                                    </p:animEffect>
                                  </p:childTnLst>
                                </p:cTn>
                              </p:par>
                            </p:childTnLst>
                          </p:cTn>
                        </p:par>
                        <p:par>
                          <p:cTn id="51" fill="hold">
                            <p:stCondLst>
                              <p:cond delay="3000"/>
                            </p:stCondLst>
                            <p:childTnLst>
                              <p:par>
                                <p:cTn id="52" presetID="22" presetClass="entr" presetSubtype="1" fill="hold" grpId="0" nodeType="afterEffect">
                                  <p:stCondLst>
                                    <p:cond delay="0"/>
                                  </p:stCondLst>
                                  <p:childTnLst>
                                    <p:set>
                                      <p:cBhvr>
                                        <p:cTn id="53" dur="1" fill="hold">
                                          <p:stCondLst>
                                            <p:cond delay="0"/>
                                          </p:stCondLst>
                                        </p:cTn>
                                        <p:tgtEl>
                                          <p:spTgt spid="10">
                                            <p:txEl>
                                              <p:pRg st="4" end="4"/>
                                            </p:txEl>
                                          </p:spTgt>
                                        </p:tgtEl>
                                        <p:attrNameLst>
                                          <p:attrName>style.visibility</p:attrName>
                                        </p:attrNameLst>
                                      </p:cBhvr>
                                      <p:to>
                                        <p:strVal val="visible"/>
                                      </p:to>
                                    </p:set>
                                    <p:animEffect transition="in" filter="wipe(up)">
                                      <p:cBhvr>
                                        <p:cTn id="54"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animBg="1"/>
      <p:bldP spid="10"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aerotours.ch/Photos/BRASIL/corcovado%20rio%20janeiro%20bres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216000" y="1599758"/>
            <a:ext cx="8712000" cy="4708981"/>
          </a:xfrm>
          <a:prstGeom prst="rect">
            <a:avLst/>
          </a:prstGeom>
          <a:solidFill>
            <a:schemeClr val="accent3">
              <a:lumMod val="50000"/>
              <a:alpha val="50000"/>
            </a:schemeClr>
          </a:solidFill>
          <a:ln>
            <a:solidFill>
              <a:schemeClr val="accent3">
                <a:lumMod val="20000"/>
                <a:lumOff val="80000"/>
              </a:schemeClr>
            </a:solidFill>
          </a:ln>
        </p:spPr>
        <p:txBody>
          <a:bodyPr wrap="square" rtlCol="0">
            <a:spAutoFit/>
          </a:bodyPr>
          <a:lstStyle/>
          <a:p>
            <a:r>
              <a:rPr lang="fr-FR" sz="1600" b="1" u="sng" dirty="0" smtClean="0">
                <a:solidFill>
                  <a:schemeClr val="accent3">
                    <a:lumMod val="40000"/>
                    <a:lumOff val="60000"/>
                  </a:schemeClr>
                </a:solidFill>
                <a:effectLst>
                  <a:outerShdw blurRad="38100" dist="38100" dir="2700000" algn="tl">
                    <a:srgbClr val="000000">
                      <a:alpha val="43137"/>
                    </a:srgbClr>
                  </a:outerShdw>
                </a:effectLst>
                <a:latin typeface="Tw Cen MT" panose="020B0602020104020603" pitchFamily="34" charset="0"/>
              </a:rPr>
              <a:t>Dossier sur le Brésil : </a:t>
            </a:r>
          </a:p>
          <a:p>
            <a:r>
              <a:rPr lang="fr-FR" sz="1400" b="1" dirty="0">
                <a:solidFill>
                  <a:schemeClr val="accent3">
                    <a:lumMod val="40000"/>
                    <a:lumOff val="60000"/>
                  </a:schemeClr>
                </a:solidFill>
                <a:latin typeface="Tw Cen MT" panose="020B0602020104020603" pitchFamily="34" charset="0"/>
              </a:rPr>
              <a:t>http://geoconfluences.ens-lyon.fr/doc/etpays/Bresil/BresilScient7.htm </a:t>
            </a:r>
            <a:r>
              <a:rPr lang="fr-FR" sz="1400" b="1" dirty="0" smtClean="0">
                <a:solidFill>
                  <a:schemeClr val="accent3">
                    <a:lumMod val="40000"/>
                    <a:lumOff val="60000"/>
                  </a:schemeClr>
                </a:solidFill>
                <a:latin typeface="Tw Cen MT" panose="020B0602020104020603" pitchFamily="34" charset="0"/>
              </a:rPr>
              <a:t>(Dynamiques </a:t>
            </a:r>
            <a:r>
              <a:rPr lang="fr-FR" sz="1400" b="1" dirty="0">
                <a:solidFill>
                  <a:schemeClr val="accent3">
                    <a:lumMod val="40000"/>
                    <a:lumOff val="60000"/>
                  </a:schemeClr>
                </a:solidFill>
                <a:latin typeface="Tw Cen MT" panose="020B0602020104020603" pitchFamily="34" charset="0"/>
              </a:rPr>
              <a:t>et enjeux des agricultures familiales au </a:t>
            </a:r>
            <a:r>
              <a:rPr lang="fr-FR" sz="1400" b="1" dirty="0" smtClean="0">
                <a:solidFill>
                  <a:schemeClr val="accent3">
                    <a:lumMod val="40000"/>
                    <a:lumOff val="60000"/>
                  </a:schemeClr>
                </a:solidFill>
                <a:latin typeface="Tw Cen MT" panose="020B0602020104020603" pitchFamily="34" charset="0"/>
              </a:rPr>
              <a:t>Brésil)</a:t>
            </a:r>
            <a:endParaRPr lang="fr-FR" sz="1400" b="1" dirty="0">
              <a:solidFill>
                <a:schemeClr val="accent3">
                  <a:lumMod val="40000"/>
                  <a:lumOff val="60000"/>
                </a:schemeClr>
              </a:solidFill>
              <a:latin typeface="Tw Cen MT" panose="020B0602020104020603" pitchFamily="34" charset="0"/>
            </a:endParaRPr>
          </a:p>
          <a:p>
            <a:r>
              <a:rPr lang="fr-FR" sz="1400" b="1" dirty="0" smtClean="0">
                <a:solidFill>
                  <a:schemeClr val="accent3">
                    <a:lumMod val="40000"/>
                    <a:lumOff val="60000"/>
                  </a:schemeClr>
                </a:solidFill>
                <a:latin typeface="Tw Cen MT" panose="020B0602020104020603" pitchFamily="34" charset="0"/>
              </a:rPr>
              <a:t>http</a:t>
            </a:r>
            <a:r>
              <a:rPr lang="fr-FR" sz="1400" b="1" dirty="0">
                <a:solidFill>
                  <a:schemeClr val="accent3">
                    <a:lumMod val="40000"/>
                    <a:lumOff val="60000"/>
                  </a:schemeClr>
                </a:solidFill>
                <a:latin typeface="Tw Cen MT" panose="020B0602020104020603" pitchFamily="34" charset="0"/>
              </a:rPr>
              <a:t>://</a:t>
            </a:r>
            <a:r>
              <a:rPr lang="fr-FR" sz="1400" b="1" dirty="0" smtClean="0">
                <a:solidFill>
                  <a:schemeClr val="accent3">
                    <a:lumMod val="40000"/>
                    <a:lumOff val="60000"/>
                  </a:schemeClr>
                </a:solidFill>
                <a:latin typeface="Tw Cen MT" panose="020B0602020104020603" pitchFamily="34" charset="0"/>
              </a:rPr>
              <a:t>geoconfluences.ens-lyon.fr/doc/etpays/Bresil/BresilDoc9.htm (Les </a:t>
            </a:r>
            <a:r>
              <a:rPr lang="fr-FR" sz="1400" b="1" dirty="0">
                <a:solidFill>
                  <a:schemeClr val="accent3">
                    <a:lumMod val="40000"/>
                    <a:lumOff val="60000"/>
                  </a:schemeClr>
                </a:solidFill>
                <a:latin typeface="Tw Cen MT" panose="020B0602020104020603" pitchFamily="34" charset="0"/>
              </a:rPr>
              <a:t>transformations du bassin du São </a:t>
            </a:r>
            <a:r>
              <a:rPr lang="fr-FR" sz="1400" b="1" dirty="0" smtClean="0">
                <a:solidFill>
                  <a:schemeClr val="accent3">
                    <a:lumMod val="40000"/>
                    <a:lumOff val="60000"/>
                  </a:schemeClr>
                </a:solidFill>
                <a:latin typeface="Tw Cen MT" panose="020B0602020104020603" pitchFamily="34" charset="0"/>
              </a:rPr>
              <a:t>Francisco)</a:t>
            </a:r>
          </a:p>
          <a:p>
            <a:r>
              <a:rPr lang="fr-FR" sz="1400" b="1" dirty="0">
                <a:solidFill>
                  <a:schemeClr val="accent3">
                    <a:lumMod val="40000"/>
                    <a:lumOff val="60000"/>
                  </a:schemeClr>
                </a:solidFill>
                <a:latin typeface="Tw Cen MT" panose="020B0602020104020603" pitchFamily="34" charset="0"/>
              </a:rPr>
              <a:t>http://geoconfluences.ens-lyon.fr/doc/etpays/Bresil/BresilScient3.htm (Les dynamiques de l'agriculture </a:t>
            </a:r>
            <a:r>
              <a:rPr lang="fr-FR" sz="1400" b="1" dirty="0" smtClean="0">
                <a:solidFill>
                  <a:schemeClr val="accent3">
                    <a:lumMod val="40000"/>
                    <a:lumOff val="60000"/>
                  </a:schemeClr>
                </a:solidFill>
                <a:latin typeface="Tw Cen MT" panose="020B0602020104020603" pitchFamily="34" charset="0"/>
              </a:rPr>
              <a:t>brésilienne)</a:t>
            </a:r>
          </a:p>
          <a:p>
            <a:r>
              <a:rPr lang="fr-FR" sz="1400" b="1" dirty="0">
                <a:solidFill>
                  <a:schemeClr val="accent3">
                    <a:lumMod val="40000"/>
                    <a:lumOff val="60000"/>
                  </a:schemeClr>
                </a:solidFill>
                <a:latin typeface="Tw Cen MT" panose="020B0602020104020603" pitchFamily="34" charset="0"/>
              </a:rPr>
              <a:t>http://geoconfluences.ens-lyon.fr/doc/etpays/Bresil/BresilScient.htm (L'agriculture brésilienne en mouvement : performances et </a:t>
            </a:r>
            <a:r>
              <a:rPr lang="fr-FR" sz="1400" b="1" dirty="0" smtClean="0">
                <a:solidFill>
                  <a:schemeClr val="accent3">
                    <a:lumMod val="40000"/>
                    <a:lumOff val="60000"/>
                  </a:schemeClr>
                </a:solidFill>
                <a:latin typeface="Tw Cen MT" panose="020B0602020104020603" pitchFamily="34" charset="0"/>
              </a:rPr>
              <a:t>défis)</a:t>
            </a:r>
          </a:p>
          <a:p>
            <a:r>
              <a:rPr lang="fr-FR" sz="1400" b="1" dirty="0" smtClean="0">
                <a:solidFill>
                  <a:schemeClr val="accent3">
                    <a:lumMod val="40000"/>
                    <a:lumOff val="60000"/>
                  </a:schemeClr>
                </a:solidFill>
                <a:latin typeface="Tw Cen MT" panose="020B0602020104020603" pitchFamily="34" charset="0"/>
              </a:rPr>
              <a:t>http://www.populationdata.net/index2.php?option=pays&amp;pid=32&amp;nom=bresil</a:t>
            </a:r>
          </a:p>
          <a:p>
            <a:r>
              <a:rPr lang="fr-FR" sz="1400" b="1" dirty="0" smtClean="0">
                <a:solidFill>
                  <a:schemeClr val="accent3">
                    <a:lumMod val="40000"/>
                    <a:lumOff val="60000"/>
                  </a:schemeClr>
                </a:solidFill>
                <a:latin typeface="Tw Cen MT" panose="020B0602020104020603" pitchFamily="34" charset="0"/>
              </a:rPr>
              <a:t>http://hist-geo.ac-rouen.fr/doc/ddc/brs/brs.htm</a:t>
            </a:r>
          </a:p>
          <a:p>
            <a:r>
              <a:rPr lang="fr-FR" sz="1400" b="1" dirty="0" smtClean="0">
                <a:solidFill>
                  <a:schemeClr val="accent3">
                    <a:lumMod val="40000"/>
                    <a:lumOff val="60000"/>
                  </a:schemeClr>
                </a:solidFill>
                <a:latin typeface="Tw Cen MT" panose="020B0602020104020603" pitchFamily="34" charset="0"/>
              </a:rPr>
              <a:t>http://www.ac-rennes.fr/pedagogie/hist_geo/ResPeda/AgriAmLatine/nourrir.html</a:t>
            </a:r>
          </a:p>
          <a:p>
            <a:endParaRPr lang="fr-FR" sz="1400" b="1" dirty="0" smtClean="0">
              <a:solidFill>
                <a:schemeClr val="accent3">
                  <a:lumMod val="40000"/>
                  <a:lumOff val="60000"/>
                </a:schemeClr>
              </a:solidFill>
              <a:latin typeface="Tw Cen MT" panose="020B0602020104020603" pitchFamily="34" charset="0"/>
            </a:endParaRPr>
          </a:p>
          <a:p>
            <a:r>
              <a:rPr lang="fr-FR" sz="1600" b="1" u="sng" dirty="0" smtClean="0">
                <a:solidFill>
                  <a:schemeClr val="accent3">
                    <a:lumMod val="40000"/>
                    <a:lumOff val="60000"/>
                  </a:schemeClr>
                </a:solidFill>
                <a:effectLst>
                  <a:outerShdw blurRad="38100" dist="38100" dir="2700000" algn="tl">
                    <a:srgbClr val="000000">
                      <a:alpha val="43137"/>
                    </a:srgbClr>
                  </a:outerShdw>
                </a:effectLst>
                <a:latin typeface="Tw Cen MT" pitchFamily="34" charset="0"/>
              </a:rPr>
              <a:t>Sur le mouvement des Sans Terre : </a:t>
            </a:r>
          </a:p>
          <a:p>
            <a:r>
              <a:rPr lang="fr-FR" sz="1400" b="1" dirty="0" smtClean="0">
                <a:solidFill>
                  <a:schemeClr val="accent3">
                    <a:lumMod val="40000"/>
                    <a:lumOff val="60000"/>
                  </a:schemeClr>
                </a:solidFill>
                <a:latin typeface="Tw Cen MT" pitchFamily="34" charset="0"/>
              </a:rPr>
              <a:t>http://www.vagalume.fr/ (vidéo)</a:t>
            </a:r>
          </a:p>
          <a:p>
            <a:r>
              <a:rPr lang="fr-FR" sz="1400" b="1" dirty="0">
                <a:solidFill>
                  <a:schemeClr val="accent3">
                    <a:lumMod val="40000"/>
                    <a:lumOff val="60000"/>
                  </a:schemeClr>
                </a:solidFill>
                <a:latin typeface="Tw Cen MT" pitchFamily="34" charset="0"/>
              </a:rPr>
              <a:t>http://</a:t>
            </a:r>
            <a:r>
              <a:rPr lang="fr-FR" sz="1400" b="1" dirty="0" smtClean="0">
                <a:solidFill>
                  <a:schemeClr val="accent3">
                    <a:lumMod val="40000"/>
                    <a:lumOff val="60000"/>
                  </a:schemeClr>
                </a:solidFill>
                <a:latin typeface="Tw Cen MT" pitchFamily="34" charset="0"/>
              </a:rPr>
              <a:t>www.monde-diplomatique.fr/cahier/ameriquelatine/sansterre</a:t>
            </a:r>
          </a:p>
          <a:p>
            <a:r>
              <a:rPr lang="fr-FR" sz="1400" b="1" dirty="0">
                <a:solidFill>
                  <a:schemeClr val="accent3">
                    <a:lumMod val="40000"/>
                    <a:lumOff val="60000"/>
                  </a:schemeClr>
                </a:solidFill>
                <a:latin typeface="Tw Cen MT" pitchFamily="34" charset="0"/>
              </a:rPr>
              <a:t>http://actuelmarx.u-paris10.fr/cm6/com/MI6_Histoire_Estevam.pdf</a:t>
            </a:r>
            <a:endParaRPr lang="fr-FR" sz="1400" b="1" dirty="0" smtClean="0">
              <a:solidFill>
                <a:schemeClr val="accent3">
                  <a:lumMod val="40000"/>
                  <a:lumOff val="60000"/>
                </a:schemeClr>
              </a:solidFill>
              <a:latin typeface="Tw Cen MT" pitchFamily="34" charset="0"/>
            </a:endParaRPr>
          </a:p>
          <a:p>
            <a:endParaRPr lang="fr-FR" sz="1400" b="1" dirty="0" smtClean="0">
              <a:solidFill>
                <a:schemeClr val="accent3">
                  <a:lumMod val="40000"/>
                  <a:lumOff val="60000"/>
                </a:schemeClr>
              </a:solidFill>
              <a:latin typeface="Tw Cen MT" pitchFamily="34" charset="0"/>
            </a:endParaRPr>
          </a:p>
          <a:p>
            <a:r>
              <a:rPr lang="fr-FR" sz="1600" b="1" u="sng" dirty="0" smtClean="0">
                <a:solidFill>
                  <a:schemeClr val="accent3">
                    <a:lumMod val="40000"/>
                    <a:lumOff val="60000"/>
                  </a:schemeClr>
                </a:solidFill>
                <a:effectLst>
                  <a:outerShdw blurRad="38100" dist="38100" dir="2700000" algn="tl">
                    <a:srgbClr val="000000">
                      <a:alpha val="43137"/>
                    </a:srgbClr>
                  </a:outerShdw>
                </a:effectLst>
                <a:latin typeface="Tw Cen MT" pitchFamily="34" charset="0"/>
              </a:rPr>
              <a:t>Sur l’Amazonie</a:t>
            </a:r>
          </a:p>
          <a:p>
            <a:r>
              <a:rPr lang="fr-FR" sz="1400" b="1" dirty="0">
                <a:solidFill>
                  <a:schemeClr val="accent3">
                    <a:lumMod val="40000"/>
                    <a:lumOff val="60000"/>
                  </a:schemeClr>
                </a:solidFill>
                <a:latin typeface="Tw Cen MT" pitchFamily="34" charset="0"/>
              </a:rPr>
              <a:t>http://</a:t>
            </a:r>
            <a:r>
              <a:rPr lang="fr-FR" sz="1400" b="1" dirty="0" smtClean="0">
                <a:solidFill>
                  <a:schemeClr val="accent3">
                    <a:lumMod val="40000"/>
                    <a:lumOff val="60000"/>
                  </a:schemeClr>
                </a:solidFill>
                <a:latin typeface="Tw Cen MT" pitchFamily="34" charset="0"/>
              </a:rPr>
              <a:t>regard-sur-la-terre.over-blog.com/article-la-deforestation-en-amazonie-a-travers-20-ans-d-images-spot-47772507.html (</a:t>
            </a:r>
            <a:r>
              <a:rPr lang="fr-FR" sz="1400" b="1" dirty="0">
                <a:solidFill>
                  <a:schemeClr val="accent3">
                    <a:lumMod val="40000"/>
                    <a:lumOff val="60000"/>
                  </a:schemeClr>
                </a:solidFill>
                <a:latin typeface="Tw Cen MT" pitchFamily="34" charset="0"/>
              </a:rPr>
              <a:t>Images satellites </a:t>
            </a:r>
            <a:r>
              <a:rPr lang="fr-FR" sz="1400" b="1" dirty="0" smtClean="0">
                <a:solidFill>
                  <a:schemeClr val="accent3">
                    <a:lumMod val="40000"/>
                    <a:lumOff val="60000"/>
                  </a:schemeClr>
                </a:solidFill>
                <a:latin typeface="Tw Cen MT" pitchFamily="34" charset="0"/>
              </a:rPr>
              <a:t>Spot)</a:t>
            </a:r>
            <a:endParaRPr lang="fr-FR" sz="1400" b="1" dirty="0">
              <a:solidFill>
                <a:schemeClr val="accent3">
                  <a:lumMod val="40000"/>
                  <a:lumOff val="60000"/>
                </a:schemeClr>
              </a:solidFill>
              <a:latin typeface="Tw Cen MT" pitchFamily="34" charset="0"/>
            </a:endParaRPr>
          </a:p>
          <a:p>
            <a:r>
              <a:rPr lang="fr-FR" sz="1400" b="1" dirty="0" smtClean="0">
                <a:solidFill>
                  <a:schemeClr val="accent3">
                    <a:lumMod val="40000"/>
                    <a:lumOff val="60000"/>
                  </a:schemeClr>
                </a:solidFill>
                <a:latin typeface="Tw Cen MT" pitchFamily="34" charset="0"/>
              </a:rPr>
              <a:t>http</a:t>
            </a:r>
            <a:r>
              <a:rPr lang="fr-FR" sz="1400" b="1" dirty="0">
                <a:solidFill>
                  <a:schemeClr val="accent3">
                    <a:lumMod val="40000"/>
                    <a:lumOff val="60000"/>
                  </a:schemeClr>
                </a:solidFill>
                <a:latin typeface="Tw Cen MT" pitchFamily="34" charset="0"/>
              </a:rPr>
              <a:t>://</a:t>
            </a:r>
            <a:r>
              <a:rPr lang="fr-FR" sz="1400" b="1" dirty="0" smtClean="0">
                <a:solidFill>
                  <a:schemeClr val="accent3">
                    <a:lumMod val="40000"/>
                    <a:lumOff val="60000"/>
                  </a:schemeClr>
                </a:solidFill>
                <a:latin typeface="Tw Cen MT" pitchFamily="34" charset="0"/>
              </a:rPr>
              <a:t>www.fao.org/docrep/011/i0440f/i0440f03.htm (archives FAO 2007)</a:t>
            </a:r>
          </a:p>
        </p:txBody>
      </p:sp>
      <p:sp>
        <p:nvSpPr>
          <p:cNvPr id="6" name="ZoneTexte 5"/>
          <p:cNvSpPr txBox="1"/>
          <p:nvPr/>
        </p:nvSpPr>
        <p:spPr>
          <a:xfrm>
            <a:off x="1000068" y="46365"/>
            <a:ext cx="8036428"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r-FR" sz="3600" b="1" u="sng" dirty="0" smtClean="0">
                <a:ln/>
                <a:solidFill>
                  <a:schemeClr val="accent3">
                    <a:lumMod val="20000"/>
                    <a:lumOff val="80000"/>
                  </a:schemeClr>
                </a:solidFill>
                <a:latin typeface="John Handy LET" pitchFamily="2" charset="0"/>
              </a:rPr>
              <a:t>Ressources</a:t>
            </a:r>
            <a:endParaRPr lang="fr-FR" sz="3600" b="1" u="sng" dirty="0">
              <a:ln/>
              <a:solidFill>
                <a:schemeClr val="accent3">
                  <a:lumMod val="20000"/>
                  <a:lumOff val="80000"/>
                </a:schemeClr>
              </a:solidFill>
              <a:latin typeface="John Handy LET"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00068" y="46365"/>
            <a:ext cx="8036428"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r-FR" sz="3600" b="1" u="sng" dirty="0" smtClean="0">
                <a:ln/>
                <a:solidFill>
                  <a:schemeClr val="accent3">
                    <a:lumMod val="20000"/>
                    <a:lumOff val="80000"/>
                  </a:schemeClr>
                </a:solidFill>
                <a:latin typeface="John Handy LET" pitchFamily="2" charset="0"/>
              </a:rPr>
              <a:t>Plan de l’étude de cas</a:t>
            </a:r>
            <a:endParaRPr lang="fr-FR" sz="3600" b="1" u="sng" dirty="0">
              <a:ln/>
              <a:solidFill>
                <a:schemeClr val="accent3">
                  <a:lumMod val="20000"/>
                  <a:lumOff val="80000"/>
                </a:schemeClr>
              </a:solidFill>
              <a:latin typeface="John Handy LET" pitchFamily="2" charset="0"/>
            </a:endParaRPr>
          </a:p>
        </p:txBody>
      </p:sp>
      <p:sp>
        <p:nvSpPr>
          <p:cNvPr id="5" name="ZoneTexte 4"/>
          <p:cNvSpPr txBox="1"/>
          <p:nvPr/>
        </p:nvSpPr>
        <p:spPr>
          <a:xfrm>
            <a:off x="535753" y="1700808"/>
            <a:ext cx="8072494" cy="3139321"/>
          </a:xfrm>
          <a:prstGeom prst="rect">
            <a:avLst/>
          </a:prstGeom>
          <a:solidFill>
            <a:srgbClr val="71AF8A">
              <a:alpha val="50000"/>
            </a:srgbClr>
          </a:solidFill>
          <a:ln>
            <a:solidFill>
              <a:schemeClr val="accent3">
                <a:lumMod val="20000"/>
                <a:lumOff val="80000"/>
              </a:schemeClr>
            </a:solidFill>
          </a:ln>
        </p:spPr>
        <p:txBody>
          <a:bodyPr wrap="square" rtlCol="0">
            <a:spAutoFit/>
          </a:bodyPr>
          <a:lstStyle/>
          <a:p>
            <a:pPr algn="ctr"/>
            <a:endParaRPr lang="fr-FR" sz="2200" b="1" i="1" u="sng" dirty="0" smtClean="0">
              <a:solidFill>
                <a:srgbClr val="C00000"/>
              </a:solidFill>
              <a:effectLst>
                <a:outerShdw blurRad="38100" dist="38100" dir="2700000" algn="tl">
                  <a:srgbClr val="000000">
                    <a:alpha val="43137"/>
                  </a:srgbClr>
                </a:outerShdw>
              </a:effectLst>
              <a:latin typeface="John Handy LET" pitchFamily="2" charset="0"/>
            </a:endParaRPr>
          </a:p>
          <a:p>
            <a:pPr algn="ctr"/>
            <a:r>
              <a:rPr lang="fr-FR" sz="2200" b="1" u="sng" cap="small" dirty="0" smtClean="0">
                <a:solidFill>
                  <a:schemeClr val="accent2">
                    <a:lumMod val="50000"/>
                  </a:schemeClr>
                </a:solidFill>
                <a:effectLst>
                  <a:outerShdw blurRad="38100" dist="38100" dir="2700000" algn="tl">
                    <a:srgbClr val="000000">
                      <a:alpha val="43137"/>
                    </a:srgbClr>
                  </a:outerShdw>
                </a:effectLst>
                <a:latin typeface="Informal Roman" pitchFamily="66" charset="0"/>
              </a:rPr>
              <a:t>I.   Des productions massives mais insuffisantes pour nourrir les brésiliens</a:t>
            </a:r>
          </a:p>
          <a:p>
            <a:pPr algn="ctr">
              <a:buFont typeface="Wingdings" pitchFamily="2" charset="2"/>
              <a:buChar char="ü"/>
            </a:pPr>
            <a:endParaRPr lang="fr-FR" sz="2200" b="1" u="sng" cap="small" dirty="0" smtClean="0">
              <a:solidFill>
                <a:schemeClr val="accent2">
                  <a:lumMod val="50000"/>
                </a:schemeClr>
              </a:solidFill>
              <a:effectLst>
                <a:outerShdw blurRad="38100" dist="38100" dir="2700000" algn="tl">
                  <a:srgbClr val="000000">
                    <a:alpha val="43137"/>
                  </a:srgbClr>
                </a:outerShdw>
              </a:effectLst>
              <a:latin typeface="Informal Roman" pitchFamily="66" charset="0"/>
            </a:endParaRPr>
          </a:p>
          <a:p>
            <a:pPr algn="ctr"/>
            <a:r>
              <a:rPr lang="fr-FR" sz="2200" b="1" u="sng" cap="small" dirty="0" smtClean="0">
                <a:solidFill>
                  <a:schemeClr val="accent2">
                    <a:lumMod val="50000"/>
                  </a:schemeClr>
                </a:solidFill>
                <a:effectLst>
                  <a:outerShdw blurRad="38100" dist="38100" dir="2700000" algn="tl">
                    <a:srgbClr val="000000">
                      <a:alpha val="43137"/>
                    </a:srgbClr>
                  </a:outerShdw>
                </a:effectLst>
                <a:latin typeface="Informal Roman" pitchFamily="66" charset="0"/>
              </a:rPr>
              <a:t>II.  Deux systèmes agricoles qui s’opposent</a:t>
            </a:r>
          </a:p>
          <a:p>
            <a:pPr algn="ctr">
              <a:buFont typeface="Wingdings" pitchFamily="2" charset="2"/>
              <a:buChar char="ü"/>
            </a:pPr>
            <a:endParaRPr lang="fr-FR" sz="2200" b="1" u="sng" cap="small" dirty="0" smtClean="0">
              <a:solidFill>
                <a:schemeClr val="accent2">
                  <a:lumMod val="50000"/>
                </a:schemeClr>
              </a:solidFill>
              <a:effectLst>
                <a:outerShdw blurRad="38100" dist="38100" dir="2700000" algn="tl">
                  <a:srgbClr val="000000">
                    <a:alpha val="43137"/>
                  </a:srgbClr>
                </a:outerShdw>
              </a:effectLst>
              <a:latin typeface="Informal Roman" pitchFamily="66" charset="0"/>
            </a:endParaRPr>
          </a:p>
          <a:p>
            <a:pPr algn="ctr"/>
            <a:r>
              <a:rPr lang="fr-FR" sz="2200" b="1" u="sng" cap="small" dirty="0" smtClean="0">
                <a:solidFill>
                  <a:schemeClr val="accent2">
                    <a:lumMod val="50000"/>
                  </a:schemeClr>
                </a:solidFill>
                <a:effectLst>
                  <a:outerShdw blurRad="38100" dist="38100" dir="2700000" algn="tl">
                    <a:srgbClr val="000000">
                      <a:alpha val="43137"/>
                    </a:srgbClr>
                  </a:outerShdw>
                </a:effectLst>
                <a:latin typeface="Informal Roman" pitchFamily="66" charset="0"/>
              </a:rPr>
              <a:t>III. L’agriculture brésilienne : entre efforts de protection et dégradation de l’environnement</a:t>
            </a:r>
          </a:p>
          <a:p>
            <a:pPr algn="ctr"/>
            <a:endParaRPr lang="fr-FR" sz="2200" b="1" u="sng" dirty="0" smtClean="0">
              <a:solidFill>
                <a:srgbClr val="C00000"/>
              </a:solidFill>
              <a:effectLst>
                <a:outerShdw blurRad="38100" dist="38100" dir="2700000" algn="tl">
                  <a:srgbClr val="000000">
                    <a:alpha val="43137"/>
                  </a:srgbClr>
                </a:outerShdw>
              </a:effectLst>
              <a:latin typeface="John Handy LET" pitchFamily="2" charset="0"/>
            </a:endParaRPr>
          </a:p>
        </p:txBody>
      </p:sp>
    </p:spTree>
    <p:extLst>
      <p:ext uri="{BB962C8B-B14F-4D97-AF65-F5344CB8AC3E}">
        <p14:creationId xmlns:p14="http://schemas.microsoft.com/office/powerpoint/2010/main" val="1911315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left)">
                                      <p:cBhvr>
                                        <p:cTn id="13" dur="1000"/>
                                        <p:tgtEl>
                                          <p:spTgt spid="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wipe(left)">
                                      <p:cBhvr>
                                        <p:cTn id="23" dur="10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left)">
                                      <p:cBhvr>
                                        <p:cTn id="28"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randcanyon.free.fr/images/vueduciel1/original/Bresil%20-%20Deforestation%20en%20Amazoni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625"/>
          <a:stretch/>
        </p:blipFill>
        <p:spPr bwMode="auto">
          <a:xfrm>
            <a:off x="3640178" y="747370"/>
            <a:ext cx="5396318" cy="2969662"/>
          </a:xfrm>
          <a:prstGeom prst="rect">
            <a:avLst/>
          </a:prstGeom>
          <a:noFill/>
          <a:ln>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3080" name="Picture 8" descr="Carte de l'Amérique du Su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745291"/>
            <a:ext cx="4968552" cy="5549185"/>
          </a:xfrm>
          <a:prstGeom prst="rect">
            <a:avLst/>
          </a:prstGeom>
          <a:noFill/>
          <a:ln>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000068" y="46365"/>
            <a:ext cx="8036428" cy="64633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r-FR" sz="3600" b="1" u="sng" dirty="0" smtClean="0">
                <a:ln/>
                <a:solidFill>
                  <a:schemeClr val="accent3">
                    <a:lumMod val="20000"/>
                    <a:lumOff val="80000"/>
                  </a:schemeClr>
                </a:solidFill>
                <a:latin typeface="John Handy LET" pitchFamily="2" charset="0"/>
              </a:rPr>
              <a:t>Introduction</a:t>
            </a:r>
            <a:endParaRPr lang="fr-FR" sz="3600" b="1" u="sng" dirty="0">
              <a:ln/>
              <a:solidFill>
                <a:schemeClr val="accent3">
                  <a:lumMod val="20000"/>
                  <a:lumOff val="80000"/>
                </a:schemeClr>
              </a:solidFill>
              <a:latin typeface="John Handy LET" pitchFamily="2" charset="0"/>
            </a:endParaRPr>
          </a:p>
        </p:txBody>
      </p:sp>
      <p:sp>
        <p:nvSpPr>
          <p:cNvPr id="5" name="ZoneTexte 4"/>
          <p:cNvSpPr txBox="1"/>
          <p:nvPr/>
        </p:nvSpPr>
        <p:spPr>
          <a:xfrm>
            <a:off x="179512" y="2276872"/>
            <a:ext cx="3172151" cy="3554819"/>
          </a:xfrm>
          <a:prstGeom prst="rect">
            <a:avLst/>
          </a:prstGeom>
          <a:solidFill>
            <a:schemeClr val="accent3">
              <a:lumMod val="40000"/>
              <a:lumOff val="60000"/>
              <a:alpha val="50000"/>
            </a:schemeClr>
          </a:solidFill>
          <a:ln>
            <a:solidFill>
              <a:schemeClr val="accent3">
                <a:lumMod val="50000"/>
              </a:schemeClr>
            </a:solidFill>
          </a:ln>
        </p:spPr>
        <p:txBody>
          <a:bodyPr wrap="square" rtlCol="0">
            <a:spAutoFit/>
          </a:bodyPr>
          <a:lstStyle/>
          <a:p>
            <a:pPr algn="ctr"/>
            <a:r>
              <a:rPr lang="fr-FR" sz="1500" b="1" dirty="0">
                <a:latin typeface="Tw Cen MT" pitchFamily="34" charset="0"/>
              </a:rPr>
              <a:t>Peuplé de </a:t>
            </a:r>
            <a:r>
              <a:rPr lang="fr-FR" sz="1500" b="1" dirty="0" smtClean="0">
                <a:latin typeface="Tw Cen MT" pitchFamily="34" charset="0"/>
              </a:rPr>
              <a:t>194 </a:t>
            </a:r>
            <a:r>
              <a:rPr lang="fr-FR" sz="1500" b="1" dirty="0">
                <a:latin typeface="Tw Cen MT" pitchFamily="34" charset="0"/>
              </a:rPr>
              <a:t>millions </a:t>
            </a:r>
            <a:r>
              <a:rPr lang="fr-FR" sz="1500" b="1" dirty="0" smtClean="0">
                <a:latin typeface="Tw Cen MT" pitchFamily="34" charset="0"/>
              </a:rPr>
              <a:t>d'habitants, </a:t>
            </a:r>
            <a:r>
              <a:rPr lang="fr-FR" sz="1500" b="1" dirty="0">
                <a:latin typeface="Tw Cen MT" pitchFamily="34" charset="0"/>
              </a:rPr>
              <a:t>le Brésil est le plus grand des pays de l'Amérique latine. </a:t>
            </a:r>
            <a:endParaRPr lang="fr-FR" sz="1500" b="1" dirty="0" smtClean="0">
              <a:latin typeface="Tw Cen MT" pitchFamily="34" charset="0"/>
            </a:endParaRPr>
          </a:p>
          <a:p>
            <a:pPr algn="ctr"/>
            <a:r>
              <a:rPr lang="fr-FR" sz="1500" b="1" dirty="0" smtClean="0">
                <a:latin typeface="Tw Cen MT" pitchFamily="34" charset="0"/>
              </a:rPr>
              <a:t>Pays </a:t>
            </a:r>
            <a:r>
              <a:rPr lang="fr-FR" sz="1500" b="1" dirty="0">
                <a:latin typeface="Tw Cen MT" pitchFamily="34" charset="0"/>
              </a:rPr>
              <a:t>de contrastes, il fait partie des principaux exportateurs mondiaux de produits agroalimentaires bien qu’une partie de la population y souffre encore de sous-alimentation ou de malnutrition. </a:t>
            </a:r>
            <a:endParaRPr lang="fr-FR" sz="1500" b="1" dirty="0" smtClean="0">
              <a:latin typeface="Tw Cen MT" pitchFamily="34" charset="0"/>
            </a:endParaRPr>
          </a:p>
          <a:p>
            <a:pPr algn="ctr"/>
            <a:r>
              <a:rPr lang="fr-FR" sz="1500" b="1" dirty="0" smtClean="0">
                <a:latin typeface="Tw Cen MT" pitchFamily="34" charset="0"/>
              </a:rPr>
              <a:t>Petites exploitations familiales et grandes </a:t>
            </a:r>
            <a:r>
              <a:rPr lang="fr-FR" sz="1500" b="1" dirty="0">
                <a:latin typeface="Tw Cen MT" pitchFamily="34" charset="0"/>
              </a:rPr>
              <a:t>exploitations </a:t>
            </a:r>
            <a:r>
              <a:rPr lang="fr-FR" sz="1500" b="1" dirty="0" smtClean="0">
                <a:latin typeface="Tw Cen MT" pitchFamily="34" charset="0"/>
              </a:rPr>
              <a:t>modernes coexistent</a:t>
            </a:r>
            <a:r>
              <a:rPr lang="fr-FR" sz="1500" b="1" dirty="0">
                <a:latin typeface="Tw Cen MT" pitchFamily="34" charset="0"/>
              </a:rPr>
              <a:t>. </a:t>
            </a:r>
            <a:endParaRPr lang="fr-FR" sz="1500" b="1" dirty="0" smtClean="0">
              <a:latin typeface="Tw Cen MT" pitchFamily="34" charset="0"/>
            </a:endParaRPr>
          </a:p>
          <a:p>
            <a:pPr algn="ctr"/>
            <a:r>
              <a:rPr lang="fr-FR" sz="1500" b="1" dirty="0" smtClean="0">
                <a:latin typeface="Tw Cen MT" pitchFamily="34" charset="0"/>
              </a:rPr>
              <a:t>Le </a:t>
            </a:r>
            <a:r>
              <a:rPr lang="fr-FR" sz="1500" b="1" dirty="0">
                <a:latin typeface="Tw Cen MT" pitchFamily="34" charset="0"/>
              </a:rPr>
              <a:t>Brésil est enfin un pays où les défrichements agricoles se poursuivent</a:t>
            </a:r>
            <a:r>
              <a:rPr lang="fr-FR" sz="1500" b="1" dirty="0" smtClean="0">
                <a:latin typeface="Tw Cen MT" pitchFamily="34" charset="0"/>
              </a:rPr>
              <a:t>.</a:t>
            </a:r>
            <a:endParaRPr lang="fr-FR" sz="1500" b="1" dirty="0">
              <a:latin typeface="Tw Cen MT" pitchFamily="34" charset="0"/>
            </a:endParaRPr>
          </a:p>
        </p:txBody>
      </p:sp>
      <p:pic>
        <p:nvPicPr>
          <p:cNvPr id="3082" name="Picture 10" descr="http://geoconfluences.ens-lyon.fr/doc/etpays/Bresil/images/TonneauPh4.jpg"/>
          <p:cNvPicPr>
            <a:picLocks noChangeAspect="1" noChangeArrowheads="1"/>
          </p:cNvPicPr>
          <p:nvPr/>
        </p:nvPicPr>
        <p:blipFill rotWithShape="1">
          <a:blip r:embed="rId5">
            <a:extLst>
              <a:ext uri="{28A0092B-C50C-407E-A947-70E740481C1C}">
                <a14:useLocalDpi xmlns:a14="http://schemas.microsoft.com/office/drawing/2010/main" val="0"/>
              </a:ext>
            </a:extLst>
          </a:blip>
          <a:srcRect l="530" t="981" r="518" b="4155"/>
          <a:stretch/>
        </p:blipFill>
        <p:spPr bwMode="auto">
          <a:xfrm>
            <a:off x="3546094" y="2636912"/>
            <a:ext cx="5382344" cy="3405507"/>
          </a:xfrm>
          <a:prstGeom prst="rect">
            <a:avLst/>
          </a:prstGeom>
          <a:noFill/>
          <a:ln>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0" y="6239053"/>
            <a:ext cx="9144000" cy="646331"/>
          </a:xfrm>
          <a:prstGeom prst="rect">
            <a:avLst/>
          </a:prstGeom>
          <a:solidFill>
            <a:schemeClr val="accent2">
              <a:lumMod val="40000"/>
              <a:lumOff val="60000"/>
              <a:alpha val="50000"/>
            </a:schemeClr>
          </a:solidFill>
          <a:ln>
            <a:solidFill>
              <a:schemeClr val="accent3">
                <a:lumMod val="20000"/>
                <a:lumOff val="80000"/>
              </a:schemeClr>
            </a:solidFill>
          </a:ln>
        </p:spPr>
        <p:txBody>
          <a:bodyPr wrap="square" rtlCol="0">
            <a:spAutoFit/>
          </a:bodyPr>
          <a:lstStyle/>
          <a:p>
            <a:pPr algn="ctr"/>
            <a:r>
              <a:rPr lang="fr-FR" sz="1200" b="1" i="1" u="sng" dirty="0" smtClean="0">
                <a:latin typeface="Tw Cen MT" panose="020B0602020104020603" pitchFamily="34" charset="0"/>
              </a:rPr>
              <a:t>Un exemple d’agriculture </a:t>
            </a:r>
            <a:r>
              <a:rPr lang="fr-FR" sz="1200" b="1" i="1" u="sng" dirty="0">
                <a:latin typeface="Tw Cen MT" panose="020B0602020104020603" pitchFamily="34" charset="0"/>
              </a:rPr>
              <a:t>productiviste et </a:t>
            </a:r>
            <a:r>
              <a:rPr lang="fr-FR" sz="1200" b="1" i="1" u="sng" dirty="0" smtClean="0">
                <a:latin typeface="Tw Cen MT" panose="020B0602020104020603" pitchFamily="34" charset="0"/>
              </a:rPr>
              <a:t>équipée</a:t>
            </a:r>
            <a:r>
              <a:rPr lang="fr-FR" sz="1200" b="1" i="1" dirty="0" smtClean="0">
                <a:latin typeface="Tw Cen MT" panose="020B0602020104020603" pitchFamily="34" charset="0"/>
              </a:rPr>
              <a:t> : irrigation </a:t>
            </a:r>
            <a:r>
              <a:rPr lang="fr-FR" sz="1200" b="1" i="1" dirty="0">
                <a:latin typeface="Tw Cen MT" panose="020B0602020104020603" pitchFamily="34" charset="0"/>
              </a:rPr>
              <a:t>par pivot central à </a:t>
            </a:r>
            <a:r>
              <a:rPr lang="fr-FR" sz="1200" b="1" i="1" dirty="0" err="1">
                <a:latin typeface="Tw Cen MT" panose="020B0602020104020603" pitchFamily="34" charset="0"/>
              </a:rPr>
              <a:t>Petrolina</a:t>
            </a:r>
            <a:r>
              <a:rPr lang="fr-FR" sz="1200" b="1" i="1" dirty="0">
                <a:latin typeface="Tw Cen MT" panose="020B0602020104020603" pitchFamily="34" charset="0"/>
              </a:rPr>
              <a:t> (</a:t>
            </a:r>
            <a:r>
              <a:rPr lang="fr-FR" sz="1200" b="1" i="1" dirty="0" err="1">
                <a:latin typeface="Tw Cen MT" panose="020B0602020104020603" pitchFamily="34" charset="0"/>
              </a:rPr>
              <a:t>Pernanbuco</a:t>
            </a:r>
            <a:r>
              <a:rPr lang="fr-FR" sz="1200" b="1" i="1" dirty="0">
                <a:latin typeface="Tw Cen MT" panose="020B0602020104020603" pitchFamily="34" charset="0"/>
              </a:rPr>
              <a:t>). Cliché : Véronique Lucas, octobre </a:t>
            </a:r>
            <a:r>
              <a:rPr lang="fr-FR" sz="1200" b="1" i="1" dirty="0" smtClean="0">
                <a:latin typeface="Tw Cen MT" panose="020B0602020104020603" pitchFamily="34" charset="0"/>
              </a:rPr>
              <a:t>2009</a:t>
            </a:r>
          </a:p>
          <a:p>
            <a:pPr algn="ctr"/>
            <a:r>
              <a:rPr lang="fr-FR" sz="1200" b="1" i="1" u="sng" dirty="0" smtClean="0">
                <a:latin typeface="Tw Cen MT" panose="020B0602020104020603" pitchFamily="34" charset="0"/>
              </a:rPr>
              <a:t>Enfant des rues à Sao Paulo </a:t>
            </a:r>
            <a:r>
              <a:rPr lang="pt-BR" sz="1200" b="1" i="1" u="sng" dirty="0">
                <a:latin typeface="Tw Cen MT" pitchFamily="34" charset="0"/>
              </a:rPr>
              <a:t> </a:t>
            </a:r>
            <a:r>
              <a:rPr lang="pt-BR" sz="1200" b="1" i="1" u="sng" dirty="0" smtClean="0">
                <a:latin typeface="Tw Cen MT" pitchFamily="34" charset="0"/>
              </a:rPr>
              <a:t>(quartier Liberdade-photo </a:t>
            </a:r>
            <a:r>
              <a:rPr lang="pt-BR" sz="1200" b="1" i="1" u="sng" dirty="0">
                <a:latin typeface="Tw Cen MT" pitchFamily="34" charset="0"/>
              </a:rPr>
              <a:t>Charles </a:t>
            </a:r>
            <a:r>
              <a:rPr lang="pt-BR" sz="1200" b="1" i="1" u="sng" dirty="0" smtClean="0">
                <a:latin typeface="Tw Cen MT" pitchFamily="34" charset="0"/>
              </a:rPr>
              <a:t>Rassaert</a:t>
            </a:r>
            <a:r>
              <a:rPr lang="pt-BR" sz="1200" b="1" i="1" dirty="0" smtClean="0">
                <a:latin typeface="Tw Cen MT" pitchFamily="34" charset="0"/>
              </a:rPr>
              <a:t>) </a:t>
            </a:r>
            <a:r>
              <a:rPr lang="fr-FR" sz="1200" b="1" i="1" dirty="0" smtClean="0">
                <a:latin typeface="Tw Cen MT" pitchFamily="34" charset="0"/>
              </a:rPr>
              <a:t>: plus </a:t>
            </a:r>
            <a:r>
              <a:rPr lang="fr-FR" sz="1200" b="1" i="1" dirty="0">
                <a:latin typeface="Tw Cen MT" pitchFamily="34" charset="0"/>
              </a:rPr>
              <a:t>de 10 % des garçons et des filles de moins de deux ans, dans un tiers des agglomérations du nord-est du Brésil, souffrent de malnutrition.</a:t>
            </a:r>
          </a:p>
        </p:txBody>
      </p:sp>
      <p:pic>
        <p:nvPicPr>
          <p:cNvPr id="3086" name="Picture 14" descr="http://torredibabel.files.wordpress.com/2013/05/dsc_47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3785" y="630862"/>
            <a:ext cx="3692711" cy="2445821"/>
          </a:xfrm>
          <a:prstGeom prst="rect">
            <a:avLst/>
          </a:prstGeom>
          <a:noFill/>
          <a:ln>
            <a:solidFill>
              <a:schemeClr val="accent3">
                <a:lumMod val="20000"/>
                <a:lumOff val="80000"/>
              </a:schemeClr>
            </a:solidFill>
          </a:ln>
          <a:extLst>
            <a:ext uri="{909E8E84-426E-40DD-AFC4-6F175D3DCCD1}">
              <a14:hiddenFill xmlns:a14="http://schemas.microsoft.com/office/drawing/2010/main">
                <a:solidFill>
                  <a:srgbClr val="FFFFFF"/>
                </a:solidFill>
              </a14:hiddenFill>
            </a:ext>
          </a:extLst>
        </p:spPr>
      </p:pic>
      <p:pic>
        <p:nvPicPr>
          <p:cNvPr id="24" name="Picture 6" descr="http://i.istockimg.com/file_thumbview_approve/6207133/2/stock-illustration-6207133-map-pins.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1553" b="96584" l="51842" r="73684"/>
                    </a14:imgEffect>
                  </a14:imgLayer>
                </a14:imgProps>
              </a:ext>
              <a:ext uri="{28A0092B-C50C-407E-A947-70E740481C1C}">
                <a14:useLocalDpi xmlns:a14="http://schemas.microsoft.com/office/drawing/2010/main" val="0"/>
              </a:ext>
            </a:extLst>
          </a:blip>
          <a:srcRect l="50000" t="50000" r="25000"/>
          <a:stretch/>
        </p:blipFill>
        <p:spPr bwMode="auto">
          <a:xfrm>
            <a:off x="3423671" y="2276872"/>
            <a:ext cx="334442" cy="5667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http://i.istockimg.com/file_thumbview_approve/6207133/2/stock-illustration-6207133-map-pins.jpg"/>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4969" b="48137" l="52895" r="76053">
                        <a14:foregroundMark x1="66053" y1="45963" x2="66579" y2="46584"/>
                      </a14:backgroundRemoval>
                    </a14:imgEffect>
                  </a14:imgLayer>
                </a14:imgProps>
              </a:ext>
              <a:ext uri="{28A0092B-C50C-407E-A947-70E740481C1C}">
                <a14:useLocalDpi xmlns:a14="http://schemas.microsoft.com/office/drawing/2010/main" val="0"/>
              </a:ext>
            </a:extLst>
          </a:blip>
          <a:srcRect l="50000" t="2349" r="24737" b="47652"/>
          <a:stretch/>
        </p:blipFill>
        <p:spPr bwMode="auto">
          <a:xfrm>
            <a:off x="5240953" y="252586"/>
            <a:ext cx="337963" cy="5667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94" name="Picture 22" descr="http://geoconfluences.ens-lyon.fr/doc/etpays/Bresil/images/TonneauPh9.jpg"/>
          <p:cNvPicPr>
            <a:picLocks noChangeAspect="1" noChangeArrowheads="1"/>
          </p:cNvPicPr>
          <p:nvPr/>
        </p:nvPicPr>
        <p:blipFill rotWithShape="1">
          <a:blip r:embed="rId10">
            <a:extLst>
              <a:ext uri="{28A0092B-C50C-407E-A947-70E740481C1C}">
                <a14:useLocalDpi xmlns:a14="http://schemas.microsoft.com/office/drawing/2010/main" val="0"/>
              </a:ext>
            </a:extLst>
          </a:blip>
          <a:srcRect r="15842" b="2792"/>
          <a:stretch/>
        </p:blipFill>
        <p:spPr bwMode="auto">
          <a:xfrm>
            <a:off x="3484882" y="2564904"/>
            <a:ext cx="5504767" cy="3306356"/>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pic>
        <p:nvPicPr>
          <p:cNvPr id="3096" name="Picture 24" descr="http://geoconfluences.ens-lyon.fr/doc/etpays/Bresil/images/TonneauPh1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72800" y="3789040"/>
            <a:ext cx="1617142" cy="2155153"/>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sp>
        <p:nvSpPr>
          <p:cNvPr id="29" name="ZoneTexte 28"/>
          <p:cNvSpPr txBox="1"/>
          <p:nvPr/>
        </p:nvSpPr>
        <p:spPr>
          <a:xfrm>
            <a:off x="0" y="6059605"/>
            <a:ext cx="9144000" cy="830997"/>
          </a:xfrm>
          <a:prstGeom prst="rect">
            <a:avLst/>
          </a:prstGeom>
          <a:solidFill>
            <a:schemeClr val="accent2">
              <a:lumMod val="40000"/>
              <a:lumOff val="60000"/>
              <a:alpha val="50000"/>
            </a:schemeClr>
          </a:solidFill>
          <a:ln>
            <a:solidFill>
              <a:schemeClr val="accent3">
                <a:lumMod val="20000"/>
                <a:lumOff val="80000"/>
              </a:schemeClr>
            </a:solidFill>
          </a:ln>
        </p:spPr>
        <p:txBody>
          <a:bodyPr wrap="square" rtlCol="0">
            <a:spAutoFit/>
          </a:bodyPr>
          <a:lstStyle/>
          <a:p>
            <a:pPr algn="ctr"/>
            <a:r>
              <a:rPr lang="fr-FR" sz="1200" b="1" i="1" u="sng" dirty="0" smtClean="0">
                <a:latin typeface="Tw Cen MT" panose="020B0602020104020603" pitchFamily="34" charset="0"/>
              </a:rPr>
              <a:t>Une </a:t>
            </a:r>
            <a:r>
              <a:rPr lang="fr-FR" sz="1200" b="1" i="1" u="sng" dirty="0">
                <a:latin typeface="Tw Cen MT" panose="020B0602020104020603" pitchFamily="34" charset="0"/>
              </a:rPr>
              <a:t>agriculture intégrée </a:t>
            </a:r>
            <a:r>
              <a:rPr lang="fr-FR" sz="1200" b="1" i="1" dirty="0">
                <a:latin typeface="Tw Cen MT" panose="020B0602020104020603" pitchFamily="34" charset="0"/>
              </a:rPr>
              <a:t>: forêts, pâturages et </a:t>
            </a:r>
            <a:r>
              <a:rPr lang="fr-FR" sz="1200" b="1" i="1" dirty="0" smtClean="0">
                <a:latin typeface="Tw Cen MT" panose="020B0602020104020603" pitchFamily="34" charset="0"/>
              </a:rPr>
              <a:t>cultures à </a:t>
            </a:r>
            <a:r>
              <a:rPr lang="fr-FR" sz="1200" b="1" i="1" dirty="0" err="1" smtClean="0">
                <a:latin typeface="Tw Cen MT" panose="020B0602020104020603" pitchFamily="34" charset="0"/>
              </a:rPr>
              <a:t>Pastorinhas</a:t>
            </a:r>
            <a:r>
              <a:rPr lang="fr-FR" sz="1200" b="1" i="1" dirty="0" smtClean="0">
                <a:latin typeface="Tw Cen MT" panose="020B0602020104020603" pitchFamily="34" charset="0"/>
              </a:rPr>
              <a:t>  (Minas </a:t>
            </a:r>
            <a:r>
              <a:rPr lang="fr-FR" sz="1200" b="1" i="1" dirty="0" err="1" smtClean="0">
                <a:latin typeface="Tw Cen MT" panose="020B0602020104020603" pitchFamily="34" charset="0"/>
              </a:rPr>
              <a:t>Gerais</a:t>
            </a:r>
            <a:r>
              <a:rPr lang="fr-FR" sz="1200" b="1" i="1" dirty="0" smtClean="0">
                <a:latin typeface="Tw Cen MT" panose="020B0602020104020603" pitchFamily="34" charset="0"/>
              </a:rPr>
              <a:t>) et agriculteur </a:t>
            </a:r>
            <a:r>
              <a:rPr lang="fr-FR" sz="1200" b="1" i="1" dirty="0">
                <a:latin typeface="Tw Cen MT" panose="020B0602020104020603" pitchFamily="34" charset="0"/>
              </a:rPr>
              <a:t>maraîcher de </a:t>
            </a:r>
            <a:r>
              <a:rPr lang="fr-FR" sz="1200" b="1" i="1" dirty="0" smtClean="0">
                <a:latin typeface="Tw Cen MT" panose="020B0602020104020603" pitchFamily="34" charset="0"/>
              </a:rPr>
              <a:t>l'</a:t>
            </a:r>
            <a:r>
              <a:rPr lang="fr-FR" sz="1200" b="1" i="1" dirty="0" err="1" smtClean="0">
                <a:latin typeface="Tw Cen MT" panose="020B0602020104020603" pitchFamily="34" charset="0"/>
              </a:rPr>
              <a:t>Assentamento</a:t>
            </a:r>
            <a:r>
              <a:rPr lang="fr-FR" sz="1200" b="1" i="1" dirty="0" smtClean="0">
                <a:latin typeface="Tw Cen MT" panose="020B0602020104020603" pitchFamily="34" charset="0"/>
              </a:rPr>
              <a:t>  </a:t>
            </a:r>
            <a:r>
              <a:rPr lang="fr-FR" sz="1200" b="1" i="1" dirty="0" err="1" smtClean="0">
                <a:latin typeface="Tw Cen MT" panose="020B0602020104020603" pitchFamily="34" charset="0"/>
              </a:rPr>
              <a:t>Pastorinhas</a:t>
            </a:r>
            <a:r>
              <a:rPr lang="fr-FR" sz="1200" b="1" i="1" dirty="0" smtClean="0">
                <a:latin typeface="Tw Cen MT" panose="020B0602020104020603" pitchFamily="34" charset="0"/>
              </a:rPr>
              <a:t> dont les  </a:t>
            </a:r>
            <a:r>
              <a:rPr lang="fr-FR" sz="1200" b="1" i="1" dirty="0">
                <a:latin typeface="Tw Cen MT" panose="020B0602020104020603" pitchFamily="34" charset="0"/>
              </a:rPr>
              <a:t>productions alimentaires </a:t>
            </a:r>
            <a:r>
              <a:rPr lang="fr-FR" sz="1200" b="1" i="1" dirty="0" smtClean="0">
                <a:latin typeface="Tw Cen MT" panose="020B0602020104020603" pitchFamily="34" charset="0"/>
              </a:rPr>
              <a:t>sont destinées à l'</a:t>
            </a:r>
            <a:r>
              <a:rPr lang="fr-FR" sz="1200" b="1" i="1" dirty="0" err="1" smtClean="0">
                <a:latin typeface="Tw Cen MT" panose="020B0602020104020603" pitchFamily="34" charset="0"/>
              </a:rPr>
              <a:t>autoconsammation</a:t>
            </a:r>
            <a:r>
              <a:rPr lang="fr-FR" sz="1200" b="1" i="1" dirty="0" smtClean="0">
                <a:latin typeface="Tw Cen MT" panose="020B0602020104020603" pitchFamily="34" charset="0"/>
              </a:rPr>
              <a:t> </a:t>
            </a:r>
            <a:r>
              <a:rPr lang="fr-FR" sz="1200" b="1" i="1" dirty="0">
                <a:latin typeface="Tw Cen MT" panose="020B0602020104020603" pitchFamily="34" charset="0"/>
              </a:rPr>
              <a:t>et </a:t>
            </a:r>
            <a:r>
              <a:rPr lang="fr-FR" sz="1200" b="1" i="1" dirty="0" smtClean="0">
                <a:latin typeface="Tw Cen MT" panose="020B0602020104020603" pitchFamily="34" charset="0"/>
              </a:rPr>
              <a:t>aux </a:t>
            </a:r>
            <a:r>
              <a:rPr lang="fr-FR" sz="1200" b="1" i="1" dirty="0">
                <a:latin typeface="Tw Cen MT" panose="020B0602020104020603" pitchFamily="34" charset="0"/>
              </a:rPr>
              <a:t>marchés de proximité. Cliché : Pablo </a:t>
            </a:r>
            <a:r>
              <a:rPr lang="fr-FR" sz="1200" b="1" i="1" dirty="0" err="1">
                <a:latin typeface="Tw Cen MT" panose="020B0602020104020603" pitchFamily="34" charset="0"/>
              </a:rPr>
              <a:t>Sidersky</a:t>
            </a:r>
            <a:r>
              <a:rPr lang="fr-FR" sz="1200" b="1" i="1" dirty="0">
                <a:latin typeface="Tw Cen MT" panose="020B0602020104020603" pitchFamily="34" charset="0"/>
              </a:rPr>
              <a:t>, mars </a:t>
            </a:r>
            <a:r>
              <a:rPr lang="fr-FR" sz="1200" b="1" i="1" dirty="0" smtClean="0">
                <a:latin typeface="Tw Cen MT" panose="020B0602020104020603" pitchFamily="34" charset="0"/>
              </a:rPr>
              <a:t>2009</a:t>
            </a:r>
          </a:p>
          <a:p>
            <a:pPr algn="ctr"/>
            <a:r>
              <a:rPr lang="fr-FR" sz="1200" b="1" i="1" dirty="0">
                <a:latin typeface="Tw Cen MT" panose="020B0602020104020603" pitchFamily="34" charset="0"/>
              </a:rPr>
              <a:t>Le parc de machines de la </a:t>
            </a:r>
            <a:r>
              <a:rPr lang="fr-FR" sz="1200" b="1" i="1" dirty="0" smtClean="0">
                <a:latin typeface="Tw Cen MT" panose="020B0602020104020603" pitchFamily="34" charset="0"/>
              </a:rPr>
              <a:t>fazenda </a:t>
            </a:r>
            <a:r>
              <a:rPr lang="pt-BR" sz="1200" b="1" i="1" dirty="0" smtClean="0">
                <a:latin typeface="Tw Cen MT" panose="020B0602020104020603" pitchFamily="34" charset="0"/>
              </a:rPr>
              <a:t>Santa </a:t>
            </a:r>
            <a:r>
              <a:rPr lang="pt-BR" sz="1200" b="1" i="1" dirty="0">
                <a:latin typeface="Tw Cen MT" panose="020B0602020104020603" pitchFamily="34" charset="0"/>
              </a:rPr>
              <a:t>Maria da Amazônia de Sorriso (Mato Grosso</a:t>
            </a:r>
            <a:r>
              <a:rPr lang="pt-BR" sz="1200" b="1" i="1" dirty="0" smtClean="0">
                <a:latin typeface="Tw Cen MT" panose="020B0602020104020603" pitchFamily="34" charset="0"/>
              </a:rPr>
              <a:t>) : </a:t>
            </a:r>
            <a:r>
              <a:rPr lang="fr-FR" sz="1200" b="1" i="1" dirty="0">
                <a:latin typeface="Tw Cen MT" panose="020B0602020104020603" pitchFamily="34" charset="0"/>
              </a:rPr>
              <a:t>13 moissonneuses-batteuses, 15 tracteurs, diverses machines d'épandage. Cliché : Hervé Théry, octobre 2007</a:t>
            </a:r>
          </a:p>
        </p:txBody>
      </p:sp>
      <p:pic>
        <p:nvPicPr>
          <p:cNvPr id="30" name="Picture 20" descr="http://i.istockimg.com/file_thumbview_approve/6207133/2/stock-illustration-6207133-map-pins.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863" b="48137" l="3684" r="35526"/>
                    </a14:imgEffect>
                  </a14:imgLayer>
                </a14:imgProps>
              </a:ext>
              <a:ext uri="{28A0092B-C50C-407E-A947-70E740481C1C}">
                <a14:useLocalDpi xmlns:a14="http://schemas.microsoft.com/office/drawing/2010/main" val="0"/>
              </a:ext>
            </a:extLst>
          </a:blip>
          <a:srcRect l="1750" t="3303" r="72959" b="46001"/>
          <a:stretch/>
        </p:blipFill>
        <p:spPr bwMode="auto">
          <a:xfrm>
            <a:off x="3315714" y="2238422"/>
            <a:ext cx="338336" cy="57468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98" name="Picture 26" descr="http://geoconfluences.ens-lyon.fr/doc/etpays/Bresil/images/FazendaSorriso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6400" y="792000"/>
            <a:ext cx="5217301" cy="2287300"/>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pic>
        <p:nvPicPr>
          <p:cNvPr id="32" name="Picture 4" descr="http://i.istockimg.com/file_thumbview_approve/6207133/2/stock-illustration-6207133-map-pins.jpg"/>
          <p:cNvPicPr>
            <a:picLocks noChangeAspect="1" noChangeArrowheads="1"/>
          </p:cNvPicPr>
          <p:nvPr/>
        </p:nvPicPr>
        <p:blipFill rotWithShape="1">
          <a:blip r:embed="rId15" cstate="print">
            <a:extLst>
              <a:ext uri="{BEBA8EAE-BF5A-486C-A8C5-ECC9F3942E4B}">
                <a14:imgProps xmlns:a14="http://schemas.microsoft.com/office/drawing/2010/main">
                  <a14:imgLayer r:embed="rId8">
                    <a14:imgEffect>
                      <a14:backgroundRemoval t="50932" b="95342" l="6053" r="26316"/>
                    </a14:imgEffect>
                  </a14:imgLayer>
                </a14:imgProps>
              </a:ext>
              <a:ext uri="{28A0092B-C50C-407E-A947-70E740481C1C}">
                <a14:useLocalDpi xmlns:a14="http://schemas.microsoft.com/office/drawing/2010/main" val="0"/>
              </a:ext>
            </a:extLst>
          </a:blip>
          <a:srcRect l="3693" t="50000" r="71044"/>
          <a:stretch/>
        </p:blipFill>
        <p:spPr bwMode="auto">
          <a:xfrm>
            <a:off x="3675136" y="409300"/>
            <a:ext cx="337963" cy="56679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7" name="ZoneTexte 26"/>
          <p:cNvSpPr txBox="1"/>
          <p:nvPr/>
        </p:nvSpPr>
        <p:spPr>
          <a:xfrm>
            <a:off x="-5613" y="6046707"/>
            <a:ext cx="9144000" cy="830997"/>
          </a:xfrm>
          <a:prstGeom prst="rect">
            <a:avLst/>
          </a:prstGeom>
          <a:solidFill>
            <a:schemeClr val="accent2">
              <a:lumMod val="40000"/>
              <a:lumOff val="60000"/>
              <a:alpha val="50000"/>
            </a:schemeClr>
          </a:solidFill>
          <a:ln>
            <a:solidFill>
              <a:schemeClr val="accent3">
                <a:lumMod val="20000"/>
                <a:lumOff val="80000"/>
              </a:schemeClr>
            </a:solidFill>
          </a:ln>
        </p:spPr>
        <p:txBody>
          <a:bodyPr wrap="square" rtlCol="0">
            <a:spAutoFit/>
          </a:bodyPr>
          <a:lstStyle/>
          <a:p>
            <a:pPr algn="ctr"/>
            <a:r>
              <a:rPr lang="fr-FR" sz="1200" b="1" i="1" u="sng" dirty="0" smtClean="0">
                <a:latin typeface="Tw Cen MT" panose="020B0602020104020603" pitchFamily="34" charset="0"/>
              </a:rPr>
              <a:t>Une conséquence majeure de l’agriculture en Amazonie brésilienne</a:t>
            </a:r>
            <a:r>
              <a:rPr lang="fr-FR" sz="1200" b="1" i="1" dirty="0" smtClean="0">
                <a:latin typeface="Tw Cen MT" panose="020B0602020104020603" pitchFamily="34" charset="0"/>
              </a:rPr>
              <a:t> : la déforestation</a:t>
            </a:r>
          </a:p>
          <a:p>
            <a:pPr algn="ctr"/>
            <a:r>
              <a:rPr lang="fr-FR" sz="1200" b="1" i="1" u="sng" dirty="0" smtClean="0">
                <a:latin typeface="Tw Cen MT" panose="020B0602020104020603" pitchFamily="34" charset="0"/>
              </a:rPr>
              <a:t>Troupeau de </a:t>
            </a:r>
            <a:r>
              <a:rPr lang="fr-FR" sz="1200" b="1" i="1" u="sng" dirty="0">
                <a:latin typeface="Tw Cen MT" panose="020B0602020104020603" pitchFamily="34" charset="0"/>
              </a:rPr>
              <a:t>zébus près de </a:t>
            </a:r>
            <a:r>
              <a:rPr lang="fr-FR" sz="1200" b="1" i="1" u="sng" dirty="0" err="1" smtClean="0">
                <a:latin typeface="Tw Cen MT" panose="020B0602020104020603" pitchFamily="34" charset="0"/>
              </a:rPr>
              <a:t>Cacères</a:t>
            </a:r>
            <a:r>
              <a:rPr lang="fr-FR" sz="1200" b="1" i="1" u="sng" dirty="0" smtClean="0">
                <a:latin typeface="Tw Cen MT" panose="020B0602020104020603" pitchFamily="34" charset="0"/>
              </a:rPr>
              <a:t> (</a:t>
            </a:r>
            <a:r>
              <a:rPr lang="fr-FR" sz="1200" b="1" i="1" u="sng" dirty="0" err="1" smtClean="0">
                <a:latin typeface="Tw Cen MT" panose="020B0602020104020603" pitchFamily="34" charset="0"/>
              </a:rPr>
              <a:t>Mato</a:t>
            </a:r>
            <a:r>
              <a:rPr lang="fr-FR" sz="1200" b="1" i="1" u="sng" dirty="0" smtClean="0">
                <a:latin typeface="Tw Cen MT" panose="020B0602020104020603" pitchFamily="34" charset="0"/>
              </a:rPr>
              <a:t> Grosso) </a:t>
            </a:r>
            <a:r>
              <a:rPr lang="fr-FR" sz="1200" b="1" i="1" dirty="0" smtClean="0">
                <a:latin typeface="Tw Cen MT" panose="020B0602020104020603" pitchFamily="34" charset="0"/>
              </a:rPr>
              <a:t>: le Brésil est le premier exportateur de viande bovine </a:t>
            </a:r>
            <a:r>
              <a:rPr lang="fr-FR" sz="1200" b="1" i="1" dirty="0">
                <a:latin typeface="Tw Cen MT" panose="020B0602020104020603" pitchFamily="34" charset="0"/>
              </a:rPr>
              <a:t>au </a:t>
            </a:r>
            <a:r>
              <a:rPr lang="fr-FR" sz="1200" b="1" i="1" dirty="0" smtClean="0">
                <a:latin typeface="Tw Cen MT" panose="020B0602020104020603" pitchFamily="34" charset="0"/>
              </a:rPr>
              <a:t>monde Le </a:t>
            </a:r>
            <a:r>
              <a:rPr lang="fr-FR" sz="1200" b="1" i="1" dirty="0">
                <a:latin typeface="Tw Cen MT" panose="020B0602020104020603" pitchFamily="34" charset="0"/>
              </a:rPr>
              <a:t>montant des exportations </a:t>
            </a:r>
            <a:r>
              <a:rPr lang="fr-FR" sz="1200" b="1" i="1" dirty="0" smtClean="0">
                <a:latin typeface="Tw Cen MT" panose="020B0602020104020603" pitchFamily="34" charset="0"/>
              </a:rPr>
              <a:t>s'est </a:t>
            </a:r>
            <a:r>
              <a:rPr lang="fr-FR" sz="1200" b="1" i="1" dirty="0">
                <a:latin typeface="Tw Cen MT" panose="020B0602020104020603" pitchFamily="34" charset="0"/>
              </a:rPr>
              <a:t>élevé à 5,7 milliards de dollars en 2012, un "record", </a:t>
            </a:r>
            <a:r>
              <a:rPr lang="fr-FR" sz="1200" b="1" i="1" dirty="0" smtClean="0">
                <a:latin typeface="Tw Cen MT" panose="020B0602020104020603" pitchFamily="34" charset="0"/>
              </a:rPr>
              <a:t>selon l'Association </a:t>
            </a:r>
            <a:r>
              <a:rPr lang="fr-FR" sz="1200" b="1" i="1" dirty="0">
                <a:latin typeface="Tw Cen MT" panose="020B0602020104020603" pitchFamily="34" charset="0"/>
              </a:rPr>
              <a:t>brésilienne de l'industrie exportatrice de viande(</a:t>
            </a:r>
            <a:r>
              <a:rPr lang="fr-FR" sz="1200" b="1" i="1" dirty="0" err="1">
                <a:latin typeface="Tw Cen MT" panose="020B0602020104020603" pitchFamily="34" charset="0"/>
              </a:rPr>
              <a:t>Abiec</a:t>
            </a:r>
            <a:r>
              <a:rPr lang="fr-FR" sz="1200" b="1" i="1" dirty="0" smtClean="0">
                <a:latin typeface="Tw Cen MT" panose="020B0602020104020603" pitchFamily="34" charset="0"/>
              </a:rPr>
              <a:t>).</a:t>
            </a:r>
          </a:p>
          <a:p>
            <a:pPr algn="r"/>
            <a:r>
              <a:rPr lang="fr-FR" sz="1200" b="1" i="1" dirty="0" smtClean="0">
                <a:latin typeface="Tw Cen MT" panose="020B0602020104020603" pitchFamily="34" charset="0"/>
              </a:rPr>
              <a:t>(Photos Yann Arthus Bertrand)</a:t>
            </a:r>
            <a:endParaRPr lang="fr-FR" sz="1200" b="1" i="1" dirty="0">
              <a:latin typeface="Tw Cen MT" panose="020B0602020104020603" pitchFamily="34" charset="0"/>
            </a:endParaRPr>
          </a:p>
        </p:txBody>
      </p:sp>
      <p:pic>
        <p:nvPicPr>
          <p:cNvPr id="1028" name="Picture 4" descr="http://www.yannarthusbertrand2.org/index2.php?option=com_datsogallery&amp;func=wmark&amp;mid=7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31750" y="3417388"/>
            <a:ext cx="3787234" cy="2526805"/>
          </a:xfrm>
          <a:prstGeom prst="rect">
            <a:avLst/>
          </a:prstGeom>
          <a:noFill/>
          <a:ln>
            <a:solidFill>
              <a:schemeClr val="accent3">
                <a:lumMod val="60000"/>
                <a:lumOff val="40000"/>
              </a:schemeClr>
            </a:solidFill>
          </a:ln>
          <a:extLst>
            <a:ext uri="{909E8E84-426E-40DD-AFC4-6F175D3DCCD1}">
              <a14:hiddenFill xmlns:a14="http://schemas.microsoft.com/office/drawing/2010/main">
                <a:solidFill>
                  <a:srgbClr val="FFFFFF"/>
                </a:solidFill>
              </a14:hiddenFill>
            </a:ext>
          </a:extLst>
        </p:spPr>
      </p:pic>
      <p:pic>
        <p:nvPicPr>
          <p:cNvPr id="28" name="Picture 2" descr="Brésil, Géographie, Carte, Amérique Du Sud, Etats"/>
          <p:cNvPicPr preferRelativeResize="0">
            <a:picLocks noChangeArrowheads="1"/>
          </p:cNvPicPr>
          <p:nvPr/>
        </p:nvPicPr>
        <p:blipFill>
          <a:blip r:embed="rId17">
            <a:extLst>
              <a:ext uri="{BEBA8EAE-BF5A-486C-A8C5-ECC9F3942E4B}">
                <a14:imgProps xmlns:a14="http://schemas.microsoft.com/office/drawing/2010/main">
                  <a14:imgLayer r:embed="rId18">
                    <a14:imgEffect>
                      <a14:colorTemperature colorTemp="7750"/>
                    </a14:imgEffect>
                    <a14:imgEffect>
                      <a14:saturation sat="265000"/>
                    </a14:imgEffect>
                  </a14:imgLayer>
                </a14:imgProps>
              </a:ext>
              <a:ext uri="{28A0092B-C50C-407E-A947-70E740481C1C}">
                <a14:useLocalDpi xmlns:a14="http://schemas.microsoft.com/office/drawing/2010/main" val="0"/>
              </a:ext>
            </a:extLst>
          </a:blip>
          <a:srcRect/>
          <a:stretch>
            <a:fillRect/>
          </a:stretch>
        </p:blipFill>
        <p:spPr bwMode="auto">
          <a:xfrm rot="-60000">
            <a:off x="5436096" y="1364400"/>
            <a:ext cx="3024336" cy="3024336"/>
          </a:xfrm>
          <a:prstGeom prst="rect">
            <a:avLst/>
          </a:prstGeom>
          <a:noFill/>
          <a:effectLst>
            <a:outerShdw blurRad="241300" dist="203200" dir="10320000" sx="96000" sy="96000" algn="ctr" rotWithShape="0">
              <a:srgbClr val="000000">
                <a:alpha val="78000"/>
              </a:srgbClr>
            </a:outerShdw>
          </a:effectLst>
          <a:extLst>
            <a:ext uri="{909E8E84-426E-40DD-AFC4-6F175D3DCCD1}">
              <a14:hiddenFill xmlns:a14="http://schemas.microsoft.com/office/drawing/2010/main">
                <a:solidFill>
                  <a:srgbClr val="FFFFFF"/>
                </a:solidFill>
              </a14:hiddenFill>
            </a:ext>
          </a:extLst>
        </p:spPr>
      </p:pic>
      <p:pic>
        <p:nvPicPr>
          <p:cNvPr id="3074" name="Picture 2" descr="Brésil, Géographie, Carte, Amérique Du Sud, Etats"/>
          <p:cNvPicPr preferRelativeResize="0">
            <a:picLocks noChangeArrowheads="1"/>
          </p:cNvPicPr>
          <p:nvPr/>
        </p:nvPicPr>
        <p:blipFill>
          <a:blip r:embed="rId19">
            <a:duotone>
              <a:schemeClr val="accent6">
                <a:shade val="45000"/>
                <a:satMod val="135000"/>
              </a:schemeClr>
              <a:prstClr val="white"/>
            </a:duotone>
            <a:extLst>
              <a:ext uri="{BEBA8EAE-BF5A-486C-A8C5-ECC9F3942E4B}">
                <a14:imgProps xmlns:a14="http://schemas.microsoft.com/office/drawing/2010/main">
                  <a14:imgLayer r:embed="rId18">
                    <a14:imgEffect>
                      <a14:saturation sat="265000"/>
                    </a14:imgEffect>
                  </a14:imgLayer>
                </a14:imgProps>
              </a:ext>
              <a:ext uri="{28A0092B-C50C-407E-A947-70E740481C1C}">
                <a14:useLocalDpi xmlns:a14="http://schemas.microsoft.com/office/drawing/2010/main" val="0"/>
              </a:ext>
            </a:extLst>
          </a:blip>
          <a:srcRect/>
          <a:stretch>
            <a:fillRect/>
          </a:stretch>
        </p:blipFill>
        <p:spPr bwMode="auto">
          <a:xfrm rot="-60000">
            <a:off x="5436096" y="1368000"/>
            <a:ext cx="3024336" cy="3024336"/>
          </a:xfrm>
          <a:prstGeom prst="rect">
            <a:avLst/>
          </a:prstGeom>
          <a:noFill/>
          <a:effectLst>
            <a:outerShdw blurRad="241300" dist="203200" dir="10320000" sx="96000" sy="96000" algn="ctr" rotWithShape="0">
              <a:srgbClr val="000000">
                <a:alpha val="78000"/>
              </a:srgbClr>
            </a:outerShdw>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539806" y="3130951"/>
            <a:ext cx="5400600" cy="923330"/>
          </a:xfrm>
          <a:prstGeom prst="rect">
            <a:avLst/>
          </a:prstGeom>
          <a:solidFill>
            <a:schemeClr val="accent2">
              <a:lumMod val="40000"/>
              <a:lumOff val="60000"/>
              <a:alpha val="50000"/>
            </a:schemeClr>
          </a:solidFill>
          <a:ln>
            <a:solidFill>
              <a:schemeClr val="accent3">
                <a:lumMod val="20000"/>
                <a:lumOff val="80000"/>
              </a:schemeClr>
            </a:solidFill>
          </a:ln>
        </p:spPr>
        <p:txBody>
          <a:bodyPr wrap="square" rtlCol="0">
            <a:spAutoFit/>
          </a:bodyPr>
          <a:lstStyle/>
          <a:p>
            <a:pPr algn="ctr"/>
            <a:r>
              <a:rPr lang="fr-FR" b="1" dirty="0" smtClean="0">
                <a:solidFill>
                  <a:srgbClr val="C00000"/>
                </a:solidFill>
                <a:effectLst>
                  <a:outerShdw blurRad="38100" dist="38100" dir="2700000" algn="tl">
                    <a:srgbClr val="000000">
                      <a:alpha val="43137"/>
                    </a:srgbClr>
                  </a:outerShdw>
                </a:effectLst>
                <a:latin typeface="Tw Cen MT" pitchFamily="34" charset="0"/>
              </a:rPr>
              <a:t>Quels </a:t>
            </a:r>
            <a:r>
              <a:rPr lang="fr-FR" b="1" dirty="0">
                <a:solidFill>
                  <a:srgbClr val="C00000"/>
                </a:solidFill>
                <a:effectLst>
                  <a:outerShdw blurRad="38100" dist="38100" dir="2700000" algn="tl">
                    <a:srgbClr val="000000">
                      <a:alpha val="43137"/>
                    </a:srgbClr>
                  </a:outerShdw>
                </a:effectLst>
                <a:latin typeface="Tw Cen MT" pitchFamily="34" charset="0"/>
              </a:rPr>
              <a:t>sont les paradoxes de l’agriculture brésilienne ? </a:t>
            </a:r>
          </a:p>
          <a:p>
            <a:pPr algn="ctr"/>
            <a:r>
              <a:rPr lang="fr-FR" b="1" dirty="0">
                <a:solidFill>
                  <a:srgbClr val="C00000"/>
                </a:solidFill>
                <a:effectLst>
                  <a:outerShdw blurRad="38100" dist="38100" dir="2700000" algn="tl">
                    <a:srgbClr val="000000">
                      <a:alpha val="43137"/>
                    </a:srgbClr>
                  </a:outerShdw>
                </a:effectLst>
                <a:latin typeface="Tw Cen MT" pitchFamily="34" charset="0"/>
              </a:rPr>
              <a:t>Ce pays peut-il être considéré comme la ferme du monde ?</a:t>
            </a:r>
          </a:p>
        </p:txBody>
      </p:sp>
      <p:pic>
        <p:nvPicPr>
          <p:cNvPr id="23" name="Picture 6" descr="http://i.istockimg.com/file_thumbview_approve/6207133/2/stock-illustration-6207133-map-pins.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1553" b="96584" l="51842" r="73684"/>
                    </a14:imgEffect>
                  </a14:imgLayer>
                </a14:imgProps>
              </a:ext>
              <a:ext uri="{28A0092B-C50C-407E-A947-70E740481C1C}">
                <a14:useLocalDpi xmlns:a14="http://schemas.microsoft.com/office/drawing/2010/main" val="0"/>
              </a:ext>
            </a:extLst>
          </a:blip>
          <a:srcRect l="50000" t="50000" r="25000"/>
          <a:stretch/>
        </p:blipFill>
        <p:spPr bwMode="auto">
          <a:xfrm>
            <a:off x="2507419" y="269921"/>
            <a:ext cx="334442" cy="56679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 name="Picture 2" descr="http://i.istockimg.com/file_thumbview_approve/6207133/2/stock-illustration-6207133-map-pins.jpg"/>
          <p:cNvPicPr>
            <a:picLocks noChangeAspect="1" noChangeArrowheads="1"/>
          </p:cNvPicPr>
          <p:nvPr/>
        </p:nvPicPr>
        <p:blipFill rotWithShape="1">
          <a:blip r:embed="rId9" cstate="print">
            <a:extLst>
              <a:ext uri="{BEBA8EAE-BF5A-486C-A8C5-ECC9F3942E4B}">
                <a14:imgProps xmlns:a14="http://schemas.microsoft.com/office/drawing/2010/main">
                  <a14:imgLayer r:embed="rId8">
                    <a14:imgEffect>
                      <a14:backgroundRemoval t="4969" b="48137" l="52895" r="76053">
                        <a14:foregroundMark x1="66053" y1="45963" x2="66579" y2="46584"/>
                      </a14:backgroundRemoval>
                    </a14:imgEffect>
                  </a14:imgLayer>
                </a14:imgProps>
              </a:ext>
              <a:ext uri="{28A0092B-C50C-407E-A947-70E740481C1C}">
                <a14:useLocalDpi xmlns:a14="http://schemas.microsoft.com/office/drawing/2010/main" val="0"/>
              </a:ext>
            </a:extLst>
          </a:blip>
          <a:srcRect l="50000" t="2349" r="24737" b="47652"/>
          <a:stretch/>
        </p:blipFill>
        <p:spPr bwMode="auto">
          <a:xfrm>
            <a:off x="2016000" y="1124744"/>
            <a:ext cx="337963" cy="5667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20" descr="http://i.istockimg.com/file_thumbview_approve/6207133/2/stock-illustration-6207133-map-pins.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1863" b="48137" l="3684" r="35526"/>
                    </a14:imgEffect>
                  </a14:imgLayer>
                </a14:imgProps>
              </a:ext>
              <a:ext uri="{28A0092B-C50C-407E-A947-70E740481C1C}">
                <a14:useLocalDpi xmlns:a14="http://schemas.microsoft.com/office/drawing/2010/main" val="0"/>
              </a:ext>
            </a:extLst>
          </a:blip>
          <a:srcRect l="1750" t="3303" r="72959" b="46001"/>
          <a:stretch/>
        </p:blipFill>
        <p:spPr bwMode="auto">
          <a:xfrm>
            <a:off x="2208465" y="976092"/>
            <a:ext cx="338336" cy="57468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Forme libre 2"/>
          <p:cNvSpPr/>
          <p:nvPr/>
        </p:nvSpPr>
        <p:spPr>
          <a:xfrm>
            <a:off x="755575" y="84910"/>
            <a:ext cx="1548000" cy="1215571"/>
          </a:xfrm>
          <a:custGeom>
            <a:avLst/>
            <a:gdLst>
              <a:gd name="connsiteX0" fmla="*/ 319314 w 1455057"/>
              <a:gd name="connsiteY0" fmla="*/ 239485 h 1215571"/>
              <a:gd name="connsiteX1" fmla="*/ 272142 w 1455057"/>
              <a:gd name="connsiteY1" fmla="*/ 181428 h 1215571"/>
              <a:gd name="connsiteX2" fmla="*/ 192314 w 1455057"/>
              <a:gd name="connsiteY2" fmla="*/ 228600 h 1215571"/>
              <a:gd name="connsiteX3" fmla="*/ 170542 w 1455057"/>
              <a:gd name="connsiteY3" fmla="*/ 279400 h 1215571"/>
              <a:gd name="connsiteX4" fmla="*/ 217714 w 1455057"/>
              <a:gd name="connsiteY4" fmla="*/ 373743 h 1215571"/>
              <a:gd name="connsiteX5" fmla="*/ 206828 w 1455057"/>
              <a:gd name="connsiteY5" fmla="*/ 478971 h 1215571"/>
              <a:gd name="connsiteX6" fmla="*/ 166914 w 1455057"/>
              <a:gd name="connsiteY6" fmla="*/ 551543 h 1215571"/>
              <a:gd name="connsiteX7" fmla="*/ 39914 w 1455057"/>
              <a:gd name="connsiteY7" fmla="*/ 569685 h 1215571"/>
              <a:gd name="connsiteX8" fmla="*/ 0 w 1455057"/>
              <a:gd name="connsiteY8" fmla="*/ 631371 h 1215571"/>
              <a:gd name="connsiteX9" fmla="*/ 7257 w 1455057"/>
              <a:gd name="connsiteY9" fmla="*/ 725714 h 1215571"/>
              <a:gd name="connsiteX10" fmla="*/ 10885 w 1455057"/>
              <a:gd name="connsiteY10" fmla="*/ 783771 h 1215571"/>
              <a:gd name="connsiteX11" fmla="*/ 68942 w 1455057"/>
              <a:gd name="connsiteY11" fmla="*/ 827314 h 1215571"/>
              <a:gd name="connsiteX12" fmla="*/ 181428 w 1455057"/>
              <a:gd name="connsiteY12" fmla="*/ 838200 h 1215571"/>
              <a:gd name="connsiteX13" fmla="*/ 170542 w 1455057"/>
              <a:gd name="connsiteY13" fmla="*/ 889000 h 1215571"/>
              <a:gd name="connsiteX14" fmla="*/ 326571 w 1455057"/>
              <a:gd name="connsiteY14" fmla="*/ 899885 h 1215571"/>
              <a:gd name="connsiteX15" fmla="*/ 388257 w 1455057"/>
              <a:gd name="connsiteY15" fmla="*/ 798285 h 1215571"/>
              <a:gd name="connsiteX16" fmla="*/ 460828 w 1455057"/>
              <a:gd name="connsiteY16" fmla="*/ 816428 h 1215571"/>
              <a:gd name="connsiteX17" fmla="*/ 449942 w 1455057"/>
              <a:gd name="connsiteY17" fmla="*/ 907143 h 1215571"/>
              <a:gd name="connsiteX18" fmla="*/ 635000 w 1455057"/>
              <a:gd name="connsiteY18" fmla="*/ 976085 h 1215571"/>
              <a:gd name="connsiteX19" fmla="*/ 754742 w 1455057"/>
              <a:gd name="connsiteY19" fmla="*/ 1041400 h 1215571"/>
              <a:gd name="connsiteX20" fmla="*/ 707571 w 1455057"/>
              <a:gd name="connsiteY20" fmla="*/ 1106714 h 1215571"/>
              <a:gd name="connsiteX21" fmla="*/ 776514 w 1455057"/>
              <a:gd name="connsiteY21" fmla="*/ 1153885 h 1215571"/>
              <a:gd name="connsiteX22" fmla="*/ 852714 w 1455057"/>
              <a:gd name="connsiteY22" fmla="*/ 1215571 h 1215571"/>
              <a:gd name="connsiteX23" fmla="*/ 852714 w 1455057"/>
              <a:gd name="connsiteY23" fmla="*/ 1215571 h 1215571"/>
              <a:gd name="connsiteX24" fmla="*/ 943428 w 1455057"/>
              <a:gd name="connsiteY24" fmla="*/ 1175657 h 1215571"/>
              <a:gd name="connsiteX25" fmla="*/ 1041400 w 1455057"/>
              <a:gd name="connsiteY25" fmla="*/ 1201057 h 1215571"/>
              <a:gd name="connsiteX26" fmla="*/ 1084942 w 1455057"/>
              <a:gd name="connsiteY26" fmla="*/ 1215571 h 1215571"/>
              <a:gd name="connsiteX27" fmla="*/ 1095828 w 1455057"/>
              <a:gd name="connsiteY27" fmla="*/ 1110343 h 1215571"/>
              <a:gd name="connsiteX28" fmla="*/ 1179285 w 1455057"/>
              <a:gd name="connsiteY28" fmla="*/ 1023257 h 1215571"/>
              <a:gd name="connsiteX29" fmla="*/ 1208314 w 1455057"/>
              <a:gd name="connsiteY29" fmla="*/ 863600 h 1215571"/>
              <a:gd name="connsiteX30" fmla="*/ 1259114 w 1455057"/>
              <a:gd name="connsiteY30" fmla="*/ 674914 h 1215571"/>
              <a:gd name="connsiteX31" fmla="*/ 1331685 w 1455057"/>
              <a:gd name="connsiteY31" fmla="*/ 642257 h 1215571"/>
              <a:gd name="connsiteX32" fmla="*/ 1360714 w 1455057"/>
              <a:gd name="connsiteY32" fmla="*/ 515257 h 1215571"/>
              <a:gd name="connsiteX33" fmla="*/ 1440542 w 1455057"/>
              <a:gd name="connsiteY33" fmla="*/ 406400 h 1215571"/>
              <a:gd name="connsiteX34" fmla="*/ 1455057 w 1455057"/>
              <a:gd name="connsiteY34" fmla="*/ 348343 h 1215571"/>
              <a:gd name="connsiteX35" fmla="*/ 1422400 w 1455057"/>
              <a:gd name="connsiteY35" fmla="*/ 308428 h 1215571"/>
              <a:gd name="connsiteX36" fmla="*/ 1349828 w 1455057"/>
              <a:gd name="connsiteY36" fmla="*/ 326571 h 1215571"/>
              <a:gd name="connsiteX37" fmla="*/ 1302657 w 1455057"/>
              <a:gd name="connsiteY37" fmla="*/ 355600 h 1215571"/>
              <a:gd name="connsiteX38" fmla="*/ 1291771 w 1455057"/>
              <a:gd name="connsiteY38" fmla="*/ 272143 h 1215571"/>
              <a:gd name="connsiteX39" fmla="*/ 1222828 w 1455057"/>
              <a:gd name="connsiteY39" fmla="*/ 239485 h 1215571"/>
              <a:gd name="connsiteX40" fmla="*/ 1237342 w 1455057"/>
              <a:gd name="connsiteY40" fmla="*/ 181428 h 1215571"/>
              <a:gd name="connsiteX41" fmla="*/ 1168400 w 1455057"/>
              <a:gd name="connsiteY41" fmla="*/ 141514 h 1215571"/>
              <a:gd name="connsiteX42" fmla="*/ 1157514 w 1455057"/>
              <a:gd name="connsiteY42" fmla="*/ 58057 h 1215571"/>
              <a:gd name="connsiteX43" fmla="*/ 1099457 w 1455057"/>
              <a:gd name="connsiteY43" fmla="*/ 141514 h 1215571"/>
              <a:gd name="connsiteX44" fmla="*/ 928914 w 1455057"/>
              <a:gd name="connsiteY44" fmla="*/ 152400 h 1215571"/>
              <a:gd name="connsiteX45" fmla="*/ 776514 w 1455057"/>
              <a:gd name="connsiteY45" fmla="*/ 214085 h 1215571"/>
              <a:gd name="connsiteX46" fmla="*/ 703942 w 1455057"/>
              <a:gd name="connsiteY46" fmla="*/ 163285 h 1215571"/>
              <a:gd name="connsiteX47" fmla="*/ 703942 w 1455057"/>
              <a:gd name="connsiteY47" fmla="*/ 3628 h 1215571"/>
              <a:gd name="connsiteX48" fmla="*/ 664028 w 1455057"/>
              <a:gd name="connsiteY48" fmla="*/ 0 h 1215571"/>
              <a:gd name="connsiteX49" fmla="*/ 533400 w 1455057"/>
              <a:gd name="connsiteY49" fmla="*/ 65314 h 1215571"/>
              <a:gd name="connsiteX50" fmla="*/ 442685 w 1455057"/>
              <a:gd name="connsiteY50" fmla="*/ 39914 h 1215571"/>
              <a:gd name="connsiteX51" fmla="*/ 468085 w 1455057"/>
              <a:gd name="connsiteY51" fmla="*/ 148771 h 1215571"/>
              <a:gd name="connsiteX52" fmla="*/ 515257 w 1455057"/>
              <a:gd name="connsiteY52" fmla="*/ 159657 h 1215571"/>
              <a:gd name="connsiteX53" fmla="*/ 449942 w 1455057"/>
              <a:gd name="connsiteY53" fmla="*/ 210457 h 1215571"/>
              <a:gd name="connsiteX54" fmla="*/ 319314 w 1455057"/>
              <a:gd name="connsiteY54" fmla="*/ 239485 h 121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55057" h="1215571">
                <a:moveTo>
                  <a:pt x="319314" y="239485"/>
                </a:moveTo>
                <a:lnTo>
                  <a:pt x="272142" y="181428"/>
                </a:lnTo>
                <a:lnTo>
                  <a:pt x="192314" y="228600"/>
                </a:lnTo>
                <a:lnTo>
                  <a:pt x="170542" y="279400"/>
                </a:lnTo>
                <a:lnTo>
                  <a:pt x="217714" y="373743"/>
                </a:lnTo>
                <a:lnTo>
                  <a:pt x="206828" y="478971"/>
                </a:lnTo>
                <a:lnTo>
                  <a:pt x="166914" y="551543"/>
                </a:lnTo>
                <a:lnTo>
                  <a:pt x="39914" y="569685"/>
                </a:lnTo>
                <a:lnTo>
                  <a:pt x="0" y="631371"/>
                </a:lnTo>
                <a:lnTo>
                  <a:pt x="7257" y="725714"/>
                </a:lnTo>
                <a:lnTo>
                  <a:pt x="10885" y="783771"/>
                </a:lnTo>
                <a:lnTo>
                  <a:pt x="68942" y="827314"/>
                </a:lnTo>
                <a:lnTo>
                  <a:pt x="181428" y="838200"/>
                </a:lnTo>
                <a:lnTo>
                  <a:pt x="170542" y="889000"/>
                </a:lnTo>
                <a:lnTo>
                  <a:pt x="326571" y="899885"/>
                </a:lnTo>
                <a:lnTo>
                  <a:pt x="388257" y="798285"/>
                </a:lnTo>
                <a:lnTo>
                  <a:pt x="460828" y="816428"/>
                </a:lnTo>
                <a:lnTo>
                  <a:pt x="449942" y="907143"/>
                </a:lnTo>
                <a:lnTo>
                  <a:pt x="635000" y="976085"/>
                </a:lnTo>
                <a:lnTo>
                  <a:pt x="754742" y="1041400"/>
                </a:lnTo>
                <a:lnTo>
                  <a:pt x="707571" y="1106714"/>
                </a:lnTo>
                <a:lnTo>
                  <a:pt x="776514" y="1153885"/>
                </a:lnTo>
                <a:lnTo>
                  <a:pt x="852714" y="1215571"/>
                </a:lnTo>
                <a:lnTo>
                  <a:pt x="852714" y="1215571"/>
                </a:lnTo>
                <a:lnTo>
                  <a:pt x="943428" y="1175657"/>
                </a:lnTo>
                <a:lnTo>
                  <a:pt x="1041400" y="1201057"/>
                </a:lnTo>
                <a:lnTo>
                  <a:pt x="1084942" y="1215571"/>
                </a:lnTo>
                <a:lnTo>
                  <a:pt x="1095828" y="1110343"/>
                </a:lnTo>
                <a:lnTo>
                  <a:pt x="1179285" y="1023257"/>
                </a:lnTo>
                <a:lnTo>
                  <a:pt x="1208314" y="863600"/>
                </a:lnTo>
                <a:lnTo>
                  <a:pt x="1259114" y="674914"/>
                </a:lnTo>
                <a:lnTo>
                  <a:pt x="1331685" y="642257"/>
                </a:lnTo>
                <a:lnTo>
                  <a:pt x="1360714" y="515257"/>
                </a:lnTo>
                <a:lnTo>
                  <a:pt x="1440542" y="406400"/>
                </a:lnTo>
                <a:lnTo>
                  <a:pt x="1455057" y="348343"/>
                </a:lnTo>
                <a:lnTo>
                  <a:pt x="1422400" y="308428"/>
                </a:lnTo>
                <a:lnTo>
                  <a:pt x="1349828" y="326571"/>
                </a:lnTo>
                <a:lnTo>
                  <a:pt x="1302657" y="355600"/>
                </a:lnTo>
                <a:lnTo>
                  <a:pt x="1291771" y="272143"/>
                </a:lnTo>
                <a:lnTo>
                  <a:pt x="1222828" y="239485"/>
                </a:lnTo>
                <a:lnTo>
                  <a:pt x="1237342" y="181428"/>
                </a:lnTo>
                <a:lnTo>
                  <a:pt x="1168400" y="141514"/>
                </a:lnTo>
                <a:lnTo>
                  <a:pt x="1157514" y="58057"/>
                </a:lnTo>
                <a:lnTo>
                  <a:pt x="1099457" y="141514"/>
                </a:lnTo>
                <a:lnTo>
                  <a:pt x="928914" y="152400"/>
                </a:lnTo>
                <a:lnTo>
                  <a:pt x="776514" y="214085"/>
                </a:lnTo>
                <a:lnTo>
                  <a:pt x="703942" y="163285"/>
                </a:lnTo>
                <a:lnTo>
                  <a:pt x="703942" y="3628"/>
                </a:lnTo>
                <a:lnTo>
                  <a:pt x="664028" y="0"/>
                </a:lnTo>
                <a:lnTo>
                  <a:pt x="533400" y="65314"/>
                </a:lnTo>
                <a:lnTo>
                  <a:pt x="442685" y="39914"/>
                </a:lnTo>
                <a:lnTo>
                  <a:pt x="468085" y="148771"/>
                </a:lnTo>
                <a:lnTo>
                  <a:pt x="515257" y="159657"/>
                </a:lnTo>
                <a:lnTo>
                  <a:pt x="449942" y="210457"/>
                </a:lnTo>
                <a:lnTo>
                  <a:pt x="319314" y="239485"/>
                </a:lnTo>
                <a:close/>
              </a:path>
            </a:pathLst>
          </a:custGeom>
          <a:solidFill>
            <a:srgbClr val="71AF8A">
              <a:alpha val="70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3" name="Picture 4" descr="http://i.istockimg.com/file_thumbview_approve/6207133/2/stock-illustration-6207133-map-pins.jpg"/>
          <p:cNvPicPr>
            <a:picLocks noChangeAspect="1" noChangeArrowheads="1"/>
          </p:cNvPicPr>
          <p:nvPr/>
        </p:nvPicPr>
        <p:blipFill rotWithShape="1">
          <a:blip r:embed="rId15" cstate="print">
            <a:extLst>
              <a:ext uri="{BEBA8EAE-BF5A-486C-A8C5-ECC9F3942E4B}">
                <a14:imgProps xmlns:a14="http://schemas.microsoft.com/office/drawing/2010/main">
                  <a14:imgLayer r:embed="rId8">
                    <a14:imgEffect>
                      <a14:backgroundRemoval t="50932" b="95342" l="6053" r="26316"/>
                    </a14:imgEffect>
                  </a14:imgLayer>
                </a14:imgProps>
              </a:ext>
              <a:ext uri="{28A0092B-C50C-407E-A947-70E740481C1C}">
                <a14:useLocalDpi xmlns:a14="http://schemas.microsoft.com/office/drawing/2010/main" val="0"/>
              </a:ext>
            </a:extLst>
          </a:blip>
          <a:srcRect l="3693" t="50000" r="71044"/>
          <a:stretch/>
        </p:blipFill>
        <p:spPr bwMode="auto">
          <a:xfrm>
            <a:off x="1501022" y="566148"/>
            <a:ext cx="337963" cy="56679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995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1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wheel(1)">
                                      <p:cBhvr>
                                        <p:cTn id="22" dur="2000"/>
                                        <p:tgtEl>
                                          <p:spTgt spid="308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074"/>
                                        </p:tgtEl>
                                        <p:attrNameLst>
                                          <p:attrName>style.visibility</p:attrName>
                                        </p:attrNameLst>
                                      </p:cBhvr>
                                      <p:to>
                                        <p:strVal val="visible"/>
                                      </p:to>
                                    </p:set>
                                    <p:animEffect transition="in" filter="fade">
                                      <p:cBhvr>
                                        <p:cTn id="31" dur="2000"/>
                                        <p:tgtEl>
                                          <p:spTgt spid="3074"/>
                                        </p:tgtEl>
                                      </p:cBhvr>
                                    </p:animEffect>
                                  </p:childTnLst>
                                </p:cTn>
                              </p:par>
                            </p:childTnLst>
                          </p:cTn>
                        </p:par>
                        <p:par>
                          <p:cTn id="32" fill="hold">
                            <p:stCondLst>
                              <p:cond delay="4000"/>
                            </p:stCondLst>
                            <p:childTnLst>
                              <p:par>
                                <p:cTn id="33" presetID="10" presetClass="exit" presetSubtype="0" fill="hold" nodeType="afterEffect">
                                  <p:stCondLst>
                                    <p:cond delay="0"/>
                                  </p:stCondLst>
                                  <p:childTnLst>
                                    <p:animEffect transition="out" filter="fad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childTnLst>
                          </p:cTn>
                        </p:par>
                        <p:par>
                          <p:cTn id="36" fill="hold">
                            <p:stCondLst>
                              <p:cond delay="4500"/>
                            </p:stCondLst>
                            <p:childTnLst>
                              <p:par>
                                <p:cTn id="37" presetID="53" presetClass="exit" presetSubtype="32" fill="hold" nodeType="afterEffect">
                                  <p:stCondLst>
                                    <p:cond delay="0"/>
                                  </p:stCondLst>
                                  <p:childTnLst>
                                    <p:anim calcmode="lin" valueType="num">
                                      <p:cBhvr>
                                        <p:cTn id="38" dur="500"/>
                                        <p:tgtEl>
                                          <p:spTgt spid="3080"/>
                                        </p:tgtEl>
                                        <p:attrNameLst>
                                          <p:attrName>ppt_w</p:attrName>
                                        </p:attrNameLst>
                                      </p:cBhvr>
                                      <p:tavLst>
                                        <p:tav tm="0">
                                          <p:val>
                                            <p:strVal val="ppt_w"/>
                                          </p:val>
                                        </p:tav>
                                        <p:tav tm="100000">
                                          <p:val>
                                            <p:fltVal val="0"/>
                                          </p:val>
                                        </p:tav>
                                      </p:tavLst>
                                    </p:anim>
                                    <p:anim calcmode="lin" valueType="num">
                                      <p:cBhvr>
                                        <p:cTn id="39" dur="500"/>
                                        <p:tgtEl>
                                          <p:spTgt spid="3080"/>
                                        </p:tgtEl>
                                        <p:attrNameLst>
                                          <p:attrName>ppt_h</p:attrName>
                                        </p:attrNameLst>
                                      </p:cBhvr>
                                      <p:tavLst>
                                        <p:tav tm="0">
                                          <p:val>
                                            <p:strVal val="ppt_h"/>
                                          </p:val>
                                        </p:tav>
                                        <p:tav tm="100000">
                                          <p:val>
                                            <p:fltVal val="0"/>
                                          </p:val>
                                        </p:tav>
                                      </p:tavLst>
                                    </p:anim>
                                    <p:animEffect transition="out" filter="fade">
                                      <p:cBhvr>
                                        <p:cTn id="40" dur="500"/>
                                        <p:tgtEl>
                                          <p:spTgt spid="3080"/>
                                        </p:tgtEl>
                                      </p:cBhvr>
                                    </p:animEffect>
                                    <p:set>
                                      <p:cBhvr>
                                        <p:cTn id="41" dur="1" fill="hold">
                                          <p:stCondLst>
                                            <p:cond delay="499"/>
                                          </p:stCondLst>
                                        </p:cTn>
                                        <p:tgtEl>
                                          <p:spTgt spid="3080"/>
                                        </p:tgtEl>
                                        <p:attrNameLst>
                                          <p:attrName>style.visibility</p:attrName>
                                        </p:attrNameLst>
                                      </p:cBhvr>
                                      <p:to>
                                        <p:strVal val="hidden"/>
                                      </p:to>
                                    </p:set>
                                  </p:childTnLst>
                                </p:cTn>
                              </p:par>
                            </p:childTnLst>
                          </p:cTn>
                        </p:par>
                        <p:par>
                          <p:cTn id="42" fill="hold">
                            <p:stCondLst>
                              <p:cond delay="5000"/>
                            </p:stCondLst>
                            <p:childTnLst>
                              <p:par>
                                <p:cTn id="43" presetID="63" presetClass="path" presetSubtype="0" accel="50000" decel="50000" fill="hold" nodeType="afterEffect">
                                  <p:stCondLst>
                                    <p:cond delay="0"/>
                                  </p:stCondLst>
                                  <p:childTnLst>
                                    <p:animMotion origin="layout" path="M -2.22222E-6 1.03608E-6 L -0.55104 -0.25555 " pathEditMode="relative" rAng="0" ptsTypes="AA">
                                      <p:cBhvr>
                                        <p:cTn id="44" dur="2000" fill="hold"/>
                                        <p:tgtEl>
                                          <p:spTgt spid="3074"/>
                                        </p:tgtEl>
                                        <p:attrNameLst>
                                          <p:attrName>ppt_x</p:attrName>
                                          <p:attrName>ppt_y</p:attrName>
                                        </p:attrNameLst>
                                      </p:cBhvr>
                                      <p:rCtr x="-27552" y="-12789"/>
                                    </p:animMotion>
                                  </p:childTnLst>
                                </p:cTn>
                              </p:par>
                              <p:par>
                                <p:cTn id="45" presetID="6" presetClass="emph" presetSubtype="0" accel="1000" fill="hold" nodeType="withEffect">
                                  <p:stCondLst>
                                    <p:cond delay="0"/>
                                  </p:stCondLst>
                                  <p:childTnLst>
                                    <p:animScale>
                                      <p:cBhvr>
                                        <p:cTn id="46" dur="2000" fill="hold"/>
                                        <p:tgtEl>
                                          <p:spTgt spid="3074"/>
                                        </p:tgtEl>
                                      </p:cBhvr>
                                      <p:by x="70000" y="70000"/>
                                    </p:animScale>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left)">
                                      <p:cBhvr>
                                        <p:cTn id="51" dur="10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3082"/>
                                        </p:tgtEl>
                                        <p:attrNameLst>
                                          <p:attrName>style.visibility</p:attrName>
                                        </p:attrNameLst>
                                      </p:cBhvr>
                                      <p:to>
                                        <p:strVal val="visible"/>
                                      </p:to>
                                    </p:set>
                                    <p:animEffect transition="in" filter="wheel(1)">
                                      <p:cBhvr>
                                        <p:cTn id="56" dur="2000"/>
                                        <p:tgtEl>
                                          <p:spTgt spid="3082"/>
                                        </p:tgtEl>
                                      </p:cBhvr>
                                    </p:animEffect>
                                  </p:childTnLst>
                                </p:cTn>
                              </p:par>
                            </p:childTnLst>
                          </p:cTn>
                        </p:par>
                        <p:par>
                          <p:cTn id="57" fill="hold">
                            <p:stCondLst>
                              <p:cond delay="2000"/>
                            </p:stCondLst>
                            <p:childTnLst>
                              <p:par>
                                <p:cTn id="58" presetID="22" presetClass="entr" presetSubtype="1" fill="hold" grpId="0" nodeType="afterEffect">
                                  <p:stCondLst>
                                    <p:cond delay="0"/>
                                  </p:stCondLst>
                                  <p:childTnLst>
                                    <p:set>
                                      <p:cBhvr>
                                        <p:cTn id="59" dur="1" fill="hold">
                                          <p:stCondLst>
                                            <p:cond delay="0"/>
                                          </p:stCondLst>
                                        </p:cTn>
                                        <p:tgtEl>
                                          <p:spTgt spid="16">
                                            <p:bg/>
                                          </p:spTgt>
                                        </p:tgtEl>
                                        <p:attrNameLst>
                                          <p:attrName>style.visibility</p:attrName>
                                        </p:attrNameLst>
                                      </p:cBhvr>
                                      <p:to>
                                        <p:strVal val="visible"/>
                                      </p:to>
                                    </p:set>
                                    <p:animEffect transition="in" filter="wipe(up)">
                                      <p:cBhvr>
                                        <p:cTn id="60" dur="1000"/>
                                        <p:tgtEl>
                                          <p:spTgt spid="16">
                                            <p:bg/>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wipe(up)">
                                      <p:cBhvr>
                                        <p:cTn id="63" dur="1000"/>
                                        <p:tgtEl>
                                          <p:spTgt spid="16">
                                            <p:txEl>
                                              <p:pRg st="0" end="0"/>
                                            </p:txEl>
                                          </p:spTgt>
                                        </p:tgtEl>
                                      </p:cBhvr>
                                    </p:animEffect>
                                  </p:childTnLst>
                                </p:cTn>
                              </p:par>
                            </p:childTnLst>
                          </p:cTn>
                        </p:par>
                        <p:par>
                          <p:cTn id="64" fill="hold">
                            <p:stCondLst>
                              <p:cond delay="3000"/>
                            </p:stCondLst>
                            <p:childTnLst>
                              <p:par>
                                <p:cTn id="65" presetID="15" presetClass="entr" presetSubtype="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2000" fill="hold"/>
                                        <p:tgtEl>
                                          <p:spTgt spid="24"/>
                                        </p:tgtEl>
                                        <p:attrNameLst>
                                          <p:attrName>ppt_w</p:attrName>
                                        </p:attrNameLst>
                                      </p:cBhvr>
                                      <p:tavLst>
                                        <p:tav tm="0">
                                          <p:val>
                                            <p:fltVal val="0"/>
                                          </p:val>
                                        </p:tav>
                                        <p:tav tm="100000">
                                          <p:val>
                                            <p:strVal val="#ppt_w"/>
                                          </p:val>
                                        </p:tav>
                                      </p:tavLst>
                                    </p:anim>
                                    <p:anim calcmode="lin" valueType="num">
                                      <p:cBhvr>
                                        <p:cTn id="68" dur="2000" fill="hold"/>
                                        <p:tgtEl>
                                          <p:spTgt spid="24"/>
                                        </p:tgtEl>
                                        <p:attrNameLst>
                                          <p:attrName>ppt_h</p:attrName>
                                        </p:attrNameLst>
                                      </p:cBhvr>
                                      <p:tavLst>
                                        <p:tav tm="0">
                                          <p:val>
                                            <p:fltVal val="0"/>
                                          </p:val>
                                        </p:tav>
                                        <p:tav tm="100000">
                                          <p:val>
                                            <p:strVal val="#ppt_h"/>
                                          </p:val>
                                        </p:tav>
                                      </p:tavLst>
                                    </p:anim>
                                    <p:anim calcmode="lin" valueType="num">
                                      <p:cBhvr>
                                        <p:cTn id="69" dur="2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70" dur="2000" fill="hold"/>
                                        <p:tgtEl>
                                          <p:spTgt spid="24"/>
                                        </p:tgtEl>
                                        <p:attrNameLst>
                                          <p:attrName>ppt_y</p:attrName>
                                        </p:attrNameLst>
                                      </p:cBhvr>
                                      <p:tavLst>
                                        <p:tav tm="0" fmla="#ppt_y+(sin(-2*pi*(1-$))*-#ppt_x+cos(-2*pi*(1-$))*(1-#ppt_y))*(1-$)">
                                          <p:val>
                                            <p:fltVal val="0"/>
                                          </p:val>
                                        </p:tav>
                                        <p:tav tm="100000">
                                          <p:val>
                                            <p:fltVal val="1"/>
                                          </p:val>
                                        </p:tav>
                                      </p:tavLst>
                                    </p:anim>
                                  </p:childTnLst>
                                </p:cTn>
                              </p:par>
                              <p:par>
                                <p:cTn id="71" presetID="15"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2000" fill="hold"/>
                                        <p:tgtEl>
                                          <p:spTgt spid="23"/>
                                        </p:tgtEl>
                                        <p:attrNameLst>
                                          <p:attrName>ppt_w</p:attrName>
                                        </p:attrNameLst>
                                      </p:cBhvr>
                                      <p:tavLst>
                                        <p:tav tm="0">
                                          <p:val>
                                            <p:fltVal val="0"/>
                                          </p:val>
                                        </p:tav>
                                        <p:tav tm="100000">
                                          <p:val>
                                            <p:strVal val="#ppt_w"/>
                                          </p:val>
                                        </p:tav>
                                      </p:tavLst>
                                    </p:anim>
                                    <p:anim calcmode="lin" valueType="num">
                                      <p:cBhvr>
                                        <p:cTn id="74" dur="2000" fill="hold"/>
                                        <p:tgtEl>
                                          <p:spTgt spid="23"/>
                                        </p:tgtEl>
                                        <p:attrNameLst>
                                          <p:attrName>ppt_h</p:attrName>
                                        </p:attrNameLst>
                                      </p:cBhvr>
                                      <p:tavLst>
                                        <p:tav tm="0">
                                          <p:val>
                                            <p:fltVal val="0"/>
                                          </p:val>
                                        </p:tav>
                                        <p:tav tm="100000">
                                          <p:val>
                                            <p:strVal val="#ppt_h"/>
                                          </p:val>
                                        </p:tav>
                                      </p:tavLst>
                                    </p:anim>
                                    <p:anim calcmode="lin" valueType="num">
                                      <p:cBhvr>
                                        <p:cTn id="75" dur="2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76" dur="2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21" presetClass="entr" presetSubtype="1" fill="hold" nodeType="clickEffect">
                                  <p:stCondLst>
                                    <p:cond delay="0"/>
                                  </p:stCondLst>
                                  <p:childTnLst>
                                    <p:set>
                                      <p:cBhvr>
                                        <p:cTn id="80" dur="1" fill="hold">
                                          <p:stCondLst>
                                            <p:cond delay="0"/>
                                          </p:stCondLst>
                                        </p:cTn>
                                        <p:tgtEl>
                                          <p:spTgt spid="3086"/>
                                        </p:tgtEl>
                                        <p:attrNameLst>
                                          <p:attrName>style.visibility</p:attrName>
                                        </p:attrNameLst>
                                      </p:cBhvr>
                                      <p:to>
                                        <p:strVal val="visible"/>
                                      </p:to>
                                    </p:set>
                                    <p:animEffect transition="in" filter="wheel(1)">
                                      <p:cBhvr>
                                        <p:cTn id="81" dur="2000"/>
                                        <p:tgtEl>
                                          <p:spTgt spid="3086"/>
                                        </p:tgtEl>
                                      </p:cBhvr>
                                    </p:animEffect>
                                  </p:childTnLst>
                                </p:cTn>
                              </p:par>
                            </p:childTnLst>
                          </p:cTn>
                        </p:par>
                        <p:par>
                          <p:cTn id="82" fill="hold">
                            <p:stCondLst>
                              <p:cond delay="2000"/>
                            </p:stCondLst>
                            <p:childTnLst>
                              <p:par>
                                <p:cTn id="83" presetID="22" presetClass="entr" presetSubtype="1"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wipe(up)">
                                      <p:cBhvr>
                                        <p:cTn id="85" dur="1000"/>
                                        <p:tgtEl>
                                          <p:spTgt spid="16">
                                            <p:txEl>
                                              <p:pRg st="1" end="1"/>
                                            </p:txEl>
                                          </p:spTgt>
                                        </p:tgtEl>
                                      </p:cBhvr>
                                    </p:animEffect>
                                  </p:childTnLst>
                                </p:cTn>
                              </p:par>
                            </p:childTnLst>
                          </p:cTn>
                        </p:par>
                        <p:par>
                          <p:cTn id="86" fill="hold">
                            <p:stCondLst>
                              <p:cond delay="3000"/>
                            </p:stCondLst>
                            <p:childTnLst>
                              <p:par>
                                <p:cTn id="87" presetID="15" presetClass="entr" presetSubtype="0" fill="hold" nodeType="afterEffect">
                                  <p:stCondLst>
                                    <p:cond delay="0"/>
                                  </p:stCondLst>
                                  <p:childTnLst>
                                    <p:set>
                                      <p:cBhvr>
                                        <p:cTn id="88" dur="1" fill="hold">
                                          <p:stCondLst>
                                            <p:cond delay="0"/>
                                          </p:stCondLst>
                                        </p:cTn>
                                        <p:tgtEl>
                                          <p:spTgt spid="25"/>
                                        </p:tgtEl>
                                        <p:attrNameLst>
                                          <p:attrName>style.visibility</p:attrName>
                                        </p:attrNameLst>
                                      </p:cBhvr>
                                      <p:to>
                                        <p:strVal val="visible"/>
                                      </p:to>
                                    </p:set>
                                    <p:anim calcmode="lin" valueType="num">
                                      <p:cBhvr>
                                        <p:cTn id="89" dur="2000" fill="hold"/>
                                        <p:tgtEl>
                                          <p:spTgt spid="25"/>
                                        </p:tgtEl>
                                        <p:attrNameLst>
                                          <p:attrName>ppt_w</p:attrName>
                                        </p:attrNameLst>
                                      </p:cBhvr>
                                      <p:tavLst>
                                        <p:tav tm="0">
                                          <p:val>
                                            <p:fltVal val="0"/>
                                          </p:val>
                                        </p:tav>
                                        <p:tav tm="100000">
                                          <p:val>
                                            <p:strVal val="#ppt_w"/>
                                          </p:val>
                                        </p:tav>
                                      </p:tavLst>
                                    </p:anim>
                                    <p:anim calcmode="lin" valueType="num">
                                      <p:cBhvr>
                                        <p:cTn id="90" dur="2000" fill="hold"/>
                                        <p:tgtEl>
                                          <p:spTgt spid="25"/>
                                        </p:tgtEl>
                                        <p:attrNameLst>
                                          <p:attrName>ppt_h</p:attrName>
                                        </p:attrNameLst>
                                      </p:cBhvr>
                                      <p:tavLst>
                                        <p:tav tm="0">
                                          <p:val>
                                            <p:fltVal val="0"/>
                                          </p:val>
                                        </p:tav>
                                        <p:tav tm="100000">
                                          <p:val>
                                            <p:strVal val="#ppt_h"/>
                                          </p:val>
                                        </p:tav>
                                      </p:tavLst>
                                    </p:anim>
                                    <p:anim calcmode="lin" valueType="num">
                                      <p:cBhvr>
                                        <p:cTn id="91" dur="2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92" dur="2000" fill="hold"/>
                                        <p:tgtEl>
                                          <p:spTgt spid="25"/>
                                        </p:tgtEl>
                                        <p:attrNameLst>
                                          <p:attrName>ppt_y</p:attrName>
                                        </p:attrNameLst>
                                      </p:cBhvr>
                                      <p:tavLst>
                                        <p:tav tm="0" fmla="#ppt_y+(sin(-2*pi*(1-$))*-#ppt_x+cos(-2*pi*(1-$))*(1-#ppt_y))*(1-$)">
                                          <p:val>
                                            <p:fltVal val="0"/>
                                          </p:val>
                                        </p:tav>
                                        <p:tav tm="100000">
                                          <p:val>
                                            <p:fltVal val="1"/>
                                          </p:val>
                                        </p:tav>
                                      </p:tavLst>
                                    </p:anim>
                                  </p:childTnLst>
                                </p:cTn>
                              </p:par>
                              <p:par>
                                <p:cTn id="93" presetID="15" presetClass="entr" presetSubtype="0" fill="hold" nodeType="withEffect">
                                  <p:stCondLst>
                                    <p:cond delay="0"/>
                                  </p:stCondLst>
                                  <p:childTnLst>
                                    <p:set>
                                      <p:cBhvr>
                                        <p:cTn id="94" dur="1" fill="hold">
                                          <p:stCondLst>
                                            <p:cond delay="0"/>
                                          </p:stCondLst>
                                        </p:cTn>
                                        <p:tgtEl>
                                          <p:spTgt spid="26"/>
                                        </p:tgtEl>
                                        <p:attrNameLst>
                                          <p:attrName>style.visibility</p:attrName>
                                        </p:attrNameLst>
                                      </p:cBhvr>
                                      <p:to>
                                        <p:strVal val="visible"/>
                                      </p:to>
                                    </p:set>
                                    <p:anim calcmode="lin" valueType="num">
                                      <p:cBhvr>
                                        <p:cTn id="95" dur="2000" fill="hold"/>
                                        <p:tgtEl>
                                          <p:spTgt spid="26"/>
                                        </p:tgtEl>
                                        <p:attrNameLst>
                                          <p:attrName>ppt_w</p:attrName>
                                        </p:attrNameLst>
                                      </p:cBhvr>
                                      <p:tavLst>
                                        <p:tav tm="0">
                                          <p:val>
                                            <p:fltVal val="0"/>
                                          </p:val>
                                        </p:tav>
                                        <p:tav tm="100000">
                                          <p:val>
                                            <p:strVal val="#ppt_w"/>
                                          </p:val>
                                        </p:tav>
                                      </p:tavLst>
                                    </p:anim>
                                    <p:anim calcmode="lin" valueType="num">
                                      <p:cBhvr>
                                        <p:cTn id="96" dur="2000" fill="hold"/>
                                        <p:tgtEl>
                                          <p:spTgt spid="26"/>
                                        </p:tgtEl>
                                        <p:attrNameLst>
                                          <p:attrName>ppt_h</p:attrName>
                                        </p:attrNameLst>
                                      </p:cBhvr>
                                      <p:tavLst>
                                        <p:tav tm="0">
                                          <p:val>
                                            <p:fltVal val="0"/>
                                          </p:val>
                                        </p:tav>
                                        <p:tav tm="100000">
                                          <p:val>
                                            <p:strVal val="#ppt_h"/>
                                          </p:val>
                                        </p:tav>
                                      </p:tavLst>
                                    </p:anim>
                                    <p:anim calcmode="lin" valueType="num">
                                      <p:cBhvr>
                                        <p:cTn id="97" dur="2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98" dur="2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xit" presetSubtype="32" fill="hold" nodeType="clickEffect">
                                  <p:stCondLst>
                                    <p:cond delay="0"/>
                                  </p:stCondLst>
                                  <p:childTnLst>
                                    <p:anim calcmode="lin" valueType="num">
                                      <p:cBhvr>
                                        <p:cTn id="102" dur="500"/>
                                        <p:tgtEl>
                                          <p:spTgt spid="3086"/>
                                        </p:tgtEl>
                                        <p:attrNameLst>
                                          <p:attrName>ppt_w</p:attrName>
                                        </p:attrNameLst>
                                      </p:cBhvr>
                                      <p:tavLst>
                                        <p:tav tm="0">
                                          <p:val>
                                            <p:strVal val="ppt_w"/>
                                          </p:val>
                                        </p:tav>
                                        <p:tav tm="100000">
                                          <p:val>
                                            <p:fltVal val="0"/>
                                          </p:val>
                                        </p:tav>
                                      </p:tavLst>
                                    </p:anim>
                                    <p:anim calcmode="lin" valueType="num">
                                      <p:cBhvr>
                                        <p:cTn id="103" dur="500"/>
                                        <p:tgtEl>
                                          <p:spTgt spid="3086"/>
                                        </p:tgtEl>
                                        <p:attrNameLst>
                                          <p:attrName>ppt_h</p:attrName>
                                        </p:attrNameLst>
                                      </p:cBhvr>
                                      <p:tavLst>
                                        <p:tav tm="0">
                                          <p:val>
                                            <p:strVal val="ppt_h"/>
                                          </p:val>
                                        </p:tav>
                                        <p:tav tm="100000">
                                          <p:val>
                                            <p:fltVal val="0"/>
                                          </p:val>
                                        </p:tav>
                                      </p:tavLst>
                                    </p:anim>
                                    <p:animEffect transition="out" filter="fade">
                                      <p:cBhvr>
                                        <p:cTn id="104" dur="500"/>
                                        <p:tgtEl>
                                          <p:spTgt spid="3086"/>
                                        </p:tgtEl>
                                      </p:cBhvr>
                                    </p:animEffect>
                                    <p:set>
                                      <p:cBhvr>
                                        <p:cTn id="105" dur="1" fill="hold">
                                          <p:stCondLst>
                                            <p:cond delay="499"/>
                                          </p:stCondLst>
                                        </p:cTn>
                                        <p:tgtEl>
                                          <p:spTgt spid="3086"/>
                                        </p:tgtEl>
                                        <p:attrNameLst>
                                          <p:attrName>style.visibility</p:attrName>
                                        </p:attrNameLst>
                                      </p:cBhvr>
                                      <p:to>
                                        <p:strVal val="hidden"/>
                                      </p:to>
                                    </p:set>
                                  </p:childTnLst>
                                </p:cTn>
                              </p:par>
                              <p:par>
                                <p:cTn id="106" presetID="53" presetClass="exit" presetSubtype="32" fill="hold" nodeType="withEffect">
                                  <p:stCondLst>
                                    <p:cond delay="0"/>
                                  </p:stCondLst>
                                  <p:childTnLst>
                                    <p:anim calcmode="lin" valueType="num">
                                      <p:cBhvr>
                                        <p:cTn id="107" dur="500"/>
                                        <p:tgtEl>
                                          <p:spTgt spid="25"/>
                                        </p:tgtEl>
                                        <p:attrNameLst>
                                          <p:attrName>ppt_w</p:attrName>
                                        </p:attrNameLst>
                                      </p:cBhvr>
                                      <p:tavLst>
                                        <p:tav tm="0">
                                          <p:val>
                                            <p:strVal val="ppt_w"/>
                                          </p:val>
                                        </p:tav>
                                        <p:tav tm="100000">
                                          <p:val>
                                            <p:fltVal val="0"/>
                                          </p:val>
                                        </p:tav>
                                      </p:tavLst>
                                    </p:anim>
                                    <p:anim calcmode="lin" valueType="num">
                                      <p:cBhvr>
                                        <p:cTn id="108" dur="500"/>
                                        <p:tgtEl>
                                          <p:spTgt spid="25"/>
                                        </p:tgtEl>
                                        <p:attrNameLst>
                                          <p:attrName>ppt_h</p:attrName>
                                        </p:attrNameLst>
                                      </p:cBhvr>
                                      <p:tavLst>
                                        <p:tav tm="0">
                                          <p:val>
                                            <p:strVal val="ppt_h"/>
                                          </p:val>
                                        </p:tav>
                                        <p:tav tm="100000">
                                          <p:val>
                                            <p:fltVal val="0"/>
                                          </p:val>
                                        </p:tav>
                                      </p:tavLst>
                                    </p:anim>
                                    <p:animEffect transition="out" filter="fade">
                                      <p:cBhvr>
                                        <p:cTn id="109" dur="500"/>
                                        <p:tgtEl>
                                          <p:spTgt spid="25"/>
                                        </p:tgtEl>
                                      </p:cBhvr>
                                    </p:animEffect>
                                    <p:set>
                                      <p:cBhvr>
                                        <p:cTn id="110" dur="1" fill="hold">
                                          <p:stCondLst>
                                            <p:cond delay="499"/>
                                          </p:stCondLst>
                                        </p:cTn>
                                        <p:tgtEl>
                                          <p:spTgt spid="25"/>
                                        </p:tgtEl>
                                        <p:attrNameLst>
                                          <p:attrName>style.visibility</p:attrName>
                                        </p:attrNameLst>
                                      </p:cBhvr>
                                      <p:to>
                                        <p:strVal val="hidden"/>
                                      </p:to>
                                    </p:set>
                                  </p:childTnLst>
                                </p:cTn>
                              </p:par>
                              <p:par>
                                <p:cTn id="111" presetID="53" presetClass="exit" presetSubtype="32" fill="hold" nodeType="withEffect">
                                  <p:stCondLst>
                                    <p:cond delay="0"/>
                                  </p:stCondLst>
                                  <p:childTnLst>
                                    <p:anim calcmode="lin" valueType="num">
                                      <p:cBhvr>
                                        <p:cTn id="112" dur="500"/>
                                        <p:tgtEl>
                                          <p:spTgt spid="3082"/>
                                        </p:tgtEl>
                                        <p:attrNameLst>
                                          <p:attrName>ppt_w</p:attrName>
                                        </p:attrNameLst>
                                      </p:cBhvr>
                                      <p:tavLst>
                                        <p:tav tm="0">
                                          <p:val>
                                            <p:strVal val="ppt_w"/>
                                          </p:val>
                                        </p:tav>
                                        <p:tav tm="100000">
                                          <p:val>
                                            <p:fltVal val="0"/>
                                          </p:val>
                                        </p:tav>
                                      </p:tavLst>
                                    </p:anim>
                                    <p:anim calcmode="lin" valueType="num">
                                      <p:cBhvr>
                                        <p:cTn id="113" dur="500"/>
                                        <p:tgtEl>
                                          <p:spTgt spid="3082"/>
                                        </p:tgtEl>
                                        <p:attrNameLst>
                                          <p:attrName>ppt_h</p:attrName>
                                        </p:attrNameLst>
                                      </p:cBhvr>
                                      <p:tavLst>
                                        <p:tav tm="0">
                                          <p:val>
                                            <p:strVal val="ppt_h"/>
                                          </p:val>
                                        </p:tav>
                                        <p:tav tm="100000">
                                          <p:val>
                                            <p:fltVal val="0"/>
                                          </p:val>
                                        </p:tav>
                                      </p:tavLst>
                                    </p:anim>
                                    <p:animEffect transition="out" filter="fade">
                                      <p:cBhvr>
                                        <p:cTn id="114" dur="500"/>
                                        <p:tgtEl>
                                          <p:spTgt spid="3082"/>
                                        </p:tgtEl>
                                      </p:cBhvr>
                                    </p:animEffect>
                                    <p:set>
                                      <p:cBhvr>
                                        <p:cTn id="115" dur="1" fill="hold">
                                          <p:stCondLst>
                                            <p:cond delay="499"/>
                                          </p:stCondLst>
                                        </p:cTn>
                                        <p:tgtEl>
                                          <p:spTgt spid="3082"/>
                                        </p:tgtEl>
                                        <p:attrNameLst>
                                          <p:attrName>style.visibility</p:attrName>
                                        </p:attrNameLst>
                                      </p:cBhvr>
                                      <p:to>
                                        <p:strVal val="hidden"/>
                                      </p:to>
                                    </p:set>
                                  </p:childTnLst>
                                </p:cTn>
                              </p:par>
                              <p:par>
                                <p:cTn id="116" presetID="53" presetClass="exit" presetSubtype="32" fill="hold" nodeType="withEffect">
                                  <p:stCondLst>
                                    <p:cond delay="0"/>
                                  </p:stCondLst>
                                  <p:childTnLst>
                                    <p:anim calcmode="lin" valueType="num">
                                      <p:cBhvr>
                                        <p:cTn id="117" dur="500"/>
                                        <p:tgtEl>
                                          <p:spTgt spid="24"/>
                                        </p:tgtEl>
                                        <p:attrNameLst>
                                          <p:attrName>ppt_w</p:attrName>
                                        </p:attrNameLst>
                                      </p:cBhvr>
                                      <p:tavLst>
                                        <p:tav tm="0">
                                          <p:val>
                                            <p:strVal val="ppt_w"/>
                                          </p:val>
                                        </p:tav>
                                        <p:tav tm="100000">
                                          <p:val>
                                            <p:fltVal val="0"/>
                                          </p:val>
                                        </p:tav>
                                      </p:tavLst>
                                    </p:anim>
                                    <p:anim calcmode="lin" valueType="num">
                                      <p:cBhvr>
                                        <p:cTn id="118" dur="500"/>
                                        <p:tgtEl>
                                          <p:spTgt spid="24"/>
                                        </p:tgtEl>
                                        <p:attrNameLst>
                                          <p:attrName>ppt_h</p:attrName>
                                        </p:attrNameLst>
                                      </p:cBhvr>
                                      <p:tavLst>
                                        <p:tav tm="0">
                                          <p:val>
                                            <p:strVal val="ppt_h"/>
                                          </p:val>
                                        </p:tav>
                                        <p:tav tm="100000">
                                          <p:val>
                                            <p:fltVal val="0"/>
                                          </p:val>
                                        </p:tav>
                                      </p:tavLst>
                                    </p:anim>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par>
                                <p:cTn id="121" presetID="53" presetClass="exit" presetSubtype="32" fill="hold" grpId="1" nodeType="withEffect">
                                  <p:stCondLst>
                                    <p:cond delay="0"/>
                                  </p:stCondLst>
                                  <p:childTnLst>
                                    <p:anim calcmode="lin" valueType="num">
                                      <p:cBhvr>
                                        <p:cTn id="122" dur="500"/>
                                        <p:tgtEl>
                                          <p:spTgt spid="16">
                                            <p:txEl>
                                              <p:pRg st="0" end="0"/>
                                            </p:txEl>
                                          </p:spTgt>
                                        </p:tgtEl>
                                        <p:attrNameLst>
                                          <p:attrName>ppt_w</p:attrName>
                                        </p:attrNameLst>
                                      </p:cBhvr>
                                      <p:tavLst>
                                        <p:tav tm="0">
                                          <p:val>
                                            <p:strVal val="ppt_w"/>
                                          </p:val>
                                        </p:tav>
                                        <p:tav tm="100000">
                                          <p:val>
                                            <p:fltVal val="0"/>
                                          </p:val>
                                        </p:tav>
                                      </p:tavLst>
                                    </p:anim>
                                    <p:anim calcmode="lin" valueType="num">
                                      <p:cBhvr>
                                        <p:cTn id="123" dur="500"/>
                                        <p:tgtEl>
                                          <p:spTgt spid="16">
                                            <p:txEl>
                                              <p:pRg st="0" end="0"/>
                                            </p:txEl>
                                          </p:spTgt>
                                        </p:tgtEl>
                                        <p:attrNameLst>
                                          <p:attrName>ppt_h</p:attrName>
                                        </p:attrNameLst>
                                      </p:cBhvr>
                                      <p:tavLst>
                                        <p:tav tm="0">
                                          <p:val>
                                            <p:strVal val="ppt_h"/>
                                          </p:val>
                                        </p:tav>
                                        <p:tav tm="100000">
                                          <p:val>
                                            <p:fltVal val="0"/>
                                          </p:val>
                                        </p:tav>
                                      </p:tavLst>
                                    </p:anim>
                                    <p:animEffect transition="out" filter="fade">
                                      <p:cBhvr>
                                        <p:cTn id="124" dur="500"/>
                                        <p:tgtEl>
                                          <p:spTgt spid="16">
                                            <p:txEl>
                                              <p:pRg st="0" end="0"/>
                                            </p:txEl>
                                          </p:spTgt>
                                        </p:tgtEl>
                                      </p:cBhvr>
                                    </p:animEffect>
                                    <p:set>
                                      <p:cBhvr>
                                        <p:cTn id="125" dur="1" fill="hold">
                                          <p:stCondLst>
                                            <p:cond delay="499"/>
                                          </p:stCondLst>
                                        </p:cTn>
                                        <p:tgtEl>
                                          <p:spTgt spid="16">
                                            <p:txEl>
                                              <p:pRg st="0" end="0"/>
                                            </p:txEl>
                                          </p:spTgt>
                                        </p:tgtEl>
                                        <p:attrNameLst>
                                          <p:attrName>style.visibility</p:attrName>
                                        </p:attrNameLst>
                                      </p:cBhvr>
                                      <p:to>
                                        <p:strVal val="hidden"/>
                                      </p:to>
                                    </p:set>
                                  </p:childTnLst>
                                </p:cTn>
                              </p:par>
                              <p:par>
                                <p:cTn id="126" presetID="53" presetClass="exit" presetSubtype="32" fill="hold" grpId="1" nodeType="withEffect">
                                  <p:stCondLst>
                                    <p:cond delay="0"/>
                                  </p:stCondLst>
                                  <p:childTnLst>
                                    <p:anim calcmode="lin" valueType="num">
                                      <p:cBhvr>
                                        <p:cTn id="127" dur="500"/>
                                        <p:tgtEl>
                                          <p:spTgt spid="16">
                                            <p:txEl>
                                              <p:pRg st="1" end="1"/>
                                            </p:txEl>
                                          </p:spTgt>
                                        </p:tgtEl>
                                        <p:attrNameLst>
                                          <p:attrName>ppt_w</p:attrName>
                                        </p:attrNameLst>
                                      </p:cBhvr>
                                      <p:tavLst>
                                        <p:tav tm="0">
                                          <p:val>
                                            <p:strVal val="ppt_w"/>
                                          </p:val>
                                        </p:tav>
                                        <p:tav tm="100000">
                                          <p:val>
                                            <p:fltVal val="0"/>
                                          </p:val>
                                        </p:tav>
                                      </p:tavLst>
                                    </p:anim>
                                    <p:anim calcmode="lin" valueType="num">
                                      <p:cBhvr>
                                        <p:cTn id="128" dur="500"/>
                                        <p:tgtEl>
                                          <p:spTgt spid="16">
                                            <p:txEl>
                                              <p:pRg st="1" end="1"/>
                                            </p:txEl>
                                          </p:spTgt>
                                        </p:tgtEl>
                                        <p:attrNameLst>
                                          <p:attrName>ppt_h</p:attrName>
                                        </p:attrNameLst>
                                      </p:cBhvr>
                                      <p:tavLst>
                                        <p:tav tm="0">
                                          <p:val>
                                            <p:strVal val="ppt_h"/>
                                          </p:val>
                                        </p:tav>
                                        <p:tav tm="100000">
                                          <p:val>
                                            <p:fltVal val="0"/>
                                          </p:val>
                                        </p:tav>
                                      </p:tavLst>
                                    </p:anim>
                                    <p:animEffect transition="out" filter="fade">
                                      <p:cBhvr>
                                        <p:cTn id="129" dur="500"/>
                                        <p:tgtEl>
                                          <p:spTgt spid="16">
                                            <p:txEl>
                                              <p:pRg st="1" end="1"/>
                                            </p:txEl>
                                          </p:spTgt>
                                        </p:tgtEl>
                                      </p:cBhvr>
                                    </p:animEffect>
                                    <p:set>
                                      <p:cBhvr>
                                        <p:cTn id="130" dur="1" fill="hold">
                                          <p:stCondLst>
                                            <p:cond delay="499"/>
                                          </p:stCondLst>
                                        </p:cTn>
                                        <p:tgtEl>
                                          <p:spTgt spid="16">
                                            <p:txEl>
                                              <p:pRg st="1" end="1"/>
                                            </p:txEl>
                                          </p:spTgt>
                                        </p:tgtEl>
                                        <p:attrNameLst>
                                          <p:attrName>style.visibility</p:attrName>
                                        </p:attrNameLst>
                                      </p:cBhvr>
                                      <p:to>
                                        <p:strVal val="hidden"/>
                                      </p:to>
                                    </p:set>
                                  </p:childTnLst>
                                </p:cTn>
                              </p:par>
                              <p:par>
                                <p:cTn id="131" presetID="53" presetClass="exit" presetSubtype="32" fill="hold" grpId="1" nodeType="withEffect">
                                  <p:stCondLst>
                                    <p:cond delay="0"/>
                                  </p:stCondLst>
                                  <p:childTnLst>
                                    <p:anim calcmode="lin" valueType="num">
                                      <p:cBhvr>
                                        <p:cTn id="132" dur="500"/>
                                        <p:tgtEl>
                                          <p:spTgt spid="16">
                                            <p:bg/>
                                          </p:spTgt>
                                        </p:tgtEl>
                                        <p:attrNameLst>
                                          <p:attrName>ppt_w</p:attrName>
                                        </p:attrNameLst>
                                      </p:cBhvr>
                                      <p:tavLst>
                                        <p:tav tm="0">
                                          <p:val>
                                            <p:strVal val="ppt_w"/>
                                          </p:val>
                                        </p:tav>
                                        <p:tav tm="100000">
                                          <p:val>
                                            <p:fltVal val="0"/>
                                          </p:val>
                                        </p:tav>
                                      </p:tavLst>
                                    </p:anim>
                                    <p:anim calcmode="lin" valueType="num">
                                      <p:cBhvr>
                                        <p:cTn id="133" dur="500"/>
                                        <p:tgtEl>
                                          <p:spTgt spid="16">
                                            <p:bg/>
                                          </p:spTgt>
                                        </p:tgtEl>
                                        <p:attrNameLst>
                                          <p:attrName>ppt_h</p:attrName>
                                        </p:attrNameLst>
                                      </p:cBhvr>
                                      <p:tavLst>
                                        <p:tav tm="0">
                                          <p:val>
                                            <p:strVal val="ppt_h"/>
                                          </p:val>
                                        </p:tav>
                                        <p:tav tm="100000">
                                          <p:val>
                                            <p:fltVal val="0"/>
                                          </p:val>
                                        </p:tav>
                                      </p:tavLst>
                                    </p:anim>
                                    <p:animEffect transition="out" filter="fade">
                                      <p:cBhvr>
                                        <p:cTn id="134" dur="500"/>
                                        <p:tgtEl>
                                          <p:spTgt spid="16">
                                            <p:bg/>
                                          </p:spTgt>
                                        </p:tgtEl>
                                      </p:cBhvr>
                                    </p:animEffect>
                                    <p:set>
                                      <p:cBhvr>
                                        <p:cTn id="135" dur="1" fill="hold">
                                          <p:stCondLst>
                                            <p:cond delay="499"/>
                                          </p:stCondLst>
                                        </p:cTn>
                                        <p:tgtEl>
                                          <p:spTgt spid="16">
                                            <p:bg/>
                                          </p:spTgt>
                                        </p:tgtEl>
                                        <p:attrNameLst>
                                          <p:attrName>style.visibility</p:attrName>
                                        </p:attrNameLst>
                                      </p:cBhvr>
                                      <p:to>
                                        <p:strVal val="hidden"/>
                                      </p:to>
                                    </p:se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5">
                                            <p:txEl>
                                              <p:pRg st="2" end="2"/>
                                            </p:txEl>
                                          </p:spTgt>
                                        </p:tgtEl>
                                        <p:attrNameLst>
                                          <p:attrName>style.visibility</p:attrName>
                                        </p:attrNameLst>
                                      </p:cBhvr>
                                      <p:to>
                                        <p:strVal val="visible"/>
                                      </p:to>
                                    </p:set>
                                    <p:animEffect transition="in" filter="wipe(left)">
                                      <p:cBhvr>
                                        <p:cTn id="140" dur="1000"/>
                                        <p:tgtEl>
                                          <p:spTgt spid="5">
                                            <p:txEl>
                                              <p:pRg st="2" end="2"/>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1" fill="hold" nodeType="clickEffect">
                                  <p:stCondLst>
                                    <p:cond delay="0"/>
                                  </p:stCondLst>
                                  <p:childTnLst>
                                    <p:set>
                                      <p:cBhvr>
                                        <p:cTn id="144" dur="1" fill="hold">
                                          <p:stCondLst>
                                            <p:cond delay="0"/>
                                          </p:stCondLst>
                                        </p:cTn>
                                        <p:tgtEl>
                                          <p:spTgt spid="3094"/>
                                        </p:tgtEl>
                                        <p:attrNameLst>
                                          <p:attrName>style.visibility</p:attrName>
                                        </p:attrNameLst>
                                      </p:cBhvr>
                                      <p:to>
                                        <p:strVal val="visible"/>
                                      </p:to>
                                    </p:set>
                                    <p:animEffect transition="in" filter="wheel(1)">
                                      <p:cBhvr>
                                        <p:cTn id="145" dur="2000"/>
                                        <p:tgtEl>
                                          <p:spTgt spid="3094"/>
                                        </p:tgtEl>
                                      </p:cBhvr>
                                    </p:animEffect>
                                  </p:childTnLst>
                                </p:cTn>
                              </p:par>
                              <p:par>
                                <p:cTn id="146" presetID="21" presetClass="entr" presetSubtype="1" fill="hold" nodeType="withEffect">
                                  <p:stCondLst>
                                    <p:cond delay="0"/>
                                  </p:stCondLst>
                                  <p:childTnLst>
                                    <p:set>
                                      <p:cBhvr>
                                        <p:cTn id="147" dur="1" fill="hold">
                                          <p:stCondLst>
                                            <p:cond delay="0"/>
                                          </p:stCondLst>
                                        </p:cTn>
                                        <p:tgtEl>
                                          <p:spTgt spid="3096"/>
                                        </p:tgtEl>
                                        <p:attrNameLst>
                                          <p:attrName>style.visibility</p:attrName>
                                        </p:attrNameLst>
                                      </p:cBhvr>
                                      <p:to>
                                        <p:strVal val="visible"/>
                                      </p:to>
                                    </p:set>
                                    <p:animEffect transition="in" filter="wheel(1)">
                                      <p:cBhvr>
                                        <p:cTn id="148" dur="2000"/>
                                        <p:tgtEl>
                                          <p:spTgt spid="3096"/>
                                        </p:tgtEl>
                                      </p:cBhvr>
                                    </p:animEffect>
                                  </p:childTnLst>
                                </p:cTn>
                              </p:par>
                            </p:childTnLst>
                          </p:cTn>
                        </p:par>
                        <p:par>
                          <p:cTn id="149" fill="hold">
                            <p:stCondLst>
                              <p:cond delay="2000"/>
                            </p:stCondLst>
                            <p:childTnLst>
                              <p:par>
                                <p:cTn id="150" presetID="22" presetClass="entr" presetSubtype="1" fill="hold" grpId="0" nodeType="afterEffect">
                                  <p:stCondLst>
                                    <p:cond delay="0"/>
                                  </p:stCondLst>
                                  <p:childTnLst>
                                    <p:set>
                                      <p:cBhvr>
                                        <p:cTn id="151" dur="1" fill="hold">
                                          <p:stCondLst>
                                            <p:cond delay="0"/>
                                          </p:stCondLst>
                                        </p:cTn>
                                        <p:tgtEl>
                                          <p:spTgt spid="29">
                                            <p:bg/>
                                          </p:spTgt>
                                        </p:tgtEl>
                                        <p:attrNameLst>
                                          <p:attrName>style.visibility</p:attrName>
                                        </p:attrNameLst>
                                      </p:cBhvr>
                                      <p:to>
                                        <p:strVal val="visible"/>
                                      </p:to>
                                    </p:set>
                                    <p:animEffect transition="in" filter="wipe(up)">
                                      <p:cBhvr>
                                        <p:cTn id="152" dur="1000"/>
                                        <p:tgtEl>
                                          <p:spTgt spid="29">
                                            <p:bg/>
                                          </p:spTgt>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29">
                                            <p:txEl>
                                              <p:pRg st="0" end="0"/>
                                            </p:txEl>
                                          </p:spTgt>
                                        </p:tgtEl>
                                        <p:attrNameLst>
                                          <p:attrName>style.visibility</p:attrName>
                                        </p:attrNameLst>
                                      </p:cBhvr>
                                      <p:to>
                                        <p:strVal val="visible"/>
                                      </p:to>
                                    </p:set>
                                    <p:animEffect transition="in" filter="wipe(up)">
                                      <p:cBhvr>
                                        <p:cTn id="155" dur="1000"/>
                                        <p:tgtEl>
                                          <p:spTgt spid="29">
                                            <p:txEl>
                                              <p:pRg st="0" end="0"/>
                                            </p:txEl>
                                          </p:spTgt>
                                        </p:tgtEl>
                                      </p:cBhvr>
                                    </p:animEffect>
                                  </p:childTnLst>
                                </p:cTn>
                              </p:par>
                            </p:childTnLst>
                          </p:cTn>
                        </p:par>
                        <p:par>
                          <p:cTn id="156" fill="hold">
                            <p:stCondLst>
                              <p:cond delay="3000"/>
                            </p:stCondLst>
                            <p:childTnLst>
                              <p:par>
                                <p:cTn id="157" presetID="15" presetClass="entr" presetSubtype="0" fill="hold" nodeType="after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2000" fill="hold"/>
                                        <p:tgtEl>
                                          <p:spTgt spid="30"/>
                                        </p:tgtEl>
                                        <p:attrNameLst>
                                          <p:attrName>ppt_w</p:attrName>
                                        </p:attrNameLst>
                                      </p:cBhvr>
                                      <p:tavLst>
                                        <p:tav tm="0">
                                          <p:val>
                                            <p:fltVal val="0"/>
                                          </p:val>
                                        </p:tav>
                                        <p:tav tm="100000">
                                          <p:val>
                                            <p:strVal val="#ppt_w"/>
                                          </p:val>
                                        </p:tav>
                                      </p:tavLst>
                                    </p:anim>
                                    <p:anim calcmode="lin" valueType="num">
                                      <p:cBhvr>
                                        <p:cTn id="160" dur="2000" fill="hold"/>
                                        <p:tgtEl>
                                          <p:spTgt spid="30"/>
                                        </p:tgtEl>
                                        <p:attrNameLst>
                                          <p:attrName>ppt_h</p:attrName>
                                        </p:attrNameLst>
                                      </p:cBhvr>
                                      <p:tavLst>
                                        <p:tav tm="0">
                                          <p:val>
                                            <p:fltVal val="0"/>
                                          </p:val>
                                        </p:tav>
                                        <p:tav tm="100000">
                                          <p:val>
                                            <p:strVal val="#ppt_h"/>
                                          </p:val>
                                        </p:tav>
                                      </p:tavLst>
                                    </p:anim>
                                    <p:anim calcmode="lin" valueType="num">
                                      <p:cBhvr>
                                        <p:cTn id="161" dur="2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162" dur="2000" fill="hold"/>
                                        <p:tgtEl>
                                          <p:spTgt spid="30"/>
                                        </p:tgtEl>
                                        <p:attrNameLst>
                                          <p:attrName>ppt_y</p:attrName>
                                        </p:attrNameLst>
                                      </p:cBhvr>
                                      <p:tavLst>
                                        <p:tav tm="0" fmla="#ppt_y+(sin(-2*pi*(1-$))*-#ppt_x+cos(-2*pi*(1-$))*(1-#ppt_y))*(1-$)">
                                          <p:val>
                                            <p:fltVal val="0"/>
                                          </p:val>
                                        </p:tav>
                                        <p:tav tm="100000">
                                          <p:val>
                                            <p:fltVal val="1"/>
                                          </p:val>
                                        </p:tav>
                                      </p:tavLst>
                                    </p:anim>
                                  </p:childTnLst>
                                </p:cTn>
                              </p:par>
                              <p:par>
                                <p:cTn id="163" presetID="15" presetClass="entr" presetSubtype="0" fill="hold" nodeType="withEffect">
                                  <p:stCondLst>
                                    <p:cond delay="0"/>
                                  </p:stCondLst>
                                  <p:childTnLst>
                                    <p:set>
                                      <p:cBhvr>
                                        <p:cTn id="164" dur="1" fill="hold">
                                          <p:stCondLst>
                                            <p:cond delay="0"/>
                                          </p:stCondLst>
                                        </p:cTn>
                                        <p:tgtEl>
                                          <p:spTgt spid="34"/>
                                        </p:tgtEl>
                                        <p:attrNameLst>
                                          <p:attrName>style.visibility</p:attrName>
                                        </p:attrNameLst>
                                      </p:cBhvr>
                                      <p:to>
                                        <p:strVal val="visible"/>
                                      </p:to>
                                    </p:set>
                                    <p:anim calcmode="lin" valueType="num">
                                      <p:cBhvr>
                                        <p:cTn id="165" dur="2000" fill="hold"/>
                                        <p:tgtEl>
                                          <p:spTgt spid="34"/>
                                        </p:tgtEl>
                                        <p:attrNameLst>
                                          <p:attrName>ppt_w</p:attrName>
                                        </p:attrNameLst>
                                      </p:cBhvr>
                                      <p:tavLst>
                                        <p:tav tm="0">
                                          <p:val>
                                            <p:fltVal val="0"/>
                                          </p:val>
                                        </p:tav>
                                        <p:tav tm="100000">
                                          <p:val>
                                            <p:strVal val="#ppt_w"/>
                                          </p:val>
                                        </p:tav>
                                      </p:tavLst>
                                    </p:anim>
                                    <p:anim calcmode="lin" valueType="num">
                                      <p:cBhvr>
                                        <p:cTn id="166" dur="2000" fill="hold"/>
                                        <p:tgtEl>
                                          <p:spTgt spid="34"/>
                                        </p:tgtEl>
                                        <p:attrNameLst>
                                          <p:attrName>ppt_h</p:attrName>
                                        </p:attrNameLst>
                                      </p:cBhvr>
                                      <p:tavLst>
                                        <p:tav tm="0">
                                          <p:val>
                                            <p:fltVal val="0"/>
                                          </p:val>
                                        </p:tav>
                                        <p:tav tm="100000">
                                          <p:val>
                                            <p:strVal val="#ppt_h"/>
                                          </p:val>
                                        </p:tav>
                                      </p:tavLst>
                                    </p:anim>
                                    <p:anim calcmode="lin" valueType="num">
                                      <p:cBhvr>
                                        <p:cTn id="167" dur="2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68" dur="2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9" fill="hold">
                      <p:stCondLst>
                        <p:cond delay="indefinite"/>
                      </p:stCondLst>
                      <p:childTnLst>
                        <p:par>
                          <p:cTn id="170" fill="hold">
                            <p:stCondLst>
                              <p:cond delay="0"/>
                            </p:stCondLst>
                            <p:childTnLst>
                              <p:par>
                                <p:cTn id="171" presetID="21" presetClass="entr" presetSubtype="1" fill="hold" nodeType="clickEffect">
                                  <p:stCondLst>
                                    <p:cond delay="0"/>
                                  </p:stCondLst>
                                  <p:childTnLst>
                                    <p:set>
                                      <p:cBhvr>
                                        <p:cTn id="172" dur="1" fill="hold">
                                          <p:stCondLst>
                                            <p:cond delay="0"/>
                                          </p:stCondLst>
                                        </p:cTn>
                                        <p:tgtEl>
                                          <p:spTgt spid="3098"/>
                                        </p:tgtEl>
                                        <p:attrNameLst>
                                          <p:attrName>style.visibility</p:attrName>
                                        </p:attrNameLst>
                                      </p:cBhvr>
                                      <p:to>
                                        <p:strVal val="visible"/>
                                      </p:to>
                                    </p:set>
                                    <p:animEffect transition="in" filter="wheel(1)">
                                      <p:cBhvr>
                                        <p:cTn id="173" dur="2000"/>
                                        <p:tgtEl>
                                          <p:spTgt spid="3098"/>
                                        </p:tgtEl>
                                      </p:cBhvr>
                                    </p:animEffect>
                                  </p:childTnLst>
                                </p:cTn>
                              </p:par>
                            </p:childTnLst>
                          </p:cTn>
                        </p:par>
                        <p:par>
                          <p:cTn id="174" fill="hold">
                            <p:stCondLst>
                              <p:cond delay="2000"/>
                            </p:stCondLst>
                            <p:childTnLst>
                              <p:par>
                                <p:cTn id="175" presetID="22" presetClass="entr" presetSubtype="1" fill="hold" grpId="0" nodeType="afterEffect">
                                  <p:stCondLst>
                                    <p:cond delay="0"/>
                                  </p:stCondLst>
                                  <p:childTnLst>
                                    <p:set>
                                      <p:cBhvr>
                                        <p:cTn id="176" dur="1" fill="hold">
                                          <p:stCondLst>
                                            <p:cond delay="0"/>
                                          </p:stCondLst>
                                        </p:cTn>
                                        <p:tgtEl>
                                          <p:spTgt spid="29">
                                            <p:txEl>
                                              <p:pRg st="1" end="1"/>
                                            </p:txEl>
                                          </p:spTgt>
                                        </p:tgtEl>
                                        <p:attrNameLst>
                                          <p:attrName>style.visibility</p:attrName>
                                        </p:attrNameLst>
                                      </p:cBhvr>
                                      <p:to>
                                        <p:strVal val="visible"/>
                                      </p:to>
                                    </p:set>
                                    <p:animEffect transition="in" filter="wipe(up)">
                                      <p:cBhvr>
                                        <p:cTn id="177" dur="1000"/>
                                        <p:tgtEl>
                                          <p:spTgt spid="29">
                                            <p:txEl>
                                              <p:pRg st="1" end="1"/>
                                            </p:txEl>
                                          </p:spTgt>
                                        </p:tgtEl>
                                      </p:cBhvr>
                                    </p:animEffect>
                                  </p:childTnLst>
                                </p:cTn>
                              </p:par>
                            </p:childTnLst>
                          </p:cTn>
                        </p:par>
                        <p:par>
                          <p:cTn id="178" fill="hold">
                            <p:stCondLst>
                              <p:cond delay="3000"/>
                            </p:stCondLst>
                            <p:childTnLst>
                              <p:par>
                                <p:cTn id="179" presetID="15" presetClass="entr" presetSubtype="0" fill="hold" nodeType="afterEffect">
                                  <p:stCondLst>
                                    <p:cond delay="0"/>
                                  </p:stCondLst>
                                  <p:childTnLst>
                                    <p:set>
                                      <p:cBhvr>
                                        <p:cTn id="180" dur="1" fill="hold">
                                          <p:stCondLst>
                                            <p:cond delay="0"/>
                                          </p:stCondLst>
                                        </p:cTn>
                                        <p:tgtEl>
                                          <p:spTgt spid="32"/>
                                        </p:tgtEl>
                                        <p:attrNameLst>
                                          <p:attrName>style.visibility</p:attrName>
                                        </p:attrNameLst>
                                      </p:cBhvr>
                                      <p:to>
                                        <p:strVal val="visible"/>
                                      </p:to>
                                    </p:set>
                                    <p:anim calcmode="lin" valueType="num">
                                      <p:cBhvr>
                                        <p:cTn id="181" dur="2000" fill="hold"/>
                                        <p:tgtEl>
                                          <p:spTgt spid="32"/>
                                        </p:tgtEl>
                                        <p:attrNameLst>
                                          <p:attrName>ppt_w</p:attrName>
                                        </p:attrNameLst>
                                      </p:cBhvr>
                                      <p:tavLst>
                                        <p:tav tm="0">
                                          <p:val>
                                            <p:fltVal val="0"/>
                                          </p:val>
                                        </p:tav>
                                        <p:tav tm="100000">
                                          <p:val>
                                            <p:strVal val="#ppt_w"/>
                                          </p:val>
                                        </p:tav>
                                      </p:tavLst>
                                    </p:anim>
                                    <p:anim calcmode="lin" valueType="num">
                                      <p:cBhvr>
                                        <p:cTn id="182" dur="2000" fill="hold"/>
                                        <p:tgtEl>
                                          <p:spTgt spid="32"/>
                                        </p:tgtEl>
                                        <p:attrNameLst>
                                          <p:attrName>ppt_h</p:attrName>
                                        </p:attrNameLst>
                                      </p:cBhvr>
                                      <p:tavLst>
                                        <p:tav tm="0">
                                          <p:val>
                                            <p:fltVal val="0"/>
                                          </p:val>
                                        </p:tav>
                                        <p:tav tm="100000">
                                          <p:val>
                                            <p:strVal val="#ppt_h"/>
                                          </p:val>
                                        </p:tav>
                                      </p:tavLst>
                                    </p:anim>
                                    <p:anim calcmode="lin" valueType="num">
                                      <p:cBhvr>
                                        <p:cTn id="183" dur="2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184" dur="2000" fill="hold"/>
                                        <p:tgtEl>
                                          <p:spTgt spid="32"/>
                                        </p:tgtEl>
                                        <p:attrNameLst>
                                          <p:attrName>ppt_y</p:attrName>
                                        </p:attrNameLst>
                                      </p:cBhvr>
                                      <p:tavLst>
                                        <p:tav tm="0" fmla="#ppt_y+(sin(-2*pi*(1-$))*-#ppt_x+cos(-2*pi*(1-$))*(1-#ppt_y))*(1-$)">
                                          <p:val>
                                            <p:fltVal val="0"/>
                                          </p:val>
                                        </p:tav>
                                        <p:tav tm="100000">
                                          <p:val>
                                            <p:fltVal val="1"/>
                                          </p:val>
                                        </p:tav>
                                      </p:tavLst>
                                    </p:anim>
                                  </p:childTnLst>
                                </p:cTn>
                              </p:par>
                              <p:par>
                                <p:cTn id="185" presetID="15" presetClass="entr" presetSubtype="0" fill="hold" nodeType="withEffect">
                                  <p:stCondLst>
                                    <p:cond delay="0"/>
                                  </p:stCondLst>
                                  <p:childTnLst>
                                    <p:set>
                                      <p:cBhvr>
                                        <p:cTn id="186" dur="1" fill="hold">
                                          <p:stCondLst>
                                            <p:cond delay="0"/>
                                          </p:stCondLst>
                                        </p:cTn>
                                        <p:tgtEl>
                                          <p:spTgt spid="33"/>
                                        </p:tgtEl>
                                        <p:attrNameLst>
                                          <p:attrName>style.visibility</p:attrName>
                                        </p:attrNameLst>
                                      </p:cBhvr>
                                      <p:to>
                                        <p:strVal val="visible"/>
                                      </p:to>
                                    </p:set>
                                    <p:anim calcmode="lin" valueType="num">
                                      <p:cBhvr>
                                        <p:cTn id="187" dur="2000" fill="hold"/>
                                        <p:tgtEl>
                                          <p:spTgt spid="33"/>
                                        </p:tgtEl>
                                        <p:attrNameLst>
                                          <p:attrName>ppt_w</p:attrName>
                                        </p:attrNameLst>
                                      </p:cBhvr>
                                      <p:tavLst>
                                        <p:tav tm="0">
                                          <p:val>
                                            <p:fltVal val="0"/>
                                          </p:val>
                                        </p:tav>
                                        <p:tav tm="100000">
                                          <p:val>
                                            <p:strVal val="#ppt_w"/>
                                          </p:val>
                                        </p:tav>
                                      </p:tavLst>
                                    </p:anim>
                                    <p:anim calcmode="lin" valueType="num">
                                      <p:cBhvr>
                                        <p:cTn id="188" dur="2000" fill="hold"/>
                                        <p:tgtEl>
                                          <p:spTgt spid="33"/>
                                        </p:tgtEl>
                                        <p:attrNameLst>
                                          <p:attrName>ppt_h</p:attrName>
                                        </p:attrNameLst>
                                      </p:cBhvr>
                                      <p:tavLst>
                                        <p:tav tm="0">
                                          <p:val>
                                            <p:fltVal val="0"/>
                                          </p:val>
                                        </p:tav>
                                        <p:tav tm="100000">
                                          <p:val>
                                            <p:strVal val="#ppt_h"/>
                                          </p:val>
                                        </p:tav>
                                      </p:tavLst>
                                    </p:anim>
                                    <p:anim calcmode="lin" valueType="num">
                                      <p:cBhvr>
                                        <p:cTn id="189" dur="2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90" dur="2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1" fill="hold">
                      <p:stCondLst>
                        <p:cond delay="indefinite"/>
                      </p:stCondLst>
                      <p:childTnLst>
                        <p:par>
                          <p:cTn id="192" fill="hold">
                            <p:stCondLst>
                              <p:cond delay="0"/>
                            </p:stCondLst>
                            <p:childTnLst>
                              <p:par>
                                <p:cTn id="193" presetID="53" presetClass="exit" presetSubtype="32" fill="hold" nodeType="clickEffect">
                                  <p:stCondLst>
                                    <p:cond delay="0"/>
                                  </p:stCondLst>
                                  <p:childTnLst>
                                    <p:anim calcmode="lin" valueType="num">
                                      <p:cBhvr>
                                        <p:cTn id="194" dur="500"/>
                                        <p:tgtEl>
                                          <p:spTgt spid="3098"/>
                                        </p:tgtEl>
                                        <p:attrNameLst>
                                          <p:attrName>ppt_w</p:attrName>
                                        </p:attrNameLst>
                                      </p:cBhvr>
                                      <p:tavLst>
                                        <p:tav tm="0">
                                          <p:val>
                                            <p:strVal val="ppt_w"/>
                                          </p:val>
                                        </p:tav>
                                        <p:tav tm="100000">
                                          <p:val>
                                            <p:fltVal val="0"/>
                                          </p:val>
                                        </p:tav>
                                      </p:tavLst>
                                    </p:anim>
                                    <p:anim calcmode="lin" valueType="num">
                                      <p:cBhvr>
                                        <p:cTn id="195" dur="500"/>
                                        <p:tgtEl>
                                          <p:spTgt spid="3098"/>
                                        </p:tgtEl>
                                        <p:attrNameLst>
                                          <p:attrName>ppt_h</p:attrName>
                                        </p:attrNameLst>
                                      </p:cBhvr>
                                      <p:tavLst>
                                        <p:tav tm="0">
                                          <p:val>
                                            <p:strVal val="ppt_h"/>
                                          </p:val>
                                        </p:tav>
                                        <p:tav tm="100000">
                                          <p:val>
                                            <p:fltVal val="0"/>
                                          </p:val>
                                        </p:tav>
                                      </p:tavLst>
                                    </p:anim>
                                    <p:animEffect transition="out" filter="fade">
                                      <p:cBhvr>
                                        <p:cTn id="196" dur="500"/>
                                        <p:tgtEl>
                                          <p:spTgt spid="3098"/>
                                        </p:tgtEl>
                                      </p:cBhvr>
                                    </p:animEffect>
                                    <p:set>
                                      <p:cBhvr>
                                        <p:cTn id="197" dur="1" fill="hold">
                                          <p:stCondLst>
                                            <p:cond delay="499"/>
                                          </p:stCondLst>
                                        </p:cTn>
                                        <p:tgtEl>
                                          <p:spTgt spid="3098"/>
                                        </p:tgtEl>
                                        <p:attrNameLst>
                                          <p:attrName>style.visibility</p:attrName>
                                        </p:attrNameLst>
                                      </p:cBhvr>
                                      <p:to>
                                        <p:strVal val="hidden"/>
                                      </p:to>
                                    </p:set>
                                  </p:childTnLst>
                                </p:cTn>
                              </p:par>
                              <p:par>
                                <p:cTn id="198" presetID="53" presetClass="exit" presetSubtype="32" fill="hold" nodeType="withEffect">
                                  <p:stCondLst>
                                    <p:cond delay="0"/>
                                  </p:stCondLst>
                                  <p:childTnLst>
                                    <p:anim calcmode="lin" valueType="num">
                                      <p:cBhvr>
                                        <p:cTn id="199" dur="500"/>
                                        <p:tgtEl>
                                          <p:spTgt spid="3094"/>
                                        </p:tgtEl>
                                        <p:attrNameLst>
                                          <p:attrName>ppt_w</p:attrName>
                                        </p:attrNameLst>
                                      </p:cBhvr>
                                      <p:tavLst>
                                        <p:tav tm="0">
                                          <p:val>
                                            <p:strVal val="ppt_w"/>
                                          </p:val>
                                        </p:tav>
                                        <p:tav tm="100000">
                                          <p:val>
                                            <p:fltVal val="0"/>
                                          </p:val>
                                        </p:tav>
                                      </p:tavLst>
                                    </p:anim>
                                    <p:anim calcmode="lin" valueType="num">
                                      <p:cBhvr>
                                        <p:cTn id="200" dur="500"/>
                                        <p:tgtEl>
                                          <p:spTgt spid="3094"/>
                                        </p:tgtEl>
                                        <p:attrNameLst>
                                          <p:attrName>ppt_h</p:attrName>
                                        </p:attrNameLst>
                                      </p:cBhvr>
                                      <p:tavLst>
                                        <p:tav tm="0">
                                          <p:val>
                                            <p:strVal val="ppt_h"/>
                                          </p:val>
                                        </p:tav>
                                        <p:tav tm="100000">
                                          <p:val>
                                            <p:fltVal val="0"/>
                                          </p:val>
                                        </p:tav>
                                      </p:tavLst>
                                    </p:anim>
                                    <p:animEffect transition="out" filter="fade">
                                      <p:cBhvr>
                                        <p:cTn id="201" dur="500"/>
                                        <p:tgtEl>
                                          <p:spTgt spid="3094"/>
                                        </p:tgtEl>
                                      </p:cBhvr>
                                    </p:animEffect>
                                    <p:set>
                                      <p:cBhvr>
                                        <p:cTn id="202" dur="1" fill="hold">
                                          <p:stCondLst>
                                            <p:cond delay="499"/>
                                          </p:stCondLst>
                                        </p:cTn>
                                        <p:tgtEl>
                                          <p:spTgt spid="3094"/>
                                        </p:tgtEl>
                                        <p:attrNameLst>
                                          <p:attrName>style.visibility</p:attrName>
                                        </p:attrNameLst>
                                      </p:cBhvr>
                                      <p:to>
                                        <p:strVal val="hidden"/>
                                      </p:to>
                                    </p:set>
                                  </p:childTnLst>
                                </p:cTn>
                              </p:par>
                              <p:par>
                                <p:cTn id="203" presetID="53" presetClass="exit" presetSubtype="32" fill="hold" nodeType="withEffect">
                                  <p:stCondLst>
                                    <p:cond delay="0"/>
                                  </p:stCondLst>
                                  <p:childTnLst>
                                    <p:anim calcmode="lin" valueType="num">
                                      <p:cBhvr>
                                        <p:cTn id="204" dur="500"/>
                                        <p:tgtEl>
                                          <p:spTgt spid="3096"/>
                                        </p:tgtEl>
                                        <p:attrNameLst>
                                          <p:attrName>ppt_w</p:attrName>
                                        </p:attrNameLst>
                                      </p:cBhvr>
                                      <p:tavLst>
                                        <p:tav tm="0">
                                          <p:val>
                                            <p:strVal val="ppt_w"/>
                                          </p:val>
                                        </p:tav>
                                        <p:tav tm="100000">
                                          <p:val>
                                            <p:fltVal val="0"/>
                                          </p:val>
                                        </p:tav>
                                      </p:tavLst>
                                    </p:anim>
                                    <p:anim calcmode="lin" valueType="num">
                                      <p:cBhvr>
                                        <p:cTn id="205" dur="500"/>
                                        <p:tgtEl>
                                          <p:spTgt spid="3096"/>
                                        </p:tgtEl>
                                        <p:attrNameLst>
                                          <p:attrName>ppt_h</p:attrName>
                                        </p:attrNameLst>
                                      </p:cBhvr>
                                      <p:tavLst>
                                        <p:tav tm="0">
                                          <p:val>
                                            <p:strVal val="ppt_h"/>
                                          </p:val>
                                        </p:tav>
                                        <p:tav tm="100000">
                                          <p:val>
                                            <p:fltVal val="0"/>
                                          </p:val>
                                        </p:tav>
                                      </p:tavLst>
                                    </p:anim>
                                    <p:animEffect transition="out" filter="fade">
                                      <p:cBhvr>
                                        <p:cTn id="206" dur="500"/>
                                        <p:tgtEl>
                                          <p:spTgt spid="3096"/>
                                        </p:tgtEl>
                                      </p:cBhvr>
                                    </p:animEffect>
                                    <p:set>
                                      <p:cBhvr>
                                        <p:cTn id="207" dur="1" fill="hold">
                                          <p:stCondLst>
                                            <p:cond delay="499"/>
                                          </p:stCondLst>
                                        </p:cTn>
                                        <p:tgtEl>
                                          <p:spTgt spid="3096"/>
                                        </p:tgtEl>
                                        <p:attrNameLst>
                                          <p:attrName>style.visibility</p:attrName>
                                        </p:attrNameLst>
                                      </p:cBhvr>
                                      <p:to>
                                        <p:strVal val="hidden"/>
                                      </p:to>
                                    </p:set>
                                  </p:childTnLst>
                                </p:cTn>
                              </p:par>
                              <p:par>
                                <p:cTn id="208" presetID="53" presetClass="exit" presetSubtype="32" fill="hold" nodeType="withEffect">
                                  <p:stCondLst>
                                    <p:cond delay="0"/>
                                  </p:stCondLst>
                                  <p:childTnLst>
                                    <p:anim calcmode="lin" valueType="num">
                                      <p:cBhvr>
                                        <p:cTn id="209" dur="500"/>
                                        <p:tgtEl>
                                          <p:spTgt spid="30"/>
                                        </p:tgtEl>
                                        <p:attrNameLst>
                                          <p:attrName>ppt_w</p:attrName>
                                        </p:attrNameLst>
                                      </p:cBhvr>
                                      <p:tavLst>
                                        <p:tav tm="0">
                                          <p:val>
                                            <p:strVal val="ppt_w"/>
                                          </p:val>
                                        </p:tav>
                                        <p:tav tm="100000">
                                          <p:val>
                                            <p:fltVal val="0"/>
                                          </p:val>
                                        </p:tav>
                                      </p:tavLst>
                                    </p:anim>
                                    <p:anim calcmode="lin" valueType="num">
                                      <p:cBhvr>
                                        <p:cTn id="210" dur="500"/>
                                        <p:tgtEl>
                                          <p:spTgt spid="30"/>
                                        </p:tgtEl>
                                        <p:attrNameLst>
                                          <p:attrName>ppt_h</p:attrName>
                                        </p:attrNameLst>
                                      </p:cBhvr>
                                      <p:tavLst>
                                        <p:tav tm="0">
                                          <p:val>
                                            <p:strVal val="ppt_h"/>
                                          </p:val>
                                        </p:tav>
                                        <p:tav tm="100000">
                                          <p:val>
                                            <p:fltVal val="0"/>
                                          </p:val>
                                        </p:tav>
                                      </p:tavLst>
                                    </p:anim>
                                    <p:animEffect transition="out" filter="fade">
                                      <p:cBhvr>
                                        <p:cTn id="211" dur="500"/>
                                        <p:tgtEl>
                                          <p:spTgt spid="30"/>
                                        </p:tgtEl>
                                      </p:cBhvr>
                                    </p:animEffect>
                                    <p:set>
                                      <p:cBhvr>
                                        <p:cTn id="212" dur="1" fill="hold">
                                          <p:stCondLst>
                                            <p:cond delay="499"/>
                                          </p:stCondLst>
                                        </p:cTn>
                                        <p:tgtEl>
                                          <p:spTgt spid="30"/>
                                        </p:tgtEl>
                                        <p:attrNameLst>
                                          <p:attrName>style.visibility</p:attrName>
                                        </p:attrNameLst>
                                      </p:cBhvr>
                                      <p:to>
                                        <p:strVal val="hidden"/>
                                      </p:to>
                                    </p:set>
                                  </p:childTnLst>
                                </p:cTn>
                              </p:par>
                              <p:par>
                                <p:cTn id="213" presetID="53" presetClass="exit" presetSubtype="32" fill="hold" grpId="1" nodeType="withEffect">
                                  <p:stCondLst>
                                    <p:cond delay="0"/>
                                  </p:stCondLst>
                                  <p:childTnLst>
                                    <p:anim calcmode="lin" valueType="num">
                                      <p:cBhvr>
                                        <p:cTn id="214" dur="500"/>
                                        <p:tgtEl>
                                          <p:spTgt spid="29">
                                            <p:txEl>
                                              <p:pRg st="0" end="0"/>
                                            </p:txEl>
                                          </p:spTgt>
                                        </p:tgtEl>
                                        <p:attrNameLst>
                                          <p:attrName>ppt_w</p:attrName>
                                        </p:attrNameLst>
                                      </p:cBhvr>
                                      <p:tavLst>
                                        <p:tav tm="0">
                                          <p:val>
                                            <p:strVal val="ppt_w"/>
                                          </p:val>
                                        </p:tav>
                                        <p:tav tm="100000">
                                          <p:val>
                                            <p:fltVal val="0"/>
                                          </p:val>
                                        </p:tav>
                                      </p:tavLst>
                                    </p:anim>
                                    <p:anim calcmode="lin" valueType="num">
                                      <p:cBhvr>
                                        <p:cTn id="215" dur="500"/>
                                        <p:tgtEl>
                                          <p:spTgt spid="29">
                                            <p:txEl>
                                              <p:pRg st="0" end="0"/>
                                            </p:txEl>
                                          </p:spTgt>
                                        </p:tgtEl>
                                        <p:attrNameLst>
                                          <p:attrName>ppt_h</p:attrName>
                                        </p:attrNameLst>
                                      </p:cBhvr>
                                      <p:tavLst>
                                        <p:tav tm="0">
                                          <p:val>
                                            <p:strVal val="ppt_h"/>
                                          </p:val>
                                        </p:tav>
                                        <p:tav tm="100000">
                                          <p:val>
                                            <p:fltVal val="0"/>
                                          </p:val>
                                        </p:tav>
                                      </p:tavLst>
                                    </p:anim>
                                    <p:animEffect transition="out" filter="fade">
                                      <p:cBhvr>
                                        <p:cTn id="216" dur="500"/>
                                        <p:tgtEl>
                                          <p:spTgt spid="29">
                                            <p:txEl>
                                              <p:pRg st="0" end="0"/>
                                            </p:txEl>
                                          </p:spTgt>
                                        </p:tgtEl>
                                      </p:cBhvr>
                                    </p:animEffect>
                                    <p:set>
                                      <p:cBhvr>
                                        <p:cTn id="217" dur="1" fill="hold">
                                          <p:stCondLst>
                                            <p:cond delay="499"/>
                                          </p:stCondLst>
                                        </p:cTn>
                                        <p:tgtEl>
                                          <p:spTgt spid="29">
                                            <p:txEl>
                                              <p:pRg st="0" end="0"/>
                                            </p:txEl>
                                          </p:spTgt>
                                        </p:tgtEl>
                                        <p:attrNameLst>
                                          <p:attrName>style.visibility</p:attrName>
                                        </p:attrNameLst>
                                      </p:cBhvr>
                                      <p:to>
                                        <p:strVal val="hidden"/>
                                      </p:to>
                                    </p:set>
                                  </p:childTnLst>
                                </p:cTn>
                              </p:par>
                              <p:par>
                                <p:cTn id="218" presetID="53" presetClass="exit" presetSubtype="32" fill="hold" grpId="1" nodeType="withEffect">
                                  <p:stCondLst>
                                    <p:cond delay="0"/>
                                  </p:stCondLst>
                                  <p:childTnLst>
                                    <p:anim calcmode="lin" valueType="num">
                                      <p:cBhvr>
                                        <p:cTn id="219" dur="500"/>
                                        <p:tgtEl>
                                          <p:spTgt spid="29">
                                            <p:txEl>
                                              <p:pRg st="1" end="1"/>
                                            </p:txEl>
                                          </p:spTgt>
                                        </p:tgtEl>
                                        <p:attrNameLst>
                                          <p:attrName>ppt_w</p:attrName>
                                        </p:attrNameLst>
                                      </p:cBhvr>
                                      <p:tavLst>
                                        <p:tav tm="0">
                                          <p:val>
                                            <p:strVal val="ppt_w"/>
                                          </p:val>
                                        </p:tav>
                                        <p:tav tm="100000">
                                          <p:val>
                                            <p:fltVal val="0"/>
                                          </p:val>
                                        </p:tav>
                                      </p:tavLst>
                                    </p:anim>
                                    <p:anim calcmode="lin" valueType="num">
                                      <p:cBhvr>
                                        <p:cTn id="220" dur="500"/>
                                        <p:tgtEl>
                                          <p:spTgt spid="29">
                                            <p:txEl>
                                              <p:pRg st="1" end="1"/>
                                            </p:txEl>
                                          </p:spTgt>
                                        </p:tgtEl>
                                        <p:attrNameLst>
                                          <p:attrName>ppt_h</p:attrName>
                                        </p:attrNameLst>
                                      </p:cBhvr>
                                      <p:tavLst>
                                        <p:tav tm="0">
                                          <p:val>
                                            <p:strVal val="ppt_h"/>
                                          </p:val>
                                        </p:tav>
                                        <p:tav tm="100000">
                                          <p:val>
                                            <p:fltVal val="0"/>
                                          </p:val>
                                        </p:tav>
                                      </p:tavLst>
                                    </p:anim>
                                    <p:animEffect transition="out" filter="fade">
                                      <p:cBhvr>
                                        <p:cTn id="221" dur="500"/>
                                        <p:tgtEl>
                                          <p:spTgt spid="29">
                                            <p:txEl>
                                              <p:pRg st="1" end="1"/>
                                            </p:txEl>
                                          </p:spTgt>
                                        </p:tgtEl>
                                      </p:cBhvr>
                                    </p:animEffect>
                                    <p:set>
                                      <p:cBhvr>
                                        <p:cTn id="222" dur="1" fill="hold">
                                          <p:stCondLst>
                                            <p:cond delay="499"/>
                                          </p:stCondLst>
                                        </p:cTn>
                                        <p:tgtEl>
                                          <p:spTgt spid="29">
                                            <p:txEl>
                                              <p:pRg st="1" end="1"/>
                                            </p:txEl>
                                          </p:spTgt>
                                        </p:tgtEl>
                                        <p:attrNameLst>
                                          <p:attrName>style.visibility</p:attrName>
                                        </p:attrNameLst>
                                      </p:cBhvr>
                                      <p:to>
                                        <p:strVal val="hidden"/>
                                      </p:to>
                                    </p:set>
                                  </p:childTnLst>
                                </p:cTn>
                              </p:par>
                              <p:par>
                                <p:cTn id="223" presetID="53" presetClass="exit" presetSubtype="32" fill="hold" grpId="1" nodeType="withEffect">
                                  <p:stCondLst>
                                    <p:cond delay="0"/>
                                  </p:stCondLst>
                                  <p:childTnLst>
                                    <p:anim calcmode="lin" valueType="num">
                                      <p:cBhvr>
                                        <p:cTn id="224" dur="500"/>
                                        <p:tgtEl>
                                          <p:spTgt spid="29">
                                            <p:bg/>
                                          </p:spTgt>
                                        </p:tgtEl>
                                        <p:attrNameLst>
                                          <p:attrName>ppt_w</p:attrName>
                                        </p:attrNameLst>
                                      </p:cBhvr>
                                      <p:tavLst>
                                        <p:tav tm="0">
                                          <p:val>
                                            <p:strVal val="ppt_w"/>
                                          </p:val>
                                        </p:tav>
                                        <p:tav tm="100000">
                                          <p:val>
                                            <p:fltVal val="0"/>
                                          </p:val>
                                        </p:tav>
                                      </p:tavLst>
                                    </p:anim>
                                    <p:anim calcmode="lin" valueType="num">
                                      <p:cBhvr>
                                        <p:cTn id="225" dur="500"/>
                                        <p:tgtEl>
                                          <p:spTgt spid="29">
                                            <p:bg/>
                                          </p:spTgt>
                                        </p:tgtEl>
                                        <p:attrNameLst>
                                          <p:attrName>ppt_h</p:attrName>
                                        </p:attrNameLst>
                                      </p:cBhvr>
                                      <p:tavLst>
                                        <p:tav tm="0">
                                          <p:val>
                                            <p:strVal val="ppt_h"/>
                                          </p:val>
                                        </p:tav>
                                        <p:tav tm="100000">
                                          <p:val>
                                            <p:fltVal val="0"/>
                                          </p:val>
                                        </p:tav>
                                      </p:tavLst>
                                    </p:anim>
                                    <p:animEffect transition="out" filter="fade">
                                      <p:cBhvr>
                                        <p:cTn id="226" dur="500"/>
                                        <p:tgtEl>
                                          <p:spTgt spid="29">
                                            <p:bg/>
                                          </p:spTgt>
                                        </p:tgtEl>
                                      </p:cBhvr>
                                    </p:animEffect>
                                    <p:set>
                                      <p:cBhvr>
                                        <p:cTn id="227" dur="1" fill="hold">
                                          <p:stCondLst>
                                            <p:cond delay="499"/>
                                          </p:stCondLst>
                                        </p:cTn>
                                        <p:tgtEl>
                                          <p:spTgt spid="29">
                                            <p:bg/>
                                          </p:spTgt>
                                        </p:tgtEl>
                                        <p:attrNameLst>
                                          <p:attrName>style.visibility</p:attrName>
                                        </p:attrNameLst>
                                      </p:cBhvr>
                                      <p:to>
                                        <p:strVal val="hidden"/>
                                      </p:to>
                                    </p:set>
                                  </p:childTnLst>
                                </p:cTn>
                              </p:par>
                              <p:par>
                                <p:cTn id="228" presetID="53" presetClass="exit" presetSubtype="32" fill="hold" nodeType="withEffect">
                                  <p:stCondLst>
                                    <p:cond delay="0"/>
                                  </p:stCondLst>
                                  <p:childTnLst>
                                    <p:anim calcmode="lin" valueType="num">
                                      <p:cBhvr>
                                        <p:cTn id="229" dur="500"/>
                                        <p:tgtEl>
                                          <p:spTgt spid="32"/>
                                        </p:tgtEl>
                                        <p:attrNameLst>
                                          <p:attrName>ppt_w</p:attrName>
                                        </p:attrNameLst>
                                      </p:cBhvr>
                                      <p:tavLst>
                                        <p:tav tm="0">
                                          <p:val>
                                            <p:strVal val="ppt_w"/>
                                          </p:val>
                                        </p:tav>
                                        <p:tav tm="100000">
                                          <p:val>
                                            <p:fltVal val="0"/>
                                          </p:val>
                                        </p:tav>
                                      </p:tavLst>
                                    </p:anim>
                                    <p:anim calcmode="lin" valueType="num">
                                      <p:cBhvr>
                                        <p:cTn id="230" dur="500"/>
                                        <p:tgtEl>
                                          <p:spTgt spid="32"/>
                                        </p:tgtEl>
                                        <p:attrNameLst>
                                          <p:attrName>ppt_h</p:attrName>
                                        </p:attrNameLst>
                                      </p:cBhvr>
                                      <p:tavLst>
                                        <p:tav tm="0">
                                          <p:val>
                                            <p:strVal val="ppt_h"/>
                                          </p:val>
                                        </p:tav>
                                        <p:tav tm="100000">
                                          <p:val>
                                            <p:fltVal val="0"/>
                                          </p:val>
                                        </p:tav>
                                      </p:tavLst>
                                    </p:anim>
                                    <p:animEffect transition="out" filter="fade">
                                      <p:cBhvr>
                                        <p:cTn id="231" dur="500"/>
                                        <p:tgtEl>
                                          <p:spTgt spid="32"/>
                                        </p:tgtEl>
                                      </p:cBhvr>
                                    </p:animEffect>
                                    <p:set>
                                      <p:cBhvr>
                                        <p:cTn id="232" dur="1" fill="hold">
                                          <p:stCondLst>
                                            <p:cond delay="499"/>
                                          </p:stCondLst>
                                        </p:cTn>
                                        <p:tgtEl>
                                          <p:spTgt spid="32"/>
                                        </p:tgtEl>
                                        <p:attrNameLst>
                                          <p:attrName>style.visibility</p:attrName>
                                        </p:attrNameLst>
                                      </p:cBhvr>
                                      <p:to>
                                        <p:strVal val="hidden"/>
                                      </p:to>
                                    </p:set>
                                  </p:childTnLst>
                                </p:cTn>
                              </p:par>
                            </p:childTnLst>
                          </p:cTn>
                        </p:par>
                      </p:childTnLst>
                    </p:cTn>
                  </p:par>
                  <p:par>
                    <p:cTn id="233" fill="hold">
                      <p:stCondLst>
                        <p:cond delay="indefinite"/>
                      </p:stCondLst>
                      <p:childTnLst>
                        <p:par>
                          <p:cTn id="234" fill="hold">
                            <p:stCondLst>
                              <p:cond delay="0"/>
                            </p:stCondLst>
                            <p:childTnLst>
                              <p:par>
                                <p:cTn id="235" presetID="22" presetClass="entr" presetSubtype="8" fill="hold" grpId="0" nodeType="clickEffect">
                                  <p:stCondLst>
                                    <p:cond delay="0"/>
                                  </p:stCondLst>
                                  <p:childTnLst>
                                    <p:set>
                                      <p:cBhvr>
                                        <p:cTn id="236" dur="1" fill="hold">
                                          <p:stCondLst>
                                            <p:cond delay="0"/>
                                          </p:stCondLst>
                                        </p:cTn>
                                        <p:tgtEl>
                                          <p:spTgt spid="5">
                                            <p:txEl>
                                              <p:pRg st="3" end="3"/>
                                            </p:txEl>
                                          </p:spTgt>
                                        </p:tgtEl>
                                        <p:attrNameLst>
                                          <p:attrName>style.visibility</p:attrName>
                                        </p:attrNameLst>
                                      </p:cBhvr>
                                      <p:to>
                                        <p:strVal val="visible"/>
                                      </p:to>
                                    </p:set>
                                    <p:animEffect transition="in" filter="wipe(left)">
                                      <p:cBhvr>
                                        <p:cTn id="237" dur="1000"/>
                                        <p:tgtEl>
                                          <p:spTgt spid="5">
                                            <p:txEl>
                                              <p:pRg st="3" end="3"/>
                                            </p:txEl>
                                          </p:spTgt>
                                        </p:tgtEl>
                                      </p:cBhvr>
                                    </p:animEffect>
                                  </p:childTnLst>
                                </p:cTn>
                              </p:par>
                            </p:childTnLst>
                          </p:cTn>
                        </p:par>
                        <p:par>
                          <p:cTn id="238" fill="hold">
                            <p:stCondLst>
                              <p:cond delay="1000"/>
                            </p:stCondLst>
                            <p:childTnLst>
                              <p:par>
                                <p:cTn id="239" presetID="6" presetClass="entr" presetSubtype="32" fill="hold" grpId="0" nodeType="afterEffect">
                                  <p:stCondLst>
                                    <p:cond delay="0"/>
                                  </p:stCondLst>
                                  <p:childTnLst>
                                    <p:set>
                                      <p:cBhvr>
                                        <p:cTn id="240" dur="1" fill="hold">
                                          <p:stCondLst>
                                            <p:cond delay="0"/>
                                          </p:stCondLst>
                                        </p:cTn>
                                        <p:tgtEl>
                                          <p:spTgt spid="3"/>
                                        </p:tgtEl>
                                        <p:attrNameLst>
                                          <p:attrName>style.visibility</p:attrName>
                                        </p:attrNameLst>
                                      </p:cBhvr>
                                      <p:to>
                                        <p:strVal val="visible"/>
                                      </p:to>
                                    </p:set>
                                    <p:animEffect transition="in" filter="circle(out)">
                                      <p:cBhvr>
                                        <p:cTn id="241" dur="2000"/>
                                        <p:tgtEl>
                                          <p:spTgt spid="3"/>
                                        </p:tgtEl>
                                      </p:cBhvr>
                                    </p:animEffect>
                                  </p:childTnLst>
                                </p:cTn>
                              </p:par>
                            </p:childTnLst>
                          </p:cTn>
                        </p:par>
                      </p:childTnLst>
                    </p:cTn>
                  </p:par>
                  <p:par>
                    <p:cTn id="242" fill="hold">
                      <p:stCondLst>
                        <p:cond delay="indefinite"/>
                      </p:stCondLst>
                      <p:childTnLst>
                        <p:par>
                          <p:cTn id="243" fill="hold">
                            <p:stCondLst>
                              <p:cond delay="0"/>
                            </p:stCondLst>
                            <p:childTnLst>
                              <p:par>
                                <p:cTn id="244" presetID="21" presetClass="entr" presetSubtype="1" fill="hold" nodeType="clickEffect">
                                  <p:stCondLst>
                                    <p:cond delay="0"/>
                                  </p:stCondLst>
                                  <p:childTnLst>
                                    <p:set>
                                      <p:cBhvr>
                                        <p:cTn id="245" dur="1" fill="hold">
                                          <p:stCondLst>
                                            <p:cond delay="0"/>
                                          </p:stCondLst>
                                        </p:cTn>
                                        <p:tgtEl>
                                          <p:spTgt spid="1026"/>
                                        </p:tgtEl>
                                        <p:attrNameLst>
                                          <p:attrName>style.visibility</p:attrName>
                                        </p:attrNameLst>
                                      </p:cBhvr>
                                      <p:to>
                                        <p:strVal val="visible"/>
                                      </p:to>
                                    </p:set>
                                    <p:animEffect transition="in" filter="wheel(1)">
                                      <p:cBhvr>
                                        <p:cTn id="246" dur="2000"/>
                                        <p:tgtEl>
                                          <p:spTgt spid="1026"/>
                                        </p:tgtEl>
                                      </p:cBhvr>
                                    </p:animEffect>
                                  </p:childTnLst>
                                </p:cTn>
                              </p:par>
                            </p:childTnLst>
                          </p:cTn>
                        </p:par>
                        <p:par>
                          <p:cTn id="247" fill="hold">
                            <p:stCondLst>
                              <p:cond delay="2000"/>
                            </p:stCondLst>
                            <p:childTnLst>
                              <p:par>
                                <p:cTn id="248" presetID="22" presetClass="entr" presetSubtype="1" fill="hold" grpId="0" nodeType="afterEffect">
                                  <p:stCondLst>
                                    <p:cond delay="0"/>
                                  </p:stCondLst>
                                  <p:childTnLst>
                                    <p:set>
                                      <p:cBhvr>
                                        <p:cTn id="249" dur="1" fill="hold">
                                          <p:stCondLst>
                                            <p:cond delay="0"/>
                                          </p:stCondLst>
                                        </p:cTn>
                                        <p:tgtEl>
                                          <p:spTgt spid="27">
                                            <p:bg/>
                                          </p:spTgt>
                                        </p:tgtEl>
                                        <p:attrNameLst>
                                          <p:attrName>style.visibility</p:attrName>
                                        </p:attrNameLst>
                                      </p:cBhvr>
                                      <p:to>
                                        <p:strVal val="visible"/>
                                      </p:to>
                                    </p:set>
                                    <p:animEffect transition="in" filter="wipe(up)">
                                      <p:cBhvr>
                                        <p:cTn id="250" dur="1000"/>
                                        <p:tgtEl>
                                          <p:spTgt spid="27">
                                            <p:bg/>
                                          </p:spTgt>
                                        </p:tgtEl>
                                      </p:cBhvr>
                                    </p:animEffect>
                                  </p:childTnLst>
                                </p:cTn>
                              </p:par>
                              <p:par>
                                <p:cTn id="251" presetID="22" presetClass="entr" presetSubtype="1" fill="hold" grpId="0" nodeType="withEffect">
                                  <p:stCondLst>
                                    <p:cond delay="0"/>
                                  </p:stCondLst>
                                  <p:childTnLst>
                                    <p:set>
                                      <p:cBhvr>
                                        <p:cTn id="252" dur="1" fill="hold">
                                          <p:stCondLst>
                                            <p:cond delay="0"/>
                                          </p:stCondLst>
                                        </p:cTn>
                                        <p:tgtEl>
                                          <p:spTgt spid="27">
                                            <p:txEl>
                                              <p:pRg st="0" end="0"/>
                                            </p:txEl>
                                          </p:spTgt>
                                        </p:tgtEl>
                                        <p:attrNameLst>
                                          <p:attrName>style.visibility</p:attrName>
                                        </p:attrNameLst>
                                      </p:cBhvr>
                                      <p:to>
                                        <p:strVal val="visible"/>
                                      </p:to>
                                    </p:set>
                                    <p:animEffect transition="in" filter="wipe(up)">
                                      <p:cBhvr>
                                        <p:cTn id="253" dur="1000"/>
                                        <p:tgtEl>
                                          <p:spTgt spid="27">
                                            <p:txEl>
                                              <p:pRg st="0" end="0"/>
                                            </p:txEl>
                                          </p:spTgt>
                                        </p:tgtEl>
                                      </p:cBhvr>
                                    </p:animEffect>
                                  </p:childTnLst>
                                </p:cTn>
                              </p:par>
                            </p:childTnLst>
                          </p:cTn>
                        </p:par>
                        <p:par>
                          <p:cTn id="254" fill="hold">
                            <p:stCondLst>
                              <p:cond delay="3000"/>
                            </p:stCondLst>
                            <p:childTnLst>
                              <p:par>
                                <p:cTn id="255" presetID="21" presetClass="entr" presetSubtype="1" fill="hold" nodeType="afterEffect">
                                  <p:stCondLst>
                                    <p:cond delay="0"/>
                                  </p:stCondLst>
                                  <p:childTnLst>
                                    <p:set>
                                      <p:cBhvr>
                                        <p:cTn id="256" dur="1" fill="hold">
                                          <p:stCondLst>
                                            <p:cond delay="0"/>
                                          </p:stCondLst>
                                        </p:cTn>
                                        <p:tgtEl>
                                          <p:spTgt spid="1028"/>
                                        </p:tgtEl>
                                        <p:attrNameLst>
                                          <p:attrName>style.visibility</p:attrName>
                                        </p:attrNameLst>
                                      </p:cBhvr>
                                      <p:to>
                                        <p:strVal val="visible"/>
                                      </p:to>
                                    </p:set>
                                    <p:animEffect transition="in" filter="wheel(1)">
                                      <p:cBhvr>
                                        <p:cTn id="257" dur="2000"/>
                                        <p:tgtEl>
                                          <p:spTgt spid="1028"/>
                                        </p:tgtEl>
                                      </p:cBhvr>
                                    </p:animEffect>
                                  </p:childTnLst>
                                </p:cTn>
                              </p:par>
                            </p:childTnLst>
                          </p:cTn>
                        </p:par>
                        <p:par>
                          <p:cTn id="258" fill="hold">
                            <p:stCondLst>
                              <p:cond delay="5000"/>
                            </p:stCondLst>
                            <p:childTnLst>
                              <p:par>
                                <p:cTn id="259" presetID="22" presetClass="entr" presetSubtype="1" fill="hold" grpId="0" nodeType="afterEffect">
                                  <p:stCondLst>
                                    <p:cond delay="0"/>
                                  </p:stCondLst>
                                  <p:childTnLst>
                                    <p:set>
                                      <p:cBhvr>
                                        <p:cTn id="260" dur="1" fill="hold">
                                          <p:stCondLst>
                                            <p:cond delay="0"/>
                                          </p:stCondLst>
                                        </p:cTn>
                                        <p:tgtEl>
                                          <p:spTgt spid="27">
                                            <p:txEl>
                                              <p:pRg st="1" end="1"/>
                                            </p:txEl>
                                          </p:spTgt>
                                        </p:tgtEl>
                                        <p:attrNameLst>
                                          <p:attrName>style.visibility</p:attrName>
                                        </p:attrNameLst>
                                      </p:cBhvr>
                                      <p:to>
                                        <p:strVal val="visible"/>
                                      </p:to>
                                    </p:set>
                                    <p:animEffect transition="in" filter="wipe(up)">
                                      <p:cBhvr>
                                        <p:cTn id="261" dur="1000"/>
                                        <p:tgtEl>
                                          <p:spTgt spid="27">
                                            <p:txEl>
                                              <p:pRg st="1" end="1"/>
                                            </p:txEl>
                                          </p:spTgt>
                                        </p:tgtEl>
                                      </p:cBhvr>
                                    </p:animEffect>
                                  </p:childTnLst>
                                </p:cTn>
                              </p:par>
                              <p:par>
                                <p:cTn id="262" presetID="22" presetClass="entr" presetSubtype="1" fill="hold" grpId="0" nodeType="withEffect">
                                  <p:stCondLst>
                                    <p:cond delay="0"/>
                                  </p:stCondLst>
                                  <p:childTnLst>
                                    <p:set>
                                      <p:cBhvr>
                                        <p:cTn id="263" dur="1" fill="hold">
                                          <p:stCondLst>
                                            <p:cond delay="0"/>
                                          </p:stCondLst>
                                        </p:cTn>
                                        <p:tgtEl>
                                          <p:spTgt spid="27">
                                            <p:txEl>
                                              <p:pRg st="2" end="2"/>
                                            </p:txEl>
                                          </p:spTgt>
                                        </p:tgtEl>
                                        <p:attrNameLst>
                                          <p:attrName>style.visibility</p:attrName>
                                        </p:attrNameLst>
                                      </p:cBhvr>
                                      <p:to>
                                        <p:strVal val="visible"/>
                                      </p:to>
                                    </p:set>
                                    <p:animEffect transition="in" filter="wipe(up)">
                                      <p:cBhvr>
                                        <p:cTn id="264" dur="1000"/>
                                        <p:tgtEl>
                                          <p:spTgt spid="27">
                                            <p:txEl>
                                              <p:pRg st="2" end="2"/>
                                            </p:txEl>
                                          </p:spTgt>
                                        </p:tgtEl>
                                      </p:cBhvr>
                                    </p:animEffect>
                                  </p:childTnLst>
                                </p:cTn>
                              </p:par>
                            </p:childTnLst>
                          </p:cTn>
                        </p:par>
                      </p:childTnLst>
                    </p:cTn>
                  </p:par>
                  <p:par>
                    <p:cTn id="265" fill="hold">
                      <p:stCondLst>
                        <p:cond delay="indefinite"/>
                      </p:stCondLst>
                      <p:childTnLst>
                        <p:par>
                          <p:cTn id="266" fill="hold">
                            <p:stCondLst>
                              <p:cond delay="0"/>
                            </p:stCondLst>
                            <p:childTnLst>
                              <p:par>
                                <p:cTn id="267" presetID="53" presetClass="exit" presetSubtype="32" fill="hold" grpId="1" nodeType="clickEffect">
                                  <p:stCondLst>
                                    <p:cond delay="0"/>
                                  </p:stCondLst>
                                  <p:childTnLst>
                                    <p:anim calcmode="lin" valueType="num">
                                      <p:cBhvr>
                                        <p:cTn id="268" dur="500"/>
                                        <p:tgtEl>
                                          <p:spTgt spid="27">
                                            <p:txEl>
                                              <p:pRg st="0" end="0"/>
                                            </p:txEl>
                                          </p:spTgt>
                                        </p:tgtEl>
                                        <p:attrNameLst>
                                          <p:attrName>ppt_w</p:attrName>
                                        </p:attrNameLst>
                                      </p:cBhvr>
                                      <p:tavLst>
                                        <p:tav tm="0">
                                          <p:val>
                                            <p:strVal val="ppt_w"/>
                                          </p:val>
                                        </p:tav>
                                        <p:tav tm="100000">
                                          <p:val>
                                            <p:fltVal val="0"/>
                                          </p:val>
                                        </p:tav>
                                      </p:tavLst>
                                    </p:anim>
                                    <p:anim calcmode="lin" valueType="num">
                                      <p:cBhvr>
                                        <p:cTn id="269" dur="500"/>
                                        <p:tgtEl>
                                          <p:spTgt spid="27">
                                            <p:txEl>
                                              <p:pRg st="0" end="0"/>
                                            </p:txEl>
                                          </p:spTgt>
                                        </p:tgtEl>
                                        <p:attrNameLst>
                                          <p:attrName>ppt_h</p:attrName>
                                        </p:attrNameLst>
                                      </p:cBhvr>
                                      <p:tavLst>
                                        <p:tav tm="0">
                                          <p:val>
                                            <p:strVal val="ppt_h"/>
                                          </p:val>
                                        </p:tav>
                                        <p:tav tm="100000">
                                          <p:val>
                                            <p:fltVal val="0"/>
                                          </p:val>
                                        </p:tav>
                                      </p:tavLst>
                                    </p:anim>
                                    <p:animEffect transition="out" filter="fade">
                                      <p:cBhvr>
                                        <p:cTn id="270" dur="500"/>
                                        <p:tgtEl>
                                          <p:spTgt spid="27">
                                            <p:txEl>
                                              <p:pRg st="0" end="0"/>
                                            </p:txEl>
                                          </p:spTgt>
                                        </p:tgtEl>
                                      </p:cBhvr>
                                    </p:animEffect>
                                    <p:set>
                                      <p:cBhvr>
                                        <p:cTn id="271" dur="1" fill="hold">
                                          <p:stCondLst>
                                            <p:cond delay="499"/>
                                          </p:stCondLst>
                                        </p:cTn>
                                        <p:tgtEl>
                                          <p:spTgt spid="27">
                                            <p:txEl>
                                              <p:pRg st="0" end="0"/>
                                            </p:txEl>
                                          </p:spTgt>
                                        </p:tgtEl>
                                        <p:attrNameLst>
                                          <p:attrName>style.visibility</p:attrName>
                                        </p:attrNameLst>
                                      </p:cBhvr>
                                      <p:to>
                                        <p:strVal val="hidden"/>
                                      </p:to>
                                    </p:set>
                                  </p:childTnLst>
                                </p:cTn>
                              </p:par>
                              <p:par>
                                <p:cTn id="272" presetID="53" presetClass="exit" presetSubtype="32" fill="hold" grpId="1" nodeType="withEffect">
                                  <p:stCondLst>
                                    <p:cond delay="0"/>
                                  </p:stCondLst>
                                  <p:childTnLst>
                                    <p:anim calcmode="lin" valueType="num">
                                      <p:cBhvr>
                                        <p:cTn id="273" dur="500"/>
                                        <p:tgtEl>
                                          <p:spTgt spid="27">
                                            <p:txEl>
                                              <p:pRg st="1" end="1"/>
                                            </p:txEl>
                                          </p:spTgt>
                                        </p:tgtEl>
                                        <p:attrNameLst>
                                          <p:attrName>ppt_w</p:attrName>
                                        </p:attrNameLst>
                                      </p:cBhvr>
                                      <p:tavLst>
                                        <p:tav tm="0">
                                          <p:val>
                                            <p:strVal val="ppt_w"/>
                                          </p:val>
                                        </p:tav>
                                        <p:tav tm="100000">
                                          <p:val>
                                            <p:fltVal val="0"/>
                                          </p:val>
                                        </p:tav>
                                      </p:tavLst>
                                    </p:anim>
                                    <p:anim calcmode="lin" valueType="num">
                                      <p:cBhvr>
                                        <p:cTn id="274" dur="500"/>
                                        <p:tgtEl>
                                          <p:spTgt spid="27">
                                            <p:txEl>
                                              <p:pRg st="1" end="1"/>
                                            </p:txEl>
                                          </p:spTgt>
                                        </p:tgtEl>
                                        <p:attrNameLst>
                                          <p:attrName>ppt_h</p:attrName>
                                        </p:attrNameLst>
                                      </p:cBhvr>
                                      <p:tavLst>
                                        <p:tav tm="0">
                                          <p:val>
                                            <p:strVal val="ppt_h"/>
                                          </p:val>
                                        </p:tav>
                                        <p:tav tm="100000">
                                          <p:val>
                                            <p:fltVal val="0"/>
                                          </p:val>
                                        </p:tav>
                                      </p:tavLst>
                                    </p:anim>
                                    <p:animEffect transition="out" filter="fade">
                                      <p:cBhvr>
                                        <p:cTn id="275" dur="500"/>
                                        <p:tgtEl>
                                          <p:spTgt spid="27">
                                            <p:txEl>
                                              <p:pRg st="1" end="1"/>
                                            </p:txEl>
                                          </p:spTgt>
                                        </p:tgtEl>
                                      </p:cBhvr>
                                    </p:animEffect>
                                    <p:set>
                                      <p:cBhvr>
                                        <p:cTn id="276" dur="1" fill="hold">
                                          <p:stCondLst>
                                            <p:cond delay="499"/>
                                          </p:stCondLst>
                                        </p:cTn>
                                        <p:tgtEl>
                                          <p:spTgt spid="27">
                                            <p:txEl>
                                              <p:pRg st="1" end="1"/>
                                            </p:txEl>
                                          </p:spTgt>
                                        </p:tgtEl>
                                        <p:attrNameLst>
                                          <p:attrName>style.visibility</p:attrName>
                                        </p:attrNameLst>
                                      </p:cBhvr>
                                      <p:to>
                                        <p:strVal val="hidden"/>
                                      </p:to>
                                    </p:set>
                                  </p:childTnLst>
                                </p:cTn>
                              </p:par>
                              <p:par>
                                <p:cTn id="277" presetID="53" presetClass="exit" presetSubtype="32" fill="hold" grpId="1" nodeType="withEffect">
                                  <p:stCondLst>
                                    <p:cond delay="0"/>
                                  </p:stCondLst>
                                  <p:childTnLst>
                                    <p:anim calcmode="lin" valueType="num">
                                      <p:cBhvr>
                                        <p:cTn id="278" dur="500"/>
                                        <p:tgtEl>
                                          <p:spTgt spid="27">
                                            <p:txEl>
                                              <p:pRg st="2" end="2"/>
                                            </p:txEl>
                                          </p:spTgt>
                                        </p:tgtEl>
                                        <p:attrNameLst>
                                          <p:attrName>ppt_w</p:attrName>
                                        </p:attrNameLst>
                                      </p:cBhvr>
                                      <p:tavLst>
                                        <p:tav tm="0">
                                          <p:val>
                                            <p:strVal val="ppt_w"/>
                                          </p:val>
                                        </p:tav>
                                        <p:tav tm="100000">
                                          <p:val>
                                            <p:fltVal val="0"/>
                                          </p:val>
                                        </p:tav>
                                      </p:tavLst>
                                    </p:anim>
                                    <p:anim calcmode="lin" valueType="num">
                                      <p:cBhvr>
                                        <p:cTn id="279" dur="500"/>
                                        <p:tgtEl>
                                          <p:spTgt spid="27">
                                            <p:txEl>
                                              <p:pRg st="2" end="2"/>
                                            </p:txEl>
                                          </p:spTgt>
                                        </p:tgtEl>
                                        <p:attrNameLst>
                                          <p:attrName>ppt_h</p:attrName>
                                        </p:attrNameLst>
                                      </p:cBhvr>
                                      <p:tavLst>
                                        <p:tav tm="0">
                                          <p:val>
                                            <p:strVal val="ppt_h"/>
                                          </p:val>
                                        </p:tav>
                                        <p:tav tm="100000">
                                          <p:val>
                                            <p:fltVal val="0"/>
                                          </p:val>
                                        </p:tav>
                                      </p:tavLst>
                                    </p:anim>
                                    <p:animEffect transition="out" filter="fade">
                                      <p:cBhvr>
                                        <p:cTn id="280" dur="500"/>
                                        <p:tgtEl>
                                          <p:spTgt spid="27">
                                            <p:txEl>
                                              <p:pRg st="2" end="2"/>
                                            </p:txEl>
                                          </p:spTgt>
                                        </p:tgtEl>
                                      </p:cBhvr>
                                    </p:animEffect>
                                    <p:set>
                                      <p:cBhvr>
                                        <p:cTn id="281" dur="1" fill="hold">
                                          <p:stCondLst>
                                            <p:cond delay="499"/>
                                          </p:stCondLst>
                                        </p:cTn>
                                        <p:tgtEl>
                                          <p:spTgt spid="27">
                                            <p:txEl>
                                              <p:pRg st="2" end="2"/>
                                            </p:txEl>
                                          </p:spTgt>
                                        </p:tgtEl>
                                        <p:attrNameLst>
                                          <p:attrName>style.visibility</p:attrName>
                                        </p:attrNameLst>
                                      </p:cBhvr>
                                      <p:to>
                                        <p:strVal val="hidden"/>
                                      </p:to>
                                    </p:set>
                                  </p:childTnLst>
                                </p:cTn>
                              </p:par>
                              <p:par>
                                <p:cTn id="282" presetID="53" presetClass="exit" presetSubtype="32" fill="hold" grpId="1" nodeType="withEffect">
                                  <p:stCondLst>
                                    <p:cond delay="0"/>
                                  </p:stCondLst>
                                  <p:childTnLst>
                                    <p:anim calcmode="lin" valueType="num">
                                      <p:cBhvr>
                                        <p:cTn id="283" dur="500"/>
                                        <p:tgtEl>
                                          <p:spTgt spid="27">
                                            <p:bg/>
                                          </p:spTgt>
                                        </p:tgtEl>
                                        <p:attrNameLst>
                                          <p:attrName>ppt_w</p:attrName>
                                        </p:attrNameLst>
                                      </p:cBhvr>
                                      <p:tavLst>
                                        <p:tav tm="0">
                                          <p:val>
                                            <p:strVal val="ppt_w"/>
                                          </p:val>
                                        </p:tav>
                                        <p:tav tm="100000">
                                          <p:val>
                                            <p:fltVal val="0"/>
                                          </p:val>
                                        </p:tav>
                                      </p:tavLst>
                                    </p:anim>
                                    <p:anim calcmode="lin" valueType="num">
                                      <p:cBhvr>
                                        <p:cTn id="284" dur="500"/>
                                        <p:tgtEl>
                                          <p:spTgt spid="27">
                                            <p:bg/>
                                          </p:spTgt>
                                        </p:tgtEl>
                                        <p:attrNameLst>
                                          <p:attrName>ppt_h</p:attrName>
                                        </p:attrNameLst>
                                      </p:cBhvr>
                                      <p:tavLst>
                                        <p:tav tm="0">
                                          <p:val>
                                            <p:strVal val="ppt_h"/>
                                          </p:val>
                                        </p:tav>
                                        <p:tav tm="100000">
                                          <p:val>
                                            <p:fltVal val="0"/>
                                          </p:val>
                                        </p:tav>
                                      </p:tavLst>
                                    </p:anim>
                                    <p:animEffect transition="out" filter="fade">
                                      <p:cBhvr>
                                        <p:cTn id="285" dur="500"/>
                                        <p:tgtEl>
                                          <p:spTgt spid="27">
                                            <p:bg/>
                                          </p:spTgt>
                                        </p:tgtEl>
                                      </p:cBhvr>
                                    </p:animEffect>
                                    <p:set>
                                      <p:cBhvr>
                                        <p:cTn id="286" dur="1" fill="hold">
                                          <p:stCondLst>
                                            <p:cond delay="499"/>
                                          </p:stCondLst>
                                        </p:cTn>
                                        <p:tgtEl>
                                          <p:spTgt spid="27">
                                            <p:bg/>
                                          </p:spTgt>
                                        </p:tgtEl>
                                        <p:attrNameLst>
                                          <p:attrName>style.visibility</p:attrName>
                                        </p:attrNameLst>
                                      </p:cBhvr>
                                      <p:to>
                                        <p:strVal val="hidden"/>
                                      </p:to>
                                    </p:set>
                                  </p:childTnLst>
                                </p:cTn>
                              </p:par>
                              <p:par>
                                <p:cTn id="287" presetID="53" presetClass="exit" presetSubtype="32" fill="hold" nodeType="withEffect">
                                  <p:stCondLst>
                                    <p:cond delay="0"/>
                                  </p:stCondLst>
                                  <p:childTnLst>
                                    <p:anim calcmode="lin" valueType="num">
                                      <p:cBhvr>
                                        <p:cTn id="288" dur="500"/>
                                        <p:tgtEl>
                                          <p:spTgt spid="1028"/>
                                        </p:tgtEl>
                                        <p:attrNameLst>
                                          <p:attrName>ppt_w</p:attrName>
                                        </p:attrNameLst>
                                      </p:cBhvr>
                                      <p:tavLst>
                                        <p:tav tm="0">
                                          <p:val>
                                            <p:strVal val="ppt_w"/>
                                          </p:val>
                                        </p:tav>
                                        <p:tav tm="100000">
                                          <p:val>
                                            <p:fltVal val="0"/>
                                          </p:val>
                                        </p:tav>
                                      </p:tavLst>
                                    </p:anim>
                                    <p:anim calcmode="lin" valueType="num">
                                      <p:cBhvr>
                                        <p:cTn id="289" dur="500"/>
                                        <p:tgtEl>
                                          <p:spTgt spid="1028"/>
                                        </p:tgtEl>
                                        <p:attrNameLst>
                                          <p:attrName>ppt_h</p:attrName>
                                        </p:attrNameLst>
                                      </p:cBhvr>
                                      <p:tavLst>
                                        <p:tav tm="0">
                                          <p:val>
                                            <p:strVal val="ppt_h"/>
                                          </p:val>
                                        </p:tav>
                                        <p:tav tm="100000">
                                          <p:val>
                                            <p:fltVal val="0"/>
                                          </p:val>
                                        </p:tav>
                                      </p:tavLst>
                                    </p:anim>
                                    <p:animEffect transition="out" filter="fade">
                                      <p:cBhvr>
                                        <p:cTn id="290" dur="500"/>
                                        <p:tgtEl>
                                          <p:spTgt spid="1028"/>
                                        </p:tgtEl>
                                      </p:cBhvr>
                                    </p:animEffect>
                                    <p:set>
                                      <p:cBhvr>
                                        <p:cTn id="291" dur="1" fill="hold">
                                          <p:stCondLst>
                                            <p:cond delay="499"/>
                                          </p:stCondLst>
                                        </p:cTn>
                                        <p:tgtEl>
                                          <p:spTgt spid="1028"/>
                                        </p:tgtEl>
                                        <p:attrNameLst>
                                          <p:attrName>style.visibility</p:attrName>
                                        </p:attrNameLst>
                                      </p:cBhvr>
                                      <p:to>
                                        <p:strVal val="hidden"/>
                                      </p:to>
                                    </p:set>
                                  </p:childTnLst>
                                </p:cTn>
                              </p:par>
                              <p:par>
                                <p:cTn id="292" presetID="53" presetClass="exit" presetSubtype="32" fill="hold" nodeType="withEffect">
                                  <p:stCondLst>
                                    <p:cond delay="0"/>
                                  </p:stCondLst>
                                  <p:childTnLst>
                                    <p:anim calcmode="lin" valueType="num">
                                      <p:cBhvr>
                                        <p:cTn id="293" dur="500"/>
                                        <p:tgtEl>
                                          <p:spTgt spid="1026"/>
                                        </p:tgtEl>
                                        <p:attrNameLst>
                                          <p:attrName>ppt_w</p:attrName>
                                        </p:attrNameLst>
                                      </p:cBhvr>
                                      <p:tavLst>
                                        <p:tav tm="0">
                                          <p:val>
                                            <p:strVal val="ppt_w"/>
                                          </p:val>
                                        </p:tav>
                                        <p:tav tm="100000">
                                          <p:val>
                                            <p:fltVal val="0"/>
                                          </p:val>
                                        </p:tav>
                                      </p:tavLst>
                                    </p:anim>
                                    <p:anim calcmode="lin" valueType="num">
                                      <p:cBhvr>
                                        <p:cTn id="294" dur="500"/>
                                        <p:tgtEl>
                                          <p:spTgt spid="1026"/>
                                        </p:tgtEl>
                                        <p:attrNameLst>
                                          <p:attrName>ppt_h</p:attrName>
                                        </p:attrNameLst>
                                      </p:cBhvr>
                                      <p:tavLst>
                                        <p:tav tm="0">
                                          <p:val>
                                            <p:strVal val="ppt_h"/>
                                          </p:val>
                                        </p:tav>
                                        <p:tav tm="100000">
                                          <p:val>
                                            <p:fltVal val="0"/>
                                          </p:val>
                                        </p:tav>
                                      </p:tavLst>
                                    </p:anim>
                                    <p:animEffect transition="out" filter="fade">
                                      <p:cBhvr>
                                        <p:cTn id="295" dur="500"/>
                                        <p:tgtEl>
                                          <p:spTgt spid="1026"/>
                                        </p:tgtEl>
                                      </p:cBhvr>
                                    </p:animEffect>
                                    <p:set>
                                      <p:cBhvr>
                                        <p:cTn id="296" dur="1" fill="hold">
                                          <p:stCondLst>
                                            <p:cond delay="499"/>
                                          </p:stCondLst>
                                        </p:cTn>
                                        <p:tgtEl>
                                          <p:spTgt spid="1026"/>
                                        </p:tgtEl>
                                        <p:attrNameLst>
                                          <p:attrName>style.visibility</p:attrName>
                                        </p:attrNameLst>
                                      </p:cBhvr>
                                      <p:to>
                                        <p:strVal val="hidden"/>
                                      </p:to>
                                    </p:set>
                                  </p:childTnLst>
                                </p:cTn>
                              </p:par>
                            </p:childTnLst>
                          </p:cTn>
                        </p:par>
                      </p:childTnLst>
                    </p:cTn>
                  </p:par>
                  <p:par>
                    <p:cTn id="297" fill="hold">
                      <p:stCondLst>
                        <p:cond delay="indefinite"/>
                      </p:stCondLst>
                      <p:childTnLst>
                        <p:par>
                          <p:cTn id="298" fill="hold">
                            <p:stCondLst>
                              <p:cond delay="0"/>
                            </p:stCondLst>
                            <p:childTnLst>
                              <p:par>
                                <p:cTn id="299" presetID="22" presetClass="entr" presetSubtype="1" fill="hold" grpId="0" nodeType="clickEffect">
                                  <p:stCondLst>
                                    <p:cond delay="0"/>
                                  </p:stCondLst>
                                  <p:childTnLst>
                                    <p:set>
                                      <p:cBhvr>
                                        <p:cTn id="300" dur="1" fill="hold">
                                          <p:stCondLst>
                                            <p:cond delay="0"/>
                                          </p:stCondLst>
                                        </p:cTn>
                                        <p:tgtEl>
                                          <p:spTgt spid="8"/>
                                        </p:tgtEl>
                                        <p:attrNameLst>
                                          <p:attrName>style.visibility</p:attrName>
                                        </p:attrNameLst>
                                      </p:cBhvr>
                                      <p:to>
                                        <p:strVal val="visible"/>
                                      </p:to>
                                    </p:set>
                                    <p:animEffect transition="in" filter="wipe(up)">
                                      <p:cBhvr>
                                        <p:cTn id="30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P spid="16" grpId="0" uiExpand="1" build="p" animBg="1"/>
      <p:bldP spid="16" grpId="1" build="allAtOnce" animBg="1"/>
      <p:bldP spid="29" grpId="0" uiExpand="1" build="p" animBg="1"/>
      <p:bldP spid="29" grpId="1" build="allAtOnce" animBg="1"/>
      <p:bldP spid="27" grpId="0" uiExpand="1" build="p" animBg="1"/>
      <p:bldP spid="27" grpId="1" uiExpand="1" build="allAtOnce" animBg="1"/>
      <p:bldP spid="8" grpId="0" uiExpand="1"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Objet 7"/>
          <p:cNvPicPr>
            <a:picLocks noChangeArrowheads="1"/>
          </p:cNvPicPr>
          <p:nvPr/>
        </p:nvPicPr>
        <p:blipFill rotWithShape="1">
          <a:blip r:embed="rId3">
            <a:lum bright="16000" contrast="33000"/>
            <a:extLst>
              <a:ext uri="{BEBA8EAE-BF5A-486C-A8C5-ECC9F3942E4B}">
                <a14:imgProps xmlns:a14="http://schemas.microsoft.com/office/drawing/2010/main">
                  <a14:imgLayer r:embed="rId4">
                    <a14:imgEffect>
                      <a14:colorTemperature colorTemp="8800"/>
                    </a14:imgEffect>
                  </a14:imgLayer>
                </a14:imgProps>
              </a:ext>
            </a:extLst>
          </a:blip>
          <a:srcRect r="1528" b="5300"/>
          <a:stretch/>
        </p:blipFill>
        <p:spPr bwMode="auto">
          <a:xfrm>
            <a:off x="331551" y="620688"/>
            <a:ext cx="5760000" cy="3728502"/>
          </a:xfrm>
          <a:prstGeom prst="rect">
            <a:avLst/>
          </a:prstGeom>
          <a:solidFill>
            <a:srgbClr val="FFFFFF">
              <a:shade val="85000"/>
            </a:srgbClr>
          </a:solidFill>
          <a:ln w="88900" cap="sq">
            <a:solidFill>
              <a:schemeClr val="bg2">
                <a:lumMod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7" name="Oval 3"/>
          <p:cNvSpPr>
            <a:spLocks noChangeArrowheads="1"/>
          </p:cNvSpPr>
          <p:nvPr/>
        </p:nvSpPr>
        <p:spPr bwMode="auto">
          <a:xfrm rot="21420080">
            <a:off x="777768" y="2605663"/>
            <a:ext cx="1568062" cy="375035"/>
          </a:xfrm>
          <a:prstGeom prst="ellipse">
            <a:avLst/>
          </a:prstGeom>
          <a:solidFill>
            <a:schemeClr val="accent3">
              <a:lumMod val="50000"/>
              <a:alpha val="45000"/>
            </a:schemeClr>
          </a:solidFill>
          <a:ln w="19050">
            <a:solidFill>
              <a:schemeClr val="bg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11" name="ZoneTexte 10"/>
          <p:cNvSpPr txBox="1"/>
          <p:nvPr/>
        </p:nvSpPr>
        <p:spPr>
          <a:xfrm>
            <a:off x="6210218" y="621262"/>
            <a:ext cx="2617637" cy="3753299"/>
          </a:xfrm>
          <a:prstGeom prst="rect">
            <a:avLst/>
          </a:prstGeom>
          <a:solidFill>
            <a:schemeClr val="bg2">
              <a:lumMod val="10000"/>
              <a:alpha val="50000"/>
            </a:schemeClr>
          </a:solidFill>
          <a:ln>
            <a:solidFill>
              <a:schemeClr val="bg2"/>
            </a:solidFill>
          </a:ln>
        </p:spPr>
        <p:style>
          <a:lnRef idx="1">
            <a:schemeClr val="accent6"/>
          </a:lnRef>
          <a:fillRef idx="2">
            <a:schemeClr val="accent6"/>
          </a:fillRef>
          <a:effectRef idx="1">
            <a:schemeClr val="accent6"/>
          </a:effectRef>
          <a:fontRef idx="minor">
            <a:schemeClr val="dk1"/>
          </a:fontRef>
        </p:style>
        <p:txBody>
          <a:bodyPr wrap="square" tIns="144000" bIns="144000" rtlCol="0">
            <a:spAutoFit/>
          </a:bodyPr>
          <a:lstStyle/>
          <a:p>
            <a:pPr algn="ctr"/>
            <a:r>
              <a:rPr lang="fr-FR" sz="1500" dirty="0" smtClean="0">
                <a:solidFill>
                  <a:schemeClr val="bg1"/>
                </a:solidFill>
                <a:latin typeface="Tw Cen MT" pitchFamily="34" charset="0"/>
              </a:rPr>
              <a:t>Ces </a:t>
            </a:r>
            <a:r>
              <a:rPr lang="fr-FR" sz="1500" b="1" dirty="0" smtClean="0">
                <a:solidFill>
                  <a:schemeClr val="bg1"/>
                </a:solidFill>
                <a:latin typeface="Tw Cen MT" pitchFamily="34" charset="0"/>
              </a:rPr>
              <a:t>cultures irriguées </a:t>
            </a:r>
            <a:r>
              <a:rPr lang="fr-FR" sz="1500" dirty="0" smtClean="0">
                <a:solidFill>
                  <a:schemeClr val="bg1"/>
                </a:solidFill>
                <a:latin typeface="Tw Cen MT" pitchFamily="34" charset="0"/>
              </a:rPr>
              <a:t>(en général des fourrages ou des haricots) se distinguent des </a:t>
            </a:r>
            <a:r>
              <a:rPr lang="fr-FR" sz="1500" b="1" dirty="0" smtClean="0">
                <a:solidFill>
                  <a:schemeClr val="bg1"/>
                </a:solidFill>
                <a:latin typeface="Tw Cen MT" pitchFamily="34" charset="0"/>
              </a:rPr>
              <a:t>champs de soja </a:t>
            </a:r>
            <a:r>
              <a:rPr lang="fr-FR" sz="1500" dirty="0" smtClean="0">
                <a:solidFill>
                  <a:schemeClr val="bg1"/>
                </a:solidFill>
                <a:latin typeface="Tw Cen MT" pitchFamily="34" charset="0"/>
              </a:rPr>
              <a:t>voisins, non irrigués et reconnaissables à leur aménagement en courbes de niveau, au premier plan, et des </a:t>
            </a:r>
            <a:r>
              <a:rPr lang="fr-FR" sz="1500" b="1" dirty="0" smtClean="0">
                <a:solidFill>
                  <a:schemeClr val="bg1"/>
                </a:solidFill>
                <a:latin typeface="Tw Cen MT" pitchFamily="34" charset="0"/>
              </a:rPr>
              <a:t>exploitations d’élevage</a:t>
            </a:r>
            <a:r>
              <a:rPr lang="fr-FR" sz="1500" dirty="0" smtClean="0">
                <a:solidFill>
                  <a:schemeClr val="bg1"/>
                </a:solidFill>
                <a:latin typeface="Tw Cen MT" pitchFamily="34" charset="0"/>
              </a:rPr>
              <a:t>, à l’arrière-plan. </a:t>
            </a:r>
            <a:r>
              <a:rPr lang="fr-FR" sz="1500" b="1" dirty="0" smtClean="0">
                <a:solidFill>
                  <a:schemeClr val="bg1"/>
                </a:solidFill>
                <a:latin typeface="Tw Cen MT" pitchFamily="34" charset="0"/>
              </a:rPr>
              <a:t>Les rampes </a:t>
            </a:r>
            <a:r>
              <a:rPr lang="fr-FR" sz="1500" dirty="0" smtClean="0">
                <a:solidFill>
                  <a:schemeClr val="bg1"/>
                </a:solidFill>
                <a:latin typeface="Tw Cen MT" pitchFamily="34" charset="0"/>
              </a:rPr>
              <a:t>ont un rayon de 400 ou 800 mètres, ce qui </a:t>
            </a:r>
            <a:r>
              <a:rPr lang="fr-FR" sz="1500" b="1" dirty="0" smtClean="0">
                <a:solidFill>
                  <a:schemeClr val="bg1"/>
                </a:solidFill>
                <a:latin typeface="Tw Cen MT" pitchFamily="34" charset="0"/>
              </a:rPr>
              <a:t>permet d’arroser 50 ou 200 hectares</a:t>
            </a:r>
            <a:r>
              <a:rPr lang="fr-FR" sz="1500" dirty="0" smtClean="0">
                <a:solidFill>
                  <a:schemeClr val="bg1"/>
                </a:solidFill>
                <a:latin typeface="Tw Cen MT" pitchFamily="34" charset="0"/>
              </a:rPr>
              <a:t>. On distingue aussi les </a:t>
            </a:r>
            <a:r>
              <a:rPr lang="fr-FR" sz="1500" b="1" dirty="0" smtClean="0">
                <a:solidFill>
                  <a:schemeClr val="bg1"/>
                </a:solidFill>
                <a:latin typeface="Tw Cen MT" pitchFamily="34" charset="0"/>
              </a:rPr>
              <a:t>retenues d'eau </a:t>
            </a:r>
            <a:r>
              <a:rPr lang="fr-FR" sz="1500" dirty="0" smtClean="0">
                <a:solidFill>
                  <a:schemeClr val="bg1"/>
                </a:solidFill>
                <a:latin typeface="Tw Cen MT" pitchFamily="34" charset="0"/>
              </a:rPr>
              <a:t>nécessaires à l'alimentation des rampes. </a:t>
            </a:r>
            <a:endParaRPr lang="fr-FR" sz="1500" dirty="0">
              <a:solidFill>
                <a:schemeClr val="bg1"/>
              </a:solidFill>
              <a:latin typeface="Tw Cen MT" pitchFamily="34" charset="0"/>
            </a:endParaRPr>
          </a:p>
        </p:txBody>
      </p:sp>
      <p:sp>
        <p:nvSpPr>
          <p:cNvPr id="12" name="ZoneTexte 11"/>
          <p:cNvSpPr txBox="1"/>
          <p:nvPr/>
        </p:nvSpPr>
        <p:spPr>
          <a:xfrm>
            <a:off x="4283968" y="4464142"/>
            <a:ext cx="4536504" cy="2304000"/>
          </a:xfrm>
          <a:prstGeom prst="rect">
            <a:avLst/>
          </a:prstGeom>
          <a:solidFill>
            <a:schemeClr val="bg2">
              <a:lumMod val="90000"/>
            </a:schemeClr>
          </a:solidFill>
          <a:ln>
            <a:solidFill>
              <a:schemeClr val="bg2">
                <a:lumMod val="1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u="sng" cap="small" dirty="0" smtClean="0">
                <a:latin typeface="Tw Cen MT" pitchFamily="34" charset="0"/>
              </a:rPr>
              <a:t>Légende</a:t>
            </a:r>
          </a:p>
          <a:p>
            <a:pPr algn="ctr"/>
            <a:endParaRPr lang="fr-FR" sz="1400" b="1" u="sng" dirty="0" smtClean="0">
              <a:latin typeface="Tw Cen MT" pitchFamily="34" charset="0"/>
            </a:endParaRPr>
          </a:p>
          <a:p>
            <a:pPr algn="ctr"/>
            <a:endParaRPr lang="fr-FR" sz="1400" b="1" u="sng" dirty="0" smtClean="0">
              <a:latin typeface="Tw Cen MT" pitchFamily="34" charset="0"/>
            </a:endParaRPr>
          </a:p>
          <a:p>
            <a:pPr algn="ctr"/>
            <a:endParaRPr lang="fr-FR" sz="1400" b="1" dirty="0" smtClean="0">
              <a:latin typeface="Tw Cen MT" pitchFamily="34" charset="0"/>
            </a:endParaRPr>
          </a:p>
          <a:p>
            <a:pPr algn="ctr"/>
            <a:endParaRPr lang="fr-FR" sz="1400" b="1" dirty="0" smtClean="0">
              <a:latin typeface="Tw Cen MT" pitchFamily="34" charset="0"/>
            </a:endParaRPr>
          </a:p>
          <a:p>
            <a:pPr algn="ctr"/>
            <a:endParaRPr lang="fr-FR" sz="1400" b="1" dirty="0">
              <a:latin typeface="Tw Cen MT" pitchFamily="34" charset="0"/>
            </a:endParaRPr>
          </a:p>
          <a:p>
            <a:pPr algn="ctr"/>
            <a:endParaRPr lang="fr-FR" sz="1400" b="1" dirty="0" smtClean="0">
              <a:latin typeface="Tw Cen MT" pitchFamily="34" charset="0"/>
            </a:endParaRPr>
          </a:p>
          <a:p>
            <a:pPr algn="ctr"/>
            <a:endParaRPr lang="fr-FR" sz="1400" b="1" dirty="0" smtClean="0">
              <a:latin typeface="Tw Cen MT" pitchFamily="34" charset="0"/>
            </a:endParaRPr>
          </a:p>
          <a:p>
            <a:pPr algn="ctr"/>
            <a:endParaRPr lang="fr-FR" sz="1400" b="1" dirty="0" smtClean="0">
              <a:latin typeface="Tw Cen MT" pitchFamily="34" charset="0"/>
            </a:endParaRPr>
          </a:p>
          <a:p>
            <a:pPr algn="ctr"/>
            <a:endParaRPr lang="fr-FR" sz="1400" b="1" dirty="0" smtClean="0">
              <a:latin typeface="Tw Cen MT" pitchFamily="34" charset="0"/>
            </a:endParaRPr>
          </a:p>
          <a:p>
            <a:r>
              <a:rPr lang="fr-FR" sz="1400" b="1" dirty="0" smtClean="0">
                <a:latin typeface="Tw Cen MT" pitchFamily="34" charset="0"/>
              </a:rPr>
              <a:t>                  </a:t>
            </a:r>
            <a:endParaRPr lang="fr-FR" sz="1400" b="1" dirty="0">
              <a:latin typeface="Tw Cen MT" pitchFamily="34" charset="0"/>
            </a:endParaRPr>
          </a:p>
        </p:txBody>
      </p:sp>
      <p:sp>
        <p:nvSpPr>
          <p:cNvPr id="1029" name="AutoShape 5"/>
          <p:cNvSpPr>
            <a:spLocks noChangeArrowheads="1"/>
          </p:cNvSpPr>
          <p:nvPr/>
        </p:nvSpPr>
        <p:spPr bwMode="auto">
          <a:xfrm>
            <a:off x="4553082" y="4814151"/>
            <a:ext cx="554037" cy="268287"/>
          </a:xfrm>
          <a:prstGeom prst="rect">
            <a:avLst/>
          </a:prstGeom>
          <a:ln>
            <a:solidFill>
              <a:schemeClr val="bg2">
                <a:lumMod val="10000"/>
              </a:schemeClr>
            </a:solid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15" name="ZoneTexte 14"/>
          <p:cNvSpPr txBox="1"/>
          <p:nvPr/>
        </p:nvSpPr>
        <p:spPr>
          <a:xfrm>
            <a:off x="5323353" y="4814151"/>
            <a:ext cx="1430200" cy="307777"/>
          </a:xfrm>
          <a:prstGeom prst="rect">
            <a:avLst/>
          </a:prstGeom>
          <a:noFill/>
        </p:spPr>
        <p:txBody>
          <a:bodyPr wrap="none" rtlCol="0">
            <a:spAutoFit/>
          </a:bodyPr>
          <a:lstStyle/>
          <a:p>
            <a:r>
              <a:rPr lang="fr-FR" sz="1400" b="1" dirty="0" smtClean="0">
                <a:latin typeface="Tw Cen MT" pitchFamily="34" charset="0"/>
              </a:rPr>
              <a:t>Champs de soja </a:t>
            </a:r>
            <a:endParaRPr lang="fr-FR" sz="1400" b="1" dirty="0">
              <a:latin typeface="Tw Cen MT" pitchFamily="34" charset="0"/>
            </a:endParaRPr>
          </a:p>
        </p:txBody>
      </p:sp>
      <p:sp>
        <p:nvSpPr>
          <p:cNvPr id="16" name="AutoShape 5"/>
          <p:cNvSpPr>
            <a:spLocks noChangeArrowheads="1"/>
          </p:cNvSpPr>
          <p:nvPr/>
        </p:nvSpPr>
        <p:spPr bwMode="auto">
          <a:xfrm>
            <a:off x="4556724" y="5696144"/>
            <a:ext cx="554037" cy="268287"/>
          </a:xfrm>
          <a:prstGeom prst="rect">
            <a:avLst/>
          </a:prstGeom>
          <a:solidFill>
            <a:srgbClr val="FFC000"/>
          </a:solidFill>
          <a:ln>
            <a:solidFill>
              <a:schemeClr val="bg2">
                <a:lumMod val="10000"/>
              </a:schemeClr>
            </a:solid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1030" name="Freeform 6"/>
          <p:cNvSpPr>
            <a:spLocks/>
          </p:cNvSpPr>
          <p:nvPr/>
        </p:nvSpPr>
        <p:spPr bwMode="auto">
          <a:xfrm>
            <a:off x="368173" y="658940"/>
            <a:ext cx="5688000" cy="2143140"/>
          </a:xfrm>
          <a:custGeom>
            <a:avLst/>
            <a:gdLst>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182 w 10000"/>
              <a:gd name="connsiteY40" fmla="*/ 6987 h 10000"/>
              <a:gd name="connsiteX41" fmla="*/ 6194 w 10000"/>
              <a:gd name="connsiteY41" fmla="*/ 7128 h 10000"/>
              <a:gd name="connsiteX42" fmla="*/ 6182 w 10000"/>
              <a:gd name="connsiteY42" fmla="*/ 7211 h 10000"/>
              <a:gd name="connsiteX43" fmla="*/ 6112 w 10000"/>
              <a:gd name="connsiteY43" fmla="*/ 7267 h 10000"/>
              <a:gd name="connsiteX44" fmla="*/ 6005 w 10000"/>
              <a:gd name="connsiteY44" fmla="*/ 7408 h 10000"/>
              <a:gd name="connsiteX45" fmla="*/ 5863 w 10000"/>
              <a:gd name="connsiteY45" fmla="*/ 7746 h 10000"/>
              <a:gd name="connsiteX46" fmla="*/ 5905 w 10000"/>
              <a:gd name="connsiteY46" fmla="*/ 8583 h 10000"/>
              <a:gd name="connsiteX47" fmla="*/ 5568 w 10000"/>
              <a:gd name="connsiteY47" fmla="*/ 8056 h 10000"/>
              <a:gd name="connsiteX48" fmla="*/ 5543 w 10000"/>
              <a:gd name="connsiteY48" fmla="*/ 7887 h 10000"/>
              <a:gd name="connsiteX49" fmla="*/ 5532 w 10000"/>
              <a:gd name="connsiteY49" fmla="*/ 7746 h 10000"/>
              <a:gd name="connsiteX50" fmla="*/ 5401 w 10000"/>
              <a:gd name="connsiteY50" fmla="*/ 7549 h 10000"/>
              <a:gd name="connsiteX51" fmla="*/ 5047 w 10000"/>
              <a:gd name="connsiteY51" fmla="*/ 7776 h 10000"/>
              <a:gd name="connsiteX52" fmla="*/ 4905 w 10000"/>
              <a:gd name="connsiteY52" fmla="*/ 7690 h 10000"/>
              <a:gd name="connsiteX53" fmla="*/ 4870 w 10000"/>
              <a:gd name="connsiteY53" fmla="*/ 7663 h 10000"/>
              <a:gd name="connsiteX54" fmla="*/ 4823 w 10000"/>
              <a:gd name="connsiteY54" fmla="*/ 7408 h 10000"/>
              <a:gd name="connsiteX55" fmla="*/ 4870 w 10000"/>
              <a:gd name="connsiteY55" fmla="*/ 7380 h 10000"/>
              <a:gd name="connsiteX56" fmla="*/ 4976 w 10000"/>
              <a:gd name="connsiteY56" fmla="*/ 7239 h 10000"/>
              <a:gd name="connsiteX57" fmla="*/ 5426 w 10000"/>
              <a:gd name="connsiteY57" fmla="*/ 6846 h 10000"/>
              <a:gd name="connsiteX58" fmla="*/ 5698 w 10000"/>
              <a:gd name="connsiteY58" fmla="*/ 6394 h 10000"/>
              <a:gd name="connsiteX59" fmla="*/ 5733 w 10000"/>
              <a:gd name="connsiteY59" fmla="*/ 6311 h 10000"/>
              <a:gd name="connsiteX60" fmla="*/ 5756 w 10000"/>
              <a:gd name="connsiteY60" fmla="*/ 6143 h 10000"/>
              <a:gd name="connsiteX61" fmla="*/ 5744 w 10000"/>
              <a:gd name="connsiteY61" fmla="*/ 5974 h 10000"/>
              <a:gd name="connsiteX62" fmla="*/ 5650 w 10000"/>
              <a:gd name="connsiteY62" fmla="*/ 5915 h 10000"/>
              <a:gd name="connsiteX63" fmla="*/ 5413 w 10000"/>
              <a:gd name="connsiteY63" fmla="*/ 5832 h 10000"/>
              <a:gd name="connsiteX64" fmla="*/ 5271 w 10000"/>
              <a:gd name="connsiteY64" fmla="*/ 5746 h 10000"/>
              <a:gd name="connsiteX65" fmla="*/ 5047 w 10000"/>
              <a:gd name="connsiteY65" fmla="*/ 5522 h 10000"/>
              <a:gd name="connsiteX66" fmla="*/ 4740 w 10000"/>
              <a:gd name="connsiteY66" fmla="*/ 5436 h 10000"/>
              <a:gd name="connsiteX67" fmla="*/ 4645 w 10000"/>
              <a:gd name="connsiteY67" fmla="*/ 5464 h 10000"/>
              <a:gd name="connsiteX68" fmla="*/ 4468 w 10000"/>
              <a:gd name="connsiteY68" fmla="*/ 5719 h 10000"/>
              <a:gd name="connsiteX69" fmla="*/ 4444 w 10000"/>
              <a:gd name="connsiteY69" fmla="*/ 5774 h 10000"/>
              <a:gd name="connsiteX70" fmla="*/ 4409 w 10000"/>
              <a:gd name="connsiteY70" fmla="*/ 5805 h 10000"/>
              <a:gd name="connsiteX71" fmla="*/ 4386 w 10000"/>
              <a:gd name="connsiteY71" fmla="*/ 5888 h 10000"/>
              <a:gd name="connsiteX72" fmla="*/ 4314 w 10000"/>
              <a:gd name="connsiteY72" fmla="*/ 5943 h 10000"/>
              <a:gd name="connsiteX73" fmla="*/ 3995 w 10000"/>
              <a:gd name="connsiteY73" fmla="*/ 5774 h 10000"/>
              <a:gd name="connsiteX74" fmla="*/ 3888 w 10000"/>
              <a:gd name="connsiteY74" fmla="*/ 5805 h 10000"/>
              <a:gd name="connsiteX75" fmla="*/ 3771 w 10000"/>
              <a:gd name="connsiteY75" fmla="*/ 6057 h 10000"/>
              <a:gd name="connsiteX76" fmla="*/ 3700 w 10000"/>
              <a:gd name="connsiteY76" fmla="*/ 6143 h 10000"/>
              <a:gd name="connsiteX77" fmla="*/ 3203 w 10000"/>
              <a:gd name="connsiteY77" fmla="*/ 6057 h 10000"/>
              <a:gd name="connsiteX78" fmla="*/ 3109 w 10000"/>
              <a:gd name="connsiteY78" fmla="*/ 5943 h 10000"/>
              <a:gd name="connsiteX79" fmla="*/ 2695 w 10000"/>
              <a:gd name="connsiteY79" fmla="*/ 5974 h 10000"/>
              <a:gd name="connsiteX80" fmla="*/ 2624 w 10000"/>
              <a:gd name="connsiteY80" fmla="*/ 6029 h 10000"/>
              <a:gd name="connsiteX81" fmla="*/ 2258 w 10000"/>
              <a:gd name="connsiteY81" fmla="*/ 6001 h 10000"/>
              <a:gd name="connsiteX82" fmla="*/ 2187 w 10000"/>
              <a:gd name="connsiteY82" fmla="*/ 5888 h 10000"/>
              <a:gd name="connsiteX83" fmla="*/ 2103 w 10000"/>
              <a:gd name="connsiteY83" fmla="*/ 5860 h 10000"/>
              <a:gd name="connsiteX84" fmla="*/ 602 w 10000"/>
              <a:gd name="connsiteY84" fmla="*/ 5888 h 10000"/>
              <a:gd name="connsiteX85" fmla="*/ 247 w 10000"/>
              <a:gd name="connsiteY85" fmla="*/ 5832 h 10000"/>
              <a:gd name="connsiteX86" fmla="*/ 153 w 10000"/>
              <a:gd name="connsiteY86" fmla="*/ 5746 h 10000"/>
              <a:gd name="connsiteX87" fmla="*/ 0 w 10000"/>
              <a:gd name="connsiteY87"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182 w 10000"/>
              <a:gd name="connsiteY40" fmla="*/ 6987 h 10000"/>
              <a:gd name="connsiteX41" fmla="*/ 6194 w 10000"/>
              <a:gd name="connsiteY41" fmla="*/ 7128 h 10000"/>
              <a:gd name="connsiteX42" fmla="*/ 6182 w 10000"/>
              <a:gd name="connsiteY42" fmla="*/ 7211 h 10000"/>
              <a:gd name="connsiteX43" fmla="*/ 6112 w 10000"/>
              <a:gd name="connsiteY43" fmla="*/ 7267 h 10000"/>
              <a:gd name="connsiteX44" fmla="*/ 6005 w 10000"/>
              <a:gd name="connsiteY44" fmla="*/ 7408 h 10000"/>
              <a:gd name="connsiteX45" fmla="*/ 5973 w 10000"/>
              <a:gd name="connsiteY45" fmla="*/ 7772 h 10000"/>
              <a:gd name="connsiteX46" fmla="*/ 5863 w 10000"/>
              <a:gd name="connsiteY46" fmla="*/ 7746 h 10000"/>
              <a:gd name="connsiteX47" fmla="*/ 5905 w 10000"/>
              <a:gd name="connsiteY47" fmla="*/ 8583 h 10000"/>
              <a:gd name="connsiteX48" fmla="*/ 5568 w 10000"/>
              <a:gd name="connsiteY48" fmla="*/ 8056 h 10000"/>
              <a:gd name="connsiteX49" fmla="*/ 5543 w 10000"/>
              <a:gd name="connsiteY49" fmla="*/ 7887 h 10000"/>
              <a:gd name="connsiteX50" fmla="*/ 5532 w 10000"/>
              <a:gd name="connsiteY50" fmla="*/ 7746 h 10000"/>
              <a:gd name="connsiteX51" fmla="*/ 5401 w 10000"/>
              <a:gd name="connsiteY51" fmla="*/ 7549 h 10000"/>
              <a:gd name="connsiteX52" fmla="*/ 5047 w 10000"/>
              <a:gd name="connsiteY52" fmla="*/ 7776 h 10000"/>
              <a:gd name="connsiteX53" fmla="*/ 4905 w 10000"/>
              <a:gd name="connsiteY53" fmla="*/ 7690 h 10000"/>
              <a:gd name="connsiteX54" fmla="*/ 4870 w 10000"/>
              <a:gd name="connsiteY54" fmla="*/ 7663 h 10000"/>
              <a:gd name="connsiteX55" fmla="*/ 4823 w 10000"/>
              <a:gd name="connsiteY55" fmla="*/ 7408 h 10000"/>
              <a:gd name="connsiteX56" fmla="*/ 4870 w 10000"/>
              <a:gd name="connsiteY56" fmla="*/ 7380 h 10000"/>
              <a:gd name="connsiteX57" fmla="*/ 4976 w 10000"/>
              <a:gd name="connsiteY57" fmla="*/ 7239 h 10000"/>
              <a:gd name="connsiteX58" fmla="*/ 5426 w 10000"/>
              <a:gd name="connsiteY58" fmla="*/ 6846 h 10000"/>
              <a:gd name="connsiteX59" fmla="*/ 5698 w 10000"/>
              <a:gd name="connsiteY59" fmla="*/ 6394 h 10000"/>
              <a:gd name="connsiteX60" fmla="*/ 5733 w 10000"/>
              <a:gd name="connsiteY60" fmla="*/ 6311 h 10000"/>
              <a:gd name="connsiteX61" fmla="*/ 5756 w 10000"/>
              <a:gd name="connsiteY61" fmla="*/ 6143 h 10000"/>
              <a:gd name="connsiteX62" fmla="*/ 5744 w 10000"/>
              <a:gd name="connsiteY62" fmla="*/ 5974 h 10000"/>
              <a:gd name="connsiteX63" fmla="*/ 5650 w 10000"/>
              <a:gd name="connsiteY63" fmla="*/ 5915 h 10000"/>
              <a:gd name="connsiteX64" fmla="*/ 5413 w 10000"/>
              <a:gd name="connsiteY64" fmla="*/ 5832 h 10000"/>
              <a:gd name="connsiteX65" fmla="*/ 5271 w 10000"/>
              <a:gd name="connsiteY65" fmla="*/ 5746 h 10000"/>
              <a:gd name="connsiteX66" fmla="*/ 5047 w 10000"/>
              <a:gd name="connsiteY66" fmla="*/ 5522 h 10000"/>
              <a:gd name="connsiteX67" fmla="*/ 4740 w 10000"/>
              <a:gd name="connsiteY67" fmla="*/ 5436 h 10000"/>
              <a:gd name="connsiteX68" fmla="*/ 4645 w 10000"/>
              <a:gd name="connsiteY68" fmla="*/ 5464 h 10000"/>
              <a:gd name="connsiteX69" fmla="*/ 4468 w 10000"/>
              <a:gd name="connsiteY69" fmla="*/ 5719 h 10000"/>
              <a:gd name="connsiteX70" fmla="*/ 4444 w 10000"/>
              <a:gd name="connsiteY70" fmla="*/ 5774 h 10000"/>
              <a:gd name="connsiteX71" fmla="*/ 4409 w 10000"/>
              <a:gd name="connsiteY71" fmla="*/ 5805 h 10000"/>
              <a:gd name="connsiteX72" fmla="*/ 4386 w 10000"/>
              <a:gd name="connsiteY72" fmla="*/ 5888 h 10000"/>
              <a:gd name="connsiteX73" fmla="*/ 4314 w 10000"/>
              <a:gd name="connsiteY73" fmla="*/ 5943 h 10000"/>
              <a:gd name="connsiteX74" fmla="*/ 3995 w 10000"/>
              <a:gd name="connsiteY74" fmla="*/ 5774 h 10000"/>
              <a:gd name="connsiteX75" fmla="*/ 3888 w 10000"/>
              <a:gd name="connsiteY75" fmla="*/ 5805 h 10000"/>
              <a:gd name="connsiteX76" fmla="*/ 3771 w 10000"/>
              <a:gd name="connsiteY76" fmla="*/ 6057 h 10000"/>
              <a:gd name="connsiteX77" fmla="*/ 3700 w 10000"/>
              <a:gd name="connsiteY77" fmla="*/ 6143 h 10000"/>
              <a:gd name="connsiteX78" fmla="*/ 3203 w 10000"/>
              <a:gd name="connsiteY78" fmla="*/ 6057 h 10000"/>
              <a:gd name="connsiteX79" fmla="*/ 3109 w 10000"/>
              <a:gd name="connsiteY79" fmla="*/ 5943 h 10000"/>
              <a:gd name="connsiteX80" fmla="*/ 2695 w 10000"/>
              <a:gd name="connsiteY80" fmla="*/ 5974 h 10000"/>
              <a:gd name="connsiteX81" fmla="*/ 2624 w 10000"/>
              <a:gd name="connsiteY81" fmla="*/ 6029 h 10000"/>
              <a:gd name="connsiteX82" fmla="*/ 2258 w 10000"/>
              <a:gd name="connsiteY82" fmla="*/ 6001 h 10000"/>
              <a:gd name="connsiteX83" fmla="*/ 2187 w 10000"/>
              <a:gd name="connsiteY83" fmla="*/ 5888 h 10000"/>
              <a:gd name="connsiteX84" fmla="*/ 2103 w 10000"/>
              <a:gd name="connsiteY84" fmla="*/ 5860 h 10000"/>
              <a:gd name="connsiteX85" fmla="*/ 602 w 10000"/>
              <a:gd name="connsiteY85" fmla="*/ 5888 h 10000"/>
              <a:gd name="connsiteX86" fmla="*/ 247 w 10000"/>
              <a:gd name="connsiteY86" fmla="*/ 5832 h 10000"/>
              <a:gd name="connsiteX87" fmla="*/ 153 w 10000"/>
              <a:gd name="connsiteY87" fmla="*/ 5746 h 10000"/>
              <a:gd name="connsiteX88" fmla="*/ 0 w 10000"/>
              <a:gd name="connsiteY88"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182 w 10000"/>
              <a:gd name="connsiteY40" fmla="*/ 6987 h 10000"/>
              <a:gd name="connsiteX41" fmla="*/ 6194 w 10000"/>
              <a:gd name="connsiteY41" fmla="*/ 7128 h 10000"/>
              <a:gd name="connsiteX42" fmla="*/ 6182 w 10000"/>
              <a:gd name="connsiteY42" fmla="*/ 7211 h 10000"/>
              <a:gd name="connsiteX43" fmla="*/ 6112 w 10000"/>
              <a:gd name="connsiteY43" fmla="*/ 7267 h 10000"/>
              <a:gd name="connsiteX44" fmla="*/ 6084 w 10000"/>
              <a:gd name="connsiteY44" fmla="*/ 7528 h 10000"/>
              <a:gd name="connsiteX45" fmla="*/ 5973 w 10000"/>
              <a:gd name="connsiteY45" fmla="*/ 7772 h 10000"/>
              <a:gd name="connsiteX46" fmla="*/ 5863 w 10000"/>
              <a:gd name="connsiteY46" fmla="*/ 7746 h 10000"/>
              <a:gd name="connsiteX47" fmla="*/ 5905 w 10000"/>
              <a:gd name="connsiteY47" fmla="*/ 8583 h 10000"/>
              <a:gd name="connsiteX48" fmla="*/ 5568 w 10000"/>
              <a:gd name="connsiteY48" fmla="*/ 8056 h 10000"/>
              <a:gd name="connsiteX49" fmla="*/ 5543 w 10000"/>
              <a:gd name="connsiteY49" fmla="*/ 7887 h 10000"/>
              <a:gd name="connsiteX50" fmla="*/ 5532 w 10000"/>
              <a:gd name="connsiteY50" fmla="*/ 7746 h 10000"/>
              <a:gd name="connsiteX51" fmla="*/ 5401 w 10000"/>
              <a:gd name="connsiteY51" fmla="*/ 7549 h 10000"/>
              <a:gd name="connsiteX52" fmla="*/ 5047 w 10000"/>
              <a:gd name="connsiteY52" fmla="*/ 7776 h 10000"/>
              <a:gd name="connsiteX53" fmla="*/ 4905 w 10000"/>
              <a:gd name="connsiteY53" fmla="*/ 7690 h 10000"/>
              <a:gd name="connsiteX54" fmla="*/ 4870 w 10000"/>
              <a:gd name="connsiteY54" fmla="*/ 7663 h 10000"/>
              <a:gd name="connsiteX55" fmla="*/ 4823 w 10000"/>
              <a:gd name="connsiteY55" fmla="*/ 7408 h 10000"/>
              <a:gd name="connsiteX56" fmla="*/ 4870 w 10000"/>
              <a:gd name="connsiteY56" fmla="*/ 7380 h 10000"/>
              <a:gd name="connsiteX57" fmla="*/ 4976 w 10000"/>
              <a:gd name="connsiteY57" fmla="*/ 7239 h 10000"/>
              <a:gd name="connsiteX58" fmla="*/ 5426 w 10000"/>
              <a:gd name="connsiteY58" fmla="*/ 6846 h 10000"/>
              <a:gd name="connsiteX59" fmla="*/ 5698 w 10000"/>
              <a:gd name="connsiteY59" fmla="*/ 6394 h 10000"/>
              <a:gd name="connsiteX60" fmla="*/ 5733 w 10000"/>
              <a:gd name="connsiteY60" fmla="*/ 6311 h 10000"/>
              <a:gd name="connsiteX61" fmla="*/ 5756 w 10000"/>
              <a:gd name="connsiteY61" fmla="*/ 6143 h 10000"/>
              <a:gd name="connsiteX62" fmla="*/ 5744 w 10000"/>
              <a:gd name="connsiteY62" fmla="*/ 5974 h 10000"/>
              <a:gd name="connsiteX63" fmla="*/ 5650 w 10000"/>
              <a:gd name="connsiteY63" fmla="*/ 5915 h 10000"/>
              <a:gd name="connsiteX64" fmla="*/ 5413 w 10000"/>
              <a:gd name="connsiteY64" fmla="*/ 5832 h 10000"/>
              <a:gd name="connsiteX65" fmla="*/ 5271 w 10000"/>
              <a:gd name="connsiteY65" fmla="*/ 5746 h 10000"/>
              <a:gd name="connsiteX66" fmla="*/ 5047 w 10000"/>
              <a:gd name="connsiteY66" fmla="*/ 5522 h 10000"/>
              <a:gd name="connsiteX67" fmla="*/ 4740 w 10000"/>
              <a:gd name="connsiteY67" fmla="*/ 5436 h 10000"/>
              <a:gd name="connsiteX68" fmla="*/ 4645 w 10000"/>
              <a:gd name="connsiteY68" fmla="*/ 5464 h 10000"/>
              <a:gd name="connsiteX69" fmla="*/ 4468 w 10000"/>
              <a:gd name="connsiteY69" fmla="*/ 5719 h 10000"/>
              <a:gd name="connsiteX70" fmla="*/ 4444 w 10000"/>
              <a:gd name="connsiteY70" fmla="*/ 5774 h 10000"/>
              <a:gd name="connsiteX71" fmla="*/ 4409 w 10000"/>
              <a:gd name="connsiteY71" fmla="*/ 5805 h 10000"/>
              <a:gd name="connsiteX72" fmla="*/ 4386 w 10000"/>
              <a:gd name="connsiteY72" fmla="*/ 5888 h 10000"/>
              <a:gd name="connsiteX73" fmla="*/ 4314 w 10000"/>
              <a:gd name="connsiteY73" fmla="*/ 5943 h 10000"/>
              <a:gd name="connsiteX74" fmla="*/ 3995 w 10000"/>
              <a:gd name="connsiteY74" fmla="*/ 5774 h 10000"/>
              <a:gd name="connsiteX75" fmla="*/ 3888 w 10000"/>
              <a:gd name="connsiteY75" fmla="*/ 5805 h 10000"/>
              <a:gd name="connsiteX76" fmla="*/ 3771 w 10000"/>
              <a:gd name="connsiteY76" fmla="*/ 6057 h 10000"/>
              <a:gd name="connsiteX77" fmla="*/ 3700 w 10000"/>
              <a:gd name="connsiteY77" fmla="*/ 6143 h 10000"/>
              <a:gd name="connsiteX78" fmla="*/ 3203 w 10000"/>
              <a:gd name="connsiteY78" fmla="*/ 6057 h 10000"/>
              <a:gd name="connsiteX79" fmla="*/ 3109 w 10000"/>
              <a:gd name="connsiteY79" fmla="*/ 5943 h 10000"/>
              <a:gd name="connsiteX80" fmla="*/ 2695 w 10000"/>
              <a:gd name="connsiteY80" fmla="*/ 5974 h 10000"/>
              <a:gd name="connsiteX81" fmla="*/ 2624 w 10000"/>
              <a:gd name="connsiteY81" fmla="*/ 6029 h 10000"/>
              <a:gd name="connsiteX82" fmla="*/ 2258 w 10000"/>
              <a:gd name="connsiteY82" fmla="*/ 6001 h 10000"/>
              <a:gd name="connsiteX83" fmla="*/ 2187 w 10000"/>
              <a:gd name="connsiteY83" fmla="*/ 5888 h 10000"/>
              <a:gd name="connsiteX84" fmla="*/ 2103 w 10000"/>
              <a:gd name="connsiteY84" fmla="*/ 5860 h 10000"/>
              <a:gd name="connsiteX85" fmla="*/ 602 w 10000"/>
              <a:gd name="connsiteY85" fmla="*/ 5888 h 10000"/>
              <a:gd name="connsiteX86" fmla="*/ 247 w 10000"/>
              <a:gd name="connsiteY86" fmla="*/ 5832 h 10000"/>
              <a:gd name="connsiteX87" fmla="*/ 153 w 10000"/>
              <a:gd name="connsiteY87" fmla="*/ 5746 h 10000"/>
              <a:gd name="connsiteX88" fmla="*/ 0 w 10000"/>
              <a:gd name="connsiteY88"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182 w 10000"/>
              <a:gd name="connsiteY40" fmla="*/ 6987 h 10000"/>
              <a:gd name="connsiteX41" fmla="*/ 6194 w 10000"/>
              <a:gd name="connsiteY41" fmla="*/ 7128 h 10000"/>
              <a:gd name="connsiteX42" fmla="*/ 6182 w 10000"/>
              <a:gd name="connsiteY42" fmla="*/ 7211 h 10000"/>
              <a:gd name="connsiteX43" fmla="*/ 6225 w 10000"/>
              <a:gd name="connsiteY43" fmla="*/ 7357 h 10000"/>
              <a:gd name="connsiteX44" fmla="*/ 6084 w 10000"/>
              <a:gd name="connsiteY44" fmla="*/ 7528 h 10000"/>
              <a:gd name="connsiteX45" fmla="*/ 5973 w 10000"/>
              <a:gd name="connsiteY45" fmla="*/ 7772 h 10000"/>
              <a:gd name="connsiteX46" fmla="*/ 5863 w 10000"/>
              <a:gd name="connsiteY46" fmla="*/ 7746 h 10000"/>
              <a:gd name="connsiteX47" fmla="*/ 5905 w 10000"/>
              <a:gd name="connsiteY47" fmla="*/ 8583 h 10000"/>
              <a:gd name="connsiteX48" fmla="*/ 5568 w 10000"/>
              <a:gd name="connsiteY48" fmla="*/ 8056 h 10000"/>
              <a:gd name="connsiteX49" fmla="*/ 5543 w 10000"/>
              <a:gd name="connsiteY49" fmla="*/ 7887 h 10000"/>
              <a:gd name="connsiteX50" fmla="*/ 5532 w 10000"/>
              <a:gd name="connsiteY50" fmla="*/ 7746 h 10000"/>
              <a:gd name="connsiteX51" fmla="*/ 5401 w 10000"/>
              <a:gd name="connsiteY51" fmla="*/ 7549 h 10000"/>
              <a:gd name="connsiteX52" fmla="*/ 5047 w 10000"/>
              <a:gd name="connsiteY52" fmla="*/ 7776 h 10000"/>
              <a:gd name="connsiteX53" fmla="*/ 4905 w 10000"/>
              <a:gd name="connsiteY53" fmla="*/ 7690 h 10000"/>
              <a:gd name="connsiteX54" fmla="*/ 4870 w 10000"/>
              <a:gd name="connsiteY54" fmla="*/ 7663 h 10000"/>
              <a:gd name="connsiteX55" fmla="*/ 4823 w 10000"/>
              <a:gd name="connsiteY55" fmla="*/ 7408 h 10000"/>
              <a:gd name="connsiteX56" fmla="*/ 4870 w 10000"/>
              <a:gd name="connsiteY56" fmla="*/ 7380 h 10000"/>
              <a:gd name="connsiteX57" fmla="*/ 4976 w 10000"/>
              <a:gd name="connsiteY57" fmla="*/ 7239 h 10000"/>
              <a:gd name="connsiteX58" fmla="*/ 5426 w 10000"/>
              <a:gd name="connsiteY58" fmla="*/ 6846 h 10000"/>
              <a:gd name="connsiteX59" fmla="*/ 5698 w 10000"/>
              <a:gd name="connsiteY59" fmla="*/ 6394 h 10000"/>
              <a:gd name="connsiteX60" fmla="*/ 5733 w 10000"/>
              <a:gd name="connsiteY60" fmla="*/ 6311 h 10000"/>
              <a:gd name="connsiteX61" fmla="*/ 5756 w 10000"/>
              <a:gd name="connsiteY61" fmla="*/ 6143 h 10000"/>
              <a:gd name="connsiteX62" fmla="*/ 5744 w 10000"/>
              <a:gd name="connsiteY62" fmla="*/ 5974 h 10000"/>
              <a:gd name="connsiteX63" fmla="*/ 5650 w 10000"/>
              <a:gd name="connsiteY63" fmla="*/ 5915 h 10000"/>
              <a:gd name="connsiteX64" fmla="*/ 5413 w 10000"/>
              <a:gd name="connsiteY64" fmla="*/ 5832 h 10000"/>
              <a:gd name="connsiteX65" fmla="*/ 5271 w 10000"/>
              <a:gd name="connsiteY65" fmla="*/ 5746 h 10000"/>
              <a:gd name="connsiteX66" fmla="*/ 5047 w 10000"/>
              <a:gd name="connsiteY66" fmla="*/ 5522 h 10000"/>
              <a:gd name="connsiteX67" fmla="*/ 4740 w 10000"/>
              <a:gd name="connsiteY67" fmla="*/ 5436 h 10000"/>
              <a:gd name="connsiteX68" fmla="*/ 4645 w 10000"/>
              <a:gd name="connsiteY68" fmla="*/ 5464 h 10000"/>
              <a:gd name="connsiteX69" fmla="*/ 4468 w 10000"/>
              <a:gd name="connsiteY69" fmla="*/ 5719 h 10000"/>
              <a:gd name="connsiteX70" fmla="*/ 4444 w 10000"/>
              <a:gd name="connsiteY70" fmla="*/ 5774 h 10000"/>
              <a:gd name="connsiteX71" fmla="*/ 4409 w 10000"/>
              <a:gd name="connsiteY71" fmla="*/ 5805 h 10000"/>
              <a:gd name="connsiteX72" fmla="*/ 4386 w 10000"/>
              <a:gd name="connsiteY72" fmla="*/ 5888 h 10000"/>
              <a:gd name="connsiteX73" fmla="*/ 4314 w 10000"/>
              <a:gd name="connsiteY73" fmla="*/ 5943 h 10000"/>
              <a:gd name="connsiteX74" fmla="*/ 3995 w 10000"/>
              <a:gd name="connsiteY74" fmla="*/ 5774 h 10000"/>
              <a:gd name="connsiteX75" fmla="*/ 3888 w 10000"/>
              <a:gd name="connsiteY75" fmla="*/ 5805 h 10000"/>
              <a:gd name="connsiteX76" fmla="*/ 3771 w 10000"/>
              <a:gd name="connsiteY76" fmla="*/ 6057 h 10000"/>
              <a:gd name="connsiteX77" fmla="*/ 3700 w 10000"/>
              <a:gd name="connsiteY77" fmla="*/ 6143 h 10000"/>
              <a:gd name="connsiteX78" fmla="*/ 3203 w 10000"/>
              <a:gd name="connsiteY78" fmla="*/ 6057 h 10000"/>
              <a:gd name="connsiteX79" fmla="*/ 3109 w 10000"/>
              <a:gd name="connsiteY79" fmla="*/ 5943 h 10000"/>
              <a:gd name="connsiteX80" fmla="*/ 2695 w 10000"/>
              <a:gd name="connsiteY80" fmla="*/ 5974 h 10000"/>
              <a:gd name="connsiteX81" fmla="*/ 2624 w 10000"/>
              <a:gd name="connsiteY81" fmla="*/ 6029 h 10000"/>
              <a:gd name="connsiteX82" fmla="*/ 2258 w 10000"/>
              <a:gd name="connsiteY82" fmla="*/ 6001 h 10000"/>
              <a:gd name="connsiteX83" fmla="*/ 2187 w 10000"/>
              <a:gd name="connsiteY83" fmla="*/ 5888 h 10000"/>
              <a:gd name="connsiteX84" fmla="*/ 2103 w 10000"/>
              <a:gd name="connsiteY84" fmla="*/ 5860 h 10000"/>
              <a:gd name="connsiteX85" fmla="*/ 602 w 10000"/>
              <a:gd name="connsiteY85" fmla="*/ 5888 h 10000"/>
              <a:gd name="connsiteX86" fmla="*/ 247 w 10000"/>
              <a:gd name="connsiteY86" fmla="*/ 5832 h 10000"/>
              <a:gd name="connsiteX87" fmla="*/ 153 w 10000"/>
              <a:gd name="connsiteY87" fmla="*/ 5746 h 10000"/>
              <a:gd name="connsiteX88" fmla="*/ 0 w 10000"/>
              <a:gd name="connsiteY88"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182 w 10000"/>
              <a:gd name="connsiteY40" fmla="*/ 6987 h 10000"/>
              <a:gd name="connsiteX41" fmla="*/ 6307 w 10000"/>
              <a:gd name="connsiteY41" fmla="*/ 7068 h 10000"/>
              <a:gd name="connsiteX42" fmla="*/ 6182 w 10000"/>
              <a:gd name="connsiteY42" fmla="*/ 7211 h 10000"/>
              <a:gd name="connsiteX43" fmla="*/ 6225 w 10000"/>
              <a:gd name="connsiteY43" fmla="*/ 7357 h 10000"/>
              <a:gd name="connsiteX44" fmla="*/ 6084 w 10000"/>
              <a:gd name="connsiteY44" fmla="*/ 7528 h 10000"/>
              <a:gd name="connsiteX45" fmla="*/ 5973 w 10000"/>
              <a:gd name="connsiteY45" fmla="*/ 7772 h 10000"/>
              <a:gd name="connsiteX46" fmla="*/ 5863 w 10000"/>
              <a:gd name="connsiteY46" fmla="*/ 7746 h 10000"/>
              <a:gd name="connsiteX47" fmla="*/ 5905 w 10000"/>
              <a:gd name="connsiteY47" fmla="*/ 8583 h 10000"/>
              <a:gd name="connsiteX48" fmla="*/ 5568 w 10000"/>
              <a:gd name="connsiteY48" fmla="*/ 8056 h 10000"/>
              <a:gd name="connsiteX49" fmla="*/ 5543 w 10000"/>
              <a:gd name="connsiteY49" fmla="*/ 7887 h 10000"/>
              <a:gd name="connsiteX50" fmla="*/ 5532 w 10000"/>
              <a:gd name="connsiteY50" fmla="*/ 7746 h 10000"/>
              <a:gd name="connsiteX51" fmla="*/ 5401 w 10000"/>
              <a:gd name="connsiteY51" fmla="*/ 7549 h 10000"/>
              <a:gd name="connsiteX52" fmla="*/ 5047 w 10000"/>
              <a:gd name="connsiteY52" fmla="*/ 7776 h 10000"/>
              <a:gd name="connsiteX53" fmla="*/ 4905 w 10000"/>
              <a:gd name="connsiteY53" fmla="*/ 7690 h 10000"/>
              <a:gd name="connsiteX54" fmla="*/ 4870 w 10000"/>
              <a:gd name="connsiteY54" fmla="*/ 7663 h 10000"/>
              <a:gd name="connsiteX55" fmla="*/ 4823 w 10000"/>
              <a:gd name="connsiteY55" fmla="*/ 7408 h 10000"/>
              <a:gd name="connsiteX56" fmla="*/ 4870 w 10000"/>
              <a:gd name="connsiteY56" fmla="*/ 7380 h 10000"/>
              <a:gd name="connsiteX57" fmla="*/ 4976 w 10000"/>
              <a:gd name="connsiteY57" fmla="*/ 7239 h 10000"/>
              <a:gd name="connsiteX58" fmla="*/ 5426 w 10000"/>
              <a:gd name="connsiteY58" fmla="*/ 6846 h 10000"/>
              <a:gd name="connsiteX59" fmla="*/ 5698 w 10000"/>
              <a:gd name="connsiteY59" fmla="*/ 6394 h 10000"/>
              <a:gd name="connsiteX60" fmla="*/ 5733 w 10000"/>
              <a:gd name="connsiteY60" fmla="*/ 6311 h 10000"/>
              <a:gd name="connsiteX61" fmla="*/ 5756 w 10000"/>
              <a:gd name="connsiteY61" fmla="*/ 6143 h 10000"/>
              <a:gd name="connsiteX62" fmla="*/ 5744 w 10000"/>
              <a:gd name="connsiteY62" fmla="*/ 5974 h 10000"/>
              <a:gd name="connsiteX63" fmla="*/ 5650 w 10000"/>
              <a:gd name="connsiteY63" fmla="*/ 5915 h 10000"/>
              <a:gd name="connsiteX64" fmla="*/ 5413 w 10000"/>
              <a:gd name="connsiteY64" fmla="*/ 5832 h 10000"/>
              <a:gd name="connsiteX65" fmla="*/ 5271 w 10000"/>
              <a:gd name="connsiteY65" fmla="*/ 5746 h 10000"/>
              <a:gd name="connsiteX66" fmla="*/ 5047 w 10000"/>
              <a:gd name="connsiteY66" fmla="*/ 5522 h 10000"/>
              <a:gd name="connsiteX67" fmla="*/ 4740 w 10000"/>
              <a:gd name="connsiteY67" fmla="*/ 5436 h 10000"/>
              <a:gd name="connsiteX68" fmla="*/ 4645 w 10000"/>
              <a:gd name="connsiteY68" fmla="*/ 5464 h 10000"/>
              <a:gd name="connsiteX69" fmla="*/ 4468 w 10000"/>
              <a:gd name="connsiteY69" fmla="*/ 5719 h 10000"/>
              <a:gd name="connsiteX70" fmla="*/ 4444 w 10000"/>
              <a:gd name="connsiteY70" fmla="*/ 5774 h 10000"/>
              <a:gd name="connsiteX71" fmla="*/ 4409 w 10000"/>
              <a:gd name="connsiteY71" fmla="*/ 5805 h 10000"/>
              <a:gd name="connsiteX72" fmla="*/ 4386 w 10000"/>
              <a:gd name="connsiteY72" fmla="*/ 5888 h 10000"/>
              <a:gd name="connsiteX73" fmla="*/ 4314 w 10000"/>
              <a:gd name="connsiteY73" fmla="*/ 5943 h 10000"/>
              <a:gd name="connsiteX74" fmla="*/ 3995 w 10000"/>
              <a:gd name="connsiteY74" fmla="*/ 5774 h 10000"/>
              <a:gd name="connsiteX75" fmla="*/ 3888 w 10000"/>
              <a:gd name="connsiteY75" fmla="*/ 5805 h 10000"/>
              <a:gd name="connsiteX76" fmla="*/ 3771 w 10000"/>
              <a:gd name="connsiteY76" fmla="*/ 6057 h 10000"/>
              <a:gd name="connsiteX77" fmla="*/ 3700 w 10000"/>
              <a:gd name="connsiteY77" fmla="*/ 6143 h 10000"/>
              <a:gd name="connsiteX78" fmla="*/ 3203 w 10000"/>
              <a:gd name="connsiteY78" fmla="*/ 6057 h 10000"/>
              <a:gd name="connsiteX79" fmla="*/ 3109 w 10000"/>
              <a:gd name="connsiteY79" fmla="*/ 5943 h 10000"/>
              <a:gd name="connsiteX80" fmla="*/ 2695 w 10000"/>
              <a:gd name="connsiteY80" fmla="*/ 5974 h 10000"/>
              <a:gd name="connsiteX81" fmla="*/ 2624 w 10000"/>
              <a:gd name="connsiteY81" fmla="*/ 6029 h 10000"/>
              <a:gd name="connsiteX82" fmla="*/ 2258 w 10000"/>
              <a:gd name="connsiteY82" fmla="*/ 6001 h 10000"/>
              <a:gd name="connsiteX83" fmla="*/ 2187 w 10000"/>
              <a:gd name="connsiteY83" fmla="*/ 5888 h 10000"/>
              <a:gd name="connsiteX84" fmla="*/ 2103 w 10000"/>
              <a:gd name="connsiteY84" fmla="*/ 5860 h 10000"/>
              <a:gd name="connsiteX85" fmla="*/ 602 w 10000"/>
              <a:gd name="connsiteY85" fmla="*/ 5888 h 10000"/>
              <a:gd name="connsiteX86" fmla="*/ 247 w 10000"/>
              <a:gd name="connsiteY86" fmla="*/ 5832 h 10000"/>
              <a:gd name="connsiteX87" fmla="*/ 153 w 10000"/>
              <a:gd name="connsiteY87" fmla="*/ 5746 h 10000"/>
              <a:gd name="connsiteX88" fmla="*/ 0 w 10000"/>
              <a:gd name="connsiteY88"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182 w 10000"/>
              <a:gd name="connsiteY40" fmla="*/ 6987 h 10000"/>
              <a:gd name="connsiteX41" fmla="*/ 6307 w 10000"/>
              <a:gd name="connsiteY41" fmla="*/ 7068 h 10000"/>
              <a:gd name="connsiteX42" fmla="*/ 6182 w 10000"/>
              <a:gd name="connsiteY42" fmla="*/ 7211 h 10000"/>
              <a:gd name="connsiteX43" fmla="*/ 6282 w 10000"/>
              <a:gd name="connsiteY43" fmla="*/ 7357 h 10000"/>
              <a:gd name="connsiteX44" fmla="*/ 6084 w 10000"/>
              <a:gd name="connsiteY44" fmla="*/ 7528 h 10000"/>
              <a:gd name="connsiteX45" fmla="*/ 5973 w 10000"/>
              <a:gd name="connsiteY45" fmla="*/ 7772 h 10000"/>
              <a:gd name="connsiteX46" fmla="*/ 5863 w 10000"/>
              <a:gd name="connsiteY46" fmla="*/ 7746 h 10000"/>
              <a:gd name="connsiteX47" fmla="*/ 5905 w 10000"/>
              <a:gd name="connsiteY47" fmla="*/ 8583 h 10000"/>
              <a:gd name="connsiteX48" fmla="*/ 5568 w 10000"/>
              <a:gd name="connsiteY48" fmla="*/ 8056 h 10000"/>
              <a:gd name="connsiteX49" fmla="*/ 5543 w 10000"/>
              <a:gd name="connsiteY49" fmla="*/ 7887 h 10000"/>
              <a:gd name="connsiteX50" fmla="*/ 5532 w 10000"/>
              <a:gd name="connsiteY50" fmla="*/ 7746 h 10000"/>
              <a:gd name="connsiteX51" fmla="*/ 5401 w 10000"/>
              <a:gd name="connsiteY51" fmla="*/ 7549 h 10000"/>
              <a:gd name="connsiteX52" fmla="*/ 5047 w 10000"/>
              <a:gd name="connsiteY52" fmla="*/ 7776 h 10000"/>
              <a:gd name="connsiteX53" fmla="*/ 4905 w 10000"/>
              <a:gd name="connsiteY53" fmla="*/ 7690 h 10000"/>
              <a:gd name="connsiteX54" fmla="*/ 4870 w 10000"/>
              <a:gd name="connsiteY54" fmla="*/ 7663 h 10000"/>
              <a:gd name="connsiteX55" fmla="*/ 4823 w 10000"/>
              <a:gd name="connsiteY55" fmla="*/ 7408 h 10000"/>
              <a:gd name="connsiteX56" fmla="*/ 4870 w 10000"/>
              <a:gd name="connsiteY56" fmla="*/ 7380 h 10000"/>
              <a:gd name="connsiteX57" fmla="*/ 4976 w 10000"/>
              <a:gd name="connsiteY57" fmla="*/ 7239 h 10000"/>
              <a:gd name="connsiteX58" fmla="*/ 5426 w 10000"/>
              <a:gd name="connsiteY58" fmla="*/ 6846 h 10000"/>
              <a:gd name="connsiteX59" fmla="*/ 5698 w 10000"/>
              <a:gd name="connsiteY59" fmla="*/ 6394 h 10000"/>
              <a:gd name="connsiteX60" fmla="*/ 5733 w 10000"/>
              <a:gd name="connsiteY60" fmla="*/ 6311 h 10000"/>
              <a:gd name="connsiteX61" fmla="*/ 5756 w 10000"/>
              <a:gd name="connsiteY61" fmla="*/ 6143 h 10000"/>
              <a:gd name="connsiteX62" fmla="*/ 5744 w 10000"/>
              <a:gd name="connsiteY62" fmla="*/ 5974 h 10000"/>
              <a:gd name="connsiteX63" fmla="*/ 5650 w 10000"/>
              <a:gd name="connsiteY63" fmla="*/ 5915 h 10000"/>
              <a:gd name="connsiteX64" fmla="*/ 5413 w 10000"/>
              <a:gd name="connsiteY64" fmla="*/ 5832 h 10000"/>
              <a:gd name="connsiteX65" fmla="*/ 5271 w 10000"/>
              <a:gd name="connsiteY65" fmla="*/ 5746 h 10000"/>
              <a:gd name="connsiteX66" fmla="*/ 5047 w 10000"/>
              <a:gd name="connsiteY66" fmla="*/ 5522 h 10000"/>
              <a:gd name="connsiteX67" fmla="*/ 4740 w 10000"/>
              <a:gd name="connsiteY67" fmla="*/ 5436 h 10000"/>
              <a:gd name="connsiteX68" fmla="*/ 4645 w 10000"/>
              <a:gd name="connsiteY68" fmla="*/ 5464 h 10000"/>
              <a:gd name="connsiteX69" fmla="*/ 4468 w 10000"/>
              <a:gd name="connsiteY69" fmla="*/ 5719 h 10000"/>
              <a:gd name="connsiteX70" fmla="*/ 4444 w 10000"/>
              <a:gd name="connsiteY70" fmla="*/ 5774 h 10000"/>
              <a:gd name="connsiteX71" fmla="*/ 4409 w 10000"/>
              <a:gd name="connsiteY71" fmla="*/ 5805 h 10000"/>
              <a:gd name="connsiteX72" fmla="*/ 4386 w 10000"/>
              <a:gd name="connsiteY72" fmla="*/ 5888 h 10000"/>
              <a:gd name="connsiteX73" fmla="*/ 4314 w 10000"/>
              <a:gd name="connsiteY73" fmla="*/ 5943 h 10000"/>
              <a:gd name="connsiteX74" fmla="*/ 3995 w 10000"/>
              <a:gd name="connsiteY74" fmla="*/ 5774 h 10000"/>
              <a:gd name="connsiteX75" fmla="*/ 3888 w 10000"/>
              <a:gd name="connsiteY75" fmla="*/ 5805 h 10000"/>
              <a:gd name="connsiteX76" fmla="*/ 3771 w 10000"/>
              <a:gd name="connsiteY76" fmla="*/ 6057 h 10000"/>
              <a:gd name="connsiteX77" fmla="*/ 3700 w 10000"/>
              <a:gd name="connsiteY77" fmla="*/ 6143 h 10000"/>
              <a:gd name="connsiteX78" fmla="*/ 3203 w 10000"/>
              <a:gd name="connsiteY78" fmla="*/ 6057 h 10000"/>
              <a:gd name="connsiteX79" fmla="*/ 3109 w 10000"/>
              <a:gd name="connsiteY79" fmla="*/ 5943 h 10000"/>
              <a:gd name="connsiteX80" fmla="*/ 2695 w 10000"/>
              <a:gd name="connsiteY80" fmla="*/ 5974 h 10000"/>
              <a:gd name="connsiteX81" fmla="*/ 2624 w 10000"/>
              <a:gd name="connsiteY81" fmla="*/ 6029 h 10000"/>
              <a:gd name="connsiteX82" fmla="*/ 2258 w 10000"/>
              <a:gd name="connsiteY82" fmla="*/ 6001 h 10000"/>
              <a:gd name="connsiteX83" fmla="*/ 2187 w 10000"/>
              <a:gd name="connsiteY83" fmla="*/ 5888 h 10000"/>
              <a:gd name="connsiteX84" fmla="*/ 2103 w 10000"/>
              <a:gd name="connsiteY84" fmla="*/ 5860 h 10000"/>
              <a:gd name="connsiteX85" fmla="*/ 602 w 10000"/>
              <a:gd name="connsiteY85" fmla="*/ 5888 h 10000"/>
              <a:gd name="connsiteX86" fmla="*/ 247 w 10000"/>
              <a:gd name="connsiteY86" fmla="*/ 5832 h 10000"/>
              <a:gd name="connsiteX87" fmla="*/ 153 w 10000"/>
              <a:gd name="connsiteY87" fmla="*/ 5746 h 10000"/>
              <a:gd name="connsiteX88" fmla="*/ 0 w 10000"/>
              <a:gd name="connsiteY88"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239 w 10000"/>
              <a:gd name="connsiteY40" fmla="*/ 6867 h 10000"/>
              <a:gd name="connsiteX41" fmla="*/ 6307 w 10000"/>
              <a:gd name="connsiteY41" fmla="*/ 7068 h 10000"/>
              <a:gd name="connsiteX42" fmla="*/ 6182 w 10000"/>
              <a:gd name="connsiteY42" fmla="*/ 7211 h 10000"/>
              <a:gd name="connsiteX43" fmla="*/ 6282 w 10000"/>
              <a:gd name="connsiteY43" fmla="*/ 7357 h 10000"/>
              <a:gd name="connsiteX44" fmla="*/ 6084 w 10000"/>
              <a:gd name="connsiteY44" fmla="*/ 7528 h 10000"/>
              <a:gd name="connsiteX45" fmla="*/ 5973 w 10000"/>
              <a:gd name="connsiteY45" fmla="*/ 7772 h 10000"/>
              <a:gd name="connsiteX46" fmla="*/ 5863 w 10000"/>
              <a:gd name="connsiteY46" fmla="*/ 7746 h 10000"/>
              <a:gd name="connsiteX47" fmla="*/ 5905 w 10000"/>
              <a:gd name="connsiteY47" fmla="*/ 8583 h 10000"/>
              <a:gd name="connsiteX48" fmla="*/ 5568 w 10000"/>
              <a:gd name="connsiteY48" fmla="*/ 8056 h 10000"/>
              <a:gd name="connsiteX49" fmla="*/ 5543 w 10000"/>
              <a:gd name="connsiteY49" fmla="*/ 7887 h 10000"/>
              <a:gd name="connsiteX50" fmla="*/ 5532 w 10000"/>
              <a:gd name="connsiteY50" fmla="*/ 7746 h 10000"/>
              <a:gd name="connsiteX51" fmla="*/ 5401 w 10000"/>
              <a:gd name="connsiteY51" fmla="*/ 7549 h 10000"/>
              <a:gd name="connsiteX52" fmla="*/ 5047 w 10000"/>
              <a:gd name="connsiteY52" fmla="*/ 7776 h 10000"/>
              <a:gd name="connsiteX53" fmla="*/ 4905 w 10000"/>
              <a:gd name="connsiteY53" fmla="*/ 7690 h 10000"/>
              <a:gd name="connsiteX54" fmla="*/ 4870 w 10000"/>
              <a:gd name="connsiteY54" fmla="*/ 7663 h 10000"/>
              <a:gd name="connsiteX55" fmla="*/ 4823 w 10000"/>
              <a:gd name="connsiteY55" fmla="*/ 7408 h 10000"/>
              <a:gd name="connsiteX56" fmla="*/ 4870 w 10000"/>
              <a:gd name="connsiteY56" fmla="*/ 7380 h 10000"/>
              <a:gd name="connsiteX57" fmla="*/ 4976 w 10000"/>
              <a:gd name="connsiteY57" fmla="*/ 7239 h 10000"/>
              <a:gd name="connsiteX58" fmla="*/ 5426 w 10000"/>
              <a:gd name="connsiteY58" fmla="*/ 6846 h 10000"/>
              <a:gd name="connsiteX59" fmla="*/ 5698 w 10000"/>
              <a:gd name="connsiteY59" fmla="*/ 6394 h 10000"/>
              <a:gd name="connsiteX60" fmla="*/ 5733 w 10000"/>
              <a:gd name="connsiteY60" fmla="*/ 6311 h 10000"/>
              <a:gd name="connsiteX61" fmla="*/ 5756 w 10000"/>
              <a:gd name="connsiteY61" fmla="*/ 6143 h 10000"/>
              <a:gd name="connsiteX62" fmla="*/ 5744 w 10000"/>
              <a:gd name="connsiteY62" fmla="*/ 5974 h 10000"/>
              <a:gd name="connsiteX63" fmla="*/ 5650 w 10000"/>
              <a:gd name="connsiteY63" fmla="*/ 5915 h 10000"/>
              <a:gd name="connsiteX64" fmla="*/ 5413 w 10000"/>
              <a:gd name="connsiteY64" fmla="*/ 5832 h 10000"/>
              <a:gd name="connsiteX65" fmla="*/ 5271 w 10000"/>
              <a:gd name="connsiteY65" fmla="*/ 5746 h 10000"/>
              <a:gd name="connsiteX66" fmla="*/ 5047 w 10000"/>
              <a:gd name="connsiteY66" fmla="*/ 5522 h 10000"/>
              <a:gd name="connsiteX67" fmla="*/ 4740 w 10000"/>
              <a:gd name="connsiteY67" fmla="*/ 5436 h 10000"/>
              <a:gd name="connsiteX68" fmla="*/ 4645 w 10000"/>
              <a:gd name="connsiteY68" fmla="*/ 5464 h 10000"/>
              <a:gd name="connsiteX69" fmla="*/ 4468 w 10000"/>
              <a:gd name="connsiteY69" fmla="*/ 5719 h 10000"/>
              <a:gd name="connsiteX70" fmla="*/ 4444 w 10000"/>
              <a:gd name="connsiteY70" fmla="*/ 5774 h 10000"/>
              <a:gd name="connsiteX71" fmla="*/ 4409 w 10000"/>
              <a:gd name="connsiteY71" fmla="*/ 5805 h 10000"/>
              <a:gd name="connsiteX72" fmla="*/ 4386 w 10000"/>
              <a:gd name="connsiteY72" fmla="*/ 5888 h 10000"/>
              <a:gd name="connsiteX73" fmla="*/ 4314 w 10000"/>
              <a:gd name="connsiteY73" fmla="*/ 5943 h 10000"/>
              <a:gd name="connsiteX74" fmla="*/ 3995 w 10000"/>
              <a:gd name="connsiteY74" fmla="*/ 5774 h 10000"/>
              <a:gd name="connsiteX75" fmla="*/ 3888 w 10000"/>
              <a:gd name="connsiteY75" fmla="*/ 5805 h 10000"/>
              <a:gd name="connsiteX76" fmla="*/ 3771 w 10000"/>
              <a:gd name="connsiteY76" fmla="*/ 6057 h 10000"/>
              <a:gd name="connsiteX77" fmla="*/ 3700 w 10000"/>
              <a:gd name="connsiteY77" fmla="*/ 6143 h 10000"/>
              <a:gd name="connsiteX78" fmla="*/ 3203 w 10000"/>
              <a:gd name="connsiteY78" fmla="*/ 6057 h 10000"/>
              <a:gd name="connsiteX79" fmla="*/ 3109 w 10000"/>
              <a:gd name="connsiteY79" fmla="*/ 5943 h 10000"/>
              <a:gd name="connsiteX80" fmla="*/ 2695 w 10000"/>
              <a:gd name="connsiteY80" fmla="*/ 5974 h 10000"/>
              <a:gd name="connsiteX81" fmla="*/ 2624 w 10000"/>
              <a:gd name="connsiteY81" fmla="*/ 6029 h 10000"/>
              <a:gd name="connsiteX82" fmla="*/ 2258 w 10000"/>
              <a:gd name="connsiteY82" fmla="*/ 6001 h 10000"/>
              <a:gd name="connsiteX83" fmla="*/ 2187 w 10000"/>
              <a:gd name="connsiteY83" fmla="*/ 5888 h 10000"/>
              <a:gd name="connsiteX84" fmla="*/ 2103 w 10000"/>
              <a:gd name="connsiteY84" fmla="*/ 5860 h 10000"/>
              <a:gd name="connsiteX85" fmla="*/ 602 w 10000"/>
              <a:gd name="connsiteY85" fmla="*/ 5888 h 10000"/>
              <a:gd name="connsiteX86" fmla="*/ 247 w 10000"/>
              <a:gd name="connsiteY86" fmla="*/ 5832 h 10000"/>
              <a:gd name="connsiteX87" fmla="*/ 153 w 10000"/>
              <a:gd name="connsiteY87" fmla="*/ 5746 h 10000"/>
              <a:gd name="connsiteX88" fmla="*/ 0 w 10000"/>
              <a:gd name="connsiteY88"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239 w 10000"/>
              <a:gd name="connsiteY40" fmla="*/ 6867 h 10000"/>
              <a:gd name="connsiteX41" fmla="*/ 6307 w 10000"/>
              <a:gd name="connsiteY41" fmla="*/ 7068 h 10000"/>
              <a:gd name="connsiteX42" fmla="*/ 6182 w 10000"/>
              <a:gd name="connsiteY42" fmla="*/ 7211 h 10000"/>
              <a:gd name="connsiteX43" fmla="*/ 6282 w 10000"/>
              <a:gd name="connsiteY43" fmla="*/ 7357 h 10000"/>
              <a:gd name="connsiteX44" fmla="*/ 6084 w 10000"/>
              <a:gd name="connsiteY44" fmla="*/ 7528 h 10000"/>
              <a:gd name="connsiteX45" fmla="*/ 5973 w 10000"/>
              <a:gd name="connsiteY45" fmla="*/ 7772 h 10000"/>
              <a:gd name="connsiteX46" fmla="*/ 5863 w 10000"/>
              <a:gd name="connsiteY46" fmla="*/ 7746 h 10000"/>
              <a:gd name="connsiteX47" fmla="*/ 5905 w 10000"/>
              <a:gd name="connsiteY47" fmla="*/ 8583 h 10000"/>
              <a:gd name="connsiteX48" fmla="*/ 5568 w 10000"/>
              <a:gd name="connsiteY48" fmla="*/ 8056 h 10000"/>
              <a:gd name="connsiteX49" fmla="*/ 5543 w 10000"/>
              <a:gd name="connsiteY49" fmla="*/ 7887 h 10000"/>
              <a:gd name="connsiteX50" fmla="*/ 5532 w 10000"/>
              <a:gd name="connsiteY50" fmla="*/ 7746 h 10000"/>
              <a:gd name="connsiteX51" fmla="*/ 5401 w 10000"/>
              <a:gd name="connsiteY51" fmla="*/ 7549 h 10000"/>
              <a:gd name="connsiteX52" fmla="*/ 5047 w 10000"/>
              <a:gd name="connsiteY52" fmla="*/ 7776 h 10000"/>
              <a:gd name="connsiteX53" fmla="*/ 4905 w 10000"/>
              <a:gd name="connsiteY53" fmla="*/ 7690 h 10000"/>
              <a:gd name="connsiteX54" fmla="*/ 4870 w 10000"/>
              <a:gd name="connsiteY54" fmla="*/ 7663 h 10000"/>
              <a:gd name="connsiteX55" fmla="*/ 4823 w 10000"/>
              <a:gd name="connsiteY55" fmla="*/ 7408 h 10000"/>
              <a:gd name="connsiteX56" fmla="*/ 4870 w 10000"/>
              <a:gd name="connsiteY56" fmla="*/ 7380 h 10000"/>
              <a:gd name="connsiteX57" fmla="*/ 4976 w 10000"/>
              <a:gd name="connsiteY57" fmla="*/ 7239 h 10000"/>
              <a:gd name="connsiteX58" fmla="*/ 5426 w 10000"/>
              <a:gd name="connsiteY58" fmla="*/ 6846 h 10000"/>
              <a:gd name="connsiteX59" fmla="*/ 5698 w 10000"/>
              <a:gd name="connsiteY59" fmla="*/ 6394 h 10000"/>
              <a:gd name="connsiteX60" fmla="*/ 5733 w 10000"/>
              <a:gd name="connsiteY60" fmla="*/ 6311 h 10000"/>
              <a:gd name="connsiteX61" fmla="*/ 5756 w 10000"/>
              <a:gd name="connsiteY61" fmla="*/ 6143 h 10000"/>
              <a:gd name="connsiteX62" fmla="*/ 5744 w 10000"/>
              <a:gd name="connsiteY62" fmla="*/ 5974 h 10000"/>
              <a:gd name="connsiteX63" fmla="*/ 5650 w 10000"/>
              <a:gd name="connsiteY63" fmla="*/ 5915 h 10000"/>
              <a:gd name="connsiteX64" fmla="*/ 5413 w 10000"/>
              <a:gd name="connsiteY64" fmla="*/ 5832 h 10000"/>
              <a:gd name="connsiteX65" fmla="*/ 5271 w 10000"/>
              <a:gd name="connsiteY65" fmla="*/ 5746 h 10000"/>
              <a:gd name="connsiteX66" fmla="*/ 5047 w 10000"/>
              <a:gd name="connsiteY66" fmla="*/ 5672 h 10000"/>
              <a:gd name="connsiteX67" fmla="*/ 4740 w 10000"/>
              <a:gd name="connsiteY67" fmla="*/ 5436 h 10000"/>
              <a:gd name="connsiteX68" fmla="*/ 4645 w 10000"/>
              <a:gd name="connsiteY68" fmla="*/ 5464 h 10000"/>
              <a:gd name="connsiteX69" fmla="*/ 4468 w 10000"/>
              <a:gd name="connsiteY69" fmla="*/ 5719 h 10000"/>
              <a:gd name="connsiteX70" fmla="*/ 4444 w 10000"/>
              <a:gd name="connsiteY70" fmla="*/ 5774 h 10000"/>
              <a:gd name="connsiteX71" fmla="*/ 4409 w 10000"/>
              <a:gd name="connsiteY71" fmla="*/ 5805 h 10000"/>
              <a:gd name="connsiteX72" fmla="*/ 4386 w 10000"/>
              <a:gd name="connsiteY72" fmla="*/ 5888 h 10000"/>
              <a:gd name="connsiteX73" fmla="*/ 4314 w 10000"/>
              <a:gd name="connsiteY73" fmla="*/ 5943 h 10000"/>
              <a:gd name="connsiteX74" fmla="*/ 3995 w 10000"/>
              <a:gd name="connsiteY74" fmla="*/ 5774 h 10000"/>
              <a:gd name="connsiteX75" fmla="*/ 3888 w 10000"/>
              <a:gd name="connsiteY75" fmla="*/ 5805 h 10000"/>
              <a:gd name="connsiteX76" fmla="*/ 3771 w 10000"/>
              <a:gd name="connsiteY76" fmla="*/ 6057 h 10000"/>
              <a:gd name="connsiteX77" fmla="*/ 3700 w 10000"/>
              <a:gd name="connsiteY77" fmla="*/ 6143 h 10000"/>
              <a:gd name="connsiteX78" fmla="*/ 3203 w 10000"/>
              <a:gd name="connsiteY78" fmla="*/ 6057 h 10000"/>
              <a:gd name="connsiteX79" fmla="*/ 3109 w 10000"/>
              <a:gd name="connsiteY79" fmla="*/ 5943 h 10000"/>
              <a:gd name="connsiteX80" fmla="*/ 2695 w 10000"/>
              <a:gd name="connsiteY80" fmla="*/ 5974 h 10000"/>
              <a:gd name="connsiteX81" fmla="*/ 2624 w 10000"/>
              <a:gd name="connsiteY81" fmla="*/ 6029 h 10000"/>
              <a:gd name="connsiteX82" fmla="*/ 2258 w 10000"/>
              <a:gd name="connsiteY82" fmla="*/ 6001 h 10000"/>
              <a:gd name="connsiteX83" fmla="*/ 2187 w 10000"/>
              <a:gd name="connsiteY83" fmla="*/ 5888 h 10000"/>
              <a:gd name="connsiteX84" fmla="*/ 2103 w 10000"/>
              <a:gd name="connsiteY84" fmla="*/ 5860 h 10000"/>
              <a:gd name="connsiteX85" fmla="*/ 602 w 10000"/>
              <a:gd name="connsiteY85" fmla="*/ 5888 h 10000"/>
              <a:gd name="connsiteX86" fmla="*/ 247 w 10000"/>
              <a:gd name="connsiteY86" fmla="*/ 5832 h 10000"/>
              <a:gd name="connsiteX87" fmla="*/ 153 w 10000"/>
              <a:gd name="connsiteY87" fmla="*/ 5746 h 10000"/>
              <a:gd name="connsiteX88" fmla="*/ 0 w 10000"/>
              <a:gd name="connsiteY88"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239 w 10000"/>
              <a:gd name="connsiteY40" fmla="*/ 6867 h 10000"/>
              <a:gd name="connsiteX41" fmla="*/ 6307 w 10000"/>
              <a:gd name="connsiteY41" fmla="*/ 7068 h 10000"/>
              <a:gd name="connsiteX42" fmla="*/ 6182 w 10000"/>
              <a:gd name="connsiteY42" fmla="*/ 7211 h 10000"/>
              <a:gd name="connsiteX43" fmla="*/ 6337 w 10000"/>
              <a:gd name="connsiteY43" fmla="*/ 7199 h 10000"/>
              <a:gd name="connsiteX44" fmla="*/ 6282 w 10000"/>
              <a:gd name="connsiteY44" fmla="*/ 7357 h 10000"/>
              <a:gd name="connsiteX45" fmla="*/ 6084 w 10000"/>
              <a:gd name="connsiteY45" fmla="*/ 7528 h 10000"/>
              <a:gd name="connsiteX46" fmla="*/ 5973 w 10000"/>
              <a:gd name="connsiteY46" fmla="*/ 7772 h 10000"/>
              <a:gd name="connsiteX47" fmla="*/ 5863 w 10000"/>
              <a:gd name="connsiteY47" fmla="*/ 7746 h 10000"/>
              <a:gd name="connsiteX48" fmla="*/ 5905 w 10000"/>
              <a:gd name="connsiteY48" fmla="*/ 8583 h 10000"/>
              <a:gd name="connsiteX49" fmla="*/ 5568 w 10000"/>
              <a:gd name="connsiteY49" fmla="*/ 8056 h 10000"/>
              <a:gd name="connsiteX50" fmla="*/ 5543 w 10000"/>
              <a:gd name="connsiteY50" fmla="*/ 7887 h 10000"/>
              <a:gd name="connsiteX51" fmla="*/ 5532 w 10000"/>
              <a:gd name="connsiteY51" fmla="*/ 7746 h 10000"/>
              <a:gd name="connsiteX52" fmla="*/ 5401 w 10000"/>
              <a:gd name="connsiteY52" fmla="*/ 7549 h 10000"/>
              <a:gd name="connsiteX53" fmla="*/ 5047 w 10000"/>
              <a:gd name="connsiteY53" fmla="*/ 7776 h 10000"/>
              <a:gd name="connsiteX54" fmla="*/ 4905 w 10000"/>
              <a:gd name="connsiteY54" fmla="*/ 7690 h 10000"/>
              <a:gd name="connsiteX55" fmla="*/ 4870 w 10000"/>
              <a:gd name="connsiteY55" fmla="*/ 7663 h 10000"/>
              <a:gd name="connsiteX56" fmla="*/ 4823 w 10000"/>
              <a:gd name="connsiteY56" fmla="*/ 7408 h 10000"/>
              <a:gd name="connsiteX57" fmla="*/ 4870 w 10000"/>
              <a:gd name="connsiteY57" fmla="*/ 7380 h 10000"/>
              <a:gd name="connsiteX58" fmla="*/ 4976 w 10000"/>
              <a:gd name="connsiteY58" fmla="*/ 7239 h 10000"/>
              <a:gd name="connsiteX59" fmla="*/ 5426 w 10000"/>
              <a:gd name="connsiteY59" fmla="*/ 6846 h 10000"/>
              <a:gd name="connsiteX60" fmla="*/ 5698 w 10000"/>
              <a:gd name="connsiteY60" fmla="*/ 6394 h 10000"/>
              <a:gd name="connsiteX61" fmla="*/ 5733 w 10000"/>
              <a:gd name="connsiteY61" fmla="*/ 6311 h 10000"/>
              <a:gd name="connsiteX62" fmla="*/ 5756 w 10000"/>
              <a:gd name="connsiteY62" fmla="*/ 6143 h 10000"/>
              <a:gd name="connsiteX63" fmla="*/ 5744 w 10000"/>
              <a:gd name="connsiteY63" fmla="*/ 5974 h 10000"/>
              <a:gd name="connsiteX64" fmla="*/ 5650 w 10000"/>
              <a:gd name="connsiteY64" fmla="*/ 5915 h 10000"/>
              <a:gd name="connsiteX65" fmla="*/ 5413 w 10000"/>
              <a:gd name="connsiteY65" fmla="*/ 5832 h 10000"/>
              <a:gd name="connsiteX66" fmla="*/ 5271 w 10000"/>
              <a:gd name="connsiteY66" fmla="*/ 5746 h 10000"/>
              <a:gd name="connsiteX67" fmla="*/ 5047 w 10000"/>
              <a:gd name="connsiteY67" fmla="*/ 5672 h 10000"/>
              <a:gd name="connsiteX68" fmla="*/ 4740 w 10000"/>
              <a:gd name="connsiteY68" fmla="*/ 5436 h 10000"/>
              <a:gd name="connsiteX69" fmla="*/ 4645 w 10000"/>
              <a:gd name="connsiteY69" fmla="*/ 5464 h 10000"/>
              <a:gd name="connsiteX70" fmla="*/ 4468 w 10000"/>
              <a:gd name="connsiteY70" fmla="*/ 5719 h 10000"/>
              <a:gd name="connsiteX71" fmla="*/ 4444 w 10000"/>
              <a:gd name="connsiteY71" fmla="*/ 5774 h 10000"/>
              <a:gd name="connsiteX72" fmla="*/ 4409 w 10000"/>
              <a:gd name="connsiteY72" fmla="*/ 5805 h 10000"/>
              <a:gd name="connsiteX73" fmla="*/ 4386 w 10000"/>
              <a:gd name="connsiteY73" fmla="*/ 5888 h 10000"/>
              <a:gd name="connsiteX74" fmla="*/ 4314 w 10000"/>
              <a:gd name="connsiteY74" fmla="*/ 5943 h 10000"/>
              <a:gd name="connsiteX75" fmla="*/ 3995 w 10000"/>
              <a:gd name="connsiteY75" fmla="*/ 5774 h 10000"/>
              <a:gd name="connsiteX76" fmla="*/ 3888 w 10000"/>
              <a:gd name="connsiteY76" fmla="*/ 5805 h 10000"/>
              <a:gd name="connsiteX77" fmla="*/ 3771 w 10000"/>
              <a:gd name="connsiteY77" fmla="*/ 6057 h 10000"/>
              <a:gd name="connsiteX78" fmla="*/ 3700 w 10000"/>
              <a:gd name="connsiteY78" fmla="*/ 6143 h 10000"/>
              <a:gd name="connsiteX79" fmla="*/ 3203 w 10000"/>
              <a:gd name="connsiteY79" fmla="*/ 6057 h 10000"/>
              <a:gd name="connsiteX80" fmla="*/ 3109 w 10000"/>
              <a:gd name="connsiteY80" fmla="*/ 5943 h 10000"/>
              <a:gd name="connsiteX81" fmla="*/ 2695 w 10000"/>
              <a:gd name="connsiteY81" fmla="*/ 5974 h 10000"/>
              <a:gd name="connsiteX82" fmla="*/ 2624 w 10000"/>
              <a:gd name="connsiteY82" fmla="*/ 6029 h 10000"/>
              <a:gd name="connsiteX83" fmla="*/ 2258 w 10000"/>
              <a:gd name="connsiteY83" fmla="*/ 6001 h 10000"/>
              <a:gd name="connsiteX84" fmla="*/ 2187 w 10000"/>
              <a:gd name="connsiteY84" fmla="*/ 5888 h 10000"/>
              <a:gd name="connsiteX85" fmla="*/ 2103 w 10000"/>
              <a:gd name="connsiteY85" fmla="*/ 5860 h 10000"/>
              <a:gd name="connsiteX86" fmla="*/ 602 w 10000"/>
              <a:gd name="connsiteY86" fmla="*/ 5888 h 10000"/>
              <a:gd name="connsiteX87" fmla="*/ 247 w 10000"/>
              <a:gd name="connsiteY87" fmla="*/ 5832 h 10000"/>
              <a:gd name="connsiteX88" fmla="*/ 153 w 10000"/>
              <a:gd name="connsiteY88" fmla="*/ 5746 h 10000"/>
              <a:gd name="connsiteX89" fmla="*/ 0 w 10000"/>
              <a:gd name="connsiteY89"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6998 w 10000"/>
              <a:gd name="connsiteY24" fmla="*/ 8084 h 10000"/>
              <a:gd name="connsiteX25" fmla="*/ 6926 w 10000"/>
              <a:gd name="connsiteY25" fmla="*/ 8028 h 10000"/>
              <a:gd name="connsiteX26" fmla="*/ 6773 w 10000"/>
              <a:gd name="connsiteY26" fmla="*/ 8001 h 10000"/>
              <a:gd name="connsiteX27" fmla="*/ 6738 w 10000"/>
              <a:gd name="connsiteY27" fmla="*/ 7973 h 10000"/>
              <a:gd name="connsiteX28" fmla="*/ 6726 w 10000"/>
              <a:gd name="connsiteY28" fmla="*/ 7832 h 10000"/>
              <a:gd name="connsiteX29" fmla="*/ 6868 w 10000"/>
              <a:gd name="connsiteY29" fmla="*/ 7718 h 10000"/>
              <a:gd name="connsiteX30" fmla="*/ 6985 w 10000"/>
              <a:gd name="connsiteY30" fmla="*/ 7549 h 10000"/>
              <a:gd name="connsiteX31" fmla="*/ 6903 w 10000"/>
              <a:gd name="connsiteY31" fmla="*/ 7211 h 10000"/>
              <a:gd name="connsiteX32" fmla="*/ 6998 w 10000"/>
              <a:gd name="connsiteY32" fmla="*/ 6959 h 10000"/>
              <a:gd name="connsiteX33" fmla="*/ 6985 w 10000"/>
              <a:gd name="connsiteY33" fmla="*/ 6563 h 10000"/>
              <a:gd name="connsiteX34" fmla="*/ 6926 w 10000"/>
              <a:gd name="connsiteY34" fmla="*/ 6422 h 10000"/>
              <a:gd name="connsiteX35" fmla="*/ 6773 w 10000"/>
              <a:gd name="connsiteY35" fmla="*/ 6394 h 10000"/>
              <a:gd name="connsiteX36" fmla="*/ 6336 w 10000"/>
              <a:gd name="connsiteY36" fmla="*/ 6422 h 10000"/>
              <a:gd name="connsiteX37" fmla="*/ 6253 w 10000"/>
              <a:gd name="connsiteY37" fmla="*/ 6508 h 10000"/>
              <a:gd name="connsiteX38" fmla="*/ 6182 w 10000"/>
              <a:gd name="connsiteY38" fmla="*/ 6563 h 10000"/>
              <a:gd name="connsiteX39" fmla="*/ 6099 w 10000"/>
              <a:gd name="connsiteY39" fmla="*/ 6732 h 10000"/>
              <a:gd name="connsiteX40" fmla="*/ 6239 w 10000"/>
              <a:gd name="connsiteY40" fmla="*/ 6867 h 10000"/>
              <a:gd name="connsiteX41" fmla="*/ 6307 w 10000"/>
              <a:gd name="connsiteY41" fmla="*/ 7068 h 10000"/>
              <a:gd name="connsiteX42" fmla="*/ 6323 w 10000"/>
              <a:gd name="connsiteY42" fmla="*/ 7192 h 10000"/>
              <a:gd name="connsiteX43" fmla="*/ 6337 w 10000"/>
              <a:gd name="connsiteY43" fmla="*/ 7199 h 10000"/>
              <a:gd name="connsiteX44" fmla="*/ 6282 w 10000"/>
              <a:gd name="connsiteY44" fmla="*/ 7357 h 10000"/>
              <a:gd name="connsiteX45" fmla="*/ 6084 w 10000"/>
              <a:gd name="connsiteY45" fmla="*/ 7528 h 10000"/>
              <a:gd name="connsiteX46" fmla="*/ 5973 w 10000"/>
              <a:gd name="connsiteY46" fmla="*/ 7772 h 10000"/>
              <a:gd name="connsiteX47" fmla="*/ 5863 w 10000"/>
              <a:gd name="connsiteY47" fmla="*/ 7746 h 10000"/>
              <a:gd name="connsiteX48" fmla="*/ 5905 w 10000"/>
              <a:gd name="connsiteY48" fmla="*/ 8583 h 10000"/>
              <a:gd name="connsiteX49" fmla="*/ 5568 w 10000"/>
              <a:gd name="connsiteY49" fmla="*/ 8056 h 10000"/>
              <a:gd name="connsiteX50" fmla="*/ 5543 w 10000"/>
              <a:gd name="connsiteY50" fmla="*/ 7887 h 10000"/>
              <a:gd name="connsiteX51" fmla="*/ 5532 w 10000"/>
              <a:gd name="connsiteY51" fmla="*/ 7746 h 10000"/>
              <a:gd name="connsiteX52" fmla="*/ 5401 w 10000"/>
              <a:gd name="connsiteY52" fmla="*/ 7549 h 10000"/>
              <a:gd name="connsiteX53" fmla="*/ 5047 w 10000"/>
              <a:gd name="connsiteY53" fmla="*/ 7776 h 10000"/>
              <a:gd name="connsiteX54" fmla="*/ 4905 w 10000"/>
              <a:gd name="connsiteY54" fmla="*/ 7690 h 10000"/>
              <a:gd name="connsiteX55" fmla="*/ 4870 w 10000"/>
              <a:gd name="connsiteY55" fmla="*/ 7663 h 10000"/>
              <a:gd name="connsiteX56" fmla="*/ 4823 w 10000"/>
              <a:gd name="connsiteY56" fmla="*/ 7408 h 10000"/>
              <a:gd name="connsiteX57" fmla="*/ 4870 w 10000"/>
              <a:gd name="connsiteY57" fmla="*/ 7380 h 10000"/>
              <a:gd name="connsiteX58" fmla="*/ 4976 w 10000"/>
              <a:gd name="connsiteY58" fmla="*/ 7239 h 10000"/>
              <a:gd name="connsiteX59" fmla="*/ 5426 w 10000"/>
              <a:gd name="connsiteY59" fmla="*/ 6846 h 10000"/>
              <a:gd name="connsiteX60" fmla="*/ 5698 w 10000"/>
              <a:gd name="connsiteY60" fmla="*/ 6394 h 10000"/>
              <a:gd name="connsiteX61" fmla="*/ 5733 w 10000"/>
              <a:gd name="connsiteY61" fmla="*/ 6311 h 10000"/>
              <a:gd name="connsiteX62" fmla="*/ 5756 w 10000"/>
              <a:gd name="connsiteY62" fmla="*/ 6143 h 10000"/>
              <a:gd name="connsiteX63" fmla="*/ 5744 w 10000"/>
              <a:gd name="connsiteY63" fmla="*/ 5974 h 10000"/>
              <a:gd name="connsiteX64" fmla="*/ 5650 w 10000"/>
              <a:gd name="connsiteY64" fmla="*/ 5915 h 10000"/>
              <a:gd name="connsiteX65" fmla="*/ 5413 w 10000"/>
              <a:gd name="connsiteY65" fmla="*/ 5832 h 10000"/>
              <a:gd name="connsiteX66" fmla="*/ 5271 w 10000"/>
              <a:gd name="connsiteY66" fmla="*/ 5746 h 10000"/>
              <a:gd name="connsiteX67" fmla="*/ 5047 w 10000"/>
              <a:gd name="connsiteY67" fmla="*/ 5672 h 10000"/>
              <a:gd name="connsiteX68" fmla="*/ 4740 w 10000"/>
              <a:gd name="connsiteY68" fmla="*/ 5436 h 10000"/>
              <a:gd name="connsiteX69" fmla="*/ 4645 w 10000"/>
              <a:gd name="connsiteY69" fmla="*/ 5464 h 10000"/>
              <a:gd name="connsiteX70" fmla="*/ 4468 w 10000"/>
              <a:gd name="connsiteY70" fmla="*/ 5719 h 10000"/>
              <a:gd name="connsiteX71" fmla="*/ 4444 w 10000"/>
              <a:gd name="connsiteY71" fmla="*/ 5774 h 10000"/>
              <a:gd name="connsiteX72" fmla="*/ 4409 w 10000"/>
              <a:gd name="connsiteY72" fmla="*/ 5805 h 10000"/>
              <a:gd name="connsiteX73" fmla="*/ 4386 w 10000"/>
              <a:gd name="connsiteY73" fmla="*/ 5888 h 10000"/>
              <a:gd name="connsiteX74" fmla="*/ 4314 w 10000"/>
              <a:gd name="connsiteY74" fmla="*/ 5943 h 10000"/>
              <a:gd name="connsiteX75" fmla="*/ 3995 w 10000"/>
              <a:gd name="connsiteY75" fmla="*/ 5774 h 10000"/>
              <a:gd name="connsiteX76" fmla="*/ 3888 w 10000"/>
              <a:gd name="connsiteY76" fmla="*/ 5805 h 10000"/>
              <a:gd name="connsiteX77" fmla="*/ 3771 w 10000"/>
              <a:gd name="connsiteY77" fmla="*/ 6057 h 10000"/>
              <a:gd name="connsiteX78" fmla="*/ 3700 w 10000"/>
              <a:gd name="connsiteY78" fmla="*/ 6143 h 10000"/>
              <a:gd name="connsiteX79" fmla="*/ 3203 w 10000"/>
              <a:gd name="connsiteY79" fmla="*/ 6057 h 10000"/>
              <a:gd name="connsiteX80" fmla="*/ 3109 w 10000"/>
              <a:gd name="connsiteY80" fmla="*/ 5943 h 10000"/>
              <a:gd name="connsiteX81" fmla="*/ 2695 w 10000"/>
              <a:gd name="connsiteY81" fmla="*/ 5974 h 10000"/>
              <a:gd name="connsiteX82" fmla="*/ 2624 w 10000"/>
              <a:gd name="connsiteY82" fmla="*/ 6029 h 10000"/>
              <a:gd name="connsiteX83" fmla="*/ 2258 w 10000"/>
              <a:gd name="connsiteY83" fmla="*/ 6001 h 10000"/>
              <a:gd name="connsiteX84" fmla="*/ 2187 w 10000"/>
              <a:gd name="connsiteY84" fmla="*/ 5888 h 10000"/>
              <a:gd name="connsiteX85" fmla="*/ 2103 w 10000"/>
              <a:gd name="connsiteY85" fmla="*/ 5860 h 10000"/>
              <a:gd name="connsiteX86" fmla="*/ 602 w 10000"/>
              <a:gd name="connsiteY86" fmla="*/ 5888 h 10000"/>
              <a:gd name="connsiteX87" fmla="*/ 247 w 10000"/>
              <a:gd name="connsiteY87" fmla="*/ 5832 h 10000"/>
              <a:gd name="connsiteX88" fmla="*/ 153 w 10000"/>
              <a:gd name="connsiteY88" fmla="*/ 5746 h 10000"/>
              <a:gd name="connsiteX89" fmla="*/ 0 w 10000"/>
              <a:gd name="connsiteY89"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69 w 10000"/>
              <a:gd name="connsiteY23" fmla="*/ 8114 h 10000"/>
              <a:gd name="connsiteX24" fmla="*/ 7036 w 10000"/>
              <a:gd name="connsiteY24" fmla="*/ 8247 h 10000"/>
              <a:gd name="connsiteX25" fmla="*/ 6998 w 10000"/>
              <a:gd name="connsiteY25" fmla="*/ 8084 h 10000"/>
              <a:gd name="connsiteX26" fmla="*/ 6926 w 10000"/>
              <a:gd name="connsiteY26" fmla="*/ 8028 h 10000"/>
              <a:gd name="connsiteX27" fmla="*/ 6773 w 10000"/>
              <a:gd name="connsiteY27" fmla="*/ 8001 h 10000"/>
              <a:gd name="connsiteX28" fmla="*/ 6738 w 10000"/>
              <a:gd name="connsiteY28" fmla="*/ 7973 h 10000"/>
              <a:gd name="connsiteX29" fmla="*/ 6726 w 10000"/>
              <a:gd name="connsiteY29" fmla="*/ 7832 h 10000"/>
              <a:gd name="connsiteX30" fmla="*/ 6868 w 10000"/>
              <a:gd name="connsiteY30" fmla="*/ 7718 h 10000"/>
              <a:gd name="connsiteX31" fmla="*/ 6985 w 10000"/>
              <a:gd name="connsiteY31" fmla="*/ 7549 h 10000"/>
              <a:gd name="connsiteX32" fmla="*/ 6903 w 10000"/>
              <a:gd name="connsiteY32" fmla="*/ 7211 h 10000"/>
              <a:gd name="connsiteX33" fmla="*/ 6998 w 10000"/>
              <a:gd name="connsiteY33" fmla="*/ 6959 h 10000"/>
              <a:gd name="connsiteX34" fmla="*/ 6985 w 10000"/>
              <a:gd name="connsiteY34" fmla="*/ 6563 h 10000"/>
              <a:gd name="connsiteX35" fmla="*/ 6926 w 10000"/>
              <a:gd name="connsiteY35" fmla="*/ 6422 h 10000"/>
              <a:gd name="connsiteX36" fmla="*/ 6773 w 10000"/>
              <a:gd name="connsiteY36" fmla="*/ 6394 h 10000"/>
              <a:gd name="connsiteX37" fmla="*/ 6336 w 10000"/>
              <a:gd name="connsiteY37" fmla="*/ 6422 h 10000"/>
              <a:gd name="connsiteX38" fmla="*/ 6253 w 10000"/>
              <a:gd name="connsiteY38" fmla="*/ 6508 h 10000"/>
              <a:gd name="connsiteX39" fmla="*/ 6182 w 10000"/>
              <a:gd name="connsiteY39" fmla="*/ 6563 h 10000"/>
              <a:gd name="connsiteX40" fmla="*/ 6099 w 10000"/>
              <a:gd name="connsiteY40" fmla="*/ 6732 h 10000"/>
              <a:gd name="connsiteX41" fmla="*/ 6239 w 10000"/>
              <a:gd name="connsiteY41" fmla="*/ 6867 h 10000"/>
              <a:gd name="connsiteX42" fmla="*/ 6307 w 10000"/>
              <a:gd name="connsiteY42" fmla="*/ 7068 h 10000"/>
              <a:gd name="connsiteX43" fmla="*/ 6323 w 10000"/>
              <a:gd name="connsiteY43" fmla="*/ 7192 h 10000"/>
              <a:gd name="connsiteX44" fmla="*/ 6337 w 10000"/>
              <a:gd name="connsiteY44" fmla="*/ 7199 h 10000"/>
              <a:gd name="connsiteX45" fmla="*/ 6282 w 10000"/>
              <a:gd name="connsiteY45" fmla="*/ 7357 h 10000"/>
              <a:gd name="connsiteX46" fmla="*/ 6084 w 10000"/>
              <a:gd name="connsiteY46" fmla="*/ 7528 h 10000"/>
              <a:gd name="connsiteX47" fmla="*/ 5973 w 10000"/>
              <a:gd name="connsiteY47" fmla="*/ 7772 h 10000"/>
              <a:gd name="connsiteX48" fmla="*/ 5863 w 10000"/>
              <a:gd name="connsiteY48" fmla="*/ 7746 h 10000"/>
              <a:gd name="connsiteX49" fmla="*/ 5905 w 10000"/>
              <a:gd name="connsiteY49" fmla="*/ 8583 h 10000"/>
              <a:gd name="connsiteX50" fmla="*/ 5568 w 10000"/>
              <a:gd name="connsiteY50" fmla="*/ 8056 h 10000"/>
              <a:gd name="connsiteX51" fmla="*/ 5543 w 10000"/>
              <a:gd name="connsiteY51" fmla="*/ 7887 h 10000"/>
              <a:gd name="connsiteX52" fmla="*/ 5532 w 10000"/>
              <a:gd name="connsiteY52" fmla="*/ 7746 h 10000"/>
              <a:gd name="connsiteX53" fmla="*/ 5401 w 10000"/>
              <a:gd name="connsiteY53" fmla="*/ 7549 h 10000"/>
              <a:gd name="connsiteX54" fmla="*/ 5047 w 10000"/>
              <a:gd name="connsiteY54" fmla="*/ 7776 h 10000"/>
              <a:gd name="connsiteX55" fmla="*/ 4905 w 10000"/>
              <a:gd name="connsiteY55" fmla="*/ 7690 h 10000"/>
              <a:gd name="connsiteX56" fmla="*/ 4870 w 10000"/>
              <a:gd name="connsiteY56" fmla="*/ 7663 h 10000"/>
              <a:gd name="connsiteX57" fmla="*/ 4823 w 10000"/>
              <a:gd name="connsiteY57" fmla="*/ 7408 h 10000"/>
              <a:gd name="connsiteX58" fmla="*/ 4870 w 10000"/>
              <a:gd name="connsiteY58" fmla="*/ 7380 h 10000"/>
              <a:gd name="connsiteX59" fmla="*/ 4976 w 10000"/>
              <a:gd name="connsiteY59" fmla="*/ 7239 h 10000"/>
              <a:gd name="connsiteX60" fmla="*/ 5426 w 10000"/>
              <a:gd name="connsiteY60" fmla="*/ 6846 h 10000"/>
              <a:gd name="connsiteX61" fmla="*/ 5698 w 10000"/>
              <a:gd name="connsiteY61" fmla="*/ 6394 h 10000"/>
              <a:gd name="connsiteX62" fmla="*/ 5733 w 10000"/>
              <a:gd name="connsiteY62" fmla="*/ 6311 h 10000"/>
              <a:gd name="connsiteX63" fmla="*/ 5756 w 10000"/>
              <a:gd name="connsiteY63" fmla="*/ 6143 h 10000"/>
              <a:gd name="connsiteX64" fmla="*/ 5744 w 10000"/>
              <a:gd name="connsiteY64" fmla="*/ 5974 h 10000"/>
              <a:gd name="connsiteX65" fmla="*/ 5650 w 10000"/>
              <a:gd name="connsiteY65" fmla="*/ 5915 h 10000"/>
              <a:gd name="connsiteX66" fmla="*/ 5413 w 10000"/>
              <a:gd name="connsiteY66" fmla="*/ 5832 h 10000"/>
              <a:gd name="connsiteX67" fmla="*/ 5271 w 10000"/>
              <a:gd name="connsiteY67" fmla="*/ 5746 h 10000"/>
              <a:gd name="connsiteX68" fmla="*/ 5047 w 10000"/>
              <a:gd name="connsiteY68" fmla="*/ 5672 h 10000"/>
              <a:gd name="connsiteX69" fmla="*/ 4740 w 10000"/>
              <a:gd name="connsiteY69" fmla="*/ 5436 h 10000"/>
              <a:gd name="connsiteX70" fmla="*/ 4645 w 10000"/>
              <a:gd name="connsiteY70" fmla="*/ 5464 h 10000"/>
              <a:gd name="connsiteX71" fmla="*/ 4468 w 10000"/>
              <a:gd name="connsiteY71" fmla="*/ 5719 h 10000"/>
              <a:gd name="connsiteX72" fmla="*/ 4444 w 10000"/>
              <a:gd name="connsiteY72" fmla="*/ 5774 h 10000"/>
              <a:gd name="connsiteX73" fmla="*/ 4409 w 10000"/>
              <a:gd name="connsiteY73" fmla="*/ 5805 h 10000"/>
              <a:gd name="connsiteX74" fmla="*/ 4386 w 10000"/>
              <a:gd name="connsiteY74" fmla="*/ 5888 h 10000"/>
              <a:gd name="connsiteX75" fmla="*/ 4314 w 10000"/>
              <a:gd name="connsiteY75" fmla="*/ 5943 h 10000"/>
              <a:gd name="connsiteX76" fmla="*/ 3995 w 10000"/>
              <a:gd name="connsiteY76" fmla="*/ 5774 h 10000"/>
              <a:gd name="connsiteX77" fmla="*/ 3888 w 10000"/>
              <a:gd name="connsiteY77" fmla="*/ 5805 h 10000"/>
              <a:gd name="connsiteX78" fmla="*/ 3771 w 10000"/>
              <a:gd name="connsiteY78" fmla="*/ 6057 h 10000"/>
              <a:gd name="connsiteX79" fmla="*/ 3700 w 10000"/>
              <a:gd name="connsiteY79" fmla="*/ 6143 h 10000"/>
              <a:gd name="connsiteX80" fmla="*/ 3203 w 10000"/>
              <a:gd name="connsiteY80" fmla="*/ 6057 h 10000"/>
              <a:gd name="connsiteX81" fmla="*/ 3109 w 10000"/>
              <a:gd name="connsiteY81" fmla="*/ 5943 h 10000"/>
              <a:gd name="connsiteX82" fmla="*/ 2695 w 10000"/>
              <a:gd name="connsiteY82" fmla="*/ 5974 h 10000"/>
              <a:gd name="connsiteX83" fmla="*/ 2624 w 10000"/>
              <a:gd name="connsiteY83" fmla="*/ 6029 h 10000"/>
              <a:gd name="connsiteX84" fmla="*/ 2258 w 10000"/>
              <a:gd name="connsiteY84" fmla="*/ 6001 h 10000"/>
              <a:gd name="connsiteX85" fmla="*/ 2187 w 10000"/>
              <a:gd name="connsiteY85" fmla="*/ 5888 h 10000"/>
              <a:gd name="connsiteX86" fmla="*/ 2103 w 10000"/>
              <a:gd name="connsiteY86" fmla="*/ 5860 h 10000"/>
              <a:gd name="connsiteX87" fmla="*/ 602 w 10000"/>
              <a:gd name="connsiteY87" fmla="*/ 5888 h 10000"/>
              <a:gd name="connsiteX88" fmla="*/ 247 w 10000"/>
              <a:gd name="connsiteY88" fmla="*/ 5832 h 10000"/>
              <a:gd name="connsiteX89" fmla="*/ 153 w 10000"/>
              <a:gd name="connsiteY89" fmla="*/ 5746 h 10000"/>
              <a:gd name="connsiteX90" fmla="*/ 0 w 10000"/>
              <a:gd name="connsiteY90"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7897 w 10000"/>
              <a:gd name="connsiteY20" fmla="*/ 7859 h 10000"/>
              <a:gd name="connsiteX21" fmla="*/ 7565 w 10000"/>
              <a:gd name="connsiteY21" fmla="*/ 8028 h 10000"/>
              <a:gd name="connsiteX22" fmla="*/ 7353 w 10000"/>
              <a:gd name="connsiteY22" fmla="*/ 8142 h 10000"/>
              <a:gd name="connsiteX23" fmla="*/ 7297 w 10000"/>
              <a:gd name="connsiteY23" fmla="*/ 8264 h 10000"/>
              <a:gd name="connsiteX24" fmla="*/ 7036 w 10000"/>
              <a:gd name="connsiteY24" fmla="*/ 8247 h 10000"/>
              <a:gd name="connsiteX25" fmla="*/ 6998 w 10000"/>
              <a:gd name="connsiteY25" fmla="*/ 8084 h 10000"/>
              <a:gd name="connsiteX26" fmla="*/ 6926 w 10000"/>
              <a:gd name="connsiteY26" fmla="*/ 8028 h 10000"/>
              <a:gd name="connsiteX27" fmla="*/ 6773 w 10000"/>
              <a:gd name="connsiteY27" fmla="*/ 8001 h 10000"/>
              <a:gd name="connsiteX28" fmla="*/ 6738 w 10000"/>
              <a:gd name="connsiteY28" fmla="*/ 7973 h 10000"/>
              <a:gd name="connsiteX29" fmla="*/ 6726 w 10000"/>
              <a:gd name="connsiteY29" fmla="*/ 7832 h 10000"/>
              <a:gd name="connsiteX30" fmla="*/ 6868 w 10000"/>
              <a:gd name="connsiteY30" fmla="*/ 7718 h 10000"/>
              <a:gd name="connsiteX31" fmla="*/ 6985 w 10000"/>
              <a:gd name="connsiteY31" fmla="*/ 7549 h 10000"/>
              <a:gd name="connsiteX32" fmla="*/ 6903 w 10000"/>
              <a:gd name="connsiteY32" fmla="*/ 7211 h 10000"/>
              <a:gd name="connsiteX33" fmla="*/ 6998 w 10000"/>
              <a:gd name="connsiteY33" fmla="*/ 6959 h 10000"/>
              <a:gd name="connsiteX34" fmla="*/ 6985 w 10000"/>
              <a:gd name="connsiteY34" fmla="*/ 6563 h 10000"/>
              <a:gd name="connsiteX35" fmla="*/ 6926 w 10000"/>
              <a:gd name="connsiteY35" fmla="*/ 6422 h 10000"/>
              <a:gd name="connsiteX36" fmla="*/ 6773 w 10000"/>
              <a:gd name="connsiteY36" fmla="*/ 6394 h 10000"/>
              <a:gd name="connsiteX37" fmla="*/ 6336 w 10000"/>
              <a:gd name="connsiteY37" fmla="*/ 6422 h 10000"/>
              <a:gd name="connsiteX38" fmla="*/ 6253 w 10000"/>
              <a:gd name="connsiteY38" fmla="*/ 6508 h 10000"/>
              <a:gd name="connsiteX39" fmla="*/ 6182 w 10000"/>
              <a:gd name="connsiteY39" fmla="*/ 6563 h 10000"/>
              <a:gd name="connsiteX40" fmla="*/ 6099 w 10000"/>
              <a:gd name="connsiteY40" fmla="*/ 6732 h 10000"/>
              <a:gd name="connsiteX41" fmla="*/ 6239 w 10000"/>
              <a:gd name="connsiteY41" fmla="*/ 6867 h 10000"/>
              <a:gd name="connsiteX42" fmla="*/ 6307 w 10000"/>
              <a:gd name="connsiteY42" fmla="*/ 7068 h 10000"/>
              <a:gd name="connsiteX43" fmla="*/ 6323 w 10000"/>
              <a:gd name="connsiteY43" fmla="*/ 7192 h 10000"/>
              <a:gd name="connsiteX44" fmla="*/ 6337 w 10000"/>
              <a:gd name="connsiteY44" fmla="*/ 7199 h 10000"/>
              <a:gd name="connsiteX45" fmla="*/ 6282 w 10000"/>
              <a:gd name="connsiteY45" fmla="*/ 7357 h 10000"/>
              <a:gd name="connsiteX46" fmla="*/ 6084 w 10000"/>
              <a:gd name="connsiteY46" fmla="*/ 7528 h 10000"/>
              <a:gd name="connsiteX47" fmla="*/ 5973 w 10000"/>
              <a:gd name="connsiteY47" fmla="*/ 7772 h 10000"/>
              <a:gd name="connsiteX48" fmla="*/ 5863 w 10000"/>
              <a:gd name="connsiteY48" fmla="*/ 7746 h 10000"/>
              <a:gd name="connsiteX49" fmla="*/ 5905 w 10000"/>
              <a:gd name="connsiteY49" fmla="*/ 8583 h 10000"/>
              <a:gd name="connsiteX50" fmla="*/ 5568 w 10000"/>
              <a:gd name="connsiteY50" fmla="*/ 8056 h 10000"/>
              <a:gd name="connsiteX51" fmla="*/ 5543 w 10000"/>
              <a:gd name="connsiteY51" fmla="*/ 7887 h 10000"/>
              <a:gd name="connsiteX52" fmla="*/ 5532 w 10000"/>
              <a:gd name="connsiteY52" fmla="*/ 7746 h 10000"/>
              <a:gd name="connsiteX53" fmla="*/ 5401 w 10000"/>
              <a:gd name="connsiteY53" fmla="*/ 7549 h 10000"/>
              <a:gd name="connsiteX54" fmla="*/ 5047 w 10000"/>
              <a:gd name="connsiteY54" fmla="*/ 7776 h 10000"/>
              <a:gd name="connsiteX55" fmla="*/ 4905 w 10000"/>
              <a:gd name="connsiteY55" fmla="*/ 7690 h 10000"/>
              <a:gd name="connsiteX56" fmla="*/ 4870 w 10000"/>
              <a:gd name="connsiteY56" fmla="*/ 7663 h 10000"/>
              <a:gd name="connsiteX57" fmla="*/ 4823 w 10000"/>
              <a:gd name="connsiteY57" fmla="*/ 7408 h 10000"/>
              <a:gd name="connsiteX58" fmla="*/ 4870 w 10000"/>
              <a:gd name="connsiteY58" fmla="*/ 7380 h 10000"/>
              <a:gd name="connsiteX59" fmla="*/ 4976 w 10000"/>
              <a:gd name="connsiteY59" fmla="*/ 7239 h 10000"/>
              <a:gd name="connsiteX60" fmla="*/ 5426 w 10000"/>
              <a:gd name="connsiteY60" fmla="*/ 6846 h 10000"/>
              <a:gd name="connsiteX61" fmla="*/ 5698 w 10000"/>
              <a:gd name="connsiteY61" fmla="*/ 6394 h 10000"/>
              <a:gd name="connsiteX62" fmla="*/ 5733 w 10000"/>
              <a:gd name="connsiteY62" fmla="*/ 6311 h 10000"/>
              <a:gd name="connsiteX63" fmla="*/ 5756 w 10000"/>
              <a:gd name="connsiteY63" fmla="*/ 6143 h 10000"/>
              <a:gd name="connsiteX64" fmla="*/ 5744 w 10000"/>
              <a:gd name="connsiteY64" fmla="*/ 5974 h 10000"/>
              <a:gd name="connsiteX65" fmla="*/ 5650 w 10000"/>
              <a:gd name="connsiteY65" fmla="*/ 5915 h 10000"/>
              <a:gd name="connsiteX66" fmla="*/ 5413 w 10000"/>
              <a:gd name="connsiteY66" fmla="*/ 5832 h 10000"/>
              <a:gd name="connsiteX67" fmla="*/ 5271 w 10000"/>
              <a:gd name="connsiteY67" fmla="*/ 5746 h 10000"/>
              <a:gd name="connsiteX68" fmla="*/ 5047 w 10000"/>
              <a:gd name="connsiteY68" fmla="*/ 5672 h 10000"/>
              <a:gd name="connsiteX69" fmla="*/ 4740 w 10000"/>
              <a:gd name="connsiteY69" fmla="*/ 5436 h 10000"/>
              <a:gd name="connsiteX70" fmla="*/ 4645 w 10000"/>
              <a:gd name="connsiteY70" fmla="*/ 5464 h 10000"/>
              <a:gd name="connsiteX71" fmla="*/ 4468 w 10000"/>
              <a:gd name="connsiteY71" fmla="*/ 5719 h 10000"/>
              <a:gd name="connsiteX72" fmla="*/ 4444 w 10000"/>
              <a:gd name="connsiteY72" fmla="*/ 5774 h 10000"/>
              <a:gd name="connsiteX73" fmla="*/ 4409 w 10000"/>
              <a:gd name="connsiteY73" fmla="*/ 5805 h 10000"/>
              <a:gd name="connsiteX74" fmla="*/ 4386 w 10000"/>
              <a:gd name="connsiteY74" fmla="*/ 5888 h 10000"/>
              <a:gd name="connsiteX75" fmla="*/ 4314 w 10000"/>
              <a:gd name="connsiteY75" fmla="*/ 5943 h 10000"/>
              <a:gd name="connsiteX76" fmla="*/ 3995 w 10000"/>
              <a:gd name="connsiteY76" fmla="*/ 5774 h 10000"/>
              <a:gd name="connsiteX77" fmla="*/ 3888 w 10000"/>
              <a:gd name="connsiteY77" fmla="*/ 5805 h 10000"/>
              <a:gd name="connsiteX78" fmla="*/ 3771 w 10000"/>
              <a:gd name="connsiteY78" fmla="*/ 6057 h 10000"/>
              <a:gd name="connsiteX79" fmla="*/ 3700 w 10000"/>
              <a:gd name="connsiteY79" fmla="*/ 6143 h 10000"/>
              <a:gd name="connsiteX80" fmla="*/ 3203 w 10000"/>
              <a:gd name="connsiteY80" fmla="*/ 6057 h 10000"/>
              <a:gd name="connsiteX81" fmla="*/ 3109 w 10000"/>
              <a:gd name="connsiteY81" fmla="*/ 5943 h 10000"/>
              <a:gd name="connsiteX82" fmla="*/ 2695 w 10000"/>
              <a:gd name="connsiteY82" fmla="*/ 5974 h 10000"/>
              <a:gd name="connsiteX83" fmla="*/ 2624 w 10000"/>
              <a:gd name="connsiteY83" fmla="*/ 6029 h 10000"/>
              <a:gd name="connsiteX84" fmla="*/ 2258 w 10000"/>
              <a:gd name="connsiteY84" fmla="*/ 6001 h 10000"/>
              <a:gd name="connsiteX85" fmla="*/ 2187 w 10000"/>
              <a:gd name="connsiteY85" fmla="*/ 5888 h 10000"/>
              <a:gd name="connsiteX86" fmla="*/ 2103 w 10000"/>
              <a:gd name="connsiteY86" fmla="*/ 5860 h 10000"/>
              <a:gd name="connsiteX87" fmla="*/ 602 w 10000"/>
              <a:gd name="connsiteY87" fmla="*/ 5888 h 10000"/>
              <a:gd name="connsiteX88" fmla="*/ 247 w 10000"/>
              <a:gd name="connsiteY88" fmla="*/ 5832 h 10000"/>
              <a:gd name="connsiteX89" fmla="*/ 153 w 10000"/>
              <a:gd name="connsiteY89" fmla="*/ 5746 h 10000"/>
              <a:gd name="connsiteX90" fmla="*/ 0 w 10000"/>
              <a:gd name="connsiteY90"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8158 w 10000"/>
              <a:gd name="connsiteY20" fmla="*/ 8009 h 10000"/>
              <a:gd name="connsiteX21" fmla="*/ 7565 w 10000"/>
              <a:gd name="connsiteY21" fmla="*/ 8028 h 10000"/>
              <a:gd name="connsiteX22" fmla="*/ 7353 w 10000"/>
              <a:gd name="connsiteY22" fmla="*/ 8142 h 10000"/>
              <a:gd name="connsiteX23" fmla="*/ 7297 w 10000"/>
              <a:gd name="connsiteY23" fmla="*/ 8264 h 10000"/>
              <a:gd name="connsiteX24" fmla="*/ 7036 w 10000"/>
              <a:gd name="connsiteY24" fmla="*/ 8247 h 10000"/>
              <a:gd name="connsiteX25" fmla="*/ 6998 w 10000"/>
              <a:gd name="connsiteY25" fmla="*/ 8084 h 10000"/>
              <a:gd name="connsiteX26" fmla="*/ 6926 w 10000"/>
              <a:gd name="connsiteY26" fmla="*/ 8028 h 10000"/>
              <a:gd name="connsiteX27" fmla="*/ 6773 w 10000"/>
              <a:gd name="connsiteY27" fmla="*/ 8001 h 10000"/>
              <a:gd name="connsiteX28" fmla="*/ 6738 w 10000"/>
              <a:gd name="connsiteY28" fmla="*/ 7973 h 10000"/>
              <a:gd name="connsiteX29" fmla="*/ 6726 w 10000"/>
              <a:gd name="connsiteY29" fmla="*/ 7832 h 10000"/>
              <a:gd name="connsiteX30" fmla="*/ 6868 w 10000"/>
              <a:gd name="connsiteY30" fmla="*/ 7718 h 10000"/>
              <a:gd name="connsiteX31" fmla="*/ 6985 w 10000"/>
              <a:gd name="connsiteY31" fmla="*/ 7549 h 10000"/>
              <a:gd name="connsiteX32" fmla="*/ 6903 w 10000"/>
              <a:gd name="connsiteY32" fmla="*/ 7211 h 10000"/>
              <a:gd name="connsiteX33" fmla="*/ 6998 w 10000"/>
              <a:gd name="connsiteY33" fmla="*/ 6959 h 10000"/>
              <a:gd name="connsiteX34" fmla="*/ 6985 w 10000"/>
              <a:gd name="connsiteY34" fmla="*/ 6563 h 10000"/>
              <a:gd name="connsiteX35" fmla="*/ 6926 w 10000"/>
              <a:gd name="connsiteY35" fmla="*/ 6422 h 10000"/>
              <a:gd name="connsiteX36" fmla="*/ 6773 w 10000"/>
              <a:gd name="connsiteY36" fmla="*/ 6394 h 10000"/>
              <a:gd name="connsiteX37" fmla="*/ 6336 w 10000"/>
              <a:gd name="connsiteY37" fmla="*/ 6422 h 10000"/>
              <a:gd name="connsiteX38" fmla="*/ 6253 w 10000"/>
              <a:gd name="connsiteY38" fmla="*/ 6508 h 10000"/>
              <a:gd name="connsiteX39" fmla="*/ 6182 w 10000"/>
              <a:gd name="connsiteY39" fmla="*/ 6563 h 10000"/>
              <a:gd name="connsiteX40" fmla="*/ 6099 w 10000"/>
              <a:gd name="connsiteY40" fmla="*/ 6732 h 10000"/>
              <a:gd name="connsiteX41" fmla="*/ 6239 w 10000"/>
              <a:gd name="connsiteY41" fmla="*/ 6867 h 10000"/>
              <a:gd name="connsiteX42" fmla="*/ 6307 w 10000"/>
              <a:gd name="connsiteY42" fmla="*/ 7068 h 10000"/>
              <a:gd name="connsiteX43" fmla="*/ 6323 w 10000"/>
              <a:gd name="connsiteY43" fmla="*/ 7192 h 10000"/>
              <a:gd name="connsiteX44" fmla="*/ 6337 w 10000"/>
              <a:gd name="connsiteY44" fmla="*/ 7199 h 10000"/>
              <a:gd name="connsiteX45" fmla="*/ 6282 w 10000"/>
              <a:gd name="connsiteY45" fmla="*/ 7357 h 10000"/>
              <a:gd name="connsiteX46" fmla="*/ 6084 w 10000"/>
              <a:gd name="connsiteY46" fmla="*/ 7528 h 10000"/>
              <a:gd name="connsiteX47" fmla="*/ 5973 w 10000"/>
              <a:gd name="connsiteY47" fmla="*/ 7772 h 10000"/>
              <a:gd name="connsiteX48" fmla="*/ 5863 w 10000"/>
              <a:gd name="connsiteY48" fmla="*/ 7746 h 10000"/>
              <a:gd name="connsiteX49" fmla="*/ 5905 w 10000"/>
              <a:gd name="connsiteY49" fmla="*/ 8583 h 10000"/>
              <a:gd name="connsiteX50" fmla="*/ 5568 w 10000"/>
              <a:gd name="connsiteY50" fmla="*/ 8056 h 10000"/>
              <a:gd name="connsiteX51" fmla="*/ 5543 w 10000"/>
              <a:gd name="connsiteY51" fmla="*/ 7887 h 10000"/>
              <a:gd name="connsiteX52" fmla="*/ 5532 w 10000"/>
              <a:gd name="connsiteY52" fmla="*/ 7746 h 10000"/>
              <a:gd name="connsiteX53" fmla="*/ 5401 w 10000"/>
              <a:gd name="connsiteY53" fmla="*/ 7549 h 10000"/>
              <a:gd name="connsiteX54" fmla="*/ 5047 w 10000"/>
              <a:gd name="connsiteY54" fmla="*/ 7776 h 10000"/>
              <a:gd name="connsiteX55" fmla="*/ 4905 w 10000"/>
              <a:gd name="connsiteY55" fmla="*/ 7690 h 10000"/>
              <a:gd name="connsiteX56" fmla="*/ 4870 w 10000"/>
              <a:gd name="connsiteY56" fmla="*/ 7663 h 10000"/>
              <a:gd name="connsiteX57" fmla="*/ 4823 w 10000"/>
              <a:gd name="connsiteY57" fmla="*/ 7408 h 10000"/>
              <a:gd name="connsiteX58" fmla="*/ 4870 w 10000"/>
              <a:gd name="connsiteY58" fmla="*/ 7380 h 10000"/>
              <a:gd name="connsiteX59" fmla="*/ 4976 w 10000"/>
              <a:gd name="connsiteY59" fmla="*/ 7239 h 10000"/>
              <a:gd name="connsiteX60" fmla="*/ 5426 w 10000"/>
              <a:gd name="connsiteY60" fmla="*/ 6846 h 10000"/>
              <a:gd name="connsiteX61" fmla="*/ 5698 w 10000"/>
              <a:gd name="connsiteY61" fmla="*/ 6394 h 10000"/>
              <a:gd name="connsiteX62" fmla="*/ 5733 w 10000"/>
              <a:gd name="connsiteY62" fmla="*/ 6311 h 10000"/>
              <a:gd name="connsiteX63" fmla="*/ 5756 w 10000"/>
              <a:gd name="connsiteY63" fmla="*/ 6143 h 10000"/>
              <a:gd name="connsiteX64" fmla="*/ 5744 w 10000"/>
              <a:gd name="connsiteY64" fmla="*/ 5974 h 10000"/>
              <a:gd name="connsiteX65" fmla="*/ 5650 w 10000"/>
              <a:gd name="connsiteY65" fmla="*/ 5915 h 10000"/>
              <a:gd name="connsiteX66" fmla="*/ 5413 w 10000"/>
              <a:gd name="connsiteY66" fmla="*/ 5832 h 10000"/>
              <a:gd name="connsiteX67" fmla="*/ 5271 w 10000"/>
              <a:gd name="connsiteY67" fmla="*/ 5746 h 10000"/>
              <a:gd name="connsiteX68" fmla="*/ 5047 w 10000"/>
              <a:gd name="connsiteY68" fmla="*/ 5672 h 10000"/>
              <a:gd name="connsiteX69" fmla="*/ 4740 w 10000"/>
              <a:gd name="connsiteY69" fmla="*/ 5436 h 10000"/>
              <a:gd name="connsiteX70" fmla="*/ 4645 w 10000"/>
              <a:gd name="connsiteY70" fmla="*/ 5464 h 10000"/>
              <a:gd name="connsiteX71" fmla="*/ 4468 w 10000"/>
              <a:gd name="connsiteY71" fmla="*/ 5719 h 10000"/>
              <a:gd name="connsiteX72" fmla="*/ 4444 w 10000"/>
              <a:gd name="connsiteY72" fmla="*/ 5774 h 10000"/>
              <a:gd name="connsiteX73" fmla="*/ 4409 w 10000"/>
              <a:gd name="connsiteY73" fmla="*/ 5805 h 10000"/>
              <a:gd name="connsiteX74" fmla="*/ 4386 w 10000"/>
              <a:gd name="connsiteY74" fmla="*/ 5888 h 10000"/>
              <a:gd name="connsiteX75" fmla="*/ 4314 w 10000"/>
              <a:gd name="connsiteY75" fmla="*/ 5943 h 10000"/>
              <a:gd name="connsiteX76" fmla="*/ 3995 w 10000"/>
              <a:gd name="connsiteY76" fmla="*/ 5774 h 10000"/>
              <a:gd name="connsiteX77" fmla="*/ 3888 w 10000"/>
              <a:gd name="connsiteY77" fmla="*/ 5805 h 10000"/>
              <a:gd name="connsiteX78" fmla="*/ 3771 w 10000"/>
              <a:gd name="connsiteY78" fmla="*/ 6057 h 10000"/>
              <a:gd name="connsiteX79" fmla="*/ 3700 w 10000"/>
              <a:gd name="connsiteY79" fmla="*/ 6143 h 10000"/>
              <a:gd name="connsiteX80" fmla="*/ 3203 w 10000"/>
              <a:gd name="connsiteY80" fmla="*/ 6057 h 10000"/>
              <a:gd name="connsiteX81" fmla="*/ 3109 w 10000"/>
              <a:gd name="connsiteY81" fmla="*/ 5943 h 10000"/>
              <a:gd name="connsiteX82" fmla="*/ 2695 w 10000"/>
              <a:gd name="connsiteY82" fmla="*/ 5974 h 10000"/>
              <a:gd name="connsiteX83" fmla="*/ 2624 w 10000"/>
              <a:gd name="connsiteY83" fmla="*/ 6029 h 10000"/>
              <a:gd name="connsiteX84" fmla="*/ 2258 w 10000"/>
              <a:gd name="connsiteY84" fmla="*/ 6001 h 10000"/>
              <a:gd name="connsiteX85" fmla="*/ 2187 w 10000"/>
              <a:gd name="connsiteY85" fmla="*/ 5888 h 10000"/>
              <a:gd name="connsiteX86" fmla="*/ 2103 w 10000"/>
              <a:gd name="connsiteY86" fmla="*/ 5860 h 10000"/>
              <a:gd name="connsiteX87" fmla="*/ 602 w 10000"/>
              <a:gd name="connsiteY87" fmla="*/ 5888 h 10000"/>
              <a:gd name="connsiteX88" fmla="*/ 247 w 10000"/>
              <a:gd name="connsiteY88" fmla="*/ 5832 h 10000"/>
              <a:gd name="connsiteX89" fmla="*/ 153 w 10000"/>
              <a:gd name="connsiteY89" fmla="*/ 5746 h 10000"/>
              <a:gd name="connsiteX90" fmla="*/ 0 w 10000"/>
              <a:gd name="connsiteY90" fmla="*/ 5746 h 10000"/>
              <a:gd name="connsiteX0" fmla="*/ 0 w 10000"/>
              <a:gd name="connsiteY0" fmla="*/ 10000 h 10000"/>
              <a:gd name="connsiteX1" fmla="*/ 0 w 10000"/>
              <a:gd name="connsiteY1" fmla="*/ 28 h 10000"/>
              <a:gd name="connsiteX2" fmla="*/ 10000 w 10000"/>
              <a:gd name="connsiteY2" fmla="*/ 0 h 10000"/>
              <a:gd name="connsiteX3" fmla="*/ 10000 w 10000"/>
              <a:gd name="connsiteY3" fmla="*/ 8114 h 10000"/>
              <a:gd name="connsiteX4" fmla="*/ 9303 w 10000"/>
              <a:gd name="connsiteY4" fmla="*/ 8283 h 10000"/>
              <a:gd name="connsiteX5" fmla="*/ 9255 w 10000"/>
              <a:gd name="connsiteY5" fmla="*/ 8225 h 10000"/>
              <a:gd name="connsiteX6" fmla="*/ 9291 w 10000"/>
              <a:gd name="connsiteY6" fmla="*/ 8170 h 10000"/>
              <a:gd name="connsiteX7" fmla="*/ 9468 w 10000"/>
              <a:gd name="connsiteY7" fmla="*/ 8056 h 10000"/>
              <a:gd name="connsiteX8" fmla="*/ 9598 w 10000"/>
              <a:gd name="connsiteY8" fmla="*/ 7887 h 10000"/>
              <a:gd name="connsiteX9" fmla="*/ 9527 w 10000"/>
              <a:gd name="connsiteY9" fmla="*/ 7466 h 10000"/>
              <a:gd name="connsiteX10" fmla="*/ 9268 w 10000"/>
              <a:gd name="connsiteY10" fmla="*/ 7577 h 10000"/>
              <a:gd name="connsiteX11" fmla="*/ 9125 w 10000"/>
              <a:gd name="connsiteY11" fmla="*/ 7718 h 10000"/>
              <a:gd name="connsiteX12" fmla="*/ 9090 w 10000"/>
              <a:gd name="connsiteY12" fmla="*/ 7746 h 10000"/>
              <a:gd name="connsiteX13" fmla="*/ 8960 w 10000"/>
              <a:gd name="connsiteY13" fmla="*/ 7663 h 10000"/>
              <a:gd name="connsiteX14" fmla="*/ 8711 w 10000"/>
              <a:gd name="connsiteY14" fmla="*/ 7439 h 10000"/>
              <a:gd name="connsiteX15" fmla="*/ 8569 w 10000"/>
              <a:gd name="connsiteY15" fmla="*/ 7466 h 10000"/>
              <a:gd name="connsiteX16" fmla="*/ 8499 w 10000"/>
              <a:gd name="connsiteY16" fmla="*/ 7521 h 10000"/>
              <a:gd name="connsiteX17" fmla="*/ 8464 w 10000"/>
              <a:gd name="connsiteY17" fmla="*/ 7549 h 10000"/>
              <a:gd name="connsiteX18" fmla="*/ 8239 w 10000"/>
              <a:gd name="connsiteY18" fmla="*/ 7746 h 10000"/>
              <a:gd name="connsiteX19" fmla="*/ 8156 w 10000"/>
              <a:gd name="connsiteY19" fmla="*/ 7804 h 10000"/>
              <a:gd name="connsiteX20" fmla="*/ 8158 w 10000"/>
              <a:gd name="connsiteY20" fmla="*/ 8009 h 10000"/>
              <a:gd name="connsiteX21" fmla="*/ 7565 w 10000"/>
              <a:gd name="connsiteY21" fmla="*/ 8028 h 10000"/>
              <a:gd name="connsiteX22" fmla="*/ 7353 w 10000"/>
              <a:gd name="connsiteY22" fmla="*/ 8142 h 10000"/>
              <a:gd name="connsiteX23" fmla="*/ 7297 w 10000"/>
              <a:gd name="connsiteY23" fmla="*/ 8264 h 10000"/>
              <a:gd name="connsiteX24" fmla="*/ 7036 w 10000"/>
              <a:gd name="connsiteY24" fmla="*/ 8247 h 10000"/>
              <a:gd name="connsiteX25" fmla="*/ 6998 w 10000"/>
              <a:gd name="connsiteY25" fmla="*/ 8084 h 10000"/>
              <a:gd name="connsiteX26" fmla="*/ 6898 w 10000"/>
              <a:gd name="connsiteY26" fmla="*/ 8140 h 10000"/>
              <a:gd name="connsiteX27" fmla="*/ 6773 w 10000"/>
              <a:gd name="connsiteY27" fmla="*/ 8001 h 10000"/>
              <a:gd name="connsiteX28" fmla="*/ 6738 w 10000"/>
              <a:gd name="connsiteY28" fmla="*/ 7973 h 10000"/>
              <a:gd name="connsiteX29" fmla="*/ 6726 w 10000"/>
              <a:gd name="connsiteY29" fmla="*/ 7832 h 10000"/>
              <a:gd name="connsiteX30" fmla="*/ 6868 w 10000"/>
              <a:gd name="connsiteY30" fmla="*/ 7718 h 10000"/>
              <a:gd name="connsiteX31" fmla="*/ 6985 w 10000"/>
              <a:gd name="connsiteY31" fmla="*/ 7549 h 10000"/>
              <a:gd name="connsiteX32" fmla="*/ 6903 w 10000"/>
              <a:gd name="connsiteY32" fmla="*/ 7211 h 10000"/>
              <a:gd name="connsiteX33" fmla="*/ 6998 w 10000"/>
              <a:gd name="connsiteY33" fmla="*/ 6959 h 10000"/>
              <a:gd name="connsiteX34" fmla="*/ 6985 w 10000"/>
              <a:gd name="connsiteY34" fmla="*/ 6563 h 10000"/>
              <a:gd name="connsiteX35" fmla="*/ 6926 w 10000"/>
              <a:gd name="connsiteY35" fmla="*/ 6422 h 10000"/>
              <a:gd name="connsiteX36" fmla="*/ 6773 w 10000"/>
              <a:gd name="connsiteY36" fmla="*/ 6394 h 10000"/>
              <a:gd name="connsiteX37" fmla="*/ 6336 w 10000"/>
              <a:gd name="connsiteY37" fmla="*/ 6422 h 10000"/>
              <a:gd name="connsiteX38" fmla="*/ 6253 w 10000"/>
              <a:gd name="connsiteY38" fmla="*/ 6508 h 10000"/>
              <a:gd name="connsiteX39" fmla="*/ 6182 w 10000"/>
              <a:gd name="connsiteY39" fmla="*/ 6563 h 10000"/>
              <a:gd name="connsiteX40" fmla="*/ 6099 w 10000"/>
              <a:gd name="connsiteY40" fmla="*/ 6732 h 10000"/>
              <a:gd name="connsiteX41" fmla="*/ 6239 w 10000"/>
              <a:gd name="connsiteY41" fmla="*/ 6867 h 10000"/>
              <a:gd name="connsiteX42" fmla="*/ 6307 w 10000"/>
              <a:gd name="connsiteY42" fmla="*/ 7068 h 10000"/>
              <a:gd name="connsiteX43" fmla="*/ 6323 w 10000"/>
              <a:gd name="connsiteY43" fmla="*/ 7192 h 10000"/>
              <a:gd name="connsiteX44" fmla="*/ 6337 w 10000"/>
              <a:gd name="connsiteY44" fmla="*/ 7199 h 10000"/>
              <a:gd name="connsiteX45" fmla="*/ 6282 w 10000"/>
              <a:gd name="connsiteY45" fmla="*/ 7357 h 10000"/>
              <a:gd name="connsiteX46" fmla="*/ 6084 w 10000"/>
              <a:gd name="connsiteY46" fmla="*/ 7528 h 10000"/>
              <a:gd name="connsiteX47" fmla="*/ 5973 w 10000"/>
              <a:gd name="connsiteY47" fmla="*/ 7772 h 10000"/>
              <a:gd name="connsiteX48" fmla="*/ 5863 w 10000"/>
              <a:gd name="connsiteY48" fmla="*/ 7746 h 10000"/>
              <a:gd name="connsiteX49" fmla="*/ 5905 w 10000"/>
              <a:gd name="connsiteY49" fmla="*/ 8583 h 10000"/>
              <a:gd name="connsiteX50" fmla="*/ 5568 w 10000"/>
              <a:gd name="connsiteY50" fmla="*/ 8056 h 10000"/>
              <a:gd name="connsiteX51" fmla="*/ 5543 w 10000"/>
              <a:gd name="connsiteY51" fmla="*/ 7887 h 10000"/>
              <a:gd name="connsiteX52" fmla="*/ 5532 w 10000"/>
              <a:gd name="connsiteY52" fmla="*/ 7746 h 10000"/>
              <a:gd name="connsiteX53" fmla="*/ 5401 w 10000"/>
              <a:gd name="connsiteY53" fmla="*/ 7549 h 10000"/>
              <a:gd name="connsiteX54" fmla="*/ 5047 w 10000"/>
              <a:gd name="connsiteY54" fmla="*/ 7776 h 10000"/>
              <a:gd name="connsiteX55" fmla="*/ 4905 w 10000"/>
              <a:gd name="connsiteY55" fmla="*/ 7690 h 10000"/>
              <a:gd name="connsiteX56" fmla="*/ 4870 w 10000"/>
              <a:gd name="connsiteY56" fmla="*/ 7663 h 10000"/>
              <a:gd name="connsiteX57" fmla="*/ 4823 w 10000"/>
              <a:gd name="connsiteY57" fmla="*/ 7408 h 10000"/>
              <a:gd name="connsiteX58" fmla="*/ 4870 w 10000"/>
              <a:gd name="connsiteY58" fmla="*/ 7380 h 10000"/>
              <a:gd name="connsiteX59" fmla="*/ 4976 w 10000"/>
              <a:gd name="connsiteY59" fmla="*/ 7239 h 10000"/>
              <a:gd name="connsiteX60" fmla="*/ 5426 w 10000"/>
              <a:gd name="connsiteY60" fmla="*/ 6846 h 10000"/>
              <a:gd name="connsiteX61" fmla="*/ 5698 w 10000"/>
              <a:gd name="connsiteY61" fmla="*/ 6394 h 10000"/>
              <a:gd name="connsiteX62" fmla="*/ 5733 w 10000"/>
              <a:gd name="connsiteY62" fmla="*/ 6311 h 10000"/>
              <a:gd name="connsiteX63" fmla="*/ 5756 w 10000"/>
              <a:gd name="connsiteY63" fmla="*/ 6143 h 10000"/>
              <a:gd name="connsiteX64" fmla="*/ 5744 w 10000"/>
              <a:gd name="connsiteY64" fmla="*/ 5974 h 10000"/>
              <a:gd name="connsiteX65" fmla="*/ 5650 w 10000"/>
              <a:gd name="connsiteY65" fmla="*/ 5915 h 10000"/>
              <a:gd name="connsiteX66" fmla="*/ 5413 w 10000"/>
              <a:gd name="connsiteY66" fmla="*/ 5832 h 10000"/>
              <a:gd name="connsiteX67" fmla="*/ 5271 w 10000"/>
              <a:gd name="connsiteY67" fmla="*/ 5746 h 10000"/>
              <a:gd name="connsiteX68" fmla="*/ 5047 w 10000"/>
              <a:gd name="connsiteY68" fmla="*/ 5672 h 10000"/>
              <a:gd name="connsiteX69" fmla="*/ 4740 w 10000"/>
              <a:gd name="connsiteY69" fmla="*/ 5436 h 10000"/>
              <a:gd name="connsiteX70" fmla="*/ 4645 w 10000"/>
              <a:gd name="connsiteY70" fmla="*/ 5464 h 10000"/>
              <a:gd name="connsiteX71" fmla="*/ 4468 w 10000"/>
              <a:gd name="connsiteY71" fmla="*/ 5719 h 10000"/>
              <a:gd name="connsiteX72" fmla="*/ 4444 w 10000"/>
              <a:gd name="connsiteY72" fmla="*/ 5774 h 10000"/>
              <a:gd name="connsiteX73" fmla="*/ 4409 w 10000"/>
              <a:gd name="connsiteY73" fmla="*/ 5805 h 10000"/>
              <a:gd name="connsiteX74" fmla="*/ 4386 w 10000"/>
              <a:gd name="connsiteY74" fmla="*/ 5888 h 10000"/>
              <a:gd name="connsiteX75" fmla="*/ 4314 w 10000"/>
              <a:gd name="connsiteY75" fmla="*/ 5943 h 10000"/>
              <a:gd name="connsiteX76" fmla="*/ 3995 w 10000"/>
              <a:gd name="connsiteY76" fmla="*/ 5774 h 10000"/>
              <a:gd name="connsiteX77" fmla="*/ 3888 w 10000"/>
              <a:gd name="connsiteY77" fmla="*/ 5805 h 10000"/>
              <a:gd name="connsiteX78" fmla="*/ 3771 w 10000"/>
              <a:gd name="connsiteY78" fmla="*/ 6057 h 10000"/>
              <a:gd name="connsiteX79" fmla="*/ 3700 w 10000"/>
              <a:gd name="connsiteY79" fmla="*/ 6143 h 10000"/>
              <a:gd name="connsiteX80" fmla="*/ 3203 w 10000"/>
              <a:gd name="connsiteY80" fmla="*/ 6057 h 10000"/>
              <a:gd name="connsiteX81" fmla="*/ 3109 w 10000"/>
              <a:gd name="connsiteY81" fmla="*/ 5943 h 10000"/>
              <a:gd name="connsiteX82" fmla="*/ 2695 w 10000"/>
              <a:gd name="connsiteY82" fmla="*/ 5974 h 10000"/>
              <a:gd name="connsiteX83" fmla="*/ 2624 w 10000"/>
              <a:gd name="connsiteY83" fmla="*/ 6029 h 10000"/>
              <a:gd name="connsiteX84" fmla="*/ 2258 w 10000"/>
              <a:gd name="connsiteY84" fmla="*/ 6001 h 10000"/>
              <a:gd name="connsiteX85" fmla="*/ 2187 w 10000"/>
              <a:gd name="connsiteY85" fmla="*/ 5888 h 10000"/>
              <a:gd name="connsiteX86" fmla="*/ 2103 w 10000"/>
              <a:gd name="connsiteY86" fmla="*/ 5860 h 10000"/>
              <a:gd name="connsiteX87" fmla="*/ 602 w 10000"/>
              <a:gd name="connsiteY87" fmla="*/ 5888 h 10000"/>
              <a:gd name="connsiteX88" fmla="*/ 247 w 10000"/>
              <a:gd name="connsiteY88" fmla="*/ 5832 h 10000"/>
              <a:gd name="connsiteX89" fmla="*/ 153 w 10000"/>
              <a:gd name="connsiteY89" fmla="*/ 5746 h 10000"/>
              <a:gd name="connsiteX90" fmla="*/ 0 w 10000"/>
              <a:gd name="connsiteY90" fmla="*/ 57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000" h="10000">
                <a:moveTo>
                  <a:pt x="0" y="10000"/>
                </a:moveTo>
                <a:lnTo>
                  <a:pt x="0" y="28"/>
                </a:lnTo>
                <a:lnTo>
                  <a:pt x="10000" y="0"/>
                </a:lnTo>
                <a:lnTo>
                  <a:pt x="10000" y="8114"/>
                </a:lnTo>
                <a:cubicBezTo>
                  <a:pt x="9550" y="8179"/>
                  <a:pt x="9558" y="8087"/>
                  <a:pt x="9303" y="8283"/>
                </a:cubicBezTo>
                <a:cubicBezTo>
                  <a:pt x="9287" y="8265"/>
                  <a:pt x="9259" y="8265"/>
                  <a:pt x="9255" y="8225"/>
                </a:cubicBezTo>
                <a:cubicBezTo>
                  <a:pt x="9251" y="8191"/>
                  <a:pt x="9278" y="8182"/>
                  <a:pt x="9291" y="8170"/>
                </a:cubicBezTo>
                <a:cubicBezTo>
                  <a:pt x="9347" y="8111"/>
                  <a:pt x="9410" y="8077"/>
                  <a:pt x="9468" y="8056"/>
                </a:cubicBezTo>
                <a:cubicBezTo>
                  <a:pt x="9526" y="7967"/>
                  <a:pt x="9524" y="7921"/>
                  <a:pt x="9598" y="7887"/>
                </a:cubicBezTo>
                <a:cubicBezTo>
                  <a:pt x="9590" y="7672"/>
                  <a:pt x="9612" y="7531"/>
                  <a:pt x="9527" y="7466"/>
                </a:cubicBezTo>
                <a:cubicBezTo>
                  <a:pt x="9439" y="7497"/>
                  <a:pt x="9352" y="7509"/>
                  <a:pt x="9268" y="7577"/>
                </a:cubicBezTo>
                <a:cubicBezTo>
                  <a:pt x="9229" y="7669"/>
                  <a:pt x="9176" y="7678"/>
                  <a:pt x="9125" y="7718"/>
                </a:cubicBezTo>
                <a:cubicBezTo>
                  <a:pt x="9113" y="7727"/>
                  <a:pt x="9090" y="7746"/>
                  <a:pt x="9090" y="7746"/>
                </a:cubicBezTo>
                <a:cubicBezTo>
                  <a:pt x="8983" y="7684"/>
                  <a:pt x="9027" y="7715"/>
                  <a:pt x="8960" y="7663"/>
                </a:cubicBezTo>
                <a:cubicBezTo>
                  <a:pt x="8885" y="7528"/>
                  <a:pt x="8799" y="7506"/>
                  <a:pt x="8711" y="7439"/>
                </a:cubicBezTo>
                <a:cubicBezTo>
                  <a:pt x="8663" y="7448"/>
                  <a:pt x="8616" y="7448"/>
                  <a:pt x="8569" y="7466"/>
                </a:cubicBezTo>
                <a:cubicBezTo>
                  <a:pt x="8545" y="7475"/>
                  <a:pt x="8522" y="7503"/>
                  <a:pt x="8499" y="7521"/>
                </a:cubicBezTo>
                <a:cubicBezTo>
                  <a:pt x="8487" y="7531"/>
                  <a:pt x="8464" y="7549"/>
                  <a:pt x="8464" y="7549"/>
                </a:cubicBezTo>
                <a:cubicBezTo>
                  <a:pt x="8412" y="7678"/>
                  <a:pt x="8309" y="7697"/>
                  <a:pt x="8239" y="7746"/>
                </a:cubicBezTo>
                <a:cubicBezTo>
                  <a:pt x="8205" y="7770"/>
                  <a:pt x="8170" y="7760"/>
                  <a:pt x="8156" y="7804"/>
                </a:cubicBezTo>
                <a:cubicBezTo>
                  <a:pt x="8143" y="7848"/>
                  <a:pt x="8158" y="8009"/>
                  <a:pt x="8158" y="8009"/>
                </a:cubicBezTo>
                <a:cubicBezTo>
                  <a:pt x="8047" y="8062"/>
                  <a:pt x="7699" y="8006"/>
                  <a:pt x="7565" y="8028"/>
                </a:cubicBezTo>
                <a:cubicBezTo>
                  <a:pt x="7431" y="8050"/>
                  <a:pt x="7449" y="8117"/>
                  <a:pt x="7353" y="8142"/>
                </a:cubicBezTo>
                <a:cubicBezTo>
                  <a:pt x="7324" y="8133"/>
                  <a:pt x="7350" y="8247"/>
                  <a:pt x="7297" y="8264"/>
                </a:cubicBezTo>
                <a:cubicBezTo>
                  <a:pt x="7244" y="8281"/>
                  <a:pt x="7081" y="8252"/>
                  <a:pt x="7036" y="8247"/>
                </a:cubicBezTo>
                <a:cubicBezTo>
                  <a:pt x="6991" y="8242"/>
                  <a:pt x="7021" y="8102"/>
                  <a:pt x="6998" y="8084"/>
                </a:cubicBezTo>
                <a:cubicBezTo>
                  <a:pt x="6975" y="8066"/>
                  <a:pt x="6924" y="8143"/>
                  <a:pt x="6898" y="8140"/>
                </a:cubicBezTo>
                <a:cubicBezTo>
                  <a:pt x="6856" y="8094"/>
                  <a:pt x="6815" y="8047"/>
                  <a:pt x="6773" y="8001"/>
                </a:cubicBezTo>
                <a:cubicBezTo>
                  <a:pt x="6761" y="7991"/>
                  <a:pt x="6748" y="7988"/>
                  <a:pt x="6738" y="7973"/>
                </a:cubicBezTo>
                <a:cubicBezTo>
                  <a:pt x="6719" y="7945"/>
                  <a:pt x="6694" y="7884"/>
                  <a:pt x="6726" y="7832"/>
                </a:cubicBezTo>
                <a:cubicBezTo>
                  <a:pt x="6752" y="7789"/>
                  <a:pt x="6835" y="7743"/>
                  <a:pt x="6868" y="7718"/>
                </a:cubicBezTo>
                <a:cubicBezTo>
                  <a:pt x="6908" y="7647"/>
                  <a:pt x="6945" y="7617"/>
                  <a:pt x="6985" y="7549"/>
                </a:cubicBezTo>
                <a:cubicBezTo>
                  <a:pt x="6913" y="7436"/>
                  <a:pt x="6929" y="7402"/>
                  <a:pt x="6903" y="7211"/>
                </a:cubicBezTo>
                <a:cubicBezTo>
                  <a:pt x="6927" y="7033"/>
                  <a:pt x="6929" y="7012"/>
                  <a:pt x="6998" y="6959"/>
                </a:cubicBezTo>
                <a:cubicBezTo>
                  <a:pt x="7043" y="6846"/>
                  <a:pt x="7027" y="6677"/>
                  <a:pt x="6985" y="6563"/>
                </a:cubicBezTo>
                <a:cubicBezTo>
                  <a:pt x="6967" y="6514"/>
                  <a:pt x="6926" y="6422"/>
                  <a:pt x="6926" y="6422"/>
                </a:cubicBezTo>
                <a:cubicBezTo>
                  <a:pt x="6868" y="6459"/>
                  <a:pt x="6831" y="6428"/>
                  <a:pt x="6773" y="6394"/>
                </a:cubicBezTo>
                <a:cubicBezTo>
                  <a:pt x="6627" y="6404"/>
                  <a:pt x="6482" y="6404"/>
                  <a:pt x="6336" y="6422"/>
                </a:cubicBezTo>
                <a:cubicBezTo>
                  <a:pt x="6317" y="6425"/>
                  <a:pt x="6266" y="6496"/>
                  <a:pt x="6253" y="6508"/>
                </a:cubicBezTo>
                <a:cubicBezTo>
                  <a:pt x="6230" y="6529"/>
                  <a:pt x="6182" y="6563"/>
                  <a:pt x="6182" y="6563"/>
                </a:cubicBezTo>
                <a:cubicBezTo>
                  <a:pt x="6136" y="6637"/>
                  <a:pt x="6118" y="6609"/>
                  <a:pt x="6099" y="6732"/>
                </a:cubicBezTo>
                <a:cubicBezTo>
                  <a:pt x="6113" y="6883"/>
                  <a:pt x="6176" y="6818"/>
                  <a:pt x="6239" y="6867"/>
                </a:cubicBezTo>
                <a:cubicBezTo>
                  <a:pt x="6295" y="6999"/>
                  <a:pt x="6333" y="6961"/>
                  <a:pt x="6307" y="7068"/>
                </a:cubicBezTo>
                <a:cubicBezTo>
                  <a:pt x="6301" y="7093"/>
                  <a:pt x="6334" y="7177"/>
                  <a:pt x="6323" y="7192"/>
                </a:cubicBezTo>
                <a:cubicBezTo>
                  <a:pt x="6309" y="7220"/>
                  <a:pt x="6320" y="7175"/>
                  <a:pt x="6337" y="7199"/>
                </a:cubicBezTo>
                <a:cubicBezTo>
                  <a:pt x="6354" y="7223"/>
                  <a:pt x="6324" y="7302"/>
                  <a:pt x="6282" y="7357"/>
                </a:cubicBezTo>
                <a:cubicBezTo>
                  <a:pt x="6240" y="7412"/>
                  <a:pt x="6124" y="7482"/>
                  <a:pt x="6084" y="7528"/>
                </a:cubicBezTo>
                <a:cubicBezTo>
                  <a:pt x="6050" y="7597"/>
                  <a:pt x="5997" y="7716"/>
                  <a:pt x="5973" y="7772"/>
                </a:cubicBezTo>
                <a:cubicBezTo>
                  <a:pt x="5949" y="7828"/>
                  <a:pt x="5863" y="7596"/>
                  <a:pt x="5863" y="7746"/>
                </a:cubicBezTo>
                <a:cubicBezTo>
                  <a:pt x="5836" y="7939"/>
                  <a:pt x="5965" y="8430"/>
                  <a:pt x="5905" y="8583"/>
                </a:cubicBezTo>
                <a:cubicBezTo>
                  <a:pt x="5749" y="8546"/>
                  <a:pt x="5654" y="8274"/>
                  <a:pt x="5568" y="8056"/>
                </a:cubicBezTo>
                <a:cubicBezTo>
                  <a:pt x="5560" y="8001"/>
                  <a:pt x="5551" y="7942"/>
                  <a:pt x="5543" y="7887"/>
                </a:cubicBezTo>
                <a:cubicBezTo>
                  <a:pt x="5537" y="7841"/>
                  <a:pt x="5542" y="7786"/>
                  <a:pt x="5532" y="7746"/>
                </a:cubicBezTo>
                <a:cubicBezTo>
                  <a:pt x="5497" y="7611"/>
                  <a:pt x="5457" y="7592"/>
                  <a:pt x="5401" y="7549"/>
                </a:cubicBezTo>
                <a:cubicBezTo>
                  <a:pt x="5284" y="7623"/>
                  <a:pt x="5162" y="7681"/>
                  <a:pt x="5047" y="7776"/>
                </a:cubicBezTo>
                <a:cubicBezTo>
                  <a:pt x="4953" y="7736"/>
                  <a:pt x="4998" y="7764"/>
                  <a:pt x="4905" y="7690"/>
                </a:cubicBezTo>
                <a:cubicBezTo>
                  <a:pt x="4894" y="7681"/>
                  <a:pt x="4870" y="7663"/>
                  <a:pt x="4870" y="7663"/>
                </a:cubicBezTo>
                <a:cubicBezTo>
                  <a:pt x="4840" y="7592"/>
                  <a:pt x="4774" y="7546"/>
                  <a:pt x="4823" y="7408"/>
                </a:cubicBezTo>
                <a:cubicBezTo>
                  <a:pt x="4833" y="7377"/>
                  <a:pt x="4855" y="7389"/>
                  <a:pt x="4870" y="7380"/>
                </a:cubicBezTo>
                <a:cubicBezTo>
                  <a:pt x="4907" y="7337"/>
                  <a:pt x="4939" y="7276"/>
                  <a:pt x="4976" y="7239"/>
                </a:cubicBezTo>
                <a:cubicBezTo>
                  <a:pt x="5122" y="7092"/>
                  <a:pt x="5291" y="7049"/>
                  <a:pt x="5426" y="6846"/>
                </a:cubicBezTo>
                <a:cubicBezTo>
                  <a:pt x="5514" y="6714"/>
                  <a:pt x="5599" y="6471"/>
                  <a:pt x="5698" y="6394"/>
                </a:cubicBezTo>
                <a:cubicBezTo>
                  <a:pt x="5709" y="6367"/>
                  <a:pt x="5725" y="6345"/>
                  <a:pt x="5733" y="6311"/>
                </a:cubicBezTo>
                <a:cubicBezTo>
                  <a:pt x="5744" y="6259"/>
                  <a:pt x="5756" y="6143"/>
                  <a:pt x="5756" y="6143"/>
                </a:cubicBezTo>
                <a:cubicBezTo>
                  <a:pt x="5752" y="6087"/>
                  <a:pt x="5762" y="6010"/>
                  <a:pt x="5744" y="5974"/>
                </a:cubicBezTo>
                <a:cubicBezTo>
                  <a:pt x="5720" y="5921"/>
                  <a:pt x="5682" y="5931"/>
                  <a:pt x="5650" y="5915"/>
                </a:cubicBezTo>
                <a:cubicBezTo>
                  <a:pt x="5572" y="5881"/>
                  <a:pt x="5492" y="5863"/>
                  <a:pt x="5413" y="5832"/>
                </a:cubicBezTo>
                <a:cubicBezTo>
                  <a:pt x="5367" y="5795"/>
                  <a:pt x="5332" y="5773"/>
                  <a:pt x="5271" y="5746"/>
                </a:cubicBezTo>
                <a:cubicBezTo>
                  <a:pt x="5210" y="5719"/>
                  <a:pt x="5126" y="5734"/>
                  <a:pt x="5047" y="5672"/>
                </a:cubicBezTo>
                <a:cubicBezTo>
                  <a:pt x="4936" y="5485"/>
                  <a:pt x="4919" y="5415"/>
                  <a:pt x="4740" y="5436"/>
                </a:cubicBezTo>
                <a:cubicBezTo>
                  <a:pt x="4708" y="5445"/>
                  <a:pt x="4675" y="5439"/>
                  <a:pt x="4645" y="5464"/>
                </a:cubicBezTo>
                <a:cubicBezTo>
                  <a:pt x="4580" y="5519"/>
                  <a:pt x="4535" y="5666"/>
                  <a:pt x="4468" y="5719"/>
                </a:cubicBezTo>
                <a:cubicBezTo>
                  <a:pt x="4461" y="5737"/>
                  <a:pt x="4453" y="5759"/>
                  <a:pt x="4444" y="5774"/>
                </a:cubicBezTo>
                <a:cubicBezTo>
                  <a:pt x="4434" y="5789"/>
                  <a:pt x="4418" y="5786"/>
                  <a:pt x="4409" y="5805"/>
                </a:cubicBezTo>
                <a:cubicBezTo>
                  <a:pt x="4399" y="5826"/>
                  <a:pt x="4397" y="5869"/>
                  <a:pt x="4386" y="5888"/>
                </a:cubicBezTo>
                <a:cubicBezTo>
                  <a:pt x="4364" y="5918"/>
                  <a:pt x="4314" y="5943"/>
                  <a:pt x="4314" y="5943"/>
                </a:cubicBezTo>
                <a:cubicBezTo>
                  <a:pt x="4199" y="5903"/>
                  <a:pt x="4105" y="5851"/>
                  <a:pt x="3995" y="5774"/>
                </a:cubicBezTo>
                <a:cubicBezTo>
                  <a:pt x="3959" y="5783"/>
                  <a:pt x="3923" y="5783"/>
                  <a:pt x="3888" y="5805"/>
                </a:cubicBezTo>
                <a:cubicBezTo>
                  <a:pt x="3843" y="5832"/>
                  <a:pt x="3805" y="6004"/>
                  <a:pt x="3771" y="6057"/>
                </a:cubicBezTo>
                <a:cubicBezTo>
                  <a:pt x="3725" y="6127"/>
                  <a:pt x="3748" y="6100"/>
                  <a:pt x="3700" y="6143"/>
                </a:cubicBezTo>
                <a:cubicBezTo>
                  <a:pt x="3530" y="6109"/>
                  <a:pt x="3375" y="6075"/>
                  <a:pt x="3203" y="6057"/>
                </a:cubicBezTo>
                <a:cubicBezTo>
                  <a:pt x="3165" y="6026"/>
                  <a:pt x="3146" y="5977"/>
                  <a:pt x="3109" y="5943"/>
                </a:cubicBezTo>
                <a:cubicBezTo>
                  <a:pt x="2971" y="5952"/>
                  <a:pt x="2833" y="5949"/>
                  <a:pt x="2695" y="5974"/>
                </a:cubicBezTo>
                <a:cubicBezTo>
                  <a:pt x="2670" y="5977"/>
                  <a:pt x="2624" y="6029"/>
                  <a:pt x="2624" y="6029"/>
                </a:cubicBezTo>
                <a:cubicBezTo>
                  <a:pt x="2502" y="6020"/>
                  <a:pt x="2379" y="6029"/>
                  <a:pt x="2258" y="6001"/>
                </a:cubicBezTo>
                <a:cubicBezTo>
                  <a:pt x="2230" y="5995"/>
                  <a:pt x="2214" y="5906"/>
                  <a:pt x="2187" y="5888"/>
                </a:cubicBezTo>
                <a:cubicBezTo>
                  <a:pt x="2160" y="5869"/>
                  <a:pt x="2132" y="5869"/>
                  <a:pt x="2103" y="5860"/>
                </a:cubicBezTo>
                <a:cubicBezTo>
                  <a:pt x="1558" y="5888"/>
                  <a:pt x="1178" y="5906"/>
                  <a:pt x="602" y="5888"/>
                </a:cubicBezTo>
                <a:cubicBezTo>
                  <a:pt x="579" y="5885"/>
                  <a:pt x="282" y="5842"/>
                  <a:pt x="247" y="5832"/>
                </a:cubicBezTo>
                <a:cubicBezTo>
                  <a:pt x="214" y="5823"/>
                  <a:pt x="187" y="5756"/>
                  <a:pt x="153" y="5746"/>
                </a:cubicBezTo>
                <a:cubicBezTo>
                  <a:pt x="103" y="5731"/>
                  <a:pt x="52" y="5746"/>
                  <a:pt x="0" y="5746"/>
                </a:cubicBezTo>
              </a:path>
            </a:pathLst>
          </a:custGeom>
          <a:solidFill>
            <a:srgbClr val="FFC000">
              <a:alpha val="65000"/>
            </a:srgbClr>
          </a:solidFill>
          <a:ln w="28575" cmpd="sng">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ZoneTexte 17"/>
          <p:cNvSpPr txBox="1"/>
          <p:nvPr/>
        </p:nvSpPr>
        <p:spPr>
          <a:xfrm>
            <a:off x="5323353" y="5676398"/>
            <a:ext cx="772840" cy="307777"/>
          </a:xfrm>
          <a:prstGeom prst="rect">
            <a:avLst/>
          </a:prstGeom>
          <a:noFill/>
        </p:spPr>
        <p:txBody>
          <a:bodyPr wrap="none" rtlCol="0">
            <a:spAutoFit/>
          </a:bodyPr>
          <a:lstStyle/>
          <a:p>
            <a:r>
              <a:rPr lang="fr-FR" sz="1400" b="1" dirty="0" smtClean="0">
                <a:latin typeface="Tw Cen MT" pitchFamily="34" charset="0"/>
              </a:rPr>
              <a:t>Elevage</a:t>
            </a:r>
            <a:endParaRPr lang="fr-FR" sz="1400" b="1" dirty="0">
              <a:latin typeface="Tw Cen MT" pitchFamily="34" charset="0"/>
            </a:endParaRPr>
          </a:p>
        </p:txBody>
      </p:sp>
      <p:sp>
        <p:nvSpPr>
          <p:cNvPr id="1031" name="Oval 7"/>
          <p:cNvSpPr>
            <a:spLocks noChangeArrowheads="1"/>
          </p:cNvSpPr>
          <p:nvPr/>
        </p:nvSpPr>
        <p:spPr bwMode="auto">
          <a:xfrm rot="-1105253">
            <a:off x="4541650" y="5222074"/>
            <a:ext cx="622300" cy="280988"/>
          </a:xfrm>
          <a:prstGeom prst="ellipse">
            <a:avLst/>
          </a:prstGeom>
          <a:solidFill>
            <a:srgbClr val="008000"/>
          </a:solid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23" name="ZoneTexte 22"/>
          <p:cNvSpPr txBox="1"/>
          <p:nvPr/>
        </p:nvSpPr>
        <p:spPr>
          <a:xfrm>
            <a:off x="5323353" y="5130950"/>
            <a:ext cx="3281095" cy="523220"/>
          </a:xfrm>
          <a:prstGeom prst="rect">
            <a:avLst/>
          </a:prstGeom>
          <a:noFill/>
        </p:spPr>
        <p:txBody>
          <a:bodyPr wrap="square" rtlCol="0">
            <a:spAutoFit/>
          </a:bodyPr>
          <a:lstStyle/>
          <a:p>
            <a:r>
              <a:rPr lang="fr-FR" sz="1400" b="1" dirty="0" smtClean="0">
                <a:latin typeface="Tw Cen MT" pitchFamily="34" charset="0"/>
              </a:rPr>
              <a:t>Cultures irriguées (fourrage, haricots…)</a:t>
            </a:r>
          </a:p>
          <a:p>
            <a:r>
              <a:rPr lang="fr-FR" sz="1400" b="1" dirty="0" smtClean="0">
                <a:latin typeface="Tw Cen MT" pitchFamily="34" charset="0"/>
              </a:rPr>
              <a:t>Surfaces de 50 à 200 hectares</a:t>
            </a:r>
          </a:p>
        </p:txBody>
      </p:sp>
      <p:sp>
        <p:nvSpPr>
          <p:cNvPr id="1035" name="Freeform 11"/>
          <p:cNvSpPr>
            <a:spLocks/>
          </p:cNvSpPr>
          <p:nvPr/>
        </p:nvSpPr>
        <p:spPr bwMode="auto">
          <a:xfrm>
            <a:off x="4572000" y="6093295"/>
            <a:ext cx="702000" cy="381600"/>
          </a:xfrm>
          <a:custGeom>
            <a:avLst/>
            <a:gdLst/>
            <a:ahLst/>
            <a:cxnLst>
              <a:cxn ang="0">
                <a:pos x="321" y="0"/>
              </a:cxn>
              <a:cxn ang="0">
                <a:pos x="0" y="91"/>
              </a:cxn>
              <a:cxn ang="0">
                <a:pos x="1045" y="440"/>
              </a:cxn>
              <a:cxn ang="0">
                <a:pos x="321" y="0"/>
              </a:cxn>
            </a:cxnLst>
            <a:rect l="0" t="0" r="r" b="b"/>
            <a:pathLst>
              <a:path w="1045" h="440">
                <a:moveTo>
                  <a:pt x="321" y="0"/>
                </a:moveTo>
                <a:lnTo>
                  <a:pt x="0" y="91"/>
                </a:lnTo>
                <a:lnTo>
                  <a:pt x="1045" y="440"/>
                </a:lnTo>
                <a:lnTo>
                  <a:pt x="321" y="0"/>
                </a:lnTo>
                <a:close/>
              </a:path>
            </a:pathLst>
          </a:custGeom>
          <a:solidFill>
            <a:srgbClr val="0070C0"/>
          </a:solidFill>
          <a:ln>
            <a:no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27" name="ZoneTexte 26"/>
          <p:cNvSpPr txBox="1"/>
          <p:nvPr/>
        </p:nvSpPr>
        <p:spPr>
          <a:xfrm>
            <a:off x="5292080" y="6073551"/>
            <a:ext cx="2031710" cy="307777"/>
          </a:xfrm>
          <a:prstGeom prst="rect">
            <a:avLst/>
          </a:prstGeom>
          <a:noFill/>
        </p:spPr>
        <p:txBody>
          <a:bodyPr wrap="none" rtlCol="0">
            <a:spAutoFit/>
          </a:bodyPr>
          <a:lstStyle/>
          <a:p>
            <a:r>
              <a:rPr lang="fr-FR" sz="1400" b="1" dirty="0" smtClean="0">
                <a:latin typeface="Tw Cen MT" pitchFamily="34" charset="0"/>
              </a:rPr>
              <a:t>Retenue d’eau artificielle</a:t>
            </a:r>
            <a:endParaRPr lang="fr-FR" sz="1400" b="1" dirty="0">
              <a:latin typeface="Tw Cen MT" pitchFamily="34" charset="0"/>
            </a:endParaRPr>
          </a:p>
        </p:txBody>
      </p:sp>
      <p:sp>
        <p:nvSpPr>
          <p:cNvPr id="31" name="Forme libre 30"/>
          <p:cNvSpPr/>
          <p:nvPr/>
        </p:nvSpPr>
        <p:spPr>
          <a:xfrm>
            <a:off x="386547" y="1988840"/>
            <a:ext cx="5675662" cy="571500"/>
          </a:xfrm>
          <a:custGeom>
            <a:avLst/>
            <a:gdLst>
              <a:gd name="connsiteX0" fmla="*/ 0 w 4886325"/>
              <a:gd name="connsiteY0" fmla="*/ 0 h 571500"/>
              <a:gd name="connsiteX1" fmla="*/ 809625 w 4886325"/>
              <a:gd name="connsiteY1" fmla="*/ 85725 h 571500"/>
              <a:gd name="connsiteX2" fmla="*/ 1200150 w 4886325"/>
              <a:gd name="connsiteY2" fmla="*/ 114300 h 571500"/>
              <a:gd name="connsiteX3" fmla="*/ 1504950 w 4886325"/>
              <a:gd name="connsiteY3" fmla="*/ 180975 h 571500"/>
              <a:gd name="connsiteX4" fmla="*/ 1790700 w 4886325"/>
              <a:gd name="connsiteY4" fmla="*/ 266700 h 571500"/>
              <a:gd name="connsiteX5" fmla="*/ 2066925 w 4886325"/>
              <a:gd name="connsiteY5" fmla="*/ 352425 h 571500"/>
              <a:gd name="connsiteX6" fmla="*/ 2247900 w 4886325"/>
              <a:gd name="connsiteY6" fmla="*/ 438150 h 571500"/>
              <a:gd name="connsiteX7" fmla="*/ 2762250 w 4886325"/>
              <a:gd name="connsiteY7" fmla="*/ 495300 h 571500"/>
              <a:gd name="connsiteX8" fmla="*/ 3038475 w 4886325"/>
              <a:gd name="connsiteY8" fmla="*/ 542925 h 571500"/>
              <a:gd name="connsiteX9" fmla="*/ 3924300 w 4886325"/>
              <a:gd name="connsiteY9" fmla="*/ 542925 h 571500"/>
              <a:gd name="connsiteX10" fmla="*/ 4467225 w 4886325"/>
              <a:gd name="connsiteY10" fmla="*/ 571500 h 571500"/>
              <a:gd name="connsiteX11" fmla="*/ 4486275 w 4886325"/>
              <a:gd name="connsiteY11" fmla="*/ 561975 h 571500"/>
              <a:gd name="connsiteX12" fmla="*/ 4686300 w 4886325"/>
              <a:gd name="connsiteY12" fmla="*/ 542925 h 571500"/>
              <a:gd name="connsiteX13" fmla="*/ 4886325 w 4886325"/>
              <a:gd name="connsiteY13" fmla="*/ 542925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86325" h="571500">
                <a:moveTo>
                  <a:pt x="0" y="0"/>
                </a:moveTo>
                <a:lnTo>
                  <a:pt x="809625" y="85725"/>
                </a:lnTo>
                <a:lnTo>
                  <a:pt x="1200150" y="114300"/>
                </a:lnTo>
                <a:lnTo>
                  <a:pt x="1504950" y="180975"/>
                </a:lnTo>
                <a:lnTo>
                  <a:pt x="1790700" y="266700"/>
                </a:lnTo>
                <a:lnTo>
                  <a:pt x="2066925" y="352425"/>
                </a:lnTo>
                <a:lnTo>
                  <a:pt x="2247900" y="438150"/>
                </a:lnTo>
                <a:lnTo>
                  <a:pt x="2762250" y="495300"/>
                </a:lnTo>
                <a:lnTo>
                  <a:pt x="3038475" y="542925"/>
                </a:lnTo>
                <a:lnTo>
                  <a:pt x="3924300" y="542925"/>
                </a:lnTo>
                <a:lnTo>
                  <a:pt x="4467225" y="571500"/>
                </a:lnTo>
                <a:lnTo>
                  <a:pt x="4486275" y="561975"/>
                </a:lnTo>
                <a:lnTo>
                  <a:pt x="4686300" y="542925"/>
                </a:lnTo>
                <a:lnTo>
                  <a:pt x="4886325" y="542925"/>
                </a:lnTo>
              </a:path>
            </a:pathLst>
          </a:cu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fr-FR"/>
          </a:p>
        </p:txBody>
      </p:sp>
      <p:sp>
        <p:nvSpPr>
          <p:cNvPr id="32" name="ZoneTexte 31"/>
          <p:cNvSpPr txBox="1"/>
          <p:nvPr/>
        </p:nvSpPr>
        <p:spPr>
          <a:xfrm>
            <a:off x="323528" y="4492858"/>
            <a:ext cx="3786559" cy="954107"/>
          </a:xfrm>
          <a:prstGeom prst="rect">
            <a:avLst/>
          </a:prstGeom>
          <a:solidFill>
            <a:schemeClr val="bg2">
              <a:lumMod val="90000"/>
            </a:schemeClr>
          </a:solidFill>
          <a:ln>
            <a:solidFill>
              <a:schemeClr val="bg2">
                <a:lumMod val="1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a:solidFill>
                  <a:schemeClr val="bg2">
                    <a:lumMod val="10000"/>
                  </a:schemeClr>
                </a:solidFill>
                <a:latin typeface="Tw Cen MT" pitchFamily="34" charset="0"/>
              </a:rPr>
              <a:t>A l’aide des renseignements contenus dans le texte situé à côté de la photographie, complétez la légende ci contre. Quel type d’agriculture est ici représenté ?</a:t>
            </a:r>
          </a:p>
        </p:txBody>
      </p:sp>
      <p:cxnSp>
        <p:nvCxnSpPr>
          <p:cNvPr id="35" name="Connecteur droit 34"/>
          <p:cNvCxnSpPr/>
          <p:nvPr/>
        </p:nvCxnSpPr>
        <p:spPr>
          <a:xfrm>
            <a:off x="4553081" y="6595764"/>
            <a:ext cx="720000" cy="1588"/>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2" name="Rectangle 1"/>
          <p:cNvSpPr/>
          <p:nvPr/>
        </p:nvSpPr>
        <p:spPr>
          <a:xfrm>
            <a:off x="5292080" y="6433591"/>
            <a:ext cx="2687339" cy="307777"/>
          </a:xfrm>
          <a:prstGeom prst="rect">
            <a:avLst/>
          </a:prstGeom>
        </p:spPr>
        <p:txBody>
          <a:bodyPr wrap="none">
            <a:spAutoFit/>
          </a:bodyPr>
          <a:lstStyle/>
          <a:p>
            <a:r>
              <a:rPr lang="fr-FR" sz="1400" b="1" dirty="0" smtClean="0">
                <a:latin typeface="Tw Cen MT" pitchFamily="34" charset="0"/>
              </a:rPr>
              <a:t>Axe de communication principal</a:t>
            </a:r>
            <a:endParaRPr lang="fr-FR" sz="1400" b="1" dirty="0">
              <a:latin typeface="Tw Cen MT" pitchFamily="34" charset="0"/>
            </a:endParaRPr>
          </a:p>
        </p:txBody>
      </p:sp>
      <p:sp>
        <p:nvSpPr>
          <p:cNvPr id="37" name="Freeform 6"/>
          <p:cNvSpPr>
            <a:spLocks/>
          </p:cNvSpPr>
          <p:nvPr/>
        </p:nvSpPr>
        <p:spPr bwMode="auto">
          <a:xfrm>
            <a:off x="380035" y="637788"/>
            <a:ext cx="5682174" cy="2143140"/>
          </a:xfrm>
          <a:custGeom>
            <a:avLst/>
            <a:gdLst/>
            <a:ahLst/>
            <a:cxnLst>
              <a:cxn ang="0">
                <a:pos x="0" y="9"/>
              </a:cxn>
              <a:cxn ang="0">
                <a:pos x="7759" y="2642"/>
              </a:cxn>
              <a:cxn ang="0">
                <a:pos x="7181" y="2678"/>
              </a:cxn>
              <a:cxn ang="0">
                <a:pos x="7346" y="2623"/>
              </a:cxn>
              <a:cxn ang="0">
                <a:pos x="7392" y="2431"/>
              </a:cxn>
              <a:cxn ang="0">
                <a:pos x="7080" y="2513"/>
              </a:cxn>
              <a:cxn ang="0">
                <a:pos x="6952" y="2495"/>
              </a:cxn>
              <a:cxn ang="0">
                <a:pos x="6649" y="2431"/>
              </a:cxn>
              <a:cxn ang="0">
                <a:pos x="6567" y="2458"/>
              </a:cxn>
              <a:cxn ang="0">
                <a:pos x="6328" y="2541"/>
              </a:cxn>
              <a:cxn ang="0">
                <a:pos x="5870" y="2614"/>
              </a:cxn>
              <a:cxn ang="0">
                <a:pos x="5640" y="2642"/>
              </a:cxn>
              <a:cxn ang="0">
                <a:pos x="5374" y="2614"/>
              </a:cxn>
              <a:cxn ang="0">
                <a:pos x="5228" y="2596"/>
              </a:cxn>
              <a:cxn ang="0">
                <a:pos x="5329" y="2513"/>
              </a:cxn>
              <a:cxn ang="0">
                <a:pos x="5356" y="2348"/>
              </a:cxn>
              <a:cxn ang="0">
                <a:pos x="5420" y="2137"/>
              </a:cxn>
              <a:cxn ang="0">
                <a:pos x="5255" y="2082"/>
              </a:cxn>
              <a:cxn ang="0">
                <a:pos x="4852" y="2119"/>
              </a:cxn>
              <a:cxn ang="0">
                <a:pos x="4732" y="2192"/>
              </a:cxn>
              <a:cxn ang="0">
                <a:pos x="4806" y="2321"/>
              </a:cxn>
              <a:cxn ang="0">
                <a:pos x="4742" y="2366"/>
              </a:cxn>
              <a:cxn ang="0">
                <a:pos x="4549" y="2522"/>
              </a:cxn>
              <a:cxn ang="0">
                <a:pos x="4320" y="2623"/>
              </a:cxn>
              <a:cxn ang="0">
                <a:pos x="4292" y="2522"/>
              </a:cxn>
              <a:cxn ang="0">
                <a:pos x="3916" y="2532"/>
              </a:cxn>
              <a:cxn ang="0">
                <a:pos x="3779" y="2495"/>
              </a:cxn>
              <a:cxn ang="0">
                <a:pos x="3779" y="2403"/>
              </a:cxn>
              <a:cxn ang="0">
                <a:pos x="4210" y="2229"/>
              </a:cxn>
              <a:cxn ang="0">
                <a:pos x="4448" y="2055"/>
              </a:cxn>
              <a:cxn ang="0">
                <a:pos x="4457" y="1945"/>
              </a:cxn>
              <a:cxn ang="0">
                <a:pos x="4200" y="1899"/>
              </a:cxn>
              <a:cxn ang="0">
                <a:pos x="3916" y="1798"/>
              </a:cxn>
              <a:cxn ang="0">
                <a:pos x="3604" y="1779"/>
              </a:cxn>
              <a:cxn ang="0">
                <a:pos x="3448" y="1880"/>
              </a:cxn>
              <a:cxn ang="0">
                <a:pos x="3403" y="1917"/>
              </a:cxn>
              <a:cxn ang="0">
                <a:pos x="3100" y="1880"/>
              </a:cxn>
              <a:cxn ang="0">
                <a:pos x="2926" y="1972"/>
              </a:cxn>
              <a:cxn ang="0">
                <a:pos x="2485" y="1972"/>
              </a:cxn>
              <a:cxn ang="0">
                <a:pos x="2091" y="1945"/>
              </a:cxn>
              <a:cxn ang="0">
                <a:pos x="1752" y="1954"/>
              </a:cxn>
              <a:cxn ang="0">
                <a:pos x="1632" y="1908"/>
              </a:cxn>
              <a:cxn ang="0">
                <a:pos x="192" y="1899"/>
              </a:cxn>
              <a:cxn ang="0">
                <a:pos x="0" y="1871"/>
              </a:cxn>
            </a:cxnLst>
            <a:rect l="0" t="0" r="r" b="b"/>
            <a:pathLst>
              <a:path w="7759" h="3256">
                <a:moveTo>
                  <a:pt x="0" y="3256"/>
                </a:moveTo>
                <a:lnTo>
                  <a:pt x="0" y="9"/>
                </a:lnTo>
                <a:lnTo>
                  <a:pt x="7759" y="0"/>
                </a:lnTo>
                <a:lnTo>
                  <a:pt x="7759" y="2642"/>
                </a:lnTo>
                <a:cubicBezTo>
                  <a:pt x="7410" y="2663"/>
                  <a:pt x="7416" y="2633"/>
                  <a:pt x="7218" y="2697"/>
                </a:cubicBezTo>
                <a:cubicBezTo>
                  <a:pt x="7206" y="2691"/>
                  <a:pt x="7184" y="2691"/>
                  <a:pt x="7181" y="2678"/>
                </a:cubicBezTo>
                <a:cubicBezTo>
                  <a:pt x="7178" y="2667"/>
                  <a:pt x="7199" y="2664"/>
                  <a:pt x="7209" y="2660"/>
                </a:cubicBezTo>
                <a:cubicBezTo>
                  <a:pt x="7252" y="2641"/>
                  <a:pt x="7301" y="2630"/>
                  <a:pt x="7346" y="2623"/>
                </a:cubicBezTo>
                <a:cubicBezTo>
                  <a:pt x="7391" y="2594"/>
                  <a:pt x="7390" y="2579"/>
                  <a:pt x="7447" y="2568"/>
                </a:cubicBezTo>
                <a:cubicBezTo>
                  <a:pt x="7441" y="2498"/>
                  <a:pt x="7458" y="2452"/>
                  <a:pt x="7392" y="2431"/>
                </a:cubicBezTo>
                <a:cubicBezTo>
                  <a:pt x="7324" y="2441"/>
                  <a:pt x="7256" y="2445"/>
                  <a:pt x="7191" y="2467"/>
                </a:cubicBezTo>
                <a:cubicBezTo>
                  <a:pt x="7161" y="2497"/>
                  <a:pt x="7120" y="2500"/>
                  <a:pt x="7080" y="2513"/>
                </a:cubicBezTo>
                <a:cubicBezTo>
                  <a:pt x="7071" y="2516"/>
                  <a:pt x="7053" y="2522"/>
                  <a:pt x="7053" y="2522"/>
                </a:cubicBezTo>
                <a:cubicBezTo>
                  <a:pt x="6970" y="2502"/>
                  <a:pt x="7004" y="2512"/>
                  <a:pt x="6952" y="2495"/>
                </a:cubicBezTo>
                <a:cubicBezTo>
                  <a:pt x="6894" y="2451"/>
                  <a:pt x="6827" y="2444"/>
                  <a:pt x="6759" y="2422"/>
                </a:cubicBezTo>
                <a:cubicBezTo>
                  <a:pt x="6722" y="2425"/>
                  <a:pt x="6685" y="2425"/>
                  <a:pt x="6649" y="2431"/>
                </a:cubicBezTo>
                <a:cubicBezTo>
                  <a:pt x="6630" y="2434"/>
                  <a:pt x="6612" y="2443"/>
                  <a:pt x="6594" y="2449"/>
                </a:cubicBezTo>
                <a:cubicBezTo>
                  <a:pt x="6585" y="2452"/>
                  <a:pt x="6567" y="2458"/>
                  <a:pt x="6567" y="2458"/>
                </a:cubicBezTo>
                <a:cubicBezTo>
                  <a:pt x="6527" y="2500"/>
                  <a:pt x="6447" y="2506"/>
                  <a:pt x="6393" y="2522"/>
                </a:cubicBezTo>
                <a:cubicBezTo>
                  <a:pt x="6366" y="2530"/>
                  <a:pt x="6358" y="2538"/>
                  <a:pt x="6328" y="2541"/>
                </a:cubicBezTo>
                <a:cubicBezTo>
                  <a:pt x="6261" y="2549"/>
                  <a:pt x="6127" y="2559"/>
                  <a:pt x="6127" y="2559"/>
                </a:cubicBezTo>
                <a:cubicBezTo>
                  <a:pt x="6041" y="2576"/>
                  <a:pt x="5955" y="2591"/>
                  <a:pt x="5870" y="2614"/>
                </a:cubicBezTo>
                <a:cubicBezTo>
                  <a:pt x="5800" y="2633"/>
                  <a:pt x="5780" y="2643"/>
                  <a:pt x="5705" y="2651"/>
                </a:cubicBezTo>
                <a:cubicBezTo>
                  <a:pt x="5683" y="2648"/>
                  <a:pt x="5662" y="2644"/>
                  <a:pt x="5640" y="2642"/>
                </a:cubicBezTo>
                <a:cubicBezTo>
                  <a:pt x="5570" y="2637"/>
                  <a:pt x="5500" y="2639"/>
                  <a:pt x="5430" y="2632"/>
                </a:cubicBezTo>
                <a:cubicBezTo>
                  <a:pt x="5411" y="2630"/>
                  <a:pt x="5394" y="2615"/>
                  <a:pt x="5374" y="2614"/>
                </a:cubicBezTo>
                <a:cubicBezTo>
                  <a:pt x="5334" y="2611"/>
                  <a:pt x="5295" y="2608"/>
                  <a:pt x="5255" y="2605"/>
                </a:cubicBezTo>
                <a:cubicBezTo>
                  <a:pt x="5246" y="2602"/>
                  <a:pt x="5236" y="2601"/>
                  <a:pt x="5228" y="2596"/>
                </a:cubicBezTo>
                <a:cubicBezTo>
                  <a:pt x="5213" y="2587"/>
                  <a:pt x="5194" y="2567"/>
                  <a:pt x="5219" y="2550"/>
                </a:cubicBezTo>
                <a:cubicBezTo>
                  <a:pt x="5239" y="2536"/>
                  <a:pt x="5303" y="2521"/>
                  <a:pt x="5329" y="2513"/>
                </a:cubicBezTo>
                <a:cubicBezTo>
                  <a:pt x="5360" y="2490"/>
                  <a:pt x="5389" y="2480"/>
                  <a:pt x="5420" y="2458"/>
                </a:cubicBezTo>
                <a:cubicBezTo>
                  <a:pt x="5364" y="2421"/>
                  <a:pt x="5376" y="2410"/>
                  <a:pt x="5356" y="2348"/>
                </a:cubicBezTo>
                <a:cubicBezTo>
                  <a:pt x="5375" y="2290"/>
                  <a:pt x="5376" y="2283"/>
                  <a:pt x="5430" y="2266"/>
                </a:cubicBezTo>
                <a:cubicBezTo>
                  <a:pt x="5465" y="2229"/>
                  <a:pt x="5452" y="2174"/>
                  <a:pt x="5420" y="2137"/>
                </a:cubicBezTo>
                <a:cubicBezTo>
                  <a:pt x="5406" y="2121"/>
                  <a:pt x="5374" y="2091"/>
                  <a:pt x="5374" y="2091"/>
                </a:cubicBezTo>
                <a:cubicBezTo>
                  <a:pt x="5329" y="2103"/>
                  <a:pt x="5300" y="2093"/>
                  <a:pt x="5255" y="2082"/>
                </a:cubicBezTo>
                <a:cubicBezTo>
                  <a:pt x="5142" y="2085"/>
                  <a:pt x="5029" y="2085"/>
                  <a:pt x="4916" y="2091"/>
                </a:cubicBezTo>
                <a:cubicBezTo>
                  <a:pt x="4901" y="2092"/>
                  <a:pt x="4862" y="2115"/>
                  <a:pt x="4852" y="2119"/>
                </a:cubicBezTo>
                <a:cubicBezTo>
                  <a:pt x="4834" y="2126"/>
                  <a:pt x="4797" y="2137"/>
                  <a:pt x="4797" y="2137"/>
                </a:cubicBezTo>
                <a:cubicBezTo>
                  <a:pt x="4761" y="2161"/>
                  <a:pt x="4747" y="2152"/>
                  <a:pt x="4732" y="2192"/>
                </a:cubicBezTo>
                <a:cubicBezTo>
                  <a:pt x="4743" y="2241"/>
                  <a:pt x="4748" y="2259"/>
                  <a:pt x="4797" y="2275"/>
                </a:cubicBezTo>
                <a:cubicBezTo>
                  <a:pt x="4840" y="2318"/>
                  <a:pt x="4826" y="2286"/>
                  <a:pt x="4806" y="2321"/>
                </a:cubicBezTo>
                <a:cubicBezTo>
                  <a:pt x="4801" y="2329"/>
                  <a:pt x="4805" y="2343"/>
                  <a:pt x="4797" y="2348"/>
                </a:cubicBezTo>
                <a:cubicBezTo>
                  <a:pt x="4781" y="2359"/>
                  <a:pt x="4742" y="2366"/>
                  <a:pt x="4742" y="2366"/>
                </a:cubicBezTo>
                <a:cubicBezTo>
                  <a:pt x="4718" y="2390"/>
                  <a:pt x="4690" y="2397"/>
                  <a:pt x="4659" y="2412"/>
                </a:cubicBezTo>
                <a:cubicBezTo>
                  <a:pt x="4622" y="2449"/>
                  <a:pt x="4578" y="2479"/>
                  <a:pt x="4549" y="2522"/>
                </a:cubicBezTo>
                <a:cubicBezTo>
                  <a:pt x="4528" y="2585"/>
                  <a:pt x="4523" y="2647"/>
                  <a:pt x="4476" y="2697"/>
                </a:cubicBezTo>
                <a:cubicBezTo>
                  <a:pt x="4355" y="2685"/>
                  <a:pt x="4387" y="2694"/>
                  <a:pt x="4320" y="2623"/>
                </a:cubicBezTo>
                <a:cubicBezTo>
                  <a:pt x="4314" y="2605"/>
                  <a:pt x="4307" y="2586"/>
                  <a:pt x="4301" y="2568"/>
                </a:cubicBezTo>
                <a:cubicBezTo>
                  <a:pt x="4296" y="2553"/>
                  <a:pt x="4300" y="2535"/>
                  <a:pt x="4292" y="2522"/>
                </a:cubicBezTo>
                <a:cubicBezTo>
                  <a:pt x="4265" y="2478"/>
                  <a:pt x="4234" y="2472"/>
                  <a:pt x="4191" y="2458"/>
                </a:cubicBezTo>
                <a:cubicBezTo>
                  <a:pt x="4100" y="2482"/>
                  <a:pt x="4005" y="2501"/>
                  <a:pt x="3916" y="2532"/>
                </a:cubicBezTo>
                <a:cubicBezTo>
                  <a:pt x="3843" y="2519"/>
                  <a:pt x="3878" y="2528"/>
                  <a:pt x="3806" y="2504"/>
                </a:cubicBezTo>
                <a:cubicBezTo>
                  <a:pt x="3797" y="2501"/>
                  <a:pt x="3779" y="2495"/>
                  <a:pt x="3779" y="2495"/>
                </a:cubicBezTo>
                <a:cubicBezTo>
                  <a:pt x="3755" y="2472"/>
                  <a:pt x="3704" y="2457"/>
                  <a:pt x="3742" y="2412"/>
                </a:cubicBezTo>
                <a:cubicBezTo>
                  <a:pt x="3750" y="2402"/>
                  <a:pt x="3767" y="2406"/>
                  <a:pt x="3779" y="2403"/>
                </a:cubicBezTo>
                <a:cubicBezTo>
                  <a:pt x="3807" y="2389"/>
                  <a:pt x="3832" y="2369"/>
                  <a:pt x="3861" y="2357"/>
                </a:cubicBezTo>
                <a:cubicBezTo>
                  <a:pt x="3974" y="2309"/>
                  <a:pt x="4105" y="2295"/>
                  <a:pt x="4210" y="2229"/>
                </a:cubicBezTo>
                <a:cubicBezTo>
                  <a:pt x="4278" y="2186"/>
                  <a:pt x="4344" y="2107"/>
                  <a:pt x="4421" y="2082"/>
                </a:cubicBezTo>
                <a:cubicBezTo>
                  <a:pt x="4430" y="2073"/>
                  <a:pt x="4442" y="2066"/>
                  <a:pt x="4448" y="2055"/>
                </a:cubicBezTo>
                <a:cubicBezTo>
                  <a:pt x="4457" y="2038"/>
                  <a:pt x="4466" y="2000"/>
                  <a:pt x="4466" y="2000"/>
                </a:cubicBezTo>
                <a:cubicBezTo>
                  <a:pt x="4463" y="1982"/>
                  <a:pt x="4471" y="1957"/>
                  <a:pt x="4457" y="1945"/>
                </a:cubicBezTo>
                <a:cubicBezTo>
                  <a:pt x="4438" y="1928"/>
                  <a:pt x="4409" y="1931"/>
                  <a:pt x="4384" y="1926"/>
                </a:cubicBezTo>
                <a:cubicBezTo>
                  <a:pt x="4323" y="1915"/>
                  <a:pt x="4261" y="1909"/>
                  <a:pt x="4200" y="1899"/>
                </a:cubicBezTo>
                <a:cubicBezTo>
                  <a:pt x="4164" y="1887"/>
                  <a:pt x="4125" y="1886"/>
                  <a:pt x="4090" y="1871"/>
                </a:cubicBezTo>
                <a:cubicBezTo>
                  <a:pt x="4031" y="1845"/>
                  <a:pt x="3977" y="1818"/>
                  <a:pt x="3916" y="1798"/>
                </a:cubicBezTo>
                <a:cubicBezTo>
                  <a:pt x="3830" y="1737"/>
                  <a:pt x="3817" y="1763"/>
                  <a:pt x="3678" y="1770"/>
                </a:cubicBezTo>
                <a:cubicBezTo>
                  <a:pt x="3653" y="1773"/>
                  <a:pt x="3627" y="1771"/>
                  <a:pt x="3604" y="1779"/>
                </a:cubicBezTo>
                <a:cubicBezTo>
                  <a:pt x="3554" y="1797"/>
                  <a:pt x="3519" y="1845"/>
                  <a:pt x="3467" y="1862"/>
                </a:cubicBezTo>
                <a:cubicBezTo>
                  <a:pt x="3461" y="1868"/>
                  <a:pt x="3455" y="1875"/>
                  <a:pt x="3448" y="1880"/>
                </a:cubicBezTo>
                <a:cubicBezTo>
                  <a:pt x="3440" y="1885"/>
                  <a:pt x="3428" y="1884"/>
                  <a:pt x="3421" y="1890"/>
                </a:cubicBezTo>
                <a:cubicBezTo>
                  <a:pt x="3413" y="1897"/>
                  <a:pt x="3412" y="1911"/>
                  <a:pt x="3403" y="1917"/>
                </a:cubicBezTo>
                <a:cubicBezTo>
                  <a:pt x="3386" y="1927"/>
                  <a:pt x="3347" y="1935"/>
                  <a:pt x="3347" y="1935"/>
                </a:cubicBezTo>
                <a:cubicBezTo>
                  <a:pt x="3258" y="1922"/>
                  <a:pt x="3185" y="1905"/>
                  <a:pt x="3100" y="1880"/>
                </a:cubicBezTo>
                <a:cubicBezTo>
                  <a:pt x="3072" y="1883"/>
                  <a:pt x="3044" y="1883"/>
                  <a:pt x="3017" y="1890"/>
                </a:cubicBezTo>
                <a:cubicBezTo>
                  <a:pt x="2982" y="1899"/>
                  <a:pt x="2952" y="1955"/>
                  <a:pt x="2926" y="1972"/>
                </a:cubicBezTo>
                <a:cubicBezTo>
                  <a:pt x="2890" y="1995"/>
                  <a:pt x="2908" y="1986"/>
                  <a:pt x="2871" y="2000"/>
                </a:cubicBezTo>
                <a:cubicBezTo>
                  <a:pt x="2739" y="1989"/>
                  <a:pt x="2619" y="1978"/>
                  <a:pt x="2485" y="1972"/>
                </a:cubicBezTo>
                <a:cubicBezTo>
                  <a:pt x="2456" y="1962"/>
                  <a:pt x="2441" y="1946"/>
                  <a:pt x="2412" y="1935"/>
                </a:cubicBezTo>
                <a:cubicBezTo>
                  <a:pt x="2305" y="1938"/>
                  <a:pt x="2198" y="1937"/>
                  <a:pt x="2091" y="1945"/>
                </a:cubicBezTo>
                <a:cubicBezTo>
                  <a:pt x="2072" y="1946"/>
                  <a:pt x="2036" y="1963"/>
                  <a:pt x="2036" y="1963"/>
                </a:cubicBezTo>
                <a:cubicBezTo>
                  <a:pt x="1941" y="1960"/>
                  <a:pt x="1846" y="1963"/>
                  <a:pt x="1752" y="1954"/>
                </a:cubicBezTo>
                <a:cubicBezTo>
                  <a:pt x="1730" y="1952"/>
                  <a:pt x="1718" y="1923"/>
                  <a:pt x="1697" y="1917"/>
                </a:cubicBezTo>
                <a:cubicBezTo>
                  <a:pt x="1676" y="1911"/>
                  <a:pt x="1654" y="1911"/>
                  <a:pt x="1632" y="1908"/>
                </a:cubicBezTo>
                <a:cubicBezTo>
                  <a:pt x="1209" y="1917"/>
                  <a:pt x="914" y="1923"/>
                  <a:pt x="467" y="1917"/>
                </a:cubicBezTo>
                <a:cubicBezTo>
                  <a:pt x="449" y="1916"/>
                  <a:pt x="219" y="1902"/>
                  <a:pt x="192" y="1899"/>
                </a:cubicBezTo>
                <a:cubicBezTo>
                  <a:pt x="166" y="1896"/>
                  <a:pt x="145" y="1874"/>
                  <a:pt x="119" y="1871"/>
                </a:cubicBezTo>
                <a:cubicBezTo>
                  <a:pt x="80" y="1866"/>
                  <a:pt x="40" y="1871"/>
                  <a:pt x="0" y="1871"/>
                </a:cubicBezTo>
              </a:path>
            </a:pathLst>
          </a:custGeom>
          <a:solidFill>
            <a:schemeClr val="bg1">
              <a:alpha val="0"/>
            </a:schemeClr>
          </a:solidFill>
          <a:ln w="28575" cmpd="sng">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8" name="Oval 3"/>
          <p:cNvSpPr>
            <a:spLocks noChangeArrowheads="1"/>
          </p:cNvSpPr>
          <p:nvPr/>
        </p:nvSpPr>
        <p:spPr bwMode="auto">
          <a:xfrm rot="21420080">
            <a:off x="777768" y="2605663"/>
            <a:ext cx="1568062" cy="375035"/>
          </a:xfrm>
          <a:prstGeom prst="ellipse">
            <a:avLst/>
          </a:prstGeom>
          <a:solidFill>
            <a:schemeClr val="bg1">
              <a:alpha val="0"/>
            </a:schemeClr>
          </a:solid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4" name="Forme libre 3"/>
          <p:cNvSpPr/>
          <p:nvPr/>
        </p:nvSpPr>
        <p:spPr>
          <a:xfrm>
            <a:off x="323528" y="1844824"/>
            <a:ext cx="5813301" cy="805300"/>
          </a:xfrm>
          <a:custGeom>
            <a:avLst/>
            <a:gdLst>
              <a:gd name="connsiteX0" fmla="*/ 73239 w 5813301"/>
              <a:gd name="connsiteY0" fmla="*/ 3280 h 805300"/>
              <a:gd name="connsiteX1" fmla="*/ 720939 w 5813301"/>
              <a:gd name="connsiteY1" fmla="*/ 89005 h 805300"/>
              <a:gd name="connsiteX2" fmla="*/ 1568664 w 5813301"/>
              <a:gd name="connsiteY2" fmla="*/ 146155 h 805300"/>
              <a:gd name="connsiteX3" fmla="*/ 2349714 w 5813301"/>
              <a:gd name="connsiteY3" fmla="*/ 241405 h 805300"/>
              <a:gd name="connsiteX4" fmla="*/ 2940264 w 5813301"/>
              <a:gd name="connsiteY4" fmla="*/ 479530 h 805300"/>
              <a:gd name="connsiteX5" fmla="*/ 3759414 w 5813301"/>
              <a:gd name="connsiteY5" fmla="*/ 536680 h 805300"/>
              <a:gd name="connsiteX6" fmla="*/ 4911939 w 5813301"/>
              <a:gd name="connsiteY6" fmla="*/ 555730 h 805300"/>
              <a:gd name="connsiteX7" fmla="*/ 5692989 w 5813301"/>
              <a:gd name="connsiteY7" fmla="*/ 517630 h 805300"/>
              <a:gd name="connsiteX8" fmla="*/ 5778714 w 5813301"/>
              <a:gd name="connsiteY8" fmla="*/ 593830 h 805300"/>
              <a:gd name="connsiteX9" fmla="*/ 5788239 w 5813301"/>
              <a:gd name="connsiteY9" fmla="*/ 736705 h 805300"/>
              <a:gd name="connsiteX10" fmla="*/ 5454864 w 5813301"/>
              <a:gd name="connsiteY10" fmla="*/ 755755 h 805300"/>
              <a:gd name="connsiteX11" fmla="*/ 4607139 w 5813301"/>
              <a:gd name="connsiteY11" fmla="*/ 793855 h 805300"/>
              <a:gd name="connsiteX12" fmla="*/ 3378414 w 5813301"/>
              <a:gd name="connsiteY12" fmla="*/ 793855 h 805300"/>
              <a:gd name="connsiteX13" fmla="*/ 2425914 w 5813301"/>
              <a:gd name="connsiteY13" fmla="*/ 660505 h 805300"/>
              <a:gd name="connsiteX14" fmla="*/ 1616289 w 5813301"/>
              <a:gd name="connsiteY14" fmla="*/ 412855 h 805300"/>
              <a:gd name="connsiteX15" fmla="*/ 711414 w 5813301"/>
              <a:gd name="connsiteY15" fmla="*/ 336655 h 805300"/>
              <a:gd name="connsiteX16" fmla="*/ 168489 w 5813301"/>
              <a:gd name="connsiteY16" fmla="*/ 241405 h 805300"/>
              <a:gd name="connsiteX17" fmla="*/ 25614 w 5813301"/>
              <a:gd name="connsiteY17" fmla="*/ 212830 h 805300"/>
              <a:gd name="connsiteX18" fmla="*/ 73239 w 5813301"/>
              <a:gd name="connsiteY18" fmla="*/ 3280 h 8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3301" h="805300">
                <a:moveTo>
                  <a:pt x="73239" y="3280"/>
                </a:moveTo>
                <a:cubicBezTo>
                  <a:pt x="189126" y="-17357"/>
                  <a:pt x="471702" y="65193"/>
                  <a:pt x="720939" y="89005"/>
                </a:cubicBezTo>
                <a:cubicBezTo>
                  <a:pt x="970176" y="112817"/>
                  <a:pt x="1297201" y="120755"/>
                  <a:pt x="1568664" y="146155"/>
                </a:cubicBezTo>
                <a:cubicBezTo>
                  <a:pt x="1840127" y="171555"/>
                  <a:pt x="2121114" y="185843"/>
                  <a:pt x="2349714" y="241405"/>
                </a:cubicBezTo>
                <a:cubicBezTo>
                  <a:pt x="2578314" y="296968"/>
                  <a:pt x="2705314" y="430318"/>
                  <a:pt x="2940264" y="479530"/>
                </a:cubicBezTo>
                <a:cubicBezTo>
                  <a:pt x="3175214" y="528743"/>
                  <a:pt x="3430802" y="523980"/>
                  <a:pt x="3759414" y="536680"/>
                </a:cubicBezTo>
                <a:cubicBezTo>
                  <a:pt x="4088027" y="549380"/>
                  <a:pt x="4589677" y="558905"/>
                  <a:pt x="4911939" y="555730"/>
                </a:cubicBezTo>
                <a:cubicBezTo>
                  <a:pt x="5234202" y="552555"/>
                  <a:pt x="5548527" y="511280"/>
                  <a:pt x="5692989" y="517630"/>
                </a:cubicBezTo>
                <a:cubicBezTo>
                  <a:pt x="5837451" y="523980"/>
                  <a:pt x="5762839" y="557318"/>
                  <a:pt x="5778714" y="593830"/>
                </a:cubicBezTo>
                <a:cubicBezTo>
                  <a:pt x="5794589" y="630343"/>
                  <a:pt x="5842214" y="709718"/>
                  <a:pt x="5788239" y="736705"/>
                </a:cubicBezTo>
                <a:cubicBezTo>
                  <a:pt x="5734264" y="763692"/>
                  <a:pt x="5454864" y="755755"/>
                  <a:pt x="5454864" y="755755"/>
                </a:cubicBezTo>
                <a:cubicBezTo>
                  <a:pt x="5258014" y="765280"/>
                  <a:pt x="4953214" y="787505"/>
                  <a:pt x="4607139" y="793855"/>
                </a:cubicBezTo>
                <a:cubicBezTo>
                  <a:pt x="4261064" y="800205"/>
                  <a:pt x="3741952" y="816080"/>
                  <a:pt x="3378414" y="793855"/>
                </a:cubicBezTo>
                <a:cubicBezTo>
                  <a:pt x="3014877" y="771630"/>
                  <a:pt x="2719601" y="724005"/>
                  <a:pt x="2425914" y="660505"/>
                </a:cubicBezTo>
                <a:cubicBezTo>
                  <a:pt x="2132227" y="597005"/>
                  <a:pt x="1902039" y="466830"/>
                  <a:pt x="1616289" y="412855"/>
                </a:cubicBezTo>
                <a:cubicBezTo>
                  <a:pt x="1330539" y="358880"/>
                  <a:pt x="952714" y="365230"/>
                  <a:pt x="711414" y="336655"/>
                </a:cubicBezTo>
                <a:cubicBezTo>
                  <a:pt x="470114" y="308080"/>
                  <a:pt x="282789" y="262042"/>
                  <a:pt x="168489" y="241405"/>
                </a:cubicBezTo>
                <a:cubicBezTo>
                  <a:pt x="54189" y="220768"/>
                  <a:pt x="41489" y="246167"/>
                  <a:pt x="25614" y="212830"/>
                </a:cubicBezTo>
                <a:cubicBezTo>
                  <a:pt x="9739" y="179493"/>
                  <a:pt x="-42648" y="23917"/>
                  <a:pt x="73239" y="3280"/>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orme libre 5"/>
          <p:cNvSpPr/>
          <p:nvPr/>
        </p:nvSpPr>
        <p:spPr>
          <a:xfrm>
            <a:off x="2539408" y="2696705"/>
            <a:ext cx="728420" cy="232475"/>
          </a:xfrm>
          <a:custGeom>
            <a:avLst/>
            <a:gdLst>
              <a:gd name="connsiteX0" fmla="*/ 216976 w 728420"/>
              <a:gd name="connsiteY0" fmla="*/ 0 h 232475"/>
              <a:gd name="connsiteX1" fmla="*/ 0 w 728420"/>
              <a:gd name="connsiteY1" fmla="*/ 46495 h 232475"/>
              <a:gd name="connsiteX2" fmla="*/ 258305 w 728420"/>
              <a:gd name="connsiteY2" fmla="*/ 139485 h 232475"/>
              <a:gd name="connsiteX3" fmla="*/ 371959 w 728420"/>
              <a:gd name="connsiteY3" fmla="*/ 185980 h 232475"/>
              <a:gd name="connsiteX4" fmla="*/ 728420 w 728420"/>
              <a:gd name="connsiteY4" fmla="*/ 232475 h 232475"/>
              <a:gd name="connsiteX5" fmla="*/ 439118 w 728420"/>
              <a:gd name="connsiteY5" fmla="*/ 139485 h 232475"/>
              <a:gd name="connsiteX6" fmla="*/ 346128 w 728420"/>
              <a:gd name="connsiteY6" fmla="*/ 72326 h 232475"/>
              <a:gd name="connsiteX7" fmla="*/ 216976 w 728420"/>
              <a:gd name="connsiteY7" fmla="*/ 0 h 23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420" h="232475">
                <a:moveTo>
                  <a:pt x="216976" y="0"/>
                </a:moveTo>
                <a:lnTo>
                  <a:pt x="0" y="46495"/>
                </a:lnTo>
                <a:lnTo>
                  <a:pt x="258305" y="139485"/>
                </a:lnTo>
                <a:lnTo>
                  <a:pt x="371959" y="185980"/>
                </a:lnTo>
                <a:lnTo>
                  <a:pt x="728420" y="232475"/>
                </a:lnTo>
                <a:lnTo>
                  <a:pt x="439118" y="139485"/>
                </a:lnTo>
                <a:lnTo>
                  <a:pt x="346128" y="72326"/>
                </a:lnTo>
                <a:lnTo>
                  <a:pt x="216976" y="0"/>
                </a:lnTo>
                <a:close/>
              </a:path>
            </a:pathLst>
          </a:cu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6"/>
          <p:cNvSpPr/>
          <p:nvPr/>
        </p:nvSpPr>
        <p:spPr>
          <a:xfrm>
            <a:off x="3500303" y="3182319"/>
            <a:ext cx="475281" cy="185979"/>
          </a:xfrm>
          <a:custGeom>
            <a:avLst/>
            <a:gdLst>
              <a:gd name="connsiteX0" fmla="*/ 206644 w 475281"/>
              <a:gd name="connsiteY0" fmla="*/ 0 h 185979"/>
              <a:gd name="connsiteX1" fmla="*/ 0 w 475281"/>
              <a:gd name="connsiteY1" fmla="*/ 25830 h 185979"/>
              <a:gd name="connsiteX2" fmla="*/ 15498 w 475281"/>
              <a:gd name="connsiteY2" fmla="*/ 118820 h 185979"/>
              <a:gd name="connsiteX3" fmla="*/ 330630 w 475281"/>
              <a:gd name="connsiteY3" fmla="*/ 144650 h 185979"/>
              <a:gd name="connsiteX4" fmla="*/ 475281 w 475281"/>
              <a:gd name="connsiteY4" fmla="*/ 185979 h 185979"/>
              <a:gd name="connsiteX5" fmla="*/ 206644 w 475281"/>
              <a:gd name="connsiteY5" fmla="*/ 0 h 18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281" h="185979">
                <a:moveTo>
                  <a:pt x="206644" y="0"/>
                </a:moveTo>
                <a:lnTo>
                  <a:pt x="0" y="25830"/>
                </a:lnTo>
                <a:lnTo>
                  <a:pt x="15498" y="118820"/>
                </a:lnTo>
                <a:lnTo>
                  <a:pt x="330630" y="144650"/>
                </a:lnTo>
                <a:lnTo>
                  <a:pt x="475281" y="185979"/>
                </a:lnTo>
                <a:lnTo>
                  <a:pt x="206644" y="0"/>
                </a:lnTo>
                <a:close/>
              </a:path>
            </a:pathLst>
          </a:custGeom>
          <a:solidFill>
            <a:srgbClr val="0070C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37" name="Freeform 13"/>
          <p:cNvSpPr>
            <a:spLocks/>
          </p:cNvSpPr>
          <p:nvPr/>
        </p:nvSpPr>
        <p:spPr bwMode="auto">
          <a:xfrm>
            <a:off x="3517638" y="3068960"/>
            <a:ext cx="457946" cy="299337"/>
          </a:xfrm>
          <a:custGeom>
            <a:avLst/>
            <a:gdLst/>
            <a:ahLst/>
            <a:cxnLst>
              <a:cxn ang="0">
                <a:pos x="0" y="0"/>
              </a:cxn>
              <a:cxn ang="0">
                <a:pos x="222" y="0"/>
              </a:cxn>
              <a:cxn ang="0">
                <a:pos x="605" y="253"/>
              </a:cxn>
              <a:cxn ang="0">
                <a:pos x="0" y="156"/>
              </a:cxn>
              <a:cxn ang="0">
                <a:pos x="0" y="0"/>
              </a:cxn>
            </a:cxnLst>
            <a:rect l="0" t="0" r="r" b="b"/>
            <a:pathLst>
              <a:path w="605" h="253">
                <a:moveTo>
                  <a:pt x="0" y="0"/>
                </a:moveTo>
                <a:lnTo>
                  <a:pt x="222" y="0"/>
                </a:lnTo>
                <a:lnTo>
                  <a:pt x="605" y="253"/>
                </a:lnTo>
                <a:lnTo>
                  <a:pt x="0" y="156"/>
                </a:lnTo>
                <a:lnTo>
                  <a:pt x="0" y="0"/>
                </a:lnTo>
                <a:close/>
              </a:path>
            </a:pathLst>
          </a:custGeom>
          <a:solidFill>
            <a:schemeClr val="bg1">
              <a:alpha val="0"/>
            </a:schemeClr>
          </a:solid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1036" name="Freeform 12"/>
          <p:cNvSpPr>
            <a:spLocks/>
          </p:cNvSpPr>
          <p:nvPr/>
        </p:nvSpPr>
        <p:spPr bwMode="auto">
          <a:xfrm>
            <a:off x="2406825" y="2564905"/>
            <a:ext cx="948422" cy="476314"/>
          </a:xfrm>
          <a:custGeom>
            <a:avLst/>
            <a:gdLst/>
            <a:ahLst/>
            <a:cxnLst>
              <a:cxn ang="0">
                <a:pos x="321" y="0"/>
              </a:cxn>
              <a:cxn ang="0">
                <a:pos x="0" y="91"/>
              </a:cxn>
              <a:cxn ang="0">
                <a:pos x="1045" y="440"/>
              </a:cxn>
              <a:cxn ang="0">
                <a:pos x="321" y="0"/>
              </a:cxn>
            </a:cxnLst>
            <a:rect l="0" t="0" r="r" b="b"/>
            <a:pathLst>
              <a:path w="1045" h="440">
                <a:moveTo>
                  <a:pt x="321" y="0"/>
                </a:moveTo>
                <a:lnTo>
                  <a:pt x="0" y="91"/>
                </a:lnTo>
                <a:lnTo>
                  <a:pt x="1045" y="440"/>
                </a:lnTo>
                <a:lnTo>
                  <a:pt x="321" y="0"/>
                </a:lnTo>
                <a:close/>
              </a:path>
            </a:pathLst>
          </a:custGeom>
          <a:solidFill>
            <a:schemeClr val="bg1">
              <a:alpha val="0"/>
            </a:schemeClr>
          </a:solidFill>
          <a:ln>
            <a:noFill/>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3" name="Forme libre 2"/>
          <p:cNvSpPr/>
          <p:nvPr/>
        </p:nvSpPr>
        <p:spPr>
          <a:xfrm>
            <a:off x="367367" y="3168000"/>
            <a:ext cx="5692391" cy="1152000"/>
          </a:xfrm>
          <a:custGeom>
            <a:avLst/>
            <a:gdLst>
              <a:gd name="connsiteX0" fmla="*/ 0 w 5692391"/>
              <a:gd name="connsiteY0" fmla="*/ 256233 h 1130440"/>
              <a:gd name="connsiteX1" fmla="*/ 0 w 5692391"/>
              <a:gd name="connsiteY1" fmla="*/ 1120391 h 1130440"/>
              <a:gd name="connsiteX2" fmla="*/ 5692391 w 5692391"/>
              <a:gd name="connsiteY2" fmla="*/ 1130440 h 1130440"/>
              <a:gd name="connsiteX3" fmla="*/ 5677319 w 5692391"/>
              <a:gd name="connsiteY3" fmla="*/ 105508 h 1130440"/>
              <a:gd name="connsiteX4" fmla="*/ 4798088 w 5692391"/>
              <a:gd name="connsiteY4" fmla="*/ 80387 h 1130440"/>
              <a:gd name="connsiteX5" fmla="*/ 4707653 w 5692391"/>
              <a:gd name="connsiteY5" fmla="*/ 130629 h 1130440"/>
              <a:gd name="connsiteX6" fmla="*/ 4376057 w 5692391"/>
              <a:gd name="connsiteY6" fmla="*/ 236136 h 1130440"/>
              <a:gd name="connsiteX7" fmla="*/ 4084655 w 5692391"/>
              <a:gd name="connsiteY7" fmla="*/ 261257 h 1130440"/>
              <a:gd name="connsiteX8" fmla="*/ 4396154 w 5692391"/>
              <a:gd name="connsiteY8" fmla="*/ 286378 h 1130440"/>
              <a:gd name="connsiteX9" fmla="*/ 4561952 w 5692391"/>
              <a:gd name="connsiteY9" fmla="*/ 271306 h 1130440"/>
              <a:gd name="connsiteX10" fmla="*/ 4843306 w 5692391"/>
              <a:gd name="connsiteY10" fmla="*/ 331596 h 1130440"/>
              <a:gd name="connsiteX11" fmla="*/ 5029200 w 5692391"/>
              <a:gd name="connsiteY11" fmla="*/ 356717 h 1130440"/>
              <a:gd name="connsiteX12" fmla="*/ 5240215 w 5692391"/>
              <a:gd name="connsiteY12" fmla="*/ 351692 h 1130440"/>
              <a:gd name="connsiteX13" fmla="*/ 5325626 w 5692391"/>
              <a:gd name="connsiteY13" fmla="*/ 336620 h 1130440"/>
              <a:gd name="connsiteX14" fmla="*/ 5516545 w 5692391"/>
              <a:gd name="connsiteY14" fmla="*/ 356717 h 1130440"/>
              <a:gd name="connsiteX15" fmla="*/ 5682343 w 5692391"/>
              <a:gd name="connsiteY15" fmla="*/ 371789 h 1130440"/>
              <a:gd name="connsiteX16" fmla="*/ 5672295 w 5692391"/>
              <a:gd name="connsiteY16" fmla="*/ 653143 h 1130440"/>
              <a:gd name="connsiteX17" fmla="*/ 5421086 w 5692391"/>
              <a:gd name="connsiteY17" fmla="*/ 577780 h 1130440"/>
              <a:gd name="connsiteX18" fmla="*/ 5210070 w 5692391"/>
              <a:gd name="connsiteY18" fmla="*/ 467248 h 1130440"/>
              <a:gd name="connsiteX19" fmla="*/ 4968910 w 5692391"/>
              <a:gd name="connsiteY19" fmla="*/ 427055 h 1130440"/>
              <a:gd name="connsiteX20" fmla="*/ 4647363 w 5692391"/>
              <a:gd name="connsiteY20" fmla="*/ 396910 h 1130440"/>
              <a:gd name="connsiteX21" fmla="*/ 4391130 w 5692391"/>
              <a:gd name="connsiteY21" fmla="*/ 411983 h 1130440"/>
              <a:gd name="connsiteX22" fmla="*/ 4119824 w 5692391"/>
              <a:gd name="connsiteY22" fmla="*/ 462224 h 1130440"/>
              <a:gd name="connsiteX23" fmla="*/ 4079631 w 5692391"/>
              <a:gd name="connsiteY23" fmla="*/ 482321 h 1130440"/>
              <a:gd name="connsiteX24" fmla="*/ 4195187 w 5692391"/>
              <a:gd name="connsiteY24" fmla="*/ 658167 h 1130440"/>
              <a:gd name="connsiteX25" fmla="*/ 4556928 w 5692391"/>
              <a:gd name="connsiteY25" fmla="*/ 778747 h 1130440"/>
              <a:gd name="connsiteX26" fmla="*/ 5164853 w 5692391"/>
              <a:gd name="connsiteY26" fmla="*/ 959618 h 1130440"/>
              <a:gd name="connsiteX27" fmla="*/ 4883499 w 5692391"/>
              <a:gd name="connsiteY27" fmla="*/ 1009859 h 1130440"/>
              <a:gd name="connsiteX28" fmla="*/ 4772967 w 5692391"/>
              <a:gd name="connsiteY28" fmla="*/ 939521 h 1130440"/>
              <a:gd name="connsiteX29" fmla="*/ 4561952 w 5692391"/>
              <a:gd name="connsiteY29" fmla="*/ 909376 h 1130440"/>
              <a:gd name="connsiteX30" fmla="*/ 4481565 w 5692391"/>
              <a:gd name="connsiteY30" fmla="*/ 929473 h 1130440"/>
              <a:gd name="connsiteX31" fmla="*/ 4376057 w 5692391"/>
              <a:gd name="connsiteY31" fmla="*/ 929473 h 1130440"/>
              <a:gd name="connsiteX32" fmla="*/ 4325815 w 5692391"/>
              <a:gd name="connsiteY32" fmla="*/ 828989 h 1130440"/>
              <a:gd name="connsiteX33" fmla="*/ 4350936 w 5692391"/>
              <a:gd name="connsiteY33" fmla="*/ 798844 h 1130440"/>
              <a:gd name="connsiteX34" fmla="*/ 4190163 w 5692391"/>
              <a:gd name="connsiteY34" fmla="*/ 743578 h 1130440"/>
              <a:gd name="connsiteX35" fmla="*/ 4014317 w 5692391"/>
              <a:gd name="connsiteY35" fmla="*/ 723481 h 1130440"/>
              <a:gd name="connsiteX36" fmla="*/ 3878664 w 5692391"/>
              <a:gd name="connsiteY36" fmla="*/ 668216 h 1130440"/>
              <a:gd name="connsiteX37" fmla="*/ 3778180 w 5692391"/>
              <a:gd name="connsiteY37" fmla="*/ 512466 h 1130440"/>
              <a:gd name="connsiteX38" fmla="*/ 3697794 w 5692391"/>
              <a:gd name="connsiteY38" fmla="*/ 668216 h 1130440"/>
              <a:gd name="connsiteX39" fmla="*/ 3421464 w 5692391"/>
              <a:gd name="connsiteY39" fmla="*/ 773723 h 1130440"/>
              <a:gd name="connsiteX40" fmla="*/ 3039626 w 5692391"/>
              <a:gd name="connsiteY40" fmla="*/ 834013 h 1130440"/>
              <a:gd name="connsiteX41" fmla="*/ 2592475 w 5692391"/>
              <a:gd name="connsiteY41" fmla="*/ 823965 h 1130440"/>
              <a:gd name="connsiteX42" fmla="*/ 2190541 w 5692391"/>
              <a:gd name="connsiteY42" fmla="*/ 728506 h 1130440"/>
              <a:gd name="connsiteX43" fmla="*/ 2009670 w 5692391"/>
              <a:gd name="connsiteY43" fmla="*/ 592853 h 1130440"/>
              <a:gd name="connsiteX44" fmla="*/ 1994598 w 5692391"/>
              <a:gd name="connsiteY44" fmla="*/ 507442 h 1130440"/>
              <a:gd name="connsiteX45" fmla="*/ 2085033 w 5692391"/>
              <a:gd name="connsiteY45" fmla="*/ 417007 h 1130440"/>
              <a:gd name="connsiteX46" fmla="*/ 2265903 w 5692391"/>
              <a:gd name="connsiteY46" fmla="*/ 346668 h 1130440"/>
              <a:gd name="connsiteX47" fmla="*/ 2451798 w 5692391"/>
              <a:gd name="connsiteY47" fmla="*/ 296426 h 1130440"/>
              <a:gd name="connsiteX48" fmla="*/ 2532185 w 5692391"/>
              <a:gd name="connsiteY48" fmla="*/ 281354 h 1130440"/>
              <a:gd name="connsiteX49" fmla="*/ 2517112 w 5692391"/>
              <a:gd name="connsiteY49" fmla="*/ 200967 h 1130440"/>
              <a:gd name="connsiteX50" fmla="*/ 2155372 w 5692391"/>
              <a:gd name="connsiteY50" fmla="*/ 236136 h 1130440"/>
              <a:gd name="connsiteX51" fmla="*/ 1728317 w 5692391"/>
              <a:gd name="connsiteY51" fmla="*/ 221064 h 1130440"/>
              <a:gd name="connsiteX52" fmla="*/ 1572567 w 5692391"/>
              <a:gd name="connsiteY52" fmla="*/ 200967 h 1130440"/>
              <a:gd name="connsiteX53" fmla="*/ 1411794 w 5692391"/>
              <a:gd name="connsiteY53" fmla="*/ 145701 h 1130440"/>
              <a:gd name="connsiteX54" fmla="*/ 1245996 w 5692391"/>
              <a:gd name="connsiteY54" fmla="*/ 80387 h 1130440"/>
              <a:gd name="connsiteX55" fmla="*/ 1175657 w 5692391"/>
              <a:gd name="connsiteY55" fmla="*/ 0 h 1130440"/>
              <a:gd name="connsiteX56" fmla="*/ 427055 w 5692391"/>
              <a:gd name="connsiteY56" fmla="*/ 120580 h 1130440"/>
              <a:gd name="connsiteX57" fmla="*/ 0 w 5692391"/>
              <a:gd name="connsiteY57" fmla="*/ 256233 h 113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692391" h="1130440">
                <a:moveTo>
                  <a:pt x="0" y="256233"/>
                </a:moveTo>
                <a:lnTo>
                  <a:pt x="0" y="1120391"/>
                </a:lnTo>
                <a:lnTo>
                  <a:pt x="5692391" y="1130440"/>
                </a:lnTo>
                <a:lnTo>
                  <a:pt x="5677319" y="105508"/>
                </a:lnTo>
                <a:lnTo>
                  <a:pt x="4798088" y="80387"/>
                </a:lnTo>
                <a:lnTo>
                  <a:pt x="4707653" y="130629"/>
                </a:lnTo>
                <a:lnTo>
                  <a:pt x="4376057" y="236136"/>
                </a:lnTo>
                <a:lnTo>
                  <a:pt x="4084655" y="261257"/>
                </a:lnTo>
                <a:lnTo>
                  <a:pt x="4396154" y="286378"/>
                </a:lnTo>
                <a:lnTo>
                  <a:pt x="4561952" y="271306"/>
                </a:lnTo>
                <a:lnTo>
                  <a:pt x="4843306" y="331596"/>
                </a:lnTo>
                <a:lnTo>
                  <a:pt x="5029200" y="356717"/>
                </a:lnTo>
                <a:lnTo>
                  <a:pt x="5240215" y="351692"/>
                </a:lnTo>
                <a:lnTo>
                  <a:pt x="5325626" y="336620"/>
                </a:lnTo>
                <a:lnTo>
                  <a:pt x="5516545" y="356717"/>
                </a:lnTo>
                <a:lnTo>
                  <a:pt x="5682343" y="371789"/>
                </a:lnTo>
                <a:lnTo>
                  <a:pt x="5672295" y="653143"/>
                </a:lnTo>
                <a:lnTo>
                  <a:pt x="5421086" y="577780"/>
                </a:lnTo>
                <a:lnTo>
                  <a:pt x="5210070" y="467248"/>
                </a:lnTo>
                <a:lnTo>
                  <a:pt x="4968910" y="427055"/>
                </a:lnTo>
                <a:lnTo>
                  <a:pt x="4647363" y="396910"/>
                </a:lnTo>
                <a:lnTo>
                  <a:pt x="4391130" y="411983"/>
                </a:lnTo>
                <a:lnTo>
                  <a:pt x="4119824" y="462224"/>
                </a:lnTo>
                <a:lnTo>
                  <a:pt x="4079631" y="482321"/>
                </a:lnTo>
                <a:lnTo>
                  <a:pt x="4195187" y="658167"/>
                </a:lnTo>
                <a:lnTo>
                  <a:pt x="4556928" y="778747"/>
                </a:lnTo>
                <a:lnTo>
                  <a:pt x="5164853" y="959618"/>
                </a:lnTo>
                <a:lnTo>
                  <a:pt x="4883499" y="1009859"/>
                </a:lnTo>
                <a:lnTo>
                  <a:pt x="4772967" y="939521"/>
                </a:lnTo>
                <a:lnTo>
                  <a:pt x="4561952" y="909376"/>
                </a:lnTo>
                <a:lnTo>
                  <a:pt x="4481565" y="929473"/>
                </a:lnTo>
                <a:lnTo>
                  <a:pt x="4376057" y="929473"/>
                </a:lnTo>
                <a:lnTo>
                  <a:pt x="4325815" y="828989"/>
                </a:lnTo>
                <a:lnTo>
                  <a:pt x="4350936" y="798844"/>
                </a:lnTo>
                <a:lnTo>
                  <a:pt x="4190163" y="743578"/>
                </a:lnTo>
                <a:lnTo>
                  <a:pt x="4014317" y="723481"/>
                </a:lnTo>
                <a:lnTo>
                  <a:pt x="3878664" y="668216"/>
                </a:lnTo>
                <a:lnTo>
                  <a:pt x="3778180" y="512466"/>
                </a:lnTo>
                <a:lnTo>
                  <a:pt x="3697794" y="668216"/>
                </a:lnTo>
                <a:lnTo>
                  <a:pt x="3421464" y="773723"/>
                </a:lnTo>
                <a:lnTo>
                  <a:pt x="3039626" y="834013"/>
                </a:lnTo>
                <a:lnTo>
                  <a:pt x="2592475" y="823965"/>
                </a:lnTo>
                <a:lnTo>
                  <a:pt x="2190541" y="728506"/>
                </a:lnTo>
                <a:lnTo>
                  <a:pt x="2009670" y="592853"/>
                </a:lnTo>
                <a:lnTo>
                  <a:pt x="1994598" y="507442"/>
                </a:lnTo>
                <a:lnTo>
                  <a:pt x="2085033" y="417007"/>
                </a:lnTo>
                <a:lnTo>
                  <a:pt x="2265903" y="346668"/>
                </a:lnTo>
                <a:lnTo>
                  <a:pt x="2451798" y="296426"/>
                </a:lnTo>
                <a:lnTo>
                  <a:pt x="2532185" y="281354"/>
                </a:lnTo>
                <a:lnTo>
                  <a:pt x="2517112" y="200967"/>
                </a:lnTo>
                <a:lnTo>
                  <a:pt x="2155372" y="236136"/>
                </a:lnTo>
                <a:lnTo>
                  <a:pt x="1728317" y="221064"/>
                </a:lnTo>
                <a:lnTo>
                  <a:pt x="1572567" y="200967"/>
                </a:lnTo>
                <a:lnTo>
                  <a:pt x="1411794" y="145701"/>
                </a:lnTo>
                <a:lnTo>
                  <a:pt x="1245996" y="80387"/>
                </a:lnTo>
                <a:lnTo>
                  <a:pt x="1175657" y="0"/>
                </a:lnTo>
                <a:lnTo>
                  <a:pt x="427055" y="120580"/>
                </a:lnTo>
                <a:lnTo>
                  <a:pt x="0" y="256233"/>
                </a:lnTo>
                <a:close/>
              </a:path>
            </a:pathLst>
          </a:custGeom>
          <a:solidFill>
            <a:srgbClr val="C0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orme libre 35"/>
          <p:cNvSpPr/>
          <p:nvPr/>
        </p:nvSpPr>
        <p:spPr>
          <a:xfrm>
            <a:off x="330911" y="3212976"/>
            <a:ext cx="5686752" cy="1120038"/>
          </a:xfrm>
          <a:custGeom>
            <a:avLst/>
            <a:gdLst>
              <a:gd name="connsiteX0" fmla="*/ 12551 w 4936976"/>
              <a:gd name="connsiteY0" fmla="*/ 219075 h 1095375"/>
              <a:gd name="connsiteX1" fmla="*/ 12551 w 4936976"/>
              <a:gd name="connsiteY1" fmla="*/ 1095375 h 1095375"/>
              <a:gd name="connsiteX2" fmla="*/ 4927451 w 4936976"/>
              <a:gd name="connsiteY2" fmla="*/ 1085850 h 1095375"/>
              <a:gd name="connsiteX3" fmla="*/ 4936976 w 4936976"/>
              <a:gd name="connsiteY3" fmla="*/ 85725 h 1095375"/>
              <a:gd name="connsiteX4" fmla="*/ 4089251 w 4936976"/>
              <a:gd name="connsiteY4" fmla="*/ 57150 h 1095375"/>
              <a:gd name="connsiteX5" fmla="*/ 3927326 w 4936976"/>
              <a:gd name="connsiteY5" fmla="*/ 142875 h 1095375"/>
              <a:gd name="connsiteX6" fmla="*/ 3717776 w 4936976"/>
              <a:gd name="connsiteY6" fmla="*/ 200025 h 1095375"/>
              <a:gd name="connsiteX7" fmla="*/ 3432026 w 4936976"/>
              <a:gd name="connsiteY7" fmla="*/ 219075 h 1095375"/>
              <a:gd name="connsiteX8" fmla="*/ 3346301 w 4936976"/>
              <a:gd name="connsiteY8" fmla="*/ 180975 h 1095375"/>
              <a:gd name="connsiteX9" fmla="*/ 3308201 w 4936976"/>
              <a:gd name="connsiteY9" fmla="*/ 276225 h 1095375"/>
              <a:gd name="connsiteX10" fmla="*/ 3232001 w 4936976"/>
              <a:gd name="connsiteY10" fmla="*/ 352425 h 1095375"/>
              <a:gd name="connsiteX11" fmla="*/ 3232001 w 4936976"/>
              <a:gd name="connsiteY11" fmla="*/ 419100 h 1095375"/>
              <a:gd name="connsiteX12" fmla="*/ 3222476 w 4936976"/>
              <a:gd name="connsiteY12" fmla="*/ 514350 h 1095375"/>
              <a:gd name="connsiteX13" fmla="*/ 3184376 w 4936976"/>
              <a:gd name="connsiteY13" fmla="*/ 581025 h 1095375"/>
              <a:gd name="connsiteX14" fmla="*/ 2955776 w 4936976"/>
              <a:gd name="connsiteY14" fmla="*/ 704850 h 1095375"/>
              <a:gd name="connsiteX15" fmla="*/ 2622401 w 4936976"/>
              <a:gd name="connsiteY15" fmla="*/ 762000 h 1095375"/>
              <a:gd name="connsiteX16" fmla="*/ 2212826 w 4936976"/>
              <a:gd name="connsiteY16" fmla="*/ 733425 h 1095375"/>
              <a:gd name="connsiteX17" fmla="*/ 1841351 w 4936976"/>
              <a:gd name="connsiteY17" fmla="*/ 638175 h 1095375"/>
              <a:gd name="connsiteX18" fmla="*/ 1717526 w 4936976"/>
              <a:gd name="connsiteY18" fmla="*/ 514350 h 1095375"/>
              <a:gd name="connsiteX19" fmla="*/ 1774676 w 4936976"/>
              <a:gd name="connsiteY19" fmla="*/ 381000 h 1095375"/>
              <a:gd name="connsiteX20" fmla="*/ 2003276 w 4936976"/>
              <a:gd name="connsiteY20" fmla="*/ 295275 h 1095375"/>
              <a:gd name="connsiteX21" fmla="*/ 2174726 w 4936976"/>
              <a:gd name="connsiteY21" fmla="*/ 247650 h 1095375"/>
              <a:gd name="connsiteX22" fmla="*/ 2155676 w 4936976"/>
              <a:gd name="connsiteY22" fmla="*/ 200025 h 1095375"/>
              <a:gd name="connsiteX23" fmla="*/ 1717526 w 4936976"/>
              <a:gd name="connsiteY23" fmla="*/ 200025 h 1095375"/>
              <a:gd name="connsiteX24" fmla="*/ 1498451 w 4936976"/>
              <a:gd name="connsiteY24" fmla="*/ 190500 h 1095375"/>
              <a:gd name="connsiteX25" fmla="*/ 1327001 w 4936976"/>
              <a:gd name="connsiteY25" fmla="*/ 152400 h 1095375"/>
              <a:gd name="connsiteX26" fmla="*/ 1203176 w 4936976"/>
              <a:gd name="connsiteY26" fmla="*/ 114300 h 1095375"/>
              <a:gd name="connsiteX27" fmla="*/ 1126976 w 4936976"/>
              <a:gd name="connsiteY27" fmla="*/ 76200 h 1095375"/>
              <a:gd name="connsiteX28" fmla="*/ 1050776 w 4936976"/>
              <a:gd name="connsiteY28" fmla="*/ 0 h 1095375"/>
              <a:gd name="connsiteX29" fmla="*/ 431651 w 4936976"/>
              <a:gd name="connsiteY29" fmla="*/ 95250 h 1095375"/>
              <a:gd name="connsiteX30" fmla="*/ 3026 w 4936976"/>
              <a:gd name="connsiteY30" fmla="*/ 228600 h 1095375"/>
              <a:gd name="connsiteX31" fmla="*/ 12551 w 4936976"/>
              <a:gd name="connsiteY31" fmla="*/ 219075 h 1095375"/>
              <a:gd name="connsiteX0" fmla="*/ 10119 w 4934544"/>
              <a:gd name="connsiteY0" fmla="*/ 219075 h 1095375"/>
              <a:gd name="connsiteX1" fmla="*/ 10119 w 4934544"/>
              <a:gd name="connsiteY1" fmla="*/ 1095375 h 1095375"/>
              <a:gd name="connsiteX2" fmla="*/ 4925019 w 4934544"/>
              <a:gd name="connsiteY2" fmla="*/ 1085850 h 1095375"/>
              <a:gd name="connsiteX3" fmla="*/ 4934544 w 4934544"/>
              <a:gd name="connsiteY3" fmla="*/ 85725 h 1095375"/>
              <a:gd name="connsiteX4" fmla="*/ 4086819 w 4934544"/>
              <a:gd name="connsiteY4" fmla="*/ 57150 h 1095375"/>
              <a:gd name="connsiteX5" fmla="*/ 3924894 w 4934544"/>
              <a:gd name="connsiteY5" fmla="*/ 142875 h 1095375"/>
              <a:gd name="connsiteX6" fmla="*/ 3715344 w 4934544"/>
              <a:gd name="connsiteY6" fmla="*/ 200025 h 1095375"/>
              <a:gd name="connsiteX7" fmla="*/ 3429594 w 4934544"/>
              <a:gd name="connsiteY7" fmla="*/ 219075 h 1095375"/>
              <a:gd name="connsiteX8" fmla="*/ 3343869 w 4934544"/>
              <a:gd name="connsiteY8" fmla="*/ 180975 h 1095375"/>
              <a:gd name="connsiteX9" fmla="*/ 3305769 w 4934544"/>
              <a:gd name="connsiteY9" fmla="*/ 276225 h 1095375"/>
              <a:gd name="connsiteX10" fmla="*/ 3229569 w 4934544"/>
              <a:gd name="connsiteY10" fmla="*/ 352425 h 1095375"/>
              <a:gd name="connsiteX11" fmla="*/ 3229569 w 4934544"/>
              <a:gd name="connsiteY11" fmla="*/ 419100 h 1095375"/>
              <a:gd name="connsiteX12" fmla="*/ 3220044 w 4934544"/>
              <a:gd name="connsiteY12" fmla="*/ 514350 h 1095375"/>
              <a:gd name="connsiteX13" fmla="*/ 3181944 w 4934544"/>
              <a:gd name="connsiteY13" fmla="*/ 581025 h 1095375"/>
              <a:gd name="connsiteX14" fmla="*/ 2953344 w 4934544"/>
              <a:gd name="connsiteY14" fmla="*/ 704850 h 1095375"/>
              <a:gd name="connsiteX15" fmla="*/ 2619969 w 4934544"/>
              <a:gd name="connsiteY15" fmla="*/ 762000 h 1095375"/>
              <a:gd name="connsiteX16" fmla="*/ 2210394 w 4934544"/>
              <a:gd name="connsiteY16" fmla="*/ 733425 h 1095375"/>
              <a:gd name="connsiteX17" fmla="*/ 1838919 w 4934544"/>
              <a:gd name="connsiteY17" fmla="*/ 638175 h 1095375"/>
              <a:gd name="connsiteX18" fmla="*/ 1715094 w 4934544"/>
              <a:gd name="connsiteY18" fmla="*/ 514350 h 1095375"/>
              <a:gd name="connsiteX19" fmla="*/ 1772244 w 4934544"/>
              <a:gd name="connsiteY19" fmla="*/ 381000 h 1095375"/>
              <a:gd name="connsiteX20" fmla="*/ 2000844 w 4934544"/>
              <a:gd name="connsiteY20" fmla="*/ 295275 h 1095375"/>
              <a:gd name="connsiteX21" fmla="*/ 2172294 w 4934544"/>
              <a:gd name="connsiteY21" fmla="*/ 247650 h 1095375"/>
              <a:gd name="connsiteX22" fmla="*/ 2153244 w 4934544"/>
              <a:gd name="connsiteY22" fmla="*/ 171541 h 1095375"/>
              <a:gd name="connsiteX23" fmla="*/ 1715094 w 4934544"/>
              <a:gd name="connsiteY23" fmla="*/ 200025 h 1095375"/>
              <a:gd name="connsiteX24" fmla="*/ 1496019 w 4934544"/>
              <a:gd name="connsiteY24" fmla="*/ 190500 h 1095375"/>
              <a:gd name="connsiteX25" fmla="*/ 1324569 w 4934544"/>
              <a:gd name="connsiteY25" fmla="*/ 152400 h 1095375"/>
              <a:gd name="connsiteX26" fmla="*/ 1200744 w 4934544"/>
              <a:gd name="connsiteY26" fmla="*/ 114300 h 1095375"/>
              <a:gd name="connsiteX27" fmla="*/ 1124544 w 4934544"/>
              <a:gd name="connsiteY27" fmla="*/ 76200 h 1095375"/>
              <a:gd name="connsiteX28" fmla="*/ 1048344 w 4934544"/>
              <a:gd name="connsiteY28" fmla="*/ 0 h 1095375"/>
              <a:gd name="connsiteX29" fmla="*/ 429219 w 4934544"/>
              <a:gd name="connsiteY29" fmla="*/ 95250 h 1095375"/>
              <a:gd name="connsiteX30" fmla="*/ 594 w 4934544"/>
              <a:gd name="connsiteY30" fmla="*/ 228600 h 1095375"/>
              <a:gd name="connsiteX31" fmla="*/ 10119 w 4934544"/>
              <a:gd name="connsiteY31" fmla="*/ 219075 h 1095375"/>
              <a:gd name="connsiteX0" fmla="*/ 10119 w 4925019"/>
              <a:gd name="connsiteY0" fmla="*/ 219075 h 1095375"/>
              <a:gd name="connsiteX1" fmla="*/ 10119 w 4925019"/>
              <a:gd name="connsiteY1" fmla="*/ 1095375 h 1095375"/>
              <a:gd name="connsiteX2" fmla="*/ 4925019 w 4925019"/>
              <a:gd name="connsiteY2" fmla="*/ 1085850 h 1095375"/>
              <a:gd name="connsiteX3" fmla="*/ 4907706 w 4925019"/>
              <a:gd name="connsiteY3" fmla="*/ 91422 h 1095375"/>
              <a:gd name="connsiteX4" fmla="*/ 4086819 w 4925019"/>
              <a:gd name="connsiteY4" fmla="*/ 57150 h 1095375"/>
              <a:gd name="connsiteX5" fmla="*/ 3924894 w 4925019"/>
              <a:gd name="connsiteY5" fmla="*/ 142875 h 1095375"/>
              <a:gd name="connsiteX6" fmla="*/ 3715344 w 4925019"/>
              <a:gd name="connsiteY6" fmla="*/ 200025 h 1095375"/>
              <a:gd name="connsiteX7" fmla="*/ 3429594 w 4925019"/>
              <a:gd name="connsiteY7" fmla="*/ 219075 h 1095375"/>
              <a:gd name="connsiteX8" fmla="*/ 3343869 w 4925019"/>
              <a:gd name="connsiteY8" fmla="*/ 180975 h 1095375"/>
              <a:gd name="connsiteX9" fmla="*/ 3305769 w 4925019"/>
              <a:gd name="connsiteY9" fmla="*/ 276225 h 1095375"/>
              <a:gd name="connsiteX10" fmla="*/ 3229569 w 4925019"/>
              <a:gd name="connsiteY10" fmla="*/ 352425 h 1095375"/>
              <a:gd name="connsiteX11" fmla="*/ 3229569 w 4925019"/>
              <a:gd name="connsiteY11" fmla="*/ 419100 h 1095375"/>
              <a:gd name="connsiteX12" fmla="*/ 3220044 w 4925019"/>
              <a:gd name="connsiteY12" fmla="*/ 514350 h 1095375"/>
              <a:gd name="connsiteX13" fmla="*/ 3181944 w 4925019"/>
              <a:gd name="connsiteY13" fmla="*/ 581025 h 1095375"/>
              <a:gd name="connsiteX14" fmla="*/ 2953344 w 4925019"/>
              <a:gd name="connsiteY14" fmla="*/ 704850 h 1095375"/>
              <a:gd name="connsiteX15" fmla="*/ 2619969 w 4925019"/>
              <a:gd name="connsiteY15" fmla="*/ 762000 h 1095375"/>
              <a:gd name="connsiteX16" fmla="*/ 2210394 w 4925019"/>
              <a:gd name="connsiteY16" fmla="*/ 733425 h 1095375"/>
              <a:gd name="connsiteX17" fmla="*/ 1838919 w 4925019"/>
              <a:gd name="connsiteY17" fmla="*/ 638175 h 1095375"/>
              <a:gd name="connsiteX18" fmla="*/ 1715094 w 4925019"/>
              <a:gd name="connsiteY18" fmla="*/ 514350 h 1095375"/>
              <a:gd name="connsiteX19" fmla="*/ 1772244 w 4925019"/>
              <a:gd name="connsiteY19" fmla="*/ 381000 h 1095375"/>
              <a:gd name="connsiteX20" fmla="*/ 2000844 w 4925019"/>
              <a:gd name="connsiteY20" fmla="*/ 295275 h 1095375"/>
              <a:gd name="connsiteX21" fmla="*/ 2172294 w 4925019"/>
              <a:gd name="connsiteY21" fmla="*/ 247650 h 1095375"/>
              <a:gd name="connsiteX22" fmla="*/ 2153244 w 4925019"/>
              <a:gd name="connsiteY22" fmla="*/ 171541 h 1095375"/>
              <a:gd name="connsiteX23" fmla="*/ 1715094 w 4925019"/>
              <a:gd name="connsiteY23" fmla="*/ 200025 h 1095375"/>
              <a:gd name="connsiteX24" fmla="*/ 1496019 w 4925019"/>
              <a:gd name="connsiteY24" fmla="*/ 190500 h 1095375"/>
              <a:gd name="connsiteX25" fmla="*/ 1324569 w 4925019"/>
              <a:gd name="connsiteY25" fmla="*/ 152400 h 1095375"/>
              <a:gd name="connsiteX26" fmla="*/ 1200744 w 4925019"/>
              <a:gd name="connsiteY26" fmla="*/ 114300 h 1095375"/>
              <a:gd name="connsiteX27" fmla="*/ 1124544 w 4925019"/>
              <a:gd name="connsiteY27" fmla="*/ 76200 h 1095375"/>
              <a:gd name="connsiteX28" fmla="*/ 1048344 w 4925019"/>
              <a:gd name="connsiteY28" fmla="*/ 0 h 1095375"/>
              <a:gd name="connsiteX29" fmla="*/ 429219 w 4925019"/>
              <a:gd name="connsiteY29" fmla="*/ 95250 h 1095375"/>
              <a:gd name="connsiteX30" fmla="*/ 594 w 4925019"/>
              <a:gd name="connsiteY30" fmla="*/ 228600 h 1095375"/>
              <a:gd name="connsiteX31" fmla="*/ 10119 w 4925019"/>
              <a:gd name="connsiteY31" fmla="*/ 219075 h 1095375"/>
              <a:gd name="connsiteX0" fmla="*/ 10119 w 4907706"/>
              <a:gd name="connsiteY0" fmla="*/ 219075 h 1095375"/>
              <a:gd name="connsiteX1" fmla="*/ 10119 w 4907706"/>
              <a:gd name="connsiteY1" fmla="*/ 1095375 h 1095375"/>
              <a:gd name="connsiteX2" fmla="*/ 4903548 w 4907706"/>
              <a:gd name="connsiteY2" fmla="*/ 1028884 h 1095375"/>
              <a:gd name="connsiteX3" fmla="*/ 4907706 w 4907706"/>
              <a:gd name="connsiteY3" fmla="*/ 91422 h 1095375"/>
              <a:gd name="connsiteX4" fmla="*/ 4086819 w 4907706"/>
              <a:gd name="connsiteY4" fmla="*/ 57150 h 1095375"/>
              <a:gd name="connsiteX5" fmla="*/ 3924894 w 4907706"/>
              <a:gd name="connsiteY5" fmla="*/ 142875 h 1095375"/>
              <a:gd name="connsiteX6" fmla="*/ 3715344 w 4907706"/>
              <a:gd name="connsiteY6" fmla="*/ 200025 h 1095375"/>
              <a:gd name="connsiteX7" fmla="*/ 3429594 w 4907706"/>
              <a:gd name="connsiteY7" fmla="*/ 219075 h 1095375"/>
              <a:gd name="connsiteX8" fmla="*/ 3343869 w 4907706"/>
              <a:gd name="connsiteY8" fmla="*/ 180975 h 1095375"/>
              <a:gd name="connsiteX9" fmla="*/ 3305769 w 4907706"/>
              <a:gd name="connsiteY9" fmla="*/ 276225 h 1095375"/>
              <a:gd name="connsiteX10" fmla="*/ 3229569 w 4907706"/>
              <a:gd name="connsiteY10" fmla="*/ 352425 h 1095375"/>
              <a:gd name="connsiteX11" fmla="*/ 3229569 w 4907706"/>
              <a:gd name="connsiteY11" fmla="*/ 419100 h 1095375"/>
              <a:gd name="connsiteX12" fmla="*/ 3220044 w 4907706"/>
              <a:gd name="connsiteY12" fmla="*/ 514350 h 1095375"/>
              <a:gd name="connsiteX13" fmla="*/ 3181944 w 4907706"/>
              <a:gd name="connsiteY13" fmla="*/ 581025 h 1095375"/>
              <a:gd name="connsiteX14" fmla="*/ 2953344 w 4907706"/>
              <a:gd name="connsiteY14" fmla="*/ 704850 h 1095375"/>
              <a:gd name="connsiteX15" fmla="*/ 2619969 w 4907706"/>
              <a:gd name="connsiteY15" fmla="*/ 762000 h 1095375"/>
              <a:gd name="connsiteX16" fmla="*/ 2210394 w 4907706"/>
              <a:gd name="connsiteY16" fmla="*/ 733425 h 1095375"/>
              <a:gd name="connsiteX17" fmla="*/ 1838919 w 4907706"/>
              <a:gd name="connsiteY17" fmla="*/ 638175 h 1095375"/>
              <a:gd name="connsiteX18" fmla="*/ 1715094 w 4907706"/>
              <a:gd name="connsiteY18" fmla="*/ 514350 h 1095375"/>
              <a:gd name="connsiteX19" fmla="*/ 1772244 w 4907706"/>
              <a:gd name="connsiteY19" fmla="*/ 381000 h 1095375"/>
              <a:gd name="connsiteX20" fmla="*/ 2000844 w 4907706"/>
              <a:gd name="connsiteY20" fmla="*/ 295275 h 1095375"/>
              <a:gd name="connsiteX21" fmla="*/ 2172294 w 4907706"/>
              <a:gd name="connsiteY21" fmla="*/ 247650 h 1095375"/>
              <a:gd name="connsiteX22" fmla="*/ 2153244 w 4907706"/>
              <a:gd name="connsiteY22" fmla="*/ 171541 h 1095375"/>
              <a:gd name="connsiteX23" fmla="*/ 1715094 w 4907706"/>
              <a:gd name="connsiteY23" fmla="*/ 200025 h 1095375"/>
              <a:gd name="connsiteX24" fmla="*/ 1496019 w 4907706"/>
              <a:gd name="connsiteY24" fmla="*/ 190500 h 1095375"/>
              <a:gd name="connsiteX25" fmla="*/ 1324569 w 4907706"/>
              <a:gd name="connsiteY25" fmla="*/ 152400 h 1095375"/>
              <a:gd name="connsiteX26" fmla="*/ 1200744 w 4907706"/>
              <a:gd name="connsiteY26" fmla="*/ 114300 h 1095375"/>
              <a:gd name="connsiteX27" fmla="*/ 1124544 w 4907706"/>
              <a:gd name="connsiteY27" fmla="*/ 76200 h 1095375"/>
              <a:gd name="connsiteX28" fmla="*/ 1048344 w 4907706"/>
              <a:gd name="connsiteY28" fmla="*/ 0 h 1095375"/>
              <a:gd name="connsiteX29" fmla="*/ 429219 w 4907706"/>
              <a:gd name="connsiteY29" fmla="*/ 95250 h 1095375"/>
              <a:gd name="connsiteX30" fmla="*/ 594 w 4907706"/>
              <a:gd name="connsiteY30" fmla="*/ 228600 h 1095375"/>
              <a:gd name="connsiteX31" fmla="*/ 10119 w 4907706"/>
              <a:gd name="connsiteY31" fmla="*/ 219075 h 1095375"/>
              <a:gd name="connsiteX0" fmla="*/ 10119 w 4907706"/>
              <a:gd name="connsiteY0" fmla="*/ 219075 h 1095375"/>
              <a:gd name="connsiteX1" fmla="*/ 10119 w 4907706"/>
              <a:gd name="connsiteY1" fmla="*/ 1095375 h 1095375"/>
              <a:gd name="connsiteX2" fmla="*/ 4903548 w 4907706"/>
              <a:gd name="connsiteY2" fmla="*/ 1028884 h 1095375"/>
              <a:gd name="connsiteX3" fmla="*/ 4907706 w 4907706"/>
              <a:gd name="connsiteY3" fmla="*/ 91422 h 1095375"/>
              <a:gd name="connsiteX4" fmla="*/ 4086819 w 4907706"/>
              <a:gd name="connsiteY4" fmla="*/ 57150 h 1095375"/>
              <a:gd name="connsiteX5" fmla="*/ 3924894 w 4907706"/>
              <a:gd name="connsiteY5" fmla="*/ 142875 h 1095375"/>
              <a:gd name="connsiteX6" fmla="*/ 3715344 w 4907706"/>
              <a:gd name="connsiteY6" fmla="*/ 200025 h 1095375"/>
              <a:gd name="connsiteX7" fmla="*/ 3429594 w 4907706"/>
              <a:gd name="connsiteY7" fmla="*/ 219075 h 1095375"/>
              <a:gd name="connsiteX8" fmla="*/ 3343869 w 4907706"/>
              <a:gd name="connsiteY8" fmla="*/ 180975 h 1095375"/>
              <a:gd name="connsiteX9" fmla="*/ 3305769 w 4907706"/>
              <a:gd name="connsiteY9" fmla="*/ 276225 h 1095375"/>
              <a:gd name="connsiteX10" fmla="*/ 3229569 w 4907706"/>
              <a:gd name="connsiteY10" fmla="*/ 352425 h 1095375"/>
              <a:gd name="connsiteX11" fmla="*/ 3229569 w 4907706"/>
              <a:gd name="connsiteY11" fmla="*/ 419100 h 1095375"/>
              <a:gd name="connsiteX12" fmla="*/ 3220044 w 4907706"/>
              <a:gd name="connsiteY12" fmla="*/ 514350 h 1095375"/>
              <a:gd name="connsiteX13" fmla="*/ 3181944 w 4907706"/>
              <a:gd name="connsiteY13" fmla="*/ 581025 h 1095375"/>
              <a:gd name="connsiteX14" fmla="*/ 2953344 w 4907706"/>
              <a:gd name="connsiteY14" fmla="*/ 704850 h 1095375"/>
              <a:gd name="connsiteX15" fmla="*/ 2619969 w 4907706"/>
              <a:gd name="connsiteY15" fmla="*/ 762000 h 1095375"/>
              <a:gd name="connsiteX16" fmla="*/ 2210394 w 4907706"/>
              <a:gd name="connsiteY16" fmla="*/ 733425 h 1095375"/>
              <a:gd name="connsiteX17" fmla="*/ 1838919 w 4907706"/>
              <a:gd name="connsiteY17" fmla="*/ 638175 h 1095375"/>
              <a:gd name="connsiteX18" fmla="*/ 1715094 w 4907706"/>
              <a:gd name="connsiteY18" fmla="*/ 514350 h 1095375"/>
              <a:gd name="connsiteX19" fmla="*/ 1772244 w 4907706"/>
              <a:gd name="connsiteY19" fmla="*/ 381000 h 1095375"/>
              <a:gd name="connsiteX20" fmla="*/ 2000844 w 4907706"/>
              <a:gd name="connsiteY20" fmla="*/ 295275 h 1095375"/>
              <a:gd name="connsiteX21" fmla="*/ 2172294 w 4907706"/>
              <a:gd name="connsiteY21" fmla="*/ 247650 h 1095375"/>
              <a:gd name="connsiteX22" fmla="*/ 2153244 w 4907706"/>
              <a:gd name="connsiteY22" fmla="*/ 171541 h 1095375"/>
              <a:gd name="connsiteX23" fmla="*/ 1715094 w 4907706"/>
              <a:gd name="connsiteY23" fmla="*/ 200025 h 1095375"/>
              <a:gd name="connsiteX24" fmla="*/ 1496019 w 4907706"/>
              <a:gd name="connsiteY24" fmla="*/ 190500 h 1095375"/>
              <a:gd name="connsiteX25" fmla="*/ 1324569 w 4907706"/>
              <a:gd name="connsiteY25" fmla="*/ 152400 h 1095375"/>
              <a:gd name="connsiteX26" fmla="*/ 1200744 w 4907706"/>
              <a:gd name="connsiteY26" fmla="*/ 114300 h 1095375"/>
              <a:gd name="connsiteX27" fmla="*/ 1124544 w 4907706"/>
              <a:gd name="connsiteY27" fmla="*/ 76200 h 1095375"/>
              <a:gd name="connsiteX28" fmla="*/ 1048344 w 4907706"/>
              <a:gd name="connsiteY28" fmla="*/ 0 h 1095375"/>
              <a:gd name="connsiteX29" fmla="*/ 429219 w 4907706"/>
              <a:gd name="connsiteY29" fmla="*/ 95250 h 1095375"/>
              <a:gd name="connsiteX30" fmla="*/ 594 w 4907706"/>
              <a:gd name="connsiteY30" fmla="*/ 228600 h 1095375"/>
              <a:gd name="connsiteX31" fmla="*/ 10119 w 4907706"/>
              <a:gd name="connsiteY31" fmla="*/ 219075 h 1095375"/>
              <a:gd name="connsiteX0" fmla="*/ 42941 w 4940528"/>
              <a:gd name="connsiteY0" fmla="*/ 219075 h 1032712"/>
              <a:gd name="connsiteX1" fmla="*/ 0 w 4940528"/>
              <a:gd name="connsiteY1" fmla="*/ 1032712 h 1032712"/>
              <a:gd name="connsiteX2" fmla="*/ 4936370 w 4940528"/>
              <a:gd name="connsiteY2" fmla="*/ 1028884 h 1032712"/>
              <a:gd name="connsiteX3" fmla="*/ 4940528 w 4940528"/>
              <a:gd name="connsiteY3" fmla="*/ 91422 h 1032712"/>
              <a:gd name="connsiteX4" fmla="*/ 4119641 w 4940528"/>
              <a:gd name="connsiteY4" fmla="*/ 57150 h 1032712"/>
              <a:gd name="connsiteX5" fmla="*/ 3957716 w 4940528"/>
              <a:gd name="connsiteY5" fmla="*/ 142875 h 1032712"/>
              <a:gd name="connsiteX6" fmla="*/ 3748166 w 4940528"/>
              <a:gd name="connsiteY6" fmla="*/ 200025 h 1032712"/>
              <a:gd name="connsiteX7" fmla="*/ 3462416 w 4940528"/>
              <a:gd name="connsiteY7" fmla="*/ 219075 h 1032712"/>
              <a:gd name="connsiteX8" fmla="*/ 3376691 w 4940528"/>
              <a:gd name="connsiteY8" fmla="*/ 180975 h 1032712"/>
              <a:gd name="connsiteX9" fmla="*/ 3338591 w 4940528"/>
              <a:gd name="connsiteY9" fmla="*/ 276225 h 1032712"/>
              <a:gd name="connsiteX10" fmla="*/ 3262391 w 4940528"/>
              <a:gd name="connsiteY10" fmla="*/ 352425 h 1032712"/>
              <a:gd name="connsiteX11" fmla="*/ 3262391 w 4940528"/>
              <a:gd name="connsiteY11" fmla="*/ 419100 h 1032712"/>
              <a:gd name="connsiteX12" fmla="*/ 3252866 w 4940528"/>
              <a:gd name="connsiteY12" fmla="*/ 514350 h 1032712"/>
              <a:gd name="connsiteX13" fmla="*/ 3214766 w 4940528"/>
              <a:gd name="connsiteY13" fmla="*/ 581025 h 1032712"/>
              <a:gd name="connsiteX14" fmla="*/ 2986166 w 4940528"/>
              <a:gd name="connsiteY14" fmla="*/ 704850 h 1032712"/>
              <a:gd name="connsiteX15" fmla="*/ 2652791 w 4940528"/>
              <a:gd name="connsiteY15" fmla="*/ 762000 h 1032712"/>
              <a:gd name="connsiteX16" fmla="*/ 2243216 w 4940528"/>
              <a:gd name="connsiteY16" fmla="*/ 733425 h 1032712"/>
              <a:gd name="connsiteX17" fmla="*/ 1871741 w 4940528"/>
              <a:gd name="connsiteY17" fmla="*/ 638175 h 1032712"/>
              <a:gd name="connsiteX18" fmla="*/ 1747916 w 4940528"/>
              <a:gd name="connsiteY18" fmla="*/ 514350 h 1032712"/>
              <a:gd name="connsiteX19" fmla="*/ 1805066 w 4940528"/>
              <a:gd name="connsiteY19" fmla="*/ 381000 h 1032712"/>
              <a:gd name="connsiteX20" fmla="*/ 2033666 w 4940528"/>
              <a:gd name="connsiteY20" fmla="*/ 295275 h 1032712"/>
              <a:gd name="connsiteX21" fmla="*/ 2205116 w 4940528"/>
              <a:gd name="connsiteY21" fmla="*/ 247650 h 1032712"/>
              <a:gd name="connsiteX22" fmla="*/ 2186066 w 4940528"/>
              <a:gd name="connsiteY22" fmla="*/ 171541 h 1032712"/>
              <a:gd name="connsiteX23" fmla="*/ 1747916 w 4940528"/>
              <a:gd name="connsiteY23" fmla="*/ 200025 h 1032712"/>
              <a:gd name="connsiteX24" fmla="*/ 1528841 w 4940528"/>
              <a:gd name="connsiteY24" fmla="*/ 190500 h 1032712"/>
              <a:gd name="connsiteX25" fmla="*/ 1357391 w 4940528"/>
              <a:gd name="connsiteY25" fmla="*/ 152400 h 1032712"/>
              <a:gd name="connsiteX26" fmla="*/ 1233566 w 4940528"/>
              <a:gd name="connsiteY26" fmla="*/ 114300 h 1032712"/>
              <a:gd name="connsiteX27" fmla="*/ 1157366 w 4940528"/>
              <a:gd name="connsiteY27" fmla="*/ 76200 h 1032712"/>
              <a:gd name="connsiteX28" fmla="*/ 1081166 w 4940528"/>
              <a:gd name="connsiteY28" fmla="*/ 0 h 1032712"/>
              <a:gd name="connsiteX29" fmla="*/ 462041 w 4940528"/>
              <a:gd name="connsiteY29" fmla="*/ 95250 h 1032712"/>
              <a:gd name="connsiteX30" fmla="*/ 33416 w 4940528"/>
              <a:gd name="connsiteY30" fmla="*/ 228600 h 1032712"/>
              <a:gd name="connsiteX31" fmla="*/ 42941 w 4940528"/>
              <a:gd name="connsiteY31" fmla="*/ 219075 h 1032712"/>
              <a:gd name="connsiteX0" fmla="*/ 5368 w 4940528"/>
              <a:gd name="connsiteY0" fmla="*/ 207681 h 1032712"/>
              <a:gd name="connsiteX1" fmla="*/ 0 w 4940528"/>
              <a:gd name="connsiteY1" fmla="*/ 1032712 h 1032712"/>
              <a:gd name="connsiteX2" fmla="*/ 4936370 w 4940528"/>
              <a:gd name="connsiteY2" fmla="*/ 1028884 h 1032712"/>
              <a:gd name="connsiteX3" fmla="*/ 4940528 w 4940528"/>
              <a:gd name="connsiteY3" fmla="*/ 91422 h 1032712"/>
              <a:gd name="connsiteX4" fmla="*/ 4119641 w 4940528"/>
              <a:gd name="connsiteY4" fmla="*/ 57150 h 1032712"/>
              <a:gd name="connsiteX5" fmla="*/ 3957716 w 4940528"/>
              <a:gd name="connsiteY5" fmla="*/ 142875 h 1032712"/>
              <a:gd name="connsiteX6" fmla="*/ 3748166 w 4940528"/>
              <a:gd name="connsiteY6" fmla="*/ 200025 h 1032712"/>
              <a:gd name="connsiteX7" fmla="*/ 3462416 w 4940528"/>
              <a:gd name="connsiteY7" fmla="*/ 219075 h 1032712"/>
              <a:gd name="connsiteX8" fmla="*/ 3376691 w 4940528"/>
              <a:gd name="connsiteY8" fmla="*/ 180975 h 1032712"/>
              <a:gd name="connsiteX9" fmla="*/ 3338591 w 4940528"/>
              <a:gd name="connsiteY9" fmla="*/ 276225 h 1032712"/>
              <a:gd name="connsiteX10" fmla="*/ 3262391 w 4940528"/>
              <a:gd name="connsiteY10" fmla="*/ 352425 h 1032712"/>
              <a:gd name="connsiteX11" fmla="*/ 3262391 w 4940528"/>
              <a:gd name="connsiteY11" fmla="*/ 419100 h 1032712"/>
              <a:gd name="connsiteX12" fmla="*/ 3252866 w 4940528"/>
              <a:gd name="connsiteY12" fmla="*/ 514350 h 1032712"/>
              <a:gd name="connsiteX13" fmla="*/ 3214766 w 4940528"/>
              <a:gd name="connsiteY13" fmla="*/ 581025 h 1032712"/>
              <a:gd name="connsiteX14" fmla="*/ 2986166 w 4940528"/>
              <a:gd name="connsiteY14" fmla="*/ 704850 h 1032712"/>
              <a:gd name="connsiteX15" fmla="*/ 2652791 w 4940528"/>
              <a:gd name="connsiteY15" fmla="*/ 762000 h 1032712"/>
              <a:gd name="connsiteX16" fmla="*/ 2243216 w 4940528"/>
              <a:gd name="connsiteY16" fmla="*/ 733425 h 1032712"/>
              <a:gd name="connsiteX17" fmla="*/ 1871741 w 4940528"/>
              <a:gd name="connsiteY17" fmla="*/ 638175 h 1032712"/>
              <a:gd name="connsiteX18" fmla="*/ 1747916 w 4940528"/>
              <a:gd name="connsiteY18" fmla="*/ 514350 h 1032712"/>
              <a:gd name="connsiteX19" fmla="*/ 1805066 w 4940528"/>
              <a:gd name="connsiteY19" fmla="*/ 381000 h 1032712"/>
              <a:gd name="connsiteX20" fmla="*/ 2033666 w 4940528"/>
              <a:gd name="connsiteY20" fmla="*/ 295275 h 1032712"/>
              <a:gd name="connsiteX21" fmla="*/ 2205116 w 4940528"/>
              <a:gd name="connsiteY21" fmla="*/ 247650 h 1032712"/>
              <a:gd name="connsiteX22" fmla="*/ 2186066 w 4940528"/>
              <a:gd name="connsiteY22" fmla="*/ 171541 h 1032712"/>
              <a:gd name="connsiteX23" fmla="*/ 1747916 w 4940528"/>
              <a:gd name="connsiteY23" fmla="*/ 200025 h 1032712"/>
              <a:gd name="connsiteX24" fmla="*/ 1528841 w 4940528"/>
              <a:gd name="connsiteY24" fmla="*/ 190500 h 1032712"/>
              <a:gd name="connsiteX25" fmla="*/ 1357391 w 4940528"/>
              <a:gd name="connsiteY25" fmla="*/ 152400 h 1032712"/>
              <a:gd name="connsiteX26" fmla="*/ 1233566 w 4940528"/>
              <a:gd name="connsiteY26" fmla="*/ 114300 h 1032712"/>
              <a:gd name="connsiteX27" fmla="*/ 1157366 w 4940528"/>
              <a:gd name="connsiteY27" fmla="*/ 76200 h 1032712"/>
              <a:gd name="connsiteX28" fmla="*/ 1081166 w 4940528"/>
              <a:gd name="connsiteY28" fmla="*/ 0 h 1032712"/>
              <a:gd name="connsiteX29" fmla="*/ 462041 w 4940528"/>
              <a:gd name="connsiteY29" fmla="*/ 95250 h 1032712"/>
              <a:gd name="connsiteX30" fmla="*/ 33416 w 4940528"/>
              <a:gd name="connsiteY30" fmla="*/ 228600 h 1032712"/>
              <a:gd name="connsiteX31" fmla="*/ 5368 w 4940528"/>
              <a:gd name="connsiteY31" fmla="*/ 207681 h 10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40528" h="1032712">
                <a:moveTo>
                  <a:pt x="5368" y="207681"/>
                </a:moveTo>
                <a:cubicBezTo>
                  <a:pt x="3579" y="482691"/>
                  <a:pt x="1789" y="757702"/>
                  <a:pt x="0" y="1032712"/>
                </a:cubicBezTo>
                <a:lnTo>
                  <a:pt x="4936370" y="1028884"/>
                </a:lnTo>
                <a:lnTo>
                  <a:pt x="4940528" y="91422"/>
                </a:lnTo>
                <a:lnTo>
                  <a:pt x="4119641" y="57150"/>
                </a:lnTo>
                <a:lnTo>
                  <a:pt x="3957716" y="142875"/>
                </a:lnTo>
                <a:lnTo>
                  <a:pt x="3748166" y="200025"/>
                </a:lnTo>
                <a:lnTo>
                  <a:pt x="3462416" y="219075"/>
                </a:lnTo>
                <a:lnTo>
                  <a:pt x="3376691" y="180975"/>
                </a:lnTo>
                <a:lnTo>
                  <a:pt x="3338591" y="276225"/>
                </a:lnTo>
                <a:lnTo>
                  <a:pt x="3262391" y="352425"/>
                </a:lnTo>
                <a:lnTo>
                  <a:pt x="3262391" y="419100"/>
                </a:lnTo>
                <a:lnTo>
                  <a:pt x="3252866" y="514350"/>
                </a:lnTo>
                <a:lnTo>
                  <a:pt x="3214766" y="581025"/>
                </a:lnTo>
                <a:lnTo>
                  <a:pt x="2986166" y="704850"/>
                </a:lnTo>
                <a:lnTo>
                  <a:pt x="2652791" y="762000"/>
                </a:lnTo>
                <a:lnTo>
                  <a:pt x="2243216" y="733425"/>
                </a:lnTo>
                <a:lnTo>
                  <a:pt x="1871741" y="638175"/>
                </a:lnTo>
                <a:lnTo>
                  <a:pt x="1747916" y="514350"/>
                </a:lnTo>
                <a:lnTo>
                  <a:pt x="1805066" y="381000"/>
                </a:lnTo>
                <a:lnTo>
                  <a:pt x="2033666" y="295275"/>
                </a:lnTo>
                <a:lnTo>
                  <a:pt x="2205116" y="247650"/>
                </a:lnTo>
                <a:lnTo>
                  <a:pt x="2186066" y="171541"/>
                </a:lnTo>
                <a:lnTo>
                  <a:pt x="1747916" y="200025"/>
                </a:lnTo>
                <a:lnTo>
                  <a:pt x="1528841" y="190500"/>
                </a:lnTo>
                <a:lnTo>
                  <a:pt x="1357391" y="152400"/>
                </a:lnTo>
                <a:lnTo>
                  <a:pt x="1233566" y="114300"/>
                </a:lnTo>
                <a:lnTo>
                  <a:pt x="1157366" y="76200"/>
                </a:lnTo>
                <a:lnTo>
                  <a:pt x="1081166" y="0"/>
                </a:lnTo>
                <a:lnTo>
                  <a:pt x="462041" y="95250"/>
                </a:lnTo>
                <a:lnTo>
                  <a:pt x="33416" y="228600"/>
                </a:lnTo>
                <a:cubicBezTo>
                  <a:pt x="30390" y="229563"/>
                  <a:pt x="2193" y="217206"/>
                  <a:pt x="5368" y="207681"/>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AutoShape 5"/>
          <p:cNvSpPr>
            <a:spLocks noChangeArrowheads="1"/>
          </p:cNvSpPr>
          <p:nvPr/>
        </p:nvSpPr>
        <p:spPr bwMode="auto">
          <a:xfrm>
            <a:off x="4556724" y="4810331"/>
            <a:ext cx="554037" cy="268287"/>
          </a:xfrm>
          <a:prstGeom prst="rect">
            <a:avLst/>
          </a:prstGeom>
          <a:solidFill>
            <a:srgbClr val="C00000">
              <a:alpha val="0"/>
            </a:srgbClr>
          </a:solidFill>
          <a:ln w="28575">
            <a:solidFill>
              <a:schemeClr val="tx1"/>
            </a:solid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43" name="Oval 7"/>
          <p:cNvSpPr>
            <a:spLocks noChangeArrowheads="1"/>
          </p:cNvSpPr>
          <p:nvPr/>
        </p:nvSpPr>
        <p:spPr bwMode="auto">
          <a:xfrm rot="-1105253">
            <a:off x="4528445" y="5217128"/>
            <a:ext cx="622300" cy="280988"/>
          </a:xfrm>
          <a:prstGeom prst="ellipse">
            <a:avLst/>
          </a:prstGeom>
          <a:solidFill>
            <a:srgbClr val="92D050">
              <a:alpha val="0"/>
            </a:srgbClr>
          </a:solidFill>
          <a:ln w="28575">
            <a:solidFill>
              <a:schemeClr val="tx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44" name="AutoShape 5"/>
          <p:cNvSpPr>
            <a:spLocks noChangeArrowheads="1"/>
          </p:cNvSpPr>
          <p:nvPr/>
        </p:nvSpPr>
        <p:spPr bwMode="auto">
          <a:xfrm>
            <a:off x="4562576" y="5694231"/>
            <a:ext cx="554037" cy="268287"/>
          </a:xfrm>
          <a:prstGeom prst="rect">
            <a:avLst/>
          </a:prstGeom>
          <a:solidFill>
            <a:srgbClr val="FFC000">
              <a:alpha val="0"/>
            </a:srgbClr>
          </a:solidFill>
          <a:ln w="28575">
            <a:solidFill>
              <a:schemeClr val="bg2">
                <a:lumMod val="10000"/>
              </a:schemeClr>
            </a:solidFill>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sp>
        <p:nvSpPr>
          <p:cNvPr id="45" name="Freeform 11"/>
          <p:cNvSpPr>
            <a:spLocks/>
          </p:cNvSpPr>
          <p:nvPr/>
        </p:nvSpPr>
        <p:spPr bwMode="auto">
          <a:xfrm>
            <a:off x="4590293" y="6093296"/>
            <a:ext cx="701787" cy="381515"/>
          </a:xfrm>
          <a:custGeom>
            <a:avLst/>
            <a:gdLst/>
            <a:ahLst/>
            <a:cxnLst>
              <a:cxn ang="0">
                <a:pos x="321" y="0"/>
              </a:cxn>
              <a:cxn ang="0">
                <a:pos x="0" y="91"/>
              </a:cxn>
              <a:cxn ang="0">
                <a:pos x="1045" y="440"/>
              </a:cxn>
              <a:cxn ang="0">
                <a:pos x="321" y="0"/>
              </a:cxn>
            </a:cxnLst>
            <a:rect l="0" t="0" r="r" b="b"/>
            <a:pathLst>
              <a:path w="1045" h="440">
                <a:moveTo>
                  <a:pt x="321" y="0"/>
                </a:moveTo>
                <a:lnTo>
                  <a:pt x="0" y="91"/>
                </a:lnTo>
                <a:lnTo>
                  <a:pt x="1045" y="440"/>
                </a:lnTo>
                <a:lnTo>
                  <a:pt x="321" y="0"/>
                </a:lnTo>
                <a:close/>
              </a:path>
            </a:pathLst>
          </a:custGeom>
          <a:solidFill>
            <a:srgbClr val="FFC000">
              <a:alpha val="0"/>
            </a:srgbClr>
          </a:solidFill>
          <a:ln w="19050">
            <a:solidFill>
              <a:schemeClr val="bg2">
                <a:lumMod val="10000"/>
              </a:schemeClr>
            </a:solidFill>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p>
            <a:endParaRPr lang="fr-FR"/>
          </a:p>
        </p:txBody>
      </p:sp>
      <p:cxnSp>
        <p:nvCxnSpPr>
          <p:cNvPr id="46" name="Connecteur droit 45"/>
          <p:cNvCxnSpPr/>
          <p:nvPr/>
        </p:nvCxnSpPr>
        <p:spPr>
          <a:xfrm>
            <a:off x="4572000" y="6597352"/>
            <a:ext cx="720000" cy="1588"/>
          </a:xfrm>
          <a:prstGeom prst="line">
            <a:avLst/>
          </a:prstGeom>
          <a:ln w="12700">
            <a:solidFill>
              <a:srgbClr val="C00000"/>
            </a:solidFill>
            <a:prstDash val="sysDash"/>
          </a:ln>
        </p:spPr>
        <p:style>
          <a:lnRef idx="3">
            <a:schemeClr val="accent2"/>
          </a:lnRef>
          <a:fillRef idx="0">
            <a:schemeClr val="accent2"/>
          </a:fillRef>
          <a:effectRef idx="2">
            <a:schemeClr val="accent2"/>
          </a:effectRef>
          <a:fontRef idx="minor">
            <a:schemeClr val="tx1"/>
          </a:fontRef>
        </p:style>
      </p:cxnSp>
      <p:sp>
        <p:nvSpPr>
          <p:cNvPr id="1034" name="Oval 10"/>
          <p:cNvSpPr>
            <a:spLocks noChangeArrowheads="1"/>
          </p:cNvSpPr>
          <p:nvPr/>
        </p:nvSpPr>
        <p:spPr bwMode="auto">
          <a:xfrm>
            <a:off x="2419142" y="3429000"/>
            <a:ext cx="1728000" cy="576000"/>
          </a:xfrm>
          <a:prstGeom prst="ellipse">
            <a:avLst/>
          </a:prstGeom>
          <a:solidFill>
            <a:schemeClr val="accent3">
              <a:lumMod val="50000"/>
              <a:alpha val="45000"/>
            </a:schemeClr>
          </a:solidFill>
          <a:ln w="19050">
            <a:solidFill>
              <a:schemeClr val="bg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40" name="Oval 10"/>
          <p:cNvSpPr>
            <a:spLocks noChangeArrowheads="1"/>
          </p:cNvSpPr>
          <p:nvPr/>
        </p:nvSpPr>
        <p:spPr bwMode="auto">
          <a:xfrm>
            <a:off x="2445371" y="3429000"/>
            <a:ext cx="1672737" cy="591057"/>
          </a:xfrm>
          <a:prstGeom prst="ellipse">
            <a:avLst/>
          </a:prstGeom>
          <a:solidFill>
            <a:schemeClr val="bg1">
              <a:alpha val="0"/>
            </a:schemeClr>
          </a:solid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1032" name="Oval 8"/>
          <p:cNvSpPr>
            <a:spLocks noChangeArrowheads="1"/>
          </p:cNvSpPr>
          <p:nvPr/>
        </p:nvSpPr>
        <p:spPr bwMode="auto">
          <a:xfrm>
            <a:off x="1555046" y="2924944"/>
            <a:ext cx="1728193" cy="474662"/>
          </a:xfrm>
          <a:prstGeom prst="ellipse">
            <a:avLst/>
          </a:prstGeom>
          <a:solidFill>
            <a:schemeClr val="accent3">
              <a:lumMod val="50000"/>
              <a:alpha val="45000"/>
            </a:schemeClr>
          </a:solidFill>
          <a:ln w="19050">
            <a:solidFill>
              <a:schemeClr val="bg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39" name="Oval 8"/>
          <p:cNvSpPr>
            <a:spLocks noChangeArrowheads="1"/>
          </p:cNvSpPr>
          <p:nvPr/>
        </p:nvSpPr>
        <p:spPr bwMode="auto">
          <a:xfrm>
            <a:off x="1561799" y="2924944"/>
            <a:ext cx="1728193" cy="474662"/>
          </a:xfrm>
          <a:prstGeom prst="ellipse">
            <a:avLst/>
          </a:prstGeom>
          <a:solidFill>
            <a:schemeClr val="bg1">
              <a:alpha val="0"/>
            </a:schemeClr>
          </a:solid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1033" name="Oval 9"/>
          <p:cNvSpPr>
            <a:spLocks noChangeArrowheads="1"/>
          </p:cNvSpPr>
          <p:nvPr/>
        </p:nvSpPr>
        <p:spPr bwMode="auto">
          <a:xfrm rot="60000">
            <a:off x="3928240" y="3021783"/>
            <a:ext cx="1224000" cy="378195"/>
          </a:xfrm>
          <a:prstGeom prst="ellipse">
            <a:avLst/>
          </a:prstGeom>
          <a:solidFill>
            <a:schemeClr val="accent3">
              <a:lumMod val="50000"/>
              <a:alpha val="45000"/>
            </a:schemeClr>
          </a:solidFill>
          <a:ln w="19050">
            <a:solidFill>
              <a:schemeClr val="bg1"/>
            </a:solid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41" name="Oval 9"/>
          <p:cNvSpPr>
            <a:spLocks noChangeArrowheads="1"/>
          </p:cNvSpPr>
          <p:nvPr/>
        </p:nvSpPr>
        <p:spPr bwMode="auto">
          <a:xfrm>
            <a:off x="3931310" y="3069000"/>
            <a:ext cx="1183192" cy="360000"/>
          </a:xfrm>
          <a:prstGeom prst="ellipse">
            <a:avLst/>
          </a:prstGeom>
          <a:solidFill>
            <a:schemeClr val="bg1">
              <a:alpha val="0"/>
            </a:schemeClr>
          </a:solidFill>
          <a:ln>
            <a:noFill/>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endParaRPr lang="fr-FR"/>
          </a:p>
        </p:txBody>
      </p:sp>
      <p:sp>
        <p:nvSpPr>
          <p:cNvPr id="47" name="ZoneTexte 46"/>
          <p:cNvSpPr txBox="1"/>
          <p:nvPr/>
        </p:nvSpPr>
        <p:spPr>
          <a:xfrm>
            <a:off x="0" y="46365"/>
            <a:ext cx="9144000" cy="43088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200" b="1" u="sng" dirty="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I. Des productions massives mais insuffisantes pour nourrir les brésiliens </a:t>
            </a:r>
          </a:p>
        </p:txBody>
      </p:sp>
      <p:sp>
        <p:nvSpPr>
          <p:cNvPr id="48" name="ZoneTexte 47"/>
          <p:cNvSpPr txBox="1"/>
          <p:nvPr/>
        </p:nvSpPr>
        <p:spPr>
          <a:xfrm>
            <a:off x="323528" y="5571817"/>
            <a:ext cx="3786559" cy="1169551"/>
          </a:xfrm>
          <a:prstGeom prst="rect">
            <a:avLst/>
          </a:prstGeom>
          <a:solidFill>
            <a:schemeClr val="accent3">
              <a:lumMod val="40000"/>
              <a:lumOff val="60000"/>
              <a:alpha val="50000"/>
            </a:schemeClr>
          </a:solidFill>
          <a:ln>
            <a:solidFill>
              <a:schemeClr val="accent3">
                <a:lumMod val="50000"/>
              </a:schemeClr>
            </a:solidFill>
          </a:ln>
        </p:spPr>
        <p:txBody>
          <a:bodyPr wrap="square" rtlCol="0">
            <a:spAutoFit/>
          </a:bodyPr>
          <a:lstStyle/>
          <a:p>
            <a:pPr algn="ctr"/>
            <a:r>
              <a:rPr lang="fr-FR" sz="1400" dirty="0">
                <a:latin typeface="Tw Cen MT" pitchFamily="34" charset="0"/>
              </a:rPr>
              <a:t>Cette photographie nous montre une </a:t>
            </a:r>
            <a:r>
              <a:rPr lang="fr-FR" sz="1400" b="1" dirty="0">
                <a:latin typeface="Tw Cen MT" pitchFamily="34" charset="0"/>
              </a:rPr>
              <a:t>agriculture intensive, productiviste</a:t>
            </a:r>
            <a:r>
              <a:rPr lang="fr-FR" sz="1400" dirty="0">
                <a:latin typeface="Tw Cen MT" pitchFamily="34" charset="0"/>
              </a:rPr>
              <a:t>, destinée au </a:t>
            </a:r>
            <a:r>
              <a:rPr lang="fr-FR" sz="1400" b="1" dirty="0">
                <a:latin typeface="Tw Cen MT" pitchFamily="34" charset="0"/>
              </a:rPr>
              <a:t>commerce</a:t>
            </a:r>
            <a:r>
              <a:rPr lang="fr-FR" sz="1400" dirty="0">
                <a:latin typeface="Tw Cen MT" pitchFamily="34" charset="0"/>
              </a:rPr>
              <a:t> et à </a:t>
            </a:r>
            <a:r>
              <a:rPr lang="fr-FR" sz="1400" b="1" dirty="0">
                <a:latin typeface="Tw Cen MT" pitchFamily="34" charset="0"/>
              </a:rPr>
              <a:t>l’exportation</a:t>
            </a:r>
            <a:r>
              <a:rPr lang="fr-FR" sz="1400" dirty="0">
                <a:latin typeface="Tw Cen MT" pitchFamily="34" charset="0"/>
              </a:rPr>
              <a:t>. </a:t>
            </a:r>
            <a:r>
              <a:rPr lang="fr-FR" sz="1400" b="1" dirty="0">
                <a:latin typeface="Tw Cen MT" pitchFamily="34" charset="0"/>
              </a:rPr>
              <a:t>Mécanisée</a:t>
            </a:r>
            <a:r>
              <a:rPr lang="fr-FR" sz="1400" dirty="0">
                <a:latin typeface="Tw Cen MT" pitchFamily="34" charset="0"/>
              </a:rPr>
              <a:t>, elle emploie </a:t>
            </a:r>
            <a:r>
              <a:rPr lang="fr-FR" sz="1400" b="1" dirty="0">
                <a:latin typeface="Tw Cen MT" pitchFamily="34" charset="0"/>
              </a:rPr>
              <a:t>peu d’agriculteurs </a:t>
            </a:r>
            <a:r>
              <a:rPr lang="fr-FR" sz="1400" dirty="0">
                <a:latin typeface="Tw Cen MT" pitchFamily="34" charset="0"/>
              </a:rPr>
              <a:t>et permet des </a:t>
            </a:r>
            <a:r>
              <a:rPr lang="fr-FR" sz="1400" b="1" dirty="0">
                <a:latin typeface="Tw Cen MT" pitchFamily="34" charset="0"/>
              </a:rPr>
              <a:t>rendements</a:t>
            </a:r>
            <a:r>
              <a:rPr lang="fr-FR" sz="1400" dirty="0">
                <a:latin typeface="Tw Cen MT" pitchFamily="34" charset="0"/>
              </a:rPr>
              <a:t> (quantité produite par unité de surface) </a:t>
            </a:r>
            <a:r>
              <a:rPr lang="fr-FR" sz="1400" b="1" dirty="0">
                <a:latin typeface="Tw Cen MT" pitchFamily="34" charset="0"/>
              </a:rPr>
              <a:t>élevés</a:t>
            </a:r>
            <a:r>
              <a:rPr lang="fr-FR" sz="1400" dirty="0">
                <a:latin typeface="Tw Cen MT" pitchFamily="34" charset="0"/>
              </a:rPr>
              <a:t>.</a:t>
            </a:r>
          </a:p>
        </p:txBody>
      </p:sp>
    </p:spTree>
    <p:extLst>
      <p:ext uri="{BB962C8B-B14F-4D97-AF65-F5344CB8AC3E}">
        <p14:creationId xmlns:p14="http://schemas.microsoft.com/office/powerpoint/2010/main" val="668767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1000" fill="hold"/>
                                        <p:tgtEl>
                                          <p:spTgt spid="47"/>
                                        </p:tgtEl>
                                        <p:attrNameLst>
                                          <p:attrName>ppt_w</p:attrName>
                                        </p:attrNameLst>
                                      </p:cBhvr>
                                      <p:tavLst>
                                        <p:tav tm="0">
                                          <p:val>
                                            <p:fltVal val="0"/>
                                          </p:val>
                                        </p:tav>
                                        <p:tav tm="100000">
                                          <p:val>
                                            <p:strVal val="#ppt_w"/>
                                          </p:val>
                                        </p:tav>
                                      </p:tavLst>
                                    </p:anim>
                                    <p:anim calcmode="lin" valueType="num">
                                      <p:cBhvr>
                                        <p:cTn id="8" dur="10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2000"/>
                                        <p:tgtEl>
                                          <p:spTgt spid="11"/>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03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37"/>
                                        </p:tgtEl>
                                        <p:attrNameLst>
                                          <p:attrName>style.visibility</p:attrName>
                                        </p:attrNameLst>
                                      </p:cBhvr>
                                      <p:to>
                                        <p:strVal val="visible"/>
                                      </p:to>
                                    </p:set>
                                  </p:childTnLst>
                                </p:cTn>
                              </p:par>
                            </p:childTnLst>
                          </p:cTn>
                        </p:par>
                        <p:par>
                          <p:cTn id="40" fill="hold">
                            <p:stCondLst>
                              <p:cond delay="2500"/>
                            </p:stCondLst>
                            <p:childTnLst>
                              <p:par>
                                <p:cTn id="41" presetID="2" presetClass="entr" presetSubtype="4"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ppt_x"/>
                                          </p:val>
                                        </p:tav>
                                        <p:tav tm="100000">
                                          <p:val>
                                            <p:strVal val="#ppt_x"/>
                                          </p:val>
                                        </p:tav>
                                      </p:tavLst>
                                    </p:anim>
                                    <p:anim calcmode="lin" valueType="num">
                                      <p:cBhvr additive="base">
                                        <p:cTn id="56" dur="500" fill="hold"/>
                                        <p:tgtEl>
                                          <p:spTgt spid="4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fill="hold"/>
                                        <p:tgtEl>
                                          <p:spTgt spid="45"/>
                                        </p:tgtEl>
                                        <p:attrNameLst>
                                          <p:attrName>ppt_x</p:attrName>
                                        </p:attrNameLst>
                                      </p:cBhvr>
                                      <p:tavLst>
                                        <p:tav tm="0">
                                          <p:val>
                                            <p:strVal val="#ppt_x"/>
                                          </p:val>
                                        </p:tav>
                                        <p:tav tm="100000">
                                          <p:val>
                                            <p:strVal val="#ppt_x"/>
                                          </p:val>
                                        </p:tav>
                                      </p:tavLst>
                                    </p:anim>
                                    <p:anim calcmode="lin" valueType="num">
                                      <p:cBhvr additive="base">
                                        <p:cTn id="60" dur="500" fill="hold"/>
                                        <p:tgtEl>
                                          <p:spTgt spid="4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up)">
                                      <p:cBhvr>
                                        <p:cTn id="69"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0" restart="whenNotActive" fill="hold" evtFilter="cancelBubble" nodeType="interactiveSeq">
                <p:stCondLst>
                  <p:cond evt="onClick" delay="0">
                    <p:tgtEl>
                      <p:spTgt spid="4"/>
                    </p:tgtEl>
                  </p:cond>
                </p:stCondLst>
                <p:endSync evt="end" delay="0">
                  <p:rtn val="all"/>
                </p:endSync>
                <p:childTnLst>
                  <p:par>
                    <p:cTn id="71" fill="hold">
                      <p:stCondLst>
                        <p:cond delay="0"/>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4000"/>
                                        <p:tgtEl>
                                          <p:spTgt spid="31"/>
                                        </p:tgtEl>
                                      </p:cBhvr>
                                    </p:animEffect>
                                  </p:childTnLst>
                                </p:cTn>
                              </p:par>
                            </p:childTnLst>
                          </p:cTn>
                        </p:par>
                      </p:childTnLst>
                    </p:cTn>
                  </p:par>
                </p:childTnLst>
              </p:cTn>
              <p:nextCondLst>
                <p:cond evt="onClick" delay="0">
                  <p:tgtEl>
                    <p:spTgt spid="4"/>
                  </p:tgtEl>
                </p:cond>
              </p:nextCondLst>
            </p:seq>
            <p:seq concurrent="1" nextAc="seek">
              <p:cTn id="76" restart="whenNotActive" fill="hold" evtFilter="cancelBubble" nodeType="interactiveSeq">
                <p:stCondLst>
                  <p:cond evt="onClick" delay="0">
                    <p:tgtEl>
                      <p:spTgt spid="37"/>
                    </p:tgtEl>
                  </p:cond>
                </p:stCondLst>
                <p:endSync evt="end" delay="0">
                  <p:rtn val="all"/>
                </p:endSync>
                <p:childTnLst>
                  <p:par>
                    <p:cTn id="77" fill="hold">
                      <p:stCondLst>
                        <p:cond delay="0"/>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1030"/>
                                        </p:tgtEl>
                                        <p:attrNameLst>
                                          <p:attrName>style.visibility</p:attrName>
                                        </p:attrNameLst>
                                      </p:cBhvr>
                                      <p:to>
                                        <p:strVal val="visible"/>
                                      </p:to>
                                    </p:set>
                                    <p:animEffect transition="in" filter="wipe(up)">
                                      <p:cBhvr>
                                        <p:cTn id="81" dur="2000"/>
                                        <p:tgtEl>
                                          <p:spTgt spid="1030"/>
                                        </p:tgtEl>
                                      </p:cBhvr>
                                    </p:animEffect>
                                  </p:childTnLst>
                                </p:cTn>
                              </p:par>
                            </p:childTnLst>
                          </p:cTn>
                        </p:par>
                      </p:childTnLst>
                    </p:cTn>
                  </p:par>
                </p:childTnLst>
              </p:cTn>
              <p:nextCondLst>
                <p:cond evt="onClick" delay="0">
                  <p:tgtEl>
                    <p:spTgt spid="37"/>
                  </p:tgtEl>
                </p:cond>
              </p:nextCondLst>
            </p:seq>
            <p:seq concurrent="1" nextAc="seek">
              <p:cTn id="82" restart="whenNotActive" fill="hold" evtFilter="cancelBubble" nodeType="interactiveSeq">
                <p:stCondLst>
                  <p:cond evt="onClick" delay="0">
                    <p:tgtEl>
                      <p:spTgt spid="41"/>
                    </p:tgtEl>
                  </p:cond>
                </p:stCondLst>
                <p:endSync evt="end" delay="0">
                  <p:rtn val="all"/>
                </p:endSync>
                <p:childTnLst>
                  <p:par>
                    <p:cTn id="83" fill="hold">
                      <p:stCondLst>
                        <p:cond delay="0"/>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1033"/>
                                        </p:tgtEl>
                                        <p:attrNameLst>
                                          <p:attrName>style.visibility</p:attrName>
                                        </p:attrNameLst>
                                      </p:cBhvr>
                                      <p:to>
                                        <p:strVal val="visible"/>
                                      </p:to>
                                    </p:set>
                                    <p:animEffect transition="in" filter="wheel(1)">
                                      <p:cBhvr>
                                        <p:cTn id="87" dur="2000"/>
                                        <p:tgtEl>
                                          <p:spTgt spid="1033"/>
                                        </p:tgtEl>
                                      </p:cBhvr>
                                    </p:animEffect>
                                  </p:childTnLst>
                                </p:cTn>
                              </p:par>
                            </p:childTnLst>
                          </p:cTn>
                        </p:par>
                      </p:childTnLst>
                    </p:cTn>
                  </p:par>
                </p:childTnLst>
              </p:cTn>
              <p:nextCondLst>
                <p:cond evt="onClick" delay="0">
                  <p:tgtEl>
                    <p:spTgt spid="41"/>
                  </p:tgtEl>
                </p:cond>
              </p:nextCondLst>
            </p:seq>
            <p:seq concurrent="1" nextAc="seek">
              <p:cTn id="88" restart="whenNotActive" fill="hold" evtFilter="cancelBubble" nodeType="interactiveSeq">
                <p:stCondLst>
                  <p:cond evt="onClick" delay="0">
                    <p:tgtEl>
                      <p:spTgt spid="1036"/>
                    </p:tgtEl>
                  </p:cond>
                </p:stCondLst>
                <p:endSync evt="end" delay="0">
                  <p:rtn val="all"/>
                </p:endSync>
                <p:childTnLst>
                  <p:par>
                    <p:cTn id="89" fill="hold">
                      <p:stCondLst>
                        <p:cond delay="0"/>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1000" fill="hold"/>
                                        <p:tgtEl>
                                          <p:spTgt spid="6"/>
                                        </p:tgtEl>
                                        <p:attrNameLst>
                                          <p:attrName>ppt_w</p:attrName>
                                        </p:attrNameLst>
                                      </p:cBhvr>
                                      <p:tavLst>
                                        <p:tav tm="0">
                                          <p:val>
                                            <p:fltVal val="0"/>
                                          </p:val>
                                        </p:tav>
                                        <p:tav tm="100000">
                                          <p:val>
                                            <p:strVal val="#ppt_w"/>
                                          </p:val>
                                        </p:tav>
                                      </p:tavLst>
                                    </p:anim>
                                    <p:anim calcmode="lin" valueType="num">
                                      <p:cBhvr>
                                        <p:cTn id="94" dur="1000" fill="hold"/>
                                        <p:tgtEl>
                                          <p:spTgt spid="6"/>
                                        </p:tgtEl>
                                        <p:attrNameLst>
                                          <p:attrName>ppt_h</p:attrName>
                                        </p:attrNameLst>
                                      </p:cBhvr>
                                      <p:tavLst>
                                        <p:tav tm="0">
                                          <p:val>
                                            <p:fltVal val="0"/>
                                          </p:val>
                                        </p:tav>
                                        <p:tav tm="100000">
                                          <p:val>
                                            <p:strVal val="#ppt_h"/>
                                          </p:val>
                                        </p:tav>
                                      </p:tavLst>
                                    </p:anim>
                                    <p:anim calcmode="lin" valueType="num">
                                      <p:cBhvr>
                                        <p:cTn id="95" dur="1000" fill="hold"/>
                                        <p:tgtEl>
                                          <p:spTgt spid="6"/>
                                        </p:tgtEl>
                                        <p:attrNameLst>
                                          <p:attrName>style.rotation</p:attrName>
                                        </p:attrNameLst>
                                      </p:cBhvr>
                                      <p:tavLst>
                                        <p:tav tm="0">
                                          <p:val>
                                            <p:fltVal val="90"/>
                                          </p:val>
                                        </p:tav>
                                        <p:tav tm="100000">
                                          <p:val>
                                            <p:fltVal val="0"/>
                                          </p:val>
                                        </p:tav>
                                      </p:tavLst>
                                    </p:anim>
                                    <p:animEffect transition="in" filter="fade">
                                      <p:cBhvr>
                                        <p:cTn id="96" dur="1000"/>
                                        <p:tgtEl>
                                          <p:spTgt spid="6"/>
                                        </p:tgtEl>
                                      </p:cBhvr>
                                    </p:animEffect>
                                  </p:childTnLst>
                                </p:cTn>
                              </p:par>
                            </p:childTnLst>
                          </p:cTn>
                        </p:par>
                      </p:childTnLst>
                    </p:cTn>
                  </p:par>
                </p:childTnLst>
              </p:cTn>
              <p:nextCondLst>
                <p:cond evt="onClick" delay="0">
                  <p:tgtEl>
                    <p:spTgt spid="1036"/>
                  </p:tgtEl>
                </p:cond>
              </p:nextCondLst>
            </p:seq>
            <p:seq concurrent="1" nextAc="seek">
              <p:cTn id="97" restart="whenNotActive" fill="hold" evtFilter="cancelBubble" nodeType="interactiveSeq">
                <p:stCondLst>
                  <p:cond evt="onClick" delay="0">
                    <p:tgtEl>
                      <p:spTgt spid="1037"/>
                    </p:tgtEl>
                  </p:cond>
                </p:stCondLst>
                <p:endSync evt="end" delay="0">
                  <p:rtn val="all"/>
                </p:endSync>
                <p:childTnLst>
                  <p:par>
                    <p:cTn id="98" fill="hold">
                      <p:stCondLst>
                        <p:cond delay="0"/>
                      </p:stCondLst>
                      <p:childTnLst>
                        <p:par>
                          <p:cTn id="99" fill="hold">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1000" fill="hold"/>
                                        <p:tgtEl>
                                          <p:spTgt spid="7"/>
                                        </p:tgtEl>
                                        <p:attrNameLst>
                                          <p:attrName>ppt_w</p:attrName>
                                        </p:attrNameLst>
                                      </p:cBhvr>
                                      <p:tavLst>
                                        <p:tav tm="0">
                                          <p:val>
                                            <p:fltVal val="0"/>
                                          </p:val>
                                        </p:tav>
                                        <p:tav tm="100000">
                                          <p:val>
                                            <p:strVal val="#ppt_w"/>
                                          </p:val>
                                        </p:tav>
                                      </p:tavLst>
                                    </p:anim>
                                    <p:anim calcmode="lin" valueType="num">
                                      <p:cBhvr>
                                        <p:cTn id="103" dur="1000" fill="hold"/>
                                        <p:tgtEl>
                                          <p:spTgt spid="7"/>
                                        </p:tgtEl>
                                        <p:attrNameLst>
                                          <p:attrName>ppt_h</p:attrName>
                                        </p:attrNameLst>
                                      </p:cBhvr>
                                      <p:tavLst>
                                        <p:tav tm="0">
                                          <p:val>
                                            <p:fltVal val="0"/>
                                          </p:val>
                                        </p:tav>
                                        <p:tav tm="100000">
                                          <p:val>
                                            <p:strVal val="#ppt_h"/>
                                          </p:val>
                                        </p:tav>
                                      </p:tavLst>
                                    </p:anim>
                                    <p:anim calcmode="lin" valueType="num">
                                      <p:cBhvr>
                                        <p:cTn id="104" dur="1000" fill="hold"/>
                                        <p:tgtEl>
                                          <p:spTgt spid="7"/>
                                        </p:tgtEl>
                                        <p:attrNameLst>
                                          <p:attrName>style.rotation</p:attrName>
                                        </p:attrNameLst>
                                      </p:cBhvr>
                                      <p:tavLst>
                                        <p:tav tm="0">
                                          <p:val>
                                            <p:fltVal val="90"/>
                                          </p:val>
                                        </p:tav>
                                        <p:tav tm="100000">
                                          <p:val>
                                            <p:fltVal val="0"/>
                                          </p:val>
                                        </p:tav>
                                      </p:tavLst>
                                    </p:anim>
                                    <p:animEffect transition="in" filter="fade">
                                      <p:cBhvr>
                                        <p:cTn id="105" dur="1000"/>
                                        <p:tgtEl>
                                          <p:spTgt spid="7"/>
                                        </p:tgtEl>
                                      </p:cBhvr>
                                    </p:animEffect>
                                  </p:childTnLst>
                                </p:cTn>
                              </p:par>
                            </p:childTnLst>
                          </p:cTn>
                        </p:par>
                      </p:childTnLst>
                    </p:cTn>
                  </p:par>
                </p:childTnLst>
              </p:cTn>
              <p:nextCondLst>
                <p:cond evt="onClick" delay="0">
                  <p:tgtEl>
                    <p:spTgt spid="1037"/>
                  </p:tgtEl>
                </p:cond>
              </p:nextCondLst>
            </p:seq>
            <p:seq concurrent="1" nextAc="seek">
              <p:cTn id="106" restart="whenNotActive" fill="hold" evtFilter="cancelBubble" nodeType="interactiveSeq">
                <p:stCondLst>
                  <p:cond evt="onClick" delay="0">
                    <p:tgtEl>
                      <p:spTgt spid="36"/>
                    </p:tgtEl>
                  </p:cond>
                </p:stCondLst>
                <p:endSync evt="end" delay="0">
                  <p:rtn val="all"/>
                </p:endSync>
                <p:childTnLst>
                  <p:par>
                    <p:cTn id="107" fill="hold">
                      <p:stCondLst>
                        <p:cond delay="0"/>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wipe(down)">
                                      <p:cBhvr>
                                        <p:cTn id="111" dur="2000"/>
                                        <p:tgtEl>
                                          <p:spTgt spid="3"/>
                                        </p:tgtEl>
                                      </p:cBhvr>
                                    </p:animEffect>
                                  </p:childTnLst>
                                </p:cTn>
                              </p:par>
                            </p:childTnLst>
                          </p:cTn>
                        </p:par>
                      </p:childTnLst>
                    </p:cTn>
                  </p:par>
                </p:childTnLst>
              </p:cTn>
              <p:nextCondLst>
                <p:cond evt="onClick" delay="0">
                  <p:tgtEl>
                    <p:spTgt spid="36"/>
                  </p:tgtEl>
                </p:cond>
              </p:nextCondLst>
            </p:seq>
            <p:seq concurrent="1" nextAc="seek">
              <p:cTn id="112" restart="whenNotActive" fill="hold" evtFilter="cancelBubble" nodeType="interactiveSeq">
                <p:stCondLst>
                  <p:cond evt="onClick" delay="0">
                    <p:tgtEl>
                      <p:spTgt spid="38"/>
                    </p:tgtEl>
                  </p:cond>
                </p:stCondLst>
                <p:endSync evt="end" delay="0">
                  <p:rtn val="all"/>
                </p:endSync>
                <p:childTnLst>
                  <p:par>
                    <p:cTn id="113" fill="hold">
                      <p:stCondLst>
                        <p:cond delay="0"/>
                      </p:stCondLst>
                      <p:childTnLst>
                        <p:par>
                          <p:cTn id="114" fill="hold">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1027"/>
                                        </p:tgtEl>
                                        <p:attrNameLst>
                                          <p:attrName>style.visibility</p:attrName>
                                        </p:attrNameLst>
                                      </p:cBhvr>
                                      <p:to>
                                        <p:strVal val="visible"/>
                                      </p:to>
                                    </p:set>
                                    <p:animEffect transition="in" filter="wheel(1)">
                                      <p:cBhvr>
                                        <p:cTn id="117" dur="2000"/>
                                        <p:tgtEl>
                                          <p:spTgt spid="1027"/>
                                        </p:tgtEl>
                                      </p:cBhvr>
                                    </p:animEffect>
                                  </p:childTnLst>
                                </p:cTn>
                              </p:par>
                            </p:childTnLst>
                          </p:cTn>
                        </p:par>
                      </p:childTnLst>
                    </p:cTn>
                  </p:par>
                </p:childTnLst>
              </p:cTn>
              <p:nextCondLst>
                <p:cond evt="onClick" delay="0">
                  <p:tgtEl>
                    <p:spTgt spid="38"/>
                  </p:tgtEl>
                </p:cond>
              </p:nextCondLst>
            </p:seq>
            <p:seq concurrent="1" nextAc="seek">
              <p:cTn id="118" restart="whenNotActive" fill="hold" evtFilter="cancelBubble" nodeType="interactiveSeq">
                <p:stCondLst>
                  <p:cond evt="onClick" delay="0">
                    <p:tgtEl>
                      <p:spTgt spid="39"/>
                    </p:tgtEl>
                  </p:cond>
                </p:stCondLst>
                <p:endSync evt="end" delay="0">
                  <p:rtn val="all"/>
                </p:endSync>
                <p:childTnLst>
                  <p:par>
                    <p:cTn id="119" fill="hold">
                      <p:stCondLst>
                        <p:cond delay="0"/>
                      </p:stCondLst>
                      <p:childTnLst>
                        <p:par>
                          <p:cTn id="120" fill="hold">
                            <p:stCondLst>
                              <p:cond delay="0"/>
                            </p:stCondLst>
                            <p:childTnLst>
                              <p:par>
                                <p:cTn id="121" presetID="21" presetClass="entr" presetSubtype="1" fill="hold" grpId="0" nodeType="clickEffect">
                                  <p:stCondLst>
                                    <p:cond delay="0"/>
                                  </p:stCondLst>
                                  <p:childTnLst>
                                    <p:set>
                                      <p:cBhvr>
                                        <p:cTn id="122" dur="1" fill="hold">
                                          <p:stCondLst>
                                            <p:cond delay="0"/>
                                          </p:stCondLst>
                                        </p:cTn>
                                        <p:tgtEl>
                                          <p:spTgt spid="1032"/>
                                        </p:tgtEl>
                                        <p:attrNameLst>
                                          <p:attrName>style.visibility</p:attrName>
                                        </p:attrNameLst>
                                      </p:cBhvr>
                                      <p:to>
                                        <p:strVal val="visible"/>
                                      </p:to>
                                    </p:set>
                                    <p:animEffect transition="in" filter="wheel(1)">
                                      <p:cBhvr>
                                        <p:cTn id="123" dur="2000"/>
                                        <p:tgtEl>
                                          <p:spTgt spid="1032"/>
                                        </p:tgtEl>
                                      </p:cBhvr>
                                    </p:animEffect>
                                  </p:childTnLst>
                                </p:cTn>
                              </p:par>
                            </p:childTnLst>
                          </p:cTn>
                        </p:par>
                      </p:childTnLst>
                    </p:cTn>
                  </p:par>
                </p:childTnLst>
              </p:cTn>
              <p:nextCondLst>
                <p:cond evt="onClick" delay="0">
                  <p:tgtEl>
                    <p:spTgt spid="39"/>
                  </p:tgtEl>
                </p:cond>
              </p:nextCondLst>
            </p:seq>
            <p:seq concurrent="1" nextAc="seek">
              <p:cTn id="124" restart="whenNotActive" fill="hold" evtFilter="cancelBubble" nodeType="interactiveSeq">
                <p:stCondLst>
                  <p:cond evt="onClick" delay="0">
                    <p:tgtEl>
                      <p:spTgt spid="40"/>
                    </p:tgtEl>
                  </p:cond>
                </p:stCondLst>
                <p:endSync evt="end" delay="0">
                  <p:rtn val="all"/>
                </p:endSync>
                <p:childTnLst>
                  <p:par>
                    <p:cTn id="125" fill="hold">
                      <p:stCondLst>
                        <p:cond delay="0"/>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1034"/>
                                        </p:tgtEl>
                                        <p:attrNameLst>
                                          <p:attrName>style.visibility</p:attrName>
                                        </p:attrNameLst>
                                      </p:cBhvr>
                                      <p:to>
                                        <p:strVal val="visible"/>
                                      </p:to>
                                    </p:set>
                                    <p:animEffect transition="in" filter="wheel(1)">
                                      <p:cBhvr>
                                        <p:cTn id="129" dur="2000"/>
                                        <p:tgtEl>
                                          <p:spTgt spid="1034"/>
                                        </p:tgtEl>
                                      </p:cBhvr>
                                    </p:animEffect>
                                  </p:childTnLst>
                                </p:cTn>
                              </p:par>
                            </p:childTnLst>
                          </p:cTn>
                        </p:par>
                      </p:childTnLst>
                    </p:cTn>
                  </p:par>
                </p:childTnLst>
              </p:cTn>
              <p:nextCondLst>
                <p:cond evt="onClick" delay="0">
                  <p:tgtEl>
                    <p:spTgt spid="40"/>
                  </p:tgtEl>
                </p:cond>
              </p:nextCondLst>
            </p:seq>
            <p:seq concurrent="1" nextAc="seek">
              <p:cTn id="130" restart="whenNotActive" fill="hold" evtFilter="cancelBubble" nodeType="interactiveSeq">
                <p:stCondLst>
                  <p:cond evt="onClick" delay="0">
                    <p:tgtEl>
                      <p:spTgt spid="42"/>
                    </p:tgtEl>
                  </p:cond>
                </p:stCondLst>
                <p:endSync evt="end" delay="0">
                  <p:rtn val="all"/>
                </p:endSync>
                <p:childTnLst>
                  <p:par>
                    <p:cTn id="131" fill="hold">
                      <p:stCondLst>
                        <p:cond delay="0"/>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029"/>
                                        </p:tgtEl>
                                        <p:attrNameLst>
                                          <p:attrName>style.visibility</p:attrName>
                                        </p:attrNameLst>
                                      </p:cBhvr>
                                      <p:to>
                                        <p:strVal val="visible"/>
                                      </p:to>
                                    </p:set>
                                    <p:animEffect transition="in" filter="wipe(left)">
                                      <p:cBhvr>
                                        <p:cTn id="135" dur="1000"/>
                                        <p:tgtEl>
                                          <p:spTgt spid="102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wipe(left)">
                                      <p:cBhvr>
                                        <p:cTn id="140" dur="1000"/>
                                        <p:tgtEl>
                                          <p:spTgt spid="15"/>
                                        </p:tgtEl>
                                      </p:cBhvr>
                                    </p:animEffect>
                                  </p:childTnLst>
                                </p:cTn>
                              </p:par>
                            </p:childTnLst>
                          </p:cTn>
                        </p:par>
                      </p:childTnLst>
                    </p:cTn>
                  </p:par>
                </p:childTnLst>
              </p:cTn>
              <p:nextCondLst>
                <p:cond evt="onClick" delay="0">
                  <p:tgtEl>
                    <p:spTgt spid="42"/>
                  </p:tgtEl>
                </p:cond>
              </p:nextCondLst>
            </p:seq>
            <p:seq concurrent="1" nextAc="seek">
              <p:cTn id="141" restart="whenNotActive" fill="hold" evtFilter="cancelBubble" nodeType="interactiveSeq">
                <p:stCondLst>
                  <p:cond evt="onClick" delay="0">
                    <p:tgtEl>
                      <p:spTgt spid="43"/>
                    </p:tgtEl>
                  </p:cond>
                </p:stCondLst>
                <p:endSync evt="end" delay="0">
                  <p:rtn val="all"/>
                </p:endSync>
                <p:childTnLst>
                  <p:par>
                    <p:cTn id="142" fill="hold">
                      <p:stCondLst>
                        <p:cond delay="0"/>
                      </p:stCondLst>
                      <p:childTnLst>
                        <p:par>
                          <p:cTn id="143" fill="hold">
                            <p:stCondLst>
                              <p:cond delay="0"/>
                            </p:stCondLst>
                            <p:childTnLst>
                              <p:par>
                                <p:cTn id="144" presetID="53" presetClass="entr" presetSubtype="16" fill="hold" grpId="0" nodeType="clickEffect">
                                  <p:stCondLst>
                                    <p:cond delay="0"/>
                                  </p:stCondLst>
                                  <p:childTnLst>
                                    <p:set>
                                      <p:cBhvr>
                                        <p:cTn id="145" dur="1" fill="hold">
                                          <p:stCondLst>
                                            <p:cond delay="0"/>
                                          </p:stCondLst>
                                        </p:cTn>
                                        <p:tgtEl>
                                          <p:spTgt spid="1031"/>
                                        </p:tgtEl>
                                        <p:attrNameLst>
                                          <p:attrName>style.visibility</p:attrName>
                                        </p:attrNameLst>
                                      </p:cBhvr>
                                      <p:to>
                                        <p:strVal val="visible"/>
                                      </p:to>
                                    </p:set>
                                    <p:anim calcmode="lin" valueType="num">
                                      <p:cBhvr>
                                        <p:cTn id="146" dur="1000" fill="hold"/>
                                        <p:tgtEl>
                                          <p:spTgt spid="1031"/>
                                        </p:tgtEl>
                                        <p:attrNameLst>
                                          <p:attrName>ppt_w</p:attrName>
                                        </p:attrNameLst>
                                      </p:cBhvr>
                                      <p:tavLst>
                                        <p:tav tm="0">
                                          <p:val>
                                            <p:fltVal val="0"/>
                                          </p:val>
                                        </p:tav>
                                        <p:tav tm="100000">
                                          <p:val>
                                            <p:strVal val="#ppt_w"/>
                                          </p:val>
                                        </p:tav>
                                      </p:tavLst>
                                    </p:anim>
                                    <p:anim calcmode="lin" valueType="num">
                                      <p:cBhvr>
                                        <p:cTn id="147" dur="1000" fill="hold"/>
                                        <p:tgtEl>
                                          <p:spTgt spid="1031"/>
                                        </p:tgtEl>
                                        <p:attrNameLst>
                                          <p:attrName>ppt_h</p:attrName>
                                        </p:attrNameLst>
                                      </p:cBhvr>
                                      <p:tavLst>
                                        <p:tav tm="0">
                                          <p:val>
                                            <p:fltVal val="0"/>
                                          </p:val>
                                        </p:tav>
                                        <p:tav tm="100000">
                                          <p:val>
                                            <p:strVal val="#ppt_h"/>
                                          </p:val>
                                        </p:tav>
                                      </p:tavLst>
                                    </p:anim>
                                    <p:animEffect transition="in" filter="fade">
                                      <p:cBhvr>
                                        <p:cTn id="148" dur="1000"/>
                                        <p:tgtEl>
                                          <p:spTgt spid="1031"/>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23"/>
                                        </p:tgtEl>
                                        <p:attrNameLst>
                                          <p:attrName>style.visibility</p:attrName>
                                        </p:attrNameLst>
                                      </p:cBhvr>
                                      <p:to>
                                        <p:strVal val="visible"/>
                                      </p:to>
                                    </p:set>
                                    <p:animEffect transition="in" filter="wipe(left)">
                                      <p:cBhvr>
                                        <p:cTn id="153" dur="1000"/>
                                        <p:tgtEl>
                                          <p:spTgt spid="23"/>
                                        </p:tgtEl>
                                      </p:cBhvr>
                                    </p:animEffect>
                                  </p:childTnLst>
                                </p:cTn>
                              </p:par>
                            </p:childTnLst>
                          </p:cTn>
                        </p:par>
                      </p:childTnLst>
                    </p:cTn>
                  </p:par>
                </p:childTnLst>
              </p:cTn>
              <p:nextCondLst>
                <p:cond evt="onClick" delay="0">
                  <p:tgtEl>
                    <p:spTgt spid="43"/>
                  </p:tgtEl>
                </p:cond>
              </p:nextCondLst>
            </p:seq>
            <p:seq concurrent="1" nextAc="seek">
              <p:cTn id="154" restart="whenNotActive" fill="hold" evtFilter="cancelBubble" nodeType="interactiveSeq">
                <p:stCondLst>
                  <p:cond evt="onClick" delay="0">
                    <p:tgtEl>
                      <p:spTgt spid="44"/>
                    </p:tgtEl>
                  </p:cond>
                </p:stCondLst>
                <p:endSync evt="end" delay="0">
                  <p:rtn val="all"/>
                </p:endSync>
                <p:childTnLst>
                  <p:par>
                    <p:cTn id="155" fill="hold">
                      <p:stCondLst>
                        <p:cond delay="0"/>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16"/>
                                        </p:tgtEl>
                                        <p:attrNameLst>
                                          <p:attrName>style.visibility</p:attrName>
                                        </p:attrNameLst>
                                      </p:cBhvr>
                                      <p:to>
                                        <p:strVal val="visible"/>
                                      </p:to>
                                    </p:set>
                                    <p:animEffect transition="in" filter="wipe(left)">
                                      <p:cBhvr>
                                        <p:cTn id="159" dur="1000"/>
                                        <p:tgtEl>
                                          <p:spTgt spid="1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8"/>
                                        </p:tgtEl>
                                        <p:attrNameLst>
                                          <p:attrName>style.visibility</p:attrName>
                                        </p:attrNameLst>
                                      </p:cBhvr>
                                      <p:to>
                                        <p:strVal val="visible"/>
                                      </p:to>
                                    </p:set>
                                    <p:animEffect transition="in" filter="wipe(left)">
                                      <p:cBhvr>
                                        <p:cTn id="164" dur="1000"/>
                                        <p:tgtEl>
                                          <p:spTgt spid="18"/>
                                        </p:tgtEl>
                                      </p:cBhvr>
                                    </p:animEffect>
                                  </p:childTnLst>
                                </p:cTn>
                              </p:par>
                            </p:childTnLst>
                          </p:cTn>
                        </p:par>
                      </p:childTnLst>
                    </p:cTn>
                  </p:par>
                </p:childTnLst>
              </p:cTn>
              <p:nextCondLst>
                <p:cond evt="onClick" delay="0">
                  <p:tgtEl>
                    <p:spTgt spid="44"/>
                  </p:tgtEl>
                </p:cond>
              </p:nextCondLst>
            </p:seq>
            <p:seq concurrent="1" nextAc="seek">
              <p:cTn id="165" restart="whenNotActive" fill="hold" evtFilter="cancelBubble" nodeType="interactiveSeq">
                <p:stCondLst>
                  <p:cond evt="onClick" delay="0">
                    <p:tgtEl>
                      <p:spTgt spid="45"/>
                    </p:tgtEl>
                  </p:cond>
                </p:stCondLst>
                <p:endSync evt="end" delay="0">
                  <p:rtn val="all"/>
                </p:endSync>
                <p:childTnLst>
                  <p:par>
                    <p:cTn id="166" fill="hold">
                      <p:stCondLst>
                        <p:cond delay="0"/>
                      </p:stCondLst>
                      <p:childTnLst>
                        <p:par>
                          <p:cTn id="167" fill="hold">
                            <p:stCondLst>
                              <p:cond delay="0"/>
                            </p:stCondLst>
                            <p:childTnLst>
                              <p:par>
                                <p:cTn id="168" presetID="22" presetClass="entr" presetSubtype="1" fill="hold" grpId="0" nodeType="clickEffect">
                                  <p:stCondLst>
                                    <p:cond delay="0"/>
                                  </p:stCondLst>
                                  <p:childTnLst>
                                    <p:set>
                                      <p:cBhvr>
                                        <p:cTn id="169" dur="1" fill="hold">
                                          <p:stCondLst>
                                            <p:cond delay="0"/>
                                          </p:stCondLst>
                                        </p:cTn>
                                        <p:tgtEl>
                                          <p:spTgt spid="1035"/>
                                        </p:tgtEl>
                                        <p:attrNameLst>
                                          <p:attrName>style.visibility</p:attrName>
                                        </p:attrNameLst>
                                      </p:cBhvr>
                                      <p:to>
                                        <p:strVal val="visible"/>
                                      </p:to>
                                    </p:set>
                                    <p:animEffect transition="in" filter="wipe(up)">
                                      <p:cBhvr>
                                        <p:cTn id="170" dur="1000"/>
                                        <p:tgtEl>
                                          <p:spTgt spid="1035"/>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27"/>
                                        </p:tgtEl>
                                        <p:attrNameLst>
                                          <p:attrName>style.visibility</p:attrName>
                                        </p:attrNameLst>
                                      </p:cBhvr>
                                      <p:to>
                                        <p:strVal val="visible"/>
                                      </p:to>
                                    </p:set>
                                    <p:animEffect transition="in" filter="wipe(left)">
                                      <p:cBhvr>
                                        <p:cTn id="175" dur="1000"/>
                                        <p:tgtEl>
                                          <p:spTgt spid="27"/>
                                        </p:tgtEl>
                                      </p:cBhvr>
                                    </p:animEffect>
                                  </p:childTnLst>
                                </p:cTn>
                              </p:par>
                            </p:childTnLst>
                          </p:cTn>
                        </p:par>
                      </p:childTnLst>
                    </p:cTn>
                  </p:par>
                </p:childTnLst>
              </p:cTn>
              <p:nextCondLst>
                <p:cond evt="onClick" delay="0">
                  <p:tgtEl>
                    <p:spTgt spid="45"/>
                  </p:tgtEl>
                </p:cond>
              </p:nextCondLst>
            </p:seq>
            <p:seq concurrent="1" nextAc="seek">
              <p:cTn id="176" restart="whenNotActive" fill="hold" evtFilter="cancelBubble" nodeType="interactiveSeq">
                <p:stCondLst>
                  <p:cond evt="onClick" delay="0">
                    <p:tgtEl>
                      <p:spTgt spid="46"/>
                    </p:tgtEl>
                  </p:cond>
                </p:stCondLst>
                <p:endSync evt="end" delay="0">
                  <p:rtn val="all"/>
                </p:endSync>
                <p:childTnLst>
                  <p:par>
                    <p:cTn id="177" fill="hold">
                      <p:stCondLst>
                        <p:cond delay="0"/>
                      </p:stCondLst>
                      <p:childTnLst>
                        <p:par>
                          <p:cTn id="178" fill="hold">
                            <p:stCondLst>
                              <p:cond delay="0"/>
                            </p:stCondLst>
                            <p:childTnLst>
                              <p:par>
                                <p:cTn id="179" presetID="22" presetClass="entr" presetSubtype="8" fill="hold" nodeType="clickEffect">
                                  <p:stCondLst>
                                    <p:cond delay="0"/>
                                  </p:stCondLst>
                                  <p:childTnLst>
                                    <p:set>
                                      <p:cBhvr>
                                        <p:cTn id="180" dur="1" fill="hold">
                                          <p:stCondLst>
                                            <p:cond delay="0"/>
                                          </p:stCondLst>
                                        </p:cTn>
                                        <p:tgtEl>
                                          <p:spTgt spid="35"/>
                                        </p:tgtEl>
                                        <p:attrNameLst>
                                          <p:attrName>style.visibility</p:attrName>
                                        </p:attrNameLst>
                                      </p:cBhvr>
                                      <p:to>
                                        <p:strVal val="visible"/>
                                      </p:to>
                                    </p:set>
                                    <p:animEffect transition="in" filter="wipe(left)">
                                      <p:cBhvr>
                                        <p:cTn id="181" dur="1000"/>
                                        <p:tgtEl>
                                          <p:spTgt spid="35"/>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2"/>
                                        </p:tgtEl>
                                        <p:attrNameLst>
                                          <p:attrName>style.visibility</p:attrName>
                                        </p:attrNameLst>
                                      </p:cBhvr>
                                      <p:to>
                                        <p:strVal val="visible"/>
                                      </p:to>
                                    </p:set>
                                    <p:animEffect transition="in" filter="wipe(left)">
                                      <p:cBhvr>
                                        <p:cTn id="186" dur="1000"/>
                                        <p:tgtEl>
                                          <p:spTgt spid="2"/>
                                        </p:tgtEl>
                                      </p:cBhvr>
                                    </p:animEffect>
                                  </p:childTnLst>
                                </p:cTn>
                              </p:par>
                            </p:childTnLst>
                          </p:cTn>
                        </p:par>
                      </p:childTnLst>
                    </p:cTn>
                  </p:par>
                </p:childTnLst>
              </p:cTn>
              <p:nextCondLst>
                <p:cond evt="onClick" delay="0">
                  <p:tgtEl>
                    <p:spTgt spid="46"/>
                  </p:tgtEl>
                </p:cond>
              </p:nextCondLst>
            </p:seq>
          </p:childTnLst>
        </p:cTn>
      </p:par>
    </p:tnLst>
    <p:bldLst>
      <p:bldP spid="1027" grpId="0" animBg="1"/>
      <p:bldP spid="11" grpId="0" animBg="1"/>
      <p:bldP spid="12" grpId="0" animBg="1"/>
      <p:bldP spid="1029" grpId="0" animBg="1"/>
      <p:bldP spid="15" grpId="0"/>
      <p:bldP spid="16" grpId="0" animBg="1"/>
      <p:bldP spid="1030" grpId="0" animBg="1"/>
      <p:bldP spid="18" grpId="0"/>
      <p:bldP spid="1031" grpId="0" animBg="1"/>
      <p:bldP spid="23" grpId="0"/>
      <p:bldP spid="1035" grpId="0" animBg="1"/>
      <p:bldP spid="27" grpId="0"/>
      <p:bldP spid="31" grpId="0" animBg="1"/>
      <p:bldP spid="32" grpId="0" animBg="1"/>
      <p:bldP spid="2" grpId="0"/>
      <p:bldP spid="37" grpId="0" animBg="1"/>
      <p:bldP spid="38" grpId="0" animBg="1"/>
      <p:bldP spid="4" grpId="0" animBg="1"/>
      <p:bldP spid="6" grpId="0" animBg="1"/>
      <p:bldP spid="7" grpId="0" animBg="1"/>
      <p:bldP spid="1037" grpId="0" animBg="1"/>
      <p:bldP spid="1036" grpId="0" animBg="1"/>
      <p:bldP spid="3" grpId="0" animBg="1"/>
      <p:bldP spid="36" grpId="0" animBg="1"/>
      <p:bldP spid="42" grpId="0" animBg="1"/>
      <p:bldP spid="43" grpId="0" animBg="1"/>
      <p:bldP spid="44" grpId="0" animBg="1"/>
      <p:bldP spid="45" grpId="0" animBg="1"/>
      <p:bldP spid="1034" grpId="0" animBg="1"/>
      <p:bldP spid="40" grpId="0" animBg="1"/>
      <p:bldP spid="1032" grpId="0" animBg="1"/>
      <p:bldP spid="39" grpId="0" animBg="1"/>
      <p:bldP spid="1033" grpId="0" animBg="1"/>
      <p:bldP spid="41" grpId="0" animBg="1"/>
      <p:bldP spid="47"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oneTexte 27"/>
          <p:cNvSpPr txBox="1"/>
          <p:nvPr/>
        </p:nvSpPr>
        <p:spPr>
          <a:xfrm>
            <a:off x="5796136" y="2676976"/>
            <a:ext cx="3000396" cy="3416320"/>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dirty="0" smtClean="0">
                <a:solidFill>
                  <a:schemeClr val="tx1"/>
                </a:solidFill>
                <a:latin typeface="Tw Cen MT" pitchFamily="34" charset="0"/>
              </a:rPr>
              <a:t>Leader mondial de la production alimentaire, </a:t>
            </a:r>
            <a:r>
              <a:rPr lang="fr-FR" b="1" dirty="0" smtClean="0">
                <a:solidFill>
                  <a:schemeClr val="tx1"/>
                </a:solidFill>
                <a:latin typeface="Tw Cen MT" pitchFamily="34" charset="0"/>
              </a:rPr>
              <a:t>le Brésil n’a pourtant pas éradiqué le problème de la faim</a:t>
            </a:r>
            <a:r>
              <a:rPr lang="fr-FR" dirty="0" smtClean="0">
                <a:solidFill>
                  <a:schemeClr val="tx1"/>
                </a:solidFill>
                <a:latin typeface="Tw Cen MT" pitchFamily="34" charset="0"/>
              </a:rPr>
              <a:t>. Les </a:t>
            </a:r>
            <a:r>
              <a:rPr lang="fr-FR" b="1" dirty="0" smtClean="0">
                <a:solidFill>
                  <a:schemeClr val="tx1"/>
                </a:solidFill>
                <a:latin typeface="Tw Cen MT" pitchFamily="34" charset="0"/>
              </a:rPr>
              <a:t>terres cultivables </a:t>
            </a:r>
            <a:r>
              <a:rPr lang="fr-FR" dirty="0" smtClean="0">
                <a:solidFill>
                  <a:schemeClr val="tx1"/>
                </a:solidFill>
                <a:latin typeface="Tw Cen MT" pitchFamily="34" charset="0"/>
              </a:rPr>
              <a:t>sont </a:t>
            </a:r>
            <a:r>
              <a:rPr lang="fr-FR" b="1" dirty="0" smtClean="0">
                <a:solidFill>
                  <a:schemeClr val="tx1"/>
                </a:solidFill>
                <a:latin typeface="Tw Cen MT" pitchFamily="34" charset="0"/>
              </a:rPr>
              <a:t>concentrées entre les mains d’un petit nombre de riches propriétaires </a:t>
            </a:r>
            <a:r>
              <a:rPr lang="fr-FR" dirty="0" smtClean="0">
                <a:solidFill>
                  <a:schemeClr val="tx1"/>
                </a:solidFill>
                <a:latin typeface="Tw Cen MT" pitchFamily="34" charset="0"/>
              </a:rPr>
              <a:t>qui préfèrent fournir les marchés internationaux plutôt que de nourrir la population nationale.</a:t>
            </a:r>
            <a:endParaRPr lang="fr-FR" dirty="0">
              <a:solidFill>
                <a:schemeClr val="tx1"/>
              </a:solidFill>
              <a:latin typeface="Tw Cen MT" pitchFamily="34" charset="0"/>
            </a:endParaRPr>
          </a:p>
        </p:txBody>
      </p:sp>
      <p:sp>
        <p:nvSpPr>
          <p:cNvPr id="1026" name="Text Box 2"/>
          <p:cNvSpPr txBox="1">
            <a:spLocks noChangeArrowheads="1"/>
          </p:cNvSpPr>
          <p:nvPr/>
        </p:nvSpPr>
        <p:spPr bwMode="auto">
          <a:xfrm>
            <a:off x="395536" y="620688"/>
            <a:ext cx="5064125" cy="5857916"/>
          </a:xfrm>
          <a:prstGeom prst="rect">
            <a:avLst/>
          </a:prstGeom>
          <a:solidFill>
            <a:schemeClr val="accent3">
              <a:lumMod val="40000"/>
              <a:lumOff val="60000"/>
            </a:schemeClr>
          </a:solidFill>
          <a:ln>
            <a:solidFill>
              <a:schemeClr val="accent3">
                <a:lumMod val="50000"/>
              </a:schemeClr>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1400" b="1" i="0" u="sng" strike="noStrike" cap="small" normalizeH="0" dirty="0" smtClean="0">
                <a:ln>
                  <a:noFill/>
                </a:ln>
                <a:solidFill>
                  <a:schemeClr val="tx1"/>
                </a:solidFill>
                <a:effectLst/>
                <a:latin typeface="Tw Cen MT" pitchFamily="34" charset="0"/>
              </a:rPr>
              <a:t>Recul spectaculaire de la malnutrition au Brésil</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solidFill>
                <a:effectLst/>
                <a:latin typeface="Tw Cen MT" pitchFamily="34" charset="0"/>
              </a:rPr>
              <a:t>En 2003, début du premier mandat de Lula, le Brésil a réuni sous le label «Faim Zéro» des dizaines de programmes sociaux qui vont de la construction de citernes dans des zones de sécheresse, au crédit rural et à la distribution de nourriture.</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solidFill>
                <a:effectLst/>
                <a:latin typeface="Tw Cen MT" pitchFamily="34" charset="0"/>
              </a:rPr>
              <a:t>Les plus importants, adoptés par la suite dans de nombreux pays d'Afrique et d'Amérique latine, sont la «</a:t>
            </a:r>
            <a:r>
              <a:rPr kumimoji="0" lang="fr-FR" sz="1400" b="1" i="0" u="none" strike="noStrike" cap="none" normalizeH="0" baseline="0" dirty="0" err="1" smtClean="0">
                <a:ln>
                  <a:noFill/>
                </a:ln>
                <a:solidFill>
                  <a:schemeClr val="tx1"/>
                </a:solidFill>
                <a:effectLst/>
                <a:latin typeface="Tw Cen MT" pitchFamily="34" charset="0"/>
              </a:rPr>
              <a:t>Bolsa</a:t>
            </a:r>
            <a:r>
              <a:rPr kumimoji="0" lang="fr-FR" sz="1400" b="1" i="0" u="none" strike="noStrike" cap="none" normalizeH="0" baseline="0" dirty="0" smtClean="0">
                <a:ln>
                  <a:noFill/>
                </a:ln>
                <a:solidFill>
                  <a:schemeClr val="tx1"/>
                </a:solidFill>
                <a:effectLst/>
                <a:latin typeface="Tw Cen MT" pitchFamily="34" charset="0"/>
              </a:rPr>
              <a:t> </a:t>
            </a:r>
            <a:r>
              <a:rPr kumimoji="0" lang="fr-FR" sz="1400" b="1" i="0" u="none" strike="noStrike" cap="none" normalizeH="0" baseline="0" dirty="0" err="1" smtClean="0">
                <a:ln>
                  <a:noFill/>
                </a:ln>
                <a:solidFill>
                  <a:schemeClr val="tx1"/>
                </a:solidFill>
                <a:effectLst/>
                <a:latin typeface="Tw Cen MT" pitchFamily="34" charset="0"/>
              </a:rPr>
              <a:t>Familia</a:t>
            </a:r>
            <a:r>
              <a:rPr kumimoji="0" lang="fr-FR" sz="1400" b="1" i="0" u="none" strike="noStrike" cap="none" normalizeH="0" baseline="0" dirty="0" smtClean="0">
                <a:ln>
                  <a:noFill/>
                </a:ln>
                <a:solidFill>
                  <a:schemeClr val="tx1"/>
                </a:solidFill>
                <a:effectLst/>
                <a:latin typeface="Tw Cen MT" pitchFamily="34" charset="0"/>
              </a:rPr>
              <a:t>» (Bourse famille), une allocation de 55 dollars mensuels attribuée aux familles les plus pauvres à la condition que leurs enfants aillent à l'école, et la distribution de goûters pour 37 millions d'enfants dans les écoles. Aujourd'hui 12,4 millions de familles reçoivent la </a:t>
            </a:r>
            <a:r>
              <a:rPr kumimoji="0" lang="fr-FR" sz="1400" b="1" i="0" u="none" strike="noStrike" cap="none" normalizeH="0" baseline="0" dirty="0" err="1" smtClean="0">
                <a:ln>
                  <a:noFill/>
                </a:ln>
                <a:solidFill>
                  <a:schemeClr val="tx1"/>
                </a:solidFill>
                <a:effectLst/>
                <a:latin typeface="Tw Cen MT" pitchFamily="34" charset="0"/>
              </a:rPr>
              <a:t>Bolsa</a:t>
            </a:r>
            <a:r>
              <a:rPr kumimoji="0" lang="fr-FR" sz="1400" b="1" i="0" u="none" strike="noStrike" cap="none" normalizeH="0" baseline="0" dirty="0" smtClean="0">
                <a:ln>
                  <a:noFill/>
                </a:ln>
                <a:solidFill>
                  <a:schemeClr val="tx1"/>
                </a:solidFill>
                <a:effectLst/>
                <a:latin typeface="Tw Cen MT" pitchFamily="34" charset="0"/>
              </a:rPr>
              <a:t> </a:t>
            </a:r>
            <a:r>
              <a:rPr kumimoji="0" lang="fr-FR" sz="1400" b="1" i="0" u="none" strike="noStrike" cap="none" normalizeH="0" baseline="0" dirty="0" err="1" smtClean="0">
                <a:ln>
                  <a:noFill/>
                </a:ln>
                <a:solidFill>
                  <a:schemeClr val="tx1"/>
                </a:solidFill>
                <a:effectLst/>
                <a:latin typeface="Tw Cen MT" pitchFamily="34" charset="0"/>
              </a:rPr>
              <a:t>Familia</a:t>
            </a:r>
            <a:r>
              <a:rPr kumimoji="0" lang="fr-FR" sz="1400" b="1" i="0" u="none" strike="noStrike" cap="none" normalizeH="0" baseline="0" dirty="0" smtClean="0">
                <a:ln>
                  <a:noFill/>
                </a:ln>
                <a:solidFill>
                  <a:schemeClr val="tx1"/>
                </a:solidFill>
                <a:effectLst/>
                <a:latin typeface="Tw Cen MT" pitchFamily="34" charset="0"/>
              </a:rPr>
              <a:t>, qui représentent le quart des 190 millions de Brésiliens […] «De 2003 à 2008, la proportion de pauvres au Brésil est passée de 28% à 16%. Cela signifie que 19,3 millions de personnes sont sortis de la pauvreté», a expliqué à l'AFP Marcelo </a:t>
            </a:r>
            <a:r>
              <a:rPr kumimoji="0" lang="fr-FR" sz="1400" b="1" i="0" u="none" strike="noStrike" cap="none" normalizeH="0" baseline="0" dirty="0" err="1" smtClean="0">
                <a:ln>
                  <a:noFill/>
                </a:ln>
                <a:solidFill>
                  <a:schemeClr val="tx1"/>
                </a:solidFill>
                <a:effectLst/>
                <a:latin typeface="Tw Cen MT" pitchFamily="34" charset="0"/>
              </a:rPr>
              <a:t>Neri</a:t>
            </a:r>
            <a:r>
              <a:rPr kumimoji="0" lang="fr-FR" sz="1400" b="1" i="0" u="none" strike="noStrike" cap="none" normalizeH="0" baseline="0" dirty="0" smtClean="0">
                <a:ln>
                  <a:noFill/>
                </a:ln>
                <a:solidFill>
                  <a:schemeClr val="tx1"/>
                </a:solidFill>
                <a:effectLst/>
                <a:latin typeface="Tw Cen MT" pitchFamily="34" charset="0"/>
              </a:rPr>
              <a:t>, chef du Centre des politiques sociales de la Fondation </a:t>
            </a:r>
            <a:r>
              <a:rPr kumimoji="0" lang="fr-FR" sz="1400" b="1" i="0" u="none" strike="noStrike" cap="none" normalizeH="0" baseline="0" dirty="0" err="1" smtClean="0">
                <a:ln>
                  <a:noFill/>
                </a:ln>
                <a:solidFill>
                  <a:schemeClr val="tx1"/>
                </a:solidFill>
                <a:effectLst/>
                <a:latin typeface="Tw Cen MT" pitchFamily="34" charset="0"/>
              </a:rPr>
              <a:t>Getulio</a:t>
            </a:r>
            <a:r>
              <a:rPr kumimoji="0" lang="fr-FR" sz="1400" b="1" i="0" u="none" strike="noStrike" cap="none" normalizeH="0" baseline="0" dirty="0" smtClean="0">
                <a:ln>
                  <a:noFill/>
                </a:ln>
                <a:solidFill>
                  <a:schemeClr val="tx1"/>
                </a:solidFill>
                <a:effectLst/>
                <a:latin typeface="Tw Cen MT" pitchFamily="34" charset="0"/>
              </a:rPr>
              <a:t> Vargas. […]</a:t>
            </a:r>
          </a:p>
          <a:p>
            <a:pPr marL="0" marR="0" lvl="0" indent="0" algn="just" defTabSz="914400" rtl="0" eaLnBrk="1" fontAlgn="base" latinLnBrk="0" hangingPunct="1">
              <a:lnSpc>
                <a:spcPct val="100000"/>
              </a:lnSpc>
              <a:spcBef>
                <a:spcPct val="0"/>
              </a:spcBef>
              <a:buClrTx/>
              <a:buSzTx/>
              <a:buFontTx/>
              <a:buNone/>
              <a:tabLst/>
            </a:pPr>
            <a:r>
              <a:rPr kumimoji="0" lang="fr-FR" sz="1400" b="1" i="0" u="none" strike="noStrike" cap="none" normalizeH="0" baseline="0" dirty="0" smtClean="0">
                <a:ln>
                  <a:noFill/>
                </a:ln>
                <a:solidFill>
                  <a:schemeClr val="tx1"/>
                </a:solidFill>
                <a:effectLst/>
                <a:latin typeface="Tw Cen MT" pitchFamily="34" charset="0"/>
              </a:rPr>
              <a:t>D'énormes problèmes structuraux persistent néanmoins […] Géant de la production alimentaire et un des rares pays à posséder encore de grandes surfaces de terres cultivables, le Brésil reste paradoxalement une des nations les plus inégalitaires au monde et une de celles avec la plus grande concentration de la propriété, a dénoncé récemment le rapporteur de l'ONU pour le droit à l'Alimentation.</a:t>
            </a:r>
          </a:p>
          <a:p>
            <a:pPr marL="0" marR="0" lvl="0" indent="0" algn="r" defTabSz="914400" rtl="0" eaLnBrk="1" fontAlgn="base" latinLnBrk="0" hangingPunct="1">
              <a:lnSpc>
                <a:spcPct val="100000"/>
              </a:lnSpc>
              <a:spcBef>
                <a:spcPct val="0"/>
              </a:spcBef>
              <a:buClrTx/>
              <a:buSzTx/>
              <a:buFontTx/>
              <a:buNone/>
              <a:tabLst/>
            </a:pPr>
            <a:r>
              <a:rPr kumimoji="0" lang="fr-FR" sz="1400" b="1" i="1" u="none" strike="noStrike" cap="none" normalizeH="0" baseline="0" dirty="0" smtClean="0">
                <a:ln>
                  <a:noFill/>
                </a:ln>
                <a:solidFill>
                  <a:schemeClr val="tx1"/>
                </a:solidFill>
                <a:effectLst/>
                <a:latin typeface="Tw Cen MT" pitchFamily="34" charset="0"/>
              </a:rPr>
              <a:t>http://www.cyberpresse.ca/international/amerique-latine/200911/17/01-922388-recul-spectaculaire-de-la-malnutrition-au-bresil.php</a:t>
            </a:r>
            <a:endParaRPr kumimoji="0" lang="fr-FR" sz="1400" b="1" i="0" u="none" strike="noStrike" cap="none" normalizeH="0" baseline="0" dirty="0" smtClean="0">
              <a:ln>
                <a:noFill/>
              </a:ln>
              <a:solidFill>
                <a:schemeClr val="tx1"/>
              </a:solidFill>
              <a:effectLst/>
              <a:latin typeface="Arial" pitchFamily="34" charset="0"/>
            </a:endParaRPr>
          </a:p>
        </p:txBody>
      </p:sp>
      <p:sp>
        <p:nvSpPr>
          <p:cNvPr id="7" name="ZoneTexte 6"/>
          <p:cNvSpPr txBox="1"/>
          <p:nvPr/>
        </p:nvSpPr>
        <p:spPr>
          <a:xfrm>
            <a:off x="5796136" y="1011840"/>
            <a:ext cx="3000396" cy="1569660"/>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b="1" dirty="0" smtClean="0">
                <a:solidFill>
                  <a:schemeClr val="accent3">
                    <a:lumMod val="50000"/>
                  </a:schemeClr>
                </a:solidFill>
                <a:latin typeface="Tw Cen MT" pitchFamily="34" charset="0"/>
              </a:rPr>
              <a:t>En quoi consiste le programme « faim zéro » ? </a:t>
            </a:r>
          </a:p>
          <a:p>
            <a:pPr algn="ctr"/>
            <a:r>
              <a:rPr lang="fr-FR" sz="1600" b="1" dirty="0" smtClean="0">
                <a:solidFill>
                  <a:schemeClr val="accent3">
                    <a:lumMod val="50000"/>
                  </a:schemeClr>
                </a:solidFill>
                <a:latin typeface="Tw Cen MT" pitchFamily="34" charset="0"/>
              </a:rPr>
              <a:t>Quels sont ses résultats ? </a:t>
            </a:r>
          </a:p>
          <a:p>
            <a:pPr algn="ctr"/>
            <a:r>
              <a:rPr lang="fr-FR" sz="1600" b="1" dirty="0" smtClean="0">
                <a:solidFill>
                  <a:schemeClr val="accent3">
                    <a:lumMod val="50000"/>
                  </a:schemeClr>
                </a:solidFill>
                <a:latin typeface="Tw Cen MT" pitchFamily="34" charset="0"/>
              </a:rPr>
              <a:t>Quels problèmes subsistent cependant au niveau de l’alimentation ? Pourquoi ?</a:t>
            </a:r>
          </a:p>
        </p:txBody>
      </p:sp>
      <p:sp>
        <p:nvSpPr>
          <p:cNvPr id="9" name="Rectangle 8"/>
          <p:cNvSpPr/>
          <p:nvPr/>
        </p:nvSpPr>
        <p:spPr>
          <a:xfrm>
            <a:off x="5818668" y="1018744"/>
            <a:ext cx="2977864" cy="543925"/>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483984" y="1148894"/>
            <a:ext cx="2628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244819" y="1364894"/>
            <a:ext cx="4104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73315" y="1562894"/>
            <a:ext cx="864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530571" y="2210894"/>
            <a:ext cx="3818248" cy="124306"/>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59001" y="2426894"/>
            <a:ext cx="4932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5796136" y="2676976"/>
            <a:ext cx="3000396" cy="3416320"/>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dirty="0" smtClean="0">
                <a:solidFill>
                  <a:schemeClr val="tx1"/>
                </a:solidFill>
                <a:latin typeface="Tw Cen MT" pitchFamily="34" charset="0"/>
              </a:rPr>
              <a:t>Le programme « faim zéro » au Brésil est une </a:t>
            </a:r>
            <a:r>
              <a:rPr lang="fr-FR" b="1" dirty="0" smtClean="0">
                <a:solidFill>
                  <a:schemeClr val="tx1"/>
                </a:solidFill>
                <a:latin typeface="Tw Cen MT" pitchFamily="34" charset="0"/>
              </a:rPr>
              <a:t>politique mise en place par le gouvernement Lula en 2003.</a:t>
            </a:r>
            <a:r>
              <a:rPr lang="fr-FR" dirty="0" smtClean="0">
                <a:solidFill>
                  <a:schemeClr val="tx1"/>
                </a:solidFill>
                <a:latin typeface="Tw Cen MT" pitchFamily="34" charset="0"/>
              </a:rPr>
              <a:t> Il est composé d’un </a:t>
            </a:r>
            <a:r>
              <a:rPr lang="fr-FR" b="1" dirty="0" smtClean="0">
                <a:solidFill>
                  <a:schemeClr val="tx1"/>
                </a:solidFill>
                <a:latin typeface="Tw Cen MT" pitchFamily="34" charset="0"/>
              </a:rPr>
              <a:t>ensemble de mesures sociales </a:t>
            </a:r>
            <a:r>
              <a:rPr lang="fr-FR" dirty="0" smtClean="0">
                <a:solidFill>
                  <a:schemeClr val="tx1"/>
                </a:solidFill>
                <a:latin typeface="Tw Cen MT" pitchFamily="34" charset="0"/>
              </a:rPr>
              <a:t>(construction de citernes d’eau potable, allocations aux familles qui envoient leurs enfants à l’école…) et a pour but de </a:t>
            </a:r>
            <a:r>
              <a:rPr lang="fr-FR" b="1" dirty="0" smtClean="0">
                <a:solidFill>
                  <a:schemeClr val="tx1"/>
                </a:solidFill>
                <a:latin typeface="Tw Cen MT" pitchFamily="34" charset="0"/>
              </a:rPr>
              <a:t>faire reculer la pauvreté dans le pays.</a:t>
            </a:r>
            <a:endParaRPr lang="fr-FR" b="1" dirty="0">
              <a:solidFill>
                <a:schemeClr val="tx1"/>
              </a:solidFill>
              <a:latin typeface="Tw Cen MT" pitchFamily="34" charset="0"/>
            </a:endParaRPr>
          </a:p>
        </p:txBody>
      </p:sp>
      <p:sp>
        <p:nvSpPr>
          <p:cNvPr id="16" name="Rectangle 15"/>
          <p:cNvSpPr/>
          <p:nvPr/>
        </p:nvSpPr>
        <p:spPr>
          <a:xfrm>
            <a:off x="5796136" y="1562668"/>
            <a:ext cx="3000396" cy="234001"/>
          </a:xfrm>
          <a:prstGeom prst="rect">
            <a:avLst/>
          </a:prstGeom>
          <a:solidFill>
            <a:srgbClr val="7030A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744885" y="3263894"/>
            <a:ext cx="3646116" cy="144000"/>
          </a:xfrm>
          <a:prstGeom prst="rect">
            <a:avLst/>
          </a:prstGeom>
          <a:solidFill>
            <a:srgbClr val="7030A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59001" y="3478208"/>
            <a:ext cx="4923570" cy="144000"/>
          </a:xfrm>
          <a:prstGeom prst="rect">
            <a:avLst/>
          </a:prstGeom>
          <a:solidFill>
            <a:srgbClr val="7030A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59001" y="3692522"/>
            <a:ext cx="3312000" cy="144000"/>
          </a:xfrm>
          <a:prstGeom prst="rect">
            <a:avLst/>
          </a:prstGeom>
          <a:solidFill>
            <a:srgbClr val="7030A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5796136" y="2676976"/>
            <a:ext cx="3000396" cy="2308324"/>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dirty="0" smtClean="0">
                <a:solidFill>
                  <a:schemeClr val="tx1"/>
                </a:solidFill>
                <a:latin typeface="Tw Cen MT" pitchFamily="34" charset="0"/>
              </a:rPr>
              <a:t>Cette politique a permis un </a:t>
            </a:r>
            <a:r>
              <a:rPr lang="fr-FR" b="1" dirty="0" smtClean="0">
                <a:solidFill>
                  <a:schemeClr val="tx1"/>
                </a:solidFill>
                <a:latin typeface="Tw Cen MT" pitchFamily="34" charset="0"/>
              </a:rPr>
              <a:t>recul de la pauvreté </a:t>
            </a:r>
            <a:r>
              <a:rPr lang="fr-FR" dirty="0" smtClean="0">
                <a:solidFill>
                  <a:schemeClr val="tx1"/>
                </a:solidFill>
                <a:latin typeface="Tw Cen MT" pitchFamily="34" charset="0"/>
              </a:rPr>
              <a:t>qui passe de </a:t>
            </a:r>
            <a:r>
              <a:rPr lang="fr-FR" b="1" dirty="0" smtClean="0">
                <a:solidFill>
                  <a:schemeClr val="tx1"/>
                </a:solidFill>
                <a:latin typeface="Tw Cen MT" pitchFamily="34" charset="0"/>
              </a:rPr>
              <a:t>28 à 16% en cinq ans (2003-2008) soit une baisse de presque 50%. </a:t>
            </a:r>
            <a:r>
              <a:rPr lang="fr-FR" dirty="0" smtClean="0">
                <a:solidFill>
                  <a:schemeClr val="tx1"/>
                </a:solidFill>
                <a:latin typeface="Tw Cen MT" pitchFamily="34" charset="0"/>
              </a:rPr>
              <a:t>Quelques 20 millions de brésiliens sont sortis de la pauvreté depuis la mise en place de ces mesures.</a:t>
            </a:r>
            <a:endParaRPr lang="fr-FR" dirty="0">
              <a:solidFill>
                <a:schemeClr val="tx1"/>
              </a:solidFill>
              <a:latin typeface="Tw Cen MT" pitchFamily="34" charset="0"/>
            </a:endParaRPr>
          </a:p>
        </p:txBody>
      </p:sp>
      <p:sp>
        <p:nvSpPr>
          <p:cNvPr id="23" name="Rectangle 22"/>
          <p:cNvSpPr/>
          <p:nvPr/>
        </p:nvSpPr>
        <p:spPr>
          <a:xfrm>
            <a:off x="5818668" y="1796667"/>
            <a:ext cx="2977864" cy="792000"/>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459001" y="4549778"/>
            <a:ext cx="2916000" cy="144000"/>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4316653" y="4550894"/>
            <a:ext cx="1074348" cy="142884"/>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459001" y="4762968"/>
            <a:ext cx="4644000" cy="144000"/>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602141" y="4977282"/>
            <a:ext cx="2780430" cy="144000"/>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2030637" y="1562894"/>
            <a:ext cx="1944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3524091" y="1994894"/>
            <a:ext cx="1224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459001" y="2642894"/>
            <a:ext cx="540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1530571" y="2642894"/>
            <a:ext cx="3852000" cy="144000"/>
          </a:xfrm>
          <a:prstGeom prst="rect">
            <a:avLst/>
          </a:prstGeom>
          <a:solidFill>
            <a:schemeClr val="accent2">
              <a:alpha val="3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452257" y="5198894"/>
            <a:ext cx="864000" cy="144000"/>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2959331" y="5192720"/>
            <a:ext cx="2448000" cy="144000"/>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p:cNvSpPr/>
          <p:nvPr/>
        </p:nvSpPr>
        <p:spPr>
          <a:xfrm>
            <a:off x="459001" y="5407034"/>
            <a:ext cx="900000" cy="144000"/>
          </a:xfrm>
          <a:prstGeom prst="rect">
            <a:avLst/>
          </a:prstGeom>
          <a:solidFill>
            <a:srgbClr val="00B050">
              <a:alpha val="30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ZoneTexte 35"/>
          <p:cNvSpPr txBox="1"/>
          <p:nvPr/>
        </p:nvSpPr>
        <p:spPr>
          <a:xfrm>
            <a:off x="0" y="46365"/>
            <a:ext cx="9036496" cy="43088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200" b="1" u="sng" dirty="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I. Des productions massives mais insuffisantes pour nourrir les brésiliens </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ppt_x"/>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plus(in)">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1000"/>
                                        <p:tgtEl>
                                          <p:spTgt spid="12"/>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1000"/>
                                        <p:tgtEl>
                                          <p:spTgt spid="2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1000"/>
                                        <p:tgtEl>
                                          <p:spTgt spid="3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1000"/>
                                        <p:tgtEl>
                                          <p:spTgt spid="1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left)">
                                      <p:cBhvr>
                                        <p:cTn id="50" dur="1000"/>
                                        <p:tgtEl>
                                          <p:spTgt spid="3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10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1000" fill="hold"/>
                                        <p:tgtEl>
                                          <p:spTgt spid="15"/>
                                        </p:tgtEl>
                                        <p:attrNameLst>
                                          <p:attrName>ppt_w</p:attrName>
                                        </p:attrNameLst>
                                      </p:cBhvr>
                                      <p:tavLst>
                                        <p:tav tm="0">
                                          <p:val>
                                            <p:fltVal val="0"/>
                                          </p:val>
                                        </p:tav>
                                        <p:tav tm="100000">
                                          <p:val>
                                            <p:strVal val="#ppt_w"/>
                                          </p:val>
                                        </p:tav>
                                      </p:tavLst>
                                    </p:anim>
                                    <p:anim calcmode="lin" valueType="num">
                                      <p:cBhvr>
                                        <p:cTn id="59" dur="1000" fill="hold"/>
                                        <p:tgtEl>
                                          <p:spTgt spid="15"/>
                                        </p:tgtEl>
                                        <p:attrNameLst>
                                          <p:attrName>ppt_h</p:attrName>
                                        </p:attrNameLst>
                                      </p:cBhvr>
                                      <p:tavLst>
                                        <p:tav tm="0">
                                          <p:val>
                                            <p:fltVal val="0"/>
                                          </p:val>
                                        </p:tav>
                                        <p:tav tm="100000">
                                          <p:val>
                                            <p:strVal val="#ppt_h"/>
                                          </p:val>
                                        </p:tav>
                                      </p:tavLst>
                                    </p:anim>
                                    <p:animEffect transition="in" filter="fade">
                                      <p:cBhvr>
                                        <p:cTn id="60" dur="10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xit" presetSubtype="4" fill="hold" grpId="1" nodeType="clickEffect">
                                  <p:stCondLst>
                                    <p:cond delay="0"/>
                                  </p:stCondLst>
                                  <p:childTnLst>
                                    <p:anim calcmode="lin" valueType="num">
                                      <p:cBhvr additive="base">
                                        <p:cTn id="64" dur="1000"/>
                                        <p:tgtEl>
                                          <p:spTgt spid="15"/>
                                        </p:tgtEl>
                                        <p:attrNameLst>
                                          <p:attrName>ppt_x</p:attrName>
                                        </p:attrNameLst>
                                      </p:cBhvr>
                                      <p:tavLst>
                                        <p:tav tm="0">
                                          <p:val>
                                            <p:strVal val="ppt_x"/>
                                          </p:val>
                                        </p:tav>
                                        <p:tav tm="100000">
                                          <p:val>
                                            <p:strVal val="ppt_x"/>
                                          </p:val>
                                        </p:tav>
                                      </p:tavLst>
                                    </p:anim>
                                    <p:anim calcmode="lin" valueType="num">
                                      <p:cBhvr additive="base">
                                        <p:cTn id="65" dur="1000"/>
                                        <p:tgtEl>
                                          <p:spTgt spid="15"/>
                                        </p:tgtEl>
                                        <p:attrNameLst>
                                          <p:attrName>ppt_y</p:attrName>
                                        </p:attrNameLst>
                                      </p:cBhvr>
                                      <p:tavLst>
                                        <p:tav tm="0">
                                          <p:val>
                                            <p:strVal val="ppt_y"/>
                                          </p:val>
                                        </p:tav>
                                        <p:tav tm="100000">
                                          <p:val>
                                            <p:strVal val="1+ppt_h/2"/>
                                          </p:val>
                                        </p:tav>
                                      </p:tavLst>
                                    </p:anim>
                                    <p:set>
                                      <p:cBhvr>
                                        <p:cTn id="66" dur="1" fill="hold">
                                          <p:stCondLst>
                                            <p:cond delay="999"/>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3" presetClass="entr" presetSubtype="16"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plus(in)">
                                      <p:cBhvr>
                                        <p:cTn id="71" dur="10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1000"/>
                                        <p:tgtEl>
                                          <p:spTgt spid="17"/>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left)">
                                      <p:cBhvr>
                                        <p:cTn id="79" dur="1000"/>
                                        <p:tgtEl>
                                          <p:spTgt spid="18"/>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10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p:cTn id="87" dur="1000" fill="hold"/>
                                        <p:tgtEl>
                                          <p:spTgt spid="22"/>
                                        </p:tgtEl>
                                        <p:attrNameLst>
                                          <p:attrName>ppt_w</p:attrName>
                                        </p:attrNameLst>
                                      </p:cBhvr>
                                      <p:tavLst>
                                        <p:tav tm="0">
                                          <p:val>
                                            <p:fltVal val="0"/>
                                          </p:val>
                                        </p:tav>
                                        <p:tav tm="100000">
                                          <p:val>
                                            <p:strVal val="#ppt_w"/>
                                          </p:val>
                                        </p:tav>
                                      </p:tavLst>
                                    </p:anim>
                                    <p:anim calcmode="lin" valueType="num">
                                      <p:cBhvr>
                                        <p:cTn id="88" dur="1000" fill="hold"/>
                                        <p:tgtEl>
                                          <p:spTgt spid="22"/>
                                        </p:tgtEl>
                                        <p:attrNameLst>
                                          <p:attrName>ppt_h</p:attrName>
                                        </p:attrNameLst>
                                      </p:cBhvr>
                                      <p:tavLst>
                                        <p:tav tm="0">
                                          <p:val>
                                            <p:fltVal val="0"/>
                                          </p:val>
                                        </p:tav>
                                        <p:tav tm="100000">
                                          <p:val>
                                            <p:strVal val="#ppt_h"/>
                                          </p:val>
                                        </p:tav>
                                      </p:tavLst>
                                    </p:anim>
                                    <p:animEffect transition="in" filter="fade">
                                      <p:cBhvr>
                                        <p:cTn id="89" dur="1000"/>
                                        <p:tgtEl>
                                          <p:spTgt spid="22"/>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4" fill="hold" grpId="1" nodeType="clickEffect">
                                  <p:stCondLst>
                                    <p:cond delay="0"/>
                                  </p:stCondLst>
                                  <p:childTnLst>
                                    <p:anim calcmode="lin" valueType="num">
                                      <p:cBhvr additive="base">
                                        <p:cTn id="93" dur="1000"/>
                                        <p:tgtEl>
                                          <p:spTgt spid="22"/>
                                        </p:tgtEl>
                                        <p:attrNameLst>
                                          <p:attrName>ppt_x</p:attrName>
                                        </p:attrNameLst>
                                      </p:cBhvr>
                                      <p:tavLst>
                                        <p:tav tm="0">
                                          <p:val>
                                            <p:strVal val="ppt_x"/>
                                          </p:val>
                                        </p:tav>
                                        <p:tav tm="100000">
                                          <p:val>
                                            <p:strVal val="ppt_x"/>
                                          </p:val>
                                        </p:tav>
                                      </p:tavLst>
                                    </p:anim>
                                    <p:anim calcmode="lin" valueType="num">
                                      <p:cBhvr additive="base">
                                        <p:cTn id="94" dur="1000"/>
                                        <p:tgtEl>
                                          <p:spTgt spid="22"/>
                                        </p:tgtEl>
                                        <p:attrNameLst>
                                          <p:attrName>ppt_y</p:attrName>
                                        </p:attrNameLst>
                                      </p:cBhvr>
                                      <p:tavLst>
                                        <p:tav tm="0">
                                          <p:val>
                                            <p:strVal val="ppt_y"/>
                                          </p:val>
                                        </p:tav>
                                        <p:tav tm="100000">
                                          <p:val>
                                            <p:strVal val="1+ppt_h/2"/>
                                          </p:val>
                                        </p:tav>
                                      </p:tavLst>
                                    </p:anim>
                                    <p:set>
                                      <p:cBhvr>
                                        <p:cTn id="95" dur="1" fill="hold">
                                          <p:stCondLst>
                                            <p:cond delay="999"/>
                                          </p:stCondLst>
                                        </p:cTn>
                                        <p:tgtEl>
                                          <p:spTgt spid="22"/>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3" presetClass="entr" presetSubtype="16" fill="hold" grpId="0"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plus(in)">
                                      <p:cBhvr>
                                        <p:cTn id="100" dur="10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wipe(left)">
                                      <p:cBhvr>
                                        <p:cTn id="105" dur="1000"/>
                                        <p:tgtEl>
                                          <p:spTgt spid="24"/>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1000"/>
                                        <p:tgtEl>
                                          <p:spTgt spid="25"/>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1000"/>
                                        <p:tgtEl>
                                          <p:spTgt spid="26"/>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wipe(left)">
                                      <p:cBhvr>
                                        <p:cTn id="114" dur="1000"/>
                                        <p:tgtEl>
                                          <p:spTgt spid="27"/>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left)">
                                      <p:cBhvr>
                                        <p:cTn id="117" dur="1000"/>
                                        <p:tgtEl>
                                          <p:spTgt spid="33"/>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34"/>
                                        </p:tgtEl>
                                        <p:attrNameLst>
                                          <p:attrName>style.visibility</p:attrName>
                                        </p:attrNameLst>
                                      </p:cBhvr>
                                      <p:to>
                                        <p:strVal val="visible"/>
                                      </p:to>
                                    </p:set>
                                    <p:animEffect transition="in" filter="wipe(left)">
                                      <p:cBhvr>
                                        <p:cTn id="120" dur="1000"/>
                                        <p:tgtEl>
                                          <p:spTgt spid="34"/>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35"/>
                                        </p:tgtEl>
                                        <p:attrNameLst>
                                          <p:attrName>style.visibility</p:attrName>
                                        </p:attrNameLst>
                                      </p:cBhvr>
                                      <p:to>
                                        <p:strVal val="visible"/>
                                      </p:to>
                                    </p:set>
                                    <p:animEffect transition="in" filter="wipe(left)">
                                      <p:cBhvr>
                                        <p:cTn id="123" dur="1000"/>
                                        <p:tgtEl>
                                          <p:spTgt spid="35"/>
                                        </p:tgtEl>
                                      </p:cBhvr>
                                    </p:animEffect>
                                  </p:childTnLst>
                                </p:cTn>
                              </p:par>
                            </p:childTnLst>
                          </p:cTn>
                        </p:par>
                      </p:childTnLst>
                    </p:cTn>
                  </p:par>
                  <p:par>
                    <p:cTn id="124" fill="hold">
                      <p:stCondLst>
                        <p:cond delay="indefinite"/>
                      </p:stCondLst>
                      <p:childTnLst>
                        <p:par>
                          <p:cTn id="125" fill="hold">
                            <p:stCondLst>
                              <p:cond delay="0"/>
                            </p:stCondLst>
                            <p:childTnLst>
                              <p:par>
                                <p:cTn id="126" presetID="53" presetClass="entr" presetSubtype="0" fill="hold" grpId="0" nodeType="click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p:cTn id="128" dur="1000" fill="hold"/>
                                        <p:tgtEl>
                                          <p:spTgt spid="28"/>
                                        </p:tgtEl>
                                        <p:attrNameLst>
                                          <p:attrName>ppt_w</p:attrName>
                                        </p:attrNameLst>
                                      </p:cBhvr>
                                      <p:tavLst>
                                        <p:tav tm="0">
                                          <p:val>
                                            <p:fltVal val="0"/>
                                          </p:val>
                                        </p:tav>
                                        <p:tav tm="100000">
                                          <p:val>
                                            <p:strVal val="#ppt_w"/>
                                          </p:val>
                                        </p:tav>
                                      </p:tavLst>
                                    </p:anim>
                                    <p:anim calcmode="lin" valueType="num">
                                      <p:cBhvr>
                                        <p:cTn id="129" dur="1000" fill="hold"/>
                                        <p:tgtEl>
                                          <p:spTgt spid="28"/>
                                        </p:tgtEl>
                                        <p:attrNameLst>
                                          <p:attrName>ppt_h</p:attrName>
                                        </p:attrNameLst>
                                      </p:cBhvr>
                                      <p:tavLst>
                                        <p:tav tm="0">
                                          <p:val>
                                            <p:fltVal val="0"/>
                                          </p:val>
                                        </p:tav>
                                        <p:tav tm="100000">
                                          <p:val>
                                            <p:strVal val="#ppt_h"/>
                                          </p:val>
                                        </p:tav>
                                      </p:tavLst>
                                    </p:anim>
                                    <p:animEffect transition="in" filter="fade">
                                      <p:cBhvr>
                                        <p:cTn id="13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26" grpId="0" animBg="1"/>
      <p:bldP spid="7" grpId="0" animBg="1"/>
      <p:bldP spid="9" grpId="0" animBg="1"/>
      <p:bldP spid="10" grpId="0" animBg="1"/>
      <p:bldP spid="11" grpId="0" animBg="1"/>
      <p:bldP spid="12" grpId="0" animBg="1"/>
      <p:bldP spid="13" grpId="0" animBg="1"/>
      <p:bldP spid="14" grpId="0" animBg="1"/>
      <p:bldP spid="15" grpId="0" animBg="1"/>
      <p:bldP spid="15" grpId="1" animBg="1"/>
      <p:bldP spid="16" grpId="0" animBg="1"/>
      <p:bldP spid="17" grpId="0" animBg="1"/>
      <p:bldP spid="18" grpId="0" animBg="1"/>
      <p:bldP spid="19" grpId="0" animBg="1"/>
      <p:bldP spid="22" grpId="0" animBg="1"/>
      <p:bldP spid="22" grpId="1"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nosweat.org.uk/files/MST_brasil.jpg"/>
          <p:cNvPicPr>
            <a:picLocks noChangeAspect="1" noChangeArrowheads="1"/>
          </p:cNvPicPr>
          <p:nvPr/>
        </p:nvPicPr>
        <p:blipFill>
          <a:blip r:embed="rId3"/>
          <a:srcRect t="30829" r="5210"/>
          <a:stretch>
            <a:fillRect/>
          </a:stretch>
        </p:blipFill>
        <p:spPr bwMode="auto">
          <a:xfrm>
            <a:off x="535769" y="2348880"/>
            <a:ext cx="8072462" cy="4073084"/>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12" name="ZoneTexte 11"/>
          <p:cNvSpPr txBox="1"/>
          <p:nvPr/>
        </p:nvSpPr>
        <p:spPr>
          <a:xfrm>
            <a:off x="6200297" y="509424"/>
            <a:ext cx="2583888" cy="3754874"/>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solidFill>
                  <a:schemeClr val="tx1"/>
                </a:solidFill>
                <a:latin typeface="Tw Cen MT" pitchFamily="34" charset="0"/>
              </a:rPr>
              <a:t>3. </a:t>
            </a:r>
            <a:r>
              <a:rPr lang="fr-FR" sz="1400" b="1" u="sng" dirty="0" smtClean="0">
                <a:solidFill>
                  <a:schemeClr val="tx1"/>
                </a:solidFill>
                <a:latin typeface="Tw Cen MT" pitchFamily="34" charset="0"/>
              </a:rPr>
              <a:t>Le mouvement des sans terre </a:t>
            </a:r>
            <a:r>
              <a:rPr lang="fr-FR" sz="1400" b="1" dirty="0" smtClean="0">
                <a:solidFill>
                  <a:schemeClr val="tx1"/>
                </a:solidFill>
                <a:latin typeface="Tw Cen MT" pitchFamily="34" charset="0"/>
              </a:rPr>
              <a:t>occupe les domaines des grands propriétaires fonciers pour les obliger à respecter la loi (réforme agraire) inscrite dans la </a:t>
            </a:r>
            <a:r>
              <a:rPr lang="fr-FR" sz="1400" b="1" u="sng" dirty="0" smtClean="0">
                <a:solidFill>
                  <a:schemeClr val="tx1"/>
                </a:solidFill>
                <a:latin typeface="Tw Cen MT" pitchFamily="34" charset="0"/>
              </a:rPr>
              <a:t>Constitution Brésilienne depuis 1964</a:t>
            </a:r>
            <a:r>
              <a:rPr lang="fr-FR" sz="1400" b="1" dirty="0" smtClean="0">
                <a:solidFill>
                  <a:schemeClr val="tx1"/>
                </a:solidFill>
                <a:latin typeface="Tw Cen MT" pitchFamily="34" charset="0"/>
              </a:rPr>
              <a:t>. Cette loi précise qu’une terre laissée à l’abandon doit être désappropriée et redistribuée aux petits paysans. Il lutte donc pour </a:t>
            </a:r>
            <a:r>
              <a:rPr lang="fr-FR" sz="1400" b="1" u="sng" dirty="0" smtClean="0">
                <a:solidFill>
                  <a:schemeClr val="tx1"/>
                </a:solidFill>
                <a:latin typeface="Tw Cen MT" pitchFamily="34" charset="0"/>
              </a:rPr>
              <a:t>redonner l’accès à la terre aux petits agriculteurs</a:t>
            </a:r>
            <a:r>
              <a:rPr lang="fr-FR" sz="1400" b="1" dirty="0" smtClean="0">
                <a:solidFill>
                  <a:schemeClr val="tx1"/>
                </a:solidFill>
                <a:latin typeface="Tw Cen MT" pitchFamily="34" charset="0"/>
              </a:rPr>
              <a:t> et empêcher ainsi l’expansion des exploitations commerciales tournées exclusivement vers l’exportation.</a:t>
            </a:r>
            <a:endParaRPr lang="fr-FR" sz="1400" b="1" dirty="0">
              <a:solidFill>
                <a:schemeClr val="tx1"/>
              </a:solidFill>
              <a:latin typeface="Tw Cen MT" pitchFamily="34" charset="0"/>
            </a:endParaRPr>
          </a:p>
        </p:txBody>
      </p:sp>
      <p:sp>
        <p:nvSpPr>
          <p:cNvPr id="13" name="ZoneTexte 12"/>
          <p:cNvSpPr txBox="1"/>
          <p:nvPr/>
        </p:nvSpPr>
        <p:spPr>
          <a:xfrm>
            <a:off x="6214214" y="552702"/>
            <a:ext cx="2569971" cy="2246769"/>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sz="1400" b="1" dirty="0" smtClean="0">
                <a:solidFill>
                  <a:schemeClr val="tx1"/>
                </a:solidFill>
                <a:latin typeface="Tw Cen MT" pitchFamily="34" charset="0"/>
              </a:rPr>
              <a:t>4. Le </a:t>
            </a:r>
            <a:r>
              <a:rPr lang="fr-FR" sz="1400" b="1" u="sng" dirty="0" smtClean="0">
                <a:solidFill>
                  <a:schemeClr val="tx1"/>
                </a:solidFill>
                <a:latin typeface="Tw Cen MT" pitchFamily="34" charset="0"/>
              </a:rPr>
              <a:t>gouvernement</a:t>
            </a:r>
            <a:r>
              <a:rPr lang="fr-FR" sz="1400" b="1" dirty="0" smtClean="0">
                <a:solidFill>
                  <a:schemeClr val="tx1"/>
                </a:solidFill>
                <a:latin typeface="Tw Cen MT" pitchFamily="34" charset="0"/>
              </a:rPr>
              <a:t> semble </a:t>
            </a:r>
            <a:r>
              <a:rPr lang="fr-FR" sz="1400" b="1" u="sng" dirty="0" smtClean="0">
                <a:solidFill>
                  <a:schemeClr val="tx1"/>
                </a:solidFill>
                <a:latin typeface="Tw Cen MT" pitchFamily="34" charset="0"/>
              </a:rPr>
              <a:t>incapable</a:t>
            </a:r>
            <a:r>
              <a:rPr lang="fr-FR" sz="1400" b="1" dirty="0" smtClean="0">
                <a:solidFill>
                  <a:schemeClr val="tx1"/>
                </a:solidFill>
                <a:latin typeface="Tw Cen MT" pitchFamily="34" charset="0"/>
              </a:rPr>
              <a:t> de faire respecter la </a:t>
            </a:r>
            <a:r>
              <a:rPr lang="fr-FR" sz="1400" b="1" u="sng" dirty="0" smtClean="0">
                <a:solidFill>
                  <a:schemeClr val="tx1"/>
                </a:solidFill>
                <a:latin typeface="Tw Cen MT" pitchFamily="34" charset="0"/>
              </a:rPr>
              <a:t>réforme agraire</a:t>
            </a:r>
            <a:r>
              <a:rPr lang="fr-FR" sz="1400" b="1" dirty="0" smtClean="0">
                <a:solidFill>
                  <a:schemeClr val="tx1"/>
                </a:solidFill>
                <a:latin typeface="Tw Cen MT" pitchFamily="34" charset="0"/>
              </a:rPr>
              <a:t>, souvent bloquée par des mesures qui empêchent son application.  De plus, la </a:t>
            </a:r>
            <a:r>
              <a:rPr lang="fr-FR" sz="1400" b="1" u="sng" dirty="0" smtClean="0">
                <a:solidFill>
                  <a:schemeClr val="tx1"/>
                </a:solidFill>
                <a:latin typeface="Tw Cen MT" pitchFamily="34" charset="0"/>
              </a:rPr>
              <a:t>politique agricole</a:t>
            </a:r>
            <a:r>
              <a:rPr lang="fr-FR" sz="1400" b="1" dirty="0" smtClean="0">
                <a:solidFill>
                  <a:schemeClr val="tx1"/>
                </a:solidFill>
                <a:latin typeface="Tw Cen MT" pitchFamily="34" charset="0"/>
              </a:rPr>
              <a:t> menée au Brésil </a:t>
            </a:r>
            <a:r>
              <a:rPr lang="fr-FR" sz="1400" b="1" u="sng" dirty="0" smtClean="0">
                <a:solidFill>
                  <a:schemeClr val="tx1"/>
                </a:solidFill>
                <a:latin typeface="Tw Cen MT" pitchFamily="34" charset="0"/>
              </a:rPr>
              <a:t>favorise l’agriculture commerciale</a:t>
            </a:r>
            <a:r>
              <a:rPr lang="fr-FR" sz="1400" b="1" dirty="0" smtClean="0">
                <a:solidFill>
                  <a:schemeClr val="tx1"/>
                </a:solidFill>
                <a:latin typeface="Tw Cen MT" pitchFamily="34" charset="0"/>
              </a:rPr>
              <a:t> même si le gouvernement Lula a pris conscience du problème.  </a:t>
            </a:r>
            <a:endParaRPr lang="fr-FR" sz="1400" b="1" dirty="0">
              <a:solidFill>
                <a:schemeClr val="tx1"/>
              </a:solidFill>
              <a:latin typeface="Tw Cen MT" pitchFamily="34" charset="0"/>
            </a:endParaRPr>
          </a:p>
        </p:txBody>
      </p:sp>
      <p:sp>
        <p:nvSpPr>
          <p:cNvPr id="15" name="ZoneTexte 14"/>
          <p:cNvSpPr txBox="1"/>
          <p:nvPr/>
        </p:nvSpPr>
        <p:spPr>
          <a:xfrm>
            <a:off x="0" y="46365"/>
            <a:ext cx="9144000" cy="43088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200" b="1" u="sng" dirty="0" smtClean="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II. Deux systèmes agricoles qui s’opposent</a:t>
            </a:r>
            <a:endParaRPr lang="fr-FR" sz="2200" b="1" u="sng" dirty="0">
              <a:ln/>
              <a:solidFill>
                <a:schemeClr val="accent3">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9" name="ZoneTexte 8"/>
          <p:cNvSpPr txBox="1"/>
          <p:nvPr/>
        </p:nvSpPr>
        <p:spPr>
          <a:xfrm>
            <a:off x="331929" y="5445224"/>
            <a:ext cx="8480143" cy="1323439"/>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b="1" u="sng" cap="small" dirty="0" smtClean="0">
                <a:solidFill>
                  <a:schemeClr val="tx1"/>
                </a:solidFill>
                <a:latin typeface="Tw Cen MT" pitchFamily="34" charset="0"/>
              </a:rPr>
              <a:t>Questions</a:t>
            </a:r>
          </a:p>
          <a:p>
            <a:pPr algn="ctr"/>
            <a:r>
              <a:rPr lang="fr-FR" sz="1600" b="1" dirty="0" smtClean="0">
                <a:solidFill>
                  <a:schemeClr val="tx1"/>
                </a:solidFill>
                <a:latin typeface="Tw Cen MT" pitchFamily="34" charset="0"/>
              </a:rPr>
              <a:t>1. Où se situe </a:t>
            </a:r>
            <a:r>
              <a:rPr lang="fr-FR" sz="1600" b="1" dirty="0" err="1" smtClean="0">
                <a:solidFill>
                  <a:schemeClr val="tx1"/>
                </a:solidFill>
                <a:latin typeface="Tw Cen MT" pitchFamily="34" charset="0"/>
              </a:rPr>
              <a:t>Bagé</a:t>
            </a:r>
            <a:r>
              <a:rPr lang="fr-FR" sz="1600" b="1" dirty="0" smtClean="0">
                <a:solidFill>
                  <a:schemeClr val="tx1"/>
                </a:solidFill>
                <a:latin typeface="Tw Cen MT" pitchFamily="34" charset="0"/>
              </a:rPr>
              <a:t> ?</a:t>
            </a:r>
          </a:p>
          <a:p>
            <a:pPr algn="ctr"/>
            <a:r>
              <a:rPr lang="fr-FR" sz="1600" b="1" dirty="0" smtClean="0">
                <a:solidFill>
                  <a:schemeClr val="tx1"/>
                </a:solidFill>
                <a:latin typeface="Tw Cen MT" pitchFamily="34" charset="0"/>
              </a:rPr>
              <a:t>2. Quel est le problème majeur évoqué dans l’extrait du documentaire ?</a:t>
            </a:r>
          </a:p>
          <a:p>
            <a:pPr algn="ctr"/>
            <a:r>
              <a:rPr lang="fr-FR" sz="1600" b="1" dirty="0" smtClean="0">
                <a:solidFill>
                  <a:schemeClr val="tx1"/>
                </a:solidFill>
                <a:latin typeface="Tw Cen MT" pitchFamily="34" charset="0"/>
              </a:rPr>
              <a:t>3. Quelle action mène MST ? </a:t>
            </a:r>
          </a:p>
          <a:p>
            <a:pPr algn="ctr"/>
            <a:r>
              <a:rPr lang="fr-FR" sz="1600" b="1" dirty="0" smtClean="0">
                <a:solidFill>
                  <a:schemeClr val="tx1"/>
                </a:solidFill>
                <a:latin typeface="Tw Cen MT" pitchFamily="34" charset="0"/>
              </a:rPr>
              <a:t>4. Quelle est la responsabilité du gouvernement selon les petits agriculteurs ? </a:t>
            </a:r>
          </a:p>
        </p:txBody>
      </p:sp>
      <p:sp>
        <p:nvSpPr>
          <p:cNvPr id="14" name="ZoneTexte 13"/>
          <p:cNvSpPr txBox="1"/>
          <p:nvPr/>
        </p:nvSpPr>
        <p:spPr>
          <a:xfrm>
            <a:off x="535753" y="552702"/>
            <a:ext cx="8072494" cy="1323439"/>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b="1" dirty="0" smtClean="0">
                <a:solidFill>
                  <a:schemeClr val="accent3">
                    <a:lumMod val="50000"/>
                  </a:schemeClr>
                </a:solidFill>
                <a:latin typeface="Tw Cen MT" pitchFamily="34" charset="0"/>
              </a:rPr>
              <a:t>Un extrait du documentaire  intitulé </a:t>
            </a:r>
            <a:r>
              <a:rPr lang="fr-FR" sz="1600" b="1" u="sng" dirty="0" smtClean="0">
                <a:solidFill>
                  <a:schemeClr val="accent3">
                    <a:lumMod val="50000"/>
                  </a:schemeClr>
                </a:solidFill>
                <a:latin typeface="Tw Cen MT" pitchFamily="34" charset="0"/>
              </a:rPr>
              <a:t>« </a:t>
            </a:r>
            <a:r>
              <a:rPr lang="fr-FR" sz="1600" b="1" u="sng" dirty="0" err="1" smtClean="0">
                <a:solidFill>
                  <a:schemeClr val="accent3">
                    <a:lumMod val="50000"/>
                  </a:schemeClr>
                </a:solidFill>
                <a:latin typeface="Tw Cen MT" pitchFamily="34" charset="0"/>
              </a:rPr>
              <a:t>Bagé</a:t>
            </a:r>
            <a:r>
              <a:rPr lang="fr-FR" sz="1600" b="1" u="sng" dirty="0" smtClean="0">
                <a:solidFill>
                  <a:schemeClr val="accent3">
                    <a:lumMod val="50000"/>
                  </a:schemeClr>
                </a:solidFill>
                <a:latin typeface="Tw Cen MT" pitchFamily="34" charset="0"/>
              </a:rPr>
              <a:t> (</a:t>
            </a:r>
            <a:r>
              <a:rPr lang="fr-FR" sz="1600" b="1" u="sng" dirty="0" err="1" smtClean="0">
                <a:solidFill>
                  <a:schemeClr val="accent3">
                    <a:lumMod val="50000"/>
                  </a:schemeClr>
                </a:solidFill>
                <a:latin typeface="Tw Cen MT" pitchFamily="34" charset="0"/>
              </a:rPr>
              <a:t>Bresil</a:t>
            </a:r>
            <a:r>
              <a:rPr lang="fr-FR" sz="1600" b="1" u="sng" dirty="0" smtClean="0">
                <a:solidFill>
                  <a:schemeClr val="accent3">
                    <a:lumMod val="50000"/>
                  </a:schemeClr>
                </a:solidFill>
                <a:latin typeface="Tw Cen MT" pitchFamily="34" charset="0"/>
              </a:rPr>
              <a:t>) : pour une véritable réforme agraire » </a:t>
            </a:r>
            <a:r>
              <a:rPr lang="fr-FR" sz="1600" b="1" dirty="0" smtClean="0">
                <a:solidFill>
                  <a:schemeClr val="accent3">
                    <a:lumMod val="50000"/>
                  </a:schemeClr>
                </a:solidFill>
                <a:latin typeface="Tw Cen MT" pitchFamily="34" charset="0"/>
              </a:rPr>
              <a:t>va vous être proposé. Il a été réalisé par </a:t>
            </a:r>
            <a:r>
              <a:rPr lang="fr-FR" sz="1600" b="1" dirty="0" err="1" smtClean="0">
                <a:solidFill>
                  <a:schemeClr val="accent3">
                    <a:lumMod val="50000"/>
                  </a:schemeClr>
                </a:solidFill>
                <a:latin typeface="Tw Cen MT" pitchFamily="34" charset="0"/>
              </a:rPr>
              <a:t>Vagalume</a:t>
            </a:r>
            <a:r>
              <a:rPr lang="fr-FR" sz="1600" b="1" dirty="0" smtClean="0">
                <a:solidFill>
                  <a:schemeClr val="accent3">
                    <a:lumMod val="50000"/>
                  </a:schemeClr>
                </a:solidFill>
                <a:latin typeface="Tw Cen MT" pitchFamily="34" charset="0"/>
              </a:rPr>
              <a:t> productions pour l’association« Agronomes et vétérinaires sans frontière ».Y sont exposés les paradoxes de l’agriculture Brésilienne ainsi que la lutte orchestrée par le </a:t>
            </a:r>
            <a:r>
              <a:rPr lang="fr-FR" sz="1600" b="1" u="sng" dirty="0" smtClean="0">
                <a:solidFill>
                  <a:schemeClr val="accent3">
                    <a:lumMod val="50000"/>
                  </a:schemeClr>
                </a:solidFill>
                <a:latin typeface="Tw Cen MT" pitchFamily="34" charset="0"/>
              </a:rPr>
              <a:t>« Mouvement des sans terre ». </a:t>
            </a:r>
          </a:p>
          <a:p>
            <a:pPr algn="ctr"/>
            <a:r>
              <a:rPr lang="fr-FR" sz="1600" b="1" dirty="0" smtClean="0">
                <a:solidFill>
                  <a:schemeClr val="accent3">
                    <a:lumMod val="50000"/>
                  </a:schemeClr>
                </a:solidFill>
                <a:latin typeface="Tw Cen MT" pitchFamily="34" charset="0"/>
              </a:rPr>
              <a:t>Lisez les questions avant la projection et écoutez attentivement.</a:t>
            </a:r>
          </a:p>
        </p:txBody>
      </p:sp>
      <p:pic>
        <p:nvPicPr>
          <p:cNvPr id="16" name="Picture 2" descr="Brésil, Géographie, Carte, Amérique Du Sud, Etats"/>
          <p:cNvPicPr preferRelativeResize="0">
            <a:picLocks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aturation sat="265000"/>
                    </a14:imgEffect>
                  </a14:imgLayer>
                </a14:imgProps>
              </a:ext>
              <a:ext uri="{28A0092B-C50C-407E-A947-70E740481C1C}">
                <a14:useLocalDpi xmlns:a14="http://schemas.microsoft.com/office/drawing/2010/main" val="0"/>
              </a:ext>
            </a:extLst>
          </a:blip>
          <a:srcRect/>
          <a:stretch>
            <a:fillRect/>
          </a:stretch>
        </p:blipFill>
        <p:spPr bwMode="auto">
          <a:xfrm rot="-60000">
            <a:off x="566816" y="492410"/>
            <a:ext cx="3398075" cy="3587474"/>
          </a:xfrm>
          <a:prstGeom prst="rect">
            <a:avLst/>
          </a:prstGeom>
          <a:noFill/>
          <a:effectLst>
            <a:outerShdw blurRad="241300" dist="203200" dir="10320000" sx="96000" sy="96000" algn="ctr" rotWithShape="0">
              <a:srgbClr val="000000">
                <a:alpha val="78000"/>
              </a:srgbClr>
            </a:outerShdw>
          </a:effectLst>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4321967" y="561053"/>
            <a:ext cx="4286280" cy="523220"/>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sz="1400" b="1" dirty="0" smtClean="0">
                <a:solidFill>
                  <a:schemeClr val="tx1"/>
                </a:solidFill>
                <a:latin typeface="Tw Cen MT" pitchFamily="34" charset="0"/>
              </a:rPr>
              <a:t>1. </a:t>
            </a:r>
            <a:r>
              <a:rPr lang="fr-FR" sz="1400" b="1" dirty="0" err="1" smtClean="0">
                <a:solidFill>
                  <a:schemeClr val="tx1"/>
                </a:solidFill>
                <a:latin typeface="Tw Cen MT" pitchFamily="34" charset="0"/>
              </a:rPr>
              <a:t>Bagé</a:t>
            </a:r>
            <a:r>
              <a:rPr lang="fr-FR" sz="1400" b="1" dirty="0" smtClean="0">
                <a:solidFill>
                  <a:schemeClr val="tx1"/>
                </a:solidFill>
                <a:latin typeface="Tw Cen MT" pitchFamily="34" charset="0"/>
              </a:rPr>
              <a:t> est une ville brésilienne située dans l’Etat de Rio Grande Do Sul (extrême Sud du pays)</a:t>
            </a:r>
            <a:endParaRPr lang="fr-FR" sz="1400" b="1" dirty="0">
              <a:solidFill>
                <a:schemeClr val="tx1"/>
              </a:solidFill>
              <a:latin typeface="Tw Cen MT" pitchFamily="34" charset="0"/>
            </a:endParaRPr>
          </a:p>
        </p:txBody>
      </p:sp>
      <p:sp>
        <p:nvSpPr>
          <p:cNvPr id="2" name="Forme libre 1"/>
          <p:cNvSpPr/>
          <p:nvPr/>
        </p:nvSpPr>
        <p:spPr>
          <a:xfrm>
            <a:off x="2046210" y="3462571"/>
            <a:ext cx="613863" cy="604271"/>
          </a:xfrm>
          <a:custGeom>
            <a:avLst/>
            <a:gdLst>
              <a:gd name="connsiteX0" fmla="*/ 204621 w 613863"/>
              <a:gd name="connsiteY0" fmla="*/ 19183 h 604271"/>
              <a:gd name="connsiteX1" fmla="*/ 118296 w 613863"/>
              <a:gd name="connsiteY1" fmla="*/ 102310 h 604271"/>
              <a:gd name="connsiteX2" fmla="*/ 67141 w 613863"/>
              <a:gd name="connsiteY2" fmla="*/ 175846 h 604271"/>
              <a:gd name="connsiteX3" fmla="*/ 0 w 613863"/>
              <a:gd name="connsiteY3" fmla="*/ 297339 h 604271"/>
              <a:gd name="connsiteX4" fmla="*/ 95916 w 613863"/>
              <a:gd name="connsiteY4" fmla="*/ 342100 h 604271"/>
              <a:gd name="connsiteX5" fmla="*/ 166254 w 613863"/>
              <a:gd name="connsiteY5" fmla="*/ 386861 h 604271"/>
              <a:gd name="connsiteX6" fmla="*/ 246184 w 613863"/>
              <a:gd name="connsiteY6" fmla="*/ 399650 h 604271"/>
              <a:gd name="connsiteX7" fmla="*/ 287748 w 613863"/>
              <a:gd name="connsiteY7" fmla="*/ 517946 h 604271"/>
              <a:gd name="connsiteX8" fmla="*/ 313326 w 613863"/>
              <a:gd name="connsiteY8" fmla="*/ 594679 h 604271"/>
              <a:gd name="connsiteX9" fmla="*/ 297340 w 613863"/>
              <a:gd name="connsiteY9" fmla="*/ 604271 h 604271"/>
              <a:gd name="connsiteX10" fmla="*/ 351692 w 613863"/>
              <a:gd name="connsiteY10" fmla="*/ 594679 h 604271"/>
              <a:gd name="connsiteX11" fmla="*/ 386861 w 613863"/>
              <a:gd name="connsiteY11" fmla="*/ 530735 h 604271"/>
              <a:gd name="connsiteX12" fmla="*/ 418833 w 613863"/>
              <a:gd name="connsiteY12" fmla="*/ 454002 h 604271"/>
              <a:gd name="connsiteX13" fmla="*/ 530735 w 613863"/>
              <a:gd name="connsiteY13" fmla="*/ 399650 h 604271"/>
              <a:gd name="connsiteX14" fmla="*/ 569102 w 613863"/>
              <a:gd name="connsiteY14" fmla="*/ 297339 h 604271"/>
              <a:gd name="connsiteX15" fmla="*/ 613863 w 613863"/>
              <a:gd name="connsiteY15" fmla="*/ 220607 h 604271"/>
              <a:gd name="connsiteX16" fmla="*/ 585088 w 613863"/>
              <a:gd name="connsiteY16" fmla="*/ 92719 h 604271"/>
              <a:gd name="connsiteX17" fmla="*/ 367678 w 613863"/>
              <a:gd name="connsiteY17" fmla="*/ 0 h 604271"/>
              <a:gd name="connsiteX18" fmla="*/ 204621 w 613863"/>
              <a:gd name="connsiteY18" fmla="*/ 19183 h 60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3863" h="604271">
                <a:moveTo>
                  <a:pt x="204621" y="19183"/>
                </a:moveTo>
                <a:lnTo>
                  <a:pt x="118296" y="102310"/>
                </a:lnTo>
                <a:lnTo>
                  <a:pt x="67141" y="175846"/>
                </a:lnTo>
                <a:lnTo>
                  <a:pt x="0" y="297339"/>
                </a:lnTo>
                <a:lnTo>
                  <a:pt x="95916" y="342100"/>
                </a:lnTo>
                <a:lnTo>
                  <a:pt x="166254" y="386861"/>
                </a:lnTo>
                <a:lnTo>
                  <a:pt x="246184" y="399650"/>
                </a:lnTo>
                <a:lnTo>
                  <a:pt x="287748" y="517946"/>
                </a:lnTo>
                <a:lnTo>
                  <a:pt x="313326" y="594679"/>
                </a:lnTo>
                <a:lnTo>
                  <a:pt x="297340" y="604271"/>
                </a:lnTo>
                <a:lnTo>
                  <a:pt x="351692" y="594679"/>
                </a:lnTo>
                <a:lnTo>
                  <a:pt x="386861" y="530735"/>
                </a:lnTo>
                <a:lnTo>
                  <a:pt x="418833" y="454002"/>
                </a:lnTo>
                <a:lnTo>
                  <a:pt x="530735" y="399650"/>
                </a:lnTo>
                <a:lnTo>
                  <a:pt x="569102" y="297339"/>
                </a:lnTo>
                <a:lnTo>
                  <a:pt x="613863" y="220607"/>
                </a:lnTo>
                <a:lnTo>
                  <a:pt x="585088" y="92719"/>
                </a:lnTo>
                <a:lnTo>
                  <a:pt x="367678" y="0"/>
                </a:lnTo>
                <a:lnTo>
                  <a:pt x="204621" y="19183"/>
                </a:lnTo>
                <a:close/>
              </a:path>
            </a:pathLst>
          </a:custGeom>
          <a:solidFill>
            <a:schemeClr val="accent6">
              <a:lumMod val="50000"/>
              <a:alpha val="4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9" name="Oval 5"/>
          <p:cNvSpPr>
            <a:spLocks noChangeArrowheads="1"/>
          </p:cNvSpPr>
          <p:nvPr/>
        </p:nvSpPr>
        <p:spPr bwMode="auto">
          <a:xfrm>
            <a:off x="2364566" y="3840158"/>
            <a:ext cx="90488" cy="90487"/>
          </a:xfrm>
          <a:prstGeom prst="ellipse">
            <a:avLst/>
          </a:prstGeom>
          <a:solidFill>
            <a:srgbClr val="C00000"/>
          </a:solidFill>
          <a:ln w="12700">
            <a:solidFill>
              <a:schemeClr val="bg1"/>
            </a:solidFill>
            <a:round/>
            <a:headEnd/>
            <a:tailEnd/>
          </a:ln>
          <a:effectLst/>
        </p:spPr>
        <p:txBody>
          <a:bodyPr vert="horz" wrap="square" lIns="91440" tIns="45720" rIns="91440" bIns="45720" numCol="1" anchor="t" anchorCtr="0" compatLnSpc="1">
            <a:prstTxWarp prst="textNoShape">
              <a:avLst/>
            </a:prstTxWarp>
          </a:bodyPr>
          <a:lstStyle/>
          <a:p>
            <a:endParaRPr lang="fr-FR"/>
          </a:p>
        </p:txBody>
      </p:sp>
      <p:sp>
        <p:nvSpPr>
          <p:cNvPr id="1028" name="Text Box 4"/>
          <p:cNvSpPr txBox="1">
            <a:spLocks noChangeArrowheads="1"/>
          </p:cNvSpPr>
          <p:nvPr/>
        </p:nvSpPr>
        <p:spPr bwMode="auto">
          <a:xfrm>
            <a:off x="2411760" y="3735383"/>
            <a:ext cx="847725" cy="300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100" b="1" i="1" u="none" strike="noStrike" cap="none" normalizeH="0" baseline="0" dirty="0" err="1" smtClean="0">
                <a:ln>
                  <a:noFill/>
                </a:ln>
                <a:solidFill>
                  <a:schemeClr val="tx1"/>
                </a:solidFill>
                <a:effectLst/>
                <a:latin typeface="Tw Cen MT" pitchFamily="34" charset="0"/>
                <a:cs typeface="Arial" pitchFamily="34" charset="0"/>
              </a:rPr>
              <a:t>Bagé</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ZoneTexte 10"/>
          <p:cNvSpPr txBox="1"/>
          <p:nvPr/>
        </p:nvSpPr>
        <p:spPr>
          <a:xfrm>
            <a:off x="6214214" y="509424"/>
            <a:ext cx="2583888" cy="2677656"/>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solidFill>
                  <a:schemeClr val="tx1"/>
                </a:solidFill>
                <a:latin typeface="Tw Cen MT" pitchFamily="34" charset="0"/>
              </a:rPr>
              <a:t>2. Le problème majeur évoqué dans cet extrait est la </a:t>
            </a:r>
            <a:r>
              <a:rPr lang="fr-FR" sz="1400" b="1" u="sng" dirty="0" smtClean="0">
                <a:solidFill>
                  <a:schemeClr val="tx1"/>
                </a:solidFill>
                <a:latin typeface="Tw Cen MT" pitchFamily="34" charset="0"/>
              </a:rPr>
              <a:t>lutte pour la propriété et l’exploitation des terres</a:t>
            </a:r>
            <a:r>
              <a:rPr lang="fr-FR" sz="1400" b="1" dirty="0" smtClean="0">
                <a:solidFill>
                  <a:schemeClr val="tx1"/>
                </a:solidFill>
                <a:latin typeface="Tw Cen MT" pitchFamily="34" charset="0"/>
              </a:rPr>
              <a:t>. Elle oppose les grands propriétaires terriens qui pratiquent la concentration foncière aux petits agriculteurs sans terre. </a:t>
            </a:r>
            <a:r>
              <a:rPr lang="fr-FR" sz="1400" b="1" dirty="0" smtClean="0">
                <a:solidFill>
                  <a:srgbClr val="C00000"/>
                </a:solidFill>
                <a:latin typeface="Tw Cen MT" pitchFamily="34" charset="0"/>
              </a:rPr>
              <a:t>12 millions d’agriculteurs n’ont pas de terres alors que 150 millions d’hectares sont laissés en friche par les grands propriétaires.</a:t>
            </a:r>
            <a:endParaRPr lang="fr-FR" sz="1400" b="1" dirty="0">
              <a:solidFill>
                <a:srgbClr val="C00000"/>
              </a:solidFill>
              <a:latin typeface="Tw Cen MT" pitchFamily="34" charset="0"/>
            </a:endParaRPr>
          </a:p>
        </p:txBody>
      </p:sp>
      <p:sp>
        <p:nvSpPr>
          <p:cNvPr id="17" name="Rectangle 16"/>
          <p:cNvSpPr/>
          <p:nvPr/>
        </p:nvSpPr>
        <p:spPr>
          <a:xfrm>
            <a:off x="371745" y="592360"/>
            <a:ext cx="5775480" cy="4733744"/>
          </a:xfrm>
          <a:prstGeom prst="rect">
            <a:avLst/>
          </a:prstGeom>
          <a:solidFill>
            <a:schemeClr val="accent3">
              <a:lumMod val="40000"/>
              <a:lumOff val="60000"/>
            </a:scheme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4620"/>
                </a:solidFill>
              </a:rPr>
              <a:t>Placez ici l’extrait de la vidéo de l’ONG « Agronomes et vétérinaires sans </a:t>
            </a:r>
            <a:r>
              <a:rPr lang="fr-FR" dirty="0">
                <a:solidFill>
                  <a:srgbClr val="004620"/>
                </a:solidFill>
              </a:rPr>
              <a:t>frontières (visionner les 6.18 premières </a:t>
            </a:r>
            <a:r>
              <a:rPr lang="fr-FR" dirty="0" smtClean="0">
                <a:solidFill>
                  <a:srgbClr val="004620"/>
                </a:solidFill>
              </a:rPr>
              <a:t>minutes) téléchargeable à l’adresse suivante : </a:t>
            </a:r>
          </a:p>
          <a:p>
            <a:pPr algn="ctr"/>
            <a:endParaRPr lang="fr-FR" dirty="0" smtClean="0"/>
          </a:p>
          <a:p>
            <a:pPr algn="ctr"/>
            <a:r>
              <a:rPr lang="fr-FR" dirty="0">
                <a:hlinkClick r:id="rId6"/>
              </a:rPr>
              <a:t>https://</a:t>
            </a:r>
            <a:r>
              <a:rPr lang="fr-FR" dirty="0" smtClean="0">
                <a:hlinkClick r:id="rId6"/>
              </a:rPr>
              <a:t>www.youtube.com/watch?v=OaV0pXUjnkE</a:t>
            </a:r>
            <a:endParaRPr lang="fr-FR" dirty="0" smtClean="0"/>
          </a:p>
          <a:p>
            <a:pPr algn="ctr"/>
            <a:endParaRPr lang="fr-FR" dirty="0"/>
          </a:p>
          <a:p>
            <a:pPr algn="ctr"/>
            <a:r>
              <a:rPr lang="fr-FR" dirty="0" smtClean="0">
                <a:solidFill>
                  <a:srgbClr val="004620"/>
                </a:solidFill>
              </a:rPr>
              <a:t>Si vous disposez d’une connexion internet en classe, cliquez sur le lien.</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wipe(left)">
                                      <p:cBhvr>
                                        <p:cTn id="13" dur="10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wipe(left)">
                                      <p:cBhvr>
                                        <p:cTn id="18" dur="1000"/>
                                        <p:tgtEl>
                                          <p:spTgt spid="1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dissolve">
                                      <p:cBhvr>
                                        <p:cTn id="23" dur="500"/>
                                        <p:tgtEl>
                                          <p:spTgt spid="266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xEl>
                                              <p:pRg st="1" end="1"/>
                                            </p:txEl>
                                          </p:spTgt>
                                        </p:tgtEl>
                                        <p:attrNameLst>
                                          <p:attrName>style.visibility</p:attrName>
                                        </p:attrNameLst>
                                      </p:cBhvr>
                                      <p:to>
                                        <p:strVal val="visible"/>
                                      </p:to>
                                    </p:set>
                                    <p:animEffect transition="in" filter="wipe(left)">
                                      <p:cBhvr>
                                        <p:cTn id="28" dur="1000"/>
                                        <p:tgtEl>
                                          <p:spTgt spid="1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14">
                                            <p:txEl>
                                              <p:pRg st="0" end="0"/>
                                            </p:txEl>
                                          </p:spTgt>
                                        </p:tgtEl>
                                        <p:attrNameLst>
                                          <p:attrName>ppt_w</p:attrName>
                                        </p:attrNameLst>
                                      </p:cBhvr>
                                      <p:tavLst>
                                        <p:tav tm="0">
                                          <p:val>
                                            <p:strVal val="ppt_w"/>
                                          </p:val>
                                        </p:tav>
                                        <p:tav tm="100000">
                                          <p:val>
                                            <p:fltVal val="0"/>
                                          </p:val>
                                        </p:tav>
                                      </p:tavLst>
                                    </p:anim>
                                    <p:anim calcmode="lin" valueType="num">
                                      <p:cBhvr>
                                        <p:cTn id="33" dur="500"/>
                                        <p:tgtEl>
                                          <p:spTgt spid="14">
                                            <p:txEl>
                                              <p:pRg st="0" end="0"/>
                                            </p:txEl>
                                          </p:spTgt>
                                        </p:tgtEl>
                                        <p:attrNameLst>
                                          <p:attrName>ppt_h</p:attrName>
                                        </p:attrNameLst>
                                      </p:cBhvr>
                                      <p:tavLst>
                                        <p:tav tm="0">
                                          <p:val>
                                            <p:strVal val="ppt_h"/>
                                          </p:val>
                                        </p:tav>
                                        <p:tav tm="100000">
                                          <p:val>
                                            <p:fltVal val="0"/>
                                          </p:val>
                                        </p:tav>
                                      </p:tavLst>
                                    </p:anim>
                                    <p:animEffect transition="out" filter="fade">
                                      <p:cBhvr>
                                        <p:cTn id="34" dur="500"/>
                                        <p:tgtEl>
                                          <p:spTgt spid="14">
                                            <p:txEl>
                                              <p:pRg st="0" end="0"/>
                                            </p:txEl>
                                          </p:spTgt>
                                        </p:tgtEl>
                                      </p:cBhvr>
                                    </p:animEffect>
                                    <p:set>
                                      <p:cBhvr>
                                        <p:cTn id="35" dur="1" fill="hold">
                                          <p:stCondLst>
                                            <p:cond delay="499"/>
                                          </p:stCondLst>
                                        </p:cTn>
                                        <p:tgtEl>
                                          <p:spTgt spid="14">
                                            <p:txEl>
                                              <p:pRg st="0" end="0"/>
                                            </p:txEl>
                                          </p:spTgt>
                                        </p:tgtEl>
                                        <p:attrNameLst>
                                          <p:attrName>style.visibility</p:attrName>
                                        </p:attrNameLst>
                                      </p:cBhvr>
                                      <p:to>
                                        <p:strVal val="hidden"/>
                                      </p:to>
                                    </p:set>
                                  </p:childTnLst>
                                </p:cTn>
                              </p:par>
                              <p:par>
                                <p:cTn id="36" presetID="53" presetClass="exit" presetSubtype="32" fill="hold" grpId="1" nodeType="withEffect">
                                  <p:stCondLst>
                                    <p:cond delay="0"/>
                                  </p:stCondLst>
                                  <p:childTnLst>
                                    <p:anim calcmode="lin" valueType="num">
                                      <p:cBhvr>
                                        <p:cTn id="37" dur="500"/>
                                        <p:tgtEl>
                                          <p:spTgt spid="14">
                                            <p:txEl>
                                              <p:pRg st="1" end="1"/>
                                            </p:txEl>
                                          </p:spTgt>
                                        </p:tgtEl>
                                        <p:attrNameLst>
                                          <p:attrName>ppt_w</p:attrName>
                                        </p:attrNameLst>
                                      </p:cBhvr>
                                      <p:tavLst>
                                        <p:tav tm="0">
                                          <p:val>
                                            <p:strVal val="ppt_w"/>
                                          </p:val>
                                        </p:tav>
                                        <p:tav tm="100000">
                                          <p:val>
                                            <p:fltVal val="0"/>
                                          </p:val>
                                        </p:tav>
                                      </p:tavLst>
                                    </p:anim>
                                    <p:anim calcmode="lin" valueType="num">
                                      <p:cBhvr>
                                        <p:cTn id="38" dur="500"/>
                                        <p:tgtEl>
                                          <p:spTgt spid="14">
                                            <p:txEl>
                                              <p:pRg st="1" end="1"/>
                                            </p:txEl>
                                          </p:spTgt>
                                        </p:tgtEl>
                                        <p:attrNameLst>
                                          <p:attrName>ppt_h</p:attrName>
                                        </p:attrNameLst>
                                      </p:cBhvr>
                                      <p:tavLst>
                                        <p:tav tm="0">
                                          <p:val>
                                            <p:strVal val="ppt_h"/>
                                          </p:val>
                                        </p:tav>
                                        <p:tav tm="100000">
                                          <p:val>
                                            <p:fltVal val="0"/>
                                          </p:val>
                                        </p:tav>
                                      </p:tavLst>
                                    </p:anim>
                                    <p:animEffect transition="out" filter="fade">
                                      <p:cBhvr>
                                        <p:cTn id="39" dur="500"/>
                                        <p:tgtEl>
                                          <p:spTgt spid="14">
                                            <p:txEl>
                                              <p:pRg st="1" end="1"/>
                                            </p:txEl>
                                          </p:spTgt>
                                        </p:tgtEl>
                                      </p:cBhvr>
                                    </p:animEffect>
                                    <p:set>
                                      <p:cBhvr>
                                        <p:cTn id="40" dur="1" fill="hold">
                                          <p:stCondLst>
                                            <p:cond delay="499"/>
                                          </p:stCondLst>
                                        </p:cTn>
                                        <p:tgtEl>
                                          <p:spTgt spid="14">
                                            <p:txEl>
                                              <p:pRg st="1" end="1"/>
                                            </p:txEl>
                                          </p:spTgt>
                                        </p:tgtEl>
                                        <p:attrNameLst>
                                          <p:attrName>style.visibility</p:attrName>
                                        </p:attrNameLst>
                                      </p:cBhvr>
                                      <p:to>
                                        <p:strVal val="hidden"/>
                                      </p:to>
                                    </p:set>
                                  </p:childTnLst>
                                </p:cTn>
                              </p:par>
                              <p:par>
                                <p:cTn id="41" presetID="53" presetClass="exit" presetSubtype="32" fill="hold" grpId="1" nodeType="withEffect">
                                  <p:stCondLst>
                                    <p:cond delay="0"/>
                                  </p:stCondLst>
                                  <p:childTnLst>
                                    <p:anim calcmode="lin" valueType="num">
                                      <p:cBhvr>
                                        <p:cTn id="42" dur="500"/>
                                        <p:tgtEl>
                                          <p:spTgt spid="14">
                                            <p:bg/>
                                          </p:spTgt>
                                        </p:tgtEl>
                                        <p:attrNameLst>
                                          <p:attrName>ppt_w</p:attrName>
                                        </p:attrNameLst>
                                      </p:cBhvr>
                                      <p:tavLst>
                                        <p:tav tm="0">
                                          <p:val>
                                            <p:strVal val="ppt_w"/>
                                          </p:val>
                                        </p:tav>
                                        <p:tav tm="100000">
                                          <p:val>
                                            <p:fltVal val="0"/>
                                          </p:val>
                                        </p:tav>
                                      </p:tavLst>
                                    </p:anim>
                                    <p:anim calcmode="lin" valueType="num">
                                      <p:cBhvr>
                                        <p:cTn id="43" dur="500"/>
                                        <p:tgtEl>
                                          <p:spTgt spid="14">
                                            <p:bg/>
                                          </p:spTgt>
                                        </p:tgtEl>
                                        <p:attrNameLst>
                                          <p:attrName>ppt_h</p:attrName>
                                        </p:attrNameLst>
                                      </p:cBhvr>
                                      <p:tavLst>
                                        <p:tav tm="0">
                                          <p:val>
                                            <p:strVal val="ppt_h"/>
                                          </p:val>
                                        </p:tav>
                                        <p:tav tm="100000">
                                          <p:val>
                                            <p:fltVal val="0"/>
                                          </p:val>
                                        </p:tav>
                                      </p:tavLst>
                                    </p:anim>
                                    <p:animEffect transition="out" filter="fade">
                                      <p:cBhvr>
                                        <p:cTn id="44" dur="500"/>
                                        <p:tgtEl>
                                          <p:spTgt spid="14">
                                            <p:bg/>
                                          </p:spTgt>
                                        </p:tgtEl>
                                      </p:cBhvr>
                                    </p:animEffect>
                                    <p:set>
                                      <p:cBhvr>
                                        <p:cTn id="45" dur="1" fill="hold">
                                          <p:stCondLst>
                                            <p:cond delay="499"/>
                                          </p:stCondLst>
                                        </p:cTn>
                                        <p:tgtEl>
                                          <p:spTgt spid="14">
                                            <p:bg/>
                                          </p:spTgt>
                                        </p:tgtEl>
                                        <p:attrNameLst>
                                          <p:attrName>style.visibility</p:attrName>
                                        </p:attrNameLst>
                                      </p:cBhvr>
                                      <p:to>
                                        <p:strVal val="hidden"/>
                                      </p:to>
                                    </p:set>
                                  </p:childTnLst>
                                </p:cTn>
                              </p:par>
                              <p:par>
                                <p:cTn id="46" presetID="53" presetClass="exit" presetSubtype="32" fill="hold" nodeType="withEffect">
                                  <p:stCondLst>
                                    <p:cond delay="0"/>
                                  </p:stCondLst>
                                  <p:childTnLst>
                                    <p:anim calcmode="lin" valueType="num">
                                      <p:cBhvr>
                                        <p:cTn id="47" dur="500"/>
                                        <p:tgtEl>
                                          <p:spTgt spid="26626"/>
                                        </p:tgtEl>
                                        <p:attrNameLst>
                                          <p:attrName>ppt_w</p:attrName>
                                        </p:attrNameLst>
                                      </p:cBhvr>
                                      <p:tavLst>
                                        <p:tav tm="0">
                                          <p:val>
                                            <p:strVal val="ppt_w"/>
                                          </p:val>
                                        </p:tav>
                                        <p:tav tm="100000">
                                          <p:val>
                                            <p:fltVal val="0"/>
                                          </p:val>
                                        </p:tav>
                                      </p:tavLst>
                                    </p:anim>
                                    <p:anim calcmode="lin" valueType="num">
                                      <p:cBhvr>
                                        <p:cTn id="48" dur="500"/>
                                        <p:tgtEl>
                                          <p:spTgt spid="26626"/>
                                        </p:tgtEl>
                                        <p:attrNameLst>
                                          <p:attrName>ppt_h</p:attrName>
                                        </p:attrNameLst>
                                      </p:cBhvr>
                                      <p:tavLst>
                                        <p:tav tm="0">
                                          <p:val>
                                            <p:strVal val="ppt_h"/>
                                          </p:val>
                                        </p:tav>
                                        <p:tav tm="100000">
                                          <p:val>
                                            <p:fltVal val="0"/>
                                          </p:val>
                                        </p:tav>
                                      </p:tavLst>
                                    </p:anim>
                                    <p:animEffect transition="out" filter="fade">
                                      <p:cBhvr>
                                        <p:cTn id="49" dur="500"/>
                                        <p:tgtEl>
                                          <p:spTgt spid="26626"/>
                                        </p:tgtEl>
                                      </p:cBhvr>
                                    </p:animEffect>
                                    <p:set>
                                      <p:cBhvr>
                                        <p:cTn id="50" dur="1" fill="hold">
                                          <p:stCondLst>
                                            <p:cond delay="499"/>
                                          </p:stCondLst>
                                        </p:cTn>
                                        <p:tgtEl>
                                          <p:spTgt spid="266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heel(1)">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32" fill="hold" grpId="0"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circle(out)">
                                      <p:cBhvr>
                                        <p:cTn id="66" dur="2000"/>
                                        <p:tgtEl>
                                          <p:spTgt spid="2"/>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1029"/>
                                        </p:tgtEl>
                                        <p:attrNameLst>
                                          <p:attrName>style.visibility</p:attrName>
                                        </p:attrNameLst>
                                      </p:cBhvr>
                                      <p:to>
                                        <p:strVal val="visible"/>
                                      </p:to>
                                    </p:set>
                                    <p:animEffect transition="in" filter="wipe(down)">
                                      <p:cBhvr>
                                        <p:cTn id="71" dur="290">
                                          <p:stCondLst>
                                            <p:cond delay="0"/>
                                          </p:stCondLst>
                                        </p:cTn>
                                        <p:tgtEl>
                                          <p:spTgt spid="1029"/>
                                        </p:tgtEl>
                                      </p:cBhvr>
                                    </p:animEffect>
                                    <p:anim calcmode="lin" valueType="num">
                                      <p:cBhvr>
                                        <p:cTn id="72" dur="911" tmFilter="0,0; 0.14,0.36; 0.43,0.73; 0.71,0.91; 1.0,1.0">
                                          <p:stCondLst>
                                            <p:cond delay="0"/>
                                          </p:stCondLst>
                                        </p:cTn>
                                        <p:tgtEl>
                                          <p:spTgt spid="1029"/>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1029"/>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1029"/>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1029"/>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1029"/>
                                        </p:tgtEl>
                                        <p:attrNameLst>
                                          <p:attrName>ppt_y</p:attrName>
                                        </p:attrNameLst>
                                      </p:cBhvr>
                                      <p:tavLst>
                                        <p:tav tm="0" fmla="#ppt_y-sin(pi*$)/81">
                                          <p:val>
                                            <p:fltVal val="0"/>
                                          </p:val>
                                        </p:tav>
                                        <p:tav tm="100000">
                                          <p:val>
                                            <p:fltVal val="1"/>
                                          </p:val>
                                        </p:tav>
                                      </p:tavLst>
                                    </p:anim>
                                    <p:animScale>
                                      <p:cBhvr>
                                        <p:cTn id="77" dur="13">
                                          <p:stCondLst>
                                            <p:cond delay="325"/>
                                          </p:stCondLst>
                                        </p:cTn>
                                        <p:tgtEl>
                                          <p:spTgt spid="1029"/>
                                        </p:tgtEl>
                                      </p:cBhvr>
                                      <p:to x="100000" y="60000"/>
                                    </p:animScale>
                                    <p:animScale>
                                      <p:cBhvr>
                                        <p:cTn id="78" dur="83" decel="50000">
                                          <p:stCondLst>
                                            <p:cond delay="338"/>
                                          </p:stCondLst>
                                        </p:cTn>
                                        <p:tgtEl>
                                          <p:spTgt spid="1029"/>
                                        </p:tgtEl>
                                      </p:cBhvr>
                                      <p:to x="100000" y="100000"/>
                                    </p:animScale>
                                    <p:animScale>
                                      <p:cBhvr>
                                        <p:cTn id="79" dur="13">
                                          <p:stCondLst>
                                            <p:cond delay="656"/>
                                          </p:stCondLst>
                                        </p:cTn>
                                        <p:tgtEl>
                                          <p:spTgt spid="1029"/>
                                        </p:tgtEl>
                                      </p:cBhvr>
                                      <p:to x="100000" y="80000"/>
                                    </p:animScale>
                                    <p:animScale>
                                      <p:cBhvr>
                                        <p:cTn id="80" dur="83" decel="50000">
                                          <p:stCondLst>
                                            <p:cond delay="669"/>
                                          </p:stCondLst>
                                        </p:cTn>
                                        <p:tgtEl>
                                          <p:spTgt spid="1029"/>
                                        </p:tgtEl>
                                      </p:cBhvr>
                                      <p:to x="100000" y="100000"/>
                                    </p:animScale>
                                    <p:animScale>
                                      <p:cBhvr>
                                        <p:cTn id="81" dur="13">
                                          <p:stCondLst>
                                            <p:cond delay="821"/>
                                          </p:stCondLst>
                                        </p:cTn>
                                        <p:tgtEl>
                                          <p:spTgt spid="1029"/>
                                        </p:tgtEl>
                                      </p:cBhvr>
                                      <p:to x="100000" y="90000"/>
                                    </p:animScale>
                                    <p:animScale>
                                      <p:cBhvr>
                                        <p:cTn id="82" dur="83" decel="50000">
                                          <p:stCondLst>
                                            <p:cond delay="834"/>
                                          </p:stCondLst>
                                        </p:cTn>
                                        <p:tgtEl>
                                          <p:spTgt spid="1029"/>
                                        </p:tgtEl>
                                      </p:cBhvr>
                                      <p:to x="100000" y="100000"/>
                                    </p:animScale>
                                    <p:animScale>
                                      <p:cBhvr>
                                        <p:cTn id="83" dur="13">
                                          <p:stCondLst>
                                            <p:cond delay="904"/>
                                          </p:stCondLst>
                                        </p:cTn>
                                        <p:tgtEl>
                                          <p:spTgt spid="1029"/>
                                        </p:tgtEl>
                                      </p:cBhvr>
                                      <p:to x="100000" y="95000"/>
                                    </p:animScale>
                                    <p:animScale>
                                      <p:cBhvr>
                                        <p:cTn id="84" dur="83" decel="50000">
                                          <p:stCondLst>
                                            <p:cond delay="917"/>
                                          </p:stCondLst>
                                        </p:cTn>
                                        <p:tgtEl>
                                          <p:spTgt spid="1029"/>
                                        </p:tgtEl>
                                      </p:cBhvr>
                                      <p:to x="100000" y="100000"/>
                                    </p:animScale>
                                  </p:childTnLst>
                                </p:cTn>
                              </p:par>
                              <p:par>
                                <p:cTn id="85" presetID="31" presetClass="entr" presetSubtype="0" fill="hold" grpId="0" nodeType="withEffect">
                                  <p:stCondLst>
                                    <p:cond delay="0"/>
                                  </p:stCondLst>
                                  <p:iterate type="lt">
                                    <p:tmPct val="5000"/>
                                  </p:iterate>
                                  <p:childTnLst>
                                    <p:set>
                                      <p:cBhvr>
                                        <p:cTn id="86" dur="1" fill="hold">
                                          <p:stCondLst>
                                            <p:cond delay="0"/>
                                          </p:stCondLst>
                                        </p:cTn>
                                        <p:tgtEl>
                                          <p:spTgt spid="1028"/>
                                        </p:tgtEl>
                                        <p:attrNameLst>
                                          <p:attrName>style.visibility</p:attrName>
                                        </p:attrNameLst>
                                      </p:cBhvr>
                                      <p:to>
                                        <p:strVal val="visible"/>
                                      </p:to>
                                    </p:set>
                                    <p:anim calcmode="lin" valueType="num">
                                      <p:cBhvr>
                                        <p:cTn id="87" dur="1000" fill="hold"/>
                                        <p:tgtEl>
                                          <p:spTgt spid="1028"/>
                                        </p:tgtEl>
                                        <p:attrNameLst>
                                          <p:attrName>ppt_w</p:attrName>
                                        </p:attrNameLst>
                                      </p:cBhvr>
                                      <p:tavLst>
                                        <p:tav tm="0">
                                          <p:val>
                                            <p:fltVal val="0"/>
                                          </p:val>
                                        </p:tav>
                                        <p:tav tm="100000">
                                          <p:val>
                                            <p:strVal val="#ppt_w"/>
                                          </p:val>
                                        </p:tav>
                                      </p:tavLst>
                                    </p:anim>
                                    <p:anim calcmode="lin" valueType="num">
                                      <p:cBhvr>
                                        <p:cTn id="88" dur="1000" fill="hold"/>
                                        <p:tgtEl>
                                          <p:spTgt spid="1028"/>
                                        </p:tgtEl>
                                        <p:attrNameLst>
                                          <p:attrName>ppt_h</p:attrName>
                                        </p:attrNameLst>
                                      </p:cBhvr>
                                      <p:tavLst>
                                        <p:tav tm="0">
                                          <p:val>
                                            <p:fltVal val="0"/>
                                          </p:val>
                                        </p:tav>
                                        <p:tav tm="100000">
                                          <p:val>
                                            <p:strVal val="#ppt_h"/>
                                          </p:val>
                                        </p:tav>
                                      </p:tavLst>
                                    </p:anim>
                                    <p:anim calcmode="lin" valueType="num">
                                      <p:cBhvr>
                                        <p:cTn id="89" dur="1000" fill="hold"/>
                                        <p:tgtEl>
                                          <p:spTgt spid="1028"/>
                                        </p:tgtEl>
                                        <p:attrNameLst>
                                          <p:attrName>style.rotation</p:attrName>
                                        </p:attrNameLst>
                                      </p:cBhvr>
                                      <p:tavLst>
                                        <p:tav tm="0">
                                          <p:val>
                                            <p:fltVal val="90"/>
                                          </p:val>
                                        </p:tav>
                                        <p:tav tm="100000">
                                          <p:val>
                                            <p:fltVal val="0"/>
                                          </p:val>
                                        </p:tav>
                                      </p:tavLst>
                                    </p:anim>
                                    <p:animEffect transition="in" filter="fade">
                                      <p:cBhvr>
                                        <p:cTn id="90" dur="1000"/>
                                        <p:tgtEl>
                                          <p:spTgt spid="1028"/>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p:cTn id="95" dur="500" fill="hold"/>
                                        <p:tgtEl>
                                          <p:spTgt spid="10"/>
                                        </p:tgtEl>
                                        <p:attrNameLst>
                                          <p:attrName>ppt_w</p:attrName>
                                        </p:attrNameLst>
                                      </p:cBhvr>
                                      <p:tavLst>
                                        <p:tav tm="0">
                                          <p:val>
                                            <p:fltVal val="0"/>
                                          </p:val>
                                        </p:tav>
                                        <p:tav tm="100000">
                                          <p:val>
                                            <p:strVal val="#ppt_w"/>
                                          </p:val>
                                        </p:tav>
                                      </p:tavLst>
                                    </p:anim>
                                    <p:anim calcmode="lin" valueType="num">
                                      <p:cBhvr>
                                        <p:cTn id="96" dur="500" fill="hold"/>
                                        <p:tgtEl>
                                          <p:spTgt spid="10"/>
                                        </p:tgtEl>
                                        <p:attrNameLst>
                                          <p:attrName>ppt_h</p:attrName>
                                        </p:attrNameLst>
                                      </p:cBhvr>
                                      <p:tavLst>
                                        <p:tav tm="0">
                                          <p:val>
                                            <p:fltVal val="0"/>
                                          </p:val>
                                        </p:tav>
                                        <p:tav tm="100000">
                                          <p:val>
                                            <p:strVal val="#ppt_h"/>
                                          </p:val>
                                        </p:tav>
                                      </p:tavLst>
                                    </p:anim>
                                    <p:animEffect transition="in" filter="fade">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1" nodeType="clickEffect">
                                  <p:stCondLst>
                                    <p:cond delay="0"/>
                                  </p:stCondLst>
                                  <p:iterate type="lt">
                                    <p:tmPct val="0"/>
                                  </p:iterate>
                                  <p:childTnLst>
                                    <p:anim calcmode="lin" valueType="num">
                                      <p:cBhvr>
                                        <p:cTn id="101" dur="500"/>
                                        <p:tgtEl>
                                          <p:spTgt spid="1028"/>
                                        </p:tgtEl>
                                        <p:attrNameLst>
                                          <p:attrName>ppt_w</p:attrName>
                                        </p:attrNameLst>
                                      </p:cBhvr>
                                      <p:tavLst>
                                        <p:tav tm="0">
                                          <p:val>
                                            <p:strVal val="ppt_w"/>
                                          </p:val>
                                        </p:tav>
                                        <p:tav tm="100000">
                                          <p:val>
                                            <p:fltVal val="0"/>
                                          </p:val>
                                        </p:tav>
                                      </p:tavLst>
                                    </p:anim>
                                    <p:anim calcmode="lin" valueType="num">
                                      <p:cBhvr>
                                        <p:cTn id="102" dur="500"/>
                                        <p:tgtEl>
                                          <p:spTgt spid="1028"/>
                                        </p:tgtEl>
                                        <p:attrNameLst>
                                          <p:attrName>ppt_h</p:attrName>
                                        </p:attrNameLst>
                                      </p:cBhvr>
                                      <p:tavLst>
                                        <p:tav tm="0">
                                          <p:val>
                                            <p:strVal val="ppt_h"/>
                                          </p:val>
                                        </p:tav>
                                        <p:tav tm="100000">
                                          <p:val>
                                            <p:fltVal val="0"/>
                                          </p:val>
                                        </p:tav>
                                      </p:tavLst>
                                    </p:anim>
                                    <p:animEffect transition="out" filter="fade">
                                      <p:cBhvr>
                                        <p:cTn id="103" dur="500"/>
                                        <p:tgtEl>
                                          <p:spTgt spid="1028"/>
                                        </p:tgtEl>
                                      </p:cBhvr>
                                    </p:animEffect>
                                    <p:set>
                                      <p:cBhvr>
                                        <p:cTn id="104" dur="1" fill="hold">
                                          <p:stCondLst>
                                            <p:cond delay="499"/>
                                          </p:stCondLst>
                                        </p:cTn>
                                        <p:tgtEl>
                                          <p:spTgt spid="1028"/>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1029"/>
                                        </p:tgtEl>
                                        <p:attrNameLst>
                                          <p:attrName>ppt_w</p:attrName>
                                        </p:attrNameLst>
                                      </p:cBhvr>
                                      <p:tavLst>
                                        <p:tav tm="0">
                                          <p:val>
                                            <p:strVal val="ppt_w"/>
                                          </p:val>
                                        </p:tav>
                                        <p:tav tm="100000">
                                          <p:val>
                                            <p:fltVal val="0"/>
                                          </p:val>
                                        </p:tav>
                                      </p:tavLst>
                                    </p:anim>
                                    <p:anim calcmode="lin" valueType="num">
                                      <p:cBhvr>
                                        <p:cTn id="107" dur="500"/>
                                        <p:tgtEl>
                                          <p:spTgt spid="1029"/>
                                        </p:tgtEl>
                                        <p:attrNameLst>
                                          <p:attrName>ppt_h</p:attrName>
                                        </p:attrNameLst>
                                      </p:cBhvr>
                                      <p:tavLst>
                                        <p:tav tm="0">
                                          <p:val>
                                            <p:strVal val="ppt_h"/>
                                          </p:val>
                                        </p:tav>
                                        <p:tav tm="100000">
                                          <p:val>
                                            <p:fltVal val="0"/>
                                          </p:val>
                                        </p:tav>
                                      </p:tavLst>
                                    </p:anim>
                                    <p:animEffect transition="out" filter="fade">
                                      <p:cBhvr>
                                        <p:cTn id="108" dur="500"/>
                                        <p:tgtEl>
                                          <p:spTgt spid="1029"/>
                                        </p:tgtEl>
                                      </p:cBhvr>
                                    </p:animEffect>
                                    <p:set>
                                      <p:cBhvr>
                                        <p:cTn id="109" dur="1" fill="hold">
                                          <p:stCondLst>
                                            <p:cond delay="499"/>
                                          </p:stCondLst>
                                        </p:cTn>
                                        <p:tgtEl>
                                          <p:spTgt spid="1029"/>
                                        </p:tgtEl>
                                        <p:attrNameLst>
                                          <p:attrName>style.visibility</p:attrName>
                                        </p:attrNameLst>
                                      </p:cBhvr>
                                      <p:to>
                                        <p:strVal val="hidden"/>
                                      </p:to>
                                    </p:set>
                                  </p:childTnLst>
                                </p:cTn>
                              </p:par>
                              <p:par>
                                <p:cTn id="110" presetID="53" presetClass="exit" presetSubtype="32" fill="hold" grpId="1" nodeType="withEffect">
                                  <p:stCondLst>
                                    <p:cond delay="0"/>
                                  </p:stCondLst>
                                  <p:childTnLst>
                                    <p:anim calcmode="lin" valueType="num">
                                      <p:cBhvr>
                                        <p:cTn id="111" dur="500"/>
                                        <p:tgtEl>
                                          <p:spTgt spid="2"/>
                                        </p:tgtEl>
                                        <p:attrNameLst>
                                          <p:attrName>ppt_w</p:attrName>
                                        </p:attrNameLst>
                                      </p:cBhvr>
                                      <p:tavLst>
                                        <p:tav tm="0">
                                          <p:val>
                                            <p:strVal val="ppt_w"/>
                                          </p:val>
                                        </p:tav>
                                        <p:tav tm="100000">
                                          <p:val>
                                            <p:fltVal val="0"/>
                                          </p:val>
                                        </p:tav>
                                      </p:tavLst>
                                    </p:anim>
                                    <p:anim calcmode="lin" valueType="num">
                                      <p:cBhvr>
                                        <p:cTn id="112" dur="500"/>
                                        <p:tgtEl>
                                          <p:spTgt spid="2"/>
                                        </p:tgtEl>
                                        <p:attrNameLst>
                                          <p:attrName>ppt_h</p:attrName>
                                        </p:attrNameLst>
                                      </p:cBhvr>
                                      <p:tavLst>
                                        <p:tav tm="0">
                                          <p:val>
                                            <p:strVal val="ppt_h"/>
                                          </p:val>
                                        </p:tav>
                                        <p:tav tm="100000">
                                          <p:val>
                                            <p:fltVal val="0"/>
                                          </p:val>
                                        </p:tav>
                                      </p:tavLst>
                                    </p:anim>
                                    <p:animEffect transition="out" filter="fade">
                                      <p:cBhvr>
                                        <p:cTn id="113" dur="500"/>
                                        <p:tgtEl>
                                          <p:spTgt spid="2"/>
                                        </p:tgtEl>
                                      </p:cBhvr>
                                    </p:animEffect>
                                    <p:set>
                                      <p:cBhvr>
                                        <p:cTn id="114" dur="1" fill="hold">
                                          <p:stCondLst>
                                            <p:cond delay="499"/>
                                          </p:stCondLst>
                                        </p:cTn>
                                        <p:tgtEl>
                                          <p:spTgt spid="2"/>
                                        </p:tgtEl>
                                        <p:attrNameLst>
                                          <p:attrName>style.visibility</p:attrName>
                                        </p:attrNameLst>
                                      </p:cBhvr>
                                      <p:to>
                                        <p:strVal val="hidden"/>
                                      </p:to>
                                    </p:set>
                                  </p:childTnLst>
                                </p:cTn>
                              </p:par>
                              <p:par>
                                <p:cTn id="115" presetID="53" presetClass="exit" presetSubtype="32" fill="hold" nodeType="withEffect">
                                  <p:stCondLst>
                                    <p:cond delay="0"/>
                                  </p:stCondLst>
                                  <p:childTnLst>
                                    <p:anim calcmode="lin" valueType="num">
                                      <p:cBhvr>
                                        <p:cTn id="116" dur="500"/>
                                        <p:tgtEl>
                                          <p:spTgt spid="16"/>
                                        </p:tgtEl>
                                        <p:attrNameLst>
                                          <p:attrName>ppt_w</p:attrName>
                                        </p:attrNameLst>
                                      </p:cBhvr>
                                      <p:tavLst>
                                        <p:tav tm="0">
                                          <p:val>
                                            <p:strVal val="ppt_w"/>
                                          </p:val>
                                        </p:tav>
                                        <p:tav tm="100000">
                                          <p:val>
                                            <p:fltVal val="0"/>
                                          </p:val>
                                        </p:tav>
                                      </p:tavLst>
                                    </p:anim>
                                    <p:anim calcmode="lin" valueType="num">
                                      <p:cBhvr>
                                        <p:cTn id="117" dur="500"/>
                                        <p:tgtEl>
                                          <p:spTgt spid="16"/>
                                        </p:tgtEl>
                                        <p:attrNameLst>
                                          <p:attrName>ppt_h</p:attrName>
                                        </p:attrNameLst>
                                      </p:cBhvr>
                                      <p:tavLst>
                                        <p:tav tm="0">
                                          <p:val>
                                            <p:strVal val="ppt_h"/>
                                          </p:val>
                                        </p:tav>
                                        <p:tav tm="100000">
                                          <p:val>
                                            <p:fltVal val="0"/>
                                          </p:val>
                                        </p:tav>
                                      </p:tavLst>
                                    </p:anim>
                                    <p:animEffect transition="out" filter="fade">
                                      <p:cBhvr>
                                        <p:cTn id="118" dur="500"/>
                                        <p:tgtEl>
                                          <p:spTgt spid="16"/>
                                        </p:tgtEl>
                                      </p:cBhvr>
                                    </p:animEffect>
                                    <p:set>
                                      <p:cBhvr>
                                        <p:cTn id="119" dur="1" fill="hold">
                                          <p:stCondLst>
                                            <p:cond delay="499"/>
                                          </p:stCondLst>
                                        </p:cTn>
                                        <p:tgtEl>
                                          <p:spTgt spid="16"/>
                                        </p:tgtEl>
                                        <p:attrNameLst>
                                          <p:attrName>style.visibility</p:attrName>
                                        </p:attrNameLst>
                                      </p:cBhvr>
                                      <p:to>
                                        <p:strVal val="hidden"/>
                                      </p:to>
                                    </p:set>
                                  </p:childTnLst>
                                </p:cTn>
                              </p:par>
                              <p:par>
                                <p:cTn id="120" presetID="53" presetClass="exit" presetSubtype="32" fill="hold" grpId="1" nodeType="withEffect">
                                  <p:stCondLst>
                                    <p:cond delay="0"/>
                                  </p:stCondLst>
                                  <p:childTnLst>
                                    <p:anim calcmode="lin" valueType="num">
                                      <p:cBhvr>
                                        <p:cTn id="121" dur="500"/>
                                        <p:tgtEl>
                                          <p:spTgt spid="10"/>
                                        </p:tgtEl>
                                        <p:attrNameLst>
                                          <p:attrName>ppt_w</p:attrName>
                                        </p:attrNameLst>
                                      </p:cBhvr>
                                      <p:tavLst>
                                        <p:tav tm="0">
                                          <p:val>
                                            <p:strVal val="ppt_w"/>
                                          </p:val>
                                        </p:tav>
                                        <p:tav tm="100000">
                                          <p:val>
                                            <p:fltVal val="0"/>
                                          </p:val>
                                        </p:tav>
                                      </p:tavLst>
                                    </p:anim>
                                    <p:anim calcmode="lin" valueType="num">
                                      <p:cBhvr>
                                        <p:cTn id="122" dur="500"/>
                                        <p:tgtEl>
                                          <p:spTgt spid="10"/>
                                        </p:tgtEl>
                                        <p:attrNameLst>
                                          <p:attrName>ppt_h</p:attrName>
                                        </p:attrNameLst>
                                      </p:cBhvr>
                                      <p:tavLst>
                                        <p:tav tm="0">
                                          <p:val>
                                            <p:strVal val="ppt_h"/>
                                          </p:val>
                                        </p:tav>
                                        <p:tav tm="100000">
                                          <p:val>
                                            <p:fltVal val="0"/>
                                          </p:val>
                                        </p:tav>
                                      </p:tavLst>
                                    </p:anim>
                                    <p:animEffect transition="out" filter="fade">
                                      <p:cBhvr>
                                        <p:cTn id="123" dur="500"/>
                                        <p:tgtEl>
                                          <p:spTgt spid="10"/>
                                        </p:tgtEl>
                                      </p:cBhvr>
                                    </p:animEffect>
                                    <p:set>
                                      <p:cBhvr>
                                        <p:cTn id="124" dur="1" fill="hold">
                                          <p:stCondLst>
                                            <p:cond delay="499"/>
                                          </p:stCondLst>
                                        </p:cTn>
                                        <p:tgtEl>
                                          <p:spTgt spid="10"/>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grpId="0" nodeType="clickEffect">
                                  <p:stCondLst>
                                    <p:cond delay="0"/>
                                  </p:stCondLst>
                                  <p:childTnLst>
                                    <p:set>
                                      <p:cBhvr>
                                        <p:cTn id="128" dur="1" fill="hold">
                                          <p:stCondLst>
                                            <p:cond delay="0"/>
                                          </p:stCondLst>
                                        </p:cTn>
                                        <p:tgtEl>
                                          <p:spTgt spid="17"/>
                                        </p:tgtEl>
                                        <p:attrNameLst>
                                          <p:attrName>style.visibility</p:attrName>
                                        </p:attrNameLst>
                                      </p:cBhvr>
                                      <p:to>
                                        <p:strVal val="visible"/>
                                      </p:to>
                                    </p:set>
                                    <p:animEffect transition="in" filter="wheel(1)">
                                      <p:cBhvr>
                                        <p:cTn id="129" dur="2000"/>
                                        <p:tgtEl>
                                          <p:spTgt spid="17"/>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0" fill="hold" grpId="0" nodeType="clickEffect">
                                  <p:stCondLst>
                                    <p:cond delay="0"/>
                                  </p:stCondLst>
                                  <p:childTnLst>
                                    <p:set>
                                      <p:cBhvr>
                                        <p:cTn id="133" dur="1" fill="hold">
                                          <p:stCondLst>
                                            <p:cond delay="0"/>
                                          </p:stCondLst>
                                        </p:cTn>
                                        <p:tgtEl>
                                          <p:spTgt spid="11"/>
                                        </p:tgtEl>
                                        <p:attrNameLst>
                                          <p:attrName>style.visibility</p:attrName>
                                        </p:attrNameLst>
                                      </p:cBhvr>
                                      <p:to>
                                        <p:strVal val="visible"/>
                                      </p:to>
                                    </p:set>
                                    <p:anim calcmode="lin" valueType="num">
                                      <p:cBhvr>
                                        <p:cTn id="134" dur="500" fill="hold"/>
                                        <p:tgtEl>
                                          <p:spTgt spid="11"/>
                                        </p:tgtEl>
                                        <p:attrNameLst>
                                          <p:attrName>ppt_w</p:attrName>
                                        </p:attrNameLst>
                                      </p:cBhvr>
                                      <p:tavLst>
                                        <p:tav tm="0">
                                          <p:val>
                                            <p:fltVal val="0"/>
                                          </p:val>
                                        </p:tav>
                                        <p:tav tm="100000">
                                          <p:val>
                                            <p:strVal val="#ppt_w"/>
                                          </p:val>
                                        </p:tav>
                                      </p:tavLst>
                                    </p:anim>
                                    <p:anim calcmode="lin" valueType="num">
                                      <p:cBhvr>
                                        <p:cTn id="135" dur="500" fill="hold"/>
                                        <p:tgtEl>
                                          <p:spTgt spid="11"/>
                                        </p:tgtEl>
                                        <p:attrNameLst>
                                          <p:attrName>ppt_h</p:attrName>
                                        </p:attrNameLst>
                                      </p:cBhvr>
                                      <p:tavLst>
                                        <p:tav tm="0">
                                          <p:val>
                                            <p:fltVal val="0"/>
                                          </p:val>
                                        </p:tav>
                                        <p:tav tm="100000">
                                          <p:val>
                                            <p:strVal val="#ppt_h"/>
                                          </p:val>
                                        </p:tav>
                                      </p:tavLst>
                                    </p:anim>
                                    <p:animEffect transition="in" filter="fade">
                                      <p:cBhvr>
                                        <p:cTn id="136" dur="500"/>
                                        <p:tgtEl>
                                          <p:spTgt spid="11"/>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xit" presetSubtype="32" fill="hold" grpId="1" nodeType="clickEffect">
                                  <p:stCondLst>
                                    <p:cond delay="0"/>
                                  </p:stCondLst>
                                  <p:childTnLst>
                                    <p:anim calcmode="lin" valueType="num">
                                      <p:cBhvr>
                                        <p:cTn id="140" dur="500"/>
                                        <p:tgtEl>
                                          <p:spTgt spid="11"/>
                                        </p:tgtEl>
                                        <p:attrNameLst>
                                          <p:attrName>ppt_w</p:attrName>
                                        </p:attrNameLst>
                                      </p:cBhvr>
                                      <p:tavLst>
                                        <p:tav tm="0">
                                          <p:val>
                                            <p:strVal val="ppt_w"/>
                                          </p:val>
                                        </p:tav>
                                        <p:tav tm="100000">
                                          <p:val>
                                            <p:fltVal val="0"/>
                                          </p:val>
                                        </p:tav>
                                      </p:tavLst>
                                    </p:anim>
                                    <p:anim calcmode="lin" valueType="num">
                                      <p:cBhvr>
                                        <p:cTn id="141" dur="500"/>
                                        <p:tgtEl>
                                          <p:spTgt spid="11"/>
                                        </p:tgtEl>
                                        <p:attrNameLst>
                                          <p:attrName>ppt_h</p:attrName>
                                        </p:attrNameLst>
                                      </p:cBhvr>
                                      <p:tavLst>
                                        <p:tav tm="0">
                                          <p:val>
                                            <p:strVal val="ppt_h"/>
                                          </p:val>
                                        </p:tav>
                                        <p:tav tm="100000">
                                          <p:val>
                                            <p:fltVal val="0"/>
                                          </p:val>
                                        </p:tav>
                                      </p:tavLst>
                                    </p:anim>
                                    <p:animEffect transition="out" filter="fade">
                                      <p:cBhvr>
                                        <p:cTn id="142" dur="500"/>
                                        <p:tgtEl>
                                          <p:spTgt spid="11"/>
                                        </p:tgtEl>
                                      </p:cBhvr>
                                    </p:animEffect>
                                    <p:set>
                                      <p:cBhvr>
                                        <p:cTn id="143" dur="1" fill="hold">
                                          <p:stCondLst>
                                            <p:cond delay="499"/>
                                          </p:stCondLst>
                                        </p:cTn>
                                        <p:tgtEl>
                                          <p:spTgt spid="11"/>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53" presetClass="entr" presetSubtype="0" fill="hold" grpId="0" nodeType="clickEffect">
                                  <p:stCondLst>
                                    <p:cond delay="0"/>
                                  </p:stCondLst>
                                  <p:childTnLst>
                                    <p:set>
                                      <p:cBhvr>
                                        <p:cTn id="147" dur="1" fill="hold">
                                          <p:stCondLst>
                                            <p:cond delay="0"/>
                                          </p:stCondLst>
                                        </p:cTn>
                                        <p:tgtEl>
                                          <p:spTgt spid="12"/>
                                        </p:tgtEl>
                                        <p:attrNameLst>
                                          <p:attrName>style.visibility</p:attrName>
                                        </p:attrNameLst>
                                      </p:cBhvr>
                                      <p:to>
                                        <p:strVal val="visible"/>
                                      </p:to>
                                    </p:set>
                                    <p:anim calcmode="lin" valueType="num">
                                      <p:cBhvr>
                                        <p:cTn id="148" dur="500" fill="hold"/>
                                        <p:tgtEl>
                                          <p:spTgt spid="12"/>
                                        </p:tgtEl>
                                        <p:attrNameLst>
                                          <p:attrName>ppt_w</p:attrName>
                                        </p:attrNameLst>
                                      </p:cBhvr>
                                      <p:tavLst>
                                        <p:tav tm="0">
                                          <p:val>
                                            <p:fltVal val="0"/>
                                          </p:val>
                                        </p:tav>
                                        <p:tav tm="100000">
                                          <p:val>
                                            <p:strVal val="#ppt_w"/>
                                          </p:val>
                                        </p:tav>
                                      </p:tavLst>
                                    </p:anim>
                                    <p:anim calcmode="lin" valueType="num">
                                      <p:cBhvr>
                                        <p:cTn id="149" dur="500" fill="hold"/>
                                        <p:tgtEl>
                                          <p:spTgt spid="12"/>
                                        </p:tgtEl>
                                        <p:attrNameLst>
                                          <p:attrName>ppt_h</p:attrName>
                                        </p:attrNameLst>
                                      </p:cBhvr>
                                      <p:tavLst>
                                        <p:tav tm="0">
                                          <p:val>
                                            <p:fltVal val="0"/>
                                          </p:val>
                                        </p:tav>
                                        <p:tav tm="100000">
                                          <p:val>
                                            <p:strVal val="#ppt_h"/>
                                          </p:val>
                                        </p:tav>
                                      </p:tavLst>
                                    </p:anim>
                                    <p:animEffect transition="in" filter="fade">
                                      <p:cBhvr>
                                        <p:cTn id="150" dur="500"/>
                                        <p:tgtEl>
                                          <p:spTgt spid="12"/>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xit" presetSubtype="32" fill="hold" grpId="1" nodeType="clickEffect">
                                  <p:stCondLst>
                                    <p:cond delay="0"/>
                                  </p:stCondLst>
                                  <p:childTnLst>
                                    <p:anim calcmode="lin" valueType="num">
                                      <p:cBhvr>
                                        <p:cTn id="154" dur="500"/>
                                        <p:tgtEl>
                                          <p:spTgt spid="12"/>
                                        </p:tgtEl>
                                        <p:attrNameLst>
                                          <p:attrName>ppt_w</p:attrName>
                                        </p:attrNameLst>
                                      </p:cBhvr>
                                      <p:tavLst>
                                        <p:tav tm="0">
                                          <p:val>
                                            <p:strVal val="ppt_w"/>
                                          </p:val>
                                        </p:tav>
                                        <p:tav tm="100000">
                                          <p:val>
                                            <p:fltVal val="0"/>
                                          </p:val>
                                        </p:tav>
                                      </p:tavLst>
                                    </p:anim>
                                    <p:anim calcmode="lin" valueType="num">
                                      <p:cBhvr>
                                        <p:cTn id="155" dur="500"/>
                                        <p:tgtEl>
                                          <p:spTgt spid="12"/>
                                        </p:tgtEl>
                                        <p:attrNameLst>
                                          <p:attrName>ppt_h</p:attrName>
                                        </p:attrNameLst>
                                      </p:cBhvr>
                                      <p:tavLst>
                                        <p:tav tm="0">
                                          <p:val>
                                            <p:strVal val="ppt_h"/>
                                          </p:val>
                                        </p:tav>
                                        <p:tav tm="100000">
                                          <p:val>
                                            <p:fltVal val="0"/>
                                          </p:val>
                                        </p:tav>
                                      </p:tavLst>
                                    </p:anim>
                                    <p:animEffect transition="out" filter="fade">
                                      <p:cBhvr>
                                        <p:cTn id="156" dur="500"/>
                                        <p:tgtEl>
                                          <p:spTgt spid="12"/>
                                        </p:tgtEl>
                                      </p:cBhvr>
                                    </p:animEffect>
                                    <p:set>
                                      <p:cBhvr>
                                        <p:cTn id="157" dur="1" fill="hold">
                                          <p:stCondLst>
                                            <p:cond delay="499"/>
                                          </p:stCondLst>
                                        </p:cTn>
                                        <p:tgtEl>
                                          <p:spTgt spid="12"/>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53" presetClass="entr" presetSubtype="0" fill="hold" grpId="0" nodeType="clickEffect">
                                  <p:stCondLst>
                                    <p:cond delay="0"/>
                                  </p:stCondLst>
                                  <p:childTnLst>
                                    <p:set>
                                      <p:cBhvr>
                                        <p:cTn id="161" dur="1" fill="hold">
                                          <p:stCondLst>
                                            <p:cond delay="0"/>
                                          </p:stCondLst>
                                        </p:cTn>
                                        <p:tgtEl>
                                          <p:spTgt spid="13"/>
                                        </p:tgtEl>
                                        <p:attrNameLst>
                                          <p:attrName>style.visibility</p:attrName>
                                        </p:attrNameLst>
                                      </p:cBhvr>
                                      <p:to>
                                        <p:strVal val="visible"/>
                                      </p:to>
                                    </p:set>
                                    <p:anim calcmode="lin" valueType="num">
                                      <p:cBhvr>
                                        <p:cTn id="162" dur="500" fill="hold"/>
                                        <p:tgtEl>
                                          <p:spTgt spid="13"/>
                                        </p:tgtEl>
                                        <p:attrNameLst>
                                          <p:attrName>ppt_w</p:attrName>
                                        </p:attrNameLst>
                                      </p:cBhvr>
                                      <p:tavLst>
                                        <p:tav tm="0">
                                          <p:val>
                                            <p:fltVal val="0"/>
                                          </p:val>
                                        </p:tav>
                                        <p:tav tm="100000">
                                          <p:val>
                                            <p:strVal val="#ppt_w"/>
                                          </p:val>
                                        </p:tav>
                                      </p:tavLst>
                                    </p:anim>
                                    <p:anim calcmode="lin" valueType="num">
                                      <p:cBhvr>
                                        <p:cTn id="163" dur="500" fill="hold"/>
                                        <p:tgtEl>
                                          <p:spTgt spid="13"/>
                                        </p:tgtEl>
                                        <p:attrNameLst>
                                          <p:attrName>ppt_h</p:attrName>
                                        </p:attrNameLst>
                                      </p:cBhvr>
                                      <p:tavLst>
                                        <p:tav tm="0">
                                          <p:val>
                                            <p:fltVal val="0"/>
                                          </p:val>
                                        </p:tav>
                                        <p:tav tm="100000">
                                          <p:val>
                                            <p:strVal val="#ppt_h"/>
                                          </p:val>
                                        </p:tav>
                                      </p:tavLst>
                                    </p:anim>
                                    <p:animEffect transition="in" filter="fade">
                                      <p:cBhvr>
                                        <p:cTn id="164" dur="500"/>
                                        <p:tgtEl>
                                          <p:spTgt spid="13"/>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xit" presetSubtype="32" fill="hold" grpId="1" nodeType="clickEffect">
                                  <p:stCondLst>
                                    <p:cond delay="0"/>
                                  </p:stCondLst>
                                  <p:childTnLst>
                                    <p:anim calcmode="lin" valueType="num">
                                      <p:cBhvr>
                                        <p:cTn id="168" dur="500"/>
                                        <p:tgtEl>
                                          <p:spTgt spid="13"/>
                                        </p:tgtEl>
                                        <p:attrNameLst>
                                          <p:attrName>ppt_w</p:attrName>
                                        </p:attrNameLst>
                                      </p:cBhvr>
                                      <p:tavLst>
                                        <p:tav tm="0">
                                          <p:val>
                                            <p:strVal val="ppt_w"/>
                                          </p:val>
                                        </p:tav>
                                        <p:tav tm="100000">
                                          <p:val>
                                            <p:fltVal val="0"/>
                                          </p:val>
                                        </p:tav>
                                      </p:tavLst>
                                    </p:anim>
                                    <p:anim calcmode="lin" valueType="num">
                                      <p:cBhvr>
                                        <p:cTn id="169" dur="500"/>
                                        <p:tgtEl>
                                          <p:spTgt spid="13"/>
                                        </p:tgtEl>
                                        <p:attrNameLst>
                                          <p:attrName>ppt_h</p:attrName>
                                        </p:attrNameLst>
                                      </p:cBhvr>
                                      <p:tavLst>
                                        <p:tav tm="0">
                                          <p:val>
                                            <p:strVal val="ppt_h"/>
                                          </p:val>
                                        </p:tav>
                                        <p:tav tm="100000">
                                          <p:val>
                                            <p:fltVal val="0"/>
                                          </p:val>
                                        </p:tav>
                                      </p:tavLst>
                                    </p:anim>
                                    <p:animEffect transition="out" filter="fade">
                                      <p:cBhvr>
                                        <p:cTn id="170" dur="500"/>
                                        <p:tgtEl>
                                          <p:spTgt spid="13"/>
                                        </p:tgtEl>
                                      </p:cBhvr>
                                    </p:animEffect>
                                    <p:set>
                                      <p:cBhvr>
                                        <p:cTn id="17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5" grpId="0"/>
      <p:bldP spid="9" grpId="0" animBg="1"/>
      <p:bldP spid="14" grpId="0" uiExpand="1" build="p" animBg="1"/>
      <p:bldP spid="14" grpId="1" uiExpand="1" build="allAtOnce" animBg="1"/>
      <p:bldP spid="10" grpId="0" animBg="1"/>
      <p:bldP spid="10" grpId="1" animBg="1"/>
      <p:bldP spid="2" grpId="0" animBg="1"/>
      <p:bldP spid="2" grpId="1" animBg="1"/>
      <p:bldP spid="1029" grpId="0" animBg="1"/>
      <p:bldP spid="1029" grpId="1" animBg="1"/>
      <p:bldP spid="1028" grpId="0"/>
      <p:bldP spid="1028" grpId="1"/>
      <p:bldP spid="11" grpId="0" animBg="1"/>
      <p:bldP spid="11" grpId="1"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428596" y="857232"/>
            <a:ext cx="8286808" cy="3528000"/>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lang="fr-FR" sz="1200" b="1" u="sng" cap="small" dirty="0" smtClean="0">
                <a:solidFill>
                  <a:srgbClr val="484848"/>
                </a:solidFill>
                <a:effectLst>
                  <a:outerShdw blurRad="38100" dist="38100" dir="2700000" algn="tl">
                    <a:srgbClr val="000000">
                      <a:alpha val="43137"/>
                    </a:srgbClr>
                  </a:outerShdw>
                </a:effectLst>
                <a:latin typeface="Tw Cen MT" pitchFamily="34" charset="0"/>
                <a:cs typeface="Arial" pitchFamily="34" charset="0"/>
              </a:rPr>
              <a:t>Le c</a:t>
            </a:r>
            <a:r>
              <a:rPr kumimoji="0" lang="fr-FR" sz="1200" b="1" i="0" u="sng" strike="noStrike" cap="small" normalizeH="0" dirty="0" smtClean="0">
                <a:ln>
                  <a:noFill/>
                </a:ln>
                <a:solidFill>
                  <a:srgbClr val="484848"/>
                </a:solidFill>
                <a:effectLst>
                  <a:outerShdw blurRad="38100" dist="38100" dir="2700000" algn="tl">
                    <a:srgbClr val="000000">
                      <a:alpha val="43137"/>
                    </a:srgbClr>
                  </a:outerShdw>
                </a:effectLst>
                <a:latin typeface="Tw Cen MT" pitchFamily="34" charset="0"/>
                <a:cs typeface="Arial" pitchFamily="34" charset="0"/>
              </a:rPr>
              <a:t>ontexte agricole du Brésil</a:t>
            </a:r>
          </a:p>
          <a:p>
            <a:pPr marL="0" marR="0" lvl="0" indent="0" algn="just" defTabSz="914400" rtl="0" eaLnBrk="1" fontAlgn="base" latinLnBrk="0" hangingPunct="1">
              <a:lnSpc>
                <a:spcPct val="100000"/>
              </a:lnSpc>
              <a:spcBef>
                <a:spcPct val="0"/>
              </a:spcBef>
              <a:buClrTx/>
              <a:buSzTx/>
              <a:buFontTx/>
              <a:buNone/>
              <a:tabLst/>
            </a:pPr>
            <a:r>
              <a:rPr kumimoji="0" lang="fr-FR" sz="1150" b="1" i="0" u="none" strike="noStrike" cap="none" normalizeH="0" baseline="0" dirty="0" smtClean="0">
                <a:ln>
                  <a:noFill/>
                </a:ln>
                <a:solidFill>
                  <a:srgbClr val="484848"/>
                </a:solidFill>
                <a:effectLst/>
                <a:latin typeface="Tw Cen MT" pitchFamily="34" charset="0"/>
                <a:cs typeface="Arial" pitchFamily="34" charset="0"/>
              </a:rPr>
              <a:t>Selon le dernier recensement, le pays compte environ 5 millions d’exploitations dont 85% sont considérées comme étant familiales, d’une dimension moyenne de 26 hectares  et responsables de […] 10% du PIB total. Ces exploitations touchent toutes les filières de productions agricoles : viande (porc, poulet, bœuf), lait, maïs, haricot, soja, manioc, etc. essentiellement destinées pour une part à l’</a:t>
            </a:r>
            <a:r>
              <a:rPr kumimoji="0" lang="fr-FR" sz="1150" b="1" i="0" u="sng" strike="noStrike" cap="none" normalizeH="0" baseline="0" dirty="0" smtClean="0">
                <a:ln>
                  <a:noFill/>
                </a:ln>
                <a:solidFill>
                  <a:srgbClr val="484848"/>
                </a:solidFill>
                <a:effectLst/>
                <a:latin typeface="Tw Cen MT" pitchFamily="34" charset="0"/>
                <a:cs typeface="Arial" pitchFamily="34" charset="0"/>
              </a:rPr>
              <a:t>autoconsommation</a:t>
            </a:r>
            <a:r>
              <a:rPr kumimoji="0" lang="fr-FR" sz="1150" b="1" i="0" u="none" strike="noStrike" cap="none" normalizeH="0" baseline="0" dirty="0" smtClean="0">
                <a:ln>
                  <a:noFill/>
                </a:ln>
                <a:solidFill>
                  <a:srgbClr val="484848"/>
                </a:solidFill>
                <a:effectLst/>
                <a:latin typeface="Tw Cen MT" pitchFamily="34" charset="0"/>
                <a:cs typeface="Arial" pitchFamily="34" charset="0"/>
              </a:rPr>
              <a:t> et pour l’autre part à la commercialisation sur les marchés domestiques brésiliens. Les 15% restant sont des exploitations industrielles basées sur la </a:t>
            </a:r>
            <a:r>
              <a:rPr kumimoji="0" lang="fr-FR" sz="1150" b="1" i="0" u="sng" strike="noStrike" cap="none" normalizeH="0" baseline="0" dirty="0" smtClean="0">
                <a:ln>
                  <a:noFill/>
                </a:ln>
                <a:solidFill>
                  <a:srgbClr val="484848"/>
                </a:solidFill>
                <a:effectLst/>
                <a:latin typeface="Tw Cen MT" pitchFamily="34" charset="0"/>
                <a:cs typeface="Arial" pitchFamily="34" charset="0"/>
              </a:rPr>
              <a:t>monoculture</a:t>
            </a:r>
            <a:r>
              <a:rPr kumimoji="0" lang="fr-FR" sz="1150" b="1" i="0" u="none" strike="noStrike" cap="none" normalizeH="0" baseline="0" dirty="0" smtClean="0">
                <a:ln>
                  <a:noFill/>
                </a:ln>
                <a:solidFill>
                  <a:srgbClr val="484848"/>
                </a:solidFill>
                <a:effectLst/>
                <a:latin typeface="Tw Cen MT" pitchFamily="34" charset="0"/>
                <a:cs typeface="Arial" pitchFamily="34" charset="0"/>
              </a:rPr>
              <a:t> (canne à sucre, soja, eucalyptus…). Elles occupent 70% du territoire et atteignent une dimension moyenne de 430 hectares : Mais ces chiffres ne révèlent pas les tendances plus récentes, dont la forte expansion dans la région Centre Ouest qui se réalise notamment grâce à un prix de la terre dérisoire. Là, les propriétés de plus de 1.000 hectares se multiplient […] Cette </a:t>
            </a:r>
            <a:r>
              <a:rPr kumimoji="0" lang="fr-FR" sz="1150" b="1" i="0" u="none" strike="noStrike" cap="none" normalizeH="0" baseline="0" dirty="0" err="1" smtClean="0">
                <a:ln>
                  <a:noFill/>
                </a:ln>
                <a:solidFill>
                  <a:srgbClr val="484848"/>
                </a:solidFill>
                <a:effectLst/>
                <a:latin typeface="Tw Cen MT" pitchFamily="34" charset="0"/>
                <a:cs typeface="Arial" pitchFamily="34" charset="0"/>
              </a:rPr>
              <a:t>reconcentration</a:t>
            </a:r>
            <a:r>
              <a:rPr kumimoji="0" lang="fr-FR" sz="1150" b="1" i="0" u="none" strike="noStrike" cap="none" normalizeH="0" baseline="0" dirty="0" smtClean="0">
                <a:ln>
                  <a:noFill/>
                </a:ln>
                <a:solidFill>
                  <a:srgbClr val="484848"/>
                </a:solidFill>
                <a:effectLst/>
                <a:latin typeface="Tw Cen MT" pitchFamily="34" charset="0"/>
                <a:cs typeface="Arial" pitchFamily="34" charset="0"/>
              </a:rPr>
              <a:t> des terres s’explique également par le soutien renouvelé</a:t>
            </a:r>
            <a:r>
              <a:rPr kumimoji="0" lang="fr-FR" sz="1150" b="1" i="0" u="none" strike="noStrike" cap="none" normalizeH="0" baseline="0" dirty="0" smtClean="0">
                <a:ln>
                  <a:noFill/>
                </a:ln>
                <a:solidFill>
                  <a:srgbClr val="484848"/>
                </a:solidFill>
                <a:effectLst/>
                <a:latin typeface="Times New Roman" pitchFamily="18" charset="0"/>
                <a:cs typeface="Arial" pitchFamily="34" charset="0"/>
              </a:rPr>
              <a:t> </a:t>
            </a:r>
            <a:r>
              <a:rPr kumimoji="0" lang="fr-FR" sz="1150" b="1" i="0" u="none" strike="noStrike" cap="none" normalizeH="0" baseline="0" dirty="0" smtClean="0">
                <a:ln>
                  <a:noFill/>
                </a:ln>
                <a:solidFill>
                  <a:srgbClr val="484848"/>
                </a:solidFill>
                <a:effectLst/>
                <a:latin typeface="Tw Cen MT" pitchFamily="34" charset="0"/>
                <a:cs typeface="Arial" pitchFamily="34" charset="0"/>
              </a:rPr>
              <a:t>des pouvoirs publics à </a:t>
            </a:r>
            <a:r>
              <a:rPr kumimoji="0" lang="fr-FR" sz="1150" b="1" i="0" u="sng" strike="noStrike" cap="none" normalizeH="0" baseline="0" dirty="0" smtClean="0">
                <a:ln>
                  <a:noFill/>
                </a:ln>
                <a:solidFill>
                  <a:srgbClr val="484848"/>
                </a:solidFill>
                <a:effectLst/>
                <a:latin typeface="Tw Cen MT" pitchFamily="34" charset="0"/>
                <a:cs typeface="Arial" pitchFamily="34" charset="0"/>
              </a:rPr>
              <a:t>l’</a:t>
            </a:r>
            <a:r>
              <a:rPr kumimoji="0" lang="fr-FR" sz="1150" b="1" i="0" u="sng" strike="noStrike" cap="none" normalizeH="0" baseline="0" dirty="0" err="1" smtClean="0">
                <a:ln>
                  <a:noFill/>
                </a:ln>
                <a:solidFill>
                  <a:srgbClr val="484848"/>
                </a:solidFill>
                <a:effectLst/>
                <a:latin typeface="Tw Cen MT" pitchFamily="34" charset="0"/>
                <a:cs typeface="Arial" pitchFamily="34" charset="0"/>
              </a:rPr>
              <a:t>agronégoce</a:t>
            </a:r>
            <a:r>
              <a:rPr kumimoji="0" lang="fr-FR" sz="1150" b="1" i="0" u="none" strike="noStrike" cap="none" normalizeH="0" baseline="0" dirty="0" smtClean="0">
                <a:ln>
                  <a:noFill/>
                </a:ln>
                <a:solidFill>
                  <a:srgbClr val="484848"/>
                </a:solidFill>
                <a:effectLst/>
                <a:latin typeface="Tw Cen MT" pitchFamily="34" charset="0"/>
                <a:cs typeface="Arial" pitchFamily="34" charset="0"/>
              </a:rPr>
              <a:t> au début des années 2000, suite à la crise financière mondiale. En 1999 le Brésil a été contraint de dévaluer sa monnaie et le gouvernement de Cardoso</a:t>
            </a:r>
            <a:r>
              <a:rPr kumimoji="0" lang="fr-FR" sz="1150" b="1" i="0" u="none" strike="noStrike" cap="none" normalizeH="0" baseline="30000" dirty="0" smtClean="0">
                <a:ln>
                  <a:noFill/>
                </a:ln>
                <a:solidFill>
                  <a:srgbClr val="484848"/>
                </a:solidFill>
                <a:effectLst/>
                <a:latin typeface="Tw Cen MT" pitchFamily="34" charset="0"/>
                <a:cs typeface="Arial" pitchFamily="34" charset="0"/>
              </a:rPr>
              <a:t>1</a:t>
            </a:r>
            <a:r>
              <a:rPr kumimoji="0" lang="fr-FR" sz="1150" b="1" i="0" u="none" strike="noStrike" cap="none" normalizeH="0" baseline="0" dirty="0" smtClean="0">
                <a:ln>
                  <a:noFill/>
                </a:ln>
                <a:solidFill>
                  <a:srgbClr val="484848"/>
                </a:solidFill>
                <a:effectLst/>
                <a:latin typeface="Tw Cen MT" pitchFamily="34" charset="0"/>
                <a:cs typeface="Arial" pitchFamily="34" charset="0"/>
              </a:rPr>
              <a:t> a tenté par tous les moyens de maintenir un certain équilibre budgétaire notamment en boostant les secteurs exportateurs. […]. Deux grandes questions sociales se posent au sud du Brésil, la très forte </a:t>
            </a:r>
            <a:r>
              <a:rPr kumimoji="0" lang="fr-FR" sz="1150" b="1" i="0" u="sng" strike="noStrike" cap="none" normalizeH="0" baseline="0" dirty="0" smtClean="0">
                <a:ln>
                  <a:noFill/>
                </a:ln>
                <a:solidFill>
                  <a:srgbClr val="484848"/>
                </a:solidFill>
                <a:effectLst/>
                <a:latin typeface="Tw Cen MT" pitchFamily="34" charset="0"/>
                <a:cs typeface="Arial" pitchFamily="34" charset="0"/>
              </a:rPr>
              <a:t>concentration foncière</a:t>
            </a:r>
            <a:r>
              <a:rPr kumimoji="0" lang="fr-FR" sz="1150" b="1" i="0" u="none" strike="noStrike" cap="none" normalizeH="0" baseline="0" dirty="0" smtClean="0">
                <a:ln>
                  <a:noFill/>
                </a:ln>
                <a:solidFill>
                  <a:srgbClr val="484848"/>
                </a:solidFill>
                <a:effectLst/>
                <a:latin typeface="Tw Cen MT" pitchFamily="34" charset="0"/>
                <a:cs typeface="Arial" pitchFamily="34" charset="0"/>
              </a:rPr>
              <a:t> et le sous-emploi rural qui ont généré un exode rural et une rapide croissance urbaine (mégalopole tel São Paulo). L’agriculture familiale est asphyxiée par l’expansion de l’agriculture « patronale », basée sur la monoculture. Le développement des </a:t>
            </a:r>
            <a:r>
              <a:rPr kumimoji="0" lang="fr-FR" sz="1150" b="1" i="0" u="sng" strike="noStrike" cap="none" normalizeH="0" baseline="0" dirty="0" smtClean="0">
                <a:ln>
                  <a:noFill/>
                </a:ln>
                <a:solidFill>
                  <a:srgbClr val="484848"/>
                </a:solidFill>
                <a:effectLst/>
                <a:latin typeface="Tw Cen MT" pitchFamily="34" charset="0"/>
                <a:cs typeface="Arial" pitchFamily="34" charset="0"/>
              </a:rPr>
              <a:t>biocarburants</a:t>
            </a:r>
            <a:r>
              <a:rPr kumimoji="0" lang="fr-FR" sz="1150" b="1" i="0" u="none" strike="noStrike" cap="none" normalizeH="0" baseline="0" dirty="0" smtClean="0">
                <a:ln>
                  <a:noFill/>
                </a:ln>
                <a:solidFill>
                  <a:srgbClr val="484848"/>
                </a:solidFill>
                <a:effectLst/>
                <a:latin typeface="Tw Cen MT" pitchFamily="34" charset="0"/>
                <a:cs typeface="Arial" pitchFamily="34" charset="0"/>
              </a:rPr>
              <a:t> pourrait encore accentuer le phénomène. </a:t>
            </a:r>
          </a:p>
          <a:p>
            <a:pPr marL="0" marR="0" lvl="0" indent="0" algn="just" defTabSz="914400" rtl="0" eaLnBrk="1" fontAlgn="base" latinLnBrk="0" hangingPunct="1">
              <a:lnSpc>
                <a:spcPct val="100000"/>
              </a:lnSpc>
              <a:spcBef>
                <a:spcPct val="0"/>
              </a:spcBef>
              <a:buClrTx/>
              <a:buSzTx/>
              <a:buFontTx/>
              <a:buNone/>
              <a:tabLst/>
            </a:pPr>
            <a:r>
              <a:rPr kumimoji="0" lang="fr-FR" sz="1150" b="1" i="0" u="none" strike="noStrike" cap="none" normalizeH="0" baseline="0" dirty="0" smtClean="0">
                <a:ln>
                  <a:noFill/>
                </a:ln>
                <a:solidFill>
                  <a:srgbClr val="484848"/>
                </a:solidFill>
                <a:effectLst/>
                <a:latin typeface="Tw Cen MT" pitchFamily="34" charset="0"/>
                <a:cs typeface="Arial" pitchFamily="34" charset="0"/>
              </a:rPr>
              <a:t>Deux grandes politiques sont mises en œuvre au Brésil par le Gouvernement Lula, la réforme foncière et le soutien à l’agriculture familiale. Les budgets de soutien de l’agriculture familiale ont été multipliés par quatre. Il faut cependant reconnaître que dans le même temps les soutiens destinés à l’agriculture « patronale » ont également été fortement augmentés. </a:t>
            </a:r>
          </a:p>
          <a:p>
            <a:pPr lvl="0" algn="just" fontAlgn="base">
              <a:spcBef>
                <a:spcPct val="0"/>
              </a:spcBef>
            </a:pPr>
            <a:r>
              <a:rPr lang="fr-FR" sz="1150" b="1" i="1" baseline="30000" dirty="0">
                <a:solidFill>
                  <a:srgbClr val="484848"/>
                </a:solidFill>
                <a:latin typeface="Tw Cen MT" pitchFamily="34" charset="0"/>
                <a:cs typeface="Arial" pitchFamily="34" charset="0"/>
              </a:rPr>
              <a:t>1 </a:t>
            </a:r>
            <a:r>
              <a:rPr lang="fr-FR" sz="1150" b="1" i="1" dirty="0">
                <a:solidFill>
                  <a:srgbClr val="484848"/>
                </a:solidFill>
                <a:latin typeface="Tw Cen MT" pitchFamily="34" charset="0"/>
                <a:cs typeface="Arial" pitchFamily="34" charset="0"/>
              </a:rPr>
              <a:t>Fernando Henrique Cardoso </a:t>
            </a:r>
            <a:r>
              <a:rPr lang="fr-FR" sz="1150" b="1" i="1" dirty="0" smtClean="0">
                <a:solidFill>
                  <a:srgbClr val="484848"/>
                </a:solidFill>
                <a:latin typeface="Tw Cen MT" pitchFamily="34" charset="0"/>
                <a:cs typeface="Arial" pitchFamily="34" charset="0"/>
              </a:rPr>
              <a:t>fut le président </a:t>
            </a:r>
            <a:r>
              <a:rPr lang="fr-FR" sz="1150" b="1" i="1" dirty="0">
                <a:solidFill>
                  <a:srgbClr val="484848"/>
                </a:solidFill>
                <a:latin typeface="Tw Cen MT" pitchFamily="34" charset="0"/>
                <a:cs typeface="Arial" pitchFamily="34" charset="0"/>
              </a:rPr>
              <a:t>de la République fédérative du Brésil du 1</a:t>
            </a:r>
            <a:r>
              <a:rPr lang="fr-FR" sz="1150" b="1" i="1" baseline="30000" dirty="0">
                <a:solidFill>
                  <a:srgbClr val="484848"/>
                </a:solidFill>
                <a:latin typeface="Tw Cen MT" pitchFamily="34" charset="0"/>
                <a:cs typeface="Arial" pitchFamily="34" charset="0"/>
              </a:rPr>
              <a:t>er </a:t>
            </a:r>
            <a:r>
              <a:rPr lang="fr-FR" sz="1150" b="1" i="1" dirty="0">
                <a:solidFill>
                  <a:srgbClr val="484848"/>
                </a:solidFill>
                <a:latin typeface="Tw Cen MT" pitchFamily="34" charset="0"/>
                <a:cs typeface="Arial" pitchFamily="34" charset="0"/>
              </a:rPr>
              <a:t>janvier 1995 au 1</a:t>
            </a:r>
            <a:r>
              <a:rPr lang="fr-FR" sz="1150" b="1" i="1" baseline="30000" dirty="0">
                <a:solidFill>
                  <a:srgbClr val="484848"/>
                </a:solidFill>
                <a:latin typeface="Tw Cen MT" pitchFamily="34" charset="0"/>
                <a:cs typeface="Arial" pitchFamily="34" charset="0"/>
              </a:rPr>
              <a:t>er </a:t>
            </a:r>
            <a:r>
              <a:rPr lang="fr-FR" sz="1150" b="1" i="1" dirty="0">
                <a:solidFill>
                  <a:srgbClr val="484848"/>
                </a:solidFill>
                <a:latin typeface="Tw Cen MT" pitchFamily="34" charset="0"/>
                <a:cs typeface="Arial" pitchFamily="34" charset="0"/>
              </a:rPr>
              <a:t>janvier 2003</a:t>
            </a:r>
            <a:endParaRPr kumimoji="0" lang="fr-FR" sz="1150" b="1" i="1" u="none" strike="noStrike" cap="none" normalizeH="0" dirty="0" smtClean="0">
              <a:ln>
                <a:noFill/>
              </a:ln>
              <a:solidFill>
                <a:srgbClr val="484848"/>
              </a:solidFill>
              <a:effectLst/>
              <a:latin typeface="Tw Cen MT" pitchFamily="34" charset="0"/>
              <a:cs typeface="Arial" pitchFamily="34" charset="0"/>
            </a:endParaRPr>
          </a:p>
          <a:p>
            <a:pPr marL="0" marR="0" lvl="0" indent="0" algn="r" defTabSz="914400" rtl="0" eaLnBrk="1" fontAlgn="base" latinLnBrk="0" hangingPunct="1">
              <a:lnSpc>
                <a:spcPct val="100000"/>
              </a:lnSpc>
              <a:spcBef>
                <a:spcPct val="0"/>
              </a:spcBef>
              <a:buClrTx/>
              <a:buSzTx/>
              <a:buFontTx/>
              <a:buNone/>
              <a:tabLst/>
            </a:pPr>
            <a:r>
              <a:rPr kumimoji="0" lang="fr-FR" sz="800" b="1" i="1" u="sng" strike="noStrike" cap="none" normalizeH="0" baseline="0" dirty="0" smtClean="0">
                <a:ln>
                  <a:noFill/>
                </a:ln>
                <a:solidFill>
                  <a:schemeClr val="tx1"/>
                </a:solidFill>
                <a:effectLst/>
                <a:latin typeface="Tw Cen MT" pitchFamily="34" charset="0"/>
                <a:cs typeface="Arial" pitchFamily="34" charset="0"/>
              </a:rPr>
              <a:t>http://www.fetrafsul.org.br/index.php?option=com_content&amp;task=view&amp;id=372&amp;Itemid=32</a:t>
            </a:r>
            <a:endParaRPr kumimoji="0" lang="fr-FR" sz="8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1" name="Tableau 70"/>
          <p:cNvGraphicFramePr>
            <a:graphicFrameLocks noGrp="1"/>
          </p:cNvGraphicFramePr>
          <p:nvPr>
            <p:extLst>
              <p:ext uri="{D42A27DB-BD31-4B8C-83A1-F6EECF244321}">
                <p14:modId xmlns:p14="http://schemas.microsoft.com/office/powerpoint/2010/main" val="3169629515"/>
              </p:ext>
            </p:extLst>
          </p:nvPr>
        </p:nvGraphicFramePr>
        <p:xfrm>
          <a:off x="395536" y="4498569"/>
          <a:ext cx="8286808" cy="2216185"/>
        </p:xfrm>
        <a:graphic>
          <a:graphicData uri="http://schemas.openxmlformats.org/drawingml/2006/table">
            <a:tbl>
              <a:tblPr/>
              <a:tblGrid>
                <a:gridCol w="1945296"/>
                <a:gridCol w="3170756"/>
                <a:gridCol w="3170756"/>
              </a:tblGrid>
              <a:tr h="240291">
                <a:tc>
                  <a:txBody>
                    <a:bodyPr/>
                    <a:lstStyle/>
                    <a:p>
                      <a:pPr algn="ctr">
                        <a:spcAft>
                          <a:spcPts val="0"/>
                        </a:spcAft>
                      </a:pPr>
                      <a:r>
                        <a:rPr lang="fr-FR" sz="1400" b="1" cap="small" dirty="0" smtClean="0">
                          <a:solidFill>
                            <a:schemeClr val="bg1"/>
                          </a:solidFill>
                          <a:latin typeface="Tw Cen MT" pitchFamily="34" charset="0"/>
                          <a:ea typeface="Calibri"/>
                          <a:cs typeface="Times New Roman"/>
                        </a:rPr>
                        <a:t>Exploitation…</a:t>
                      </a:r>
                      <a:endParaRPr lang="fr-FR" sz="1400" dirty="0">
                        <a:solidFill>
                          <a:schemeClr val="bg1"/>
                        </a:solidFill>
                        <a:latin typeface="Tw Cen MT" pitchFamily="34" charset="0"/>
                        <a:ea typeface="Calibri"/>
                        <a:cs typeface="Times New Roman"/>
                      </a:endParaRPr>
                    </a:p>
                  </a:txBody>
                  <a:tcPr marL="68580" marR="68580" marT="0" marB="0">
                    <a:lnL w="28575"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rgbClr val="004620"/>
                    </a:solidFill>
                  </a:tcPr>
                </a:tc>
                <a:tc>
                  <a:txBody>
                    <a:bodyPr/>
                    <a:lstStyle/>
                    <a:p>
                      <a:pPr algn="ctr">
                        <a:spcAft>
                          <a:spcPts val="0"/>
                        </a:spcAft>
                      </a:pPr>
                      <a:r>
                        <a:rPr lang="fr-FR" sz="1400" b="1" cap="small" dirty="0">
                          <a:solidFill>
                            <a:schemeClr val="bg1"/>
                          </a:solidFill>
                          <a:latin typeface="Tw Cen MT" pitchFamily="34" charset="0"/>
                          <a:ea typeface="Calibri"/>
                          <a:cs typeface="Times New Roman"/>
                        </a:rPr>
                        <a:t>Familiale</a:t>
                      </a:r>
                      <a:endParaRPr lang="fr-FR" sz="1400" dirty="0">
                        <a:solidFill>
                          <a:schemeClr val="bg1"/>
                        </a:solidFill>
                        <a:latin typeface="Tw Cen MT" pitchFamily="34" charset="0"/>
                        <a:ea typeface="Calibri"/>
                        <a:cs typeface="Times New Roman"/>
                      </a:endParaRPr>
                    </a:p>
                  </a:txBody>
                  <a:tcPr marL="68580" marR="68580" marT="0" marB="0">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rgbClr val="004620"/>
                    </a:solidFill>
                  </a:tcPr>
                </a:tc>
                <a:tc>
                  <a:txBody>
                    <a:bodyPr/>
                    <a:lstStyle/>
                    <a:p>
                      <a:pPr algn="ctr">
                        <a:spcAft>
                          <a:spcPts val="0"/>
                        </a:spcAft>
                      </a:pPr>
                      <a:r>
                        <a:rPr lang="fr-FR" sz="1400" b="1" cap="small" dirty="0">
                          <a:solidFill>
                            <a:schemeClr val="bg1"/>
                          </a:solidFill>
                          <a:latin typeface="Tw Cen MT" pitchFamily="34" charset="0"/>
                          <a:ea typeface="Calibri"/>
                          <a:cs typeface="Times New Roman"/>
                        </a:rPr>
                        <a:t>Industrielle ou « patronale »</a:t>
                      </a:r>
                      <a:endParaRPr lang="fr-FR" sz="1400" dirty="0">
                        <a:solidFill>
                          <a:schemeClr val="bg1"/>
                        </a:solidFill>
                        <a:latin typeface="Tw Cen MT" pitchFamily="34" charset="0"/>
                        <a:ea typeface="Calibri"/>
                        <a:cs typeface="Times New Roman"/>
                      </a:endParaRPr>
                    </a:p>
                  </a:txBody>
                  <a:tcPr marL="68580" marR="68580" marT="0" marB="0">
                    <a:lnL w="12700" cap="flat" cmpd="sng" algn="ctr">
                      <a:solidFill>
                        <a:schemeClr val="accent3">
                          <a:lumMod val="40000"/>
                          <a:lumOff val="60000"/>
                        </a:schemeClr>
                      </a:solid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28575"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rgbClr val="004620"/>
                    </a:solidFill>
                  </a:tcPr>
                </a:tc>
              </a:tr>
              <a:tr h="402651">
                <a:tc>
                  <a:txBody>
                    <a:bodyPr/>
                    <a:lstStyle/>
                    <a:p>
                      <a:pPr algn="ctr">
                        <a:spcAft>
                          <a:spcPts val="0"/>
                        </a:spcAft>
                      </a:pPr>
                      <a:r>
                        <a:rPr lang="fr-FR" sz="1400" b="1" cap="small" dirty="0">
                          <a:solidFill>
                            <a:schemeClr val="bg1"/>
                          </a:solidFill>
                          <a:latin typeface="Tw Cen MT" pitchFamily="34" charset="0"/>
                          <a:ea typeface="Calibri"/>
                          <a:cs typeface="Times New Roman"/>
                        </a:rPr>
                        <a:t>Dimension moyenne</a:t>
                      </a:r>
                      <a:endParaRPr lang="fr-FR" sz="1400" dirty="0">
                        <a:solidFill>
                          <a:schemeClr val="bg1"/>
                        </a:solidFill>
                        <a:latin typeface="Tw Cen MT" pitchFamily="34" charset="0"/>
                        <a:ea typeface="Calibri"/>
                        <a:cs typeface="Times New Roman"/>
                      </a:endParaRPr>
                    </a:p>
                    <a:p>
                      <a:pPr algn="ctr">
                        <a:spcAft>
                          <a:spcPts val="0"/>
                        </a:spcAft>
                      </a:pPr>
                      <a:r>
                        <a:rPr lang="fr-FR" sz="1400" b="1" cap="small" dirty="0">
                          <a:solidFill>
                            <a:schemeClr val="bg1"/>
                          </a:solidFill>
                          <a:latin typeface="Tw Cen MT" pitchFamily="34" charset="0"/>
                          <a:ea typeface="Calibri"/>
                          <a:cs typeface="Times New Roman"/>
                        </a:rPr>
                        <a:t>(en hectare)</a:t>
                      </a:r>
                      <a:endParaRPr lang="fr-FR" sz="1400" dirty="0">
                        <a:solidFill>
                          <a:schemeClr val="bg1"/>
                        </a:solidFill>
                        <a:latin typeface="Tw Cen MT" pitchFamily="34" charset="0"/>
                        <a:ea typeface="Calibri"/>
                        <a:cs typeface="Times New Roman"/>
                      </a:endParaRPr>
                    </a:p>
                  </a:txBody>
                  <a:tcPr marL="68580" marR="68580" marT="0" marB="0">
                    <a:lnL w="28575"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rgbClr val="004620"/>
                    </a:solidFill>
                  </a:tcPr>
                </a:tc>
                <a:tc>
                  <a:txBody>
                    <a:bodyPr/>
                    <a:lstStyle/>
                    <a:p>
                      <a:pPr algn="ctr">
                        <a:spcAft>
                          <a:spcPts val="0"/>
                        </a:spcAft>
                      </a:pPr>
                      <a:endParaRPr lang="fr-FR" sz="1000" dirty="0">
                        <a:latin typeface="Tw Cen MT"/>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40000"/>
                        <a:lumOff val="60000"/>
                      </a:schemeClr>
                    </a:solidFill>
                  </a:tcPr>
                </a:tc>
                <a:tc>
                  <a:txBody>
                    <a:bodyPr/>
                    <a:lstStyle/>
                    <a:p>
                      <a:pPr algn="l">
                        <a:spcAft>
                          <a:spcPts val="0"/>
                        </a:spcAft>
                      </a:pPr>
                      <a:endParaRPr lang="fr-FR" sz="1000" dirty="0">
                        <a:latin typeface="Verdana"/>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40000"/>
                        <a:lumOff val="60000"/>
                      </a:schemeClr>
                    </a:solidFill>
                  </a:tcPr>
                </a:tc>
              </a:tr>
              <a:tr h="480583">
                <a:tc>
                  <a:txBody>
                    <a:bodyPr/>
                    <a:lstStyle/>
                    <a:p>
                      <a:pPr algn="ctr">
                        <a:spcAft>
                          <a:spcPts val="0"/>
                        </a:spcAft>
                      </a:pPr>
                      <a:r>
                        <a:rPr lang="fr-FR" sz="1400" b="1" cap="small" dirty="0">
                          <a:solidFill>
                            <a:schemeClr val="bg1"/>
                          </a:solidFill>
                          <a:latin typeface="Tw Cen MT" pitchFamily="34" charset="0"/>
                          <a:ea typeface="Calibri"/>
                          <a:cs typeface="Times New Roman"/>
                        </a:rPr>
                        <a:t>Produits</a:t>
                      </a:r>
                      <a:endParaRPr lang="fr-FR" sz="1400" dirty="0">
                        <a:solidFill>
                          <a:schemeClr val="bg1"/>
                        </a:solidFill>
                        <a:latin typeface="Tw Cen MT" pitchFamily="34" charset="0"/>
                        <a:ea typeface="Calibri"/>
                        <a:cs typeface="Times New Roman"/>
                      </a:endParaRPr>
                    </a:p>
                    <a:p>
                      <a:pPr algn="ctr">
                        <a:spcAft>
                          <a:spcPts val="0"/>
                        </a:spcAft>
                      </a:pPr>
                      <a:r>
                        <a:rPr lang="fr-FR" sz="1400" b="1" cap="small" dirty="0">
                          <a:solidFill>
                            <a:schemeClr val="bg1"/>
                          </a:solidFill>
                          <a:latin typeface="Tw Cen MT" pitchFamily="34" charset="0"/>
                          <a:ea typeface="Calibri"/>
                          <a:cs typeface="Times New Roman"/>
                        </a:rPr>
                        <a:t>cultivés</a:t>
                      </a:r>
                      <a:endParaRPr lang="fr-FR" sz="1400" dirty="0">
                        <a:solidFill>
                          <a:schemeClr val="bg1"/>
                        </a:solidFill>
                        <a:latin typeface="Tw Cen MT" pitchFamily="34" charset="0"/>
                        <a:ea typeface="Calibri"/>
                        <a:cs typeface="Times New Roman"/>
                      </a:endParaRPr>
                    </a:p>
                  </a:txBody>
                  <a:tcPr marL="68580" marR="68580" marT="0" marB="0" anchor="ctr">
                    <a:lnL w="28575"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rgbClr val="004620"/>
                    </a:solidFill>
                  </a:tcPr>
                </a:tc>
                <a:tc>
                  <a:txBody>
                    <a:bodyPr/>
                    <a:lstStyle/>
                    <a:p>
                      <a:pPr algn="ctr">
                        <a:spcAft>
                          <a:spcPts val="0"/>
                        </a:spcAft>
                      </a:pPr>
                      <a:endParaRPr lang="fr-FR" sz="1000" dirty="0">
                        <a:latin typeface="Verdana"/>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endParaRPr lang="fr-FR" sz="1000" dirty="0">
                        <a:latin typeface="Verdana"/>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60000"/>
                        <a:lumOff val="40000"/>
                      </a:schemeClr>
                    </a:solidFill>
                  </a:tcPr>
                </a:tc>
              </a:tr>
              <a:tr h="588008">
                <a:tc>
                  <a:txBody>
                    <a:bodyPr/>
                    <a:lstStyle/>
                    <a:p>
                      <a:pPr algn="ctr">
                        <a:spcAft>
                          <a:spcPts val="0"/>
                        </a:spcAft>
                      </a:pPr>
                      <a:r>
                        <a:rPr lang="fr-FR" sz="1400" b="1" cap="small" dirty="0">
                          <a:solidFill>
                            <a:schemeClr val="bg1"/>
                          </a:solidFill>
                          <a:latin typeface="Tw Cen MT" pitchFamily="34" charset="0"/>
                          <a:ea typeface="Calibri"/>
                          <a:cs typeface="Times New Roman"/>
                        </a:rPr>
                        <a:t>Marchés</a:t>
                      </a:r>
                      <a:endParaRPr lang="fr-FR" sz="1400" dirty="0">
                        <a:solidFill>
                          <a:schemeClr val="bg1"/>
                        </a:solidFill>
                        <a:latin typeface="Tw Cen MT" pitchFamily="34" charset="0"/>
                        <a:ea typeface="Calibri"/>
                        <a:cs typeface="Times New Roman"/>
                      </a:endParaRPr>
                    </a:p>
                    <a:p>
                      <a:pPr algn="ctr">
                        <a:spcAft>
                          <a:spcPts val="0"/>
                        </a:spcAft>
                      </a:pPr>
                      <a:r>
                        <a:rPr lang="fr-FR" sz="1400" b="1" cap="small" dirty="0">
                          <a:solidFill>
                            <a:schemeClr val="bg1"/>
                          </a:solidFill>
                          <a:latin typeface="Tw Cen MT" pitchFamily="34" charset="0"/>
                          <a:ea typeface="Calibri"/>
                          <a:cs typeface="Times New Roman"/>
                        </a:rPr>
                        <a:t>alimentés</a:t>
                      </a:r>
                      <a:endParaRPr lang="fr-FR" sz="1400" dirty="0">
                        <a:solidFill>
                          <a:schemeClr val="bg1"/>
                        </a:solidFill>
                        <a:latin typeface="Tw Cen MT" pitchFamily="34" charset="0"/>
                        <a:ea typeface="Calibri"/>
                        <a:cs typeface="Times New Roman"/>
                      </a:endParaRPr>
                    </a:p>
                  </a:txBody>
                  <a:tcPr marL="68580" marR="68580" marT="0" marB="0" anchor="ctr">
                    <a:lnL w="28575"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rgbClr val="004620"/>
                    </a:solidFill>
                  </a:tcPr>
                </a:tc>
                <a:tc>
                  <a:txBody>
                    <a:bodyPr/>
                    <a:lstStyle/>
                    <a:p>
                      <a:pPr algn="ctr">
                        <a:spcAft>
                          <a:spcPts val="0"/>
                        </a:spcAft>
                      </a:pPr>
                      <a:endParaRPr lang="fr-FR" sz="1000" dirty="0">
                        <a:latin typeface="Verdana"/>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endParaRPr lang="fr-FR" sz="1000" dirty="0">
                        <a:latin typeface="Verdana"/>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12700" cap="flat" cmpd="sng" algn="ctr">
                      <a:solidFill>
                        <a:schemeClr val="accent3">
                          <a:lumMod val="40000"/>
                          <a:lumOff val="60000"/>
                        </a:schemeClr>
                      </a:solidFill>
                      <a:prstDash val="solid"/>
                      <a:round/>
                      <a:headEnd type="none" w="med" len="med"/>
                      <a:tailEnd type="none" w="med" len="med"/>
                    </a:lnB>
                    <a:solidFill>
                      <a:schemeClr val="accent3">
                        <a:lumMod val="40000"/>
                        <a:lumOff val="60000"/>
                      </a:schemeClr>
                    </a:solidFill>
                  </a:tcPr>
                </a:tc>
              </a:tr>
              <a:tr h="480583">
                <a:tc>
                  <a:txBody>
                    <a:bodyPr/>
                    <a:lstStyle/>
                    <a:p>
                      <a:pPr algn="ctr">
                        <a:spcAft>
                          <a:spcPts val="0"/>
                        </a:spcAft>
                      </a:pPr>
                      <a:r>
                        <a:rPr lang="fr-FR" sz="1400" b="1" cap="small" dirty="0">
                          <a:solidFill>
                            <a:schemeClr val="bg1"/>
                          </a:solidFill>
                          <a:latin typeface="Tw Cen MT" pitchFamily="34" charset="0"/>
                          <a:ea typeface="Calibri"/>
                          <a:cs typeface="Times New Roman"/>
                        </a:rPr>
                        <a:t>Agriculture </a:t>
                      </a:r>
                      <a:endParaRPr lang="fr-FR" sz="1400" b="1" cap="small" dirty="0" smtClean="0">
                        <a:solidFill>
                          <a:schemeClr val="bg1"/>
                        </a:solidFill>
                        <a:latin typeface="Tw Cen MT" pitchFamily="34" charset="0"/>
                        <a:ea typeface="Calibri"/>
                        <a:cs typeface="Times New Roman"/>
                      </a:endParaRPr>
                    </a:p>
                    <a:p>
                      <a:pPr algn="ctr">
                        <a:spcAft>
                          <a:spcPts val="0"/>
                        </a:spcAft>
                      </a:pPr>
                      <a:r>
                        <a:rPr lang="fr-FR" sz="1400" b="1" cap="small" dirty="0" smtClean="0">
                          <a:solidFill>
                            <a:schemeClr val="bg1"/>
                          </a:solidFill>
                          <a:latin typeface="Tw Cen MT" pitchFamily="34" charset="0"/>
                          <a:ea typeface="Calibri"/>
                          <a:cs typeface="Times New Roman"/>
                        </a:rPr>
                        <a:t>pratiquée</a:t>
                      </a:r>
                      <a:endParaRPr lang="fr-FR" sz="1400" dirty="0">
                        <a:solidFill>
                          <a:schemeClr val="bg1"/>
                        </a:solidFill>
                        <a:latin typeface="Tw Cen MT" pitchFamily="34" charset="0"/>
                        <a:ea typeface="Calibri"/>
                        <a:cs typeface="Times New Roman"/>
                      </a:endParaRPr>
                    </a:p>
                  </a:txBody>
                  <a:tcPr marL="68580" marR="68580" marT="0" marB="0" anchor="ctr">
                    <a:lnL w="28575"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rgbClr val="004620"/>
                    </a:solidFill>
                  </a:tcPr>
                </a:tc>
                <a:tc>
                  <a:txBody>
                    <a:bodyPr/>
                    <a:lstStyle/>
                    <a:p>
                      <a:pPr algn="ctr">
                        <a:spcAft>
                          <a:spcPts val="0"/>
                        </a:spcAft>
                      </a:pPr>
                      <a:endParaRPr lang="fr-FR" sz="1000" dirty="0">
                        <a:latin typeface="Verdana"/>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12700"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endParaRPr lang="fr-FR" sz="1000" dirty="0">
                        <a:latin typeface="Verdana"/>
                        <a:ea typeface="Calibri"/>
                        <a:cs typeface="Times New Roman"/>
                      </a:endParaRPr>
                    </a:p>
                  </a:txBody>
                  <a:tcPr marL="68580" marR="68580" marT="0" marB="0" anchor="ctr">
                    <a:lnL w="12700" cap="flat" cmpd="sng" algn="ctr">
                      <a:solidFill>
                        <a:schemeClr val="accent3">
                          <a:lumMod val="40000"/>
                          <a:lumOff val="60000"/>
                        </a:schemeClr>
                      </a:solidFill>
                      <a:prstDash val="solid"/>
                      <a:round/>
                      <a:headEnd type="none" w="med" len="med"/>
                      <a:tailEnd type="none" w="med" len="med"/>
                    </a:lnL>
                    <a:lnR w="28575" cap="flat" cmpd="sng" algn="ctr">
                      <a:solidFill>
                        <a:schemeClr val="accent3">
                          <a:lumMod val="40000"/>
                          <a:lumOff val="60000"/>
                        </a:schemeClr>
                      </a:solidFill>
                      <a:prstDash val="solid"/>
                      <a:round/>
                      <a:headEnd type="none" w="med" len="med"/>
                      <a:tailEnd type="none" w="med" len="med"/>
                    </a:lnR>
                    <a:lnT w="12700" cap="flat" cmpd="sng" algn="ctr">
                      <a:solidFill>
                        <a:schemeClr val="accent3">
                          <a:lumMod val="40000"/>
                          <a:lumOff val="60000"/>
                        </a:schemeClr>
                      </a:solidFill>
                      <a:prstDash val="solid"/>
                      <a:round/>
                      <a:headEnd type="none" w="med" len="med"/>
                      <a:tailEnd type="none" w="med" len="med"/>
                    </a:lnT>
                    <a:lnB w="28575" cap="flat" cmpd="sng" algn="ctr">
                      <a:solidFill>
                        <a:schemeClr val="accent3">
                          <a:lumMod val="40000"/>
                          <a:lumOff val="60000"/>
                        </a:schemeClr>
                      </a:solidFill>
                      <a:prstDash val="solid"/>
                      <a:round/>
                      <a:headEnd type="none" w="med" len="med"/>
                      <a:tailEnd type="none" w="med" len="med"/>
                    </a:lnB>
                    <a:solidFill>
                      <a:schemeClr val="accent3">
                        <a:lumMod val="60000"/>
                        <a:lumOff val="40000"/>
                      </a:schemeClr>
                    </a:solidFill>
                  </a:tcPr>
                </a:tc>
              </a:tr>
            </a:tbl>
          </a:graphicData>
        </a:graphic>
      </p:graphicFrame>
      <p:sp>
        <p:nvSpPr>
          <p:cNvPr id="72" name="ZoneTexte 71"/>
          <p:cNvSpPr txBox="1"/>
          <p:nvPr/>
        </p:nvSpPr>
        <p:spPr>
          <a:xfrm>
            <a:off x="428596" y="456927"/>
            <a:ext cx="8286808" cy="307777"/>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accent3">
                    <a:lumMod val="50000"/>
                  </a:schemeClr>
                </a:solidFill>
                <a:latin typeface="Tw Cen MT" pitchFamily="34" charset="0"/>
              </a:rPr>
              <a:t>Exercice</a:t>
            </a:r>
            <a:r>
              <a:rPr lang="fr-FR" sz="1400" b="1" dirty="0" smtClean="0">
                <a:solidFill>
                  <a:schemeClr val="accent3">
                    <a:lumMod val="50000"/>
                  </a:schemeClr>
                </a:solidFill>
                <a:latin typeface="Tw Cen MT" pitchFamily="34" charset="0"/>
              </a:rPr>
              <a:t> : complétez le tableau suivant en utilisant les renseignements contenus dans le texte</a:t>
            </a:r>
          </a:p>
        </p:txBody>
      </p:sp>
      <p:sp>
        <p:nvSpPr>
          <p:cNvPr id="73" name="Rectangle 72"/>
          <p:cNvSpPr/>
          <p:nvPr/>
        </p:nvSpPr>
        <p:spPr>
          <a:xfrm>
            <a:off x="467544" y="1285860"/>
            <a:ext cx="2628000" cy="142876"/>
          </a:xfrm>
          <a:prstGeom prst="rect">
            <a:avLst/>
          </a:prstGeom>
          <a:solidFill>
            <a:schemeClr val="accent1">
              <a:alpha val="33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Rectangle 73"/>
          <p:cNvSpPr/>
          <p:nvPr/>
        </p:nvSpPr>
        <p:spPr>
          <a:xfrm>
            <a:off x="2342181" y="4755204"/>
            <a:ext cx="3214710" cy="369332"/>
          </a:xfrm>
          <a:prstGeom prst="rect">
            <a:avLst/>
          </a:prstGeom>
        </p:spPr>
        <p:txBody>
          <a:bodyPr wrap="square">
            <a:spAutoFit/>
          </a:bodyPr>
          <a:lstStyle/>
          <a:p>
            <a:pPr algn="ctr">
              <a:spcAft>
                <a:spcPts val="0"/>
              </a:spcAft>
            </a:pPr>
            <a:r>
              <a:rPr lang="fr-FR" dirty="0" smtClean="0">
                <a:latin typeface="Tw Cen MT" pitchFamily="34" charset="0"/>
              </a:rPr>
              <a:t>26</a:t>
            </a:r>
            <a:endParaRPr lang="fr-FR" sz="1000" dirty="0">
              <a:latin typeface="Tw Cen MT" pitchFamily="34" charset="0"/>
              <a:ea typeface="Calibri"/>
              <a:cs typeface="Times New Roman"/>
            </a:endParaRPr>
          </a:p>
        </p:txBody>
      </p:sp>
      <p:sp>
        <p:nvSpPr>
          <p:cNvPr id="75" name="Rectangle 74"/>
          <p:cNvSpPr/>
          <p:nvPr/>
        </p:nvSpPr>
        <p:spPr>
          <a:xfrm>
            <a:off x="1440000" y="2000231"/>
            <a:ext cx="2340000" cy="142876"/>
          </a:xfrm>
          <a:prstGeom prst="rect">
            <a:avLst/>
          </a:prstGeom>
          <a:solidFill>
            <a:schemeClr val="accent1">
              <a:alpha val="33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Rectangle 75"/>
          <p:cNvSpPr/>
          <p:nvPr/>
        </p:nvSpPr>
        <p:spPr>
          <a:xfrm>
            <a:off x="471686" y="2348880"/>
            <a:ext cx="936000" cy="142876"/>
          </a:xfrm>
          <a:prstGeom prst="rect">
            <a:avLst/>
          </a:prstGeom>
          <a:solidFill>
            <a:schemeClr val="accent1">
              <a:alpha val="33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p:cNvSpPr/>
          <p:nvPr/>
        </p:nvSpPr>
        <p:spPr>
          <a:xfrm>
            <a:off x="5539072" y="4735528"/>
            <a:ext cx="3143272" cy="369332"/>
          </a:xfrm>
          <a:prstGeom prst="rect">
            <a:avLst/>
          </a:prstGeom>
        </p:spPr>
        <p:txBody>
          <a:bodyPr wrap="square">
            <a:spAutoFit/>
          </a:bodyPr>
          <a:lstStyle/>
          <a:p>
            <a:pPr algn="ctr"/>
            <a:r>
              <a:rPr lang="fr-FR" dirty="0" smtClean="0">
                <a:latin typeface="Tw Cen MT" pitchFamily="34" charset="0"/>
              </a:rPr>
              <a:t>De  430  à 1000</a:t>
            </a:r>
            <a:endParaRPr lang="fr-FR" dirty="0">
              <a:latin typeface="Tw Cen MT" pitchFamily="34" charset="0"/>
            </a:endParaRPr>
          </a:p>
        </p:txBody>
      </p:sp>
      <p:sp>
        <p:nvSpPr>
          <p:cNvPr id="78" name="Rectangle 77"/>
          <p:cNvSpPr/>
          <p:nvPr/>
        </p:nvSpPr>
        <p:spPr>
          <a:xfrm>
            <a:off x="1907704" y="1458000"/>
            <a:ext cx="3888432" cy="142876"/>
          </a:xfrm>
          <a:prstGeom prst="rect">
            <a:avLst/>
          </a:prstGeom>
          <a:solidFill>
            <a:schemeClr val="accent2">
              <a:lumMod val="50000"/>
              <a:alpha val="33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Rectangle 78"/>
          <p:cNvSpPr/>
          <p:nvPr/>
        </p:nvSpPr>
        <p:spPr>
          <a:xfrm>
            <a:off x="2324362" y="5085184"/>
            <a:ext cx="3214710" cy="584775"/>
          </a:xfrm>
          <a:prstGeom prst="rect">
            <a:avLst/>
          </a:prstGeom>
        </p:spPr>
        <p:txBody>
          <a:bodyPr wrap="square">
            <a:spAutoFit/>
          </a:bodyPr>
          <a:lstStyle/>
          <a:p>
            <a:pPr algn="ctr"/>
            <a:r>
              <a:rPr lang="fr-FR" sz="1600" dirty="0" smtClean="0">
                <a:latin typeface="Tw Cen MT" pitchFamily="34" charset="0"/>
              </a:rPr>
              <a:t>viande (porc, poulet, bœuf), lait, maïs, haricot, soja, manioc</a:t>
            </a:r>
            <a:endParaRPr lang="fr-FR" sz="1600" dirty="0">
              <a:latin typeface="Tw Cen MT" pitchFamily="34" charset="0"/>
            </a:endParaRPr>
          </a:p>
        </p:txBody>
      </p:sp>
      <p:sp>
        <p:nvSpPr>
          <p:cNvPr id="80" name="Rectangle 79"/>
          <p:cNvSpPr/>
          <p:nvPr/>
        </p:nvSpPr>
        <p:spPr>
          <a:xfrm>
            <a:off x="485828" y="1816404"/>
            <a:ext cx="5783126" cy="144000"/>
          </a:xfrm>
          <a:prstGeom prst="rect">
            <a:avLst/>
          </a:prstGeom>
          <a:solidFill>
            <a:schemeClr val="accent2">
              <a:lumMod val="50000"/>
              <a:alpha val="33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Rectangle 80"/>
          <p:cNvSpPr/>
          <p:nvPr/>
        </p:nvSpPr>
        <p:spPr>
          <a:xfrm>
            <a:off x="5521138" y="5076472"/>
            <a:ext cx="3143272" cy="584775"/>
          </a:xfrm>
          <a:prstGeom prst="rect">
            <a:avLst/>
          </a:prstGeom>
        </p:spPr>
        <p:txBody>
          <a:bodyPr wrap="square">
            <a:spAutoFit/>
          </a:bodyPr>
          <a:lstStyle/>
          <a:p>
            <a:pPr algn="ctr"/>
            <a:r>
              <a:rPr lang="fr-FR" sz="1600" dirty="0" smtClean="0">
                <a:latin typeface="Tw Cen MT" pitchFamily="34" charset="0"/>
              </a:rPr>
              <a:t>monoculture (canne à sucre, soja, eucalyptus…)</a:t>
            </a:r>
            <a:endParaRPr lang="fr-FR" sz="1600" dirty="0">
              <a:latin typeface="Tw Cen MT" pitchFamily="34" charset="0"/>
            </a:endParaRPr>
          </a:p>
        </p:txBody>
      </p:sp>
      <p:sp>
        <p:nvSpPr>
          <p:cNvPr id="18435" name="Rectangle 3"/>
          <p:cNvSpPr>
            <a:spLocks noChangeArrowheads="1"/>
          </p:cNvSpPr>
          <p:nvPr/>
        </p:nvSpPr>
        <p:spPr bwMode="auto">
          <a:xfrm>
            <a:off x="2342181" y="5661248"/>
            <a:ext cx="317036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dirty="0" smtClean="0">
                <a:latin typeface="Tw Cen MT" pitchFamily="34" charset="0"/>
                <a:ea typeface="Calibri" pitchFamily="34" charset="0"/>
                <a:cs typeface="Times New Roman"/>
              </a:rPr>
              <a:t>●</a:t>
            </a:r>
            <a:r>
              <a:rPr kumimoji="0" lang="fr-FR" sz="1600" b="0" i="0" u="none" strike="noStrike" cap="none" normalizeH="0" baseline="0" dirty="0" smtClean="0">
                <a:ln>
                  <a:noFill/>
                </a:ln>
                <a:solidFill>
                  <a:schemeClr val="tx1"/>
                </a:solidFill>
                <a:effectLst/>
                <a:latin typeface="Tw Cen MT" pitchFamily="34" charset="0"/>
                <a:ea typeface="Calibri" pitchFamily="34" charset="0"/>
                <a:cs typeface="Tahoma" pitchFamily="34" charset="0"/>
              </a:rPr>
              <a:t> autoconsommation </a:t>
            </a:r>
          </a:p>
          <a:p>
            <a:pPr lvl="0" eaLnBrk="0" fontAlgn="base" hangingPunct="0">
              <a:spcBef>
                <a:spcPct val="0"/>
              </a:spcBef>
              <a:spcAft>
                <a:spcPct val="0"/>
              </a:spcAft>
            </a:pPr>
            <a:r>
              <a:rPr lang="fr-FR" sz="1600" dirty="0" smtClean="0">
                <a:latin typeface="Tw Cen MT" pitchFamily="34" charset="0"/>
                <a:ea typeface="Calibri" pitchFamily="34" charset="0"/>
                <a:cs typeface="Tahoma" pitchFamily="34" charset="0"/>
              </a:rPr>
              <a:t>●</a:t>
            </a:r>
            <a:r>
              <a:rPr kumimoji="0" lang="fr-FR" sz="1600" b="0" i="0" u="none" strike="noStrike" cap="none" normalizeH="0" baseline="0" dirty="0" smtClean="0">
                <a:ln>
                  <a:noFill/>
                </a:ln>
                <a:solidFill>
                  <a:schemeClr val="tx1"/>
                </a:solidFill>
                <a:effectLst/>
                <a:latin typeface="Tw Cen MT" pitchFamily="34" charset="0"/>
                <a:ea typeface="Calibri" pitchFamily="34" charset="0"/>
                <a:cs typeface="Tahoma" pitchFamily="34" charset="0"/>
              </a:rPr>
              <a:t> marchés domestiques brésiliens</a:t>
            </a:r>
            <a:r>
              <a:rPr kumimoji="0" lang="fr-FR" sz="1600" b="0" i="0" u="none" strike="noStrike" cap="none" normalizeH="0" baseline="0" dirty="0" smtClean="0">
                <a:ln>
                  <a:noFill/>
                </a:ln>
                <a:solidFill>
                  <a:schemeClr val="tx1"/>
                </a:solidFill>
                <a:effectLst/>
                <a:latin typeface="Tw Cen MT" pitchFamily="34" charset="0"/>
                <a:cs typeface="Arial" pitchFamily="34" charset="0"/>
              </a:rPr>
              <a:t> </a:t>
            </a:r>
          </a:p>
        </p:txBody>
      </p:sp>
      <p:sp>
        <p:nvSpPr>
          <p:cNvPr id="85" name="Rectangle 84"/>
          <p:cNvSpPr/>
          <p:nvPr/>
        </p:nvSpPr>
        <p:spPr>
          <a:xfrm>
            <a:off x="471686" y="1638000"/>
            <a:ext cx="1296000" cy="142876"/>
          </a:xfrm>
          <a:prstGeom prst="rect">
            <a:avLst/>
          </a:prstGeom>
          <a:solidFill>
            <a:srgbClr val="00B050">
              <a:alpha val="33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Rectangle 85"/>
          <p:cNvSpPr/>
          <p:nvPr/>
        </p:nvSpPr>
        <p:spPr>
          <a:xfrm>
            <a:off x="4959754" y="1638000"/>
            <a:ext cx="2052000" cy="142876"/>
          </a:xfrm>
          <a:prstGeom prst="rect">
            <a:avLst/>
          </a:prstGeom>
          <a:solidFill>
            <a:srgbClr val="00B050">
              <a:alpha val="33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Rectangle 86"/>
          <p:cNvSpPr/>
          <p:nvPr/>
        </p:nvSpPr>
        <p:spPr>
          <a:xfrm>
            <a:off x="5483951" y="5661247"/>
            <a:ext cx="3143272" cy="584775"/>
          </a:xfrm>
          <a:prstGeom prst="rect">
            <a:avLst/>
          </a:prstGeom>
        </p:spPr>
        <p:txBody>
          <a:bodyPr wrap="square">
            <a:spAutoFit/>
          </a:bodyPr>
          <a:lstStyle/>
          <a:p>
            <a:pPr algn="ctr"/>
            <a:r>
              <a:rPr lang="fr-FR" sz="1600" dirty="0" smtClean="0">
                <a:latin typeface="Tw Cen MT" pitchFamily="34" charset="0"/>
                <a:ea typeface="Calibri" pitchFamily="34" charset="0"/>
                <a:cs typeface="Tahoma" pitchFamily="34" charset="0"/>
              </a:rPr>
              <a:t>●</a:t>
            </a:r>
            <a:r>
              <a:rPr lang="fr-FR" sz="1600" dirty="0" smtClean="0">
                <a:latin typeface="Tw Cen MT" pitchFamily="34" charset="0"/>
              </a:rPr>
              <a:t> marché international (exportations)</a:t>
            </a:r>
            <a:endParaRPr lang="fr-FR" sz="1600" dirty="0">
              <a:latin typeface="Tw Cen MT" pitchFamily="34" charset="0"/>
            </a:endParaRPr>
          </a:p>
        </p:txBody>
      </p:sp>
      <p:sp>
        <p:nvSpPr>
          <p:cNvPr id="89" name="Rectangle 88"/>
          <p:cNvSpPr/>
          <p:nvPr/>
        </p:nvSpPr>
        <p:spPr>
          <a:xfrm>
            <a:off x="1080000" y="2880000"/>
            <a:ext cx="1580106" cy="142876"/>
          </a:xfrm>
          <a:prstGeom prst="rect">
            <a:avLst/>
          </a:prstGeom>
          <a:solidFill>
            <a:srgbClr val="00B050">
              <a:alpha val="33000"/>
            </a:srgb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436" name="Rectangle 4"/>
          <p:cNvSpPr>
            <a:spLocks noChangeArrowheads="1"/>
          </p:cNvSpPr>
          <p:nvPr/>
        </p:nvSpPr>
        <p:spPr bwMode="auto">
          <a:xfrm>
            <a:off x="2342181" y="6165304"/>
            <a:ext cx="321471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small" normalizeH="0" dirty="0" smtClean="0">
                <a:ln>
                  <a:noFill/>
                </a:ln>
                <a:solidFill>
                  <a:srgbClr val="C00000"/>
                </a:solidFill>
                <a:effectLst/>
                <a:latin typeface="Tw Cen MT" pitchFamily="34" charset="0"/>
                <a:ea typeface="Calibri" pitchFamily="34" charset="0"/>
                <a:cs typeface="Tahoma" pitchFamily="34" charset="0"/>
              </a:rPr>
              <a:t>Agriculture traditionnelle,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small" normalizeH="0" dirty="0" smtClean="0">
                <a:ln>
                  <a:noFill/>
                </a:ln>
                <a:solidFill>
                  <a:srgbClr val="C00000"/>
                </a:solidFill>
                <a:effectLst/>
                <a:latin typeface="Tw Cen MT" pitchFamily="34" charset="0"/>
                <a:ea typeface="Calibri" pitchFamily="34" charset="0"/>
                <a:cs typeface="Tahoma" pitchFamily="34" charset="0"/>
              </a:rPr>
              <a:t>vivrière</a:t>
            </a:r>
            <a:r>
              <a:rPr kumimoji="0" lang="fr-FR" sz="1600" b="1" i="0" u="none" strike="noStrike" cap="small" normalizeH="0" dirty="0" smtClean="0">
                <a:ln>
                  <a:noFill/>
                </a:ln>
                <a:solidFill>
                  <a:srgbClr val="C00000"/>
                </a:solidFill>
                <a:effectLst/>
                <a:latin typeface="Tw Cen MT" pitchFamily="34" charset="0"/>
                <a:cs typeface="Arial" pitchFamily="34" charset="0"/>
              </a:rPr>
              <a:t> </a:t>
            </a:r>
          </a:p>
        </p:txBody>
      </p:sp>
      <p:sp>
        <p:nvSpPr>
          <p:cNvPr id="18437" name="Rectangle 5"/>
          <p:cNvSpPr>
            <a:spLocks noChangeArrowheads="1"/>
          </p:cNvSpPr>
          <p:nvPr/>
        </p:nvSpPr>
        <p:spPr bwMode="auto">
          <a:xfrm>
            <a:off x="5508333" y="6166767"/>
            <a:ext cx="3143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small" normalizeH="0" dirty="0" smtClean="0">
                <a:ln>
                  <a:noFill/>
                </a:ln>
                <a:solidFill>
                  <a:srgbClr val="C00000"/>
                </a:solidFill>
                <a:effectLst/>
                <a:latin typeface="Tw Cen MT" pitchFamily="34" charset="0"/>
                <a:ea typeface="Calibri" pitchFamily="34" charset="0"/>
                <a:cs typeface="Tahoma" pitchFamily="34" charset="0"/>
              </a:rPr>
              <a:t>Agriculture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600" b="1" i="0" u="none" strike="noStrike" cap="small" normalizeH="0" dirty="0" smtClean="0">
                <a:ln>
                  <a:noFill/>
                </a:ln>
                <a:solidFill>
                  <a:srgbClr val="C00000"/>
                </a:solidFill>
                <a:effectLst/>
                <a:latin typeface="Tw Cen MT" pitchFamily="34" charset="0"/>
                <a:ea typeface="Calibri" pitchFamily="34" charset="0"/>
                <a:cs typeface="Tahoma" pitchFamily="34" charset="0"/>
              </a:rPr>
              <a:t>productiviste, commerciale</a:t>
            </a:r>
            <a:r>
              <a:rPr kumimoji="0" lang="fr-FR" sz="1600" b="1" i="0" u="none" strike="noStrike" cap="small" normalizeH="0" dirty="0" smtClean="0">
                <a:ln>
                  <a:noFill/>
                </a:ln>
                <a:solidFill>
                  <a:srgbClr val="C00000"/>
                </a:solidFill>
                <a:effectLst/>
                <a:latin typeface="Tw Cen MT" pitchFamily="34" charset="0"/>
                <a:cs typeface="Arial" pitchFamily="34" charset="0"/>
              </a:rPr>
              <a:t> </a:t>
            </a:r>
          </a:p>
        </p:txBody>
      </p:sp>
      <p:sp>
        <p:nvSpPr>
          <p:cNvPr id="24" name="ZoneTexte 23"/>
          <p:cNvSpPr txBox="1"/>
          <p:nvPr/>
        </p:nvSpPr>
        <p:spPr>
          <a:xfrm>
            <a:off x="0" y="45785"/>
            <a:ext cx="9144000" cy="430887"/>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200" b="1" u="sng" dirty="0" smtClean="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II. Deux systèmes agricoles qui s’opposent</a:t>
            </a:r>
            <a:endParaRPr lang="fr-FR" sz="2200" b="1" u="sng" dirty="0">
              <a:ln/>
              <a:solidFill>
                <a:schemeClr val="accent3">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25" name="ZoneTexte 24"/>
          <p:cNvSpPr txBox="1"/>
          <p:nvPr/>
        </p:nvSpPr>
        <p:spPr>
          <a:xfrm>
            <a:off x="428596" y="4492277"/>
            <a:ext cx="2181404" cy="1815882"/>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accent3">
                    <a:lumMod val="50000"/>
                  </a:schemeClr>
                </a:solidFill>
                <a:latin typeface="Tw Cen MT" pitchFamily="34" charset="0"/>
              </a:rPr>
              <a:t>Question </a:t>
            </a:r>
            <a:r>
              <a:rPr lang="fr-FR" sz="1400" b="1" dirty="0" smtClean="0">
                <a:solidFill>
                  <a:schemeClr val="accent3">
                    <a:lumMod val="50000"/>
                  </a:schemeClr>
                </a:solidFill>
                <a:latin typeface="Tw Cen MT" pitchFamily="34" charset="0"/>
              </a:rPr>
              <a:t>: pourquoi peut-on dire que ces deux systèmes restent opposés malgré l’action du gouvernement Lula (poursuivie par </a:t>
            </a:r>
            <a:r>
              <a:rPr lang="fr-FR" sz="1400" b="1" dirty="0" err="1" smtClean="0">
                <a:solidFill>
                  <a:schemeClr val="accent3">
                    <a:lumMod val="50000"/>
                  </a:schemeClr>
                </a:solidFill>
                <a:latin typeface="Tw Cen MT" pitchFamily="34" charset="0"/>
              </a:rPr>
              <a:t>Dilma</a:t>
            </a:r>
            <a:r>
              <a:rPr lang="fr-FR" sz="1400" b="1" dirty="0" smtClean="0">
                <a:solidFill>
                  <a:schemeClr val="accent3">
                    <a:lumMod val="50000"/>
                  </a:schemeClr>
                </a:solidFill>
                <a:latin typeface="Tw Cen MT" pitchFamily="34" charset="0"/>
              </a:rPr>
              <a:t> </a:t>
            </a:r>
            <a:r>
              <a:rPr lang="fr-FR" sz="1400" b="1" dirty="0" err="1" smtClean="0">
                <a:solidFill>
                  <a:schemeClr val="accent3">
                    <a:lumMod val="50000"/>
                  </a:schemeClr>
                </a:solidFill>
                <a:latin typeface="Tw Cen MT" pitchFamily="34" charset="0"/>
              </a:rPr>
              <a:t>Rousseff</a:t>
            </a:r>
            <a:r>
              <a:rPr lang="fr-FR" sz="1400" b="1" dirty="0" smtClean="0">
                <a:solidFill>
                  <a:schemeClr val="accent3">
                    <a:lumMod val="50000"/>
                  </a:schemeClr>
                </a:solidFill>
                <a:latin typeface="Tw Cen MT" pitchFamily="34" charset="0"/>
              </a:rPr>
              <a:t>) en faveur de l’agriculture familiale ?</a:t>
            </a:r>
          </a:p>
        </p:txBody>
      </p:sp>
      <p:sp>
        <p:nvSpPr>
          <p:cNvPr id="26" name="ZoneTexte 25"/>
          <p:cNvSpPr txBox="1"/>
          <p:nvPr/>
        </p:nvSpPr>
        <p:spPr>
          <a:xfrm>
            <a:off x="2660106" y="4479258"/>
            <a:ext cx="6055298" cy="1077218"/>
          </a:xfrm>
          <a:prstGeom prst="rect">
            <a:avLst/>
          </a:prstGeom>
          <a:solidFill>
            <a:schemeClr val="accent3">
              <a:lumMod val="40000"/>
              <a:lumOff val="60000"/>
              <a:alpha val="50000"/>
            </a:schemeClr>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600" b="1" dirty="0" smtClean="0">
                <a:solidFill>
                  <a:schemeClr val="tx1"/>
                </a:solidFill>
                <a:latin typeface="Tw Cen MT" pitchFamily="34" charset="0"/>
              </a:rPr>
              <a:t>Si les dirigeants brésiliens ont pris conscience que la réforme agraire devait être appliquée et ont favorisé les aides aux petits agriculteurs, ils ont en parallèle soutenu l’agriculture industrielle, secteur phare de l’économie brésilienne. </a:t>
            </a:r>
            <a:endParaRPr lang="fr-FR" sz="1600" b="1" dirty="0">
              <a:solidFill>
                <a:schemeClr val="tx1"/>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10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p:cTn id="18" dur="1000" fill="hold"/>
                                        <p:tgtEl>
                                          <p:spTgt spid="1026"/>
                                        </p:tgtEl>
                                        <p:attrNameLst>
                                          <p:attrName>ppt_w</p:attrName>
                                        </p:attrNameLst>
                                      </p:cBhvr>
                                      <p:tavLst>
                                        <p:tav tm="0">
                                          <p:val>
                                            <p:fltVal val="0"/>
                                          </p:val>
                                        </p:tav>
                                        <p:tav tm="100000">
                                          <p:val>
                                            <p:strVal val="#ppt_w"/>
                                          </p:val>
                                        </p:tav>
                                      </p:tavLst>
                                    </p:anim>
                                    <p:anim calcmode="lin" valueType="num">
                                      <p:cBhvr>
                                        <p:cTn id="19" dur="1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ppt_w</p:attrName>
                                        </p:attrNameLst>
                                      </p:cBhvr>
                                      <p:tavLst>
                                        <p:tav tm="0">
                                          <p:val>
                                            <p:fltVal val="0"/>
                                          </p:val>
                                        </p:tav>
                                        <p:tav tm="100000">
                                          <p:val>
                                            <p:strVal val="#ppt_w"/>
                                          </p:val>
                                        </p:tav>
                                      </p:tavLst>
                                    </p:anim>
                                    <p:anim calcmode="lin" valueType="num">
                                      <p:cBhvr>
                                        <p:cTn id="25" dur="500" fill="hold"/>
                                        <p:tgtEl>
                                          <p:spTgt spid="71"/>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p:cTn id="35" dur="500" fill="hold"/>
                                        <p:tgtEl>
                                          <p:spTgt spid="74"/>
                                        </p:tgtEl>
                                        <p:attrNameLst>
                                          <p:attrName>ppt_w</p:attrName>
                                        </p:attrNameLst>
                                      </p:cBhvr>
                                      <p:tavLst>
                                        <p:tav tm="0">
                                          <p:val>
                                            <p:fltVal val="0"/>
                                          </p:val>
                                        </p:tav>
                                        <p:tav tm="100000">
                                          <p:val>
                                            <p:strVal val="#ppt_w"/>
                                          </p:val>
                                        </p:tav>
                                      </p:tavLst>
                                    </p:anim>
                                    <p:anim calcmode="lin" valueType="num">
                                      <p:cBhvr>
                                        <p:cTn id="36" dur="500" fill="hold"/>
                                        <p:tgtEl>
                                          <p:spTgt spid="74"/>
                                        </p:tgtEl>
                                        <p:attrNameLst>
                                          <p:attrName>ppt_h</p:attrName>
                                        </p:attrNameLst>
                                      </p:cBhvr>
                                      <p:tavLst>
                                        <p:tav tm="0">
                                          <p:val>
                                            <p:fltVal val="0"/>
                                          </p:val>
                                        </p:tav>
                                        <p:tav tm="100000">
                                          <p:val>
                                            <p:strVal val="#ppt_h"/>
                                          </p:val>
                                        </p:tav>
                                      </p:tavLst>
                                    </p:anim>
                                    <p:animEffect transition="in" filter="fade">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wipe(left)">
                                      <p:cBhvr>
                                        <p:cTn id="46" dur="500"/>
                                        <p:tgtEl>
                                          <p:spTgt spid="7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p:cTn id="51" dur="500" fill="hold"/>
                                        <p:tgtEl>
                                          <p:spTgt spid="77"/>
                                        </p:tgtEl>
                                        <p:attrNameLst>
                                          <p:attrName>ppt_w</p:attrName>
                                        </p:attrNameLst>
                                      </p:cBhvr>
                                      <p:tavLst>
                                        <p:tav tm="0">
                                          <p:val>
                                            <p:fltVal val="0"/>
                                          </p:val>
                                        </p:tav>
                                        <p:tav tm="100000">
                                          <p:val>
                                            <p:strVal val="#ppt_w"/>
                                          </p:val>
                                        </p:tav>
                                      </p:tavLst>
                                    </p:anim>
                                    <p:anim calcmode="lin" valueType="num">
                                      <p:cBhvr>
                                        <p:cTn id="52" dur="500" fill="hold"/>
                                        <p:tgtEl>
                                          <p:spTgt spid="77"/>
                                        </p:tgtEl>
                                        <p:attrNameLst>
                                          <p:attrName>ppt_h</p:attrName>
                                        </p:attrNameLst>
                                      </p:cBhvr>
                                      <p:tavLst>
                                        <p:tav tm="0">
                                          <p:val>
                                            <p:fltVal val="0"/>
                                          </p:val>
                                        </p:tav>
                                        <p:tav tm="100000">
                                          <p:val>
                                            <p:strVal val="#ppt_h"/>
                                          </p:val>
                                        </p:tav>
                                      </p:tavLst>
                                    </p:anim>
                                    <p:animEffect transition="in" filter="fade">
                                      <p:cBhvr>
                                        <p:cTn id="53" dur="500"/>
                                        <p:tgtEl>
                                          <p:spTgt spid="7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left)">
                                      <p:cBhvr>
                                        <p:cTn id="58" dur="500"/>
                                        <p:tgtEl>
                                          <p:spTgt spid="78"/>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500" fill="hold"/>
                                        <p:tgtEl>
                                          <p:spTgt spid="79"/>
                                        </p:tgtEl>
                                        <p:attrNameLst>
                                          <p:attrName>ppt_w</p:attrName>
                                        </p:attrNameLst>
                                      </p:cBhvr>
                                      <p:tavLst>
                                        <p:tav tm="0">
                                          <p:val>
                                            <p:fltVal val="0"/>
                                          </p:val>
                                        </p:tav>
                                        <p:tav tm="100000">
                                          <p:val>
                                            <p:strVal val="#ppt_w"/>
                                          </p:val>
                                        </p:tav>
                                      </p:tavLst>
                                    </p:anim>
                                    <p:anim calcmode="lin" valueType="num">
                                      <p:cBhvr>
                                        <p:cTn id="64" dur="500" fill="hold"/>
                                        <p:tgtEl>
                                          <p:spTgt spid="79"/>
                                        </p:tgtEl>
                                        <p:attrNameLst>
                                          <p:attrName>ppt_h</p:attrName>
                                        </p:attrNameLst>
                                      </p:cBhvr>
                                      <p:tavLst>
                                        <p:tav tm="0">
                                          <p:val>
                                            <p:fltVal val="0"/>
                                          </p:val>
                                        </p:tav>
                                        <p:tav tm="100000">
                                          <p:val>
                                            <p:strVal val="#ppt_h"/>
                                          </p:val>
                                        </p:tav>
                                      </p:tavLst>
                                    </p:anim>
                                    <p:animEffect transition="in" filter="fade">
                                      <p:cBhvr>
                                        <p:cTn id="65" dur="500"/>
                                        <p:tgtEl>
                                          <p:spTgt spid="7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80"/>
                                        </p:tgtEl>
                                        <p:attrNameLst>
                                          <p:attrName>style.visibility</p:attrName>
                                        </p:attrNameLst>
                                      </p:cBhvr>
                                      <p:to>
                                        <p:strVal val="visible"/>
                                      </p:to>
                                    </p:set>
                                    <p:animEffect transition="in" filter="wipe(left)">
                                      <p:cBhvr>
                                        <p:cTn id="70" dur="500"/>
                                        <p:tgtEl>
                                          <p:spTgt spid="8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anim calcmode="lin" valueType="num">
                                      <p:cBhvr>
                                        <p:cTn id="75" dur="500" fill="hold"/>
                                        <p:tgtEl>
                                          <p:spTgt spid="81"/>
                                        </p:tgtEl>
                                        <p:attrNameLst>
                                          <p:attrName>ppt_w</p:attrName>
                                        </p:attrNameLst>
                                      </p:cBhvr>
                                      <p:tavLst>
                                        <p:tav tm="0">
                                          <p:val>
                                            <p:fltVal val="0"/>
                                          </p:val>
                                        </p:tav>
                                        <p:tav tm="100000">
                                          <p:val>
                                            <p:strVal val="#ppt_w"/>
                                          </p:val>
                                        </p:tav>
                                      </p:tavLst>
                                    </p:anim>
                                    <p:anim calcmode="lin" valueType="num">
                                      <p:cBhvr>
                                        <p:cTn id="76" dur="500" fill="hold"/>
                                        <p:tgtEl>
                                          <p:spTgt spid="81"/>
                                        </p:tgtEl>
                                        <p:attrNameLst>
                                          <p:attrName>ppt_h</p:attrName>
                                        </p:attrNameLst>
                                      </p:cBhvr>
                                      <p:tavLst>
                                        <p:tav tm="0">
                                          <p:val>
                                            <p:fltVal val="0"/>
                                          </p:val>
                                        </p:tav>
                                        <p:tav tm="100000">
                                          <p:val>
                                            <p:strVal val="#ppt_h"/>
                                          </p:val>
                                        </p:tav>
                                      </p:tavLst>
                                    </p:anim>
                                    <p:animEffect transition="in" filter="fade">
                                      <p:cBhvr>
                                        <p:cTn id="77" dur="500"/>
                                        <p:tgtEl>
                                          <p:spTgt spid="8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left)">
                                      <p:cBhvr>
                                        <p:cTn id="82" dur="500"/>
                                        <p:tgtEl>
                                          <p:spTgt spid="8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wipe(left)">
                                      <p:cBhvr>
                                        <p:cTn id="87" dur="500"/>
                                        <p:tgtEl>
                                          <p:spTgt spid="86"/>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0" fill="hold" grpId="0" nodeType="clickEffect">
                                  <p:stCondLst>
                                    <p:cond delay="0"/>
                                  </p:stCondLst>
                                  <p:childTnLst>
                                    <p:set>
                                      <p:cBhvr>
                                        <p:cTn id="91" dur="1" fill="hold">
                                          <p:stCondLst>
                                            <p:cond delay="0"/>
                                          </p:stCondLst>
                                        </p:cTn>
                                        <p:tgtEl>
                                          <p:spTgt spid="18435"/>
                                        </p:tgtEl>
                                        <p:attrNameLst>
                                          <p:attrName>style.visibility</p:attrName>
                                        </p:attrNameLst>
                                      </p:cBhvr>
                                      <p:to>
                                        <p:strVal val="visible"/>
                                      </p:to>
                                    </p:set>
                                    <p:anim calcmode="lin" valueType="num">
                                      <p:cBhvr>
                                        <p:cTn id="92" dur="500" fill="hold"/>
                                        <p:tgtEl>
                                          <p:spTgt spid="18435"/>
                                        </p:tgtEl>
                                        <p:attrNameLst>
                                          <p:attrName>ppt_w</p:attrName>
                                        </p:attrNameLst>
                                      </p:cBhvr>
                                      <p:tavLst>
                                        <p:tav tm="0">
                                          <p:val>
                                            <p:fltVal val="0"/>
                                          </p:val>
                                        </p:tav>
                                        <p:tav tm="100000">
                                          <p:val>
                                            <p:strVal val="#ppt_w"/>
                                          </p:val>
                                        </p:tav>
                                      </p:tavLst>
                                    </p:anim>
                                    <p:anim calcmode="lin" valueType="num">
                                      <p:cBhvr>
                                        <p:cTn id="93" dur="500" fill="hold"/>
                                        <p:tgtEl>
                                          <p:spTgt spid="18435"/>
                                        </p:tgtEl>
                                        <p:attrNameLst>
                                          <p:attrName>ppt_h</p:attrName>
                                        </p:attrNameLst>
                                      </p:cBhvr>
                                      <p:tavLst>
                                        <p:tav tm="0">
                                          <p:val>
                                            <p:fltVal val="0"/>
                                          </p:val>
                                        </p:tav>
                                        <p:tav tm="100000">
                                          <p:val>
                                            <p:strVal val="#ppt_h"/>
                                          </p:val>
                                        </p:tav>
                                      </p:tavLst>
                                    </p:anim>
                                    <p:animEffect transition="in" filter="fade">
                                      <p:cBhvr>
                                        <p:cTn id="94" dur="500"/>
                                        <p:tgtEl>
                                          <p:spTgt spid="1843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89"/>
                                        </p:tgtEl>
                                        <p:attrNameLst>
                                          <p:attrName>style.visibility</p:attrName>
                                        </p:attrNameLst>
                                      </p:cBhvr>
                                      <p:to>
                                        <p:strVal val="visible"/>
                                      </p:to>
                                    </p:set>
                                    <p:animEffect transition="in" filter="wipe(left)">
                                      <p:cBhvr>
                                        <p:cTn id="99" dur="500"/>
                                        <p:tgtEl>
                                          <p:spTgt spid="89"/>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87"/>
                                        </p:tgtEl>
                                        <p:attrNameLst>
                                          <p:attrName>style.visibility</p:attrName>
                                        </p:attrNameLst>
                                      </p:cBhvr>
                                      <p:to>
                                        <p:strVal val="visible"/>
                                      </p:to>
                                    </p:set>
                                    <p:anim calcmode="lin" valueType="num">
                                      <p:cBhvr>
                                        <p:cTn id="104" dur="500" fill="hold"/>
                                        <p:tgtEl>
                                          <p:spTgt spid="87"/>
                                        </p:tgtEl>
                                        <p:attrNameLst>
                                          <p:attrName>ppt_w</p:attrName>
                                        </p:attrNameLst>
                                      </p:cBhvr>
                                      <p:tavLst>
                                        <p:tav tm="0">
                                          <p:val>
                                            <p:fltVal val="0"/>
                                          </p:val>
                                        </p:tav>
                                        <p:tav tm="100000">
                                          <p:val>
                                            <p:strVal val="#ppt_w"/>
                                          </p:val>
                                        </p:tav>
                                      </p:tavLst>
                                    </p:anim>
                                    <p:anim calcmode="lin" valueType="num">
                                      <p:cBhvr>
                                        <p:cTn id="105" dur="500" fill="hold"/>
                                        <p:tgtEl>
                                          <p:spTgt spid="87"/>
                                        </p:tgtEl>
                                        <p:attrNameLst>
                                          <p:attrName>ppt_h</p:attrName>
                                        </p:attrNameLst>
                                      </p:cBhvr>
                                      <p:tavLst>
                                        <p:tav tm="0">
                                          <p:val>
                                            <p:fltVal val="0"/>
                                          </p:val>
                                        </p:tav>
                                        <p:tav tm="100000">
                                          <p:val>
                                            <p:strVal val="#ppt_h"/>
                                          </p:val>
                                        </p:tav>
                                      </p:tavLst>
                                    </p:anim>
                                    <p:animEffect transition="in" filter="fade">
                                      <p:cBhvr>
                                        <p:cTn id="106" dur="500"/>
                                        <p:tgtEl>
                                          <p:spTgt spid="8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1" fill="hold" grpId="0" nodeType="clickEffect">
                                  <p:stCondLst>
                                    <p:cond delay="0"/>
                                  </p:stCondLst>
                                  <p:childTnLst>
                                    <p:set>
                                      <p:cBhvr>
                                        <p:cTn id="110" dur="1" fill="hold">
                                          <p:stCondLst>
                                            <p:cond delay="0"/>
                                          </p:stCondLst>
                                        </p:cTn>
                                        <p:tgtEl>
                                          <p:spTgt spid="18436"/>
                                        </p:tgtEl>
                                        <p:attrNameLst>
                                          <p:attrName>style.visibility</p:attrName>
                                        </p:attrNameLst>
                                      </p:cBhvr>
                                      <p:to>
                                        <p:strVal val="visible"/>
                                      </p:to>
                                    </p:set>
                                    <p:animEffect transition="in" filter="wipe(up)">
                                      <p:cBhvr>
                                        <p:cTn id="111" dur="500"/>
                                        <p:tgtEl>
                                          <p:spTgt spid="1843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18437"/>
                                        </p:tgtEl>
                                        <p:attrNameLst>
                                          <p:attrName>style.visibility</p:attrName>
                                        </p:attrNameLst>
                                      </p:cBhvr>
                                      <p:to>
                                        <p:strVal val="visible"/>
                                      </p:to>
                                    </p:set>
                                    <p:animEffect transition="in" filter="wipe(up)">
                                      <p:cBhvr>
                                        <p:cTn id="116" dur="500"/>
                                        <p:tgtEl>
                                          <p:spTgt spid="18437"/>
                                        </p:tgtEl>
                                      </p:cBhvr>
                                    </p:animEffect>
                                  </p:childTnLst>
                                </p:cTn>
                              </p:par>
                              <p:par>
                                <p:cTn id="117" presetID="53" presetClass="exit" presetSubtype="32" fill="hold" nodeType="withEffect">
                                  <p:stCondLst>
                                    <p:cond delay="0"/>
                                  </p:stCondLst>
                                  <p:childTnLst>
                                    <p:anim calcmode="lin" valueType="num">
                                      <p:cBhvr>
                                        <p:cTn id="118" dur="500"/>
                                        <p:tgtEl>
                                          <p:spTgt spid="71"/>
                                        </p:tgtEl>
                                        <p:attrNameLst>
                                          <p:attrName>ppt_w</p:attrName>
                                        </p:attrNameLst>
                                      </p:cBhvr>
                                      <p:tavLst>
                                        <p:tav tm="0">
                                          <p:val>
                                            <p:strVal val="ppt_w"/>
                                          </p:val>
                                        </p:tav>
                                        <p:tav tm="100000">
                                          <p:val>
                                            <p:fltVal val="0"/>
                                          </p:val>
                                        </p:tav>
                                      </p:tavLst>
                                    </p:anim>
                                    <p:anim calcmode="lin" valueType="num">
                                      <p:cBhvr>
                                        <p:cTn id="119" dur="500"/>
                                        <p:tgtEl>
                                          <p:spTgt spid="71"/>
                                        </p:tgtEl>
                                        <p:attrNameLst>
                                          <p:attrName>ppt_h</p:attrName>
                                        </p:attrNameLst>
                                      </p:cBhvr>
                                      <p:tavLst>
                                        <p:tav tm="0">
                                          <p:val>
                                            <p:strVal val="ppt_h"/>
                                          </p:val>
                                        </p:tav>
                                        <p:tav tm="100000">
                                          <p:val>
                                            <p:fltVal val="0"/>
                                          </p:val>
                                        </p:tav>
                                      </p:tavLst>
                                    </p:anim>
                                    <p:animEffect transition="out" filter="fade">
                                      <p:cBhvr>
                                        <p:cTn id="120" dur="500"/>
                                        <p:tgtEl>
                                          <p:spTgt spid="71"/>
                                        </p:tgtEl>
                                      </p:cBhvr>
                                    </p:animEffect>
                                    <p:set>
                                      <p:cBhvr>
                                        <p:cTn id="121" dur="1" fill="hold">
                                          <p:stCondLst>
                                            <p:cond delay="499"/>
                                          </p:stCondLst>
                                        </p:cTn>
                                        <p:tgtEl>
                                          <p:spTgt spid="71"/>
                                        </p:tgtEl>
                                        <p:attrNameLst>
                                          <p:attrName>style.visibility</p:attrName>
                                        </p:attrNameLst>
                                      </p:cBhvr>
                                      <p:to>
                                        <p:strVal val="hidden"/>
                                      </p:to>
                                    </p:set>
                                  </p:childTnLst>
                                </p:cTn>
                              </p:par>
                              <p:par>
                                <p:cTn id="122" presetID="53" presetClass="exit" presetSubtype="32" fill="hold" grpId="1" nodeType="withEffect">
                                  <p:stCondLst>
                                    <p:cond delay="0"/>
                                  </p:stCondLst>
                                  <p:childTnLst>
                                    <p:anim calcmode="lin" valueType="num">
                                      <p:cBhvr>
                                        <p:cTn id="123" dur="500"/>
                                        <p:tgtEl>
                                          <p:spTgt spid="74"/>
                                        </p:tgtEl>
                                        <p:attrNameLst>
                                          <p:attrName>ppt_w</p:attrName>
                                        </p:attrNameLst>
                                      </p:cBhvr>
                                      <p:tavLst>
                                        <p:tav tm="0">
                                          <p:val>
                                            <p:strVal val="ppt_w"/>
                                          </p:val>
                                        </p:tav>
                                        <p:tav tm="100000">
                                          <p:val>
                                            <p:fltVal val="0"/>
                                          </p:val>
                                        </p:tav>
                                      </p:tavLst>
                                    </p:anim>
                                    <p:anim calcmode="lin" valueType="num">
                                      <p:cBhvr>
                                        <p:cTn id="124" dur="500"/>
                                        <p:tgtEl>
                                          <p:spTgt spid="74"/>
                                        </p:tgtEl>
                                        <p:attrNameLst>
                                          <p:attrName>ppt_h</p:attrName>
                                        </p:attrNameLst>
                                      </p:cBhvr>
                                      <p:tavLst>
                                        <p:tav tm="0">
                                          <p:val>
                                            <p:strVal val="ppt_h"/>
                                          </p:val>
                                        </p:tav>
                                        <p:tav tm="100000">
                                          <p:val>
                                            <p:fltVal val="0"/>
                                          </p:val>
                                        </p:tav>
                                      </p:tavLst>
                                    </p:anim>
                                    <p:animEffect transition="out" filter="fade">
                                      <p:cBhvr>
                                        <p:cTn id="125" dur="500"/>
                                        <p:tgtEl>
                                          <p:spTgt spid="74"/>
                                        </p:tgtEl>
                                      </p:cBhvr>
                                    </p:animEffect>
                                    <p:set>
                                      <p:cBhvr>
                                        <p:cTn id="126" dur="1" fill="hold">
                                          <p:stCondLst>
                                            <p:cond delay="499"/>
                                          </p:stCondLst>
                                        </p:cTn>
                                        <p:tgtEl>
                                          <p:spTgt spid="74"/>
                                        </p:tgtEl>
                                        <p:attrNameLst>
                                          <p:attrName>style.visibility</p:attrName>
                                        </p:attrNameLst>
                                      </p:cBhvr>
                                      <p:to>
                                        <p:strVal val="hidden"/>
                                      </p:to>
                                    </p:set>
                                  </p:childTnLst>
                                </p:cTn>
                              </p:par>
                              <p:par>
                                <p:cTn id="127" presetID="53" presetClass="exit" presetSubtype="32" fill="hold" grpId="1" nodeType="withEffect">
                                  <p:stCondLst>
                                    <p:cond delay="0"/>
                                  </p:stCondLst>
                                  <p:childTnLst>
                                    <p:anim calcmode="lin" valueType="num">
                                      <p:cBhvr>
                                        <p:cTn id="128" dur="500"/>
                                        <p:tgtEl>
                                          <p:spTgt spid="77"/>
                                        </p:tgtEl>
                                        <p:attrNameLst>
                                          <p:attrName>ppt_w</p:attrName>
                                        </p:attrNameLst>
                                      </p:cBhvr>
                                      <p:tavLst>
                                        <p:tav tm="0">
                                          <p:val>
                                            <p:strVal val="ppt_w"/>
                                          </p:val>
                                        </p:tav>
                                        <p:tav tm="100000">
                                          <p:val>
                                            <p:fltVal val="0"/>
                                          </p:val>
                                        </p:tav>
                                      </p:tavLst>
                                    </p:anim>
                                    <p:anim calcmode="lin" valueType="num">
                                      <p:cBhvr>
                                        <p:cTn id="129" dur="500"/>
                                        <p:tgtEl>
                                          <p:spTgt spid="77"/>
                                        </p:tgtEl>
                                        <p:attrNameLst>
                                          <p:attrName>ppt_h</p:attrName>
                                        </p:attrNameLst>
                                      </p:cBhvr>
                                      <p:tavLst>
                                        <p:tav tm="0">
                                          <p:val>
                                            <p:strVal val="ppt_h"/>
                                          </p:val>
                                        </p:tav>
                                        <p:tav tm="100000">
                                          <p:val>
                                            <p:fltVal val="0"/>
                                          </p:val>
                                        </p:tav>
                                      </p:tavLst>
                                    </p:anim>
                                    <p:animEffect transition="out" filter="fade">
                                      <p:cBhvr>
                                        <p:cTn id="130" dur="500"/>
                                        <p:tgtEl>
                                          <p:spTgt spid="77"/>
                                        </p:tgtEl>
                                      </p:cBhvr>
                                    </p:animEffect>
                                    <p:set>
                                      <p:cBhvr>
                                        <p:cTn id="131" dur="1" fill="hold">
                                          <p:stCondLst>
                                            <p:cond delay="499"/>
                                          </p:stCondLst>
                                        </p:cTn>
                                        <p:tgtEl>
                                          <p:spTgt spid="77"/>
                                        </p:tgtEl>
                                        <p:attrNameLst>
                                          <p:attrName>style.visibility</p:attrName>
                                        </p:attrNameLst>
                                      </p:cBhvr>
                                      <p:to>
                                        <p:strVal val="hidden"/>
                                      </p:to>
                                    </p:set>
                                  </p:childTnLst>
                                </p:cTn>
                              </p:par>
                              <p:par>
                                <p:cTn id="132" presetID="53" presetClass="exit" presetSubtype="32" fill="hold" grpId="1" nodeType="withEffect">
                                  <p:stCondLst>
                                    <p:cond delay="0"/>
                                  </p:stCondLst>
                                  <p:childTnLst>
                                    <p:anim calcmode="lin" valueType="num">
                                      <p:cBhvr>
                                        <p:cTn id="133" dur="500"/>
                                        <p:tgtEl>
                                          <p:spTgt spid="79"/>
                                        </p:tgtEl>
                                        <p:attrNameLst>
                                          <p:attrName>ppt_w</p:attrName>
                                        </p:attrNameLst>
                                      </p:cBhvr>
                                      <p:tavLst>
                                        <p:tav tm="0">
                                          <p:val>
                                            <p:strVal val="ppt_w"/>
                                          </p:val>
                                        </p:tav>
                                        <p:tav tm="100000">
                                          <p:val>
                                            <p:fltVal val="0"/>
                                          </p:val>
                                        </p:tav>
                                      </p:tavLst>
                                    </p:anim>
                                    <p:anim calcmode="lin" valueType="num">
                                      <p:cBhvr>
                                        <p:cTn id="134" dur="500"/>
                                        <p:tgtEl>
                                          <p:spTgt spid="79"/>
                                        </p:tgtEl>
                                        <p:attrNameLst>
                                          <p:attrName>ppt_h</p:attrName>
                                        </p:attrNameLst>
                                      </p:cBhvr>
                                      <p:tavLst>
                                        <p:tav tm="0">
                                          <p:val>
                                            <p:strVal val="ppt_h"/>
                                          </p:val>
                                        </p:tav>
                                        <p:tav tm="100000">
                                          <p:val>
                                            <p:fltVal val="0"/>
                                          </p:val>
                                        </p:tav>
                                      </p:tavLst>
                                    </p:anim>
                                    <p:animEffect transition="out" filter="fade">
                                      <p:cBhvr>
                                        <p:cTn id="135" dur="500"/>
                                        <p:tgtEl>
                                          <p:spTgt spid="79"/>
                                        </p:tgtEl>
                                      </p:cBhvr>
                                    </p:animEffect>
                                    <p:set>
                                      <p:cBhvr>
                                        <p:cTn id="136" dur="1" fill="hold">
                                          <p:stCondLst>
                                            <p:cond delay="499"/>
                                          </p:stCondLst>
                                        </p:cTn>
                                        <p:tgtEl>
                                          <p:spTgt spid="79"/>
                                        </p:tgtEl>
                                        <p:attrNameLst>
                                          <p:attrName>style.visibility</p:attrName>
                                        </p:attrNameLst>
                                      </p:cBhvr>
                                      <p:to>
                                        <p:strVal val="hidden"/>
                                      </p:to>
                                    </p:set>
                                  </p:childTnLst>
                                </p:cTn>
                              </p:par>
                              <p:par>
                                <p:cTn id="137" presetID="53" presetClass="exit" presetSubtype="32" fill="hold" grpId="1" nodeType="withEffect">
                                  <p:stCondLst>
                                    <p:cond delay="0"/>
                                  </p:stCondLst>
                                  <p:childTnLst>
                                    <p:anim calcmode="lin" valueType="num">
                                      <p:cBhvr>
                                        <p:cTn id="138" dur="500"/>
                                        <p:tgtEl>
                                          <p:spTgt spid="81"/>
                                        </p:tgtEl>
                                        <p:attrNameLst>
                                          <p:attrName>ppt_w</p:attrName>
                                        </p:attrNameLst>
                                      </p:cBhvr>
                                      <p:tavLst>
                                        <p:tav tm="0">
                                          <p:val>
                                            <p:strVal val="ppt_w"/>
                                          </p:val>
                                        </p:tav>
                                        <p:tav tm="100000">
                                          <p:val>
                                            <p:fltVal val="0"/>
                                          </p:val>
                                        </p:tav>
                                      </p:tavLst>
                                    </p:anim>
                                    <p:anim calcmode="lin" valueType="num">
                                      <p:cBhvr>
                                        <p:cTn id="139" dur="500"/>
                                        <p:tgtEl>
                                          <p:spTgt spid="81"/>
                                        </p:tgtEl>
                                        <p:attrNameLst>
                                          <p:attrName>ppt_h</p:attrName>
                                        </p:attrNameLst>
                                      </p:cBhvr>
                                      <p:tavLst>
                                        <p:tav tm="0">
                                          <p:val>
                                            <p:strVal val="ppt_h"/>
                                          </p:val>
                                        </p:tav>
                                        <p:tav tm="100000">
                                          <p:val>
                                            <p:fltVal val="0"/>
                                          </p:val>
                                        </p:tav>
                                      </p:tavLst>
                                    </p:anim>
                                    <p:animEffect transition="out" filter="fade">
                                      <p:cBhvr>
                                        <p:cTn id="140" dur="500"/>
                                        <p:tgtEl>
                                          <p:spTgt spid="81"/>
                                        </p:tgtEl>
                                      </p:cBhvr>
                                    </p:animEffect>
                                    <p:set>
                                      <p:cBhvr>
                                        <p:cTn id="141" dur="1" fill="hold">
                                          <p:stCondLst>
                                            <p:cond delay="499"/>
                                          </p:stCondLst>
                                        </p:cTn>
                                        <p:tgtEl>
                                          <p:spTgt spid="81"/>
                                        </p:tgtEl>
                                        <p:attrNameLst>
                                          <p:attrName>style.visibility</p:attrName>
                                        </p:attrNameLst>
                                      </p:cBhvr>
                                      <p:to>
                                        <p:strVal val="hidden"/>
                                      </p:to>
                                    </p:set>
                                  </p:childTnLst>
                                </p:cTn>
                              </p:par>
                              <p:par>
                                <p:cTn id="142" presetID="53" presetClass="exit" presetSubtype="32" fill="hold" grpId="1" nodeType="withEffect">
                                  <p:stCondLst>
                                    <p:cond delay="0"/>
                                  </p:stCondLst>
                                  <p:childTnLst>
                                    <p:anim calcmode="lin" valueType="num">
                                      <p:cBhvr>
                                        <p:cTn id="143" dur="500"/>
                                        <p:tgtEl>
                                          <p:spTgt spid="18435"/>
                                        </p:tgtEl>
                                        <p:attrNameLst>
                                          <p:attrName>ppt_w</p:attrName>
                                        </p:attrNameLst>
                                      </p:cBhvr>
                                      <p:tavLst>
                                        <p:tav tm="0">
                                          <p:val>
                                            <p:strVal val="ppt_w"/>
                                          </p:val>
                                        </p:tav>
                                        <p:tav tm="100000">
                                          <p:val>
                                            <p:fltVal val="0"/>
                                          </p:val>
                                        </p:tav>
                                      </p:tavLst>
                                    </p:anim>
                                    <p:anim calcmode="lin" valueType="num">
                                      <p:cBhvr>
                                        <p:cTn id="144" dur="500"/>
                                        <p:tgtEl>
                                          <p:spTgt spid="18435"/>
                                        </p:tgtEl>
                                        <p:attrNameLst>
                                          <p:attrName>ppt_h</p:attrName>
                                        </p:attrNameLst>
                                      </p:cBhvr>
                                      <p:tavLst>
                                        <p:tav tm="0">
                                          <p:val>
                                            <p:strVal val="ppt_h"/>
                                          </p:val>
                                        </p:tav>
                                        <p:tav tm="100000">
                                          <p:val>
                                            <p:fltVal val="0"/>
                                          </p:val>
                                        </p:tav>
                                      </p:tavLst>
                                    </p:anim>
                                    <p:animEffect transition="out" filter="fade">
                                      <p:cBhvr>
                                        <p:cTn id="145" dur="500"/>
                                        <p:tgtEl>
                                          <p:spTgt spid="18435"/>
                                        </p:tgtEl>
                                      </p:cBhvr>
                                    </p:animEffect>
                                    <p:set>
                                      <p:cBhvr>
                                        <p:cTn id="146" dur="1" fill="hold">
                                          <p:stCondLst>
                                            <p:cond delay="499"/>
                                          </p:stCondLst>
                                        </p:cTn>
                                        <p:tgtEl>
                                          <p:spTgt spid="18435"/>
                                        </p:tgtEl>
                                        <p:attrNameLst>
                                          <p:attrName>style.visibility</p:attrName>
                                        </p:attrNameLst>
                                      </p:cBhvr>
                                      <p:to>
                                        <p:strVal val="hidden"/>
                                      </p:to>
                                    </p:set>
                                  </p:childTnLst>
                                </p:cTn>
                              </p:par>
                              <p:par>
                                <p:cTn id="147" presetID="53" presetClass="exit" presetSubtype="32" fill="hold" grpId="1" nodeType="withEffect">
                                  <p:stCondLst>
                                    <p:cond delay="0"/>
                                  </p:stCondLst>
                                  <p:childTnLst>
                                    <p:anim calcmode="lin" valueType="num">
                                      <p:cBhvr>
                                        <p:cTn id="148" dur="500"/>
                                        <p:tgtEl>
                                          <p:spTgt spid="87"/>
                                        </p:tgtEl>
                                        <p:attrNameLst>
                                          <p:attrName>ppt_w</p:attrName>
                                        </p:attrNameLst>
                                      </p:cBhvr>
                                      <p:tavLst>
                                        <p:tav tm="0">
                                          <p:val>
                                            <p:strVal val="ppt_w"/>
                                          </p:val>
                                        </p:tav>
                                        <p:tav tm="100000">
                                          <p:val>
                                            <p:fltVal val="0"/>
                                          </p:val>
                                        </p:tav>
                                      </p:tavLst>
                                    </p:anim>
                                    <p:anim calcmode="lin" valueType="num">
                                      <p:cBhvr>
                                        <p:cTn id="149" dur="500"/>
                                        <p:tgtEl>
                                          <p:spTgt spid="87"/>
                                        </p:tgtEl>
                                        <p:attrNameLst>
                                          <p:attrName>ppt_h</p:attrName>
                                        </p:attrNameLst>
                                      </p:cBhvr>
                                      <p:tavLst>
                                        <p:tav tm="0">
                                          <p:val>
                                            <p:strVal val="ppt_h"/>
                                          </p:val>
                                        </p:tav>
                                        <p:tav tm="100000">
                                          <p:val>
                                            <p:fltVal val="0"/>
                                          </p:val>
                                        </p:tav>
                                      </p:tavLst>
                                    </p:anim>
                                    <p:animEffect transition="out" filter="fade">
                                      <p:cBhvr>
                                        <p:cTn id="150" dur="500"/>
                                        <p:tgtEl>
                                          <p:spTgt spid="87"/>
                                        </p:tgtEl>
                                      </p:cBhvr>
                                    </p:animEffect>
                                    <p:set>
                                      <p:cBhvr>
                                        <p:cTn id="151" dur="1" fill="hold">
                                          <p:stCondLst>
                                            <p:cond delay="499"/>
                                          </p:stCondLst>
                                        </p:cTn>
                                        <p:tgtEl>
                                          <p:spTgt spid="87"/>
                                        </p:tgtEl>
                                        <p:attrNameLst>
                                          <p:attrName>style.visibility</p:attrName>
                                        </p:attrNameLst>
                                      </p:cBhvr>
                                      <p:to>
                                        <p:strVal val="hidden"/>
                                      </p:to>
                                    </p:set>
                                  </p:childTnLst>
                                </p:cTn>
                              </p:par>
                              <p:par>
                                <p:cTn id="152" presetID="53" presetClass="exit" presetSubtype="32" fill="hold" grpId="1" nodeType="withEffect">
                                  <p:stCondLst>
                                    <p:cond delay="0"/>
                                  </p:stCondLst>
                                  <p:childTnLst>
                                    <p:anim calcmode="lin" valueType="num">
                                      <p:cBhvr>
                                        <p:cTn id="153" dur="500"/>
                                        <p:tgtEl>
                                          <p:spTgt spid="18436"/>
                                        </p:tgtEl>
                                        <p:attrNameLst>
                                          <p:attrName>ppt_w</p:attrName>
                                        </p:attrNameLst>
                                      </p:cBhvr>
                                      <p:tavLst>
                                        <p:tav tm="0">
                                          <p:val>
                                            <p:strVal val="ppt_w"/>
                                          </p:val>
                                        </p:tav>
                                        <p:tav tm="100000">
                                          <p:val>
                                            <p:fltVal val="0"/>
                                          </p:val>
                                        </p:tav>
                                      </p:tavLst>
                                    </p:anim>
                                    <p:anim calcmode="lin" valueType="num">
                                      <p:cBhvr>
                                        <p:cTn id="154" dur="500"/>
                                        <p:tgtEl>
                                          <p:spTgt spid="18436"/>
                                        </p:tgtEl>
                                        <p:attrNameLst>
                                          <p:attrName>ppt_h</p:attrName>
                                        </p:attrNameLst>
                                      </p:cBhvr>
                                      <p:tavLst>
                                        <p:tav tm="0">
                                          <p:val>
                                            <p:strVal val="ppt_h"/>
                                          </p:val>
                                        </p:tav>
                                        <p:tav tm="100000">
                                          <p:val>
                                            <p:fltVal val="0"/>
                                          </p:val>
                                        </p:tav>
                                      </p:tavLst>
                                    </p:anim>
                                    <p:animEffect transition="out" filter="fade">
                                      <p:cBhvr>
                                        <p:cTn id="155" dur="500"/>
                                        <p:tgtEl>
                                          <p:spTgt spid="18436"/>
                                        </p:tgtEl>
                                      </p:cBhvr>
                                    </p:animEffect>
                                    <p:set>
                                      <p:cBhvr>
                                        <p:cTn id="156" dur="1" fill="hold">
                                          <p:stCondLst>
                                            <p:cond delay="499"/>
                                          </p:stCondLst>
                                        </p:cTn>
                                        <p:tgtEl>
                                          <p:spTgt spid="18436"/>
                                        </p:tgtEl>
                                        <p:attrNameLst>
                                          <p:attrName>style.visibility</p:attrName>
                                        </p:attrNameLst>
                                      </p:cBhvr>
                                      <p:to>
                                        <p:strVal val="hidden"/>
                                      </p:to>
                                    </p:set>
                                  </p:childTnLst>
                                </p:cTn>
                              </p:par>
                              <p:par>
                                <p:cTn id="157" presetID="53" presetClass="exit" presetSubtype="32" fill="hold" grpId="1" nodeType="withEffect">
                                  <p:stCondLst>
                                    <p:cond delay="0"/>
                                  </p:stCondLst>
                                  <p:childTnLst>
                                    <p:anim calcmode="lin" valueType="num">
                                      <p:cBhvr>
                                        <p:cTn id="158" dur="500"/>
                                        <p:tgtEl>
                                          <p:spTgt spid="18437"/>
                                        </p:tgtEl>
                                        <p:attrNameLst>
                                          <p:attrName>ppt_w</p:attrName>
                                        </p:attrNameLst>
                                      </p:cBhvr>
                                      <p:tavLst>
                                        <p:tav tm="0">
                                          <p:val>
                                            <p:strVal val="ppt_w"/>
                                          </p:val>
                                        </p:tav>
                                        <p:tav tm="100000">
                                          <p:val>
                                            <p:fltVal val="0"/>
                                          </p:val>
                                        </p:tav>
                                      </p:tavLst>
                                    </p:anim>
                                    <p:anim calcmode="lin" valueType="num">
                                      <p:cBhvr>
                                        <p:cTn id="159" dur="500"/>
                                        <p:tgtEl>
                                          <p:spTgt spid="18437"/>
                                        </p:tgtEl>
                                        <p:attrNameLst>
                                          <p:attrName>ppt_h</p:attrName>
                                        </p:attrNameLst>
                                      </p:cBhvr>
                                      <p:tavLst>
                                        <p:tav tm="0">
                                          <p:val>
                                            <p:strVal val="ppt_h"/>
                                          </p:val>
                                        </p:tav>
                                        <p:tav tm="100000">
                                          <p:val>
                                            <p:fltVal val="0"/>
                                          </p:val>
                                        </p:tav>
                                      </p:tavLst>
                                    </p:anim>
                                    <p:animEffect transition="out" filter="fade">
                                      <p:cBhvr>
                                        <p:cTn id="160" dur="500"/>
                                        <p:tgtEl>
                                          <p:spTgt spid="18437"/>
                                        </p:tgtEl>
                                      </p:cBhvr>
                                    </p:animEffect>
                                    <p:set>
                                      <p:cBhvr>
                                        <p:cTn id="161" dur="1" fill="hold">
                                          <p:stCondLst>
                                            <p:cond delay="499"/>
                                          </p:stCondLst>
                                        </p:cTn>
                                        <p:tgtEl>
                                          <p:spTgt spid="18437"/>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25"/>
                                        </p:tgtEl>
                                        <p:attrNameLst>
                                          <p:attrName>style.visibility</p:attrName>
                                        </p:attrNameLst>
                                      </p:cBhvr>
                                      <p:to>
                                        <p:strVal val="visible"/>
                                      </p:to>
                                    </p:set>
                                    <p:animEffect transition="in" filter="wipe(left)">
                                      <p:cBhvr>
                                        <p:cTn id="166" dur="1000"/>
                                        <p:tgtEl>
                                          <p:spTgt spid="25"/>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0" fill="hold" grpId="0" nodeType="clickEffect">
                                  <p:stCondLst>
                                    <p:cond delay="0"/>
                                  </p:stCondLst>
                                  <p:childTnLst>
                                    <p:set>
                                      <p:cBhvr>
                                        <p:cTn id="170" dur="1" fill="hold">
                                          <p:stCondLst>
                                            <p:cond delay="0"/>
                                          </p:stCondLst>
                                        </p:cTn>
                                        <p:tgtEl>
                                          <p:spTgt spid="26"/>
                                        </p:tgtEl>
                                        <p:attrNameLst>
                                          <p:attrName>style.visibility</p:attrName>
                                        </p:attrNameLst>
                                      </p:cBhvr>
                                      <p:to>
                                        <p:strVal val="visible"/>
                                      </p:to>
                                    </p:set>
                                    <p:anim calcmode="lin" valueType="num">
                                      <p:cBhvr>
                                        <p:cTn id="171" dur="1000" fill="hold"/>
                                        <p:tgtEl>
                                          <p:spTgt spid="26"/>
                                        </p:tgtEl>
                                        <p:attrNameLst>
                                          <p:attrName>ppt_w</p:attrName>
                                        </p:attrNameLst>
                                      </p:cBhvr>
                                      <p:tavLst>
                                        <p:tav tm="0">
                                          <p:val>
                                            <p:fltVal val="0"/>
                                          </p:val>
                                        </p:tav>
                                        <p:tav tm="100000">
                                          <p:val>
                                            <p:strVal val="#ppt_w"/>
                                          </p:val>
                                        </p:tav>
                                      </p:tavLst>
                                    </p:anim>
                                    <p:anim calcmode="lin" valueType="num">
                                      <p:cBhvr>
                                        <p:cTn id="172" dur="1000" fill="hold"/>
                                        <p:tgtEl>
                                          <p:spTgt spid="26"/>
                                        </p:tgtEl>
                                        <p:attrNameLst>
                                          <p:attrName>ppt_h</p:attrName>
                                        </p:attrNameLst>
                                      </p:cBhvr>
                                      <p:tavLst>
                                        <p:tav tm="0">
                                          <p:val>
                                            <p:fltVal val="0"/>
                                          </p:val>
                                        </p:tav>
                                        <p:tav tm="100000">
                                          <p:val>
                                            <p:strVal val="#ppt_h"/>
                                          </p:val>
                                        </p:tav>
                                      </p:tavLst>
                                    </p:anim>
                                    <p:animEffect transition="in" filter="fade">
                                      <p:cBhvr>
                                        <p:cTn id="17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nimBg="1"/>
      <p:bldP spid="72" grpId="0" animBg="1"/>
      <p:bldP spid="73" grpId="0" animBg="1"/>
      <p:bldP spid="74" grpId="0"/>
      <p:bldP spid="74" grpId="1"/>
      <p:bldP spid="75" grpId="0" animBg="1"/>
      <p:bldP spid="76" grpId="0" animBg="1"/>
      <p:bldP spid="77" grpId="0"/>
      <p:bldP spid="77" grpId="1"/>
      <p:bldP spid="78" grpId="0" animBg="1"/>
      <p:bldP spid="79" grpId="0"/>
      <p:bldP spid="79" grpId="1"/>
      <p:bldP spid="80" grpId="0" animBg="1"/>
      <p:bldP spid="81" grpId="0"/>
      <p:bldP spid="81" grpId="1"/>
      <p:bldP spid="18435" grpId="0"/>
      <p:bldP spid="18435" grpId="1"/>
      <p:bldP spid="85" grpId="0" animBg="1"/>
      <p:bldP spid="86" grpId="0" animBg="1"/>
      <p:bldP spid="87" grpId="0"/>
      <p:bldP spid="87" grpId="1"/>
      <p:bldP spid="89" grpId="0" animBg="1"/>
      <p:bldP spid="18436" grpId="0"/>
      <p:bldP spid="18436" grpId="1"/>
      <p:bldP spid="18437" grpId="0"/>
      <p:bldP spid="18437" grpId="1"/>
      <p:bldP spid="24" grpId="0"/>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4825262" y="1124744"/>
            <a:ext cx="3960000" cy="5616624"/>
          </a:xfrm>
          <a:prstGeom prst="rect">
            <a:avLst/>
          </a:prstGeom>
          <a:solidFill>
            <a:schemeClr val="accent3">
              <a:lumMod val="40000"/>
              <a:lumOff val="60000"/>
            </a:schemeClr>
          </a:solidFill>
          <a:ln>
            <a:solidFill>
              <a:schemeClr val="accent3">
                <a:lumMod val="50000"/>
              </a:schemeClr>
            </a:solid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lvl="0" algn="ctr" fontAlgn="base">
              <a:spcBef>
                <a:spcPct val="0"/>
              </a:spcBef>
            </a:pPr>
            <a:r>
              <a:rPr lang="fr-FR" sz="1250" b="1" u="sng" cap="small" dirty="0" smtClean="0">
                <a:effectLst>
                  <a:outerShdw blurRad="38100" dist="38100" dir="2700000" algn="tl">
                    <a:srgbClr val="000000">
                      <a:alpha val="43137"/>
                    </a:srgbClr>
                  </a:outerShdw>
                </a:effectLst>
                <a:latin typeface="Tw Cen MT" pitchFamily="34" charset="0"/>
              </a:rPr>
              <a:t>Lula est-il toujours l’homme providentiel ? </a:t>
            </a:r>
          </a:p>
          <a:p>
            <a:pPr lvl="0" algn="just" fontAlgn="base">
              <a:spcBef>
                <a:spcPct val="0"/>
              </a:spcBef>
            </a:pPr>
            <a:r>
              <a:rPr lang="fr-FR" sz="1250" b="1" dirty="0" smtClean="0">
                <a:latin typeface="Tw Cen MT" pitchFamily="34" charset="0"/>
                <a:cs typeface="Arial" pitchFamily="34" charset="0"/>
              </a:rPr>
              <a:t>A quelques jours du sommet de Copenhague [1], Lula ne ménage pas ses efforts afin que le Brésil y joue un rôle de premier plan.</a:t>
            </a:r>
            <a:r>
              <a:rPr lang="fr-FR" sz="1250" b="1" dirty="0" smtClean="0">
                <a:latin typeface="Tw Cen MT" pitchFamily="34" charset="0"/>
              </a:rPr>
              <a:t> Mais il a une attitude plus qu’ambiguë vis-à-vis de la préservation de la forêt amazonienne et du climat. D’un côté le gouvernement brésilien a promis de réduire de 72% le déboisement de l’Amazonie d’ici 2018, mais un rapport de Greenpeace France [2] prouve clairement que « 90% de la déforestation annuelle en Amazonie est illégale, tandis que des lois régularisant de facto des terres accaparées illégalement pour l’élevage ont été adoptées récemment. Le gouvernement est l’un des principaux bailleurs de fonds et actionnaires du secteur de l’élevage en Amazonie, ce qui fait de lui un véritable promoteur de la déforestation amazonienne. L’élevage est responsable à 80% de la déforestation amazonienne, ce qui représente 14% de la déforestation annuelle de la planète. La destruction progressive de la forêt amazonienne, par abattage et brûlis, fait du Brésil le 4</a:t>
            </a:r>
            <a:r>
              <a:rPr lang="fr-FR" sz="1250" b="1" baseline="30000" dirty="0" smtClean="0">
                <a:latin typeface="Tw Cen MT" pitchFamily="34" charset="0"/>
              </a:rPr>
              <a:t>ème</a:t>
            </a:r>
            <a:r>
              <a:rPr lang="fr-FR" sz="1250" b="1" dirty="0" smtClean="0">
                <a:latin typeface="Tw Cen MT" pitchFamily="34" charset="0"/>
              </a:rPr>
              <a:t> émetteur mondial de gaz à effet de serre. Mais il est le premier exportateur mondial de bœuf et de cuir et son gouvernement entend voir sa part sur le marché mondial doubler d’ici à 2018 ». Cela va être très difficile de concilier ces deux exigences.</a:t>
            </a:r>
            <a:r>
              <a:rPr lang="fr-FR" sz="1250" b="1" dirty="0" smtClean="0">
                <a:latin typeface="Tw Cen MT" pitchFamily="34" charset="0"/>
                <a:cs typeface="Arial" pitchFamily="34" charset="0"/>
              </a:rPr>
              <a:t> </a:t>
            </a:r>
          </a:p>
          <a:p>
            <a:pPr algn="r"/>
            <a:r>
              <a:rPr lang="fr-FR" sz="900" b="1" dirty="0" smtClean="0">
                <a:latin typeface="Tw Cen MT" pitchFamily="34" charset="0"/>
              </a:rPr>
              <a:t>Monique Langevin, 1</a:t>
            </a:r>
            <a:r>
              <a:rPr lang="fr-FR" sz="900" b="1" baseline="30000" dirty="0" smtClean="0">
                <a:latin typeface="Tw Cen MT" pitchFamily="34" charset="0"/>
              </a:rPr>
              <a:t>er</a:t>
            </a:r>
            <a:r>
              <a:rPr lang="fr-FR" sz="900" b="1" dirty="0" smtClean="0">
                <a:latin typeface="Tw Cen MT" pitchFamily="34" charset="0"/>
              </a:rPr>
              <a:t> mars 2010</a:t>
            </a:r>
          </a:p>
          <a:p>
            <a:pPr lvl="0" algn="r" fontAlgn="base">
              <a:spcBef>
                <a:spcPct val="0"/>
              </a:spcBef>
            </a:pPr>
            <a:r>
              <a:rPr lang="fr-FR" sz="900" b="1" dirty="0" smtClean="0">
                <a:latin typeface="Tw Cen MT" pitchFamily="34" charset="0"/>
                <a:cs typeface="Arial" pitchFamily="34" charset="0"/>
              </a:rPr>
              <a:t>http://www.alterinfos.org/spip.php?article4211</a:t>
            </a:r>
          </a:p>
          <a:p>
            <a:pPr lvl="0" algn="just" fontAlgn="base">
              <a:spcBef>
                <a:spcPct val="0"/>
              </a:spcBef>
            </a:pPr>
            <a:r>
              <a:rPr lang="fr-FR" sz="900" b="1" dirty="0" smtClean="0">
                <a:latin typeface="Tw Cen MT" pitchFamily="34" charset="0"/>
                <a:cs typeface="Arial" pitchFamily="34" charset="0"/>
              </a:rPr>
              <a:t>[1] Sommet réunissant en décembre 2009 quelques 192 pays pour trouver des solutions au  réchauffement climatique</a:t>
            </a:r>
          </a:p>
          <a:p>
            <a:pPr algn="just" fontAlgn="base">
              <a:spcBef>
                <a:spcPct val="0"/>
              </a:spcBef>
            </a:pPr>
            <a:r>
              <a:rPr lang="fr-FR" sz="900" b="1" dirty="0" smtClean="0">
                <a:latin typeface="Tw Cen MT" pitchFamily="34" charset="0"/>
              </a:rPr>
              <a:t>[2] Greenpeace est une association de défense de l’environnement qui dénonce les urgences écologiques et agit grâce à un financement indépendant assuré par des particuliers du monde entier.</a:t>
            </a:r>
          </a:p>
          <a:p>
            <a:pPr lvl="0" algn="ctr" fontAlgn="base">
              <a:spcBef>
                <a:spcPct val="0"/>
              </a:spcBef>
            </a:pPr>
            <a:endParaRPr kumimoji="0" lang="fr-FR" sz="1400" b="1" i="0" u="none" strike="noStrike" cap="none" normalizeH="0" baseline="0" dirty="0" smtClean="0">
              <a:ln>
                <a:noFill/>
              </a:ln>
              <a:solidFill>
                <a:schemeClr val="tx1"/>
              </a:solidFill>
              <a:effectLst/>
              <a:latin typeface="Tw Cen MT" pitchFamily="34" charset="0"/>
              <a:cs typeface="Arial" pitchFamily="34" charset="0"/>
            </a:endParaRPr>
          </a:p>
        </p:txBody>
      </p:sp>
      <p:sp>
        <p:nvSpPr>
          <p:cNvPr id="6" name="Rectangle 5"/>
          <p:cNvSpPr/>
          <p:nvPr/>
        </p:nvSpPr>
        <p:spPr>
          <a:xfrm>
            <a:off x="467544" y="1893887"/>
            <a:ext cx="4286280" cy="4847481"/>
          </a:xfrm>
          <a:prstGeom prst="rect">
            <a:avLst/>
          </a:prstGeom>
          <a:solidFill>
            <a:schemeClr val="accent3">
              <a:lumMod val="40000"/>
              <a:lumOff val="60000"/>
            </a:schemeClr>
          </a:solidFill>
          <a:l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fr-FR" sz="1250" b="1" u="sng" cap="small" dirty="0" smtClean="0">
                <a:effectLst>
                  <a:outerShdw blurRad="38100" dist="38100" dir="2700000" algn="tl">
                    <a:srgbClr val="000000">
                      <a:alpha val="43137"/>
                    </a:srgbClr>
                  </a:outerShdw>
                </a:effectLst>
                <a:latin typeface="Tw Cen MT" pitchFamily="34" charset="0"/>
              </a:rPr>
              <a:t>La déforestation de l'Amazonie en recul </a:t>
            </a:r>
          </a:p>
          <a:p>
            <a:pPr algn="just"/>
            <a:r>
              <a:rPr lang="fr-FR" sz="1250" b="1" dirty="0" smtClean="0">
                <a:latin typeface="Tw Cen MT" pitchFamily="34" charset="0"/>
              </a:rPr>
              <a:t>L'Amazonie brésilienne, la plus grande forêt tropicale de la Terre, a perdu 7.000 km2 en un an, mais cela représente tout de même un ralentissement du déboisement de 45% par rapport à l'année précédente, a annoncé l'Institut national d'enquêtes spatiales (INPE). Relevé sur une année jusqu'à juillet 2009, ce chiffre "est de loin le meilleur résultat depuis 1988, quand l'INPE a commencé à calculer les taux de déforestation", a déclaré le porte-parole de l'institut, Gilberto Camara, rappelant qu'en 2004, 27.000 km2 de forêt avaient disparu en Amazonie. La marge d'erreur des calculs de l'INPE est de 10%.</a:t>
            </a:r>
          </a:p>
          <a:p>
            <a:pPr algn="just"/>
            <a:r>
              <a:rPr lang="fr-FR" sz="1250" b="1" dirty="0" smtClean="0">
                <a:latin typeface="Tw Cen MT" pitchFamily="34" charset="0"/>
              </a:rPr>
              <a:t>"Depuis 2004 nous avons constaté une chute significative de la déforestation, année après année", a souligné M. Camara devant le président brésilien Luiz </a:t>
            </a:r>
            <a:r>
              <a:rPr lang="fr-FR" sz="1250" b="1" dirty="0" err="1" smtClean="0">
                <a:latin typeface="Tw Cen MT" pitchFamily="34" charset="0"/>
              </a:rPr>
              <a:t>Inacio</a:t>
            </a:r>
            <a:r>
              <a:rPr lang="fr-FR" sz="1250" b="1" dirty="0" smtClean="0">
                <a:latin typeface="Tw Cen MT" pitchFamily="34" charset="0"/>
              </a:rPr>
              <a:t> Lula da Silva et le ministre de l'Environnement Carlos Minc. Cette baisse a été attribuée en partie au programme Arco </a:t>
            </a:r>
            <a:r>
              <a:rPr lang="fr-FR" sz="1250" b="1" dirty="0" err="1" smtClean="0">
                <a:latin typeface="Tw Cen MT" pitchFamily="34" charset="0"/>
              </a:rPr>
              <a:t>Verde</a:t>
            </a:r>
            <a:r>
              <a:rPr lang="fr-FR" sz="1250" b="1" dirty="0" smtClean="0">
                <a:latin typeface="Tw Cen MT" pitchFamily="34" charset="0"/>
              </a:rPr>
              <a:t>-Terra </a:t>
            </a:r>
            <a:r>
              <a:rPr lang="fr-FR" sz="1250" b="1" dirty="0" err="1" smtClean="0">
                <a:latin typeface="Tw Cen MT" pitchFamily="34" charset="0"/>
              </a:rPr>
              <a:t>legal</a:t>
            </a:r>
            <a:r>
              <a:rPr lang="fr-FR" sz="1250" b="1" dirty="0" smtClean="0">
                <a:latin typeface="Tw Cen MT" pitchFamily="34" charset="0"/>
              </a:rPr>
              <a:t>, qui réunit 43 villes amazoniennes engagées dans un développement agraire durable. Ce programme régularise également les titres de propriété de la terre en Amazonie. Le gouvernement brésilien a fait d'une réduction de la déforestation de l'Amazonie un de ses principaux objectifs dans la lutte contre le réchauffement climatique et s'est engagé à réduire le déboisement de 80% d'ici 2020. </a:t>
            </a:r>
          </a:p>
          <a:p>
            <a:pPr algn="r"/>
            <a:r>
              <a:rPr lang="fr-FR" sz="900" b="1" dirty="0" smtClean="0">
                <a:latin typeface="Tw Cen MT" pitchFamily="34" charset="0"/>
              </a:rPr>
              <a:t>AFP 12/11/2009 (http://www.lefigaro.fr/)</a:t>
            </a:r>
          </a:p>
        </p:txBody>
      </p:sp>
      <p:sp>
        <p:nvSpPr>
          <p:cNvPr id="7" name="ZoneTexte 6"/>
          <p:cNvSpPr txBox="1"/>
          <p:nvPr/>
        </p:nvSpPr>
        <p:spPr>
          <a:xfrm>
            <a:off x="467544" y="404664"/>
            <a:ext cx="4286280" cy="1169551"/>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accent3">
                    <a:lumMod val="50000"/>
                  </a:schemeClr>
                </a:solidFill>
                <a:latin typeface="Tw Cen MT" pitchFamily="34" charset="0"/>
              </a:rPr>
              <a:t>Confronter deux opinions contradictoires</a:t>
            </a:r>
            <a:r>
              <a:rPr lang="fr-FR" sz="1400" b="1" dirty="0" smtClean="0">
                <a:solidFill>
                  <a:schemeClr val="accent3">
                    <a:lumMod val="50000"/>
                  </a:schemeClr>
                </a:solidFill>
                <a:latin typeface="Tw Cen MT" pitchFamily="34" charset="0"/>
              </a:rPr>
              <a:t> : Deux articles de journaux vous sont proposés. Ils abordent le même sujet mais ont une position sur la question très différente. A vous de montrer laquelle en utilisant les arguments développés dans les textes. </a:t>
            </a:r>
          </a:p>
        </p:txBody>
      </p:sp>
      <p:sp>
        <p:nvSpPr>
          <p:cNvPr id="8" name="Rectangle 7"/>
          <p:cNvSpPr/>
          <p:nvPr/>
        </p:nvSpPr>
        <p:spPr>
          <a:xfrm>
            <a:off x="1467676" y="1965324"/>
            <a:ext cx="2448000" cy="142876"/>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6444208" y="2339190"/>
            <a:ext cx="1944000" cy="142876"/>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2975026" y="6336016"/>
            <a:ext cx="1080000" cy="144000"/>
          </a:xfrm>
          <a:prstGeom prst="rect">
            <a:avLst/>
          </a:pr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868144" y="2340016"/>
            <a:ext cx="357190" cy="142876"/>
          </a:xfrm>
          <a:prstGeom prst="rect">
            <a:avLst/>
          </a:pr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4896700" y="2536828"/>
            <a:ext cx="395380" cy="142876"/>
          </a:xfrm>
          <a:prstGeom prst="rect">
            <a:avLst/>
          </a:prstGeom>
          <a:solidFill>
            <a:srgbClr val="00B05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512000" y="2340016"/>
            <a:ext cx="1404000" cy="142876"/>
          </a:xfrm>
          <a:prstGeom prst="rect">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265110" y="2538016"/>
            <a:ext cx="3417276" cy="142876"/>
          </a:xfrm>
          <a:prstGeom prst="rect">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538982" y="2736016"/>
            <a:ext cx="1260000" cy="142876"/>
          </a:xfrm>
          <a:prstGeom prst="rect">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6084168" y="2717198"/>
            <a:ext cx="2627992" cy="142876"/>
          </a:xfrm>
          <a:prstGeom prst="rect">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4896700" y="2910694"/>
            <a:ext cx="1547508" cy="142876"/>
          </a:xfrm>
          <a:prstGeom prst="rect">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896700" y="4053702"/>
            <a:ext cx="3815458" cy="142876"/>
          </a:xfrm>
          <a:prstGeom prst="rect">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4896700" y="3869198"/>
            <a:ext cx="3815458"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rot="19415836">
            <a:off x="53543" y="6124995"/>
            <a:ext cx="828000" cy="540000"/>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tIns="0" bIns="108000" rtlCol="0" anchor="ctr"/>
          <a:lstStyle/>
          <a:p>
            <a:pPr algn="ctr"/>
            <a:r>
              <a:rPr lang="fr-FR" sz="3500" dirty="0" smtClean="0">
                <a:latin typeface="28 Days Later" panose="020B0603050302020204" pitchFamily="34" charset="0"/>
              </a:rPr>
              <a:t>Oui</a:t>
            </a:r>
            <a:endParaRPr lang="fr-FR" sz="3500" dirty="0">
              <a:latin typeface="28 Days Later" panose="020B0603050302020204" pitchFamily="34" charset="0"/>
            </a:endParaRPr>
          </a:p>
        </p:txBody>
      </p:sp>
      <p:sp>
        <p:nvSpPr>
          <p:cNvPr id="21" name="Rectangle 20"/>
          <p:cNvSpPr/>
          <p:nvPr/>
        </p:nvSpPr>
        <p:spPr>
          <a:xfrm rot="19415836">
            <a:off x="8215231" y="6124883"/>
            <a:ext cx="828000" cy="540124"/>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tIns="0" bIns="108000" rtlCol="0" anchor="ctr"/>
          <a:lstStyle/>
          <a:p>
            <a:pPr algn="ctr"/>
            <a:r>
              <a:rPr lang="fr-FR" sz="2800" dirty="0" smtClean="0">
                <a:latin typeface="28 Days Later" panose="020B0603050302020204" pitchFamily="34" charset="0"/>
              </a:rPr>
              <a:t>NON</a:t>
            </a:r>
            <a:endParaRPr lang="fr-FR" sz="2800" dirty="0">
              <a:latin typeface="28 Days Later" panose="020B0603050302020204" pitchFamily="34" charset="0"/>
            </a:endParaRPr>
          </a:p>
        </p:txBody>
      </p:sp>
      <p:sp>
        <p:nvSpPr>
          <p:cNvPr id="22" name="Rectangle 21"/>
          <p:cNvSpPr/>
          <p:nvPr/>
        </p:nvSpPr>
        <p:spPr>
          <a:xfrm>
            <a:off x="3396502" y="4822844"/>
            <a:ext cx="1285884"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538982" y="5022016"/>
            <a:ext cx="4143404"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538982" y="5209216"/>
            <a:ext cx="4143404" cy="144000"/>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538982" y="5394348"/>
            <a:ext cx="2304826"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5148064" y="5019257"/>
            <a:ext cx="3420000"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p:cNvSpPr/>
          <p:nvPr/>
        </p:nvSpPr>
        <p:spPr>
          <a:xfrm>
            <a:off x="4896700" y="3293198"/>
            <a:ext cx="3815460"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4896699" y="3482198"/>
            <a:ext cx="3815459"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p:nvSpPr>
        <p:spPr>
          <a:xfrm>
            <a:off x="4896700" y="3677437"/>
            <a:ext cx="3815458"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7586174" y="2910694"/>
            <a:ext cx="1125985"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5641647" y="3096016"/>
            <a:ext cx="3070512" cy="142876"/>
          </a:xfrm>
          <a:prstGeom prst="rect">
            <a:avLst/>
          </a:prstGeom>
          <a:solidFill>
            <a:srgbClr val="7030A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0" y="45785"/>
            <a:ext cx="9144000"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200" b="1" u="sng" dirty="0" smtClean="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III. L’agriculture brésilienne : entre efforts de protection et dégradation de </a:t>
            </a:r>
          </a:p>
          <a:p>
            <a:pPr algn="r"/>
            <a:r>
              <a:rPr lang="fr-FR" sz="2200" b="1" u="sng" dirty="0" smtClean="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l’environnement</a:t>
            </a:r>
            <a:endParaRPr lang="fr-FR" sz="2200" b="1" u="sng" dirty="0">
              <a:ln/>
              <a:solidFill>
                <a:schemeClr val="accent3">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3" name="ZoneTexte 2"/>
          <p:cNvSpPr txBox="1"/>
          <p:nvPr/>
        </p:nvSpPr>
        <p:spPr>
          <a:xfrm>
            <a:off x="1668089" y="1628800"/>
            <a:ext cx="1986699" cy="215444"/>
          </a:xfrm>
          <a:prstGeom prst="rect">
            <a:avLst/>
          </a:prstGeom>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lgn="ctr"/>
            <a:r>
              <a:rPr lang="fr-FR" sz="1400" b="1" cap="small" dirty="0" smtClean="0">
                <a:latin typeface="Tw Cen MT" panose="020B0602020104020603" pitchFamily="34" charset="0"/>
              </a:rPr>
              <a:t> Recul de la déforestation </a:t>
            </a:r>
            <a:endParaRPr lang="fr-FR" sz="1400" b="1" cap="small" dirty="0">
              <a:latin typeface="Tw Cen MT" panose="020B0602020104020603" pitchFamily="34" charset="0"/>
            </a:endParaRPr>
          </a:p>
        </p:txBody>
      </p:sp>
      <p:sp>
        <p:nvSpPr>
          <p:cNvPr id="35" name="ZoneTexte 34"/>
          <p:cNvSpPr txBox="1"/>
          <p:nvPr/>
        </p:nvSpPr>
        <p:spPr>
          <a:xfrm>
            <a:off x="5162795" y="864000"/>
            <a:ext cx="3283271" cy="215444"/>
          </a:xfrm>
          <a:prstGeom prst="rect">
            <a:avLst/>
          </a:prstGeom>
        </p:spPr>
        <p:style>
          <a:lnRef idx="2">
            <a:schemeClr val="accent2"/>
          </a:lnRef>
          <a:fillRef idx="1">
            <a:schemeClr val="lt1"/>
          </a:fillRef>
          <a:effectRef idx="0">
            <a:schemeClr val="accent2"/>
          </a:effectRef>
          <a:fontRef idx="minor">
            <a:schemeClr val="dk1"/>
          </a:fontRef>
        </p:style>
        <p:txBody>
          <a:bodyPr wrap="none" lIns="0" tIns="0" rIns="0" bIns="0" rtlCol="0">
            <a:spAutoFit/>
          </a:bodyPr>
          <a:lstStyle/>
          <a:p>
            <a:pPr algn="ctr"/>
            <a:r>
              <a:rPr lang="fr-FR" sz="1400" b="1" cap="small" dirty="0" smtClean="0">
                <a:latin typeface="Tw Cen MT" panose="020B0602020104020603" pitchFamily="34" charset="0"/>
              </a:rPr>
              <a:t> Recrudescence de la déforestation sauvage </a:t>
            </a:r>
            <a:endParaRPr lang="fr-FR" sz="1400" b="1" cap="small" dirty="0">
              <a:latin typeface="Tw Cen MT" panose="020B0602020104020603" pitchFamily="34" charset="0"/>
            </a:endParaRPr>
          </a:p>
        </p:txBody>
      </p:sp>
      <p:sp>
        <p:nvSpPr>
          <p:cNvPr id="36" name="ZoneTexte 35"/>
          <p:cNvSpPr txBox="1"/>
          <p:nvPr/>
        </p:nvSpPr>
        <p:spPr>
          <a:xfrm>
            <a:off x="467544" y="429293"/>
            <a:ext cx="4286280" cy="954107"/>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accent3">
                    <a:lumMod val="50000"/>
                  </a:schemeClr>
                </a:solidFill>
                <a:latin typeface="Tw Cen MT" pitchFamily="34" charset="0"/>
              </a:rPr>
              <a:t>Quel problème est évoqué dans les deux documents ?</a:t>
            </a:r>
          </a:p>
          <a:p>
            <a:pPr algn="ctr"/>
            <a:r>
              <a:rPr lang="fr-FR" sz="1400" b="1" dirty="0" smtClean="0">
                <a:solidFill>
                  <a:schemeClr val="accent3">
                    <a:lumMod val="50000"/>
                  </a:schemeClr>
                </a:solidFill>
                <a:latin typeface="Tw Cen MT" pitchFamily="34" charset="0"/>
              </a:rPr>
              <a:t>Quelle thèse est défendue dans chaque article ?</a:t>
            </a:r>
          </a:p>
          <a:p>
            <a:pPr algn="ctr"/>
            <a:r>
              <a:rPr lang="fr-FR" sz="1400" b="1" dirty="0">
                <a:solidFill>
                  <a:schemeClr val="accent3">
                    <a:lumMod val="50000"/>
                  </a:schemeClr>
                </a:solidFill>
                <a:latin typeface="Tw Cen MT" pitchFamily="34" charset="0"/>
              </a:rPr>
              <a:t>Quel pourcentage de réduction du déboisement vise le gouvernement brésilien vers 2020 ?</a:t>
            </a:r>
            <a:endParaRPr lang="fr-FR" sz="1400" b="1" dirty="0" smtClean="0">
              <a:solidFill>
                <a:schemeClr val="accent3">
                  <a:lumMod val="50000"/>
                </a:schemeClr>
              </a:solidFill>
              <a:latin typeface="Tw Cen MT" pitchFamily="34" charset="0"/>
            </a:endParaRPr>
          </a:p>
        </p:txBody>
      </p:sp>
      <p:sp>
        <p:nvSpPr>
          <p:cNvPr id="37" name="ZoneTexte 36"/>
          <p:cNvSpPr txBox="1"/>
          <p:nvPr/>
        </p:nvSpPr>
        <p:spPr>
          <a:xfrm>
            <a:off x="475441" y="404664"/>
            <a:ext cx="4286280" cy="954107"/>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a:solidFill>
                  <a:schemeClr val="accent3">
                    <a:lumMod val="50000"/>
                  </a:schemeClr>
                </a:solidFill>
                <a:latin typeface="Tw Cen MT" pitchFamily="34" charset="0"/>
              </a:rPr>
              <a:t>Quels </a:t>
            </a:r>
            <a:r>
              <a:rPr lang="fr-FR" sz="1400" b="1" dirty="0" smtClean="0">
                <a:solidFill>
                  <a:schemeClr val="accent3">
                    <a:lumMod val="50000"/>
                  </a:schemeClr>
                </a:solidFill>
                <a:latin typeface="Tw Cen MT" pitchFamily="34" charset="0"/>
              </a:rPr>
              <a:t>chiffres ou pourcentages sur le déboisement sont avancés  </a:t>
            </a:r>
            <a:r>
              <a:rPr lang="fr-FR" sz="1400" b="1" dirty="0">
                <a:solidFill>
                  <a:schemeClr val="accent3">
                    <a:lumMod val="50000"/>
                  </a:schemeClr>
                </a:solidFill>
                <a:latin typeface="Tw Cen MT" pitchFamily="34" charset="0"/>
              </a:rPr>
              <a:t>dans chaque document </a:t>
            </a:r>
            <a:r>
              <a:rPr lang="fr-FR" sz="1400" b="1" dirty="0" smtClean="0">
                <a:solidFill>
                  <a:schemeClr val="accent3">
                    <a:lumMod val="50000"/>
                  </a:schemeClr>
                </a:solidFill>
                <a:latin typeface="Tw Cen MT" pitchFamily="34" charset="0"/>
              </a:rPr>
              <a:t>?</a:t>
            </a:r>
          </a:p>
          <a:p>
            <a:pPr algn="ctr"/>
            <a:r>
              <a:rPr lang="fr-FR" sz="1400" b="1" dirty="0" smtClean="0">
                <a:solidFill>
                  <a:schemeClr val="accent3">
                    <a:lumMod val="50000"/>
                  </a:schemeClr>
                </a:solidFill>
                <a:latin typeface="Tw Cen MT" pitchFamily="34" charset="0"/>
              </a:rPr>
              <a:t>Traduisent-t-ils un résultat positif ? (</a:t>
            </a:r>
            <a:r>
              <a:rPr lang="fr-FR" sz="1400" b="1" dirty="0">
                <a:solidFill>
                  <a:schemeClr val="accent3">
                    <a:lumMod val="50000"/>
                  </a:schemeClr>
                </a:solidFill>
                <a:latin typeface="Tw Cen MT" pitchFamily="34" charset="0"/>
              </a:rPr>
              <a:t>répondez par oui ou par non</a:t>
            </a:r>
            <a:r>
              <a:rPr lang="fr-FR" sz="1400" b="1" dirty="0" smtClean="0">
                <a:solidFill>
                  <a:schemeClr val="accent3">
                    <a:lumMod val="50000"/>
                  </a:schemeClr>
                </a:solidFill>
                <a:latin typeface="Tw Cen MT" pitchFamily="34" charset="0"/>
              </a:rPr>
              <a:t>)</a:t>
            </a:r>
            <a:endParaRPr lang="fr-FR" sz="1400" b="1" dirty="0">
              <a:solidFill>
                <a:schemeClr val="accent3">
                  <a:lumMod val="50000"/>
                </a:schemeClr>
              </a:solidFill>
              <a:latin typeface="Tw Cen MT" pitchFamily="34" charset="0"/>
            </a:endParaRPr>
          </a:p>
        </p:txBody>
      </p:sp>
      <p:sp>
        <p:nvSpPr>
          <p:cNvPr id="38" name="ZoneTexte 37"/>
          <p:cNvSpPr txBox="1"/>
          <p:nvPr/>
        </p:nvSpPr>
        <p:spPr>
          <a:xfrm>
            <a:off x="461088" y="745540"/>
            <a:ext cx="4286280" cy="523220"/>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accent3">
                    <a:lumMod val="50000"/>
                  </a:schemeClr>
                </a:solidFill>
                <a:latin typeface="Tw Cen MT" pitchFamily="34" charset="0"/>
              </a:rPr>
              <a:t>Quelles sont les causes principales de ce résultat selon chaque article ?</a:t>
            </a:r>
            <a:endParaRPr lang="fr-FR" sz="1400" b="1" dirty="0">
              <a:solidFill>
                <a:schemeClr val="accent3">
                  <a:lumMod val="50000"/>
                </a:schemeClr>
              </a:solidFill>
              <a:latin typeface="Tw Cen M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1)">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6">
                                            <p:bg/>
                                          </p:spTgt>
                                        </p:tgtEl>
                                        <p:attrNameLst>
                                          <p:attrName>style.visibility</p:attrName>
                                        </p:attrNameLst>
                                      </p:cBhvr>
                                      <p:to>
                                        <p:strVal val="visible"/>
                                      </p:to>
                                    </p:set>
                                    <p:animEffect transition="in" filter="wipe(left)">
                                      <p:cBhvr>
                                        <p:cTn id="35" dur="1000"/>
                                        <p:tgtEl>
                                          <p:spTgt spid="36">
                                            <p:bg/>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6">
                                            <p:txEl>
                                              <p:pRg st="0" end="0"/>
                                            </p:txEl>
                                          </p:spTgt>
                                        </p:tgtEl>
                                        <p:attrNameLst>
                                          <p:attrName>style.visibility</p:attrName>
                                        </p:attrNameLst>
                                      </p:cBhvr>
                                      <p:to>
                                        <p:strVal val="visible"/>
                                      </p:to>
                                    </p:set>
                                    <p:animEffect transition="in" filter="wipe(left)">
                                      <p:cBhvr>
                                        <p:cTn id="39" dur="1000"/>
                                        <p:tgtEl>
                                          <p:spTgt spid="36">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1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6">
                                            <p:txEl>
                                              <p:pRg st="1" end="1"/>
                                            </p:txEl>
                                          </p:spTgt>
                                        </p:tgtEl>
                                        <p:attrNameLst>
                                          <p:attrName>style.visibility</p:attrName>
                                        </p:attrNameLst>
                                      </p:cBhvr>
                                      <p:to>
                                        <p:strVal val="visible"/>
                                      </p:to>
                                    </p:set>
                                    <p:animEffect transition="in" filter="wipe(left)">
                                      <p:cBhvr>
                                        <p:cTn id="54" dur="1000"/>
                                        <p:tgtEl>
                                          <p:spTgt spid="3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1" presetClass="entr" presetSubtype="0" fill="hold" grpId="0" nodeType="clickEffect">
                                  <p:stCondLst>
                                    <p:cond delay="0"/>
                                  </p:stCondLst>
                                  <p:iterate type="lt">
                                    <p:tmPct val="10000"/>
                                  </p:iterate>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3"/>
                                        </p:tgtEl>
                                        <p:attrNameLst>
                                          <p:attrName>ppt_y</p:attrName>
                                        </p:attrNameLst>
                                      </p:cBhvr>
                                      <p:tavLst>
                                        <p:tav tm="0">
                                          <p:val>
                                            <p:strVal val="#ppt_y"/>
                                          </p:val>
                                        </p:tav>
                                        <p:tav tm="100000">
                                          <p:val>
                                            <p:strVal val="#ppt_y"/>
                                          </p:val>
                                        </p:tav>
                                      </p:tavLst>
                                    </p:anim>
                                    <p:anim calcmode="lin" valueType="num">
                                      <p:cBhvr>
                                        <p:cTn id="6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3"/>
                                        </p:tgtEl>
                                      </p:cBhvr>
                                    </p:animEffect>
                                  </p:childTnLst>
                                </p:cTn>
                              </p:par>
                            </p:childTnLst>
                          </p:cTn>
                        </p:par>
                      </p:childTnLst>
                    </p:cTn>
                  </p:par>
                  <p:par>
                    <p:cTn id="64" fill="hold">
                      <p:stCondLst>
                        <p:cond delay="indefinite"/>
                      </p:stCondLst>
                      <p:childTnLst>
                        <p:par>
                          <p:cTn id="65" fill="hold">
                            <p:stCondLst>
                              <p:cond delay="0"/>
                            </p:stCondLst>
                            <p:childTnLst>
                              <p:par>
                                <p:cTn id="66" presetID="41" presetClass="entr" presetSubtype="0" fill="hold" grpId="0" nodeType="clickEffect">
                                  <p:stCondLst>
                                    <p:cond delay="0"/>
                                  </p:stCondLst>
                                  <p:iterate type="lt">
                                    <p:tmPct val="10000"/>
                                  </p:iterate>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35"/>
                                        </p:tgtEl>
                                        <p:attrNameLst>
                                          <p:attrName>ppt_y</p:attrName>
                                        </p:attrNameLst>
                                      </p:cBhvr>
                                      <p:tavLst>
                                        <p:tav tm="0">
                                          <p:val>
                                            <p:strVal val="#ppt_y"/>
                                          </p:val>
                                        </p:tav>
                                        <p:tav tm="100000">
                                          <p:val>
                                            <p:strVal val="#ppt_y"/>
                                          </p:val>
                                        </p:tav>
                                      </p:tavLst>
                                    </p:anim>
                                    <p:anim calcmode="lin" valueType="num">
                                      <p:cBhvr>
                                        <p:cTn id="70"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3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6">
                                            <p:txEl>
                                              <p:pRg st="2" end="2"/>
                                            </p:txEl>
                                          </p:spTgt>
                                        </p:tgtEl>
                                        <p:attrNameLst>
                                          <p:attrName>style.visibility</p:attrName>
                                        </p:attrNameLst>
                                      </p:cBhvr>
                                      <p:to>
                                        <p:strVal val="visible"/>
                                      </p:to>
                                    </p:set>
                                    <p:animEffect transition="in" filter="wipe(left)">
                                      <p:cBhvr>
                                        <p:cTn id="77" dur="1000"/>
                                        <p:tgtEl>
                                          <p:spTgt spid="3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left)">
                                      <p:cBhvr>
                                        <p:cTn id="82" dur="1000"/>
                                        <p:tgtEl>
                                          <p:spTgt spid="10"/>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left)">
                                      <p:cBhvr>
                                        <p:cTn id="85" dur="1000"/>
                                        <p:tgtEl>
                                          <p:spTgt spid="11"/>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left)">
                                      <p:cBhvr>
                                        <p:cTn id="88" dur="1000"/>
                                        <p:tgtEl>
                                          <p:spTgt spid="12"/>
                                        </p:tgtEl>
                                      </p:cBhvr>
                                    </p:animEffect>
                                  </p:childTnLst>
                                </p:cTn>
                              </p:par>
                            </p:childTnLst>
                          </p:cTn>
                        </p:par>
                        <p:par>
                          <p:cTn id="89" fill="hold">
                            <p:stCondLst>
                              <p:cond delay="1000"/>
                            </p:stCondLst>
                            <p:childTnLst>
                              <p:par>
                                <p:cTn id="90" presetID="53" presetClass="exit" presetSubtype="32" fill="hold" grpId="1" nodeType="afterEffect">
                                  <p:stCondLst>
                                    <p:cond delay="0"/>
                                  </p:stCondLst>
                                  <p:childTnLst>
                                    <p:anim calcmode="lin" valueType="num">
                                      <p:cBhvr>
                                        <p:cTn id="91" dur="500"/>
                                        <p:tgtEl>
                                          <p:spTgt spid="36">
                                            <p:txEl>
                                              <p:pRg st="0" end="0"/>
                                            </p:txEl>
                                          </p:spTgt>
                                        </p:tgtEl>
                                        <p:attrNameLst>
                                          <p:attrName>ppt_w</p:attrName>
                                        </p:attrNameLst>
                                      </p:cBhvr>
                                      <p:tavLst>
                                        <p:tav tm="0">
                                          <p:val>
                                            <p:strVal val="ppt_w"/>
                                          </p:val>
                                        </p:tav>
                                        <p:tav tm="100000">
                                          <p:val>
                                            <p:fltVal val="0"/>
                                          </p:val>
                                        </p:tav>
                                      </p:tavLst>
                                    </p:anim>
                                    <p:anim calcmode="lin" valueType="num">
                                      <p:cBhvr>
                                        <p:cTn id="92" dur="500"/>
                                        <p:tgtEl>
                                          <p:spTgt spid="36">
                                            <p:txEl>
                                              <p:pRg st="0" end="0"/>
                                            </p:txEl>
                                          </p:spTgt>
                                        </p:tgtEl>
                                        <p:attrNameLst>
                                          <p:attrName>ppt_h</p:attrName>
                                        </p:attrNameLst>
                                      </p:cBhvr>
                                      <p:tavLst>
                                        <p:tav tm="0">
                                          <p:val>
                                            <p:strVal val="ppt_h"/>
                                          </p:val>
                                        </p:tav>
                                        <p:tav tm="100000">
                                          <p:val>
                                            <p:fltVal val="0"/>
                                          </p:val>
                                        </p:tav>
                                      </p:tavLst>
                                    </p:anim>
                                    <p:animEffect transition="out" filter="fade">
                                      <p:cBhvr>
                                        <p:cTn id="93" dur="500"/>
                                        <p:tgtEl>
                                          <p:spTgt spid="36">
                                            <p:txEl>
                                              <p:pRg st="0" end="0"/>
                                            </p:txEl>
                                          </p:spTgt>
                                        </p:tgtEl>
                                      </p:cBhvr>
                                    </p:animEffect>
                                    <p:set>
                                      <p:cBhvr>
                                        <p:cTn id="94" dur="1" fill="hold">
                                          <p:stCondLst>
                                            <p:cond delay="499"/>
                                          </p:stCondLst>
                                        </p:cTn>
                                        <p:tgtEl>
                                          <p:spTgt spid="36">
                                            <p:txEl>
                                              <p:pRg st="0" end="0"/>
                                            </p:txEl>
                                          </p:spTgt>
                                        </p:tgtEl>
                                        <p:attrNameLst>
                                          <p:attrName>style.visibility</p:attrName>
                                        </p:attrNameLst>
                                      </p:cBhvr>
                                      <p:to>
                                        <p:strVal val="hidden"/>
                                      </p:to>
                                    </p:set>
                                  </p:childTnLst>
                                </p:cTn>
                              </p:par>
                              <p:par>
                                <p:cTn id="95" presetID="53" presetClass="exit" presetSubtype="32" fill="hold" grpId="1" nodeType="withEffect">
                                  <p:stCondLst>
                                    <p:cond delay="0"/>
                                  </p:stCondLst>
                                  <p:childTnLst>
                                    <p:anim calcmode="lin" valueType="num">
                                      <p:cBhvr>
                                        <p:cTn id="96" dur="500"/>
                                        <p:tgtEl>
                                          <p:spTgt spid="36">
                                            <p:txEl>
                                              <p:pRg st="1" end="1"/>
                                            </p:txEl>
                                          </p:spTgt>
                                        </p:tgtEl>
                                        <p:attrNameLst>
                                          <p:attrName>ppt_w</p:attrName>
                                        </p:attrNameLst>
                                      </p:cBhvr>
                                      <p:tavLst>
                                        <p:tav tm="0">
                                          <p:val>
                                            <p:strVal val="ppt_w"/>
                                          </p:val>
                                        </p:tav>
                                        <p:tav tm="100000">
                                          <p:val>
                                            <p:fltVal val="0"/>
                                          </p:val>
                                        </p:tav>
                                      </p:tavLst>
                                    </p:anim>
                                    <p:anim calcmode="lin" valueType="num">
                                      <p:cBhvr>
                                        <p:cTn id="97" dur="500"/>
                                        <p:tgtEl>
                                          <p:spTgt spid="36">
                                            <p:txEl>
                                              <p:pRg st="1" end="1"/>
                                            </p:txEl>
                                          </p:spTgt>
                                        </p:tgtEl>
                                        <p:attrNameLst>
                                          <p:attrName>ppt_h</p:attrName>
                                        </p:attrNameLst>
                                      </p:cBhvr>
                                      <p:tavLst>
                                        <p:tav tm="0">
                                          <p:val>
                                            <p:strVal val="ppt_h"/>
                                          </p:val>
                                        </p:tav>
                                        <p:tav tm="100000">
                                          <p:val>
                                            <p:fltVal val="0"/>
                                          </p:val>
                                        </p:tav>
                                      </p:tavLst>
                                    </p:anim>
                                    <p:animEffect transition="out" filter="fade">
                                      <p:cBhvr>
                                        <p:cTn id="98" dur="500"/>
                                        <p:tgtEl>
                                          <p:spTgt spid="36">
                                            <p:txEl>
                                              <p:pRg st="1" end="1"/>
                                            </p:txEl>
                                          </p:spTgt>
                                        </p:tgtEl>
                                      </p:cBhvr>
                                    </p:animEffect>
                                    <p:set>
                                      <p:cBhvr>
                                        <p:cTn id="99" dur="1" fill="hold">
                                          <p:stCondLst>
                                            <p:cond delay="499"/>
                                          </p:stCondLst>
                                        </p:cTn>
                                        <p:tgtEl>
                                          <p:spTgt spid="36">
                                            <p:txEl>
                                              <p:pRg st="1" end="1"/>
                                            </p:txEl>
                                          </p:spTgt>
                                        </p:tgtEl>
                                        <p:attrNameLst>
                                          <p:attrName>style.visibility</p:attrName>
                                        </p:attrNameLst>
                                      </p:cBhvr>
                                      <p:to>
                                        <p:strVal val="hidden"/>
                                      </p:to>
                                    </p:set>
                                  </p:childTnLst>
                                </p:cTn>
                              </p:par>
                              <p:par>
                                <p:cTn id="100" presetID="53" presetClass="exit" presetSubtype="32" fill="hold" grpId="1" nodeType="withEffect">
                                  <p:stCondLst>
                                    <p:cond delay="0"/>
                                  </p:stCondLst>
                                  <p:childTnLst>
                                    <p:anim calcmode="lin" valueType="num">
                                      <p:cBhvr>
                                        <p:cTn id="101" dur="500"/>
                                        <p:tgtEl>
                                          <p:spTgt spid="36">
                                            <p:txEl>
                                              <p:pRg st="2" end="2"/>
                                            </p:txEl>
                                          </p:spTgt>
                                        </p:tgtEl>
                                        <p:attrNameLst>
                                          <p:attrName>ppt_w</p:attrName>
                                        </p:attrNameLst>
                                      </p:cBhvr>
                                      <p:tavLst>
                                        <p:tav tm="0">
                                          <p:val>
                                            <p:strVal val="ppt_w"/>
                                          </p:val>
                                        </p:tav>
                                        <p:tav tm="100000">
                                          <p:val>
                                            <p:fltVal val="0"/>
                                          </p:val>
                                        </p:tav>
                                      </p:tavLst>
                                    </p:anim>
                                    <p:anim calcmode="lin" valueType="num">
                                      <p:cBhvr>
                                        <p:cTn id="102" dur="500"/>
                                        <p:tgtEl>
                                          <p:spTgt spid="36">
                                            <p:txEl>
                                              <p:pRg st="2" end="2"/>
                                            </p:txEl>
                                          </p:spTgt>
                                        </p:tgtEl>
                                        <p:attrNameLst>
                                          <p:attrName>ppt_h</p:attrName>
                                        </p:attrNameLst>
                                      </p:cBhvr>
                                      <p:tavLst>
                                        <p:tav tm="0">
                                          <p:val>
                                            <p:strVal val="ppt_h"/>
                                          </p:val>
                                        </p:tav>
                                        <p:tav tm="100000">
                                          <p:val>
                                            <p:fltVal val="0"/>
                                          </p:val>
                                        </p:tav>
                                      </p:tavLst>
                                    </p:anim>
                                    <p:animEffect transition="out" filter="fade">
                                      <p:cBhvr>
                                        <p:cTn id="103" dur="500"/>
                                        <p:tgtEl>
                                          <p:spTgt spid="36">
                                            <p:txEl>
                                              <p:pRg st="2" end="2"/>
                                            </p:txEl>
                                          </p:spTgt>
                                        </p:tgtEl>
                                      </p:cBhvr>
                                    </p:animEffect>
                                    <p:set>
                                      <p:cBhvr>
                                        <p:cTn id="104" dur="1" fill="hold">
                                          <p:stCondLst>
                                            <p:cond delay="499"/>
                                          </p:stCondLst>
                                        </p:cTn>
                                        <p:tgtEl>
                                          <p:spTgt spid="36">
                                            <p:txEl>
                                              <p:pRg st="2" end="2"/>
                                            </p:txEl>
                                          </p:spTgt>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36">
                                            <p:bg/>
                                          </p:spTgt>
                                        </p:tgtEl>
                                        <p:attrNameLst>
                                          <p:attrName>ppt_w</p:attrName>
                                        </p:attrNameLst>
                                      </p:cBhvr>
                                      <p:tavLst>
                                        <p:tav tm="0">
                                          <p:val>
                                            <p:strVal val="ppt_w"/>
                                          </p:val>
                                        </p:tav>
                                        <p:tav tm="100000">
                                          <p:val>
                                            <p:fltVal val="0"/>
                                          </p:val>
                                        </p:tav>
                                      </p:tavLst>
                                    </p:anim>
                                    <p:anim calcmode="lin" valueType="num">
                                      <p:cBhvr>
                                        <p:cTn id="107" dur="500"/>
                                        <p:tgtEl>
                                          <p:spTgt spid="36">
                                            <p:bg/>
                                          </p:spTgt>
                                        </p:tgtEl>
                                        <p:attrNameLst>
                                          <p:attrName>ppt_h</p:attrName>
                                        </p:attrNameLst>
                                      </p:cBhvr>
                                      <p:tavLst>
                                        <p:tav tm="0">
                                          <p:val>
                                            <p:strVal val="ppt_h"/>
                                          </p:val>
                                        </p:tav>
                                        <p:tav tm="100000">
                                          <p:val>
                                            <p:fltVal val="0"/>
                                          </p:val>
                                        </p:tav>
                                      </p:tavLst>
                                    </p:anim>
                                    <p:animEffect transition="out" filter="fade">
                                      <p:cBhvr>
                                        <p:cTn id="108" dur="500"/>
                                        <p:tgtEl>
                                          <p:spTgt spid="36">
                                            <p:bg/>
                                          </p:spTgt>
                                        </p:tgtEl>
                                      </p:cBhvr>
                                    </p:animEffect>
                                    <p:set>
                                      <p:cBhvr>
                                        <p:cTn id="109" dur="1" fill="hold">
                                          <p:stCondLst>
                                            <p:cond delay="499"/>
                                          </p:stCondLst>
                                        </p:cTn>
                                        <p:tgtEl>
                                          <p:spTgt spid="36">
                                            <p:bg/>
                                          </p:spTgt>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37">
                                            <p:bg/>
                                          </p:spTgt>
                                        </p:tgtEl>
                                        <p:attrNameLst>
                                          <p:attrName>style.visibility</p:attrName>
                                        </p:attrNameLst>
                                      </p:cBhvr>
                                      <p:to>
                                        <p:strVal val="visible"/>
                                      </p:to>
                                    </p:set>
                                    <p:animEffect transition="in" filter="wipe(left)">
                                      <p:cBhvr>
                                        <p:cTn id="114" dur="1000"/>
                                        <p:tgtEl>
                                          <p:spTgt spid="37">
                                            <p:bg/>
                                          </p:spTgt>
                                        </p:tgtEl>
                                      </p:cBhvr>
                                    </p:animEffect>
                                  </p:childTnLst>
                                </p:cTn>
                              </p:par>
                            </p:childTnLst>
                          </p:cTn>
                        </p:par>
                        <p:par>
                          <p:cTn id="115" fill="hold">
                            <p:stCondLst>
                              <p:cond delay="1000"/>
                            </p:stCondLst>
                            <p:childTnLst>
                              <p:par>
                                <p:cTn id="116" presetID="22" presetClass="entr" presetSubtype="8" fill="hold" grpId="0" nodeType="afterEffect">
                                  <p:stCondLst>
                                    <p:cond delay="0"/>
                                  </p:stCondLst>
                                  <p:childTnLst>
                                    <p:set>
                                      <p:cBhvr>
                                        <p:cTn id="117" dur="1" fill="hold">
                                          <p:stCondLst>
                                            <p:cond delay="0"/>
                                          </p:stCondLst>
                                        </p:cTn>
                                        <p:tgtEl>
                                          <p:spTgt spid="37">
                                            <p:txEl>
                                              <p:pRg st="0" end="0"/>
                                            </p:txEl>
                                          </p:spTgt>
                                        </p:tgtEl>
                                        <p:attrNameLst>
                                          <p:attrName>style.visibility</p:attrName>
                                        </p:attrNameLst>
                                      </p:cBhvr>
                                      <p:to>
                                        <p:strVal val="visible"/>
                                      </p:to>
                                    </p:set>
                                    <p:animEffect transition="in" filter="wipe(left)">
                                      <p:cBhvr>
                                        <p:cTn id="118" dur="1000"/>
                                        <p:tgtEl>
                                          <p:spTgt spid="37">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left)">
                                      <p:cBhvr>
                                        <p:cTn id="123" dur="1000"/>
                                        <p:tgtEl>
                                          <p:spTgt spid="13"/>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4"/>
                                        </p:tgtEl>
                                        <p:attrNameLst>
                                          <p:attrName>style.visibility</p:attrName>
                                        </p:attrNameLst>
                                      </p:cBhvr>
                                      <p:to>
                                        <p:strVal val="visible"/>
                                      </p:to>
                                    </p:set>
                                    <p:animEffect transition="in" filter="wipe(left)">
                                      <p:cBhvr>
                                        <p:cTn id="126" dur="1000"/>
                                        <p:tgtEl>
                                          <p:spTgt spid="14"/>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left)">
                                      <p:cBhvr>
                                        <p:cTn id="129" dur="1000"/>
                                        <p:tgtEl>
                                          <p:spTgt spid="1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16"/>
                                        </p:tgtEl>
                                        <p:attrNameLst>
                                          <p:attrName>style.visibility</p:attrName>
                                        </p:attrNameLst>
                                      </p:cBhvr>
                                      <p:to>
                                        <p:strVal val="visible"/>
                                      </p:to>
                                    </p:set>
                                    <p:animEffect transition="in" filter="wipe(left)">
                                      <p:cBhvr>
                                        <p:cTn id="134" dur="1000"/>
                                        <p:tgtEl>
                                          <p:spTgt spid="16"/>
                                        </p:tgtEl>
                                      </p:cBhvr>
                                    </p:animEffect>
                                  </p:childTnLst>
                                </p:cTn>
                              </p:par>
                              <p:par>
                                <p:cTn id="135" presetID="22" presetClass="entr" presetSubtype="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Effect transition="in" filter="wipe(left)">
                                      <p:cBhvr>
                                        <p:cTn id="137" dur="1000"/>
                                        <p:tgtEl>
                                          <p:spTgt spid="17"/>
                                        </p:tgtEl>
                                      </p:cBhvr>
                                    </p:animEffect>
                                  </p:childTnLst>
                                </p:cTn>
                              </p:par>
                              <p:par>
                                <p:cTn id="138" presetID="22" presetClass="entr" presetSubtype="8" fill="hold" grpId="0" nodeType="withEffect">
                                  <p:stCondLst>
                                    <p:cond delay="0"/>
                                  </p:stCondLst>
                                  <p:childTnLst>
                                    <p:set>
                                      <p:cBhvr>
                                        <p:cTn id="139" dur="1" fill="hold">
                                          <p:stCondLst>
                                            <p:cond delay="0"/>
                                          </p:stCondLst>
                                        </p:cTn>
                                        <p:tgtEl>
                                          <p:spTgt spid="18"/>
                                        </p:tgtEl>
                                        <p:attrNameLst>
                                          <p:attrName>style.visibility</p:attrName>
                                        </p:attrNameLst>
                                      </p:cBhvr>
                                      <p:to>
                                        <p:strVal val="visible"/>
                                      </p:to>
                                    </p:set>
                                    <p:animEffect transition="in" filter="wipe(left)">
                                      <p:cBhvr>
                                        <p:cTn id="140" dur="1000"/>
                                        <p:tgtEl>
                                          <p:spTgt spid="18"/>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childTnLst>
                                    <p:set>
                                      <p:cBhvr>
                                        <p:cTn id="144" dur="1" fill="hold">
                                          <p:stCondLst>
                                            <p:cond delay="0"/>
                                          </p:stCondLst>
                                        </p:cTn>
                                        <p:tgtEl>
                                          <p:spTgt spid="37">
                                            <p:txEl>
                                              <p:pRg st="1" end="1"/>
                                            </p:txEl>
                                          </p:spTgt>
                                        </p:tgtEl>
                                        <p:attrNameLst>
                                          <p:attrName>style.visibility</p:attrName>
                                        </p:attrNameLst>
                                      </p:cBhvr>
                                      <p:to>
                                        <p:strVal val="visible"/>
                                      </p:to>
                                    </p:set>
                                    <p:animEffect transition="in" filter="wipe(left)">
                                      <p:cBhvr>
                                        <p:cTn id="145" dur="1000"/>
                                        <p:tgtEl>
                                          <p:spTgt spid="37">
                                            <p:txEl>
                                              <p:pRg st="1" end="1"/>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51" presetClass="entr" presetSubtype="0" fill="hold" grpId="0" nodeType="clickEffect">
                                  <p:stCondLst>
                                    <p:cond delay="0"/>
                                  </p:stCondLst>
                                  <p:childTnLst>
                                    <p:set>
                                      <p:cBhvr>
                                        <p:cTn id="149" dur="1" fill="hold">
                                          <p:stCondLst>
                                            <p:cond delay="0"/>
                                          </p:stCondLst>
                                        </p:cTn>
                                        <p:tgtEl>
                                          <p:spTgt spid="20"/>
                                        </p:tgtEl>
                                        <p:attrNameLst>
                                          <p:attrName>style.visibility</p:attrName>
                                        </p:attrNameLst>
                                      </p:cBhvr>
                                      <p:to>
                                        <p:strVal val="visible"/>
                                      </p:to>
                                    </p:set>
                                    <p:animEffect transition="in" filter="fade">
                                      <p:cBhvr>
                                        <p:cTn id="150" dur="770" decel="100000"/>
                                        <p:tgtEl>
                                          <p:spTgt spid="20"/>
                                        </p:tgtEl>
                                      </p:cBhvr>
                                    </p:animEffect>
                                    <p:animScale>
                                      <p:cBhvr>
                                        <p:cTn id="151" dur="770" decel="100000"/>
                                        <p:tgtEl>
                                          <p:spTgt spid="20"/>
                                        </p:tgtEl>
                                      </p:cBhvr>
                                      <p:from x="10000" y="10000"/>
                                      <p:to x="200000" y="450000"/>
                                    </p:animScale>
                                    <p:animScale>
                                      <p:cBhvr>
                                        <p:cTn id="152" dur="1230" accel="100000" fill="hold">
                                          <p:stCondLst>
                                            <p:cond delay="770"/>
                                          </p:stCondLst>
                                        </p:cTn>
                                        <p:tgtEl>
                                          <p:spTgt spid="20"/>
                                        </p:tgtEl>
                                      </p:cBhvr>
                                      <p:from x="200000" y="450000"/>
                                      <p:to x="100000" y="100000"/>
                                    </p:animScale>
                                    <p:set>
                                      <p:cBhvr>
                                        <p:cTn id="153" dur="770" fill="hold"/>
                                        <p:tgtEl>
                                          <p:spTgt spid="20"/>
                                        </p:tgtEl>
                                        <p:attrNameLst>
                                          <p:attrName>ppt_x</p:attrName>
                                        </p:attrNameLst>
                                      </p:cBhvr>
                                      <p:to>
                                        <p:strVal val="(0.5)"/>
                                      </p:to>
                                    </p:set>
                                    <p:anim from="(0.5)" to="(#ppt_x)" calcmode="lin" valueType="num">
                                      <p:cBhvr>
                                        <p:cTn id="154" dur="1230" accel="100000" fill="hold">
                                          <p:stCondLst>
                                            <p:cond delay="770"/>
                                          </p:stCondLst>
                                        </p:cTn>
                                        <p:tgtEl>
                                          <p:spTgt spid="20"/>
                                        </p:tgtEl>
                                        <p:attrNameLst>
                                          <p:attrName>ppt_x</p:attrName>
                                        </p:attrNameLst>
                                      </p:cBhvr>
                                    </p:anim>
                                    <p:set>
                                      <p:cBhvr>
                                        <p:cTn id="155" dur="770" fill="hold"/>
                                        <p:tgtEl>
                                          <p:spTgt spid="20"/>
                                        </p:tgtEl>
                                        <p:attrNameLst>
                                          <p:attrName>ppt_y</p:attrName>
                                        </p:attrNameLst>
                                      </p:cBhvr>
                                      <p:to>
                                        <p:strVal val="(#ppt_y+0.4)"/>
                                      </p:to>
                                    </p:set>
                                    <p:anim from="(#ppt_y+0.4)" to="(#ppt_y)" calcmode="lin" valueType="num">
                                      <p:cBhvr>
                                        <p:cTn id="156" dur="1230" accel="100000" fill="hold">
                                          <p:stCondLst>
                                            <p:cond delay="770"/>
                                          </p:stCondLst>
                                        </p:cTn>
                                        <p:tgtEl>
                                          <p:spTgt spid="20"/>
                                        </p:tgtEl>
                                        <p:attrNameLst>
                                          <p:attrName>ppt_y</p:attrName>
                                        </p:attrNameLst>
                                      </p:cBhvr>
                                    </p:anim>
                                  </p:childTnLst>
                                </p:cTn>
                              </p:par>
                            </p:childTnLst>
                          </p:cTn>
                        </p:par>
                      </p:childTnLst>
                    </p:cTn>
                  </p:par>
                  <p:par>
                    <p:cTn id="157" fill="hold">
                      <p:stCondLst>
                        <p:cond delay="indefinite"/>
                      </p:stCondLst>
                      <p:childTnLst>
                        <p:par>
                          <p:cTn id="158" fill="hold">
                            <p:stCondLst>
                              <p:cond delay="0"/>
                            </p:stCondLst>
                            <p:childTnLst>
                              <p:par>
                                <p:cTn id="159" presetID="51" presetClass="entr" presetSubtype="0" fill="hold" grpId="0" nodeType="clickEffect">
                                  <p:stCondLst>
                                    <p:cond delay="0"/>
                                  </p:stCondLst>
                                  <p:childTnLst>
                                    <p:set>
                                      <p:cBhvr>
                                        <p:cTn id="160" dur="1" fill="hold">
                                          <p:stCondLst>
                                            <p:cond delay="0"/>
                                          </p:stCondLst>
                                        </p:cTn>
                                        <p:tgtEl>
                                          <p:spTgt spid="21"/>
                                        </p:tgtEl>
                                        <p:attrNameLst>
                                          <p:attrName>style.visibility</p:attrName>
                                        </p:attrNameLst>
                                      </p:cBhvr>
                                      <p:to>
                                        <p:strVal val="visible"/>
                                      </p:to>
                                    </p:set>
                                    <p:animEffect transition="in" filter="fade">
                                      <p:cBhvr>
                                        <p:cTn id="161" dur="770" decel="100000"/>
                                        <p:tgtEl>
                                          <p:spTgt spid="21"/>
                                        </p:tgtEl>
                                      </p:cBhvr>
                                    </p:animEffect>
                                    <p:animScale>
                                      <p:cBhvr>
                                        <p:cTn id="162" dur="770" decel="100000"/>
                                        <p:tgtEl>
                                          <p:spTgt spid="21"/>
                                        </p:tgtEl>
                                      </p:cBhvr>
                                      <p:from x="10000" y="10000"/>
                                      <p:to x="200000" y="450000"/>
                                    </p:animScale>
                                    <p:animScale>
                                      <p:cBhvr>
                                        <p:cTn id="163" dur="1230" accel="100000" fill="hold">
                                          <p:stCondLst>
                                            <p:cond delay="770"/>
                                          </p:stCondLst>
                                        </p:cTn>
                                        <p:tgtEl>
                                          <p:spTgt spid="21"/>
                                        </p:tgtEl>
                                      </p:cBhvr>
                                      <p:from x="200000" y="450000"/>
                                      <p:to x="100000" y="100000"/>
                                    </p:animScale>
                                    <p:set>
                                      <p:cBhvr>
                                        <p:cTn id="164" dur="770" fill="hold"/>
                                        <p:tgtEl>
                                          <p:spTgt spid="21"/>
                                        </p:tgtEl>
                                        <p:attrNameLst>
                                          <p:attrName>ppt_x</p:attrName>
                                        </p:attrNameLst>
                                      </p:cBhvr>
                                      <p:to>
                                        <p:strVal val="(0.5)"/>
                                      </p:to>
                                    </p:set>
                                    <p:anim from="(0.5)" to="(#ppt_x)" calcmode="lin" valueType="num">
                                      <p:cBhvr>
                                        <p:cTn id="165" dur="1230" accel="100000" fill="hold">
                                          <p:stCondLst>
                                            <p:cond delay="770"/>
                                          </p:stCondLst>
                                        </p:cTn>
                                        <p:tgtEl>
                                          <p:spTgt spid="21"/>
                                        </p:tgtEl>
                                        <p:attrNameLst>
                                          <p:attrName>ppt_x</p:attrName>
                                        </p:attrNameLst>
                                      </p:cBhvr>
                                    </p:anim>
                                    <p:set>
                                      <p:cBhvr>
                                        <p:cTn id="166" dur="770" fill="hold"/>
                                        <p:tgtEl>
                                          <p:spTgt spid="21"/>
                                        </p:tgtEl>
                                        <p:attrNameLst>
                                          <p:attrName>ppt_y</p:attrName>
                                        </p:attrNameLst>
                                      </p:cBhvr>
                                      <p:to>
                                        <p:strVal val="(#ppt_y+0.4)"/>
                                      </p:to>
                                    </p:set>
                                    <p:anim from="(#ppt_y+0.4)" to="(#ppt_y)" calcmode="lin" valueType="num">
                                      <p:cBhvr>
                                        <p:cTn id="167" dur="1230" accel="100000" fill="hold">
                                          <p:stCondLst>
                                            <p:cond delay="770"/>
                                          </p:stCondLst>
                                        </p:cTn>
                                        <p:tgtEl>
                                          <p:spTgt spid="21"/>
                                        </p:tgtEl>
                                        <p:attrNameLst>
                                          <p:attrName>ppt_y</p:attrName>
                                        </p:attrNameLst>
                                      </p:cBhvr>
                                    </p:anim>
                                  </p:childTnLst>
                                </p:cTn>
                              </p:par>
                            </p:childTnLst>
                          </p:cTn>
                        </p:par>
                      </p:childTnLst>
                    </p:cTn>
                  </p:par>
                  <p:par>
                    <p:cTn id="168" fill="hold">
                      <p:stCondLst>
                        <p:cond delay="indefinite"/>
                      </p:stCondLst>
                      <p:childTnLst>
                        <p:par>
                          <p:cTn id="169" fill="hold">
                            <p:stCondLst>
                              <p:cond delay="0"/>
                            </p:stCondLst>
                            <p:childTnLst>
                              <p:par>
                                <p:cTn id="170" presetID="38" presetClass="exit" presetSubtype="0" accel="50000" fill="hold" grpId="1" nodeType="clickEffect">
                                  <p:stCondLst>
                                    <p:cond delay="0"/>
                                  </p:stCondLst>
                                  <p:childTnLst>
                                    <p:anim calcmode="lin" valueType="num">
                                      <p:cBhvr>
                                        <p:cTn id="171" dur="1000">
                                          <p:stCondLst>
                                            <p:cond delay="0"/>
                                          </p:stCondLst>
                                        </p:cTn>
                                        <p:tgtEl>
                                          <p:spTgt spid="20"/>
                                        </p:tgtEl>
                                        <p:attrNameLst>
                                          <p:attrName>style.rotation</p:attrName>
                                        </p:attrNameLst>
                                      </p:cBhvr>
                                      <p:tavLst>
                                        <p:tav tm="0">
                                          <p:val>
                                            <p:fltVal val="0"/>
                                          </p:val>
                                        </p:tav>
                                        <p:tav tm="100000">
                                          <p:val>
                                            <p:fltVal val="45"/>
                                          </p:val>
                                        </p:tav>
                                      </p:tavLst>
                                    </p:anim>
                                    <p:anim calcmode="lin" valueType="num">
                                      <p:cBhvr>
                                        <p:cTn id="172" dur="1000">
                                          <p:stCondLst>
                                            <p:cond delay="0"/>
                                          </p:stCondLst>
                                        </p:cTn>
                                        <p:tgtEl>
                                          <p:spTgt spid="20"/>
                                        </p:tgtEl>
                                        <p:attrNameLst>
                                          <p:attrName>ppt_y</p:attrName>
                                        </p:attrNameLst>
                                      </p:cBhvr>
                                      <p:tavLst>
                                        <p:tav tm="0">
                                          <p:val>
                                            <p:strVal val="ppt_y"/>
                                          </p:val>
                                        </p:tav>
                                        <p:tav tm="100000">
                                          <p:val>
                                            <p:strVal val="ppt_y+1"/>
                                          </p:val>
                                        </p:tav>
                                      </p:tavLst>
                                    </p:anim>
                                    <p:set>
                                      <p:cBhvr>
                                        <p:cTn id="173" dur="1" fill="hold">
                                          <p:stCondLst>
                                            <p:cond delay="999"/>
                                          </p:stCondLst>
                                        </p:cTn>
                                        <p:tgtEl>
                                          <p:spTgt spid="20"/>
                                        </p:tgtEl>
                                        <p:attrNameLst>
                                          <p:attrName>style.visibility</p:attrName>
                                        </p:attrNameLst>
                                      </p:cBhvr>
                                      <p:to>
                                        <p:strVal val="hidden"/>
                                      </p:to>
                                    </p:set>
                                  </p:childTnLst>
                                </p:cTn>
                              </p:par>
                              <p:par>
                                <p:cTn id="174" presetID="38" presetClass="exit" presetSubtype="0" accel="50000" fill="hold" grpId="1" nodeType="withEffect">
                                  <p:stCondLst>
                                    <p:cond delay="0"/>
                                  </p:stCondLst>
                                  <p:childTnLst>
                                    <p:anim calcmode="lin" valueType="num">
                                      <p:cBhvr>
                                        <p:cTn id="175" dur="1000">
                                          <p:stCondLst>
                                            <p:cond delay="0"/>
                                          </p:stCondLst>
                                        </p:cTn>
                                        <p:tgtEl>
                                          <p:spTgt spid="21"/>
                                        </p:tgtEl>
                                        <p:attrNameLst>
                                          <p:attrName>style.rotation</p:attrName>
                                        </p:attrNameLst>
                                      </p:cBhvr>
                                      <p:tavLst>
                                        <p:tav tm="0">
                                          <p:val>
                                            <p:fltVal val="0"/>
                                          </p:val>
                                        </p:tav>
                                        <p:tav tm="100000">
                                          <p:val>
                                            <p:fltVal val="45"/>
                                          </p:val>
                                        </p:tav>
                                      </p:tavLst>
                                    </p:anim>
                                    <p:anim calcmode="lin" valueType="num">
                                      <p:cBhvr>
                                        <p:cTn id="176" dur="1000">
                                          <p:stCondLst>
                                            <p:cond delay="0"/>
                                          </p:stCondLst>
                                        </p:cTn>
                                        <p:tgtEl>
                                          <p:spTgt spid="21"/>
                                        </p:tgtEl>
                                        <p:attrNameLst>
                                          <p:attrName>ppt_y</p:attrName>
                                        </p:attrNameLst>
                                      </p:cBhvr>
                                      <p:tavLst>
                                        <p:tav tm="0">
                                          <p:val>
                                            <p:strVal val="ppt_y"/>
                                          </p:val>
                                        </p:tav>
                                        <p:tav tm="100000">
                                          <p:val>
                                            <p:strVal val="ppt_y+1"/>
                                          </p:val>
                                        </p:tav>
                                      </p:tavLst>
                                    </p:anim>
                                    <p:set>
                                      <p:cBhvr>
                                        <p:cTn id="177" dur="1" fill="hold">
                                          <p:stCondLst>
                                            <p:cond delay="999"/>
                                          </p:stCondLst>
                                        </p:cTn>
                                        <p:tgtEl>
                                          <p:spTgt spid="21"/>
                                        </p:tgtEl>
                                        <p:attrNameLst>
                                          <p:attrName>style.visibility</p:attrName>
                                        </p:attrNameLst>
                                      </p:cBhvr>
                                      <p:to>
                                        <p:strVal val="hidden"/>
                                      </p:to>
                                    </p:set>
                                  </p:childTnLst>
                                </p:cTn>
                              </p:par>
                              <p:par>
                                <p:cTn id="178" presetID="53" presetClass="exit" presetSubtype="32" fill="hold" grpId="2" nodeType="withEffect">
                                  <p:stCondLst>
                                    <p:cond delay="0"/>
                                  </p:stCondLst>
                                  <p:childTnLst>
                                    <p:anim calcmode="lin" valueType="num">
                                      <p:cBhvr>
                                        <p:cTn id="179" dur="500"/>
                                        <p:tgtEl>
                                          <p:spTgt spid="37">
                                            <p:txEl>
                                              <p:pRg st="0" end="0"/>
                                            </p:txEl>
                                          </p:spTgt>
                                        </p:tgtEl>
                                        <p:attrNameLst>
                                          <p:attrName>ppt_w</p:attrName>
                                        </p:attrNameLst>
                                      </p:cBhvr>
                                      <p:tavLst>
                                        <p:tav tm="0">
                                          <p:val>
                                            <p:strVal val="ppt_w"/>
                                          </p:val>
                                        </p:tav>
                                        <p:tav tm="100000">
                                          <p:val>
                                            <p:fltVal val="0"/>
                                          </p:val>
                                        </p:tav>
                                      </p:tavLst>
                                    </p:anim>
                                    <p:anim calcmode="lin" valueType="num">
                                      <p:cBhvr>
                                        <p:cTn id="180" dur="500"/>
                                        <p:tgtEl>
                                          <p:spTgt spid="37">
                                            <p:txEl>
                                              <p:pRg st="0" end="0"/>
                                            </p:txEl>
                                          </p:spTgt>
                                        </p:tgtEl>
                                        <p:attrNameLst>
                                          <p:attrName>ppt_h</p:attrName>
                                        </p:attrNameLst>
                                      </p:cBhvr>
                                      <p:tavLst>
                                        <p:tav tm="0">
                                          <p:val>
                                            <p:strVal val="ppt_h"/>
                                          </p:val>
                                        </p:tav>
                                        <p:tav tm="100000">
                                          <p:val>
                                            <p:fltVal val="0"/>
                                          </p:val>
                                        </p:tav>
                                      </p:tavLst>
                                    </p:anim>
                                    <p:animEffect transition="out" filter="fade">
                                      <p:cBhvr>
                                        <p:cTn id="181" dur="500"/>
                                        <p:tgtEl>
                                          <p:spTgt spid="37">
                                            <p:txEl>
                                              <p:pRg st="0" end="0"/>
                                            </p:txEl>
                                          </p:spTgt>
                                        </p:tgtEl>
                                      </p:cBhvr>
                                    </p:animEffect>
                                    <p:set>
                                      <p:cBhvr>
                                        <p:cTn id="182" dur="1" fill="hold">
                                          <p:stCondLst>
                                            <p:cond delay="499"/>
                                          </p:stCondLst>
                                        </p:cTn>
                                        <p:tgtEl>
                                          <p:spTgt spid="37">
                                            <p:txEl>
                                              <p:pRg st="0" end="0"/>
                                            </p:txEl>
                                          </p:spTgt>
                                        </p:tgtEl>
                                        <p:attrNameLst>
                                          <p:attrName>style.visibility</p:attrName>
                                        </p:attrNameLst>
                                      </p:cBhvr>
                                      <p:to>
                                        <p:strVal val="hidden"/>
                                      </p:to>
                                    </p:set>
                                  </p:childTnLst>
                                </p:cTn>
                              </p:par>
                              <p:par>
                                <p:cTn id="183" presetID="53" presetClass="exit" presetSubtype="32" fill="hold" grpId="2" nodeType="withEffect">
                                  <p:stCondLst>
                                    <p:cond delay="0"/>
                                  </p:stCondLst>
                                  <p:childTnLst>
                                    <p:anim calcmode="lin" valueType="num">
                                      <p:cBhvr>
                                        <p:cTn id="184" dur="500"/>
                                        <p:tgtEl>
                                          <p:spTgt spid="37">
                                            <p:txEl>
                                              <p:pRg st="1" end="1"/>
                                            </p:txEl>
                                          </p:spTgt>
                                        </p:tgtEl>
                                        <p:attrNameLst>
                                          <p:attrName>ppt_w</p:attrName>
                                        </p:attrNameLst>
                                      </p:cBhvr>
                                      <p:tavLst>
                                        <p:tav tm="0">
                                          <p:val>
                                            <p:strVal val="ppt_w"/>
                                          </p:val>
                                        </p:tav>
                                        <p:tav tm="100000">
                                          <p:val>
                                            <p:fltVal val="0"/>
                                          </p:val>
                                        </p:tav>
                                      </p:tavLst>
                                    </p:anim>
                                    <p:anim calcmode="lin" valueType="num">
                                      <p:cBhvr>
                                        <p:cTn id="185" dur="500"/>
                                        <p:tgtEl>
                                          <p:spTgt spid="37">
                                            <p:txEl>
                                              <p:pRg st="1" end="1"/>
                                            </p:txEl>
                                          </p:spTgt>
                                        </p:tgtEl>
                                        <p:attrNameLst>
                                          <p:attrName>ppt_h</p:attrName>
                                        </p:attrNameLst>
                                      </p:cBhvr>
                                      <p:tavLst>
                                        <p:tav tm="0">
                                          <p:val>
                                            <p:strVal val="ppt_h"/>
                                          </p:val>
                                        </p:tav>
                                        <p:tav tm="100000">
                                          <p:val>
                                            <p:fltVal val="0"/>
                                          </p:val>
                                        </p:tav>
                                      </p:tavLst>
                                    </p:anim>
                                    <p:animEffect transition="out" filter="fade">
                                      <p:cBhvr>
                                        <p:cTn id="186" dur="500"/>
                                        <p:tgtEl>
                                          <p:spTgt spid="37">
                                            <p:txEl>
                                              <p:pRg st="1" end="1"/>
                                            </p:txEl>
                                          </p:spTgt>
                                        </p:tgtEl>
                                      </p:cBhvr>
                                    </p:animEffect>
                                    <p:set>
                                      <p:cBhvr>
                                        <p:cTn id="187" dur="1" fill="hold">
                                          <p:stCondLst>
                                            <p:cond delay="499"/>
                                          </p:stCondLst>
                                        </p:cTn>
                                        <p:tgtEl>
                                          <p:spTgt spid="37">
                                            <p:txEl>
                                              <p:pRg st="1" end="1"/>
                                            </p:txEl>
                                          </p:spTgt>
                                        </p:tgtEl>
                                        <p:attrNameLst>
                                          <p:attrName>style.visibility</p:attrName>
                                        </p:attrNameLst>
                                      </p:cBhvr>
                                      <p:to>
                                        <p:strVal val="hidden"/>
                                      </p:to>
                                    </p:set>
                                  </p:childTnLst>
                                </p:cTn>
                              </p:par>
                              <p:par>
                                <p:cTn id="188" presetID="53" presetClass="exit" presetSubtype="32" fill="hold" grpId="2" nodeType="withEffect">
                                  <p:stCondLst>
                                    <p:cond delay="0"/>
                                  </p:stCondLst>
                                  <p:childTnLst>
                                    <p:anim calcmode="lin" valueType="num">
                                      <p:cBhvr>
                                        <p:cTn id="189" dur="500"/>
                                        <p:tgtEl>
                                          <p:spTgt spid="37">
                                            <p:bg/>
                                          </p:spTgt>
                                        </p:tgtEl>
                                        <p:attrNameLst>
                                          <p:attrName>ppt_w</p:attrName>
                                        </p:attrNameLst>
                                      </p:cBhvr>
                                      <p:tavLst>
                                        <p:tav tm="0">
                                          <p:val>
                                            <p:strVal val="ppt_w"/>
                                          </p:val>
                                        </p:tav>
                                        <p:tav tm="100000">
                                          <p:val>
                                            <p:fltVal val="0"/>
                                          </p:val>
                                        </p:tav>
                                      </p:tavLst>
                                    </p:anim>
                                    <p:anim calcmode="lin" valueType="num">
                                      <p:cBhvr>
                                        <p:cTn id="190" dur="500"/>
                                        <p:tgtEl>
                                          <p:spTgt spid="37">
                                            <p:bg/>
                                          </p:spTgt>
                                        </p:tgtEl>
                                        <p:attrNameLst>
                                          <p:attrName>ppt_h</p:attrName>
                                        </p:attrNameLst>
                                      </p:cBhvr>
                                      <p:tavLst>
                                        <p:tav tm="0">
                                          <p:val>
                                            <p:strVal val="ppt_h"/>
                                          </p:val>
                                        </p:tav>
                                        <p:tav tm="100000">
                                          <p:val>
                                            <p:fltVal val="0"/>
                                          </p:val>
                                        </p:tav>
                                      </p:tavLst>
                                    </p:anim>
                                    <p:animEffect transition="out" filter="fade">
                                      <p:cBhvr>
                                        <p:cTn id="191" dur="500"/>
                                        <p:tgtEl>
                                          <p:spTgt spid="37">
                                            <p:bg/>
                                          </p:spTgt>
                                        </p:tgtEl>
                                      </p:cBhvr>
                                    </p:animEffect>
                                    <p:set>
                                      <p:cBhvr>
                                        <p:cTn id="192" dur="1" fill="hold">
                                          <p:stCondLst>
                                            <p:cond delay="499"/>
                                          </p:stCondLst>
                                        </p:cTn>
                                        <p:tgtEl>
                                          <p:spTgt spid="37">
                                            <p:bg/>
                                          </p:spTgt>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38"/>
                                        </p:tgtEl>
                                        <p:attrNameLst>
                                          <p:attrName>style.visibility</p:attrName>
                                        </p:attrNameLst>
                                      </p:cBhvr>
                                      <p:to>
                                        <p:strVal val="visible"/>
                                      </p:to>
                                    </p:set>
                                    <p:animEffect transition="in" filter="wipe(left)">
                                      <p:cBhvr>
                                        <p:cTn id="197" dur="1000"/>
                                        <p:tgtEl>
                                          <p:spTgt spid="38"/>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22"/>
                                        </p:tgtEl>
                                        <p:attrNameLst>
                                          <p:attrName>style.visibility</p:attrName>
                                        </p:attrNameLst>
                                      </p:cBhvr>
                                      <p:to>
                                        <p:strVal val="visible"/>
                                      </p:to>
                                    </p:set>
                                    <p:animEffect transition="in" filter="wipe(left)">
                                      <p:cBhvr>
                                        <p:cTn id="202" dur="1000"/>
                                        <p:tgtEl>
                                          <p:spTgt spid="22"/>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23"/>
                                        </p:tgtEl>
                                        <p:attrNameLst>
                                          <p:attrName>style.visibility</p:attrName>
                                        </p:attrNameLst>
                                      </p:cBhvr>
                                      <p:to>
                                        <p:strVal val="visible"/>
                                      </p:to>
                                    </p:set>
                                    <p:animEffect transition="in" filter="wipe(left)">
                                      <p:cBhvr>
                                        <p:cTn id="205" dur="1000"/>
                                        <p:tgtEl>
                                          <p:spTgt spid="23"/>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24"/>
                                        </p:tgtEl>
                                        <p:attrNameLst>
                                          <p:attrName>style.visibility</p:attrName>
                                        </p:attrNameLst>
                                      </p:cBhvr>
                                      <p:to>
                                        <p:strVal val="visible"/>
                                      </p:to>
                                    </p:set>
                                    <p:animEffect transition="in" filter="wipe(left)">
                                      <p:cBhvr>
                                        <p:cTn id="208" dur="1000"/>
                                        <p:tgtEl>
                                          <p:spTgt spid="24"/>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wipe(left)">
                                      <p:cBhvr>
                                        <p:cTn id="211" dur="1000"/>
                                        <p:tgtEl>
                                          <p:spTgt spid="27"/>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32"/>
                                        </p:tgtEl>
                                        <p:attrNameLst>
                                          <p:attrName>style.visibility</p:attrName>
                                        </p:attrNameLst>
                                      </p:cBhvr>
                                      <p:to>
                                        <p:strVal val="visible"/>
                                      </p:to>
                                    </p:set>
                                    <p:animEffect transition="in" filter="wipe(left)">
                                      <p:cBhvr>
                                        <p:cTn id="216" dur="1000"/>
                                        <p:tgtEl>
                                          <p:spTgt spid="32"/>
                                        </p:tgtEl>
                                      </p:cBhvr>
                                    </p:animEffect>
                                  </p:childTnLst>
                                </p:cTn>
                              </p:par>
                              <p:par>
                                <p:cTn id="217" presetID="22" presetClass="entr" presetSubtype="8" fill="hold" grpId="0" nodeType="withEffect">
                                  <p:stCondLst>
                                    <p:cond delay="0"/>
                                  </p:stCondLst>
                                  <p:childTnLst>
                                    <p:set>
                                      <p:cBhvr>
                                        <p:cTn id="218" dur="1" fill="hold">
                                          <p:stCondLst>
                                            <p:cond delay="0"/>
                                          </p:stCondLst>
                                        </p:cTn>
                                        <p:tgtEl>
                                          <p:spTgt spid="33"/>
                                        </p:tgtEl>
                                        <p:attrNameLst>
                                          <p:attrName>style.visibility</p:attrName>
                                        </p:attrNameLst>
                                      </p:cBhvr>
                                      <p:to>
                                        <p:strVal val="visible"/>
                                      </p:to>
                                    </p:set>
                                    <p:animEffect transition="in" filter="wipe(left)">
                                      <p:cBhvr>
                                        <p:cTn id="219" dur="1000"/>
                                        <p:tgtEl>
                                          <p:spTgt spid="33"/>
                                        </p:tgtEl>
                                      </p:cBhvr>
                                    </p:animEffect>
                                  </p:childTnLst>
                                </p:cTn>
                              </p:par>
                              <p:par>
                                <p:cTn id="220" presetID="22" presetClass="entr" presetSubtype="8" fill="hold" grpId="0" nodeType="withEffect">
                                  <p:stCondLst>
                                    <p:cond delay="0"/>
                                  </p:stCondLst>
                                  <p:childTnLst>
                                    <p:set>
                                      <p:cBhvr>
                                        <p:cTn id="221" dur="1" fill="hold">
                                          <p:stCondLst>
                                            <p:cond delay="0"/>
                                          </p:stCondLst>
                                        </p:cTn>
                                        <p:tgtEl>
                                          <p:spTgt spid="29"/>
                                        </p:tgtEl>
                                        <p:attrNameLst>
                                          <p:attrName>style.visibility</p:attrName>
                                        </p:attrNameLst>
                                      </p:cBhvr>
                                      <p:to>
                                        <p:strVal val="visible"/>
                                      </p:to>
                                    </p:set>
                                    <p:animEffect transition="in" filter="wipe(left)">
                                      <p:cBhvr>
                                        <p:cTn id="222" dur="1000"/>
                                        <p:tgtEl>
                                          <p:spTgt spid="29"/>
                                        </p:tgtEl>
                                      </p:cBhvr>
                                    </p:animEffect>
                                  </p:childTnLst>
                                </p:cTn>
                              </p:par>
                              <p:par>
                                <p:cTn id="223" presetID="22" presetClass="entr" presetSubtype="8" fill="hold" grpId="0" nodeType="withEffect">
                                  <p:stCondLst>
                                    <p:cond delay="0"/>
                                  </p:stCondLst>
                                  <p:childTnLst>
                                    <p:set>
                                      <p:cBhvr>
                                        <p:cTn id="224" dur="1" fill="hold">
                                          <p:stCondLst>
                                            <p:cond delay="0"/>
                                          </p:stCondLst>
                                        </p:cTn>
                                        <p:tgtEl>
                                          <p:spTgt spid="30"/>
                                        </p:tgtEl>
                                        <p:attrNameLst>
                                          <p:attrName>style.visibility</p:attrName>
                                        </p:attrNameLst>
                                      </p:cBhvr>
                                      <p:to>
                                        <p:strVal val="visible"/>
                                      </p:to>
                                    </p:set>
                                    <p:animEffect transition="in" filter="wipe(left)">
                                      <p:cBhvr>
                                        <p:cTn id="225" dur="1000"/>
                                        <p:tgtEl>
                                          <p:spTgt spid="30"/>
                                        </p:tgtEl>
                                      </p:cBhvr>
                                    </p:animEffect>
                                  </p:childTnLst>
                                </p:cTn>
                              </p:par>
                              <p:par>
                                <p:cTn id="226" presetID="22" presetClass="entr" presetSubtype="8" fill="hold" grpId="0" nodeType="withEffect">
                                  <p:stCondLst>
                                    <p:cond delay="0"/>
                                  </p:stCondLst>
                                  <p:childTnLst>
                                    <p:set>
                                      <p:cBhvr>
                                        <p:cTn id="227" dur="1" fill="hold">
                                          <p:stCondLst>
                                            <p:cond delay="0"/>
                                          </p:stCondLst>
                                        </p:cTn>
                                        <p:tgtEl>
                                          <p:spTgt spid="31"/>
                                        </p:tgtEl>
                                        <p:attrNameLst>
                                          <p:attrName>style.visibility</p:attrName>
                                        </p:attrNameLst>
                                      </p:cBhvr>
                                      <p:to>
                                        <p:strVal val="visible"/>
                                      </p:to>
                                    </p:set>
                                    <p:animEffect transition="in" filter="wipe(left)">
                                      <p:cBhvr>
                                        <p:cTn id="228" dur="1000"/>
                                        <p:tgtEl>
                                          <p:spTgt spid="31"/>
                                        </p:tgtEl>
                                      </p:cBhvr>
                                    </p:animEffect>
                                  </p:childTnLst>
                                </p:cTn>
                              </p:par>
                              <p:par>
                                <p:cTn id="229" presetID="22" presetClass="entr" presetSubtype="8" fill="hold" grpId="0" nodeType="withEffect">
                                  <p:stCondLst>
                                    <p:cond delay="0"/>
                                  </p:stCondLst>
                                  <p:childTnLst>
                                    <p:set>
                                      <p:cBhvr>
                                        <p:cTn id="230" dur="1" fill="hold">
                                          <p:stCondLst>
                                            <p:cond delay="0"/>
                                          </p:stCondLst>
                                        </p:cTn>
                                        <p:tgtEl>
                                          <p:spTgt spid="19"/>
                                        </p:tgtEl>
                                        <p:attrNameLst>
                                          <p:attrName>style.visibility</p:attrName>
                                        </p:attrNameLst>
                                      </p:cBhvr>
                                      <p:to>
                                        <p:strVal val="visible"/>
                                      </p:to>
                                    </p:set>
                                    <p:animEffect transition="in" filter="wipe(left)">
                                      <p:cBhvr>
                                        <p:cTn id="231" dur="1000"/>
                                        <p:tgtEl>
                                          <p:spTgt spid="19"/>
                                        </p:tgtEl>
                                      </p:cBhvr>
                                    </p:animEffect>
                                  </p:childTnLst>
                                </p:cTn>
                              </p:par>
                              <p:par>
                                <p:cTn id="232" presetID="22" presetClass="entr" presetSubtype="8" fill="hold" grpId="0" nodeType="withEffect">
                                  <p:stCondLst>
                                    <p:cond delay="0"/>
                                  </p:stCondLst>
                                  <p:childTnLst>
                                    <p:set>
                                      <p:cBhvr>
                                        <p:cTn id="233" dur="1" fill="hold">
                                          <p:stCondLst>
                                            <p:cond delay="0"/>
                                          </p:stCondLst>
                                        </p:cTn>
                                        <p:tgtEl>
                                          <p:spTgt spid="28"/>
                                        </p:tgtEl>
                                        <p:attrNameLst>
                                          <p:attrName>style.visibility</p:attrName>
                                        </p:attrNameLst>
                                      </p:cBhvr>
                                      <p:to>
                                        <p:strVal val="visible"/>
                                      </p:to>
                                    </p:set>
                                    <p:animEffect transition="in" filter="wipe(left)">
                                      <p:cBhvr>
                                        <p:cTn id="234" dur="1000"/>
                                        <p:tgtEl>
                                          <p:spTgt spid="28"/>
                                        </p:tgtEl>
                                      </p:cBhvr>
                                    </p:animEffect>
                                  </p:childTnLst>
                                </p:cTn>
                              </p:par>
                            </p:childTnLst>
                          </p:cTn>
                        </p:par>
                      </p:childTnLst>
                    </p:cTn>
                  </p:par>
                  <p:par>
                    <p:cTn id="235" fill="hold">
                      <p:stCondLst>
                        <p:cond delay="indefinite"/>
                      </p:stCondLst>
                      <p:childTnLst>
                        <p:par>
                          <p:cTn id="236" fill="hold">
                            <p:stCondLst>
                              <p:cond delay="0"/>
                            </p:stCondLst>
                            <p:childTnLst>
                              <p:par>
                                <p:cTn id="237" presetID="53" presetClass="exit" presetSubtype="32" fill="hold" grpId="1" nodeType="clickEffect">
                                  <p:stCondLst>
                                    <p:cond delay="0"/>
                                  </p:stCondLst>
                                  <p:childTnLst>
                                    <p:anim calcmode="lin" valueType="num">
                                      <p:cBhvr>
                                        <p:cTn id="238" dur="500"/>
                                        <p:tgtEl>
                                          <p:spTgt spid="37">
                                            <p:txEl>
                                              <p:pRg st="0" end="0"/>
                                            </p:txEl>
                                          </p:spTgt>
                                        </p:tgtEl>
                                        <p:attrNameLst>
                                          <p:attrName>ppt_w</p:attrName>
                                        </p:attrNameLst>
                                      </p:cBhvr>
                                      <p:tavLst>
                                        <p:tav tm="0">
                                          <p:val>
                                            <p:strVal val="ppt_w"/>
                                          </p:val>
                                        </p:tav>
                                        <p:tav tm="100000">
                                          <p:val>
                                            <p:fltVal val="0"/>
                                          </p:val>
                                        </p:tav>
                                      </p:tavLst>
                                    </p:anim>
                                    <p:anim calcmode="lin" valueType="num">
                                      <p:cBhvr>
                                        <p:cTn id="239" dur="500"/>
                                        <p:tgtEl>
                                          <p:spTgt spid="37">
                                            <p:txEl>
                                              <p:pRg st="0" end="0"/>
                                            </p:txEl>
                                          </p:spTgt>
                                        </p:tgtEl>
                                        <p:attrNameLst>
                                          <p:attrName>ppt_h</p:attrName>
                                        </p:attrNameLst>
                                      </p:cBhvr>
                                      <p:tavLst>
                                        <p:tav tm="0">
                                          <p:val>
                                            <p:strVal val="ppt_h"/>
                                          </p:val>
                                        </p:tav>
                                        <p:tav tm="100000">
                                          <p:val>
                                            <p:fltVal val="0"/>
                                          </p:val>
                                        </p:tav>
                                      </p:tavLst>
                                    </p:anim>
                                    <p:animEffect transition="out" filter="fade">
                                      <p:cBhvr>
                                        <p:cTn id="240" dur="500"/>
                                        <p:tgtEl>
                                          <p:spTgt spid="37">
                                            <p:txEl>
                                              <p:pRg st="0" end="0"/>
                                            </p:txEl>
                                          </p:spTgt>
                                        </p:tgtEl>
                                      </p:cBhvr>
                                    </p:animEffect>
                                    <p:set>
                                      <p:cBhvr>
                                        <p:cTn id="241" dur="1" fill="hold">
                                          <p:stCondLst>
                                            <p:cond delay="499"/>
                                          </p:stCondLst>
                                        </p:cTn>
                                        <p:tgtEl>
                                          <p:spTgt spid="37">
                                            <p:txEl>
                                              <p:pRg st="0" end="0"/>
                                            </p:txEl>
                                          </p:spTgt>
                                        </p:tgtEl>
                                        <p:attrNameLst>
                                          <p:attrName>style.visibility</p:attrName>
                                        </p:attrNameLst>
                                      </p:cBhvr>
                                      <p:to>
                                        <p:strVal val="hidden"/>
                                      </p:to>
                                    </p:set>
                                  </p:childTnLst>
                                </p:cTn>
                              </p:par>
                              <p:par>
                                <p:cTn id="242" presetID="53" presetClass="exit" presetSubtype="32" fill="hold" grpId="1" nodeType="withEffect">
                                  <p:stCondLst>
                                    <p:cond delay="0"/>
                                  </p:stCondLst>
                                  <p:childTnLst>
                                    <p:anim calcmode="lin" valueType="num">
                                      <p:cBhvr>
                                        <p:cTn id="243" dur="500"/>
                                        <p:tgtEl>
                                          <p:spTgt spid="37">
                                            <p:txEl>
                                              <p:pRg st="1" end="1"/>
                                            </p:txEl>
                                          </p:spTgt>
                                        </p:tgtEl>
                                        <p:attrNameLst>
                                          <p:attrName>ppt_w</p:attrName>
                                        </p:attrNameLst>
                                      </p:cBhvr>
                                      <p:tavLst>
                                        <p:tav tm="0">
                                          <p:val>
                                            <p:strVal val="ppt_w"/>
                                          </p:val>
                                        </p:tav>
                                        <p:tav tm="100000">
                                          <p:val>
                                            <p:fltVal val="0"/>
                                          </p:val>
                                        </p:tav>
                                      </p:tavLst>
                                    </p:anim>
                                    <p:anim calcmode="lin" valueType="num">
                                      <p:cBhvr>
                                        <p:cTn id="244" dur="500"/>
                                        <p:tgtEl>
                                          <p:spTgt spid="37">
                                            <p:txEl>
                                              <p:pRg st="1" end="1"/>
                                            </p:txEl>
                                          </p:spTgt>
                                        </p:tgtEl>
                                        <p:attrNameLst>
                                          <p:attrName>ppt_h</p:attrName>
                                        </p:attrNameLst>
                                      </p:cBhvr>
                                      <p:tavLst>
                                        <p:tav tm="0">
                                          <p:val>
                                            <p:strVal val="ppt_h"/>
                                          </p:val>
                                        </p:tav>
                                        <p:tav tm="100000">
                                          <p:val>
                                            <p:fltVal val="0"/>
                                          </p:val>
                                        </p:tav>
                                      </p:tavLst>
                                    </p:anim>
                                    <p:animEffect transition="out" filter="fade">
                                      <p:cBhvr>
                                        <p:cTn id="245" dur="500"/>
                                        <p:tgtEl>
                                          <p:spTgt spid="37">
                                            <p:txEl>
                                              <p:pRg st="1" end="1"/>
                                            </p:txEl>
                                          </p:spTgt>
                                        </p:tgtEl>
                                      </p:cBhvr>
                                    </p:animEffect>
                                    <p:set>
                                      <p:cBhvr>
                                        <p:cTn id="246" dur="1" fill="hold">
                                          <p:stCondLst>
                                            <p:cond delay="499"/>
                                          </p:stCondLst>
                                        </p:cTn>
                                        <p:tgtEl>
                                          <p:spTgt spid="37">
                                            <p:txEl>
                                              <p:pRg st="1" end="1"/>
                                            </p:txEl>
                                          </p:spTgt>
                                        </p:tgtEl>
                                        <p:attrNameLst>
                                          <p:attrName>style.visibility</p:attrName>
                                        </p:attrNameLst>
                                      </p:cBhvr>
                                      <p:to>
                                        <p:strVal val="hidden"/>
                                      </p:to>
                                    </p:set>
                                  </p:childTnLst>
                                </p:cTn>
                              </p:par>
                              <p:par>
                                <p:cTn id="247" presetID="53" presetClass="exit" presetSubtype="32" fill="hold" grpId="1" nodeType="withEffect">
                                  <p:stCondLst>
                                    <p:cond delay="0"/>
                                  </p:stCondLst>
                                  <p:childTnLst>
                                    <p:anim calcmode="lin" valueType="num">
                                      <p:cBhvr>
                                        <p:cTn id="248" dur="500"/>
                                        <p:tgtEl>
                                          <p:spTgt spid="37">
                                            <p:bg/>
                                          </p:spTgt>
                                        </p:tgtEl>
                                        <p:attrNameLst>
                                          <p:attrName>ppt_w</p:attrName>
                                        </p:attrNameLst>
                                      </p:cBhvr>
                                      <p:tavLst>
                                        <p:tav tm="0">
                                          <p:val>
                                            <p:strVal val="ppt_w"/>
                                          </p:val>
                                        </p:tav>
                                        <p:tav tm="100000">
                                          <p:val>
                                            <p:fltVal val="0"/>
                                          </p:val>
                                        </p:tav>
                                      </p:tavLst>
                                    </p:anim>
                                    <p:anim calcmode="lin" valueType="num">
                                      <p:cBhvr>
                                        <p:cTn id="249" dur="500"/>
                                        <p:tgtEl>
                                          <p:spTgt spid="37">
                                            <p:bg/>
                                          </p:spTgt>
                                        </p:tgtEl>
                                        <p:attrNameLst>
                                          <p:attrName>ppt_h</p:attrName>
                                        </p:attrNameLst>
                                      </p:cBhvr>
                                      <p:tavLst>
                                        <p:tav tm="0">
                                          <p:val>
                                            <p:strVal val="ppt_h"/>
                                          </p:val>
                                        </p:tav>
                                        <p:tav tm="100000">
                                          <p:val>
                                            <p:fltVal val="0"/>
                                          </p:val>
                                        </p:tav>
                                      </p:tavLst>
                                    </p:anim>
                                    <p:animEffect transition="out" filter="fade">
                                      <p:cBhvr>
                                        <p:cTn id="250" dur="500"/>
                                        <p:tgtEl>
                                          <p:spTgt spid="37">
                                            <p:bg/>
                                          </p:spTgt>
                                        </p:tgtEl>
                                      </p:cBhvr>
                                    </p:animEffect>
                                    <p:set>
                                      <p:cBhvr>
                                        <p:cTn id="251" dur="1" fill="hold">
                                          <p:stCondLst>
                                            <p:cond delay="499"/>
                                          </p:stCondLst>
                                        </p:cTn>
                                        <p:tgtEl>
                                          <p:spTgt spid="3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0" grpId="1" animBg="1"/>
      <p:bldP spid="21" grpId="0" animBg="1"/>
      <p:bldP spid="21" grpId="1" animBg="1"/>
      <p:bldP spid="22" grpId="0" animBg="1"/>
      <p:bldP spid="23" grpId="0" animBg="1"/>
      <p:bldP spid="24" grpId="0" animBg="1"/>
      <p:bldP spid="27" grpId="0" animBg="1"/>
      <p:bldP spid="28" grpId="0" animBg="1"/>
      <p:bldP spid="29" grpId="0" animBg="1"/>
      <p:bldP spid="30" grpId="0" animBg="1"/>
      <p:bldP spid="31" grpId="0" animBg="1"/>
      <p:bldP spid="32" grpId="0" animBg="1"/>
      <p:bldP spid="33" grpId="0" animBg="1"/>
      <p:bldP spid="34" grpId="0"/>
      <p:bldP spid="3" grpId="0" animBg="1"/>
      <p:bldP spid="35" grpId="0" animBg="1"/>
      <p:bldP spid="36" grpId="0" uiExpand="1" build="p" animBg="1"/>
      <p:bldP spid="36" grpId="1" uiExpand="1" build="allAtOnce" animBg="1"/>
      <p:bldP spid="37" grpId="0" uiExpand="1" build="p" animBg="1"/>
      <p:bldP spid="37" grpId="1" uiExpand="1" build="allAtOnce" animBg="1"/>
      <p:bldP spid="37" grpId="2" uiExpand="1" build="allAtOnce"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8" name="Picture 10" descr="http://idata.over-blog.com/3/69/76/43/Par-theme/Forets/deforestation_spot_1986.jpg"/>
          <p:cNvPicPr>
            <a:picLocks noChangeAspect="1" noChangeArrowheads="1"/>
          </p:cNvPicPr>
          <p:nvPr/>
        </p:nvPicPr>
        <p:blipFill>
          <a:blip r:embed="rId3"/>
          <a:srcRect/>
          <a:stretch>
            <a:fillRect/>
          </a:stretch>
        </p:blipFill>
        <p:spPr bwMode="auto">
          <a:xfrm>
            <a:off x="426316" y="485943"/>
            <a:ext cx="3758527" cy="6120000"/>
          </a:xfrm>
          <a:prstGeom prst="rect">
            <a:avLst/>
          </a:prstGeom>
          <a:noFill/>
          <a:ln>
            <a:solidFill>
              <a:schemeClr val="accent3">
                <a:lumMod val="40000"/>
                <a:lumOff val="60000"/>
              </a:schemeClr>
            </a:solidFill>
          </a:ln>
        </p:spPr>
      </p:pic>
      <p:sp>
        <p:nvSpPr>
          <p:cNvPr id="11" name="Rectangle 10"/>
          <p:cNvSpPr/>
          <p:nvPr/>
        </p:nvSpPr>
        <p:spPr>
          <a:xfrm>
            <a:off x="4283968" y="764704"/>
            <a:ext cx="4464000" cy="2062103"/>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fr-FR" sz="1600" b="1" dirty="0" smtClean="0">
                <a:solidFill>
                  <a:schemeClr val="accent3">
                    <a:lumMod val="50000"/>
                  </a:schemeClr>
                </a:solidFill>
                <a:latin typeface="Tw Cen MT" pitchFamily="34" charset="0"/>
              </a:rPr>
              <a:t>Opérationnelle depuis 1986 avec le lancement de Spot 1, la famille des satellites de Spot Image est un excellent outil pour suivre les évolutions de l'environnement sur le long terme. </a:t>
            </a:r>
          </a:p>
          <a:p>
            <a:pPr algn="just"/>
            <a:r>
              <a:rPr lang="fr-FR" sz="1600" b="1" dirty="0" smtClean="0">
                <a:solidFill>
                  <a:schemeClr val="accent3">
                    <a:lumMod val="50000"/>
                  </a:schemeClr>
                </a:solidFill>
                <a:latin typeface="Tw Cen MT" pitchFamily="34" charset="0"/>
              </a:rPr>
              <a:t>La série d'images illustre l'importance de la déforestation de la forêt amazonienne sur une durée d'environ vingt ans. Elle correspond à trois extraits d'images de la même zone. </a:t>
            </a:r>
            <a:endParaRPr lang="fr-FR" sz="1600" b="1" dirty="0">
              <a:solidFill>
                <a:schemeClr val="accent3">
                  <a:lumMod val="50000"/>
                </a:schemeClr>
              </a:solidFill>
              <a:latin typeface="Tw Cen MT" pitchFamily="34" charset="0"/>
            </a:endParaRPr>
          </a:p>
        </p:txBody>
      </p:sp>
      <p:pic>
        <p:nvPicPr>
          <p:cNvPr id="48140" name="Picture 12" descr="http://idata.over-blog.com/3/69/76/43/Par-theme/Forets/deforestation_spot_1998.jpg"/>
          <p:cNvPicPr>
            <a:picLocks noChangeAspect="1" noChangeArrowheads="1"/>
          </p:cNvPicPr>
          <p:nvPr/>
        </p:nvPicPr>
        <p:blipFill>
          <a:blip r:embed="rId4"/>
          <a:srcRect/>
          <a:stretch>
            <a:fillRect/>
          </a:stretch>
        </p:blipFill>
        <p:spPr bwMode="auto">
          <a:xfrm>
            <a:off x="424768" y="487818"/>
            <a:ext cx="3758527" cy="6120000"/>
          </a:xfrm>
          <a:prstGeom prst="rect">
            <a:avLst/>
          </a:prstGeom>
          <a:noFill/>
          <a:ln>
            <a:solidFill>
              <a:schemeClr val="accent3">
                <a:lumMod val="40000"/>
                <a:lumOff val="60000"/>
              </a:schemeClr>
            </a:solidFill>
          </a:ln>
        </p:spPr>
      </p:pic>
      <p:pic>
        <p:nvPicPr>
          <p:cNvPr id="48142" name="Picture 14" descr="http://idata.over-blog.com/3/69/76/43/Par-theme/Forets/deforestation_spot_2005.jpg"/>
          <p:cNvPicPr>
            <a:picLocks noChangeAspect="1" noChangeArrowheads="1"/>
          </p:cNvPicPr>
          <p:nvPr/>
        </p:nvPicPr>
        <p:blipFill>
          <a:blip r:embed="rId5"/>
          <a:srcRect/>
          <a:stretch>
            <a:fillRect/>
          </a:stretch>
        </p:blipFill>
        <p:spPr bwMode="auto">
          <a:xfrm>
            <a:off x="424768" y="487818"/>
            <a:ext cx="3758527" cy="6120000"/>
          </a:xfrm>
          <a:prstGeom prst="rect">
            <a:avLst/>
          </a:prstGeom>
          <a:noFill/>
          <a:ln>
            <a:solidFill>
              <a:schemeClr val="accent3">
                <a:lumMod val="40000"/>
                <a:lumOff val="60000"/>
              </a:schemeClr>
            </a:solidFill>
          </a:ln>
        </p:spPr>
      </p:pic>
      <p:sp>
        <p:nvSpPr>
          <p:cNvPr id="17" name="Rectangle 16"/>
          <p:cNvSpPr/>
          <p:nvPr/>
        </p:nvSpPr>
        <p:spPr>
          <a:xfrm>
            <a:off x="3113968" y="6453376"/>
            <a:ext cx="1071570" cy="360000"/>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200" b="1" dirty="0" smtClean="0">
                <a:solidFill>
                  <a:schemeClr val="accent3">
                    <a:lumMod val="20000"/>
                    <a:lumOff val="80000"/>
                  </a:schemeClr>
                </a:solidFill>
                <a:latin typeface="Tw Cen MT" panose="020B0602020104020603" pitchFamily="34" charset="0"/>
              </a:rPr>
              <a:t>2005</a:t>
            </a:r>
            <a:endParaRPr lang="fr-FR" sz="2200" b="1" dirty="0">
              <a:solidFill>
                <a:schemeClr val="accent3">
                  <a:lumMod val="20000"/>
                  <a:lumOff val="80000"/>
                </a:schemeClr>
              </a:solidFill>
              <a:latin typeface="Tw Cen MT" panose="020B0602020104020603" pitchFamily="34" charset="0"/>
            </a:endParaRPr>
          </a:p>
        </p:txBody>
      </p:sp>
      <p:pic>
        <p:nvPicPr>
          <p:cNvPr id="48144" name="Picture 16" descr="http://www.wwf.fr/var/wwf/storage/images/wwf-france/s-informer/actualites/une-petition-pour-reclamer-l-engagement-des-entreprises-contre-la-deforestation-liee-au-soja-et-a-l-huile-de-palme/15223-1-fre-FR/une-petition-pour-reclamer-l-engagement-des-entreprises-contre-la-deforestation-liee-au-soja-et-a-l-huile-de-palme_reference.jpg"/>
          <p:cNvPicPr>
            <a:picLocks noChangeAspect="1" noChangeArrowheads="1"/>
          </p:cNvPicPr>
          <p:nvPr/>
        </p:nvPicPr>
        <p:blipFill>
          <a:blip r:embed="rId6"/>
          <a:srcRect/>
          <a:stretch>
            <a:fillRect/>
          </a:stretch>
        </p:blipFill>
        <p:spPr bwMode="auto">
          <a:xfrm>
            <a:off x="4996907" y="4494618"/>
            <a:ext cx="3716217" cy="2318758"/>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14" name="Forme libre 13"/>
          <p:cNvSpPr/>
          <p:nvPr/>
        </p:nvSpPr>
        <p:spPr>
          <a:xfrm>
            <a:off x="1760687" y="488957"/>
            <a:ext cx="1064871" cy="6123008"/>
          </a:xfrm>
          <a:custGeom>
            <a:avLst/>
            <a:gdLst>
              <a:gd name="connsiteX0" fmla="*/ 1064871 w 1064871"/>
              <a:gd name="connsiteY0" fmla="*/ 0 h 6123008"/>
              <a:gd name="connsiteX1" fmla="*/ 960699 w 1064871"/>
              <a:gd name="connsiteY1" fmla="*/ 277793 h 6123008"/>
              <a:gd name="connsiteX2" fmla="*/ 983848 w 1064871"/>
              <a:gd name="connsiteY2" fmla="*/ 706056 h 6123008"/>
              <a:gd name="connsiteX3" fmla="*/ 706056 w 1064871"/>
              <a:gd name="connsiteY3" fmla="*/ 1400537 h 6123008"/>
              <a:gd name="connsiteX4" fmla="*/ 601884 w 1064871"/>
              <a:gd name="connsiteY4" fmla="*/ 1967696 h 6123008"/>
              <a:gd name="connsiteX5" fmla="*/ 0 w 1064871"/>
              <a:gd name="connsiteY5" fmla="*/ 2789499 h 6123008"/>
              <a:gd name="connsiteX6" fmla="*/ 324091 w 1064871"/>
              <a:gd name="connsiteY6" fmla="*/ 3565003 h 6123008"/>
              <a:gd name="connsiteX7" fmla="*/ 185195 w 1064871"/>
              <a:gd name="connsiteY7" fmla="*/ 4051139 h 6123008"/>
              <a:gd name="connsiteX8" fmla="*/ 162046 w 1064871"/>
              <a:gd name="connsiteY8" fmla="*/ 4560426 h 6123008"/>
              <a:gd name="connsiteX9" fmla="*/ 289367 w 1064871"/>
              <a:gd name="connsiteY9" fmla="*/ 5034988 h 6123008"/>
              <a:gd name="connsiteX10" fmla="*/ 81023 w 1064871"/>
              <a:gd name="connsiteY10" fmla="*/ 5995686 h 6123008"/>
              <a:gd name="connsiteX11" fmla="*/ 115747 w 1064871"/>
              <a:gd name="connsiteY11" fmla="*/ 6123008 h 6123008"/>
              <a:gd name="connsiteX12" fmla="*/ 115747 w 1064871"/>
              <a:gd name="connsiteY12" fmla="*/ 6123008 h 612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4871" h="6123008">
                <a:moveTo>
                  <a:pt x="1064871" y="0"/>
                </a:moveTo>
                <a:lnTo>
                  <a:pt x="960699" y="277793"/>
                </a:lnTo>
                <a:lnTo>
                  <a:pt x="983848" y="706056"/>
                </a:lnTo>
                <a:lnTo>
                  <a:pt x="706056" y="1400537"/>
                </a:lnTo>
                <a:lnTo>
                  <a:pt x="601884" y="1967696"/>
                </a:lnTo>
                <a:lnTo>
                  <a:pt x="0" y="2789499"/>
                </a:lnTo>
                <a:lnTo>
                  <a:pt x="324091" y="3565003"/>
                </a:lnTo>
                <a:lnTo>
                  <a:pt x="185195" y="4051139"/>
                </a:lnTo>
                <a:lnTo>
                  <a:pt x="162046" y="4560426"/>
                </a:lnTo>
                <a:lnTo>
                  <a:pt x="289367" y="5034988"/>
                </a:lnTo>
                <a:lnTo>
                  <a:pt x="81023" y="5995686"/>
                </a:lnTo>
                <a:lnTo>
                  <a:pt x="115747" y="6123008"/>
                </a:lnTo>
                <a:lnTo>
                  <a:pt x="115747" y="6123008"/>
                </a:lnTo>
              </a:path>
            </a:pathLst>
          </a:cu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fr-FR"/>
          </a:p>
        </p:txBody>
      </p:sp>
      <p:pic>
        <p:nvPicPr>
          <p:cNvPr id="48148" name="Picture 20" descr="http://romeojuliette.blog.lemonde.fr/files/2008/05/foret-amazonienne.1211919662.jpg"/>
          <p:cNvPicPr>
            <a:picLocks noChangeAspect="1" noChangeArrowheads="1"/>
          </p:cNvPicPr>
          <p:nvPr/>
        </p:nvPicPr>
        <p:blipFill>
          <a:blip r:embed="rId7" cstate="print">
            <a:lum bright="10000" contrast="30000"/>
          </a:blip>
          <a:srcRect/>
          <a:stretch>
            <a:fillRect/>
          </a:stretch>
        </p:blipFill>
        <p:spPr bwMode="auto">
          <a:xfrm>
            <a:off x="6312328" y="777244"/>
            <a:ext cx="2400796" cy="157163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146" name="Picture 18" descr="http://www.lepoint.fr/content/system/media/2/20070811/2007-08-11T074459Z_01_NOOTR_RTRIDSP_2_OFRTP-BRESIL-DEFORESTATION-20070811.jpg"/>
          <p:cNvPicPr>
            <a:picLocks noChangeAspect="1" noChangeArrowheads="1"/>
          </p:cNvPicPr>
          <p:nvPr/>
        </p:nvPicPr>
        <p:blipFill>
          <a:blip r:embed="rId8"/>
          <a:srcRect/>
          <a:stretch>
            <a:fillRect/>
          </a:stretch>
        </p:blipFill>
        <p:spPr bwMode="auto">
          <a:xfrm>
            <a:off x="5784166" y="2510097"/>
            <a:ext cx="2928958" cy="185500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413968" y="6453376"/>
            <a:ext cx="1071570" cy="360000"/>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200" b="1" dirty="0" smtClean="0">
                <a:solidFill>
                  <a:schemeClr val="accent3">
                    <a:lumMod val="20000"/>
                    <a:lumOff val="80000"/>
                  </a:schemeClr>
                </a:solidFill>
                <a:latin typeface="Tw Cen MT" panose="020B0602020104020603" pitchFamily="34" charset="0"/>
              </a:rPr>
              <a:t>1986</a:t>
            </a:r>
            <a:endParaRPr lang="fr-FR" sz="2200" b="1" dirty="0">
              <a:solidFill>
                <a:schemeClr val="accent3">
                  <a:lumMod val="20000"/>
                  <a:lumOff val="80000"/>
                </a:schemeClr>
              </a:solidFill>
              <a:latin typeface="Tw Cen MT" panose="020B0602020104020603" pitchFamily="34" charset="0"/>
            </a:endParaRPr>
          </a:p>
        </p:txBody>
      </p:sp>
      <p:sp>
        <p:nvSpPr>
          <p:cNvPr id="15" name="Rectangle 14"/>
          <p:cNvSpPr/>
          <p:nvPr/>
        </p:nvSpPr>
        <p:spPr>
          <a:xfrm>
            <a:off x="1783638" y="6453376"/>
            <a:ext cx="1071570" cy="360000"/>
          </a:xfrm>
          <a:prstGeom prst="rect">
            <a:avLst/>
          </a:prstGeom>
          <a:ln>
            <a:solidFill>
              <a:schemeClr val="accent3">
                <a:lumMod val="50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200" b="1" dirty="0" smtClean="0">
                <a:solidFill>
                  <a:schemeClr val="accent3">
                    <a:lumMod val="20000"/>
                    <a:lumOff val="80000"/>
                  </a:schemeClr>
                </a:solidFill>
                <a:latin typeface="Tw Cen MT" panose="020B0602020104020603" pitchFamily="34" charset="0"/>
              </a:rPr>
              <a:t>1998</a:t>
            </a:r>
            <a:endParaRPr lang="fr-FR" sz="2200" b="1" dirty="0">
              <a:solidFill>
                <a:schemeClr val="accent3">
                  <a:lumMod val="20000"/>
                  <a:lumOff val="80000"/>
                </a:schemeClr>
              </a:solidFill>
              <a:latin typeface="Tw Cen MT" panose="020B0602020104020603" pitchFamily="34" charset="0"/>
            </a:endParaRPr>
          </a:p>
        </p:txBody>
      </p:sp>
      <p:sp>
        <p:nvSpPr>
          <p:cNvPr id="18" name="ZoneTexte 17"/>
          <p:cNvSpPr txBox="1"/>
          <p:nvPr/>
        </p:nvSpPr>
        <p:spPr>
          <a:xfrm>
            <a:off x="4287146" y="4709011"/>
            <a:ext cx="4464000" cy="584775"/>
          </a:xfrm>
          <a:prstGeom prst="rect">
            <a:avLst/>
          </a:prstGeom>
          <a:solidFill>
            <a:schemeClr val="accent3">
              <a:lumMod val="40000"/>
              <a:lumOff val="60000"/>
            </a:schemeClr>
          </a:solidFill>
          <a:ln>
            <a:solidFill>
              <a:srgbClr val="00462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600" b="1" dirty="0" smtClean="0">
                <a:solidFill>
                  <a:schemeClr val="accent3">
                    <a:lumMod val="50000"/>
                  </a:schemeClr>
                </a:solidFill>
                <a:latin typeface="Tw Cen MT" pitchFamily="34" charset="0"/>
              </a:rPr>
              <a:t>Entre 1986 et 2005, la forêt a quasiment disparu de cet espace</a:t>
            </a:r>
            <a:endParaRPr lang="fr-FR" sz="1600" b="1" dirty="0">
              <a:solidFill>
                <a:schemeClr val="accent3">
                  <a:lumMod val="50000"/>
                </a:schemeClr>
              </a:solidFill>
              <a:latin typeface="Tw Cen MT" pitchFamily="34" charset="0"/>
            </a:endParaRPr>
          </a:p>
        </p:txBody>
      </p:sp>
      <p:sp>
        <p:nvSpPr>
          <p:cNvPr id="19" name="ZoneTexte 18"/>
          <p:cNvSpPr txBox="1"/>
          <p:nvPr/>
        </p:nvSpPr>
        <p:spPr>
          <a:xfrm>
            <a:off x="4287146" y="1214422"/>
            <a:ext cx="1928826" cy="523220"/>
          </a:xfrm>
          <a:prstGeom prst="rect">
            <a:avLst/>
          </a:prstGeom>
          <a:solidFill>
            <a:schemeClr val="accent3">
              <a:lumMod val="40000"/>
              <a:lumOff val="60000"/>
            </a:schemeClr>
          </a:solidFill>
          <a:ln>
            <a:solidFill>
              <a:srgbClr val="00462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solidFill>
                  <a:schemeClr val="accent3">
                    <a:lumMod val="50000"/>
                  </a:schemeClr>
                </a:solidFill>
                <a:latin typeface="Tw Cen MT" pitchFamily="34" charset="0"/>
              </a:rPr>
              <a:t>Forêt amazonienne vierge (canopée)</a:t>
            </a:r>
            <a:endParaRPr lang="fr-FR" sz="1400" b="1" dirty="0">
              <a:solidFill>
                <a:schemeClr val="accent3">
                  <a:lumMod val="50000"/>
                </a:schemeClr>
              </a:solidFill>
              <a:latin typeface="Tw Cen MT" pitchFamily="34" charset="0"/>
            </a:endParaRPr>
          </a:p>
        </p:txBody>
      </p:sp>
      <p:sp>
        <p:nvSpPr>
          <p:cNvPr id="23" name="ZoneTexte 22"/>
          <p:cNvSpPr txBox="1"/>
          <p:nvPr/>
        </p:nvSpPr>
        <p:spPr>
          <a:xfrm>
            <a:off x="4283968" y="2940618"/>
            <a:ext cx="1357322" cy="954107"/>
          </a:xfrm>
          <a:prstGeom prst="rect">
            <a:avLst/>
          </a:prstGeom>
          <a:solidFill>
            <a:schemeClr val="accent3">
              <a:lumMod val="40000"/>
              <a:lumOff val="60000"/>
            </a:schemeClr>
          </a:solidFill>
          <a:ln>
            <a:solidFill>
              <a:srgbClr val="00462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solidFill>
                  <a:schemeClr val="accent3">
                    <a:lumMod val="50000"/>
                  </a:schemeClr>
                </a:solidFill>
                <a:latin typeface="Tw Cen MT" pitchFamily="34" charset="0"/>
              </a:rPr>
              <a:t>Axe de communication </a:t>
            </a:r>
          </a:p>
          <a:p>
            <a:pPr algn="ctr"/>
            <a:r>
              <a:rPr lang="fr-FR" sz="1400" b="1" dirty="0" smtClean="0">
                <a:solidFill>
                  <a:schemeClr val="accent3">
                    <a:lumMod val="50000"/>
                  </a:schemeClr>
                </a:solidFill>
                <a:latin typeface="Tw Cen MT" pitchFamily="34" charset="0"/>
              </a:rPr>
              <a:t> en phase de damage </a:t>
            </a:r>
          </a:p>
        </p:txBody>
      </p:sp>
      <p:sp>
        <p:nvSpPr>
          <p:cNvPr id="13" name="Forme libre 12"/>
          <p:cNvSpPr/>
          <p:nvPr/>
        </p:nvSpPr>
        <p:spPr>
          <a:xfrm>
            <a:off x="431912" y="2491377"/>
            <a:ext cx="3322332" cy="3159889"/>
          </a:xfrm>
          <a:custGeom>
            <a:avLst/>
            <a:gdLst>
              <a:gd name="connsiteX0" fmla="*/ 0 w 3321934"/>
              <a:gd name="connsiteY0" fmla="*/ 0 h 3159889"/>
              <a:gd name="connsiteX1" fmla="*/ 0 w 3321934"/>
              <a:gd name="connsiteY1" fmla="*/ 671332 h 3159889"/>
              <a:gd name="connsiteX2" fmla="*/ 752354 w 3321934"/>
              <a:gd name="connsiteY2" fmla="*/ 2164466 h 3159889"/>
              <a:gd name="connsiteX3" fmla="*/ 787078 w 3321934"/>
              <a:gd name="connsiteY3" fmla="*/ 2187616 h 3159889"/>
              <a:gd name="connsiteX4" fmla="*/ 1296364 w 3321934"/>
              <a:gd name="connsiteY4" fmla="*/ 2025570 h 3159889"/>
              <a:gd name="connsiteX5" fmla="*/ 1365812 w 3321934"/>
              <a:gd name="connsiteY5" fmla="*/ 2141317 h 3159889"/>
              <a:gd name="connsiteX6" fmla="*/ 1296364 w 3321934"/>
              <a:gd name="connsiteY6" fmla="*/ 2164466 h 3159889"/>
              <a:gd name="connsiteX7" fmla="*/ 1469985 w 3321934"/>
              <a:gd name="connsiteY7" fmla="*/ 2673752 h 3159889"/>
              <a:gd name="connsiteX8" fmla="*/ 1354238 w 3321934"/>
              <a:gd name="connsiteY8" fmla="*/ 2731626 h 3159889"/>
              <a:gd name="connsiteX9" fmla="*/ 1319514 w 3321934"/>
              <a:gd name="connsiteY9" fmla="*/ 2615879 h 3159889"/>
              <a:gd name="connsiteX10" fmla="*/ 1215341 w 3321934"/>
              <a:gd name="connsiteY10" fmla="*/ 2720051 h 3159889"/>
              <a:gd name="connsiteX11" fmla="*/ 1423686 w 3321934"/>
              <a:gd name="connsiteY11" fmla="*/ 3159889 h 3159889"/>
              <a:gd name="connsiteX12" fmla="*/ 1608881 w 3321934"/>
              <a:gd name="connsiteY12" fmla="*/ 3102016 h 3159889"/>
              <a:gd name="connsiteX13" fmla="*/ 1608881 w 3321934"/>
              <a:gd name="connsiteY13" fmla="*/ 3102016 h 3159889"/>
              <a:gd name="connsiteX14" fmla="*/ 1736202 w 3321934"/>
              <a:gd name="connsiteY14" fmla="*/ 3136740 h 3159889"/>
              <a:gd name="connsiteX15" fmla="*/ 1736202 w 3321934"/>
              <a:gd name="connsiteY15" fmla="*/ 2939970 h 3159889"/>
              <a:gd name="connsiteX16" fmla="*/ 1898248 w 3321934"/>
              <a:gd name="connsiteY16" fmla="*/ 2847373 h 3159889"/>
              <a:gd name="connsiteX17" fmla="*/ 1805650 w 3321934"/>
              <a:gd name="connsiteY17" fmla="*/ 2743200 h 3159889"/>
              <a:gd name="connsiteX18" fmla="*/ 1851949 w 3321934"/>
              <a:gd name="connsiteY18" fmla="*/ 2673752 h 3159889"/>
              <a:gd name="connsiteX19" fmla="*/ 1805650 w 3321934"/>
              <a:gd name="connsiteY19" fmla="*/ 2592730 h 3159889"/>
              <a:gd name="connsiteX20" fmla="*/ 1666754 w 3321934"/>
              <a:gd name="connsiteY20" fmla="*/ 2615879 h 3159889"/>
              <a:gd name="connsiteX21" fmla="*/ 1585731 w 3321934"/>
              <a:gd name="connsiteY21" fmla="*/ 2291788 h 3159889"/>
              <a:gd name="connsiteX22" fmla="*/ 1666754 w 3321934"/>
              <a:gd name="connsiteY22" fmla="*/ 2233914 h 3159889"/>
              <a:gd name="connsiteX23" fmla="*/ 1527858 w 3321934"/>
              <a:gd name="connsiteY23" fmla="*/ 1944547 h 3159889"/>
              <a:gd name="connsiteX24" fmla="*/ 1782501 w 3321934"/>
              <a:gd name="connsiteY24" fmla="*/ 1805651 h 3159889"/>
              <a:gd name="connsiteX25" fmla="*/ 2013995 w 3321934"/>
              <a:gd name="connsiteY25" fmla="*/ 2372811 h 3159889"/>
              <a:gd name="connsiteX26" fmla="*/ 3321934 w 3321934"/>
              <a:gd name="connsiteY26" fmla="*/ 1794076 h 3159889"/>
              <a:gd name="connsiteX27" fmla="*/ 3102015 w 3321934"/>
              <a:gd name="connsiteY27" fmla="*/ 1261641 h 3159889"/>
              <a:gd name="connsiteX28" fmla="*/ 2673752 w 3321934"/>
              <a:gd name="connsiteY28" fmla="*/ 1435261 h 3159889"/>
              <a:gd name="connsiteX29" fmla="*/ 2407534 w 3321934"/>
              <a:gd name="connsiteY29" fmla="*/ 844952 h 3159889"/>
              <a:gd name="connsiteX30" fmla="*/ 2199190 w 3321934"/>
              <a:gd name="connsiteY30" fmla="*/ 925975 h 3159889"/>
              <a:gd name="connsiteX31" fmla="*/ 2199190 w 3321934"/>
              <a:gd name="connsiteY31" fmla="*/ 925975 h 3159889"/>
              <a:gd name="connsiteX32" fmla="*/ 2176040 w 3321934"/>
              <a:gd name="connsiteY32" fmla="*/ 856527 h 3159889"/>
              <a:gd name="connsiteX33" fmla="*/ 2847372 w 3321934"/>
              <a:gd name="connsiteY33" fmla="*/ 567160 h 3159889"/>
              <a:gd name="connsiteX34" fmla="*/ 2720050 w 3321934"/>
              <a:gd name="connsiteY34" fmla="*/ 231494 h 3159889"/>
              <a:gd name="connsiteX35" fmla="*/ 1342663 w 3321934"/>
              <a:gd name="connsiteY35" fmla="*/ 798654 h 3159889"/>
              <a:gd name="connsiteX36" fmla="*/ 1296364 w 3321934"/>
              <a:gd name="connsiteY36" fmla="*/ 740780 h 3159889"/>
              <a:gd name="connsiteX37" fmla="*/ 1192192 w 3321934"/>
              <a:gd name="connsiteY37" fmla="*/ 775504 h 3159889"/>
              <a:gd name="connsiteX38" fmla="*/ 1169043 w 3321934"/>
              <a:gd name="connsiteY38" fmla="*/ 960699 h 3159889"/>
              <a:gd name="connsiteX39" fmla="*/ 717630 w 3321934"/>
              <a:gd name="connsiteY39" fmla="*/ 1169044 h 3159889"/>
              <a:gd name="connsiteX40" fmla="*/ 555585 w 3321934"/>
              <a:gd name="connsiteY40" fmla="*/ 844952 h 3159889"/>
              <a:gd name="connsiteX41" fmla="*/ 613458 w 3321934"/>
              <a:gd name="connsiteY41" fmla="*/ 821803 h 3159889"/>
              <a:gd name="connsiteX42" fmla="*/ 648182 w 3321934"/>
              <a:gd name="connsiteY42" fmla="*/ 925975 h 3159889"/>
              <a:gd name="connsiteX43" fmla="*/ 682906 w 3321934"/>
              <a:gd name="connsiteY43" fmla="*/ 914400 h 3159889"/>
              <a:gd name="connsiteX44" fmla="*/ 1226916 w 3321934"/>
              <a:gd name="connsiteY44" fmla="*/ 659757 h 3159889"/>
              <a:gd name="connsiteX45" fmla="*/ 1157468 w 3321934"/>
              <a:gd name="connsiteY45" fmla="*/ 590309 h 3159889"/>
              <a:gd name="connsiteX46" fmla="*/ 1238491 w 3321934"/>
              <a:gd name="connsiteY46" fmla="*/ 555585 h 3159889"/>
              <a:gd name="connsiteX47" fmla="*/ 1088020 w 3321934"/>
              <a:gd name="connsiteY47" fmla="*/ 300942 h 3159889"/>
              <a:gd name="connsiteX48" fmla="*/ 567159 w 3321934"/>
              <a:gd name="connsiteY48" fmla="*/ 497712 h 3159889"/>
              <a:gd name="connsiteX49" fmla="*/ 509286 w 3321934"/>
              <a:gd name="connsiteY49" fmla="*/ 335666 h 3159889"/>
              <a:gd name="connsiteX50" fmla="*/ 370390 w 3321934"/>
              <a:gd name="connsiteY50" fmla="*/ 393540 h 3159889"/>
              <a:gd name="connsiteX51" fmla="*/ 243068 w 3321934"/>
              <a:gd name="connsiteY51" fmla="*/ 92598 h 3159889"/>
              <a:gd name="connsiteX52" fmla="*/ 0 w 3321934"/>
              <a:gd name="connsiteY52" fmla="*/ 0 h 3159889"/>
              <a:gd name="connsiteX0" fmla="*/ 0 w 3321934"/>
              <a:gd name="connsiteY0" fmla="*/ 0 h 3159889"/>
              <a:gd name="connsiteX1" fmla="*/ 0 w 3321934"/>
              <a:gd name="connsiteY1" fmla="*/ 671332 h 3159889"/>
              <a:gd name="connsiteX2" fmla="*/ 752354 w 3321934"/>
              <a:gd name="connsiteY2" fmla="*/ 2164466 h 3159889"/>
              <a:gd name="connsiteX3" fmla="*/ 787078 w 3321934"/>
              <a:gd name="connsiteY3" fmla="*/ 2187616 h 3159889"/>
              <a:gd name="connsiteX4" fmla="*/ 1296364 w 3321934"/>
              <a:gd name="connsiteY4" fmla="*/ 2025570 h 3159889"/>
              <a:gd name="connsiteX5" fmla="*/ 1365812 w 3321934"/>
              <a:gd name="connsiteY5" fmla="*/ 2141317 h 3159889"/>
              <a:gd name="connsiteX6" fmla="*/ 1296364 w 3321934"/>
              <a:gd name="connsiteY6" fmla="*/ 2164466 h 3159889"/>
              <a:gd name="connsiteX7" fmla="*/ 1469985 w 3321934"/>
              <a:gd name="connsiteY7" fmla="*/ 2673752 h 3159889"/>
              <a:gd name="connsiteX8" fmla="*/ 1354238 w 3321934"/>
              <a:gd name="connsiteY8" fmla="*/ 2731626 h 3159889"/>
              <a:gd name="connsiteX9" fmla="*/ 1319514 w 3321934"/>
              <a:gd name="connsiteY9" fmla="*/ 2615879 h 3159889"/>
              <a:gd name="connsiteX10" fmla="*/ 1215341 w 3321934"/>
              <a:gd name="connsiteY10" fmla="*/ 2720051 h 3159889"/>
              <a:gd name="connsiteX11" fmla="*/ 1423686 w 3321934"/>
              <a:gd name="connsiteY11" fmla="*/ 3159889 h 3159889"/>
              <a:gd name="connsiteX12" fmla="*/ 1608881 w 3321934"/>
              <a:gd name="connsiteY12" fmla="*/ 3102016 h 3159889"/>
              <a:gd name="connsiteX13" fmla="*/ 1608881 w 3321934"/>
              <a:gd name="connsiteY13" fmla="*/ 3102016 h 3159889"/>
              <a:gd name="connsiteX14" fmla="*/ 1736202 w 3321934"/>
              <a:gd name="connsiteY14" fmla="*/ 3136740 h 3159889"/>
              <a:gd name="connsiteX15" fmla="*/ 1736202 w 3321934"/>
              <a:gd name="connsiteY15" fmla="*/ 2939970 h 3159889"/>
              <a:gd name="connsiteX16" fmla="*/ 1898248 w 3321934"/>
              <a:gd name="connsiteY16" fmla="*/ 2847373 h 3159889"/>
              <a:gd name="connsiteX17" fmla="*/ 1805650 w 3321934"/>
              <a:gd name="connsiteY17" fmla="*/ 2743200 h 3159889"/>
              <a:gd name="connsiteX18" fmla="*/ 1851949 w 3321934"/>
              <a:gd name="connsiteY18" fmla="*/ 2673752 h 3159889"/>
              <a:gd name="connsiteX19" fmla="*/ 1805650 w 3321934"/>
              <a:gd name="connsiteY19" fmla="*/ 2592730 h 3159889"/>
              <a:gd name="connsiteX20" fmla="*/ 1666754 w 3321934"/>
              <a:gd name="connsiteY20" fmla="*/ 2615879 h 3159889"/>
              <a:gd name="connsiteX21" fmla="*/ 1585731 w 3321934"/>
              <a:gd name="connsiteY21" fmla="*/ 2291788 h 3159889"/>
              <a:gd name="connsiteX22" fmla="*/ 1666754 w 3321934"/>
              <a:gd name="connsiteY22" fmla="*/ 2233914 h 3159889"/>
              <a:gd name="connsiteX23" fmla="*/ 1527858 w 3321934"/>
              <a:gd name="connsiteY23" fmla="*/ 1944547 h 3159889"/>
              <a:gd name="connsiteX24" fmla="*/ 1782501 w 3321934"/>
              <a:gd name="connsiteY24" fmla="*/ 1805651 h 3159889"/>
              <a:gd name="connsiteX25" fmla="*/ 2013995 w 3321934"/>
              <a:gd name="connsiteY25" fmla="*/ 2372811 h 3159889"/>
              <a:gd name="connsiteX26" fmla="*/ 3321934 w 3321934"/>
              <a:gd name="connsiteY26" fmla="*/ 1794076 h 3159889"/>
              <a:gd name="connsiteX27" fmla="*/ 3102015 w 3321934"/>
              <a:gd name="connsiteY27" fmla="*/ 1261641 h 3159889"/>
              <a:gd name="connsiteX28" fmla="*/ 2673752 w 3321934"/>
              <a:gd name="connsiteY28" fmla="*/ 1435261 h 3159889"/>
              <a:gd name="connsiteX29" fmla="*/ 2407534 w 3321934"/>
              <a:gd name="connsiteY29" fmla="*/ 844952 h 3159889"/>
              <a:gd name="connsiteX30" fmla="*/ 2199190 w 3321934"/>
              <a:gd name="connsiteY30" fmla="*/ 925975 h 3159889"/>
              <a:gd name="connsiteX31" fmla="*/ 2199190 w 3321934"/>
              <a:gd name="connsiteY31" fmla="*/ 925975 h 3159889"/>
              <a:gd name="connsiteX32" fmla="*/ 2176040 w 3321934"/>
              <a:gd name="connsiteY32" fmla="*/ 856527 h 3159889"/>
              <a:gd name="connsiteX33" fmla="*/ 2847372 w 3321934"/>
              <a:gd name="connsiteY33" fmla="*/ 567160 h 3159889"/>
              <a:gd name="connsiteX34" fmla="*/ 2720050 w 3321934"/>
              <a:gd name="connsiteY34" fmla="*/ 231494 h 3159889"/>
              <a:gd name="connsiteX35" fmla="*/ 1342663 w 3321934"/>
              <a:gd name="connsiteY35" fmla="*/ 798654 h 3159889"/>
              <a:gd name="connsiteX36" fmla="*/ 1296364 w 3321934"/>
              <a:gd name="connsiteY36" fmla="*/ 740780 h 3159889"/>
              <a:gd name="connsiteX37" fmla="*/ 1192192 w 3321934"/>
              <a:gd name="connsiteY37" fmla="*/ 775504 h 3159889"/>
              <a:gd name="connsiteX38" fmla="*/ 1169043 w 3321934"/>
              <a:gd name="connsiteY38" fmla="*/ 960699 h 3159889"/>
              <a:gd name="connsiteX39" fmla="*/ 686541 w 3321934"/>
              <a:gd name="connsiteY39" fmla="*/ 1179376 h 3159889"/>
              <a:gd name="connsiteX40" fmla="*/ 555585 w 3321934"/>
              <a:gd name="connsiteY40" fmla="*/ 844952 h 3159889"/>
              <a:gd name="connsiteX41" fmla="*/ 613458 w 3321934"/>
              <a:gd name="connsiteY41" fmla="*/ 821803 h 3159889"/>
              <a:gd name="connsiteX42" fmla="*/ 648182 w 3321934"/>
              <a:gd name="connsiteY42" fmla="*/ 925975 h 3159889"/>
              <a:gd name="connsiteX43" fmla="*/ 682906 w 3321934"/>
              <a:gd name="connsiteY43" fmla="*/ 914400 h 3159889"/>
              <a:gd name="connsiteX44" fmla="*/ 1226916 w 3321934"/>
              <a:gd name="connsiteY44" fmla="*/ 659757 h 3159889"/>
              <a:gd name="connsiteX45" fmla="*/ 1157468 w 3321934"/>
              <a:gd name="connsiteY45" fmla="*/ 590309 h 3159889"/>
              <a:gd name="connsiteX46" fmla="*/ 1238491 w 3321934"/>
              <a:gd name="connsiteY46" fmla="*/ 555585 h 3159889"/>
              <a:gd name="connsiteX47" fmla="*/ 1088020 w 3321934"/>
              <a:gd name="connsiteY47" fmla="*/ 300942 h 3159889"/>
              <a:gd name="connsiteX48" fmla="*/ 567159 w 3321934"/>
              <a:gd name="connsiteY48" fmla="*/ 497712 h 3159889"/>
              <a:gd name="connsiteX49" fmla="*/ 509286 w 3321934"/>
              <a:gd name="connsiteY49" fmla="*/ 335666 h 3159889"/>
              <a:gd name="connsiteX50" fmla="*/ 370390 w 3321934"/>
              <a:gd name="connsiteY50" fmla="*/ 393540 h 3159889"/>
              <a:gd name="connsiteX51" fmla="*/ 243068 w 3321934"/>
              <a:gd name="connsiteY51" fmla="*/ 92598 h 3159889"/>
              <a:gd name="connsiteX52" fmla="*/ 0 w 3321934"/>
              <a:gd name="connsiteY52" fmla="*/ 0 h 3159889"/>
              <a:gd name="connsiteX0" fmla="*/ 0 w 3306389"/>
              <a:gd name="connsiteY0" fmla="*/ 0 h 3159889"/>
              <a:gd name="connsiteX1" fmla="*/ 0 w 3306389"/>
              <a:gd name="connsiteY1" fmla="*/ 671332 h 3159889"/>
              <a:gd name="connsiteX2" fmla="*/ 752354 w 3306389"/>
              <a:gd name="connsiteY2" fmla="*/ 2164466 h 3159889"/>
              <a:gd name="connsiteX3" fmla="*/ 787078 w 3306389"/>
              <a:gd name="connsiteY3" fmla="*/ 2187616 h 3159889"/>
              <a:gd name="connsiteX4" fmla="*/ 1296364 w 3306389"/>
              <a:gd name="connsiteY4" fmla="*/ 2025570 h 3159889"/>
              <a:gd name="connsiteX5" fmla="*/ 1365812 w 3306389"/>
              <a:gd name="connsiteY5" fmla="*/ 2141317 h 3159889"/>
              <a:gd name="connsiteX6" fmla="*/ 1296364 w 3306389"/>
              <a:gd name="connsiteY6" fmla="*/ 2164466 h 3159889"/>
              <a:gd name="connsiteX7" fmla="*/ 1469985 w 3306389"/>
              <a:gd name="connsiteY7" fmla="*/ 2673752 h 3159889"/>
              <a:gd name="connsiteX8" fmla="*/ 1354238 w 3306389"/>
              <a:gd name="connsiteY8" fmla="*/ 2731626 h 3159889"/>
              <a:gd name="connsiteX9" fmla="*/ 1319514 w 3306389"/>
              <a:gd name="connsiteY9" fmla="*/ 2615879 h 3159889"/>
              <a:gd name="connsiteX10" fmla="*/ 1215341 w 3306389"/>
              <a:gd name="connsiteY10" fmla="*/ 2720051 h 3159889"/>
              <a:gd name="connsiteX11" fmla="*/ 1423686 w 3306389"/>
              <a:gd name="connsiteY11" fmla="*/ 3159889 h 3159889"/>
              <a:gd name="connsiteX12" fmla="*/ 1608881 w 3306389"/>
              <a:gd name="connsiteY12" fmla="*/ 3102016 h 3159889"/>
              <a:gd name="connsiteX13" fmla="*/ 1608881 w 3306389"/>
              <a:gd name="connsiteY13" fmla="*/ 3102016 h 3159889"/>
              <a:gd name="connsiteX14" fmla="*/ 1736202 w 3306389"/>
              <a:gd name="connsiteY14" fmla="*/ 3136740 h 3159889"/>
              <a:gd name="connsiteX15" fmla="*/ 1736202 w 3306389"/>
              <a:gd name="connsiteY15" fmla="*/ 2939970 h 3159889"/>
              <a:gd name="connsiteX16" fmla="*/ 1898248 w 3306389"/>
              <a:gd name="connsiteY16" fmla="*/ 2847373 h 3159889"/>
              <a:gd name="connsiteX17" fmla="*/ 1805650 w 3306389"/>
              <a:gd name="connsiteY17" fmla="*/ 2743200 h 3159889"/>
              <a:gd name="connsiteX18" fmla="*/ 1851949 w 3306389"/>
              <a:gd name="connsiteY18" fmla="*/ 2673752 h 3159889"/>
              <a:gd name="connsiteX19" fmla="*/ 1805650 w 3306389"/>
              <a:gd name="connsiteY19" fmla="*/ 2592730 h 3159889"/>
              <a:gd name="connsiteX20" fmla="*/ 1666754 w 3306389"/>
              <a:gd name="connsiteY20" fmla="*/ 2615879 h 3159889"/>
              <a:gd name="connsiteX21" fmla="*/ 1585731 w 3306389"/>
              <a:gd name="connsiteY21" fmla="*/ 2291788 h 3159889"/>
              <a:gd name="connsiteX22" fmla="*/ 1666754 w 3306389"/>
              <a:gd name="connsiteY22" fmla="*/ 2233914 h 3159889"/>
              <a:gd name="connsiteX23" fmla="*/ 1527858 w 3306389"/>
              <a:gd name="connsiteY23" fmla="*/ 1944547 h 3159889"/>
              <a:gd name="connsiteX24" fmla="*/ 1782501 w 3306389"/>
              <a:gd name="connsiteY24" fmla="*/ 1805651 h 3159889"/>
              <a:gd name="connsiteX25" fmla="*/ 2013995 w 3306389"/>
              <a:gd name="connsiteY25" fmla="*/ 2372811 h 3159889"/>
              <a:gd name="connsiteX26" fmla="*/ 3306389 w 3306389"/>
              <a:gd name="connsiteY26" fmla="*/ 1783744 h 3159889"/>
              <a:gd name="connsiteX27" fmla="*/ 3102015 w 3306389"/>
              <a:gd name="connsiteY27" fmla="*/ 1261641 h 3159889"/>
              <a:gd name="connsiteX28" fmla="*/ 2673752 w 3306389"/>
              <a:gd name="connsiteY28" fmla="*/ 1435261 h 3159889"/>
              <a:gd name="connsiteX29" fmla="*/ 2407534 w 3306389"/>
              <a:gd name="connsiteY29" fmla="*/ 844952 h 3159889"/>
              <a:gd name="connsiteX30" fmla="*/ 2199190 w 3306389"/>
              <a:gd name="connsiteY30" fmla="*/ 925975 h 3159889"/>
              <a:gd name="connsiteX31" fmla="*/ 2199190 w 3306389"/>
              <a:gd name="connsiteY31" fmla="*/ 925975 h 3159889"/>
              <a:gd name="connsiteX32" fmla="*/ 2176040 w 3306389"/>
              <a:gd name="connsiteY32" fmla="*/ 856527 h 3159889"/>
              <a:gd name="connsiteX33" fmla="*/ 2847372 w 3306389"/>
              <a:gd name="connsiteY33" fmla="*/ 567160 h 3159889"/>
              <a:gd name="connsiteX34" fmla="*/ 2720050 w 3306389"/>
              <a:gd name="connsiteY34" fmla="*/ 231494 h 3159889"/>
              <a:gd name="connsiteX35" fmla="*/ 1342663 w 3306389"/>
              <a:gd name="connsiteY35" fmla="*/ 798654 h 3159889"/>
              <a:gd name="connsiteX36" fmla="*/ 1296364 w 3306389"/>
              <a:gd name="connsiteY36" fmla="*/ 740780 h 3159889"/>
              <a:gd name="connsiteX37" fmla="*/ 1192192 w 3306389"/>
              <a:gd name="connsiteY37" fmla="*/ 775504 h 3159889"/>
              <a:gd name="connsiteX38" fmla="*/ 1169043 w 3306389"/>
              <a:gd name="connsiteY38" fmla="*/ 960699 h 3159889"/>
              <a:gd name="connsiteX39" fmla="*/ 686541 w 3306389"/>
              <a:gd name="connsiteY39" fmla="*/ 1179376 h 3159889"/>
              <a:gd name="connsiteX40" fmla="*/ 555585 w 3306389"/>
              <a:gd name="connsiteY40" fmla="*/ 844952 h 3159889"/>
              <a:gd name="connsiteX41" fmla="*/ 613458 w 3306389"/>
              <a:gd name="connsiteY41" fmla="*/ 821803 h 3159889"/>
              <a:gd name="connsiteX42" fmla="*/ 648182 w 3306389"/>
              <a:gd name="connsiteY42" fmla="*/ 925975 h 3159889"/>
              <a:gd name="connsiteX43" fmla="*/ 682906 w 3306389"/>
              <a:gd name="connsiteY43" fmla="*/ 914400 h 3159889"/>
              <a:gd name="connsiteX44" fmla="*/ 1226916 w 3306389"/>
              <a:gd name="connsiteY44" fmla="*/ 659757 h 3159889"/>
              <a:gd name="connsiteX45" fmla="*/ 1157468 w 3306389"/>
              <a:gd name="connsiteY45" fmla="*/ 590309 h 3159889"/>
              <a:gd name="connsiteX46" fmla="*/ 1238491 w 3306389"/>
              <a:gd name="connsiteY46" fmla="*/ 555585 h 3159889"/>
              <a:gd name="connsiteX47" fmla="*/ 1088020 w 3306389"/>
              <a:gd name="connsiteY47" fmla="*/ 300942 h 3159889"/>
              <a:gd name="connsiteX48" fmla="*/ 567159 w 3306389"/>
              <a:gd name="connsiteY48" fmla="*/ 497712 h 3159889"/>
              <a:gd name="connsiteX49" fmla="*/ 509286 w 3306389"/>
              <a:gd name="connsiteY49" fmla="*/ 335666 h 3159889"/>
              <a:gd name="connsiteX50" fmla="*/ 370390 w 3306389"/>
              <a:gd name="connsiteY50" fmla="*/ 393540 h 3159889"/>
              <a:gd name="connsiteX51" fmla="*/ 243068 w 3306389"/>
              <a:gd name="connsiteY51" fmla="*/ 92598 h 3159889"/>
              <a:gd name="connsiteX52" fmla="*/ 0 w 3306389"/>
              <a:gd name="connsiteY52" fmla="*/ 0 h 3159889"/>
              <a:gd name="connsiteX0" fmla="*/ 0 w 3332297"/>
              <a:gd name="connsiteY0" fmla="*/ 0 h 3159889"/>
              <a:gd name="connsiteX1" fmla="*/ 0 w 3332297"/>
              <a:gd name="connsiteY1" fmla="*/ 671332 h 3159889"/>
              <a:gd name="connsiteX2" fmla="*/ 752354 w 3332297"/>
              <a:gd name="connsiteY2" fmla="*/ 2164466 h 3159889"/>
              <a:gd name="connsiteX3" fmla="*/ 787078 w 3332297"/>
              <a:gd name="connsiteY3" fmla="*/ 2187616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73752 w 3332297"/>
              <a:gd name="connsiteY28" fmla="*/ 1435261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48182 w 3332297"/>
              <a:gd name="connsiteY42" fmla="*/ 925975 h 3159889"/>
              <a:gd name="connsiteX43" fmla="*/ 682906 w 3332297"/>
              <a:gd name="connsiteY43" fmla="*/ 914400 h 3159889"/>
              <a:gd name="connsiteX44" fmla="*/ 1226916 w 3332297"/>
              <a:gd name="connsiteY44" fmla="*/ 659757 h 3159889"/>
              <a:gd name="connsiteX45" fmla="*/ 1157468 w 3332297"/>
              <a:gd name="connsiteY45" fmla="*/ 590309 h 3159889"/>
              <a:gd name="connsiteX46" fmla="*/ 1238491 w 3332297"/>
              <a:gd name="connsiteY46" fmla="*/ 555585 h 3159889"/>
              <a:gd name="connsiteX47" fmla="*/ 1088020 w 3332297"/>
              <a:gd name="connsiteY47" fmla="*/ 300942 h 3159889"/>
              <a:gd name="connsiteX48" fmla="*/ 567159 w 3332297"/>
              <a:gd name="connsiteY48" fmla="*/ 497712 h 3159889"/>
              <a:gd name="connsiteX49" fmla="*/ 509286 w 3332297"/>
              <a:gd name="connsiteY49" fmla="*/ 335666 h 3159889"/>
              <a:gd name="connsiteX50" fmla="*/ 370390 w 3332297"/>
              <a:gd name="connsiteY50" fmla="*/ 393540 h 3159889"/>
              <a:gd name="connsiteX51" fmla="*/ 243068 w 3332297"/>
              <a:gd name="connsiteY51" fmla="*/ 92598 h 3159889"/>
              <a:gd name="connsiteX52" fmla="*/ 0 w 3332297"/>
              <a:gd name="connsiteY52" fmla="*/ 0 h 3159889"/>
              <a:gd name="connsiteX0" fmla="*/ 0 w 3332297"/>
              <a:gd name="connsiteY0" fmla="*/ 0 h 3159889"/>
              <a:gd name="connsiteX1" fmla="*/ 0 w 3332297"/>
              <a:gd name="connsiteY1" fmla="*/ 671332 h 3159889"/>
              <a:gd name="connsiteX2" fmla="*/ 752354 w 3332297"/>
              <a:gd name="connsiteY2" fmla="*/ 2164466 h 3159889"/>
              <a:gd name="connsiteX3" fmla="*/ 787078 w 3332297"/>
              <a:gd name="connsiteY3" fmla="*/ 2187616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53026 w 3332297"/>
              <a:gd name="connsiteY28" fmla="*/ 1440427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48182 w 3332297"/>
              <a:gd name="connsiteY42" fmla="*/ 925975 h 3159889"/>
              <a:gd name="connsiteX43" fmla="*/ 682906 w 3332297"/>
              <a:gd name="connsiteY43" fmla="*/ 914400 h 3159889"/>
              <a:gd name="connsiteX44" fmla="*/ 1226916 w 3332297"/>
              <a:gd name="connsiteY44" fmla="*/ 659757 h 3159889"/>
              <a:gd name="connsiteX45" fmla="*/ 1157468 w 3332297"/>
              <a:gd name="connsiteY45" fmla="*/ 590309 h 3159889"/>
              <a:gd name="connsiteX46" fmla="*/ 1238491 w 3332297"/>
              <a:gd name="connsiteY46" fmla="*/ 555585 h 3159889"/>
              <a:gd name="connsiteX47" fmla="*/ 1088020 w 3332297"/>
              <a:gd name="connsiteY47" fmla="*/ 300942 h 3159889"/>
              <a:gd name="connsiteX48" fmla="*/ 567159 w 3332297"/>
              <a:gd name="connsiteY48" fmla="*/ 497712 h 3159889"/>
              <a:gd name="connsiteX49" fmla="*/ 509286 w 3332297"/>
              <a:gd name="connsiteY49" fmla="*/ 335666 h 3159889"/>
              <a:gd name="connsiteX50" fmla="*/ 370390 w 3332297"/>
              <a:gd name="connsiteY50" fmla="*/ 393540 h 3159889"/>
              <a:gd name="connsiteX51" fmla="*/ 243068 w 3332297"/>
              <a:gd name="connsiteY51" fmla="*/ 92598 h 3159889"/>
              <a:gd name="connsiteX52" fmla="*/ 0 w 3332297"/>
              <a:gd name="connsiteY52" fmla="*/ 0 h 3159889"/>
              <a:gd name="connsiteX0" fmla="*/ 0 w 3332297"/>
              <a:gd name="connsiteY0" fmla="*/ 0 h 3159889"/>
              <a:gd name="connsiteX1" fmla="*/ 0 w 3332297"/>
              <a:gd name="connsiteY1" fmla="*/ 671332 h 3159889"/>
              <a:gd name="connsiteX2" fmla="*/ 752354 w 3332297"/>
              <a:gd name="connsiteY2" fmla="*/ 2164466 h 3159889"/>
              <a:gd name="connsiteX3" fmla="*/ 787078 w 3332297"/>
              <a:gd name="connsiteY3" fmla="*/ 2187616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53026 w 3332297"/>
              <a:gd name="connsiteY28" fmla="*/ 1440427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48182 w 3332297"/>
              <a:gd name="connsiteY42" fmla="*/ 925975 h 3159889"/>
              <a:gd name="connsiteX43" fmla="*/ 682906 w 3332297"/>
              <a:gd name="connsiteY43" fmla="*/ 914400 h 3159889"/>
              <a:gd name="connsiteX44" fmla="*/ 1258006 w 3332297"/>
              <a:gd name="connsiteY44" fmla="*/ 675255 h 3159889"/>
              <a:gd name="connsiteX45" fmla="*/ 1157468 w 3332297"/>
              <a:gd name="connsiteY45" fmla="*/ 590309 h 3159889"/>
              <a:gd name="connsiteX46" fmla="*/ 1238491 w 3332297"/>
              <a:gd name="connsiteY46" fmla="*/ 555585 h 3159889"/>
              <a:gd name="connsiteX47" fmla="*/ 1088020 w 3332297"/>
              <a:gd name="connsiteY47" fmla="*/ 300942 h 3159889"/>
              <a:gd name="connsiteX48" fmla="*/ 567159 w 3332297"/>
              <a:gd name="connsiteY48" fmla="*/ 497712 h 3159889"/>
              <a:gd name="connsiteX49" fmla="*/ 509286 w 3332297"/>
              <a:gd name="connsiteY49" fmla="*/ 335666 h 3159889"/>
              <a:gd name="connsiteX50" fmla="*/ 370390 w 3332297"/>
              <a:gd name="connsiteY50" fmla="*/ 393540 h 3159889"/>
              <a:gd name="connsiteX51" fmla="*/ 243068 w 3332297"/>
              <a:gd name="connsiteY51" fmla="*/ 92598 h 3159889"/>
              <a:gd name="connsiteX52" fmla="*/ 0 w 3332297"/>
              <a:gd name="connsiteY52" fmla="*/ 0 h 3159889"/>
              <a:gd name="connsiteX0" fmla="*/ 0 w 3332297"/>
              <a:gd name="connsiteY0" fmla="*/ 0 h 3159889"/>
              <a:gd name="connsiteX1" fmla="*/ 0 w 3332297"/>
              <a:gd name="connsiteY1" fmla="*/ 671332 h 3159889"/>
              <a:gd name="connsiteX2" fmla="*/ 752354 w 3332297"/>
              <a:gd name="connsiteY2" fmla="*/ 2164466 h 3159889"/>
              <a:gd name="connsiteX3" fmla="*/ 787078 w 3332297"/>
              <a:gd name="connsiteY3" fmla="*/ 2187616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53026 w 3332297"/>
              <a:gd name="connsiteY28" fmla="*/ 1440427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48182 w 3332297"/>
              <a:gd name="connsiteY42" fmla="*/ 925975 h 3159889"/>
              <a:gd name="connsiteX43" fmla="*/ 682906 w 3332297"/>
              <a:gd name="connsiteY43" fmla="*/ 914400 h 3159889"/>
              <a:gd name="connsiteX44" fmla="*/ 1237280 w 3332297"/>
              <a:gd name="connsiteY44" fmla="*/ 659757 h 3159889"/>
              <a:gd name="connsiteX45" fmla="*/ 1157468 w 3332297"/>
              <a:gd name="connsiteY45" fmla="*/ 590309 h 3159889"/>
              <a:gd name="connsiteX46" fmla="*/ 1238491 w 3332297"/>
              <a:gd name="connsiteY46" fmla="*/ 555585 h 3159889"/>
              <a:gd name="connsiteX47" fmla="*/ 1088020 w 3332297"/>
              <a:gd name="connsiteY47" fmla="*/ 300942 h 3159889"/>
              <a:gd name="connsiteX48" fmla="*/ 567159 w 3332297"/>
              <a:gd name="connsiteY48" fmla="*/ 497712 h 3159889"/>
              <a:gd name="connsiteX49" fmla="*/ 509286 w 3332297"/>
              <a:gd name="connsiteY49" fmla="*/ 335666 h 3159889"/>
              <a:gd name="connsiteX50" fmla="*/ 370390 w 3332297"/>
              <a:gd name="connsiteY50" fmla="*/ 393540 h 3159889"/>
              <a:gd name="connsiteX51" fmla="*/ 243068 w 3332297"/>
              <a:gd name="connsiteY51" fmla="*/ 92598 h 3159889"/>
              <a:gd name="connsiteX52" fmla="*/ 0 w 3332297"/>
              <a:gd name="connsiteY52" fmla="*/ 0 h 3159889"/>
              <a:gd name="connsiteX0" fmla="*/ 0 w 3332297"/>
              <a:gd name="connsiteY0" fmla="*/ 0 h 3159889"/>
              <a:gd name="connsiteX1" fmla="*/ 0 w 3332297"/>
              <a:gd name="connsiteY1" fmla="*/ 671332 h 3159889"/>
              <a:gd name="connsiteX2" fmla="*/ 752354 w 3332297"/>
              <a:gd name="connsiteY2" fmla="*/ 2164466 h 3159889"/>
              <a:gd name="connsiteX3" fmla="*/ 787078 w 3332297"/>
              <a:gd name="connsiteY3" fmla="*/ 2187616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53026 w 3332297"/>
              <a:gd name="connsiteY28" fmla="*/ 1440427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48182 w 3332297"/>
              <a:gd name="connsiteY42" fmla="*/ 925975 h 3159889"/>
              <a:gd name="connsiteX43" fmla="*/ 651817 w 3332297"/>
              <a:gd name="connsiteY43" fmla="*/ 904068 h 3159889"/>
              <a:gd name="connsiteX44" fmla="*/ 1237280 w 3332297"/>
              <a:gd name="connsiteY44" fmla="*/ 659757 h 3159889"/>
              <a:gd name="connsiteX45" fmla="*/ 1157468 w 3332297"/>
              <a:gd name="connsiteY45" fmla="*/ 590309 h 3159889"/>
              <a:gd name="connsiteX46" fmla="*/ 1238491 w 3332297"/>
              <a:gd name="connsiteY46" fmla="*/ 555585 h 3159889"/>
              <a:gd name="connsiteX47" fmla="*/ 1088020 w 3332297"/>
              <a:gd name="connsiteY47" fmla="*/ 300942 h 3159889"/>
              <a:gd name="connsiteX48" fmla="*/ 567159 w 3332297"/>
              <a:gd name="connsiteY48" fmla="*/ 497712 h 3159889"/>
              <a:gd name="connsiteX49" fmla="*/ 509286 w 3332297"/>
              <a:gd name="connsiteY49" fmla="*/ 335666 h 3159889"/>
              <a:gd name="connsiteX50" fmla="*/ 370390 w 3332297"/>
              <a:gd name="connsiteY50" fmla="*/ 393540 h 3159889"/>
              <a:gd name="connsiteX51" fmla="*/ 243068 w 3332297"/>
              <a:gd name="connsiteY51" fmla="*/ 92598 h 3159889"/>
              <a:gd name="connsiteX52" fmla="*/ 0 w 3332297"/>
              <a:gd name="connsiteY52" fmla="*/ 0 h 3159889"/>
              <a:gd name="connsiteX0" fmla="*/ 0 w 3332297"/>
              <a:gd name="connsiteY0" fmla="*/ 0 h 3159889"/>
              <a:gd name="connsiteX1" fmla="*/ 0 w 3332297"/>
              <a:gd name="connsiteY1" fmla="*/ 671332 h 3159889"/>
              <a:gd name="connsiteX2" fmla="*/ 752354 w 3332297"/>
              <a:gd name="connsiteY2" fmla="*/ 2164466 h 3159889"/>
              <a:gd name="connsiteX3" fmla="*/ 787078 w 3332297"/>
              <a:gd name="connsiteY3" fmla="*/ 2187616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53026 w 3332297"/>
              <a:gd name="connsiteY28" fmla="*/ 1440427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51817 w 3332297"/>
              <a:gd name="connsiteY42" fmla="*/ 904068 h 3159889"/>
              <a:gd name="connsiteX43" fmla="*/ 1237280 w 3332297"/>
              <a:gd name="connsiteY43" fmla="*/ 659757 h 3159889"/>
              <a:gd name="connsiteX44" fmla="*/ 1157468 w 3332297"/>
              <a:gd name="connsiteY44" fmla="*/ 590309 h 3159889"/>
              <a:gd name="connsiteX45" fmla="*/ 1238491 w 3332297"/>
              <a:gd name="connsiteY45" fmla="*/ 555585 h 3159889"/>
              <a:gd name="connsiteX46" fmla="*/ 1088020 w 3332297"/>
              <a:gd name="connsiteY46" fmla="*/ 300942 h 3159889"/>
              <a:gd name="connsiteX47" fmla="*/ 567159 w 3332297"/>
              <a:gd name="connsiteY47" fmla="*/ 497712 h 3159889"/>
              <a:gd name="connsiteX48" fmla="*/ 509286 w 3332297"/>
              <a:gd name="connsiteY48" fmla="*/ 335666 h 3159889"/>
              <a:gd name="connsiteX49" fmla="*/ 370390 w 3332297"/>
              <a:gd name="connsiteY49" fmla="*/ 393540 h 3159889"/>
              <a:gd name="connsiteX50" fmla="*/ 243068 w 3332297"/>
              <a:gd name="connsiteY50" fmla="*/ 92598 h 3159889"/>
              <a:gd name="connsiteX51" fmla="*/ 0 w 3332297"/>
              <a:gd name="connsiteY51" fmla="*/ 0 h 3159889"/>
              <a:gd name="connsiteX0" fmla="*/ 0 w 3332297"/>
              <a:gd name="connsiteY0" fmla="*/ 0 h 3159889"/>
              <a:gd name="connsiteX1" fmla="*/ 0 w 3332297"/>
              <a:gd name="connsiteY1" fmla="*/ 671332 h 3159889"/>
              <a:gd name="connsiteX2" fmla="*/ 752354 w 3332297"/>
              <a:gd name="connsiteY2" fmla="*/ 2164466 h 3159889"/>
              <a:gd name="connsiteX3" fmla="*/ 787078 w 3332297"/>
              <a:gd name="connsiteY3" fmla="*/ 2187616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53026 w 3332297"/>
              <a:gd name="connsiteY28" fmla="*/ 1440427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51817 w 3332297"/>
              <a:gd name="connsiteY42" fmla="*/ 904068 h 3159889"/>
              <a:gd name="connsiteX43" fmla="*/ 1237280 w 3332297"/>
              <a:gd name="connsiteY43" fmla="*/ 659757 h 3159889"/>
              <a:gd name="connsiteX44" fmla="*/ 1157468 w 3332297"/>
              <a:gd name="connsiteY44" fmla="*/ 590309 h 3159889"/>
              <a:gd name="connsiteX45" fmla="*/ 1238491 w 3332297"/>
              <a:gd name="connsiteY45" fmla="*/ 555585 h 3159889"/>
              <a:gd name="connsiteX46" fmla="*/ 1088020 w 3332297"/>
              <a:gd name="connsiteY46" fmla="*/ 300942 h 3159889"/>
              <a:gd name="connsiteX47" fmla="*/ 567159 w 3332297"/>
              <a:gd name="connsiteY47" fmla="*/ 497712 h 3159889"/>
              <a:gd name="connsiteX48" fmla="*/ 509286 w 3332297"/>
              <a:gd name="connsiteY48" fmla="*/ 335666 h 3159889"/>
              <a:gd name="connsiteX49" fmla="*/ 370390 w 3332297"/>
              <a:gd name="connsiteY49" fmla="*/ 393540 h 3159889"/>
              <a:gd name="connsiteX50" fmla="*/ 243068 w 3332297"/>
              <a:gd name="connsiteY50" fmla="*/ 92598 h 3159889"/>
              <a:gd name="connsiteX51" fmla="*/ 0 w 3332297"/>
              <a:gd name="connsiteY51" fmla="*/ 0 h 3159889"/>
              <a:gd name="connsiteX0" fmla="*/ 0 w 3332297"/>
              <a:gd name="connsiteY0" fmla="*/ 0 h 3159889"/>
              <a:gd name="connsiteX1" fmla="*/ 0 w 3332297"/>
              <a:gd name="connsiteY1" fmla="*/ 671332 h 3159889"/>
              <a:gd name="connsiteX2" fmla="*/ 752354 w 3332297"/>
              <a:gd name="connsiteY2" fmla="*/ 2164466 h 3159889"/>
              <a:gd name="connsiteX3" fmla="*/ 760873 w 3332297"/>
              <a:gd name="connsiteY3" fmla="*/ 2199228 h 3159889"/>
              <a:gd name="connsiteX4" fmla="*/ 1296364 w 3332297"/>
              <a:gd name="connsiteY4" fmla="*/ 2025570 h 3159889"/>
              <a:gd name="connsiteX5" fmla="*/ 1365812 w 3332297"/>
              <a:gd name="connsiteY5" fmla="*/ 2141317 h 3159889"/>
              <a:gd name="connsiteX6" fmla="*/ 1296364 w 3332297"/>
              <a:gd name="connsiteY6" fmla="*/ 2164466 h 3159889"/>
              <a:gd name="connsiteX7" fmla="*/ 1469985 w 3332297"/>
              <a:gd name="connsiteY7" fmla="*/ 2673752 h 3159889"/>
              <a:gd name="connsiteX8" fmla="*/ 1354238 w 3332297"/>
              <a:gd name="connsiteY8" fmla="*/ 2731626 h 3159889"/>
              <a:gd name="connsiteX9" fmla="*/ 1319514 w 3332297"/>
              <a:gd name="connsiteY9" fmla="*/ 2615879 h 3159889"/>
              <a:gd name="connsiteX10" fmla="*/ 1215341 w 3332297"/>
              <a:gd name="connsiteY10" fmla="*/ 2720051 h 3159889"/>
              <a:gd name="connsiteX11" fmla="*/ 1423686 w 3332297"/>
              <a:gd name="connsiteY11" fmla="*/ 3159889 h 3159889"/>
              <a:gd name="connsiteX12" fmla="*/ 1608881 w 3332297"/>
              <a:gd name="connsiteY12" fmla="*/ 3102016 h 3159889"/>
              <a:gd name="connsiteX13" fmla="*/ 1608881 w 3332297"/>
              <a:gd name="connsiteY13" fmla="*/ 3102016 h 3159889"/>
              <a:gd name="connsiteX14" fmla="*/ 1736202 w 3332297"/>
              <a:gd name="connsiteY14" fmla="*/ 3136740 h 3159889"/>
              <a:gd name="connsiteX15" fmla="*/ 1736202 w 3332297"/>
              <a:gd name="connsiteY15" fmla="*/ 2939970 h 3159889"/>
              <a:gd name="connsiteX16" fmla="*/ 1898248 w 3332297"/>
              <a:gd name="connsiteY16" fmla="*/ 2847373 h 3159889"/>
              <a:gd name="connsiteX17" fmla="*/ 1805650 w 3332297"/>
              <a:gd name="connsiteY17" fmla="*/ 2743200 h 3159889"/>
              <a:gd name="connsiteX18" fmla="*/ 1851949 w 3332297"/>
              <a:gd name="connsiteY18" fmla="*/ 2673752 h 3159889"/>
              <a:gd name="connsiteX19" fmla="*/ 1805650 w 3332297"/>
              <a:gd name="connsiteY19" fmla="*/ 2592730 h 3159889"/>
              <a:gd name="connsiteX20" fmla="*/ 1666754 w 3332297"/>
              <a:gd name="connsiteY20" fmla="*/ 2615879 h 3159889"/>
              <a:gd name="connsiteX21" fmla="*/ 1585731 w 3332297"/>
              <a:gd name="connsiteY21" fmla="*/ 2291788 h 3159889"/>
              <a:gd name="connsiteX22" fmla="*/ 1666754 w 3332297"/>
              <a:gd name="connsiteY22" fmla="*/ 2233914 h 3159889"/>
              <a:gd name="connsiteX23" fmla="*/ 1527858 w 3332297"/>
              <a:gd name="connsiteY23" fmla="*/ 1944547 h 3159889"/>
              <a:gd name="connsiteX24" fmla="*/ 1782501 w 3332297"/>
              <a:gd name="connsiteY24" fmla="*/ 1805651 h 3159889"/>
              <a:gd name="connsiteX25" fmla="*/ 2013995 w 3332297"/>
              <a:gd name="connsiteY25" fmla="*/ 2372811 h 3159889"/>
              <a:gd name="connsiteX26" fmla="*/ 3332297 w 3332297"/>
              <a:gd name="connsiteY26" fmla="*/ 1778578 h 3159889"/>
              <a:gd name="connsiteX27" fmla="*/ 3102015 w 3332297"/>
              <a:gd name="connsiteY27" fmla="*/ 1261641 h 3159889"/>
              <a:gd name="connsiteX28" fmla="*/ 2653026 w 3332297"/>
              <a:gd name="connsiteY28" fmla="*/ 1440427 h 3159889"/>
              <a:gd name="connsiteX29" fmla="*/ 2407534 w 3332297"/>
              <a:gd name="connsiteY29" fmla="*/ 844952 h 3159889"/>
              <a:gd name="connsiteX30" fmla="*/ 2199190 w 3332297"/>
              <a:gd name="connsiteY30" fmla="*/ 925975 h 3159889"/>
              <a:gd name="connsiteX31" fmla="*/ 2199190 w 3332297"/>
              <a:gd name="connsiteY31" fmla="*/ 925975 h 3159889"/>
              <a:gd name="connsiteX32" fmla="*/ 2176040 w 3332297"/>
              <a:gd name="connsiteY32" fmla="*/ 856527 h 3159889"/>
              <a:gd name="connsiteX33" fmla="*/ 2847372 w 3332297"/>
              <a:gd name="connsiteY33" fmla="*/ 567160 h 3159889"/>
              <a:gd name="connsiteX34" fmla="*/ 2720050 w 3332297"/>
              <a:gd name="connsiteY34" fmla="*/ 231494 h 3159889"/>
              <a:gd name="connsiteX35" fmla="*/ 1342663 w 3332297"/>
              <a:gd name="connsiteY35" fmla="*/ 798654 h 3159889"/>
              <a:gd name="connsiteX36" fmla="*/ 1296364 w 3332297"/>
              <a:gd name="connsiteY36" fmla="*/ 740780 h 3159889"/>
              <a:gd name="connsiteX37" fmla="*/ 1192192 w 3332297"/>
              <a:gd name="connsiteY37" fmla="*/ 775504 h 3159889"/>
              <a:gd name="connsiteX38" fmla="*/ 1169043 w 3332297"/>
              <a:gd name="connsiteY38" fmla="*/ 960699 h 3159889"/>
              <a:gd name="connsiteX39" fmla="*/ 686541 w 3332297"/>
              <a:gd name="connsiteY39" fmla="*/ 1179376 h 3159889"/>
              <a:gd name="connsiteX40" fmla="*/ 555585 w 3332297"/>
              <a:gd name="connsiteY40" fmla="*/ 844952 h 3159889"/>
              <a:gd name="connsiteX41" fmla="*/ 613458 w 3332297"/>
              <a:gd name="connsiteY41" fmla="*/ 821803 h 3159889"/>
              <a:gd name="connsiteX42" fmla="*/ 651817 w 3332297"/>
              <a:gd name="connsiteY42" fmla="*/ 904068 h 3159889"/>
              <a:gd name="connsiteX43" fmla="*/ 1237280 w 3332297"/>
              <a:gd name="connsiteY43" fmla="*/ 659757 h 3159889"/>
              <a:gd name="connsiteX44" fmla="*/ 1157468 w 3332297"/>
              <a:gd name="connsiteY44" fmla="*/ 590309 h 3159889"/>
              <a:gd name="connsiteX45" fmla="*/ 1238491 w 3332297"/>
              <a:gd name="connsiteY45" fmla="*/ 555585 h 3159889"/>
              <a:gd name="connsiteX46" fmla="*/ 1088020 w 3332297"/>
              <a:gd name="connsiteY46" fmla="*/ 300942 h 3159889"/>
              <a:gd name="connsiteX47" fmla="*/ 567159 w 3332297"/>
              <a:gd name="connsiteY47" fmla="*/ 497712 h 3159889"/>
              <a:gd name="connsiteX48" fmla="*/ 509286 w 3332297"/>
              <a:gd name="connsiteY48" fmla="*/ 335666 h 3159889"/>
              <a:gd name="connsiteX49" fmla="*/ 370390 w 3332297"/>
              <a:gd name="connsiteY49" fmla="*/ 393540 h 3159889"/>
              <a:gd name="connsiteX50" fmla="*/ 243068 w 3332297"/>
              <a:gd name="connsiteY50" fmla="*/ 92598 h 3159889"/>
              <a:gd name="connsiteX51" fmla="*/ 0 w 3332297"/>
              <a:gd name="connsiteY51" fmla="*/ 0 h 3159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32297" h="3159889">
                <a:moveTo>
                  <a:pt x="0" y="0"/>
                </a:moveTo>
                <a:lnTo>
                  <a:pt x="0" y="671332"/>
                </a:lnTo>
                <a:lnTo>
                  <a:pt x="752354" y="2164466"/>
                </a:lnTo>
                <a:lnTo>
                  <a:pt x="760873" y="2199228"/>
                </a:lnTo>
                <a:lnTo>
                  <a:pt x="1296364" y="2025570"/>
                </a:lnTo>
                <a:lnTo>
                  <a:pt x="1365812" y="2141317"/>
                </a:lnTo>
                <a:lnTo>
                  <a:pt x="1296364" y="2164466"/>
                </a:lnTo>
                <a:lnTo>
                  <a:pt x="1469985" y="2673752"/>
                </a:lnTo>
                <a:lnTo>
                  <a:pt x="1354238" y="2731626"/>
                </a:lnTo>
                <a:lnTo>
                  <a:pt x="1319514" y="2615879"/>
                </a:lnTo>
                <a:lnTo>
                  <a:pt x="1215341" y="2720051"/>
                </a:lnTo>
                <a:lnTo>
                  <a:pt x="1423686" y="3159889"/>
                </a:lnTo>
                <a:cubicBezTo>
                  <a:pt x="1602578" y="3112184"/>
                  <a:pt x="1554951" y="3155941"/>
                  <a:pt x="1608881" y="3102016"/>
                </a:cubicBezTo>
                <a:lnTo>
                  <a:pt x="1608881" y="3102016"/>
                </a:lnTo>
                <a:lnTo>
                  <a:pt x="1736202" y="3136740"/>
                </a:lnTo>
                <a:lnTo>
                  <a:pt x="1736202" y="2939970"/>
                </a:lnTo>
                <a:lnTo>
                  <a:pt x="1898248" y="2847373"/>
                </a:lnTo>
                <a:lnTo>
                  <a:pt x="1805650" y="2743200"/>
                </a:lnTo>
                <a:lnTo>
                  <a:pt x="1851949" y="2673752"/>
                </a:lnTo>
                <a:lnTo>
                  <a:pt x="1805650" y="2592730"/>
                </a:lnTo>
                <a:lnTo>
                  <a:pt x="1666754" y="2615879"/>
                </a:lnTo>
                <a:lnTo>
                  <a:pt x="1585731" y="2291788"/>
                </a:lnTo>
                <a:lnTo>
                  <a:pt x="1666754" y="2233914"/>
                </a:lnTo>
                <a:lnTo>
                  <a:pt x="1527858" y="1944547"/>
                </a:lnTo>
                <a:lnTo>
                  <a:pt x="1782501" y="1805651"/>
                </a:lnTo>
                <a:lnTo>
                  <a:pt x="2013995" y="2372811"/>
                </a:lnTo>
                <a:lnTo>
                  <a:pt x="3332297" y="1778578"/>
                </a:lnTo>
                <a:lnTo>
                  <a:pt x="3102015" y="1261641"/>
                </a:lnTo>
                <a:lnTo>
                  <a:pt x="2653026" y="1440427"/>
                </a:lnTo>
                <a:lnTo>
                  <a:pt x="2407534" y="844952"/>
                </a:lnTo>
                <a:lnTo>
                  <a:pt x="2199190" y="925975"/>
                </a:lnTo>
                <a:lnTo>
                  <a:pt x="2199190" y="925975"/>
                </a:lnTo>
                <a:lnTo>
                  <a:pt x="2176040" y="856527"/>
                </a:lnTo>
                <a:lnTo>
                  <a:pt x="2847372" y="567160"/>
                </a:lnTo>
                <a:lnTo>
                  <a:pt x="2720050" y="231494"/>
                </a:lnTo>
                <a:lnTo>
                  <a:pt x="1342663" y="798654"/>
                </a:lnTo>
                <a:cubicBezTo>
                  <a:pt x="1293636" y="749627"/>
                  <a:pt x="1296364" y="774181"/>
                  <a:pt x="1296364" y="740780"/>
                </a:cubicBezTo>
                <a:lnTo>
                  <a:pt x="1192192" y="775504"/>
                </a:lnTo>
                <a:lnTo>
                  <a:pt x="1169043" y="960699"/>
                </a:lnTo>
                <a:lnTo>
                  <a:pt x="686541" y="1179376"/>
                </a:lnTo>
                <a:lnTo>
                  <a:pt x="555585" y="844952"/>
                </a:lnTo>
                <a:lnTo>
                  <a:pt x="613458" y="821803"/>
                </a:lnTo>
                <a:cubicBezTo>
                  <a:pt x="629497" y="831656"/>
                  <a:pt x="588609" y="875921"/>
                  <a:pt x="651817" y="904068"/>
                </a:cubicBezTo>
                <a:lnTo>
                  <a:pt x="1237280" y="659757"/>
                </a:lnTo>
                <a:lnTo>
                  <a:pt x="1157468" y="590309"/>
                </a:lnTo>
                <a:lnTo>
                  <a:pt x="1238491" y="555585"/>
                </a:lnTo>
                <a:lnTo>
                  <a:pt x="1088020" y="300942"/>
                </a:lnTo>
                <a:lnTo>
                  <a:pt x="567159" y="497712"/>
                </a:lnTo>
                <a:lnTo>
                  <a:pt x="509286" y="335666"/>
                </a:lnTo>
                <a:lnTo>
                  <a:pt x="370390" y="393540"/>
                </a:lnTo>
                <a:lnTo>
                  <a:pt x="243068" y="92598"/>
                </a:lnTo>
                <a:lnTo>
                  <a:pt x="0" y="0"/>
                </a:lnTo>
                <a:close/>
              </a:path>
            </a:pathLst>
          </a:custGeom>
          <a:solidFill>
            <a:schemeClr val="bg2">
              <a:lumMod val="50000"/>
              <a:alpha val="29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4610137" y="6290156"/>
            <a:ext cx="4429156" cy="523220"/>
          </a:xfrm>
          <a:prstGeom prst="rect">
            <a:avLst/>
          </a:prstGeom>
          <a:solidFill>
            <a:schemeClr val="accent3">
              <a:lumMod val="40000"/>
              <a:lumOff val="60000"/>
            </a:schemeClr>
          </a:solidFill>
          <a:ln>
            <a:solidFill>
              <a:srgbClr val="00462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solidFill>
                  <a:schemeClr val="accent3">
                    <a:lumMod val="50000"/>
                  </a:schemeClr>
                </a:solidFill>
                <a:latin typeface="Tw Cen MT" pitchFamily="34" charset="0"/>
              </a:rPr>
              <a:t>Déforestation par abattage et brûlis responsable d’émission de gaz à effet de serre</a:t>
            </a:r>
          </a:p>
        </p:txBody>
      </p:sp>
      <p:cxnSp>
        <p:nvCxnSpPr>
          <p:cNvPr id="28" name="Connecteur droit avec flèche 27"/>
          <p:cNvCxnSpPr/>
          <p:nvPr/>
        </p:nvCxnSpPr>
        <p:spPr>
          <a:xfrm rot="10800000">
            <a:off x="2069390" y="2952914"/>
            <a:ext cx="3671434" cy="214314"/>
          </a:xfrm>
          <a:prstGeom prst="straightConnector1">
            <a:avLst/>
          </a:prstGeom>
          <a:ln>
            <a:solidFill>
              <a:srgbClr val="FFFF00"/>
            </a:solidFill>
            <a:headEnd type="oval" w="med" len="med"/>
            <a:tailEnd type="oval" w="med" len="med"/>
          </a:ln>
        </p:spPr>
        <p:style>
          <a:lnRef idx="3">
            <a:schemeClr val="accent5"/>
          </a:lnRef>
          <a:fillRef idx="0">
            <a:schemeClr val="accent5"/>
          </a:fillRef>
          <a:effectRef idx="2">
            <a:schemeClr val="accent5"/>
          </a:effectRef>
          <a:fontRef idx="minor">
            <a:schemeClr val="tx1"/>
          </a:fontRef>
        </p:style>
      </p:cxnSp>
      <p:cxnSp>
        <p:nvCxnSpPr>
          <p:cNvPr id="30" name="Connecteur droit avec flèche 29"/>
          <p:cNvCxnSpPr/>
          <p:nvPr/>
        </p:nvCxnSpPr>
        <p:spPr>
          <a:xfrm rot="10800000">
            <a:off x="3712464" y="5024616"/>
            <a:ext cx="1242542" cy="500066"/>
          </a:xfrm>
          <a:prstGeom prst="straightConnector1">
            <a:avLst/>
          </a:prstGeom>
          <a:ln>
            <a:solidFill>
              <a:srgbClr val="FFFF00"/>
            </a:solidFill>
            <a:headEnd type="oval" w="med" len="med"/>
            <a:tailEnd type="oval" w="med" len="med"/>
          </a:ln>
        </p:spPr>
        <p:style>
          <a:lnRef idx="3">
            <a:schemeClr val="accent5"/>
          </a:lnRef>
          <a:fillRef idx="0">
            <a:schemeClr val="accent5"/>
          </a:fillRef>
          <a:effectRef idx="2">
            <a:schemeClr val="accent5"/>
          </a:effectRef>
          <a:fontRef idx="minor">
            <a:schemeClr val="tx1"/>
          </a:fontRef>
        </p:style>
      </p:cxnSp>
      <p:sp>
        <p:nvSpPr>
          <p:cNvPr id="22" name="ZoneTexte 21"/>
          <p:cNvSpPr txBox="1"/>
          <p:nvPr/>
        </p:nvSpPr>
        <p:spPr>
          <a:xfrm>
            <a:off x="4283968" y="404664"/>
            <a:ext cx="1928826" cy="1323439"/>
          </a:xfrm>
          <a:prstGeom prst="rect">
            <a:avLst/>
          </a:prstGeom>
          <a:solidFill>
            <a:schemeClr val="bg2">
              <a:lumMod val="90000"/>
            </a:schemeClr>
          </a:solidFill>
          <a:ln>
            <a:solidFill>
              <a:schemeClr val="bg2">
                <a:lumMod val="1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600" b="1" dirty="0" smtClean="0">
                <a:solidFill>
                  <a:schemeClr val="accent3">
                    <a:lumMod val="50000"/>
                  </a:schemeClr>
                </a:solidFill>
                <a:latin typeface="Tw Cen MT" pitchFamily="34" charset="0"/>
              </a:rPr>
              <a:t>3. Légendez chaque photographie. Reliez ensuite chaque document à l’espace identifié. </a:t>
            </a:r>
          </a:p>
        </p:txBody>
      </p:sp>
      <p:sp>
        <p:nvSpPr>
          <p:cNvPr id="27" name="ZoneTexte 26"/>
          <p:cNvSpPr txBox="1"/>
          <p:nvPr/>
        </p:nvSpPr>
        <p:spPr>
          <a:xfrm>
            <a:off x="0" y="23333"/>
            <a:ext cx="9144000" cy="769441"/>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2200" b="1" u="sng" dirty="0" smtClean="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III. L’agriculture brésilienne : entre efforts de protection et dégradation de </a:t>
            </a:r>
          </a:p>
          <a:p>
            <a:pPr algn="r"/>
            <a:r>
              <a:rPr lang="fr-FR" sz="2200" b="1" u="sng" dirty="0" smtClean="0">
                <a:ln/>
                <a:solidFill>
                  <a:schemeClr val="accent3">
                    <a:lumMod val="20000"/>
                    <a:lumOff val="80000"/>
                  </a:schemeClr>
                </a:solidFill>
                <a:effectLst>
                  <a:outerShdw blurRad="38100" dist="38100" dir="2700000" algn="tl">
                    <a:srgbClr val="000000">
                      <a:alpha val="43137"/>
                    </a:srgbClr>
                  </a:outerShdw>
                </a:effectLst>
                <a:latin typeface="John Handy LET" pitchFamily="2" charset="0"/>
              </a:rPr>
              <a:t>l’environnement</a:t>
            </a:r>
            <a:endParaRPr lang="fr-FR" sz="2200" b="1" u="sng" dirty="0">
              <a:ln/>
              <a:solidFill>
                <a:schemeClr val="accent3">
                  <a:lumMod val="20000"/>
                  <a:lumOff val="80000"/>
                </a:schemeClr>
              </a:solidFill>
              <a:effectLst>
                <a:outerShdw blurRad="38100" dist="38100" dir="2700000" algn="tl">
                  <a:srgbClr val="000000">
                    <a:alpha val="43137"/>
                  </a:srgbClr>
                </a:outerShdw>
              </a:effectLst>
              <a:latin typeface="John Handy LET" pitchFamily="2" charset="0"/>
            </a:endParaRPr>
          </a:p>
        </p:txBody>
      </p:sp>
      <p:sp>
        <p:nvSpPr>
          <p:cNvPr id="21" name="ZoneTexte 20"/>
          <p:cNvSpPr txBox="1"/>
          <p:nvPr/>
        </p:nvSpPr>
        <p:spPr>
          <a:xfrm>
            <a:off x="4287146" y="2961128"/>
            <a:ext cx="4464000" cy="1620000"/>
          </a:xfrm>
          <a:prstGeom prst="rect">
            <a:avLst/>
          </a:prstGeom>
          <a:solidFill>
            <a:schemeClr val="bg2">
              <a:lumMod val="90000"/>
            </a:schemeClr>
          </a:solidFill>
          <a:ln>
            <a:solidFill>
              <a:schemeClr val="bg2">
                <a:lumMod val="1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b="1" u="sng" cap="small" dirty="0" smtClean="0">
                <a:solidFill>
                  <a:schemeClr val="accent3">
                    <a:lumMod val="50000"/>
                  </a:schemeClr>
                </a:solidFill>
                <a:latin typeface="Tw Cen MT" pitchFamily="34" charset="0"/>
              </a:rPr>
              <a:t>Exercice</a:t>
            </a:r>
          </a:p>
          <a:p>
            <a:pPr algn="just"/>
            <a:r>
              <a:rPr lang="fr-FR" sz="1600" b="1" dirty="0" smtClean="0">
                <a:solidFill>
                  <a:schemeClr val="accent3">
                    <a:lumMod val="50000"/>
                  </a:schemeClr>
                </a:solidFill>
                <a:latin typeface="Tw Cen MT" pitchFamily="34" charset="0"/>
              </a:rPr>
              <a:t>1. Tracez au feutre rouge l’axe de communication principal sur l’image Spot 1 de 1986</a:t>
            </a:r>
          </a:p>
          <a:p>
            <a:pPr algn="just"/>
            <a:r>
              <a:rPr lang="fr-FR" sz="1600" b="1" dirty="0" smtClean="0">
                <a:solidFill>
                  <a:schemeClr val="accent3">
                    <a:lumMod val="50000"/>
                  </a:schemeClr>
                </a:solidFill>
                <a:latin typeface="Tw Cen MT" pitchFamily="34" charset="0"/>
              </a:rPr>
              <a:t>2. Sur chaque image, coloriez en vert la forêt amazonienne, en marron les espaces déboisés. Qu’observez vous ?  </a:t>
            </a:r>
          </a:p>
        </p:txBody>
      </p:sp>
      <p:cxnSp>
        <p:nvCxnSpPr>
          <p:cNvPr id="26" name="Connecteur droit avec flèche 25"/>
          <p:cNvCxnSpPr>
            <a:stCxn id="48148" idx="1"/>
          </p:cNvCxnSpPr>
          <p:nvPr/>
        </p:nvCxnSpPr>
        <p:spPr>
          <a:xfrm flipH="1">
            <a:off x="1259632" y="1563062"/>
            <a:ext cx="5052696" cy="785818"/>
          </a:xfrm>
          <a:prstGeom prst="straightConnector1">
            <a:avLst/>
          </a:prstGeom>
          <a:ln>
            <a:solidFill>
              <a:srgbClr val="FFFF00"/>
            </a:solidFill>
            <a:headEnd type="oval" w="med" len="med"/>
            <a:tailEnd type="oval" w="med" len="med"/>
          </a:ln>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fltVal val="0"/>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8138"/>
                                        </p:tgtEl>
                                        <p:attrNameLst>
                                          <p:attrName>style.visibility</p:attrName>
                                        </p:attrNameLst>
                                      </p:cBhvr>
                                      <p:to>
                                        <p:strVal val="visible"/>
                                      </p:to>
                                    </p:set>
                                    <p:animEffect transition="in" filter="wheel(1)">
                                      <p:cBhvr>
                                        <p:cTn id="18" dur="2000"/>
                                        <p:tgtEl>
                                          <p:spTgt spid="4813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plus(in)">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plus(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140"/>
                                        </p:tgtEl>
                                        <p:attrNameLst>
                                          <p:attrName>style.visibility</p:attrName>
                                        </p:attrNameLst>
                                      </p:cBhvr>
                                      <p:to>
                                        <p:strVal val="visible"/>
                                      </p:to>
                                    </p:set>
                                    <p:animEffect transition="in" filter="fade">
                                      <p:cBhvr>
                                        <p:cTn id="42" dur="2000"/>
                                        <p:tgtEl>
                                          <p:spTgt spid="4814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dissolve">
                                      <p:cBhvr>
                                        <p:cTn id="45" dur="20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142"/>
                                        </p:tgtEl>
                                        <p:attrNameLst>
                                          <p:attrName>style.visibility</p:attrName>
                                        </p:attrNameLst>
                                      </p:cBhvr>
                                      <p:to>
                                        <p:strVal val="visible"/>
                                      </p:to>
                                    </p:set>
                                    <p:animEffect transition="in" filter="fade">
                                      <p:cBhvr>
                                        <p:cTn id="50" dur="2000"/>
                                        <p:tgtEl>
                                          <p:spTgt spid="48142"/>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dissolve">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38" presetClass="exit" presetSubtype="0" accel="50000" fill="hold" grpId="1" nodeType="clickEffect">
                                  <p:stCondLst>
                                    <p:cond delay="0"/>
                                  </p:stCondLst>
                                  <p:childTnLst>
                                    <p:anim calcmode="lin" valueType="num">
                                      <p:cBhvr>
                                        <p:cTn id="64" dur="1000">
                                          <p:stCondLst>
                                            <p:cond delay="0"/>
                                          </p:stCondLst>
                                        </p:cTn>
                                        <p:tgtEl>
                                          <p:spTgt spid="21"/>
                                        </p:tgtEl>
                                        <p:attrNameLst>
                                          <p:attrName>style.rotation</p:attrName>
                                        </p:attrNameLst>
                                      </p:cBhvr>
                                      <p:tavLst>
                                        <p:tav tm="0">
                                          <p:val>
                                            <p:fltVal val="0"/>
                                          </p:val>
                                        </p:tav>
                                        <p:tav tm="100000">
                                          <p:val>
                                            <p:fltVal val="45"/>
                                          </p:val>
                                        </p:tav>
                                      </p:tavLst>
                                    </p:anim>
                                    <p:anim calcmode="lin" valueType="num">
                                      <p:cBhvr>
                                        <p:cTn id="65" dur="1000">
                                          <p:stCondLst>
                                            <p:cond delay="0"/>
                                          </p:stCondLst>
                                        </p:cTn>
                                        <p:tgtEl>
                                          <p:spTgt spid="21"/>
                                        </p:tgtEl>
                                        <p:attrNameLst>
                                          <p:attrName>ppt_y</p:attrName>
                                        </p:attrNameLst>
                                      </p:cBhvr>
                                      <p:tavLst>
                                        <p:tav tm="0">
                                          <p:val>
                                            <p:strVal val="ppt_y"/>
                                          </p:val>
                                        </p:tav>
                                        <p:tav tm="100000">
                                          <p:val>
                                            <p:strVal val="ppt_y+1"/>
                                          </p:val>
                                        </p:tav>
                                      </p:tavLst>
                                    </p:anim>
                                    <p:set>
                                      <p:cBhvr>
                                        <p:cTn id="66" dur="1" fill="hold">
                                          <p:stCondLst>
                                            <p:cond delay="999"/>
                                          </p:stCondLst>
                                        </p:cTn>
                                        <p:tgtEl>
                                          <p:spTgt spid="21"/>
                                        </p:tgtEl>
                                        <p:attrNameLst>
                                          <p:attrName>style.visibility</p:attrName>
                                        </p:attrNameLst>
                                      </p:cBhvr>
                                      <p:to>
                                        <p:strVal val="hidden"/>
                                      </p:to>
                                    </p:set>
                                  </p:childTnLst>
                                </p:cTn>
                              </p:par>
                              <p:par>
                                <p:cTn id="67" presetID="38" presetClass="exit" presetSubtype="0" accel="50000" fill="hold" grpId="1" nodeType="withEffect">
                                  <p:stCondLst>
                                    <p:cond delay="0"/>
                                  </p:stCondLst>
                                  <p:childTnLst>
                                    <p:anim calcmode="lin" valueType="num">
                                      <p:cBhvr>
                                        <p:cTn id="68" dur="1000">
                                          <p:stCondLst>
                                            <p:cond delay="0"/>
                                          </p:stCondLst>
                                        </p:cTn>
                                        <p:tgtEl>
                                          <p:spTgt spid="18"/>
                                        </p:tgtEl>
                                        <p:attrNameLst>
                                          <p:attrName>style.rotation</p:attrName>
                                        </p:attrNameLst>
                                      </p:cBhvr>
                                      <p:tavLst>
                                        <p:tav tm="0">
                                          <p:val>
                                            <p:fltVal val="0"/>
                                          </p:val>
                                        </p:tav>
                                        <p:tav tm="100000">
                                          <p:val>
                                            <p:fltVal val="45"/>
                                          </p:val>
                                        </p:tav>
                                      </p:tavLst>
                                    </p:anim>
                                    <p:anim calcmode="lin" valueType="num">
                                      <p:cBhvr>
                                        <p:cTn id="69" dur="1000">
                                          <p:stCondLst>
                                            <p:cond delay="0"/>
                                          </p:stCondLst>
                                        </p:cTn>
                                        <p:tgtEl>
                                          <p:spTgt spid="18"/>
                                        </p:tgtEl>
                                        <p:attrNameLst>
                                          <p:attrName>ppt_y</p:attrName>
                                        </p:attrNameLst>
                                      </p:cBhvr>
                                      <p:tavLst>
                                        <p:tav tm="0">
                                          <p:val>
                                            <p:strVal val="ppt_y"/>
                                          </p:val>
                                        </p:tav>
                                        <p:tav tm="100000">
                                          <p:val>
                                            <p:strVal val="ppt_y+1"/>
                                          </p:val>
                                        </p:tav>
                                      </p:tavLst>
                                    </p:anim>
                                    <p:set>
                                      <p:cBhvr>
                                        <p:cTn id="70" dur="1" fill="hold">
                                          <p:stCondLst>
                                            <p:cond delay="999"/>
                                          </p:stCondLst>
                                        </p:cTn>
                                        <p:tgtEl>
                                          <p:spTgt spid="18"/>
                                        </p:tgtEl>
                                        <p:attrNameLst>
                                          <p:attrName>style.visibility</p:attrName>
                                        </p:attrNameLst>
                                      </p:cBhvr>
                                      <p:to>
                                        <p:strVal val="hidden"/>
                                      </p:to>
                                    </p:set>
                                  </p:childTnLst>
                                </p:cTn>
                              </p:par>
                              <p:par>
                                <p:cTn id="71" presetID="53" presetClass="exit" presetSubtype="32" fill="hold" grpId="1" nodeType="withEffect">
                                  <p:stCondLst>
                                    <p:cond delay="0"/>
                                  </p:stCondLst>
                                  <p:childTnLst>
                                    <p:anim calcmode="lin" valueType="num">
                                      <p:cBhvr>
                                        <p:cTn id="72" dur="500"/>
                                        <p:tgtEl>
                                          <p:spTgt spid="11"/>
                                        </p:tgtEl>
                                        <p:attrNameLst>
                                          <p:attrName>ppt_w</p:attrName>
                                        </p:attrNameLst>
                                      </p:cBhvr>
                                      <p:tavLst>
                                        <p:tav tm="0">
                                          <p:val>
                                            <p:strVal val="ppt_w"/>
                                          </p:val>
                                        </p:tav>
                                        <p:tav tm="100000">
                                          <p:val>
                                            <p:fltVal val="0"/>
                                          </p:val>
                                        </p:tav>
                                      </p:tavLst>
                                    </p:anim>
                                    <p:anim calcmode="lin" valueType="num">
                                      <p:cBhvr>
                                        <p:cTn id="73" dur="500"/>
                                        <p:tgtEl>
                                          <p:spTgt spid="11"/>
                                        </p:tgtEl>
                                        <p:attrNameLst>
                                          <p:attrName>ppt_h</p:attrName>
                                        </p:attrNameLst>
                                      </p:cBhvr>
                                      <p:tavLst>
                                        <p:tav tm="0">
                                          <p:val>
                                            <p:strVal val="ppt_h"/>
                                          </p:val>
                                        </p:tav>
                                        <p:tav tm="100000">
                                          <p:val>
                                            <p:fltVal val="0"/>
                                          </p:val>
                                        </p:tav>
                                      </p:tavLst>
                                    </p:anim>
                                    <p:animEffect transition="out" filter="fade">
                                      <p:cBhvr>
                                        <p:cTn id="74" dur="500"/>
                                        <p:tgtEl>
                                          <p:spTgt spid="11"/>
                                        </p:tgtEl>
                                      </p:cBhvr>
                                    </p:animEffect>
                                    <p:set>
                                      <p:cBhvr>
                                        <p:cTn id="75" dur="1" fill="hold">
                                          <p:stCondLst>
                                            <p:cond delay="499"/>
                                          </p:stCondLst>
                                        </p:cTn>
                                        <p:tgtEl>
                                          <p:spTgt spid="1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additive="base">
                                        <p:cTn id="80" dur="500" fill="hold"/>
                                        <p:tgtEl>
                                          <p:spTgt spid="22"/>
                                        </p:tgtEl>
                                        <p:attrNameLst>
                                          <p:attrName>ppt_x</p:attrName>
                                        </p:attrNameLst>
                                      </p:cBhvr>
                                      <p:tavLst>
                                        <p:tav tm="0">
                                          <p:val>
                                            <p:strVal val="#ppt_x"/>
                                          </p:val>
                                        </p:tav>
                                        <p:tav tm="100000">
                                          <p:val>
                                            <p:strVal val="#ppt_x"/>
                                          </p:val>
                                        </p:tav>
                                      </p:tavLst>
                                    </p:anim>
                                    <p:anim calcmode="lin" valueType="num">
                                      <p:cBhvr additive="base">
                                        <p:cTn id="8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nodeType="clickEffect">
                                  <p:stCondLst>
                                    <p:cond delay="0"/>
                                  </p:stCondLst>
                                  <p:childTnLst>
                                    <p:set>
                                      <p:cBhvr>
                                        <p:cTn id="85" dur="1" fill="hold">
                                          <p:stCondLst>
                                            <p:cond delay="0"/>
                                          </p:stCondLst>
                                        </p:cTn>
                                        <p:tgtEl>
                                          <p:spTgt spid="48148"/>
                                        </p:tgtEl>
                                        <p:attrNameLst>
                                          <p:attrName>style.visibility</p:attrName>
                                        </p:attrNameLst>
                                      </p:cBhvr>
                                      <p:to>
                                        <p:strVal val="visible"/>
                                      </p:to>
                                    </p:set>
                                    <p:anim calcmode="lin" valueType="num">
                                      <p:cBhvr>
                                        <p:cTn id="86" dur="500" fill="hold"/>
                                        <p:tgtEl>
                                          <p:spTgt spid="48148"/>
                                        </p:tgtEl>
                                        <p:attrNameLst>
                                          <p:attrName>ppt_w</p:attrName>
                                        </p:attrNameLst>
                                      </p:cBhvr>
                                      <p:tavLst>
                                        <p:tav tm="0">
                                          <p:val>
                                            <p:fltVal val="0"/>
                                          </p:val>
                                        </p:tav>
                                        <p:tav tm="100000">
                                          <p:val>
                                            <p:strVal val="#ppt_w"/>
                                          </p:val>
                                        </p:tav>
                                      </p:tavLst>
                                    </p:anim>
                                    <p:anim calcmode="lin" valueType="num">
                                      <p:cBhvr>
                                        <p:cTn id="87" dur="500" fill="hold"/>
                                        <p:tgtEl>
                                          <p:spTgt spid="48148"/>
                                        </p:tgtEl>
                                        <p:attrNameLst>
                                          <p:attrName>ppt_h</p:attrName>
                                        </p:attrNameLst>
                                      </p:cBhvr>
                                      <p:tavLst>
                                        <p:tav tm="0">
                                          <p:val>
                                            <p:fltVal val="0"/>
                                          </p:val>
                                        </p:tav>
                                        <p:tav tm="100000">
                                          <p:val>
                                            <p:strVal val="#ppt_h"/>
                                          </p:val>
                                        </p:tav>
                                      </p:tavLst>
                                    </p:anim>
                                    <p:animEffect transition="in" filter="fade">
                                      <p:cBhvr>
                                        <p:cTn id="88" dur="500"/>
                                        <p:tgtEl>
                                          <p:spTgt spid="48148"/>
                                        </p:tgtEl>
                                      </p:cBhvr>
                                    </p:animEffect>
                                  </p:childTnLst>
                                </p:cTn>
                              </p:par>
                            </p:childTnLst>
                          </p:cTn>
                        </p:par>
                        <p:par>
                          <p:cTn id="89" fill="hold">
                            <p:stCondLst>
                              <p:cond delay="500"/>
                            </p:stCondLst>
                            <p:childTnLst>
                              <p:par>
                                <p:cTn id="90" presetID="53" presetClass="entr" presetSubtype="0" fill="hold" nodeType="afterEffect">
                                  <p:stCondLst>
                                    <p:cond delay="0"/>
                                  </p:stCondLst>
                                  <p:childTnLst>
                                    <p:set>
                                      <p:cBhvr>
                                        <p:cTn id="91" dur="1" fill="hold">
                                          <p:stCondLst>
                                            <p:cond delay="0"/>
                                          </p:stCondLst>
                                        </p:cTn>
                                        <p:tgtEl>
                                          <p:spTgt spid="48146"/>
                                        </p:tgtEl>
                                        <p:attrNameLst>
                                          <p:attrName>style.visibility</p:attrName>
                                        </p:attrNameLst>
                                      </p:cBhvr>
                                      <p:to>
                                        <p:strVal val="visible"/>
                                      </p:to>
                                    </p:set>
                                    <p:anim calcmode="lin" valueType="num">
                                      <p:cBhvr>
                                        <p:cTn id="92" dur="500" fill="hold"/>
                                        <p:tgtEl>
                                          <p:spTgt spid="48146"/>
                                        </p:tgtEl>
                                        <p:attrNameLst>
                                          <p:attrName>ppt_w</p:attrName>
                                        </p:attrNameLst>
                                      </p:cBhvr>
                                      <p:tavLst>
                                        <p:tav tm="0">
                                          <p:val>
                                            <p:fltVal val="0"/>
                                          </p:val>
                                        </p:tav>
                                        <p:tav tm="100000">
                                          <p:val>
                                            <p:strVal val="#ppt_w"/>
                                          </p:val>
                                        </p:tav>
                                      </p:tavLst>
                                    </p:anim>
                                    <p:anim calcmode="lin" valueType="num">
                                      <p:cBhvr>
                                        <p:cTn id="93" dur="500" fill="hold"/>
                                        <p:tgtEl>
                                          <p:spTgt spid="48146"/>
                                        </p:tgtEl>
                                        <p:attrNameLst>
                                          <p:attrName>ppt_h</p:attrName>
                                        </p:attrNameLst>
                                      </p:cBhvr>
                                      <p:tavLst>
                                        <p:tav tm="0">
                                          <p:val>
                                            <p:fltVal val="0"/>
                                          </p:val>
                                        </p:tav>
                                        <p:tav tm="100000">
                                          <p:val>
                                            <p:strVal val="#ppt_h"/>
                                          </p:val>
                                        </p:tav>
                                      </p:tavLst>
                                    </p:anim>
                                    <p:animEffect transition="in" filter="fade">
                                      <p:cBhvr>
                                        <p:cTn id="94" dur="500"/>
                                        <p:tgtEl>
                                          <p:spTgt spid="48146"/>
                                        </p:tgtEl>
                                      </p:cBhvr>
                                    </p:animEffect>
                                  </p:childTnLst>
                                </p:cTn>
                              </p:par>
                            </p:childTnLst>
                          </p:cTn>
                        </p:par>
                        <p:par>
                          <p:cTn id="95" fill="hold">
                            <p:stCondLst>
                              <p:cond delay="1000"/>
                            </p:stCondLst>
                            <p:childTnLst>
                              <p:par>
                                <p:cTn id="96" presetID="53" presetClass="entr" presetSubtype="0" fill="hold" nodeType="afterEffect">
                                  <p:stCondLst>
                                    <p:cond delay="0"/>
                                  </p:stCondLst>
                                  <p:childTnLst>
                                    <p:set>
                                      <p:cBhvr>
                                        <p:cTn id="97" dur="1" fill="hold">
                                          <p:stCondLst>
                                            <p:cond delay="0"/>
                                          </p:stCondLst>
                                        </p:cTn>
                                        <p:tgtEl>
                                          <p:spTgt spid="48144"/>
                                        </p:tgtEl>
                                        <p:attrNameLst>
                                          <p:attrName>style.visibility</p:attrName>
                                        </p:attrNameLst>
                                      </p:cBhvr>
                                      <p:to>
                                        <p:strVal val="visible"/>
                                      </p:to>
                                    </p:set>
                                    <p:anim calcmode="lin" valueType="num">
                                      <p:cBhvr>
                                        <p:cTn id="98" dur="500" fill="hold"/>
                                        <p:tgtEl>
                                          <p:spTgt spid="48144"/>
                                        </p:tgtEl>
                                        <p:attrNameLst>
                                          <p:attrName>ppt_w</p:attrName>
                                        </p:attrNameLst>
                                      </p:cBhvr>
                                      <p:tavLst>
                                        <p:tav tm="0">
                                          <p:val>
                                            <p:fltVal val="0"/>
                                          </p:val>
                                        </p:tav>
                                        <p:tav tm="100000">
                                          <p:val>
                                            <p:strVal val="#ppt_w"/>
                                          </p:val>
                                        </p:tav>
                                      </p:tavLst>
                                    </p:anim>
                                    <p:anim calcmode="lin" valueType="num">
                                      <p:cBhvr>
                                        <p:cTn id="99" dur="500" fill="hold"/>
                                        <p:tgtEl>
                                          <p:spTgt spid="48144"/>
                                        </p:tgtEl>
                                        <p:attrNameLst>
                                          <p:attrName>ppt_h</p:attrName>
                                        </p:attrNameLst>
                                      </p:cBhvr>
                                      <p:tavLst>
                                        <p:tav tm="0">
                                          <p:val>
                                            <p:fltVal val="0"/>
                                          </p:val>
                                        </p:tav>
                                        <p:tav tm="100000">
                                          <p:val>
                                            <p:strVal val="#ppt_h"/>
                                          </p:val>
                                        </p:tav>
                                      </p:tavLst>
                                    </p:anim>
                                    <p:animEffect transition="in" filter="fade">
                                      <p:cBhvr>
                                        <p:cTn id="100" dur="500"/>
                                        <p:tgtEl>
                                          <p:spTgt spid="48144"/>
                                        </p:tgtEl>
                                      </p:cBhvr>
                                    </p:animEffect>
                                  </p:childTnLst>
                                </p:cTn>
                              </p:par>
                            </p:childTnLst>
                          </p:cTn>
                        </p:par>
                      </p:childTnLst>
                    </p:cTn>
                  </p:par>
                  <p:par>
                    <p:cTn id="101" fill="hold">
                      <p:stCondLst>
                        <p:cond delay="indefinite"/>
                      </p:stCondLst>
                      <p:childTnLst>
                        <p:par>
                          <p:cTn id="102" fill="hold">
                            <p:stCondLst>
                              <p:cond delay="0"/>
                            </p:stCondLst>
                            <p:childTnLst>
                              <p:par>
                                <p:cTn id="103" presetID="38" presetClass="exit" presetSubtype="0" accel="50000" fill="hold" grpId="1" nodeType="clickEffect">
                                  <p:stCondLst>
                                    <p:cond delay="0"/>
                                  </p:stCondLst>
                                  <p:childTnLst>
                                    <p:anim calcmode="lin" valueType="num">
                                      <p:cBhvr>
                                        <p:cTn id="104" dur="1000">
                                          <p:stCondLst>
                                            <p:cond delay="0"/>
                                          </p:stCondLst>
                                        </p:cTn>
                                        <p:tgtEl>
                                          <p:spTgt spid="22"/>
                                        </p:tgtEl>
                                        <p:attrNameLst>
                                          <p:attrName>style.rotation</p:attrName>
                                        </p:attrNameLst>
                                      </p:cBhvr>
                                      <p:tavLst>
                                        <p:tav tm="0">
                                          <p:val>
                                            <p:fltVal val="0"/>
                                          </p:val>
                                        </p:tav>
                                        <p:tav tm="100000">
                                          <p:val>
                                            <p:fltVal val="45"/>
                                          </p:val>
                                        </p:tav>
                                      </p:tavLst>
                                    </p:anim>
                                    <p:anim calcmode="lin" valueType="num">
                                      <p:cBhvr>
                                        <p:cTn id="105" dur="1000">
                                          <p:stCondLst>
                                            <p:cond delay="0"/>
                                          </p:stCondLst>
                                        </p:cTn>
                                        <p:tgtEl>
                                          <p:spTgt spid="22"/>
                                        </p:tgtEl>
                                        <p:attrNameLst>
                                          <p:attrName>ppt_y</p:attrName>
                                        </p:attrNameLst>
                                      </p:cBhvr>
                                      <p:tavLst>
                                        <p:tav tm="0">
                                          <p:val>
                                            <p:strVal val="ppt_y"/>
                                          </p:val>
                                        </p:tav>
                                        <p:tav tm="100000">
                                          <p:val>
                                            <p:strVal val="ppt_y+1"/>
                                          </p:val>
                                        </p:tav>
                                      </p:tavLst>
                                    </p:anim>
                                    <p:set>
                                      <p:cBhvr>
                                        <p:cTn id="106" dur="1" fill="hold">
                                          <p:stCondLst>
                                            <p:cond delay="999"/>
                                          </p:stCondLst>
                                        </p:cTn>
                                        <p:tgtEl>
                                          <p:spTgt spid="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19"/>
                                        </p:tgtEl>
                                        <p:attrNameLst>
                                          <p:attrName>style.visibility</p:attrName>
                                        </p:attrNameLst>
                                      </p:cBhvr>
                                      <p:to>
                                        <p:strVal val="visible"/>
                                      </p:to>
                                    </p:set>
                                    <p:anim calcmode="lin" valueType="num">
                                      <p:cBhvr>
                                        <p:cTn id="111" dur="500" fill="hold"/>
                                        <p:tgtEl>
                                          <p:spTgt spid="19"/>
                                        </p:tgtEl>
                                        <p:attrNameLst>
                                          <p:attrName>ppt_w</p:attrName>
                                        </p:attrNameLst>
                                      </p:cBhvr>
                                      <p:tavLst>
                                        <p:tav tm="0">
                                          <p:val>
                                            <p:fltVal val="0"/>
                                          </p:val>
                                        </p:tav>
                                        <p:tav tm="100000">
                                          <p:val>
                                            <p:strVal val="#ppt_w"/>
                                          </p:val>
                                        </p:tav>
                                      </p:tavLst>
                                    </p:anim>
                                    <p:anim calcmode="lin" valueType="num">
                                      <p:cBhvr>
                                        <p:cTn id="112" dur="500" fill="hold"/>
                                        <p:tgtEl>
                                          <p:spTgt spid="19"/>
                                        </p:tgtEl>
                                        <p:attrNameLst>
                                          <p:attrName>ppt_h</p:attrName>
                                        </p:attrNameLst>
                                      </p:cBhvr>
                                      <p:tavLst>
                                        <p:tav tm="0">
                                          <p:val>
                                            <p:fltVal val="0"/>
                                          </p:val>
                                        </p:tav>
                                        <p:tav tm="100000">
                                          <p:val>
                                            <p:strVal val="#ppt_h"/>
                                          </p:val>
                                        </p:tav>
                                      </p:tavLst>
                                    </p:anim>
                                    <p:animEffect transition="in" filter="fade">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0" fill="hold" grpId="0" nodeType="clickEffect">
                                  <p:stCondLst>
                                    <p:cond delay="0"/>
                                  </p:stCondLst>
                                  <p:childTnLst>
                                    <p:set>
                                      <p:cBhvr>
                                        <p:cTn id="117" dur="1" fill="hold">
                                          <p:stCondLst>
                                            <p:cond delay="0"/>
                                          </p:stCondLst>
                                        </p:cTn>
                                        <p:tgtEl>
                                          <p:spTgt spid="23"/>
                                        </p:tgtEl>
                                        <p:attrNameLst>
                                          <p:attrName>style.visibility</p:attrName>
                                        </p:attrNameLst>
                                      </p:cBhvr>
                                      <p:to>
                                        <p:strVal val="visible"/>
                                      </p:to>
                                    </p:set>
                                    <p:anim calcmode="lin" valueType="num">
                                      <p:cBhvr>
                                        <p:cTn id="118" dur="500" fill="hold"/>
                                        <p:tgtEl>
                                          <p:spTgt spid="23"/>
                                        </p:tgtEl>
                                        <p:attrNameLst>
                                          <p:attrName>ppt_w</p:attrName>
                                        </p:attrNameLst>
                                      </p:cBhvr>
                                      <p:tavLst>
                                        <p:tav tm="0">
                                          <p:val>
                                            <p:fltVal val="0"/>
                                          </p:val>
                                        </p:tav>
                                        <p:tav tm="100000">
                                          <p:val>
                                            <p:strVal val="#ppt_w"/>
                                          </p:val>
                                        </p:tav>
                                      </p:tavLst>
                                    </p:anim>
                                    <p:anim calcmode="lin" valueType="num">
                                      <p:cBhvr>
                                        <p:cTn id="119" dur="500" fill="hold"/>
                                        <p:tgtEl>
                                          <p:spTgt spid="23"/>
                                        </p:tgtEl>
                                        <p:attrNameLst>
                                          <p:attrName>ppt_h</p:attrName>
                                        </p:attrNameLst>
                                      </p:cBhvr>
                                      <p:tavLst>
                                        <p:tav tm="0">
                                          <p:val>
                                            <p:fltVal val="0"/>
                                          </p:val>
                                        </p:tav>
                                        <p:tav tm="100000">
                                          <p:val>
                                            <p:strVal val="#ppt_h"/>
                                          </p:val>
                                        </p:tav>
                                      </p:tavLst>
                                    </p:anim>
                                    <p:animEffect transition="in" filter="fade">
                                      <p:cBhvr>
                                        <p:cTn id="120" dur="500"/>
                                        <p:tgtEl>
                                          <p:spTgt spid="23"/>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24"/>
                                        </p:tgtEl>
                                        <p:attrNameLst>
                                          <p:attrName>style.visibility</p:attrName>
                                        </p:attrNameLst>
                                      </p:cBhvr>
                                      <p:to>
                                        <p:strVal val="visible"/>
                                      </p:to>
                                    </p:set>
                                    <p:anim calcmode="lin" valueType="num">
                                      <p:cBhvr>
                                        <p:cTn id="125" dur="500" fill="hold"/>
                                        <p:tgtEl>
                                          <p:spTgt spid="24"/>
                                        </p:tgtEl>
                                        <p:attrNameLst>
                                          <p:attrName>ppt_w</p:attrName>
                                        </p:attrNameLst>
                                      </p:cBhvr>
                                      <p:tavLst>
                                        <p:tav tm="0">
                                          <p:val>
                                            <p:fltVal val="0"/>
                                          </p:val>
                                        </p:tav>
                                        <p:tav tm="100000">
                                          <p:val>
                                            <p:strVal val="#ppt_w"/>
                                          </p:val>
                                        </p:tav>
                                      </p:tavLst>
                                    </p:anim>
                                    <p:anim calcmode="lin" valueType="num">
                                      <p:cBhvr>
                                        <p:cTn id="126" dur="500" fill="hold"/>
                                        <p:tgtEl>
                                          <p:spTgt spid="24"/>
                                        </p:tgtEl>
                                        <p:attrNameLst>
                                          <p:attrName>ppt_h</p:attrName>
                                        </p:attrNameLst>
                                      </p:cBhvr>
                                      <p:tavLst>
                                        <p:tav tm="0">
                                          <p:val>
                                            <p:fltVal val="0"/>
                                          </p:val>
                                        </p:tav>
                                        <p:tav tm="100000">
                                          <p:val>
                                            <p:strVal val="#ppt_h"/>
                                          </p:val>
                                        </p:tav>
                                      </p:tavLst>
                                    </p:anim>
                                    <p:animEffect transition="in" filter="fade">
                                      <p:cBhvr>
                                        <p:cTn id="127" dur="500"/>
                                        <p:tgtEl>
                                          <p:spTgt spid="24"/>
                                        </p:tgtEl>
                                      </p:cBhvr>
                                    </p:animEffect>
                                  </p:childTnLst>
                                </p:cTn>
                              </p:par>
                            </p:childTnLst>
                          </p:cTn>
                        </p:par>
                      </p:childTnLst>
                    </p:cTn>
                  </p:par>
                  <p:par>
                    <p:cTn id="128" fill="hold">
                      <p:stCondLst>
                        <p:cond delay="indefinite"/>
                      </p:stCondLst>
                      <p:childTnLst>
                        <p:par>
                          <p:cTn id="129" fill="hold">
                            <p:stCondLst>
                              <p:cond delay="0"/>
                            </p:stCondLst>
                            <p:childTnLst>
                              <p:par>
                                <p:cTn id="130" presetID="17" presetClass="entr" presetSubtype="2" fill="hold" nodeType="clickEffect">
                                  <p:stCondLst>
                                    <p:cond delay="0"/>
                                  </p:stCondLst>
                                  <p:childTnLst>
                                    <p:set>
                                      <p:cBhvr>
                                        <p:cTn id="131" dur="1" fill="hold">
                                          <p:stCondLst>
                                            <p:cond delay="0"/>
                                          </p:stCondLst>
                                        </p:cTn>
                                        <p:tgtEl>
                                          <p:spTgt spid="26"/>
                                        </p:tgtEl>
                                        <p:attrNameLst>
                                          <p:attrName>style.visibility</p:attrName>
                                        </p:attrNameLst>
                                      </p:cBhvr>
                                      <p:to>
                                        <p:strVal val="visible"/>
                                      </p:to>
                                    </p:set>
                                    <p:anim calcmode="lin" valueType="num">
                                      <p:cBhvr>
                                        <p:cTn id="132" dur="500" fill="hold"/>
                                        <p:tgtEl>
                                          <p:spTgt spid="26"/>
                                        </p:tgtEl>
                                        <p:attrNameLst>
                                          <p:attrName>ppt_x</p:attrName>
                                        </p:attrNameLst>
                                      </p:cBhvr>
                                      <p:tavLst>
                                        <p:tav tm="0">
                                          <p:val>
                                            <p:strVal val="#ppt_x+#ppt_w/2"/>
                                          </p:val>
                                        </p:tav>
                                        <p:tav tm="100000">
                                          <p:val>
                                            <p:strVal val="#ppt_x"/>
                                          </p:val>
                                        </p:tav>
                                      </p:tavLst>
                                    </p:anim>
                                    <p:anim calcmode="lin" valueType="num">
                                      <p:cBhvr>
                                        <p:cTn id="133" dur="500" fill="hold"/>
                                        <p:tgtEl>
                                          <p:spTgt spid="26"/>
                                        </p:tgtEl>
                                        <p:attrNameLst>
                                          <p:attrName>ppt_y</p:attrName>
                                        </p:attrNameLst>
                                      </p:cBhvr>
                                      <p:tavLst>
                                        <p:tav tm="0">
                                          <p:val>
                                            <p:strVal val="#ppt_y"/>
                                          </p:val>
                                        </p:tav>
                                        <p:tav tm="100000">
                                          <p:val>
                                            <p:strVal val="#ppt_y"/>
                                          </p:val>
                                        </p:tav>
                                      </p:tavLst>
                                    </p:anim>
                                    <p:anim calcmode="lin" valueType="num">
                                      <p:cBhvr>
                                        <p:cTn id="134" dur="500" fill="hold"/>
                                        <p:tgtEl>
                                          <p:spTgt spid="26"/>
                                        </p:tgtEl>
                                        <p:attrNameLst>
                                          <p:attrName>ppt_w</p:attrName>
                                        </p:attrNameLst>
                                      </p:cBhvr>
                                      <p:tavLst>
                                        <p:tav tm="0">
                                          <p:val>
                                            <p:fltVal val="0"/>
                                          </p:val>
                                        </p:tav>
                                        <p:tav tm="100000">
                                          <p:val>
                                            <p:strVal val="#ppt_w"/>
                                          </p:val>
                                        </p:tav>
                                      </p:tavLst>
                                    </p:anim>
                                    <p:anim calcmode="lin" valueType="num">
                                      <p:cBhvr>
                                        <p:cTn id="135"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36" fill="hold">
                      <p:stCondLst>
                        <p:cond delay="indefinite"/>
                      </p:stCondLst>
                      <p:childTnLst>
                        <p:par>
                          <p:cTn id="137" fill="hold">
                            <p:stCondLst>
                              <p:cond delay="0"/>
                            </p:stCondLst>
                            <p:childTnLst>
                              <p:par>
                                <p:cTn id="138" presetID="17" presetClass="entr" presetSubtype="2" fill="hold" nodeType="click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fill="hold"/>
                                        <p:tgtEl>
                                          <p:spTgt spid="28"/>
                                        </p:tgtEl>
                                        <p:attrNameLst>
                                          <p:attrName>ppt_x</p:attrName>
                                        </p:attrNameLst>
                                      </p:cBhvr>
                                      <p:tavLst>
                                        <p:tav tm="0">
                                          <p:val>
                                            <p:strVal val="#ppt_x+#ppt_w/2"/>
                                          </p:val>
                                        </p:tav>
                                        <p:tav tm="100000">
                                          <p:val>
                                            <p:strVal val="#ppt_x"/>
                                          </p:val>
                                        </p:tav>
                                      </p:tavLst>
                                    </p:anim>
                                    <p:anim calcmode="lin" valueType="num">
                                      <p:cBhvr>
                                        <p:cTn id="141" dur="500" fill="hold"/>
                                        <p:tgtEl>
                                          <p:spTgt spid="28"/>
                                        </p:tgtEl>
                                        <p:attrNameLst>
                                          <p:attrName>ppt_y</p:attrName>
                                        </p:attrNameLst>
                                      </p:cBhvr>
                                      <p:tavLst>
                                        <p:tav tm="0">
                                          <p:val>
                                            <p:strVal val="#ppt_y"/>
                                          </p:val>
                                        </p:tav>
                                        <p:tav tm="100000">
                                          <p:val>
                                            <p:strVal val="#ppt_y"/>
                                          </p:val>
                                        </p:tav>
                                      </p:tavLst>
                                    </p:anim>
                                    <p:anim calcmode="lin" valueType="num">
                                      <p:cBhvr>
                                        <p:cTn id="142" dur="500" fill="hold"/>
                                        <p:tgtEl>
                                          <p:spTgt spid="28"/>
                                        </p:tgtEl>
                                        <p:attrNameLst>
                                          <p:attrName>ppt_w</p:attrName>
                                        </p:attrNameLst>
                                      </p:cBhvr>
                                      <p:tavLst>
                                        <p:tav tm="0">
                                          <p:val>
                                            <p:fltVal val="0"/>
                                          </p:val>
                                        </p:tav>
                                        <p:tav tm="100000">
                                          <p:val>
                                            <p:strVal val="#ppt_w"/>
                                          </p:val>
                                        </p:tav>
                                      </p:tavLst>
                                    </p:anim>
                                    <p:anim calcmode="lin" valueType="num">
                                      <p:cBhvr>
                                        <p:cTn id="143"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144" fill="hold">
                      <p:stCondLst>
                        <p:cond delay="indefinite"/>
                      </p:stCondLst>
                      <p:childTnLst>
                        <p:par>
                          <p:cTn id="145" fill="hold">
                            <p:stCondLst>
                              <p:cond delay="0"/>
                            </p:stCondLst>
                            <p:childTnLst>
                              <p:par>
                                <p:cTn id="146" presetID="17" presetClass="entr" presetSubtype="2" fill="hold" nodeType="clickEffect">
                                  <p:stCondLst>
                                    <p:cond delay="0"/>
                                  </p:stCondLst>
                                  <p:childTnLst>
                                    <p:set>
                                      <p:cBhvr>
                                        <p:cTn id="147" dur="1" fill="hold">
                                          <p:stCondLst>
                                            <p:cond delay="0"/>
                                          </p:stCondLst>
                                        </p:cTn>
                                        <p:tgtEl>
                                          <p:spTgt spid="30"/>
                                        </p:tgtEl>
                                        <p:attrNameLst>
                                          <p:attrName>style.visibility</p:attrName>
                                        </p:attrNameLst>
                                      </p:cBhvr>
                                      <p:to>
                                        <p:strVal val="visible"/>
                                      </p:to>
                                    </p:set>
                                    <p:anim calcmode="lin" valueType="num">
                                      <p:cBhvr>
                                        <p:cTn id="148" dur="500" fill="hold"/>
                                        <p:tgtEl>
                                          <p:spTgt spid="30"/>
                                        </p:tgtEl>
                                        <p:attrNameLst>
                                          <p:attrName>ppt_x</p:attrName>
                                        </p:attrNameLst>
                                      </p:cBhvr>
                                      <p:tavLst>
                                        <p:tav tm="0">
                                          <p:val>
                                            <p:strVal val="#ppt_x+#ppt_w/2"/>
                                          </p:val>
                                        </p:tav>
                                        <p:tav tm="100000">
                                          <p:val>
                                            <p:strVal val="#ppt_x"/>
                                          </p:val>
                                        </p:tav>
                                      </p:tavLst>
                                    </p:anim>
                                    <p:anim calcmode="lin" valueType="num">
                                      <p:cBhvr>
                                        <p:cTn id="149" dur="500" fill="hold"/>
                                        <p:tgtEl>
                                          <p:spTgt spid="30"/>
                                        </p:tgtEl>
                                        <p:attrNameLst>
                                          <p:attrName>ppt_y</p:attrName>
                                        </p:attrNameLst>
                                      </p:cBhvr>
                                      <p:tavLst>
                                        <p:tav tm="0">
                                          <p:val>
                                            <p:strVal val="#ppt_y"/>
                                          </p:val>
                                        </p:tav>
                                        <p:tav tm="100000">
                                          <p:val>
                                            <p:strVal val="#ppt_y"/>
                                          </p:val>
                                        </p:tav>
                                      </p:tavLst>
                                    </p:anim>
                                    <p:anim calcmode="lin" valueType="num">
                                      <p:cBhvr>
                                        <p:cTn id="150" dur="500" fill="hold"/>
                                        <p:tgtEl>
                                          <p:spTgt spid="30"/>
                                        </p:tgtEl>
                                        <p:attrNameLst>
                                          <p:attrName>ppt_w</p:attrName>
                                        </p:attrNameLst>
                                      </p:cBhvr>
                                      <p:tavLst>
                                        <p:tav tm="0">
                                          <p:val>
                                            <p:fltVal val="0"/>
                                          </p:val>
                                        </p:tav>
                                        <p:tav tm="100000">
                                          <p:val>
                                            <p:strVal val="#ppt_w"/>
                                          </p:val>
                                        </p:tav>
                                      </p:tavLst>
                                    </p:anim>
                                    <p:anim calcmode="lin" valueType="num">
                                      <p:cBhvr>
                                        <p:cTn id="151"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7" grpId="0" animBg="1"/>
      <p:bldP spid="14" grpId="0" animBg="1"/>
      <p:bldP spid="12" grpId="0" animBg="1"/>
      <p:bldP spid="15" grpId="0" animBg="1"/>
      <p:bldP spid="18" grpId="0" animBg="1"/>
      <p:bldP spid="18" grpId="1" animBg="1"/>
      <p:bldP spid="19" grpId="0" animBg="1"/>
      <p:bldP spid="23" grpId="0" animBg="1"/>
      <p:bldP spid="13" grpId="0" animBg="1"/>
      <p:bldP spid="24" grpId="0" animBg="1"/>
      <p:bldP spid="22" grpId="0" animBg="1"/>
      <p:bldP spid="22" grpId="1" animBg="1"/>
      <p:bldP spid="27" grpId="0"/>
      <p:bldP spid="21" grpId="0" animBg="1"/>
      <p:bldP spid="21" grpId="1"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7625</TotalTime>
  <Words>2407</Words>
  <Application>Microsoft Office PowerPoint</Application>
  <PresentationFormat>Affichage à l'écran (4:3)</PresentationFormat>
  <Paragraphs>184</Paragraphs>
  <Slides>11</Slides>
  <Notes>11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kinou</dc:creator>
  <cp:lastModifiedBy>User</cp:lastModifiedBy>
  <cp:revision>223</cp:revision>
  <dcterms:created xsi:type="dcterms:W3CDTF">2010-09-03T18:52:03Z</dcterms:created>
  <dcterms:modified xsi:type="dcterms:W3CDTF">2015-10-22T09:58:32Z</dcterms:modified>
</cp:coreProperties>
</file>