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75" r:id="rId3"/>
    <p:sldId id="256" r:id="rId4"/>
    <p:sldId id="257" r:id="rId5"/>
    <p:sldId id="261" r:id="rId6"/>
    <p:sldId id="258" r:id="rId7"/>
    <p:sldId id="259" r:id="rId8"/>
    <p:sldId id="263" r:id="rId9"/>
    <p:sldId id="268" r:id="rId10"/>
    <p:sldId id="266" r:id="rId11"/>
    <p:sldId id="271" r:id="rId12"/>
    <p:sldId id="272" r:id="rId13"/>
    <p:sldId id="273" r:id="rId14"/>
    <p:sldId id="274" r:id="rId15"/>
    <p:sldId id="265" r:id="rId16"/>
    <p:sldId id="260" r:id="rId17"/>
    <p:sldId id="276"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9900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p:scale>
          <a:sx n="89" d="100"/>
          <a:sy n="89" d="100"/>
        </p:scale>
        <p:origin x="-1296" y="-6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952AC4B-50E8-4F1E-9A98-F8D55E26A266}" type="datetimeFigureOut">
              <a:rPr lang="fr-FR" smtClean="0"/>
              <a:t>26/05/2016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513C8B-9A26-4E96-910E-1395C790901E}" type="slidenum">
              <a:rPr lang="fr-FR" smtClean="0"/>
              <a:t>‹N°›</a:t>
            </a:fld>
            <a:endParaRPr lang="fr-FR"/>
          </a:p>
        </p:txBody>
      </p:sp>
    </p:spTree>
    <p:extLst>
      <p:ext uri="{BB962C8B-B14F-4D97-AF65-F5344CB8AC3E}">
        <p14:creationId xmlns:p14="http://schemas.microsoft.com/office/powerpoint/2010/main" val="1469450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952AC4B-50E8-4F1E-9A98-F8D55E26A266}" type="datetimeFigureOut">
              <a:rPr lang="fr-FR" smtClean="0"/>
              <a:t>26/05/2016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513C8B-9A26-4E96-910E-1395C790901E}" type="slidenum">
              <a:rPr lang="fr-FR" smtClean="0"/>
              <a:t>‹N°›</a:t>
            </a:fld>
            <a:endParaRPr lang="fr-FR"/>
          </a:p>
        </p:txBody>
      </p:sp>
    </p:spTree>
    <p:extLst>
      <p:ext uri="{BB962C8B-B14F-4D97-AF65-F5344CB8AC3E}">
        <p14:creationId xmlns:p14="http://schemas.microsoft.com/office/powerpoint/2010/main" val="122373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952AC4B-50E8-4F1E-9A98-F8D55E26A266}" type="datetimeFigureOut">
              <a:rPr lang="fr-FR" smtClean="0"/>
              <a:t>26/05/2016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513C8B-9A26-4E96-910E-1395C790901E}" type="slidenum">
              <a:rPr lang="fr-FR" smtClean="0"/>
              <a:t>‹N°›</a:t>
            </a:fld>
            <a:endParaRPr lang="fr-FR"/>
          </a:p>
        </p:txBody>
      </p:sp>
    </p:spTree>
    <p:extLst>
      <p:ext uri="{BB962C8B-B14F-4D97-AF65-F5344CB8AC3E}">
        <p14:creationId xmlns:p14="http://schemas.microsoft.com/office/powerpoint/2010/main" val="373925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952AC4B-50E8-4F1E-9A98-F8D55E26A266}" type="datetimeFigureOut">
              <a:rPr lang="fr-FR" smtClean="0"/>
              <a:t>26/05/2016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513C8B-9A26-4E96-910E-1395C790901E}" type="slidenum">
              <a:rPr lang="fr-FR" smtClean="0"/>
              <a:t>‹N°›</a:t>
            </a:fld>
            <a:endParaRPr lang="fr-FR"/>
          </a:p>
        </p:txBody>
      </p:sp>
    </p:spTree>
    <p:extLst>
      <p:ext uri="{BB962C8B-B14F-4D97-AF65-F5344CB8AC3E}">
        <p14:creationId xmlns:p14="http://schemas.microsoft.com/office/powerpoint/2010/main" val="224751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952AC4B-50E8-4F1E-9A98-F8D55E26A266}" type="datetimeFigureOut">
              <a:rPr lang="fr-FR" smtClean="0"/>
              <a:t>26/05/2016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513C8B-9A26-4E96-910E-1395C790901E}" type="slidenum">
              <a:rPr lang="fr-FR" smtClean="0"/>
              <a:t>‹N°›</a:t>
            </a:fld>
            <a:endParaRPr lang="fr-FR"/>
          </a:p>
        </p:txBody>
      </p:sp>
    </p:spTree>
    <p:extLst>
      <p:ext uri="{BB962C8B-B14F-4D97-AF65-F5344CB8AC3E}">
        <p14:creationId xmlns:p14="http://schemas.microsoft.com/office/powerpoint/2010/main" val="2407789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952AC4B-50E8-4F1E-9A98-F8D55E26A266}" type="datetimeFigureOut">
              <a:rPr lang="fr-FR" smtClean="0"/>
              <a:t>26/05/2016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513C8B-9A26-4E96-910E-1395C790901E}" type="slidenum">
              <a:rPr lang="fr-FR" smtClean="0"/>
              <a:t>‹N°›</a:t>
            </a:fld>
            <a:endParaRPr lang="fr-FR"/>
          </a:p>
        </p:txBody>
      </p:sp>
    </p:spTree>
    <p:extLst>
      <p:ext uri="{BB962C8B-B14F-4D97-AF65-F5344CB8AC3E}">
        <p14:creationId xmlns:p14="http://schemas.microsoft.com/office/powerpoint/2010/main" val="215773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952AC4B-50E8-4F1E-9A98-F8D55E26A266}" type="datetimeFigureOut">
              <a:rPr lang="fr-FR" smtClean="0"/>
              <a:t>26/05/2016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7513C8B-9A26-4E96-910E-1395C790901E}" type="slidenum">
              <a:rPr lang="fr-FR" smtClean="0"/>
              <a:t>‹N°›</a:t>
            </a:fld>
            <a:endParaRPr lang="fr-FR"/>
          </a:p>
        </p:txBody>
      </p:sp>
    </p:spTree>
    <p:extLst>
      <p:ext uri="{BB962C8B-B14F-4D97-AF65-F5344CB8AC3E}">
        <p14:creationId xmlns:p14="http://schemas.microsoft.com/office/powerpoint/2010/main" val="64343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952AC4B-50E8-4F1E-9A98-F8D55E26A266}" type="datetimeFigureOut">
              <a:rPr lang="fr-FR" smtClean="0"/>
              <a:t>26/05/2016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7513C8B-9A26-4E96-910E-1395C790901E}" type="slidenum">
              <a:rPr lang="fr-FR" smtClean="0"/>
              <a:t>‹N°›</a:t>
            </a:fld>
            <a:endParaRPr lang="fr-FR"/>
          </a:p>
        </p:txBody>
      </p:sp>
    </p:spTree>
    <p:extLst>
      <p:ext uri="{BB962C8B-B14F-4D97-AF65-F5344CB8AC3E}">
        <p14:creationId xmlns:p14="http://schemas.microsoft.com/office/powerpoint/2010/main" val="375605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52AC4B-50E8-4F1E-9A98-F8D55E26A266}" type="datetimeFigureOut">
              <a:rPr lang="fr-FR" smtClean="0"/>
              <a:t>26/05/2016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7513C8B-9A26-4E96-910E-1395C790901E}" type="slidenum">
              <a:rPr lang="fr-FR" smtClean="0"/>
              <a:t>‹N°›</a:t>
            </a:fld>
            <a:endParaRPr lang="fr-FR"/>
          </a:p>
        </p:txBody>
      </p:sp>
    </p:spTree>
    <p:extLst>
      <p:ext uri="{BB962C8B-B14F-4D97-AF65-F5344CB8AC3E}">
        <p14:creationId xmlns:p14="http://schemas.microsoft.com/office/powerpoint/2010/main" val="369785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952AC4B-50E8-4F1E-9A98-F8D55E26A266}" type="datetimeFigureOut">
              <a:rPr lang="fr-FR" smtClean="0"/>
              <a:t>26/05/2016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513C8B-9A26-4E96-910E-1395C790901E}" type="slidenum">
              <a:rPr lang="fr-FR" smtClean="0"/>
              <a:t>‹N°›</a:t>
            </a:fld>
            <a:endParaRPr lang="fr-FR"/>
          </a:p>
        </p:txBody>
      </p:sp>
    </p:spTree>
    <p:extLst>
      <p:ext uri="{BB962C8B-B14F-4D97-AF65-F5344CB8AC3E}">
        <p14:creationId xmlns:p14="http://schemas.microsoft.com/office/powerpoint/2010/main" val="44399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952AC4B-50E8-4F1E-9A98-F8D55E26A266}" type="datetimeFigureOut">
              <a:rPr lang="fr-FR" smtClean="0"/>
              <a:t>26/05/2016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513C8B-9A26-4E96-910E-1395C790901E}" type="slidenum">
              <a:rPr lang="fr-FR" smtClean="0"/>
              <a:t>‹N°›</a:t>
            </a:fld>
            <a:endParaRPr lang="fr-FR"/>
          </a:p>
        </p:txBody>
      </p:sp>
    </p:spTree>
    <p:extLst>
      <p:ext uri="{BB962C8B-B14F-4D97-AF65-F5344CB8AC3E}">
        <p14:creationId xmlns:p14="http://schemas.microsoft.com/office/powerpoint/2010/main" val="121741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2AC4B-50E8-4F1E-9A98-F8D55E26A266}" type="datetimeFigureOut">
              <a:rPr lang="fr-FR" smtClean="0"/>
              <a:t>26/05/2016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13C8B-9A26-4E96-910E-1395C790901E}" type="slidenum">
              <a:rPr lang="fr-FR" smtClean="0"/>
              <a:t>‹N°›</a:t>
            </a:fld>
            <a:endParaRPr lang="fr-FR"/>
          </a:p>
        </p:txBody>
      </p:sp>
    </p:spTree>
    <p:extLst>
      <p:ext uri="{BB962C8B-B14F-4D97-AF65-F5344CB8AC3E}">
        <p14:creationId xmlns:p14="http://schemas.microsoft.com/office/powerpoint/2010/main" val="242572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ialnet-lerechauffementclimatiqueetlapprochegeographique-4376870.pdf/" TargetMode="External"/><Relationship Id="rId2" Type="http://schemas.openxmlformats.org/officeDocument/2006/relationships/hyperlink" Target="https://echogeo.revues.org/11816" TargetMode="External"/><Relationship Id="rId1" Type="http://schemas.openxmlformats.org/officeDocument/2006/relationships/slideLayout" Target="../slideLayouts/slideLayout2.xml"/><Relationship Id="rId4" Type="http://schemas.openxmlformats.org/officeDocument/2006/relationships/hyperlink" Target="https://tem.revues.org/1424#abstrac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3.ac-poitiers.fr/hist_geo/Phares/EEDD/yveyretmai05.pdf" TargetMode="External"/><Relationship Id="rId2" Type="http://schemas.openxmlformats.org/officeDocument/2006/relationships/hyperlink" Target="http://www.cairn.info/zen.php?ID_ARTICLE=LIG_713_0006" TargetMode="External"/><Relationship Id="rId1" Type="http://schemas.openxmlformats.org/officeDocument/2006/relationships/slideLayout" Target="../slideLayouts/slideLayout2.xml"/><Relationship Id="rId4" Type="http://schemas.openxmlformats.org/officeDocument/2006/relationships/hyperlink" Target="http://www.developpement-durable.gouv.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5571" y="370185"/>
            <a:ext cx="7952658" cy="4108199"/>
          </a:xfrm>
        </p:spPr>
        <p:txBody>
          <a:bodyPr>
            <a:noAutofit/>
          </a:bodyPr>
          <a:lstStyle/>
          <a:p>
            <a:r>
              <a:rPr lang="fr-FR" sz="4800" dirty="0">
                <a:solidFill>
                  <a:srgbClr val="002060"/>
                </a:solidFill>
                <a:latin typeface="handwriting-draft_free-version" pitchFamily="2" charset="0"/>
              </a:rPr>
              <a:t>C</a:t>
            </a:r>
            <a:r>
              <a:rPr lang="fr-FR" sz="4800" dirty="0" smtClean="0">
                <a:solidFill>
                  <a:srgbClr val="002060"/>
                </a:solidFill>
                <a:latin typeface="handwriting-draft_free-version" pitchFamily="2" charset="0"/>
              </a:rPr>
              <a:t>HANGEMENT </a:t>
            </a:r>
            <a:br>
              <a:rPr lang="fr-FR" sz="4800" dirty="0" smtClean="0">
                <a:solidFill>
                  <a:srgbClr val="002060"/>
                </a:solidFill>
                <a:latin typeface="handwriting-draft_free-version" pitchFamily="2" charset="0"/>
              </a:rPr>
            </a:br>
            <a:r>
              <a:rPr lang="fr-FR" sz="4800" dirty="0" smtClean="0">
                <a:solidFill>
                  <a:srgbClr val="002060"/>
                </a:solidFill>
                <a:latin typeface="handwriting-draft_free-version" pitchFamily="2" charset="0"/>
              </a:rPr>
              <a:t>GLOBAL </a:t>
            </a:r>
            <a:br>
              <a:rPr lang="fr-FR" sz="4800" dirty="0" smtClean="0">
                <a:solidFill>
                  <a:srgbClr val="002060"/>
                </a:solidFill>
                <a:latin typeface="handwriting-draft_free-version" pitchFamily="2" charset="0"/>
              </a:rPr>
            </a:br>
            <a:r>
              <a:rPr lang="fr-FR" sz="4800" dirty="0" smtClean="0">
                <a:solidFill>
                  <a:srgbClr val="002060"/>
                </a:solidFill>
                <a:latin typeface="handwriting-draft_free-version" pitchFamily="2" charset="0"/>
              </a:rPr>
              <a:t>ET </a:t>
            </a:r>
            <a:br>
              <a:rPr lang="fr-FR" sz="4800" dirty="0" smtClean="0">
                <a:solidFill>
                  <a:srgbClr val="002060"/>
                </a:solidFill>
                <a:latin typeface="handwriting-draft_free-version" pitchFamily="2" charset="0"/>
              </a:rPr>
            </a:br>
            <a:r>
              <a:rPr lang="fr-FR" sz="4800" dirty="0" smtClean="0">
                <a:solidFill>
                  <a:srgbClr val="002060"/>
                </a:solidFill>
                <a:latin typeface="handwriting-draft_free-version" pitchFamily="2" charset="0"/>
              </a:rPr>
              <a:t>DEVELOPPEMENT DURABLE</a:t>
            </a:r>
            <a:endParaRPr lang="fr-FR" sz="4800" dirty="0">
              <a:solidFill>
                <a:srgbClr val="002060"/>
              </a:solidFill>
              <a:latin typeface="handwriting-draft_free-version" pitchFamily="2" charset="0"/>
            </a:endParaRPr>
          </a:p>
        </p:txBody>
      </p:sp>
      <p:pic>
        <p:nvPicPr>
          <p:cNvPr id="1030" name="Picture 6" descr="Afficher l'image d'origin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7819" y="1417833"/>
            <a:ext cx="3820254" cy="4818579"/>
          </a:xfrm>
          <a:prstGeom prst="rect">
            <a:avLst/>
          </a:prstGeom>
          <a:noFill/>
          <a:effectLst>
            <a:glow rad="228600">
              <a:schemeClr val="bg1">
                <a:alpha val="40000"/>
              </a:schemeClr>
            </a:glow>
          </a:effectLst>
          <a:extLst>
            <a:ext uri="{909E8E84-426E-40DD-AFC4-6F175D3DCCD1}">
              <a14:hiddenFill xmlns:a14="http://schemas.microsoft.com/office/drawing/2010/main">
                <a:solidFill>
                  <a:srgbClr val="FFFFFF"/>
                </a:solidFill>
              </a14:hiddenFill>
            </a:ext>
          </a:extLst>
        </p:spPr>
      </p:pic>
      <p:pic>
        <p:nvPicPr>
          <p:cNvPr id="7" name="Picture 2" descr="http://centenaire.org/sites/default/files/styles/full_16_9/public/atoms/images/logo_academie_guyane.png?itok=lxwIZ2LU"/>
          <p:cNvPicPr>
            <a:picLocks noChangeAspect="1" noChangeArrowheads="1"/>
          </p:cNvPicPr>
          <p:nvPr/>
        </p:nvPicPr>
        <p:blipFill rotWithShape="1">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31815" t="21593" r="32234" b="31856"/>
          <a:stretch/>
        </p:blipFill>
        <p:spPr bwMode="auto">
          <a:xfrm>
            <a:off x="0" y="5617442"/>
            <a:ext cx="1706252" cy="1240558"/>
          </a:xfrm>
          <a:prstGeom prst="rect">
            <a:avLst/>
          </a:prstGeom>
          <a:noFill/>
          <a:extLst>
            <a:ext uri="{909E8E84-426E-40DD-AFC4-6F175D3DCCD1}">
              <a14:hiddenFill xmlns:a14="http://schemas.microsoft.com/office/drawing/2010/main">
                <a:solidFill>
                  <a:srgbClr val="FFFFFF"/>
                </a:solidFill>
              </a14:hiddenFill>
            </a:ext>
          </a:extLst>
        </p:spPr>
      </p:pic>
      <p:sp>
        <p:nvSpPr>
          <p:cNvPr id="5" name="Forme libre 4"/>
          <p:cNvSpPr/>
          <p:nvPr/>
        </p:nvSpPr>
        <p:spPr>
          <a:xfrm rot="1351089">
            <a:off x="1205833" y="2818614"/>
            <a:ext cx="196409" cy="288000"/>
          </a:xfrm>
          <a:custGeom>
            <a:avLst/>
            <a:gdLst>
              <a:gd name="connsiteX0" fmla="*/ 106985 w 196409"/>
              <a:gd name="connsiteY0" fmla="*/ 27742 h 224330"/>
              <a:gd name="connsiteX1" fmla="*/ 27086 w 196409"/>
              <a:gd name="connsiteY1" fmla="*/ 134274 h 224330"/>
              <a:gd name="connsiteX2" fmla="*/ 453 w 196409"/>
              <a:gd name="connsiteY2" fmla="*/ 205296 h 224330"/>
              <a:gd name="connsiteX3" fmla="*/ 44841 w 196409"/>
              <a:gd name="connsiteY3" fmla="*/ 223051 h 224330"/>
              <a:gd name="connsiteX4" fmla="*/ 115863 w 196409"/>
              <a:gd name="connsiteY4" fmla="*/ 178663 h 224330"/>
              <a:gd name="connsiteX5" fmla="*/ 160251 w 196409"/>
              <a:gd name="connsiteY5" fmla="*/ 98764 h 224330"/>
              <a:gd name="connsiteX6" fmla="*/ 195762 w 196409"/>
              <a:gd name="connsiteY6" fmla="*/ 45498 h 224330"/>
              <a:gd name="connsiteX7" fmla="*/ 178007 w 196409"/>
              <a:gd name="connsiteY7" fmla="*/ 1109 h 224330"/>
              <a:gd name="connsiteX8" fmla="*/ 106985 w 196409"/>
              <a:gd name="connsiteY8" fmla="*/ 27742 h 22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09" h="224330">
                <a:moveTo>
                  <a:pt x="106985" y="27742"/>
                </a:moveTo>
                <a:cubicBezTo>
                  <a:pt x="81831" y="49936"/>
                  <a:pt x="44841" y="104682"/>
                  <a:pt x="27086" y="134274"/>
                </a:cubicBezTo>
                <a:cubicBezTo>
                  <a:pt x="9331" y="163866"/>
                  <a:pt x="-2506" y="190500"/>
                  <a:pt x="453" y="205296"/>
                </a:cubicBezTo>
                <a:cubicBezTo>
                  <a:pt x="3412" y="220092"/>
                  <a:pt x="25606" y="227490"/>
                  <a:pt x="44841" y="223051"/>
                </a:cubicBezTo>
                <a:cubicBezTo>
                  <a:pt x="64076" y="218612"/>
                  <a:pt x="96628" y="199378"/>
                  <a:pt x="115863" y="178663"/>
                </a:cubicBezTo>
                <a:cubicBezTo>
                  <a:pt x="135098" y="157949"/>
                  <a:pt x="146935" y="120958"/>
                  <a:pt x="160251" y="98764"/>
                </a:cubicBezTo>
                <a:cubicBezTo>
                  <a:pt x="173567" y="76570"/>
                  <a:pt x="192803" y="61774"/>
                  <a:pt x="195762" y="45498"/>
                </a:cubicBezTo>
                <a:cubicBezTo>
                  <a:pt x="198721" y="29222"/>
                  <a:pt x="191323" y="5548"/>
                  <a:pt x="178007" y="1109"/>
                </a:cubicBezTo>
                <a:cubicBezTo>
                  <a:pt x="164691" y="-3330"/>
                  <a:pt x="132139" y="5548"/>
                  <a:pt x="106985" y="27742"/>
                </a:cubicBezTo>
                <a:close/>
              </a:path>
            </a:pathLst>
          </a:custGeom>
          <a:blipFill>
            <a:blip r:embed="rId4">
              <a:duotone>
                <a:schemeClr val="accent5">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355600" y="622300"/>
            <a:ext cx="7632700" cy="4229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6388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1371" y="332657"/>
            <a:ext cx="11233248" cy="5262979"/>
          </a:xfrm>
          <a:prstGeom prst="rect">
            <a:avLst/>
          </a:prstGeom>
          <a:noFill/>
        </p:spPr>
        <p:txBody>
          <a:bodyPr wrap="square" rtlCol="0">
            <a:spAutoFit/>
          </a:bodyPr>
          <a:lstStyle/>
          <a:p>
            <a:pPr lvl="0"/>
            <a:r>
              <a:rPr lang="fr-FR" sz="2400" b="1" u="sng" dirty="0" smtClean="0">
                <a:solidFill>
                  <a:srgbClr val="002060"/>
                </a:solidFill>
              </a:rPr>
              <a:t>Selon </a:t>
            </a:r>
            <a:r>
              <a:rPr lang="fr-FR" sz="2400" b="1" u="sng" dirty="0">
                <a:solidFill>
                  <a:srgbClr val="002060"/>
                </a:solidFill>
              </a:rPr>
              <a:t>Sylvie </a:t>
            </a:r>
            <a:r>
              <a:rPr lang="fr-FR" sz="2400" b="1" u="sng" dirty="0" smtClean="0">
                <a:solidFill>
                  <a:srgbClr val="002060"/>
                </a:solidFill>
              </a:rPr>
              <a:t>BRUNEL</a:t>
            </a:r>
            <a:r>
              <a:rPr lang="fr-FR" sz="2400" b="1" dirty="0" smtClean="0">
                <a:solidFill>
                  <a:srgbClr val="002060"/>
                </a:solidFill>
              </a:rPr>
              <a:t> :</a:t>
            </a:r>
          </a:p>
          <a:p>
            <a:pPr lvl="0"/>
            <a:endParaRPr lang="fr-FR" sz="2400" dirty="0" smtClean="0">
              <a:solidFill>
                <a:srgbClr val="002060"/>
              </a:solidFill>
            </a:endParaRPr>
          </a:p>
          <a:p>
            <a:pPr lvl="0" algn="just"/>
            <a:r>
              <a:rPr lang="fr-FR" sz="2400" dirty="0" smtClean="0">
                <a:solidFill>
                  <a:srgbClr val="002060"/>
                </a:solidFill>
              </a:rPr>
              <a:t>« </a:t>
            </a:r>
            <a:r>
              <a:rPr lang="fr-FR" sz="2400" i="1" dirty="0">
                <a:solidFill>
                  <a:srgbClr val="002060"/>
                </a:solidFill>
              </a:rPr>
              <a:t>le développement, c'est ce qui permet à l'être humain d'exercer pleinement son libre arbitre parce qu'il vit mieux et plus longtemps, parce qu'il a accès à l'éducation et à la santé, parce que les opportunités qui s'offrent à lui sont </a:t>
            </a:r>
            <a:r>
              <a:rPr lang="fr-FR" sz="2400" i="1" dirty="0" smtClean="0">
                <a:solidFill>
                  <a:srgbClr val="002060"/>
                </a:solidFill>
              </a:rPr>
              <a:t>démultipliées</a:t>
            </a:r>
            <a:r>
              <a:rPr lang="fr-FR" sz="2400" i="1" dirty="0">
                <a:solidFill>
                  <a:srgbClr val="002060"/>
                </a:solidFill>
              </a:rPr>
              <a:t>. </a:t>
            </a:r>
            <a:endParaRPr lang="fr-FR" sz="2400" i="1" dirty="0" smtClean="0">
              <a:solidFill>
                <a:srgbClr val="002060"/>
              </a:solidFill>
            </a:endParaRPr>
          </a:p>
          <a:p>
            <a:pPr lvl="0" algn="just"/>
            <a:endParaRPr lang="fr-FR" sz="2400" i="1" dirty="0">
              <a:solidFill>
                <a:srgbClr val="002060"/>
              </a:solidFill>
            </a:endParaRPr>
          </a:p>
          <a:p>
            <a:pPr lvl="0" algn="just"/>
            <a:r>
              <a:rPr lang="fr-FR" sz="2400" i="1" dirty="0" smtClean="0">
                <a:solidFill>
                  <a:srgbClr val="002060"/>
                </a:solidFill>
              </a:rPr>
              <a:t>Or </a:t>
            </a:r>
            <a:r>
              <a:rPr lang="fr-FR" sz="2400" i="1" dirty="0">
                <a:solidFill>
                  <a:srgbClr val="002060"/>
                </a:solidFill>
              </a:rPr>
              <a:t>par une étrange coïncidence, le développement se trouve discrédité au moment même où, avec la fin de la guerre froide, l'aide publique au développement s'effondre parce qu'elle a perdu son intérêt stratégique avec la disparition de l'Union soviétique</a:t>
            </a:r>
            <a:r>
              <a:rPr lang="fr-FR" sz="2400" i="1" dirty="0" smtClean="0">
                <a:solidFill>
                  <a:srgbClr val="002060"/>
                </a:solidFill>
              </a:rPr>
              <a:t>.</a:t>
            </a:r>
          </a:p>
          <a:p>
            <a:pPr lvl="0" algn="just"/>
            <a:endParaRPr lang="fr-FR" sz="2400" i="1" dirty="0">
              <a:solidFill>
                <a:srgbClr val="002060"/>
              </a:solidFill>
            </a:endParaRPr>
          </a:p>
          <a:p>
            <a:pPr lvl="0" algn="just"/>
            <a:r>
              <a:rPr lang="fr-FR" sz="2400" b="1" i="1" dirty="0" smtClean="0">
                <a:solidFill>
                  <a:srgbClr val="002060"/>
                </a:solidFill>
              </a:rPr>
              <a:t> </a:t>
            </a:r>
            <a:r>
              <a:rPr lang="fr-FR" sz="2400" b="1" i="1" dirty="0">
                <a:solidFill>
                  <a:srgbClr val="002060"/>
                </a:solidFill>
              </a:rPr>
              <a:t>C'est à ce moment-là qu'émerge le développement durable </a:t>
            </a:r>
            <a:r>
              <a:rPr lang="fr-FR" sz="2400" b="1" dirty="0" smtClean="0">
                <a:solidFill>
                  <a:srgbClr val="002060"/>
                </a:solidFill>
              </a:rPr>
              <a:t>».</a:t>
            </a:r>
          </a:p>
          <a:p>
            <a:pPr lvl="0" algn="just"/>
            <a:endParaRPr lang="fr-FR" sz="2400" b="1" dirty="0">
              <a:solidFill>
                <a:srgbClr val="002060"/>
              </a:solidFill>
            </a:endParaRPr>
          </a:p>
          <a:p>
            <a:pPr lvl="0" algn="just"/>
            <a:r>
              <a:rPr lang="fr-FR" sz="2400" b="1" dirty="0" err="1" smtClean="0">
                <a:solidFill>
                  <a:srgbClr val="002060"/>
                </a:solidFill>
              </a:rPr>
              <a:t>Miossec</a:t>
            </a:r>
            <a:r>
              <a:rPr lang="fr-FR" sz="2400" b="1" dirty="0" smtClean="0">
                <a:solidFill>
                  <a:srgbClr val="002060"/>
                </a:solidFill>
              </a:rPr>
              <a:t> parle de « la recette miracle » du développement durable en réponse à l’échec du développement.</a:t>
            </a:r>
            <a:endParaRPr lang="fr-FR" sz="2400" b="1" dirty="0">
              <a:solidFill>
                <a:srgbClr val="002060"/>
              </a:solidFill>
            </a:endParaRPr>
          </a:p>
        </p:txBody>
      </p:sp>
    </p:spTree>
    <p:extLst>
      <p:ext uri="{BB962C8B-B14F-4D97-AF65-F5344CB8AC3E}">
        <p14:creationId xmlns:p14="http://schemas.microsoft.com/office/powerpoint/2010/main" val="422188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wipe(down)">
                                      <p:cBhvr>
                                        <p:cTn id="13" dur="500"/>
                                        <p:tgtEl>
                                          <p:spTgt spid="2">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wipe(down)">
                                      <p:cBhvr>
                                        <p:cTn id="16" dur="500"/>
                                        <p:tgtEl>
                                          <p:spTgt spid="2">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wipe(down)">
                                      <p:cBhvr>
                                        <p:cTn id="2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9349" y="332656"/>
            <a:ext cx="11343051" cy="6264696"/>
          </a:xfrm>
        </p:spPr>
        <p:txBody>
          <a:bodyPr>
            <a:normAutofit fontScale="92500" lnSpcReduction="10000"/>
          </a:bodyPr>
          <a:lstStyle/>
          <a:p>
            <a:pPr marL="457200" lvl="1" indent="0" algn="just">
              <a:buNone/>
            </a:pPr>
            <a:r>
              <a:rPr lang="fr-FR" b="1" u="sng" dirty="0" smtClean="0">
                <a:solidFill>
                  <a:srgbClr val="002060"/>
                </a:solidFill>
              </a:rPr>
              <a:t>Le point de vue des géographes du Développement Durable</a:t>
            </a:r>
            <a:r>
              <a:rPr lang="fr-FR" b="1" dirty="0" smtClean="0">
                <a:solidFill>
                  <a:srgbClr val="002060"/>
                </a:solidFill>
              </a:rPr>
              <a:t> :</a:t>
            </a:r>
          </a:p>
          <a:p>
            <a:pPr marL="457200" lvl="1" indent="0" algn="just">
              <a:buNone/>
            </a:pPr>
            <a:endParaRPr lang="fr-FR" dirty="0" smtClean="0">
              <a:solidFill>
                <a:srgbClr val="002060"/>
              </a:solidFill>
            </a:endParaRPr>
          </a:p>
          <a:p>
            <a:pPr marL="457200" lvl="1" indent="0" algn="just">
              <a:buNone/>
            </a:pPr>
            <a:r>
              <a:rPr lang="fr-FR" sz="3100" dirty="0" smtClean="0">
                <a:solidFill>
                  <a:srgbClr val="002060"/>
                </a:solidFill>
              </a:rPr>
              <a:t>Pour se développer, les sociétés ont besoin de ressources qui peuvent être renouvelables ou non. </a:t>
            </a:r>
          </a:p>
          <a:p>
            <a:pPr marL="457200" lvl="1" indent="0" algn="just">
              <a:buNone/>
            </a:pPr>
            <a:endParaRPr lang="fr-FR" sz="3100" dirty="0" smtClean="0">
              <a:solidFill>
                <a:srgbClr val="002060"/>
              </a:solidFill>
            </a:endParaRPr>
          </a:p>
          <a:p>
            <a:pPr marL="457200" lvl="1" indent="0" algn="just">
              <a:buNone/>
            </a:pPr>
            <a:r>
              <a:rPr lang="fr-FR" sz="3100" dirty="0" smtClean="0">
                <a:solidFill>
                  <a:srgbClr val="002060"/>
                </a:solidFill>
              </a:rPr>
              <a:t>La </a:t>
            </a:r>
            <a:r>
              <a:rPr lang="fr-FR" sz="3100" dirty="0">
                <a:solidFill>
                  <a:srgbClr val="002060"/>
                </a:solidFill>
              </a:rPr>
              <a:t>géographie insiste sur un usage raisonné de ces </a:t>
            </a:r>
            <a:r>
              <a:rPr lang="fr-FR" sz="3100" dirty="0" smtClean="0">
                <a:solidFill>
                  <a:srgbClr val="002060"/>
                </a:solidFill>
              </a:rPr>
              <a:t>ressources :</a:t>
            </a:r>
          </a:p>
          <a:p>
            <a:pPr lvl="1" algn="just">
              <a:buFontTx/>
              <a:buChar char="-"/>
            </a:pPr>
            <a:r>
              <a:rPr lang="fr-FR" sz="3100" dirty="0" smtClean="0">
                <a:solidFill>
                  <a:srgbClr val="002060"/>
                </a:solidFill>
              </a:rPr>
              <a:t>ni </a:t>
            </a:r>
            <a:r>
              <a:rPr lang="fr-FR" sz="3100" dirty="0">
                <a:solidFill>
                  <a:srgbClr val="002060"/>
                </a:solidFill>
              </a:rPr>
              <a:t>une protection systématique des milieux et des écosystèmes qui excluraient les humains </a:t>
            </a:r>
            <a:endParaRPr lang="fr-FR" sz="3100" dirty="0" smtClean="0">
              <a:solidFill>
                <a:srgbClr val="002060"/>
              </a:solidFill>
            </a:endParaRPr>
          </a:p>
          <a:p>
            <a:pPr lvl="1" algn="just">
              <a:buFontTx/>
              <a:buChar char="-"/>
            </a:pPr>
            <a:r>
              <a:rPr lang="fr-FR" sz="3100" dirty="0" smtClean="0">
                <a:solidFill>
                  <a:srgbClr val="002060"/>
                </a:solidFill>
              </a:rPr>
              <a:t>ni </a:t>
            </a:r>
            <a:r>
              <a:rPr lang="fr-FR" sz="3100" dirty="0">
                <a:solidFill>
                  <a:srgbClr val="002060"/>
                </a:solidFill>
              </a:rPr>
              <a:t>une exploitation systématique et prédatrice. </a:t>
            </a:r>
            <a:endParaRPr lang="fr-FR" sz="3100" dirty="0" smtClean="0">
              <a:solidFill>
                <a:srgbClr val="002060"/>
              </a:solidFill>
            </a:endParaRPr>
          </a:p>
          <a:p>
            <a:pPr marL="457200" lvl="1" indent="0" algn="just">
              <a:buNone/>
            </a:pPr>
            <a:endParaRPr lang="fr-FR" dirty="0">
              <a:solidFill>
                <a:srgbClr val="002060"/>
              </a:solidFill>
            </a:endParaRPr>
          </a:p>
          <a:p>
            <a:pPr marL="0" indent="0" algn="just">
              <a:buNone/>
            </a:pPr>
            <a:r>
              <a:rPr lang="fr-FR" dirty="0">
                <a:solidFill>
                  <a:srgbClr val="002060"/>
                </a:solidFill>
              </a:rPr>
              <a:t>« les réponses au développement durable doivent être adaptées à chaque situation, insistant sur des </a:t>
            </a:r>
            <a:r>
              <a:rPr lang="fr-FR" dirty="0" smtClean="0">
                <a:solidFill>
                  <a:srgbClr val="002060"/>
                </a:solidFill>
              </a:rPr>
              <a:t>développements </a:t>
            </a:r>
            <a:r>
              <a:rPr lang="fr-FR" dirty="0">
                <a:solidFill>
                  <a:srgbClr val="002060"/>
                </a:solidFill>
              </a:rPr>
              <a:t>durables et non sur le </a:t>
            </a:r>
            <a:r>
              <a:rPr lang="fr-FR" dirty="0" smtClean="0">
                <a:solidFill>
                  <a:srgbClr val="002060"/>
                </a:solidFill>
              </a:rPr>
              <a:t>développement durable </a:t>
            </a:r>
            <a:r>
              <a:rPr lang="fr-FR" dirty="0">
                <a:solidFill>
                  <a:srgbClr val="002060"/>
                </a:solidFill>
              </a:rPr>
              <a:t>comme réponse unique aux questions </a:t>
            </a:r>
            <a:r>
              <a:rPr lang="fr-FR" dirty="0" smtClean="0">
                <a:solidFill>
                  <a:srgbClr val="002060"/>
                </a:solidFill>
              </a:rPr>
              <a:t>que </a:t>
            </a:r>
            <a:r>
              <a:rPr lang="fr-FR" dirty="0">
                <a:solidFill>
                  <a:srgbClr val="002060"/>
                </a:solidFill>
              </a:rPr>
              <a:t>pose l’avenir des humains sur la planète ». </a:t>
            </a:r>
            <a:endParaRPr lang="fr-FR" dirty="0" smtClean="0">
              <a:solidFill>
                <a:srgbClr val="002060"/>
              </a:solidFill>
            </a:endParaRPr>
          </a:p>
          <a:p>
            <a:pPr marL="0" indent="0" algn="just">
              <a:buNone/>
            </a:pPr>
            <a:endParaRPr lang="fr-FR" dirty="0" smtClean="0">
              <a:solidFill>
                <a:srgbClr val="002060"/>
              </a:solidFill>
            </a:endParaRPr>
          </a:p>
          <a:p>
            <a:pPr marL="0" indent="0" algn="just">
              <a:buNone/>
            </a:pPr>
            <a:r>
              <a:rPr lang="fr-FR" dirty="0" smtClean="0">
                <a:solidFill>
                  <a:srgbClr val="002060"/>
                </a:solidFill>
              </a:rPr>
              <a:t>Y</a:t>
            </a:r>
            <a:r>
              <a:rPr lang="fr-FR" dirty="0">
                <a:solidFill>
                  <a:srgbClr val="002060"/>
                </a:solidFill>
              </a:rPr>
              <a:t>. </a:t>
            </a:r>
            <a:r>
              <a:rPr lang="fr-FR" dirty="0" err="1">
                <a:solidFill>
                  <a:srgbClr val="002060"/>
                </a:solidFill>
              </a:rPr>
              <a:t>Veyret</a:t>
            </a:r>
            <a:r>
              <a:rPr lang="fr-FR" dirty="0">
                <a:solidFill>
                  <a:srgbClr val="002060"/>
                </a:solidFill>
              </a:rPr>
              <a:t>, P. Arnould (</a:t>
            </a:r>
            <a:r>
              <a:rPr lang="fr-FR" dirty="0" err="1">
                <a:solidFill>
                  <a:srgbClr val="002060"/>
                </a:solidFill>
              </a:rPr>
              <a:t>dir</a:t>
            </a:r>
            <a:r>
              <a:rPr lang="fr-FR" dirty="0">
                <a:solidFill>
                  <a:srgbClr val="002060"/>
                </a:solidFill>
              </a:rPr>
              <a:t>), Atlas des développements durables. Autrement </a:t>
            </a:r>
            <a:r>
              <a:rPr lang="fr-FR" dirty="0" smtClean="0">
                <a:solidFill>
                  <a:srgbClr val="002060"/>
                </a:solidFill>
              </a:rPr>
              <a:t>2008</a:t>
            </a:r>
            <a:endParaRPr lang="fr-FR" dirty="0">
              <a:solidFill>
                <a:srgbClr val="002060"/>
              </a:solidFill>
            </a:endParaRPr>
          </a:p>
        </p:txBody>
      </p:sp>
    </p:spTree>
    <p:extLst>
      <p:ext uri="{BB962C8B-B14F-4D97-AF65-F5344CB8AC3E}">
        <p14:creationId xmlns:p14="http://schemas.microsoft.com/office/powerpoint/2010/main" val="212348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down)">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wipe(down)">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wipe(down)">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3517301" y="2259381"/>
            <a:ext cx="5142957" cy="141809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002060"/>
                </a:solidFill>
              </a:rPr>
              <a:t>LE GEOSYSTEME </a:t>
            </a:r>
          </a:p>
          <a:p>
            <a:pPr algn="ctr"/>
            <a:r>
              <a:rPr lang="fr-FR" sz="2000" dirty="0" smtClean="0">
                <a:solidFill>
                  <a:srgbClr val="002060"/>
                </a:solidFill>
              </a:rPr>
              <a:t>DE G. BERTRAND (1968)</a:t>
            </a:r>
            <a:endParaRPr lang="fr-FR" sz="2000" dirty="0">
              <a:solidFill>
                <a:srgbClr val="002060"/>
              </a:solidFill>
            </a:endParaRPr>
          </a:p>
        </p:txBody>
      </p:sp>
      <p:sp>
        <p:nvSpPr>
          <p:cNvPr id="4" name="Rectangle à coins arrondis 3"/>
          <p:cNvSpPr/>
          <p:nvPr/>
        </p:nvSpPr>
        <p:spPr>
          <a:xfrm>
            <a:off x="815414" y="570286"/>
            <a:ext cx="10561173" cy="986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ECOSYSTEME</a:t>
            </a:r>
          </a:p>
          <a:p>
            <a:pPr algn="ctr"/>
            <a:r>
              <a:rPr lang="fr-FR" sz="3200" dirty="0" smtClean="0"/>
              <a:t>Eau, sols, végétations, air, biodiversité.</a:t>
            </a:r>
            <a:endParaRPr lang="fr-FR" sz="3200" dirty="0"/>
          </a:p>
        </p:txBody>
      </p:sp>
      <p:sp>
        <p:nvSpPr>
          <p:cNvPr id="5" name="Rectangle à coins arrondis 4"/>
          <p:cNvSpPr/>
          <p:nvPr/>
        </p:nvSpPr>
        <p:spPr>
          <a:xfrm>
            <a:off x="767408" y="4380066"/>
            <a:ext cx="10657184" cy="128118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rgbClr val="002060"/>
                </a:solidFill>
              </a:rPr>
              <a:t>SOCIOSYSTEME</a:t>
            </a:r>
          </a:p>
          <a:p>
            <a:pPr algn="ctr"/>
            <a:r>
              <a:rPr lang="fr-FR" sz="2400" dirty="0" smtClean="0">
                <a:solidFill>
                  <a:srgbClr val="002060"/>
                </a:solidFill>
              </a:rPr>
              <a:t>Densités humaines, pratiques, aménagements, protections, réglementations, pollution, conflits…</a:t>
            </a:r>
            <a:endParaRPr lang="fr-FR" sz="2400" dirty="0">
              <a:solidFill>
                <a:srgbClr val="002060"/>
              </a:solidFill>
            </a:endParaRPr>
          </a:p>
        </p:txBody>
      </p:sp>
      <p:sp>
        <p:nvSpPr>
          <p:cNvPr id="7" name="Double flèche verticale 6"/>
          <p:cNvSpPr/>
          <p:nvPr/>
        </p:nvSpPr>
        <p:spPr>
          <a:xfrm>
            <a:off x="2197785" y="1556792"/>
            <a:ext cx="529423" cy="2823274"/>
          </a:xfrm>
          <a:prstGeom prst="upDownArrow">
            <a:avLst/>
          </a:prstGeom>
          <a:gradFill>
            <a:gsLst>
              <a:gs pos="0">
                <a:srgbClr val="FFFF00"/>
              </a:gs>
              <a:gs pos="50000">
                <a:schemeClr val="bg1"/>
              </a:gs>
              <a:gs pos="50000">
                <a:schemeClr val="bg1"/>
              </a:gs>
              <a:gs pos="100000">
                <a:schemeClr val="tx2">
                  <a:lumMod val="60000"/>
                  <a:lumOff val="40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Double flèche verticale 7"/>
          <p:cNvSpPr/>
          <p:nvPr/>
        </p:nvSpPr>
        <p:spPr>
          <a:xfrm>
            <a:off x="9140115" y="1556792"/>
            <a:ext cx="529423" cy="2822400"/>
          </a:xfrm>
          <a:prstGeom prst="upDownArrow">
            <a:avLst/>
          </a:prstGeom>
          <a:gradFill>
            <a:gsLst>
              <a:gs pos="0">
                <a:srgbClr val="FFFF00"/>
              </a:gs>
              <a:gs pos="50000">
                <a:schemeClr val="bg1"/>
              </a:gs>
              <a:gs pos="50000">
                <a:schemeClr val="bg1"/>
              </a:gs>
              <a:gs pos="100000">
                <a:schemeClr val="tx2">
                  <a:lumMod val="60000"/>
                  <a:lumOff val="40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5774565" y="1556793"/>
            <a:ext cx="642871" cy="803419"/>
          </a:xfrm>
          <a:prstGeom prst="downArrow">
            <a:avLst/>
          </a:prstGeom>
          <a:gradFill>
            <a:gsLst>
              <a:gs pos="9167">
                <a:schemeClr val="tx2">
                  <a:lumMod val="60000"/>
                  <a:lumOff val="40000"/>
                </a:schemeClr>
              </a:gs>
              <a:gs pos="30000">
                <a:schemeClr val="accent1">
                  <a:tint val="66000"/>
                  <a:satMod val="160000"/>
                </a:schemeClr>
              </a:gs>
              <a:gs pos="9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haut 9"/>
          <p:cNvSpPr/>
          <p:nvPr/>
        </p:nvSpPr>
        <p:spPr>
          <a:xfrm>
            <a:off x="5730957" y="3585932"/>
            <a:ext cx="730087" cy="794134"/>
          </a:xfrm>
          <a:prstGeom prst="upArrow">
            <a:avLst/>
          </a:prstGeom>
          <a:gradFill flip="none" rotWithShape="1">
            <a:gsLst>
              <a:gs pos="0">
                <a:srgbClr val="FFFF00"/>
              </a:gs>
              <a:gs pos="60000">
                <a:schemeClr val="bg1"/>
              </a:gs>
              <a:gs pos="70000">
                <a:schemeClr val="bg1"/>
              </a:gs>
              <a:gs pos="100000">
                <a:srgbClr val="FFEBFA"/>
              </a:gs>
            </a:gsLst>
            <a:lin ang="16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0" y="73394"/>
            <a:ext cx="12192000" cy="369332"/>
          </a:xfrm>
          <a:prstGeom prst="rect">
            <a:avLst/>
          </a:prstGeom>
          <a:noFill/>
        </p:spPr>
        <p:txBody>
          <a:bodyPr wrap="square" rtlCol="0">
            <a:spAutoFit/>
          </a:bodyPr>
          <a:lstStyle/>
          <a:p>
            <a:pPr algn="ctr"/>
            <a:r>
              <a:rPr lang="fr-FR" b="1" dirty="0" smtClean="0">
                <a:solidFill>
                  <a:srgbClr val="002060"/>
                </a:solidFill>
              </a:rPr>
              <a:t>Etudier </a:t>
            </a:r>
            <a:r>
              <a:rPr lang="fr-FR" b="1" dirty="0">
                <a:solidFill>
                  <a:srgbClr val="002060"/>
                </a:solidFill>
              </a:rPr>
              <a:t>les interactions nature-sociétés dans une dimension à la fois temporelle et spatiale</a:t>
            </a:r>
          </a:p>
        </p:txBody>
      </p:sp>
      <p:sp>
        <p:nvSpPr>
          <p:cNvPr id="12" name="ZoneTexte 11"/>
          <p:cNvSpPr txBox="1"/>
          <p:nvPr/>
        </p:nvSpPr>
        <p:spPr>
          <a:xfrm>
            <a:off x="-7220" y="5842337"/>
            <a:ext cx="12192000" cy="1015663"/>
          </a:xfrm>
          <a:prstGeom prst="rect">
            <a:avLst/>
          </a:prstGeom>
          <a:noFill/>
        </p:spPr>
        <p:txBody>
          <a:bodyPr wrap="square" rtlCol="0">
            <a:spAutoFit/>
          </a:bodyPr>
          <a:lstStyle/>
          <a:p>
            <a:pPr algn="just"/>
            <a:r>
              <a:rPr lang="fr-FR" sz="2000" b="1" dirty="0">
                <a:solidFill>
                  <a:srgbClr val="002060"/>
                </a:solidFill>
              </a:rPr>
              <a:t>Le développement durable se fonde ainsi sur les notions </a:t>
            </a:r>
            <a:r>
              <a:rPr lang="fr-FR" sz="2000" b="1" u="sng" dirty="0">
                <a:solidFill>
                  <a:srgbClr val="002060"/>
                </a:solidFill>
              </a:rPr>
              <a:t>d'interdépendance</a:t>
            </a:r>
            <a:r>
              <a:rPr lang="fr-FR" sz="2000" b="1" dirty="0">
                <a:solidFill>
                  <a:srgbClr val="002060"/>
                </a:solidFill>
              </a:rPr>
              <a:t> et de </a:t>
            </a:r>
            <a:r>
              <a:rPr lang="fr-FR" sz="2000" b="1" u="sng" dirty="0" smtClean="0">
                <a:solidFill>
                  <a:srgbClr val="002060"/>
                </a:solidFill>
              </a:rPr>
              <a:t>solidarité</a:t>
            </a:r>
            <a:r>
              <a:rPr lang="fr-FR" sz="2000" b="1" dirty="0" smtClean="0">
                <a:solidFill>
                  <a:srgbClr val="002060"/>
                </a:solidFill>
              </a:rPr>
              <a:t>: </a:t>
            </a:r>
          </a:p>
          <a:p>
            <a:pPr marL="804863" indent="-342900" algn="just">
              <a:buFont typeface="Wingdings" pitchFamily="2" charset="2"/>
              <a:buChar char="§"/>
            </a:pPr>
            <a:r>
              <a:rPr lang="fr-FR" sz="2000" b="1" dirty="0" smtClean="0">
                <a:solidFill>
                  <a:srgbClr val="002060"/>
                </a:solidFill>
              </a:rPr>
              <a:t>Interdépendance </a:t>
            </a:r>
            <a:r>
              <a:rPr lang="fr-FR" sz="2000" b="1" dirty="0">
                <a:solidFill>
                  <a:srgbClr val="002060"/>
                </a:solidFill>
              </a:rPr>
              <a:t>entre les dimensions environnementale, sociétale, économique et culturelle, </a:t>
            </a:r>
            <a:endParaRPr lang="fr-FR" sz="2000" b="1" dirty="0" smtClean="0">
              <a:solidFill>
                <a:srgbClr val="002060"/>
              </a:solidFill>
            </a:endParaRPr>
          </a:p>
          <a:p>
            <a:pPr marL="804863" indent="-342900" algn="just">
              <a:buFont typeface="Wingdings" pitchFamily="2" charset="2"/>
              <a:buChar char="§"/>
            </a:pPr>
            <a:r>
              <a:rPr lang="fr-FR" sz="2000" b="1" dirty="0" smtClean="0">
                <a:solidFill>
                  <a:srgbClr val="002060"/>
                </a:solidFill>
              </a:rPr>
              <a:t>Solidarité </a:t>
            </a:r>
            <a:r>
              <a:rPr lang="fr-FR" sz="2000" b="1" dirty="0">
                <a:solidFill>
                  <a:srgbClr val="002060"/>
                </a:solidFill>
              </a:rPr>
              <a:t>entre les générations et entre les </a:t>
            </a:r>
            <a:r>
              <a:rPr lang="fr-FR" sz="2000" b="1" dirty="0" smtClean="0">
                <a:solidFill>
                  <a:srgbClr val="002060"/>
                </a:solidFill>
              </a:rPr>
              <a:t>pays</a:t>
            </a:r>
            <a:endParaRPr lang="fr-FR" sz="2000" dirty="0">
              <a:solidFill>
                <a:srgbClr val="002060"/>
              </a:solidFill>
            </a:endParaRPr>
          </a:p>
        </p:txBody>
      </p:sp>
    </p:spTree>
    <p:extLst>
      <p:ext uri="{BB962C8B-B14F-4D97-AF65-F5344CB8AC3E}">
        <p14:creationId xmlns:p14="http://schemas.microsoft.com/office/powerpoint/2010/main" val="184531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3831" y="105217"/>
            <a:ext cx="6766560" cy="706090"/>
          </a:xfrm>
        </p:spPr>
        <p:txBody>
          <a:bodyPr>
            <a:noAutofit/>
          </a:bodyPr>
          <a:lstStyle/>
          <a:p>
            <a:r>
              <a:rPr lang="fr-FR" sz="2800" dirty="0" smtClean="0">
                <a:solidFill>
                  <a:srgbClr val="002060"/>
                </a:solidFill>
                <a:latin typeface="handwriting-draft_free-version" pitchFamily="2" charset="0"/>
              </a:rPr>
              <a:t>Sommet de Johannesburg, 2002</a:t>
            </a:r>
            <a:endParaRPr lang="fr-FR" sz="2800" dirty="0">
              <a:solidFill>
                <a:srgbClr val="002060"/>
              </a:solidFill>
              <a:latin typeface="handwriting-draft_free-version" pitchFamily="2" charset="0"/>
            </a:endParaRPr>
          </a:p>
        </p:txBody>
      </p:sp>
      <p:pic>
        <p:nvPicPr>
          <p:cNvPr id="2050" name="Picture 2" descr="Fig.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848" y="105217"/>
            <a:ext cx="6464151" cy="6740742"/>
          </a:xfrm>
          <a:prstGeom prst="rect">
            <a:avLst/>
          </a:prstGeom>
          <a:noFill/>
          <a:effectLst>
            <a:glow rad="317500">
              <a:schemeClr val="bg1">
                <a:alpha val="42000"/>
              </a:schemeClr>
            </a:glow>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7852195" y="6345839"/>
            <a:ext cx="4339805" cy="523220"/>
          </a:xfrm>
          <a:prstGeom prst="rect">
            <a:avLst/>
          </a:prstGeom>
          <a:noFill/>
        </p:spPr>
        <p:txBody>
          <a:bodyPr wrap="square" rtlCol="0">
            <a:spAutoFit/>
          </a:bodyPr>
          <a:lstStyle/>
          <a:p>
            <a:r>
              <a:rPr lang="fr-FR" sz="1400" i="1" dirty="0">
                <a:solidFill>
                  <a:srgbClr val="002060"/>
                </a:solidFill>
              </a:rPr>
              <a:t>Les géographes français face au développement durable</a:t>
            </a:r>
            <a:r>
              <a:rPr lang="fr-FR" sz="1400" dirty="0">
                <a:solidFill>
                  <a:srgbClr val="002060"/>
                </a:solidFill>
              </a:rPr>
              <a:t>, Anne </a:t>
            </a:r>
            <a:r>
              <a:rPr lang="fr-FR" sz="1400" dirty="0" err="1">
                <a:solidFill>
                  <a:srgbClr val="002060"/>
                </a:solidFill>
              </a:rPr>
              <a:t>Jegou</a:t>
            </a:r>
            <a:r>
              <a:rPr lang="fr-FR" sz="1400" dirty="0">
                <a:solidFill>
                  <a:srgbClr val="002060"/>
                </a:solidFill>
              </a:rPr>
              <a:t>, L’information géographique, mars 2007</a:t>
            </a:r>
          </a:p>
        </p:txBody>
      </p:sp>
      <p:sp>
        <p:nvSpPr>
          <p:cNvPr id="4" name="ZoneTexte 3"/>
          <p:cNvSpPr txBox="1"/>
          <p:nvPr/>
        </p:nvSpPr>
        <p:spPr>
          <a:xfrm>
            <a:off x="7182042" y="1339142"/>
            <a:ext cx="4675126" cy="461665"/>
          </a:xfrm>
          <a:prstGeom prst="rect">
            <a:avLst/>
          </a:prstGeom>
          <a:noFill/>
        </p:spPr>
        <p:txBody>
          <a:bodyPr wrap="none" rtlCol="0">
            <a:spAutoFit/>
          </a:bodyPr>
          <a:lstStyle/>
          <a:p>
            <a:r>
              <a:rPr lang="fr-FR" sz="2400" b="1" u="sng" dirty="0" smtClean="0">
                <a:solidFill>
                  <a:srgbClr val="002060"/>
                </a:solidFill>
                <a:effectLst>
                  <a:outerShdw blurRad="38100" dist="38100" dir="2700000" algn="tl">
                    <a:srgbClr val="000000">
                      <a:alpha val="43137"/>
                    </a:srgbClr>
                  </a:outerShdw>
                </a:effectLst>
              </a:rPr>
              <a:t>La fleur du développement durable</a:t>
            </a:r>
            <a:endParaRPr lang="fr-FR" sz="2400" b="1" u="sng" dirty="0">
              <a:solidFill>
                <a:srgbClr val="002060"/>
              </a:solidFill>
              <a:effectLst>
                <a:outerShdw blurRad="38100" dist="38100" dir="2700000" algn="tl">
                  <a:srgbClr val="000000">
                    <a:alpha val="43137"/>
                  </a:srgbClr>
                </a:outerShdw>
              </a:effectLst>
            </a:endParaRPr>
          </a:p>
        </p:txBody>
      </p:sp>
      <p:sp>
        <p:nvSpPr>
          <p:cNvPr id="3" name="ZoneTexte 2"/>
          <p:cNvSpPr txBox="1"/>
          <p:nvPr/>
        </p:nvSpPr>
        <p:spPr>
          <a:xfrm>
            <a:off x="6885815" y="2996952"/>
            <a:ext cx="5184576" cy="1323439"/>
          </a:xfrm>
          <a:prstGeom prst="rect">
            <a:avLst/>
          </a:prstGeom>
          <a:noFill/>
        </p:spPr>
        <p:txBody>
          <a:bodyPr wrap="square" rtlCol="0">
            <a:spAutoFit/>
          </a:bodyPr>
          <a:lstStyle/>
          <a:p>
            <a:pPr algn="just"/>
            <a:r>
              <a:rPr lang="fr-FR" sz="2000" dirty="0" smtClean="0">
                <a:solidFill>
                  <a:srgbClr val="002060"/>
                </a:solidFill>
              </a:rPr>
              <a:t>Passage d’une </a:t>
            </a:r>
            <a:r>
              <a:rPr lang="fr-FR" sz="2000" b="1" dirty="0" smtClean="0">
                <a:solidFill>
                  <a:srgbClr val="002060"/>
                </a:solidFill>
              </a:rPr>
              <a:t>solidarité intergé</a:t>
            </a:r>
            <a:r>
              <a:rPr lang="fr-FR" sz="2000" dirty="0" smtClean="0">
                <a:solidFill>
                  <a:srgbClr val="002060"/>
                </a:solidFill>
              </a:rPr>
              <a:t>nérationnelle (générations actuelles et générations futures) à une </a:t>
            </a:r>
            <a:r>
              <a:rPr lang="fr-FR" sz="2000" b="1" dirty="0" smtClean="0">
                <a:solidFill>
                  <a:srgbClr val="002060"/>
                </a:solidFill>
              </a:rPr>
              <a:t>solidarité territoriale </a:t>
            </a:r>
            <a:r>
              <a:rPr lang="fr-FR" sz="2000" dirty="0" smtClean="0">
                <a:solidFill>
                  <a:srgbClr val="002060"/>
                </a:solidFill>
              </a:rPr>
              <a:t>(redistribution entre espaces de la planète).</a:t>
            </a:r>
            <a:endParaRPr lang="fr-FR" sz="2000" dirty="0">
              <a:solidFill>
                <a:srgbClr val="002060"/>
              </a:solidFill>
            </a:endParaRPr>
          </a:p>
        </p:txBody>
      </p:sp>
    </p:spTree>
    <p:extLst>
      <p:ext uri="{BB962C8B-B14F-4D97-AF65-F5344CB8AC3E}">
        <p14:creationId xmlns:p14="http://schemas.microsoft.com/office/powerpoint/2010/main" val="15158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404665"/>
            <a:ext cx="10972800" cy="5721499"/>
          </a:xfrm>
        </p:spPr>
        <p:txBody>
          <a:bodyPr>
            <a:normAutofit/>
          </a:bodyPr>
          <a:lstStyle/>
          <a:p>
            <a:pPr marL="0" lvl="0" indent="0" algn="just">
              <a:buNone/>
            </a:pPr>
            <a:r>
              <a:rPr lang="fr-FR" dirty="0" smtClean="0">
                <a:solidFill>
                  <a:srgbClr val="002060"/>
                </a:solidFill>
              </a:rPr>
              <a:t>D’après Sylvie BRUNEL, les politiques se focalisent surtout sur le </a:t>
            </a:r>
            <a:r>
              <a:rPr lang="fr-FR" dirty="0">
                <a:solidFill>
                  <a:srgbClr val="002060"/>
                </a:solidFill>
              </a:rPr>
              <a:t>réchauffement </a:t>
            </a:r>
            <a:r>
              <a:rPr lang="fr-FR" dirty="0" smtClean="0">
                <a:solidFill>
                  <a:srgbClr val="002060"/>
                </a:solidFill>
              </a:rPr>
              <a:t>climatique.</a:t>
            </a:r>
          </a:p>
          <a:p>
            <a:pPr marL="0" lvl="0" indent="0" algn="just">
              <a:buNone/>
            </a:pPr>
            <a:endParaRPr lang="fr-FR" dirty="0" smtClean="0">
              <a:solidFill>
                <a:srgbClr val="002060"/>
              </a:solidFill>
            </a:endParaRPr>
          </a:p>
          <a:p>
            <a:pPr lvl="0" algn="just">
              <a:buFont typeface="Wingdings"/>
              <a:buChar char="è"/>
            </a:pPr>
            <a:r>
              <a:rPr lang="fr-FR" dirty="0" smtClean="0">
                <a:solidFill>
                  <a:srgbClr val="002060"/>
                </a:solidFill>
              </a:rPr>
              <a:t> on </a:t>
            </a:r>
            <a:r>
              <a:rPr lang="fr-FR" dirty="0">
                <a:solidFill>
                  <a:srgbClr val="002060"/>
                </a:solidFill>
              </a:rPr>
              <a:t>assiste à un </a:t>
            </a:r>
            <a:r>
              <a:rPr lang="fr-FR" dirty="0" smtClean="0">
                <a:solidFill>
                  <a:srgbClr val="002060"/>
                </a:solidFill>
              </a:rPr>
              <a:t>« rétrécissement </a:t>
            </a:r>
            <a:r>
              <a:rPr lang="fr-FR" dirty="0">
                <a:solidFill>
                  <a:srgbClr val="002060"/>
                </a:solidFill>
              </a:rPr>
              <a:t>sémantique de la notion vers l’environnement, l’ensemble des décisions politiques internationales tendant dans cette </a:t>
            </a:r>
            <a:r>
              <a:rPr lang="fr-FR" dirty="0" smtClean="0">
                <a:solidFill>
                  <a:srgbClr val="002060"/>
                </a:solidFill>
              </a:rPr>
              <a:t>direction ».</a:t>
            </a:r>
            <a:endParaRPr lang="fr-FR" dirty="0">
              <a:solidFill>
                <a:srgbClr val="002060"/>
              </a:solidFill>
            </a:endParaRPr>
          </a:p>
          <a:p>
            <a:pPr marL="0" indent="0" algn="just">
              <a:buNone/>
            </a:pPr>
            <a:endParaRPr lang="fr-FR" dirty="0" smtClean="0">
              <a:solidFill>
                <a:srgbClr val="002060"/>
              </a:solidFill>
            </a:endParaRPr>
          </a:p>
          <a:p>
            <a:pPr marL="0" indent="0" algn="just">
              <a:buNone/>
            </a:pPr>
            <a:endParaRPr lang="fr-FR" dirty="0">
              <a:solidFill>
                <a:srgbClr val="002060"/>
              </a:solidFill>
            </a:endParaRPr>
          </a:p>
          <a:p>
            <a:pPr marL="0" indent="0" algn="just">
              <a:buNone/>
            </a:pPr>
            <a:r>
              <a:rPr lang="fr-FR" b="1" dirty="0" smtClean="0">
                <a:solidFill>
                  <a:srgbClr val="002060"/>
                </a:solidFill>
              </a:rPr>
              <a:t>Les géographes prennent leur distance avec la vision du développement durable centrée sur l’environnement et les discours écologistes excessifs.</a:t>
            </a:r>
          </a:p>
          <a:p>
            <a:pPr marL="0" indent="0">
              <a:buNone/>
            </a:pPr>
            <a:endParaRPr lang="fr-FR" dirty="0" smtClean="0">
              <a:solidFill>
                <a:srgbClr val="002060"/>
              </a:solidFill>
            </a:endParaRPr>
          </a:p>
        </p:txBody>
      </p:sp>
    </p:spTree>
    <p:extLst>
      <p:ext uri="{BB962C8B-B14F-4D97-AF65-F5344CB8AC3E}">
        <p14:creationId xmlns:p14="http://schemas.microsoft.com/office/powerpoint/2010/main" val="181693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rgbClr val="002060"/>
            </a:solidFill>
          </a:ln>
        </p:spPr>
        <p:txBody>
          <a:bodyPr>
            <a:normAutofit fontScale="90000"/>
          </a:bodyPr>
          <a:lstStyle/>
          <a:p>
            <a:pPr algn="ctr"/>
            <a:r>
              <a:rPr lang="fr-FR" dirty="0" smtClean="0">
                <a:solidFill>
                  <a:srgbClr val="002060"/>
                </a:solidFill>
                <a:latin typeface="handwriting-draft_free-version" pitchFamily="2" charset="0"/>
              </a:rPr>
              <a:t>Un programme plus </a:t>
            </a:r>
            <a:r>
              <a:rPr lang="fr-FR" dirty="0" err="1" smtClean="0">
                <a:solidFill>
                  <a:srgbClr val="002060"/>
                </a:solidFill>
                <a:latin typeface="handwriting-draft_free-version" pitchFamily="2" charset="0"/>
              </a:rPr>
              <a:t>geographique</a:t>
            </a:r>
            <a:r>
              <a:rPr lang="fr-FR" dirty="0" smtClean="0">
                <a:solidFill>
                  <a:srgbClr val="002060"/>
                </a:solidFill>
                <a:latin typeface="handwriting-draft_free-version" pitchFamily="2" charset="0"/>
              </a:rPr>
              <a:t> et moins </a:t>
            </a:r>
            <a:r>
              <a:rPr lang="fr-FR" dirty="0" err="1" smtClean="0">
                <a:solidFill>
                  <a:srgbClr val="002060"/>
                </a:solidFill>
                <a:latin typeface="handwriting-draft_free-version" pitchFamily="2" charset="0"/>
              </a:rPr>
              <a:t>ideologique</a:t>
            </a:r>
            <a:endParaRPr lang="fr-FR" dirty="0">
              <a:solidFill>
                <a:srgbClr val="002060"/>
              </a:solidFill>
              <a:latin typeface="handwriting-draft_free-version" pitchFamily="2" charset="0"/>
            </a:endParaRPr>
          </a:p>
        </p:txBody>
      </p:sp>
      <p:sp>
        <p:nvSpPr>
          <p:cNvPr id="3" name="Espace réservé du contenu 2"/>
          <p:cNvSpPr>
            <a:spLocks noGrp="1"/>
          </p:cNvSpPr>
          <p:nvPr>
            <p:ph idx="1"/>
          </p:nvPr>
        </p:nvSpPr>
        <p:spPr>
          <a:xfrm>
            <a:off x="838200" y="2099733"/>
            <a:ext cx="10515600" cy="4077229"/>
          </a:xfrm>
        </p:spPr>
        <p:txBody>
          <a:bodyPr>
            <a:normAutofit fontScale="92500" lnSpcReduction="20000"/>
          </a:bodyPr>
          <a:lstStyle/>
          <a:p>
            <a:r>
              <a:rPr lang="fr-FR" b="1" u="sng" dirty="0" smtClean="0">
                <a:solidFill>
                  <a:srgbClr val="002060"/>
                </a:solidFill>
              </a:rPr>
              <a:t>Entrée par les Hommes et le développement</a:t>
            </a:r>
            <a:r>
              <a:rPr lang="fr-FR" dirty="0">
                <a:solidFill>
                  <a:srgbClr val="002060"/>
                </a:solidFill>
              </a:rPr>
              <a:t> </a:t>
            </a:r>
            <a:r>
              <a:rPr lang="fr-FR" dirty="0" smtClean="0">
                <a:solidFill>
                  <a:srgbClr val="002060"/>
                </a:solidFill>
              </a:rPr>
              <a:t>:</a:t>
            </a:r>
          </a:p>
          <a:p>
            <a:pPr lvl="1"/>
            <a:r>
              <a:rPr lang="fr-FR" dirty="0" smtClean="0">
                <a:solidFill>
                  <a:srgbClr val="002060"/>
                </a:solidFill>
              </a:rPr>
              <a:t>Croissance démographique</a:t>
            </a:r>
          </a:p>
          <a:p>
            <a:pPr lvl="1"/>
            <a:r>
              <a:rPr lang="fr-FR" dirty="0" smtClean="0">
                <a:solidFill>
                  <a:srgbClr val="002060"/>
                </a:solidFill>
              </a:rPr>
              <a:t>Les inégalités</a:t>
            </a:r>
          </a:p>
          <a:p>
            <a:pPr marL="457200" lvl="1" indent="0">
              <a:buNone/>
            </a:pPr>
            <a:endParaRPr lang="fr-FR" dirty="0" smtClean="0">
              <a:solidFill>
                <a:srgbClr val="002060"/>
              </a:solidFill>
            </a:endParaRPr>
          </a:p>
          <a:p>
            <a:r>
              <a:rPr lang="fr-FR" b="1" u="sng" dirty="0" smtClean="0">
                <a:solidFill>
                  <a:srgbClr val="002060"/>
                </a:solidFill>
              </a:rPr>
              <a:t>Puis les ressources</a:t>
            </a:r>
            <a:r>
              <a:rPr lang="fr-FR" b="1" dirty="0" smtClean="0">
                <a:solidFill>
                  <a:srgbClr val="002060"/>
                </a:solidFill>
              </a:rPr>
              <a:t> </a:t>
            </a:r>
            <a:r>
              <a:rPr lang="fr-FR" dirty="0" smtClean="0">
                <a:solidFill>
                  <a:srgbClr val="002060"/>
                </a:solidFill>
              </a:rPr>
              <a:t>:</a:t>
            </a:r>
          </a:p>
          <a:p>
            <a:pPr lvl="1"/>
            <a:r>
              <a:rPr lang="fr-FR" dirty="0" smtClean="0">
                <a:solidFill>
                  <a:srgbClr val="002060"/>
                </a:solidFill>
              </a:rPr>
              <a:t>Énergie</a:t>
            </a:r>
          </a:p>
          <a:p>
            <a:pPr lvl="1"/>
            <a:r>
              <a:rPr lang="fr-FR" dirty="0" smtClean="0">
                <a:solidFill>
                  <a:srgbClr val="002060"/>
                </a:solidFill>
              </a:rPr>
              <a:t>Eau</a:t>
            </a:r>
          </a:p>
          <a:p>
            <a:pPr lvl="1"/>
            <a:r>
              <a:rPr lang="fr-FR" dirty="0" smtClean="0">
                <a:solidFill>
                  <a:srgbClr val="002060"/>
                </a:solidFill>
              </a:rPr>
              <a:t>Agriculture</a:t>
            </a:r>
          </a:p>
          <a:p>
            <a:pPr marL="457200" lvl="1" indent="0">
              <a:buNone/>
            </a:pPr>
            <a:endParaRPr lang="fr-FR" dirty="0" smtClean="0">
              <a:solidFill>
                <a:srgbClr val="002060"/>
              </a:solidFill>
            </a:endParaRPr>
          </a:p>
          <a:p>
            <a:r>
              <a:rPr lang="fr-FR" b="1" u="sng" dirty="0" smtClean="0">
                <a:solidFill>
                  <a:srgbClr val="002060"/>
                </a:solidFill>
              </a:rPr>
              <a:t>Puis les interactions entre les sociétés et la Terre</a:t>
            </a:r>
            <a:r>
              <a:rPr lang="fr-FR" b="1" dirty="0" smtClean="0">
                <a:solidFill>
                  <a:srgbClr val="002060"/>
                </a:solidFill>
              </a:rPr>
              <a:t> </a:t>
            </a:r>
            <a:r>
              <a:rPr lang="fr-FR" dirty="0" smtClean="0">
                <a:solidFill>
                  <a:srgbClr val="002060"/>
                </a:solidFill>
              </a:rPr>
              <a:t>: </a:t>
            </a:r>
          </a:p>
          <a:p>
            <a:pPr lvl="1"/>
            <a:r>
              <a:rPr lang="fr-FR" dirty="0" smtClean="0">
                <a:solidFill>
                  <a:srgbClr val="002060"/>
                </a:solidFill>
              </a:rPr>
              <a:t>Le changement global</a:t>
            </a:r>
          </a:p>
          <a:p>
            <a:pPr lvl="1"/>
            <a:r>
              <a:rPr lang="fr-FR" dirty="0">
                <a:solidFill>
                  <a:srgbClr val="002060"/>
                </a:solidFill>
              </a:rPr>
              <a:t>L</a:t>
            </a:r>
            <a:r>
              <a:rPr lang="fr-FR" dirty="0" smtClean="0">
                <a:solidFill>
                  <a:srgbClr val="002060"/>
                </a:solidFill>
              </a:rPr>
              <a:t>es risques (le retour !)</a:t>
            </a:r>
            <a:endParaRPr lang="fr-FR" dirty="0">
              <a:solidFill>
                <a:srgbClr val="002060"/>
              </a:solidFill>
            </a:endParaRPr>
          </a:p>
        </p:txBody>
      </p:sp>
      <p:sp>
        <p:nvSpPr>
          <p:cNvPr id="4" name="Forme libre 3"/>
          <p:cNvSpPr/>
          <p:nvPr/>
        </p:nvSpPr>
        <p:spPr>
          <a:xfrm rot="924961">
            <a:off x="7149719" y="503832"/>
            <a:ext cx="196409" cy="144000"/>
          </a:xfrm>
          <a:custGeom>
            <a:avLst/>
            <a:gdLst>
              <a:gd name="connsiteX0" fmla="*/ 106985 w 196409"/>
              <a:gd name="connsiteY0" fmla="*/ 27742 h 224330"/>
              <a:gd name="connsiteX1" fmla="*/ 27086 w 196409"/>
              <a:gd name="connsiteY1" fmla="*/ 134274 h 224330"/>
              <a:gd name="connsiteX2" fmla="*/ 453 w 196409"/>
              <a:gd name="connsiteY2" fmla="*/ 205296 h 224330"/>
              <a:gd name="connsiteX3" fmla="*/ 44841 w 196409"/>
              <a:gd name="connsiteY3" fmla="*/ 223051 h 224330"/>
              <a:gd name="connsiteX4" fmla="*/ 115863 w 196409"/>
              <a:gd name="connsiteY4" fmla="*/ 178663 h 224330"/>
              <a:gd name="connsiteX5" fmla="*/ 160251 w 196409"/>
              <a:gd name="connsiteY5" fmla="*/ 98764 h 224330"/>
              <a:gd name="connsiteX6" fmla="*/ 195762 w 196409"/>
              <a:gd name="connsiteY6" fmla="*/ 45498 h 224330"/>
              <a:gd name="connsiteX7" fmla="*/ 178007 w 196409"/>
              <a:gd name="connsiteY7" fmla="*/ 1109 h 224330"/>
              <a:gd name="connsiteX8" fmla="*/ 106985 w 196409"/>
              <a:gd name="connsiteY8" fmla="*/ 27742 h 22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09" h="224330">
                <a:moveTo>
                  <a:pt x="106985" y="27742"/>
                </a:moveTo>
                <a:cubicBezTo>
                  <a:pt x="81831" y="49936"/>
                  <a:pt x="44841" y="104682"/>
                  <a:pt x="27086" y="134274"/>
                </a:cubicBezTo>
                <a:cubicBezTo>
                  <a:pt x="9331" y="163866"/>
                  <a:pt x="-2506" y="190500"/>
                  <a:pt x="453" y="205296"/>
                </a:cubicBezTo>
                <a:cubicBezTo>
                  <a:pt x="3412" y="220092"/>
                  <a:pt x="25606" y="227490"/>
                  <a:pt x="44841" y="223051"/>
                </a:cubicBezTo>
                <a:cubicBezTo>
                  <a:pt x="64076" y="218612"/>
                  <a:pt x="96628" y="199378"/>
                  <a:pt x="115863" y="178663"/>
                </a:cubicBezTo>
                <a:cubicBezTo>
                  <a:pt x="135098" y="157949"/>
                  <a:pt x="146935" y="120958"/>
                  <a:pt x="160251" y="98764"/>
                </a:cubicBezTo>
                <a:cubicBezTo>
                  <a:pt x="173567" y="76570"/>
                  <a:pt x="192803" y="61774"/>
                  <a:pt x="195762" y="45498"/>
                </a:cubicBezTo>
                <a:cubicBezTo>
                  <a:pt x="198721" y="29222"/>
                  <a:pt x="191323" y="5548"/>
                  <a:pt x="178007" y="1109"/>
                </a:cubicBezTo>
                <a:cubicBezTo>
                  <a:pt x="164691" y="-3330"/>
                  <a:pt x="132139" y="5548"/>
                  <a:pt x="106985" y="27742"/>
                </a:cubicBezTo>
                <a:close/>
              </a:path>
            </a:pathLst>
          </a:custGeom>
          <a:blipFill>
            <a:blip r:embed="rId2">
              <a:duotone>
                <a:schemeClr val="accent5">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4"/>
          <p:cNvSpPr/>
          <p:nvPr/>
        </p:nvSpPr>
        <p:spPr>
          <a:xfrm rot="924961">
            <a:off x="6058362" y="1066728"/>
            <a:ext cx="196409" cy="144000"/>
          </a:xfrm>
          <a:custGeom>
            <a:avLst/>
            <a:gdLst>
              <a:gd name="connsiteX0" fmla="*/ 106985 w 196409"/>
              <a:gd name="connsiteY0" fmla="*/ 27742 h 224330"/>
              <a:gd name="connsiteX1" fmla="*/ 27086 w 196409"/>
              <a:gd name="connsiteY1" fmla="*/ 134274 h 224330"/>
              <a:gd name="connsiteX2" fmla="*/ 453 w 196409"/>
              <a:gd name="connsiteY2" fmla="*/ 205296 h 224330"/>
              <a:gd name="connsiteX3" fmla="*/ 44841 w 196409"/>
              <a:gd name="connsiteY3" fmla="*/ 223051 h 224330"/>
              <a:gd name="connsiteX4" fmla="*/ 115863 w 196409"/>
              <a:gd name="connsiteY4" fmla="*/ 178663 h 224330"/>
              <a:gd name="connsiteX5" fmla="*/ 160251 w 196409"/>
              <a:gd name="connsiteY5" fmla="*/ 98764 h 224330"/>
              <a:gd name="connsiteX6" fmla="*/ 195762 w 196409"/>
              <a:gd name="connsiteY6" fmla="*/ 45498 h 224330"/>
              <a:gd name="connsiteX7" fmla="*/ 178007 w 196409"/>
              <a:gd name="connsiteY7" fmla="*/ 1109 h 224330"/>
              <a:gd name="connsiteX8" fmla="*/ 106985 w 196409"/>
              <a:gd name="connsiteY8" fmla="*/ 27742 h 22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09" h="224330">
                <a:moveTo>
                  <a:pt x="106985" y="27742"/>
                </a:moveTo>
                <a:cubicBezTo>
                  <a:pt x="81831" y="49936"/>
                  <a:pt x="44841" y="104682"/>
                  <a:pt x="27086" y="134274"/>
                </a:cubicBezTo>
                <a:cubicBezTo>
                  <a:pt x="9331" y="163866"/>
                  <a:pt x="-2506" y="190500"/>
                  <a:pt x="453" y="205296"/>
                </a:cubicBezTo>
                <a:cubicBezTo>
                  <a:pt x="3412" y="220092"/>
                  <a:pt x="25606" y="227490"/>
                  <a:pt x="44841" y="223051"/>
                </a:cubicBezTo>
                <a:cubicBezTo>
                  <a:pt x="64076" y="218612"/>
                  <a:pt x="96628" y="199378"/>
                  <a:pt x="115863" y="178663"/>
                </a:cubicBezTo>
                <a:cubicBezTo>
                  <a:pt x="135098" y="157949"/>
                  <a:pt x="146935" y="120958"/>
                  <a:pt x="160251" y="98764"/>
                </a:cubicBezTo>
                <a:cubicBezTo>
                  <a:pt x="173567" y="76570"/>
                  <a:pt x="192803" y="61774"/>
                  <a:pt x="195762" y="45498"/>
                </a:cubicBezTo>
                <a:cubicBezTo>
                  <a:pt x="198721" y="29222"/>
                  <a:pt x="191323" y="5548"/>
                  <a:pt x="178007" y="1109"/>
                </a:cubicBezTo>
                <a:cubicBezTo>
                  <a:pt x="164691" y="-3330"/>
                  <a:pt x="132139" y="5548"/>
                  <a:pt x="106985" y="27742"/>
                </a:cubicBezTo>
                <a:close/>
              </a:path>
            </a:pathLst>
          </a:custGeom>
          <a:blipFill>
            <a:blip r:embed="rId2">
              <a:duotone>
                <a:schemeClr val="accent5">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6493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p:spPr>
        <p:txBody>
          <a:bodyPr/>
          <a:lstStyle/>
          <a:p>
            <a:pPr algn="ctr"/>
            <a:r>
              <a:rPr lang="fr-FR" dirty="0" smtClean="0">
                <a:solidFill>
                  <a:srgbClr val="002060"/>
                </a:solidFill>
                <a:latin typeface="handwriting-draft_free-version" pitchFamily="2" charset="0"/>
              </a:rPr>
              <a:t>Sources</a:t>
            </a:r>
            <a:endParaRPr lang="fr-FR" dirty="0">
              <a:solidFill>
                <a:srgbClr val="002060"/>
              </a:solidFill>
              <a:latin typeface="handwriting-draft_free-version" pitchFamily="2" charset="0"/>
            </a:endParaRPr>
          </a:p>
        </p:txBody>
      </p:sp>
      <p:sp>
        <p:nvSpPr>
          <p:cNvPr id="3" name="Espace réservé du contenu 2"/>
          <p:cNvSpPr>
            <a:spLocks noGrp="1"/>
          </p:cNvSpPr>
          <p:nvPr>
            <p:ph idx="1"/>
          </p:nvPr>
        </p:nvSpPr>
        <p:spPr>
          <a:xfrm>
            <a:off x="838200" y="1825625"/>
            <a:ext cx="10515600" cy="4351338"/>
          </a:xfrm>
        </p:spPr>
        <p:txBody>
          <a:bodyPr>
            <a:normAutofit fontScale="77500" lnSpcReduction="20000"/>
          </a:bodyPr>
          <a:lstStyle/>
          <a:p>
            <a:pPr algn="just"/>
            <a:r>
              <a:rPr lang="fr-FR" i="1" dirty="0"/>
              <a:t>Les </a:t>
            </a:r>
            <a:r>
              <a:rPr lang="fr-FR" i="1" dirty="0" smtClean="0"/>
              <a:t>géographes-climatologues </a:t>
            </a:r>
            <a:r>
              <a:rPr lang="fr-FR" i="1" dirty="0"/>
              <a:t>français et le changement climatique aux échelles </a:t>
            </a:r>
            <a:r>
              <a:rPr lang="fr-FR" i="1" dirty="0" smtClean="0"/>
              <a:t>régionales</a:t>
            </a:r>
            <a:r>
              <a:rPr lang="fr-FR" dirty="0" smtClean="0"/>
              <a:t> </a:t>
            </a:r>
          </a:p>
          <a:p>
            <a:pPr marL="0" indent="0" algn="r">
              <a:buNone/>
            </a:pPr>
            <a:r>
              <a:rPr lang="fr-FR" b="1" dirty="0" smtClean="0"/>
              <a:t>Gérard </a:t>
            </a:r>
            <a:r>
              <a:rPr lang="fr-FR" b="1" dirty="0" err="1" smtClean="0"/>
              <a:t>Beltrando</a:t>
            </a:r>
            <a:r>
              <a:rPr lang="fr-FR" b="1" dirty="0" smtClean="0"/>
              <a:t>, </a:t>
            </a:r>
            <a:r>
              <a:rPr lang="fr-FR" dirty="0" smtClean="0"/>
              <a:t>2010</a:t>
            </a:r>
            <a:endParaRPr lang="fr-FR" dirty="0" smtClean="0">
              <a:hlinkClick r:id="rId2"/>
            </a:endParaRPr>
          </a:p>
          <a:p>
            <a:pPr marL="0" indent="0">
              <a:buNone/>
            </a:pPr>
            <a:r>
              <a:rPr lang="fr-FR" dirty="0" smtClean="0">
                <a:hlinkClick r:id="rId2"/>
              </a:rPr>
              <a:t>https://echogeo.revues.org/11816</a:t>
            </a:r>
            <a:endParaRPr lang="fr-FR" dirty="0" smtClean="0"/>
          </a:p>
          <a:p>
            <a:endParaRPr lang="fr-FR" dirty="0" smtClean="0"/>
          </a:p>
          <a:p>
            <a:r>
              <a:rPr lang="fr-FR" dirty="0"/>
              <a:t>​</a:t>
            </a:r>
            <a:r>
              <a:rPr lang="fr-FR" i="1" dirty="0" smtClean="0"/>
              <a:t>Le </a:t>
            </a:r>
            <a:r>
              <a:rPr lang="fr-FR" i="1" dirty="0"/>
              <a:t>réchauffement climatique et l'approche </a:t>
            </a:r>
            <a:r>
              <a:rPr lang="fr-FR" i="1" dirty="0" smtClean="0"/>
              <a:t>géographique,</a:t>
            </a:r>
            <a:r>
              <a:rPr lang="fr-FR" i="1" dirty="0"/>
              <a:t> </a:t>
            </a:r>
            <a:endParaRPr lang="fr-FR" i="1" dirty="0" smtClean="0"/>
          </a:p>
          <a:p>
            <a:pPr marL="0" indent="0" algn="r">
              <a:buNone/>
            </a:pPr>
            <a:r>
              <a:rPr lang="fr-FR" b="1" dirty="0" smtClean="0"/>
              <a:t>Pierre </a:t>
            </a:r>
            <a:r>
              <a:rPr lang="fr-FR" b="1" dirty="0" err="1" smtClean="0"/>
              <a:t>Pagney</a:t>
            </a:r>
            <a:r>
              <a:rPr lang="fr-FR" b="1" dirty="0" smtClean="0"/>
              <a:t>,</a:t>
            </a:r>
            <a:r>
              <a:rPr lang="fr-FR" dirty="0"/>
              <a:t> 2012</a:t>
            </a:r>
            <a:r>
              <a:rPr lang="fr-FR" i="1" dirty="0"/>
              <a:t>  </a:t>
            </a:r>
            <a:endParaRPr lang="fr-FR" i="1" dirty="0" smtClean="0"/>
          </a:p>
          <a:p>
            <a:pPr marL="0" indent="0">
              <a:buNone/>
            </a:pPr>
            <a:r>
              <a:rPr lang="fr-FR" i="1" dirty="0" smtClean="0">
                <a:hlinkClick r:id="rId3"/>
              </a:rPr>
              <a:t>http</a:t>
            </a:r>
            <a:r>
              <a:rPr lang="fr-FR" i="1" dirty="0">
                <a:hlinkClick r:id="rId3"/>
              </a:rPr>
              <a:t>://</a:t>
            </a:r>
            <a:r>
              <a:rPr lang="fr-FR" i="1" dirty="0" smtClean="0">
                <a:hlinkClick r:id="rId3"/>
              </a:rPr>
              <a:t>Dialnet-LeRechauffementClimatiqueEtLapprocheGeographique-4376870.pdf</a:t>
            </a:r>
            <a:endParaRPr lang="fr-FR" i="1" dirty="0" smtClean="0"/>
          </a:p>
          <a:p>
            <a:pPr marL="0" indent="0">
              <a:buNone/>
            </a:pPr>
            <a:endParaRPr lang="fr-FR" i="1" dirty="0" smtClean="0"/>
          </a:p>
          <a:p>
            <a:r>
              <a:rPr lang="fr-FR" i="1" dirty="0"/>
              <a:t>Changement climatique : certitudes, incertitudes et controverses</a:t>
            </a:r>
          </a:p>
          <a:p>
            <a:pPr marL="0" indent="0" algn="r">
              <a:buNone/>
            </a:pPr>
            <a:r>
              <a:rPr lang="fr-FR" b="1" dirty="0"/>
              <a:t>Claude </a:t>
            </a:r>
            <a:r>
              <a:rPr lang="fr-FR" b="1" dirty="0" smtClean="0"/>
              <a:t>Kergomard, 2012</a:t>
            </a:r>
            <a:endParaRPr lang="fr-FR" b="1" dirty="0"/>
          </a:p>
          <a:p>
            <a:pPr marL="0" indent="0">
              <a:buNone/>
            </a:pPr>
            <a:r>
              <a:rPr lang="fr-FR" i="1" dirty="0" smtClean="0">
                <a:hlinkClick r:id="rId4"/>
              </a:rPr>
              <a:t>https://tem.revues.org/1424#abstract</a:t>
            </a:r>
            <a:endParaRPr lang="fr-FR" i="1" dirty="0" smtClean="0"/>
          </a:p>
          <a:p>
            <a:endParaRPr lang="fr-FR" dirty="0"/>
          </a:p>
        </p:txBody>
      </p:sp>
    </p:spTree>
    <p:extLst>
      <p:ext uri="{BB962C8B-B14F-4D97-AF65-F5344CB8AC3E}">
        <p14:creationId xmlns:p14="http://schemas.microsoft.com/office/powerpoint/2010/main" val="1061504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129092"/>
            <a:ext cx="12192000" cy="490066"/>
          </a:xfrm>
        </p:spPr>
        <p:txBody>
          <a:bodyPr>
            <a:normAutofit fontScale="90000"/>
          </a:bodyPr>
          <a:lstStyle/>
          <a:p>
            <a:pPr algn="ctr"/>
            <a:r>
              <a:rPr lang="fr-FR" dirty="0" smtClean="0">
                <a:solidFill>
                  <a:srgbClr val="002060"/>
                </a:solidFill>
                <a:latin typeface="handwriting-draft_free-version" pitchFamily="2" charset="0"/>
              </a:rPr>
              <a:t>Bibliographie et </a:t>
            </a:r>
            <a:r>
              <a:rPr lang="fr-FR" dirty="0" err="1" smtClean="0">
                <a:solidFill>
                  <a:srgbClr val="002060"/>
                </a:solidFill>
                <a:latin typeface="handwriting-draft_free-version" pitchFamily="2" charset="0"/>
              </a:rPr>
              <a:t>sitographie</a:t>
            </a:r>
            <a:endParaRPr lang="fr-FR" dirty="0">
              <a:solidFill>
                <a:srgbClr val="002060"/>
              </a:solidFill>
              <a:latin typeface="handwriting-draft_free-version" pitchFamily="2" charset="0"/>
            </a:endParaRPr>
          </a:p>
        </p:txBody>
      </p:sp>
      <p:sp>
        <p:nvSpPr>
          <p:cNvPr id="2" name="Espace réservé du contenu 1"/>
          <p:cNvSpPr>
            <a:spLocks noGrp="1"/>
          </p:cNvSpPr>
          <p:nvPr>
            <p:ph idx="1"/>
          </p:nvPr>
        </p:nvSpPr>
        <p:spPr>
          <a:xfrm>
            <a:off x="0" y="881336"/>
            <a:ext cx="12192000" cy="5976664"/>
          </a:xfrm>
        </p:spPr>
        <p:txBody>
          <a:bodyPr numCol="2">
            <a:normAutofit fontScale="40000" lnSpcReduction="20000"/>
          </a:bodyPr>
          <a:lstStyle/>
          <a:p>
            <a:pPr>
              <a:buFont typeface="Wingdings" panose="05000000000000000000" pitchFamily="2" charset="2"/>
              <a:buChar char="q"/>
            </a:pPr>
            <a:r>
              <a:rPr lang="fr-FR" sz="5000" i="1" dirty="0">
                <a:solidFill>
                  <a:srgbClr val="002060"/>
                </a:solidFill>
              </a:rPr>
              <a:t>Géographies – Epistémologie et histoire des savoirs sur l’espace, </a:t>
            </a:r>
            <a:r>
              <a:rPr lang="fr-FR" sz="5000" dirty="0" err="1">
                <a:solidFill>
                  <a:srgbClr val="002060"/>
                </a:solidFill>
              </a:rPr>
              <a:t>dir</a:t>
            </a:r>
            <a:r>
              <a:rPr lang="fr-FR" sz="5000" dirty="0">
                <a:solidFill>
                  <a:srgbClr val="002060"/>
                </a:solidFill>
              </a:rPr>
              <a:t>. P. Clerc, SEDES, 2012</a:t>
            </a:r>
            <a:r>
              <a:rPr lang="fr-FR" sz="5000" dirty="0" smtClean="0">
                <a:solidFill>
                  <a:srgbClr val="002060"/>
                </a:solidFill>
              </a:rPr>
              <a:t>.</a:t>
            </a:r>
          </a:p>
          <a:p>
            <a:pPr>
              <a:buFont typeface="Wingdings" panose="05000000000000000000" pitchFamily="2" charset="2"/>
              <a:buChar char="q"/>
            </a:pPr>
            <a:endParaRPr lang="fr-FR" sz="5000" dirty="0">
              <a:solidFill>
                <a:srgbClr val="002060"/>
              </a:solidFill>
            </a:endParaRPr>
          </a:p>
          <a:p>
            <a:pPr>
              <a:buFont typeface="Wingdings" panose="05000000000000000000" pitchFamily="2" charset="2"/>
              <a:buChar char="q"/>
            </a:pPr>
            <a:r>
              <a:rPr lang="fr-FR" sz="5000" i="1" dirty="0">
                <a:solidFill>
                  <a:srgbClr val="002060"/>
                </a:solidFill>
              </a:rPr>
              <a:t>Sociétés et développement durable, </a:t>
            </a:r>
            <a:r>
              <a:rPr lang="fr-FR" sz="5000" dirty="0">
                <a:solidFill>
                  <a:srgbClr val="002060"/>
                </a:solidFill>
              </a:rPr>
              <a:t>conférence d’Yvette </a:t>
            </a:r>
            <a:r>
              <a:rPr lang="fr-FR" sz="5000" dirty="0" err="1">
                <a:solidFill>
                  <a:srgbClr val="002060"/>
                </a:solidFill>
              </a:rPr>
              <a:t>Veyret</a:t>
            </a:r>
            <a:r>
              <a:rPr lang="fr-FR" sz="5000" dirty="0">
                <a:solidFill>
                  <a:srgbClr val="002060"/>
                </a:solidFill>
              </a:rPr>
              <a:t>, Lille 2011</a:t>
            </a:r>
            <a:r>
              <a:rPr lang="fr-FR" sz="5000" dirty="0" smtClean="0">
                <a:solidFill>
                  <a:srgbClr val="002060"/>
                </a:solidFill>
              </a:rPr>
              <a:t>.</a:t>
            </a:r>
          </a:p>
          <a:p>
            <a:pPr>
              <a:buFont typeface="Wingdings" panose="05000000000000000000" pitchFamily="2" charset="2"/>
              <a:buChar char="q"/>
            </a:pPr>
            <a:endParaRPr lang="fr-FR" sz="5000" dirty="0">
              <a:solidFill>
                <a:srgbClr val="002060"/>
              </a:solidFill>
            </a:endParaRPr>
          </a:p>
          <a:p>
            <a:pPr>
              <a:buFont typeface="Wingdings" panose="05000000000000000000" pitchFamily="2" charset="2"/>
              <a:buChar char="q"/>
            </a:pPr>
            <a:r>
              <a:rPr lang="fr-FR" sz="5000" i="1" dirty="0">
                <a:solidFill>
                  <a:srgbClr val="002060"/>
                </a:solidFill>
              </a:rPr>
              <a:t>Comprendre le développement durable,</a:t>
            </a:r>
            <a:r>
              <a:rPr lang="fr-FR" sz="5000" dirty="0">
                <a:solidFill>
                  <a:srgbClr val="002060"/>
                </a:solidFill>
              </a:rPr>
              <a:t> Yvette </a:t>
            </a:r>
            <a:r>
              <a:rPr lang="fr-FR" sz="5000" dirty="0" err="1">
                <a:solidFill>
                  <a:srgbClr val="002060"/>
                </a:solidFill>
              </a:rPr>
              <a:t>Veyret</a:t>
            </a:r>
            <a:r>
              <a:rPr lang="fr-FR" sz="5000" dirty="0">
                <a:solidFill>
                  <a:srgbClr val="002060"/>
                </a:solidFill>
              </a:rPr>
              <a:t>, </a:t>
            </a:r>
            <a:r>
              <a:rPr lang="fr-FR" sz="5000" i="1" dirty="0">
                <a:solidFill>
                  <a:srgbClr val="002060"/>
                </a:solidFill>
              </a:rPr>
              <a:t> </a:t>
            </a:r>
            <a:r>
              <a:rPr lang="fr-FR" sz="5000" dirty="0">
                <a:solidFill>
                  <a:srgbClr val="002060"/>
                </a:solidFill>
              </a:rPr>
              <a:t>SCEREN 2008</a:t>
            </a:r>
            <a:r>
              <a:rPr lang="fr-FR" sz="5000" i="1" dirty="0" smtClean="0">
                <a:solidFill>
                  <a:srgbClr val="002060"/>
                </a:solidFill>
              </a:rPr>
              <a:t>.</a:t>
            </a:r>
          </a:p>
          <a:p>
            <a:pPr>
              <a:buFont typeface="Wingdings" panose="05000000000000000000" pitchFamily="2" charset="2"/>
              <a:buChar char="q"/>
            </a:pPr>
            <a:endParaRPr lang="fr-FR" sz="5000" i="1" dirty="0">
              <a:solidFill>
                <a:srgbClr val="002060"/>
              </a:solidFill>
            </a:endParaRPr>
          </a:p>
          <a:p>
            <a:pPr>
              <a:buFont typeface="Wingdings" panose="05000000000000000000" pitchFamily="2" charset="2"/>
              <a:buChar char="q"/>
            </a:pPr>
            <a:r>
              <a:rPr lang="fr-FR" sz="5000" i="1" dirty="0">
                <a:solidFill>
                  <a:srgbClr val="002060"/>
                </a:solidFill>
              </a:rPr>
              <a:t>Atlas des Développements durables</a:t>
            </a:r>
            <a:r>
              <a:rPr lang="fr-FR" sz="5000" dirty="0">
                <a:solidFill>
                  <a:srgbClr val="002060"/>
                </a:solidFill>
              </a:rPr>
              <a:t>, Y. </a:t>
            </a:r>
            <a:r>
              <a:rPr lang="fr-FR" sz="5000" dirty="0" err="1">
                <a:solidFill>
                  <a:srgbClr val="002060"/>
                </a:solidFill>
              </a:rPr>
              <a:t>Veyret</a:t>
            </a:r>
            <a:r>
              <a:rPr lang="fr-FR" sz="5000" dirty="0">
                <a:solidFill>
                  <a:srgbClr val="002060"/>
                </a:solidFill>
              </a:rPr>
              <a:t> et P. Arnould, Autrement, 2008</a:t>
            </a:r>
            <a:r>
              <a:rPr lang="fr-FR" sz="5000" dirty="0" smtClean="0">
                <a:solidFill>
                  <a:srgbClr val="002060"/>
                </a:solidFill>
              </a:rPr>
              <a:t>.</a:t>
            </a:r>
          </a:p>
          <a:p>
            <a:pPr>
              <a:buFont typeface="Wingdings" panose="05000000000000000000" pitchFamily="2" charset="2"/>
              <a:buChar char="q"/>
            </a:pPr>
            <a:endParaRPr lang="fr-FR" sz="5000" dirty="0" smtClean="0">
              <a:solidFill>
                <a:srgbClr val="002060"/>
              </a:solidFill>
            </a:endParaRPr>
          </a:p>
          <a:p>
            <a:pPr marL="0" indent="0">
              <a:buNone/>
            </a:pPr>
            <a:endParaRPr lang="fr-FR" sz="5000" dirty="0">
              <a:solidFill>
                <a:srgbClr val="002060"/>
              </a:solidFill>
            </a:endParaRPr>
          </a:p>
          <a:p>
            <a:pPr>
              <a:buFont typeface="Wingdings" panose="05000000000000000000" pitchFamily="2" charset="2"/>
              <a:buChar char="q"/>
            </a:pPr>
            <a:r>
              <a:rPr lang="fr-FR" sz="5000" i="1" dirty="0">
                <a:solidFill>
                  <a:srgbClr val="002060"/>
                </a:solidFill>
              </a:rPr>
              <a:t>Les géographes français face au développement durable</a:t>
            </a:r>
            <a:r>
              <a:rPr lang="fr-FR" sz="5000" dirty="0">
                <a:solidFill>
                  <a:srgbClr val="002060"/>
                </a:solidFill>
              </a:rPr>
              <a:t>, Anne </a:t>
            </a:r>
            <a:r>
              <a:rPr lang="fr-FR" sz="5000" dirty="0" err="1">
                <a:solidFill>
                  <a:srgbClr val="002060"/>
                </a:solidFill>
              </a:rPr>
              <a:t>Jegou</a:t>
            </a:r>
            <a:r>
              <a:rPr lang="fr-FR" sz="5000" dirty="0">
                <a:solidFill>
                  <a:srgbClr val="002060"/>
                </a:solidFill>
              </a:rPr>
              <a:t>, L’information géographique, mars 2007.</a:t>
            </a:r>
          </a:p>
          <a:p>
            <a:pPr marL="0" indent="0">
              <a:buNone/>
            </a:pPr>
            <a:r>
              <a:rPr lang="fr-FR" sz="5000" dirty="0">
                <a:solidFill>
                  <a:srgbClr val="002060"/>
                </a:solidFill>
                <a:hlinkClick r:id="rId2"/>
              </a:rPr>
              <a:t>http://</a:t>
            </a:r>
            <a:r>
              <a:rPr lang="fr-FR" sz="5000" dirty="0" smtClean="0">
                <a:solidFill>
                  <a:srgbClr val="002060"/>
                </a:solidFill>
                <a:hlinkClick r:id="rId2"/>
              </a:rPr>
              <a:t>www.cairn.info/zen.php?ID_ARTICLE=LIG_713_0006</a:t>
            </a:r>
            <a:endParaRPr lang="fr-FR" sz="5000" dirty="0" smtClean="0">
              <a:solidFill>
                <a:srgbClr val="002060"/>
              </a:solidFill>
            </a:endParaRPr>
          </a:p>
          <a:p>
            <a:pPr marL="0" indent="0">
              <a:buNone/>
            </a:pPr>
            <a:endParaRPr lang="fr-FR" sz="5000" dirty="0">
              <a:solidFill>
                <a:srgbClr val="002060"/>
              </a:solidFill>
            </a:endParaRPr>
          </a:p>
          <a:p>
            <a:pPr marL="0" indent="0">
              <a:buNone/>
            </a:pPr>
            <a:endParaRPr lang="fr-FR" sz="5000" dirty="0">
              <a:solidFill>
                <a:srgbClr val="002060"/>
              </a:solidFill>
            </a:endParaRPr>
          </a:p>
          <a:p>
            <a:pPr>
              <a:buFont typeface="Wingdings" panose="05000000000000000000" pitchFamily="2" charset="2"/>
              <a:buChar char="q"/>
            </a:pPr>
            <a:r>
              <a:rPr lang="fr-FR" sz="5000" i="1" dirty="0">
                <a:solidFill>
                  <a:srgbClr val="002060"/>
                </a:solidFill>
              </a:rPr>
              <a:t>Développement durable. Quels enjeux géographiques ?</a:t>
            </a:r>
            <a:r>
              <a:rPr lang="fr-FR" sz="5000" dirty="0">
                <a:solidFill>
                  <a:srgbClr val="002060"/>
                </a:solidFill>
              </a:rPr>
              <a:t> Valérie Morel, Gérard </a:t>
            </a:r>
            <a:r>
              <a:rPr lang="fr-FR" sz="5000" dirty="0" err="1">
                <a:solidFill>
                  <a:srgbClr val="002060"/>
                </a:solidFill>
              </a:rPr>
              <a:t>Granier</a:t>
            </a:r>
            <a:r>
              <a:rPr lang="fr-FR" sz="5000" dirty="0">
                <a:solidFill>
                  <a:srgbClr val="002060"/>
                </a:solidFill>
              </a:rPr>
              <a:t> et Yvette </a:t>
            </a:r>
            <a:r>
              <a:rPr lang="fr-FR" sz="5000" dirty="0" err="1">
                <a:solidFill>
                  <a:srgbClr val="002060"/>
                </a:solidFill>
              </a:rPr>
              <a:t>Veyret</a:t>
            </a:r>
            <a:r>
              <a:rPr lang="fr-FR" sz="5000" dirty="0">
                <a:solidFill>
                  <a:srgbClr val="002060"/>
                </a:solidFill>
              </a:rPr>
              <a:t>, 2006, Dossier n°8053, La Documentation Photographique</a:t>
            </a:r>
            <a:r>
              <a:rPr lang="fr-FR" sz="5000" dirty="0" smtClean="0">
                <a:solidFill>
                  <a:srgbClr val="002060"/>
                </a:solidFill>
              </a:rPr>
              <a:t>.</a:t>
            </a:r>
          </a:p>
          <a:p>
            <a:pPr>
              <a:buFont typeface="Wingdings" panose="05000000000000000000" pitchFamily="2" charset="2"/>
              <a:buChar char="q"/>
            </a:pPr>
            <a:endParaRPr lang="fr-FR" sz="5000" dirty="0" smtClean="0">
              <a:solidFill>
                <a:srgbClr val="002060"/>
              </a:solidFill>
            </a:endParaRPr>
          </a:p>
          <a:p>
            <a:pPr>
              <a:buFont typeface="Wingdings" panose="05000000000000000000" pitchFamily="2" charset="2"/>
              <a:buChar char="q"/>
            </a:pPr>
            <a:endParaRPr lang="fr-FR" sz="5000" dirty="0">
              <a:solidFill>
                <a:srgbClr val="002060"/>
              </a:solidFill>
            </a:endParaRPr>
          </a:p>
          <a:p>
            <a:pPr>
              <a:buFont typeface="Wingdings" panose="05000000000000000000" pitchFamily="2" charset="2"/>
              <a:buChar char="q"/>
            </a:pPr>
            <a:r>
              <a:rPr lang="fr-FR" sz="5000" dirty="0">
                <a:solidFill>
                  <a:srgbClr val="002060"/>
                </a:solidFill>
              </a:rPr>
              <a:t>Le Développement durable: réflexions géographiques, Y. </a:t>
            </a:r>
            <a:r>
              <a:rPr lang="fr-FR" sz="5000" dirty="0" err="1">
                <a:solidFill>
                  <a:srgbClr val="002060"/>
                </a:solidFill>
              </a:rPr>
              <a:t>Veyret</a:t>
            </a:r>
            <a:r>
              <a:rPr lang="fr-FR" sz="5000" dirty="0">
                <a:solidFill>
                  <a:srgbClr val="002060"/>
                </a:solidFill>
              </a:rPr>
              <a:t>:</a:t>
            </a:r>
          </a:p>
          <a:p>
            <a:pPr marL="0" indent="0">
              <a:buNone/>
            </a:pPr>
            <a:r>
              <a:rPr lang="fr-FR" sz="5000" dirty="0">
                <a:solidFill>
                  <a:srgbClr val="002060"/>
                </a:solidFill>
                <a:hlinkClick r:id="rId3"/>
              </a:rPr>
              <a:t>http://</a:t>
            </a:r>
            <a:r>
              <a:rPr lang="fr-FR" sz="5000" dirty="0" smtClean="0">
                <a:solidFill>
                  <a:srgbClr val="002060"/>
                </a:solidFill>
                <a:hlinkClick r:id="rId3"/>
              </a:rPr>
              <a:t>ww3.ac-poitiers.fr/hist_geo/Phares/EEDD/yveyretmai05.pdf</a:t>
            </a:r>
            <a:endParaRPr lang="fr-FR" sz="5000" dirty="0" smtClean="0">
              <a:solidFill>
                <a:srgbClr val="002060"/>
              </a:solidFill>
            </a:endParaRPr>
          </a:p>
          <a:p>
            <a:pPr marL="0" indent="0">
              <a:buNone/>
            </a:pPr>
            <a:endParaRPr lang="fr-FR" sz="5000" dirty="0">
              <a:solidFill>
                <a:srgbClr val="002060"/>
              </a:solidFill>
            </a:endParaRPr>
          </a:p>
          <a:p>
            <a:pPr>
              <a:buFont typeface="Wingdings" panose="05000000000000000000" pitchFamily="2" charset="2"/>
              <a:buChar char="q"/>
            </a:pPr>
            <a:r>
              <a:rPr lang="fr-FR" sz="5000" i="1" dirty="0" smtClean="0">
                <a:solidFill>
                  <a:srgbClr val="002060"/>
                </a:solidFill>
              </a:rPr>
              <a:t>Le développement durable: un concept géographique? </a:t>
            </a:r>
            <a:r>
              <a:rPr lang="fr-FR" sz="5000" dirty="0" smtClean="0">
                <a:solidFill>
                  <a:srgbClr val="002060"/>
                </a:solidFill>
              </a:rPr>
              <a:t>Vincent CLEMENT, </a:t>
            </a:r>
            <a:r>
              <a:rPr lang="fr-FR" sz="5000" dirty="0" err="1" smtClean="0">
                <a:solidFill>
                  <a:srgbClr val="002060"/>
                </a:solidFill>
              </a:rPr>
              <a:t>Géoconfluences</a:t>
            </a:r>
            <a:r>
              <a:rPr lang="fr-FR" sz="5000" dirty="0" smtClean="0">
                <a:solidFill>
                  <a:srgbClr val="002060"/>
                </a:solidFill>
              </a:rPr>
              <a:t> le 26/07/2004.</a:t>
            </a:r>
          </a:p>
          <a:p>
            <a:pPr>
              <a:buFont typeface="Wingdings" panose="05000000000000000000" pitchFamily="2" charset="2"/>
              <a:buChar char="q"/>
            </a:pPr>
            <a:endParaRPr lang="fr-FR" sz="5000" dirty="0" smtClean="0">
              <a:solidFill>
                <a:srgbClr val="002060"/>
              </a:solidFill>
            </a:endParaRPr>
          </a:p>
          <a:p>
            <a:pPr>
              <a:buFont typeface="Wingdings" panose="05000000000000000000" pitchFamily="2" charset="2"/>
              <a:buChar char="q"/>
            </a:pPr>
            <a:r>
              <a:rPr lang="fr-FR" sz="5000" dirty="0" smtClean="0">
                <a:solidFill>
                  <a:srgbClr val="002060"/>
                </a:solidFill>
                <a:hlinkClick r:id="rId4"/>
              </a:rPr>
              <a:t>http</a:t>
            </a:r>
            <a:r>
              <a:rPr lang="fr-FR" sz="5000" dirty="0">
                <a:solidFill>
                  <a:srgbClr val="002060"/>
                </a:solidFill>
                <a:hlinkClick r:id="rId4"/>
              </a:rPr>
              <a:t>://</a:t>
            </a:r>
            <a:r>
              <a:rPr lang="fr-FR" sz="5000" dirty="0" smtClean="0">
                <a:solidFill>
                  <a:srgbClr val="002060"/>
                </a:solidFill>
                <a:hlinkClick r:id="rId4"/>
              </a:rPr>
              <a:t>www.developpement-durable.gouv.fr</a:t>
            </a:r>
            <a:endParaRPr lang="fr-FR" sz="5000" dirty="0" smtClean="0">
              <a:solidFill>
                <a:srgbClr val="002060"/>
              </a:solidFill>
            </a:endParaRPr>
          </a:p>
          <a:p>
            <a:pPr>
              <a:buFont typeface="Wingdings" panose="05000000000000000000" pitchFamily="2" charset="2"/>
              <a:buChar char="q"/>
            </a:pPr>
            <a:endParaRPr lang="fr-FR" sz="5000" dirty="0" smtClean="0">
              <a:solidFill>
                <a:srgbClr val="002060"/>
              </a:solidFill>
            </a:endParaRPr>
          </a:p>
          <a:p>
            <a:pPr>
              <a:buFont typeface="Wingdings" panose="05000000000000000000" pitchFamily="2" charset="2"/>
              <a:buChar char="q"/>
            </a:pPr>
            <a:r>
              <a:rPr lang="fr-FR" sz="5000" dirty="0" smtClean="0">
                <a:solidFill>
                  <a:srgbClr val="002060"/>
                </a:solidFill>
              </a:rPr>
              <a:t>http</a:t>
            </a:r>
            <a:r>
              <a:rPr lang="fr-FR" sz="5000" dirty="0">
                <a:solidFill>
                  <a:srgbClr val="002060"/>
                </a:solidFill>
              </a:rPr>
              <a:t>://www.irdes.fr/documentation/syntheses/la-geographie-de-la-sante.pdf</a:t>
            </a:r>
            <a:endParaRPr lang="fr-FR" sz="5000" dirty="0" smtClean="0">
              <a:solidFill>
                <a:srgbClr val="002060"/>
              </a:solidFill>
            </a:endParaRPr>
          </a:p>
          <a:p>
            <a:pPr marL="0" indent="0">
              <a:buNone/>
            </a:pPr>
            <a:endParaRPr lang="fr-FR" dirty="0" smtClean="0">
              <a:solidFill>
                <a:srgbClr val="002060"/>
              </a:solidFill>
            </a:endParaRPr>
          </a:p>
          <a:p>
            <a:pPr marL="0" indent="0">
              <a:buNone/>
            </a:pPr>
            <a:endParaRPr lang="fr-FR" dirty="0" smtClean="0">
              <a:solidFill>
                <a:srgbClr val="002060"/>
              </a:solidFill>
            </a:endParaRPr>
          </a:p>
          <a:p>
            <a:pPr>
              <a:buFont typeface="Wingdings" panose="05000000000000000000" pitchFamily="2" charset="2"/>
              <a:buChar char="q"/>
            </a:pPr>
            <a:endParaRPr lang="fr-FR" dirty="0">
              <a:solidFill>
                <a:srgbClr val="002060"/>
              </a:solidFill>
            </a:endParaRPr>
          </a:p>
        </p:txBody>
      </p:sp>
    </p:spTree>
    <p:extLst>
      <p:ext uri="{BB962C8B-B14F-4D97-AF65-F5344CB8AC3E}">
        <p14:creationId xmlns:p14="http://schemas.microsoft.com/office/powerpoint/2010/main" val="804267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0839" y="-35706"/>
            <a:ext cx="6739864" cy="5640439"/>
            <a:chOff x="-30839" y="-35705"/>
            <a:chExt cx="6739864" cy="4719670"/>
          </a:xfrm>
        </p:grpSpPr>
        <p:pic>
          <p:nvPicPr>
            <p:cNvPr id="2050" name="Picture 2" descr="http://www.astrosurf.com/luxorion/Sciences/dev-durable-tendance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39" y="-35705"/>
              <a:ext cx="6739864" cy="4719670"/>
            </a:xfrm>
            <a:prstGeom prst="rect">
              <a:avLst/>
            </a:prstGeom>
            <a:noFill/>
            <a:extLst>
              <a:ext uri="{909E8E84-426E-40DD-AFC4-6F175D3DCCD1}">
                <a14:hiddenFill xmlns:a14="http://schemas.microsoft.com/office/drawing/2010/main">
                  <a:solidFill>
                    <a:srgbClr val="FFFFFF"/>
                  </a:solidFill>
                </a14:hiddenFill>
              </a:ext>
            </a:extLst>
          </p:spPr>
        </p:pic>
        <p:sp>
          <p:nvSpPr>
            <p:cNvPr id="3" name="Hexagone 2"/>
            <p:cNvSpPr/>
            <p:nvPr/>
          </p:nvSpPr>
          <p:spPr>
            <a:xfrm rot="5400000">
              <a:off x="2406490" y="1179828"/>
              <a:ext cx="1865205" cy="2284433"/>
            </a:xfrm>
            <a:prstGeom prst="hexagon">
              <a:avLst>
                <a:gd name="adj" fmla="val 19385"/>
                <a:gd name="vf" fmla="val 115470"/>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a:xfrm>
            <a:off x="1122218" y="3761656"/>
            <a:ext cx="11069782" cy="3096344"/>
          </a:xfrm>
          <a:solidFill>
            <a:srgbClr val="FFFF00">
              <a:alpha val="48000"/>
            </a:srgbClr>
          </a:solidFill>
          <a:ln w="117475" cmpd="thickThin">
            <a:solidFill>
              <a:schemeClr val="accent1">
                <a:lumMod val="75000"/>
              </a:schemeClr>
            </a:solidFill>
          </a:ln>
        </p:spPr>
        <p:txBody>
          <a:bodyPr>
            <a:normAutofit/>
          </a:bodyPr>
          <a:lstStyle/>
          <a:p>
            <a:pPr algn="r"/>
            <a:r>
              <a:rPr lang="fr-FR" sz="6000" dirty="0" smtClean="0">
                <a:solidFill>
                  <a:schemeClr val="accent5">
                    <a:lumMod val="75000"/>
                  </a:schemeClr>
                </a:solidFill>
                <a:effectLst>
                  <a:outerShdw blurRad="38100" dist="38100" dir="2700000" algn="tl">
                    <a:srgbClr val="000000">
                      <a:alpha val="43137"/>
                    </a:srgbClr>
                  </a:outerShdw>
                </a:effectLst>
                <a:latin typeface="handwriting-draft_free-version" pitchFamily="2" charset="0"/>
              </a:rPr>
              <a:t>Les </a:t>
            </a:r>
            <a:r>
              <a:rPr lang="fr-FR" sz="6000" dirty="0" err="1" smtClean="0">
                <a:solidFill>
                  <a:schemeClr val="accent5">
                    <a:lumMod val="75000"/>
                  </a:schemeClr>
                </a:solidFill>
                <a:effectLst>
                  <a:outerShdw blurRad="38100" dist="38100" dir="2700000" algn="tl">
                    <a:srgbClr val="000000">
                      <a:alpha val="43137"/>
                    </a:srgbClr>
                  </a:outerShdw>
                </a:effectLst>
                <a:latin typeface="handwriting-draft_free-version" pitchFamily="2" charset="0"/>
              </a:rPr>
              <a:t>geographes</a:t>
            </a:r>
            <a:r>
              <a:rPr lang="fr-FR" sz="6000" dirty="0" smtClean="0">
                <a:solidFill>
                  <a:schemeClr val="accent5">
                    <a:lumMod val="75000"/>
                  </a:schemeClr>
                </a:solidFill>
                <a:effectLst>
                  <a:outerShdw blurRad="38100" dist="38100" dir="2700000" algn="tl">
                    <a:srgbClr val="000000">
                      <a:alpha val="43137"/>
                    </a:srgbClr>
                  </a:outerShdw>
                </a:effectLst>
                <a:latin typeface="handwriting-draft_free-version" pitchFamily="2" charset="0"/>
              </a:rPr>
              <a:t> </a:t>
            </a:r>
            <a:br>
              <a:rPr lang="fr-FR" sz="6000" dirty="0" smtClean="0">
                <a:solidFill>
                  <a:schemeClr val="accent5">
                    <a:lumMod val="75000"/>
                  </a:schemeClr>
                </a:solidFill>
                <a:effectLst>
                  <a:outerShdw blurRad="38100" dist="38100" dir="2700000" algn="tl">
                    <a:srgbClr val="000000">
                      <a:alpha val="43137"/>
                    </a:srgbClr>
                  </a:outerShdw>
                </a:effectLst>
                <a:latin typeface="handwriting-draft_free-version" pitchFamily="2" charset="0"/>
              </a:rPr>
            </a:br>
            <a:r>
              <a:rPr lang="fr-FR" sz="6000" dirty="0" smtClean="0">
                <a:solidFill>
                  <a:schemeClr val="accent5">
                    <a:lumMod val="75000"/>
                  </a:schemeClr>
                </a:solidFill>
                <a:effectLst>
                  <a:outerShdw blurRad="38100" dist="38100" dir="2700000" algn="tl">
                    <a:srgbClr val="000000">
                      <a:alpha val="43137"/>
                    </a:srgbClr>
                  </a:outerShdw>
                </a:effectLst>
                <a:latin typeface="handwriting-draft_free-version" pitchFamily="2" charset="0"/>
              </a:rPr>
              <a:t>et le </a:t>
            </a:r>
            <a:br>
              <a:rPr lang="fr-FR" sz="6000" dirty="0" smtClean="0">
                <a:solidFill>
                  <a:schemeClr val="accent5">
                    <a:lumMod val="75000"/>
                  </a:schemeClr>
                </a:solidFill>
                <a:effectLst>
                  <a:outerShdw blurRad="38100" dist="38100" dir="2700000" algn="tl">
                    <a:srgbClr val="000000">
                      <a:alpha val="43137"/>
                    </a:srgbClr>
                  </a:outerShdw>
                </a:effectLst>
                <a:latin typeface="handwriting-draft_free-version" pitchFamily="2" charset="0"/>
              </a:rPr>
            </a:br>
            <a:r>
              <a:rPr lang="fr-FR" sz="6000" dirty="0" smtClean="0">
                <a:solidFill>
                  <a:schemeClr val="accent5">
                    <a:lumMod val="75000"/>
                  </a:schemeClr>
                </a:solidFill>
                <a:effectLst>
                  <a:outerShdw blurRad="38100" dist="38100" dir="2700000" algn="tl">
                    <a:srgbClr val="000000">
                      <a:alpha val="43137"/>
                    </a:srgbClr>
                  </a:outerShdw>
                </a:effectLst>
                <a:latin typeface="handwriting-draft_free-version" pitchFamily="2" charset="0"/>
              </a:rPr>
              <a:t>changement global</a:t>
            </a:r>
            <a:endParaRPr lang="fr-FR" sz="6000" dirty="0">
              <a:solidFill>
                <a:schemeClr val="accent5">
                  <a:lumMod val="75000"/>
                </a:schemeClr>
              </a:solidFill>
              <a:effectLst>
                <a:outerShdw blurRad="38100" dist="38100" dir="2700000" algn="tl">
                  <a:srgbClr val="000000">
                    <a:alpha val="43137"/>
                  </a:srgbClr>
                </a:outerShdw>
              </a:effectLst>
              <a:latin typeface="handwriting-draft_free-version" pitchFamily="2" charset="0"/>
            </a:endParaRPr>
          </a:p>
        </p:txBody>
      </p:sp>
      <p:sp>
        <p:nvSpPr>
          <p:cNvPr id="6" name="Forme libre 5"/>
          <p:cNvSpPr/>
          <p:nvPr/>
        </p:nvSpPr>
        <p:spPr>
          <a:xfrm>
            <a:off x="8049980" y="4035675"/>
            <a:ext cx="196409" cy="224330"/>
          </a:xfrm>
          <a:custGeom>
            <a:avLst/>
            <a:gdLst>
              <a:gd name="connsiteX0" fmla="*/ 106985 w 196409"/>
              <a:gd name="connsiteY0" fmla="*/ 27742 h 224330"/>
              <a:gd name="connsiteX1" fmla="*/ 27086 w 196409"/>
              <a:gd name="connsiteY1" fmla="*/ 134274 h 224330"/>
              <a:gd name="connsiteX2" fmla="*/ 453 w 196409"/>
              <a:gd name="connsiteY2" fmla="*/ 205296 h 224330"/>
              <a:gd name="connsiteX3" fmla="*/ 44841 w 196409"/>
              <a:gd name="connsiteY3" fmla="*/ 223051 h 224330"/>
              <a:gd name="connsiteX4" fmla="*/ 115863 w 196409"/>
              <a:gd name="connsiteY4" fmla="*/ 178663 h 224330"/>
              <a:gd name="connsiteX5" fmla="*/ 160251 w 196409"/>
              <a:gd name="connsiteY5" fmla="*/ 98764 h 224330"/>
              <a:gd name="connsiteX6" fmla="*/ 195762 w 196409"/>
              <a:gd name="connsiteY6" fmla="*/ 45498 h 224330"/>
              <a:gd name="connsiteX7" fmla="*/ 178007 w 196409"/>
              <a:gd name="connsiteY7" fmla="*/ 1109 h 224330"/>
              <a:gd name="connsiteX8" fmla="*/ 106985 w 196409"/>
              <a:gd name="connsiteY8" fmla="*/ 27742 h 22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09" h="224330">
                <a:moveTo>
                  <a:pt x="106985" y="27742"/>
                </a:moveTo>
                <a:cubicBezTo>
                  <a:pt x="81831" y="49936"/>
                  <a:pt x="44841" y="104682"/>
                  <a:pt x="27086" y="134274"/>
                </a:cubicBezTo>
                <a:cubicBezTo>
                  <a:pt x="9331" y="163866"/>
                  <a:pt x="-2506" y="190500"/>
                  <a:pt x="453" y="205296"/>
                </a:cubicBezTo>
                <a:cubicBezTo>
                  <a:pt x="3412" y="220092"/>
                  <a:pt x="25606" y="227490"/>
                  <a:pt x="44841" y="223051"/>
                </a:cubicBezTo>
                <a:cubicBezTo>
                  <a:pt x="64076" y="218612"/>
                  <a:pt x="96628" y="199378"/>
                  <a:pt x="115863" y="178663"/>
                </a:cubicBezTo>
                <a:cubicBezTo>
                  <a:pt x="135098" y="157949"/>
                  <a:pt x="146935" y="120958"/>
                  <a:pt x="160251" y="98764"/>
                </a:cubicBezTo>
                <a:cubicBezTo>
                  <a:pt x="173567" y="76570"/>
                  <a:pt x="192803" y="61774"/>
                  <a:pt x="195762" y="45498"/>
                </a:cubicBezTo>
                <a:cubicBezTo>
                  <a:pt x="198721" y="29222"/>
                  <a:pt x="191323" y="5548"/>
                  <a:pt x="178007" y="1109"/>
                </a:cubicBezTo>
                <a:cubicBezTo>
                  <a:pt x="164691" y="-3330"/>
                  <a:pt x="132139" y="5548"/>
                  <a:pt x="106985" y="27742"/>
                </a:cubicBezTo>
                <a:close/>
              </a:path>
            </a:pathLst>
          </a:custGeom>
          <a:blipFill>
            <a:blip r:embed="rId3">
              <a:duotone>
                <a:schemeClr val="accent5">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20774899"/>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1026" name="Picture 2" descr="A wildfire rages through Fort McMurray, Alberta, on Wednesday, May 4, 2016. The raging wildfire emptied Canada's main oil sands city, destroying entire neighborhoods of Fort McMurray, where officials warned Wednesday that all efforts to suppress the fire have failed.  (Jason Franson /The Canadian Press via AP) MANDATORY CREDIT"/>
          <p:cNvPicPr>
            <a:picLocks noChangeAspect="1" noChangeArrowheads="1"/>
          </p:cNvPicPr>
          <p:nvPr/>
        </p:nvPicPr>
        <p:blipFill rotWithShape="1">
          <a:blip r:embed="rId2">
            <a:extLst>
              <a:ext uri="{28A0092B-C50C-407E-A947-70E740481C1C}">
                <a14:useLocalDpi xmlns:a14="http://schemas.microsoft.com/office/drawing/2010/main" val="0"/>
              </a:ext>
            </a:extLst>
          </a:blip>
          <a:srcRect r="2657"/>
          <a:stretch/>
        </p:blipFill>
        <p:spPr bwMode="auto">
          <a:xfrm>
            <a:off x="1789" y="-1838"/>
            <a:ext cx="12190211" cy="68598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90237"/>
            <a:ext cx="6096000" cy="369332"/>
          </a:xfrm>
          <a:prstGeom prst="rect">
            <a:avLst/>
          </a:prstGeom>
        </p:spPr>
        <p:txBody>
          <a:bodyPr>
            <a:spAutoFit/>
          </a:bodyPr>
          <a:lstStyle/>
          <a:p>
            <a:r>
              <a:rPr lang="en-US" b="1" i="0" dirty="0" smtClean="0">
                <a:effectLst/>
                <a:ea typeface="SimSun" panose="02010600030101010101" pitchFamily="2" charset="-122"/>
              </a:rPr>
              <a:t>4 Mai 2016. Fort McMurray, Alberta (Sources: AP)</a:t>
            </a:r>
            <a:endParaRPr lang="fr-FR" b="1" dirty="0">
              <a:ea typeface="SimSun" panose="02010600030101010101" pitchFamily="2" charset="-122"/>
            </a:endParaRPr>
          </a:p>
        </p:txBody>
      </p:sp>
      <p:pic>
        <p:nvPicPr>
          <p:cNvPr id="1028" name="Picture 4" descr="Image satellite de la Nasa du 3 mai 2016 montrant la région de Fort McMurray dans l'Alberta, ravagée par les flam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149" y="-1838"/>
            <a:ext cx="7012851" cy="52596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901989" y="-2096"/>
            <a:ext cx="2290011" cy="646331"/>
          </a:xfrm>
          <a:prstGeom prst="rect">
            <a:avLst/>
          </a:prstGeom>
        </p:spPr>
        <p:txBody>
          <a:bodyPr wrap="square">
            <a:spAutoFit/>
          </a:bodyPr>
          <a:lstStyle/>
          <a:p>
            <a:r>
              <a:rPr lang="fr-FR" b="0" i="0" dirty="0" smtClean="0">
                <a:solidFill>
                  <a:schemeClr val="bg1">
                    <a:lumMod val="75000"/>
                  </a:schemeClr>
                </a:solidFill>
                <a:effectLst/>
                <a:latin typeface="PN_light"/>
              </a:rPr>
              <a:t>Image satellite Nasa                3 mai 2016</a:t>
            </a:r>
            <a:r>
              <a:rPr lang="fr-FR" dirty="0">
                <a:solidFill>
                  <a:schemeClr val="bg1">
                    <a:lumMod val="75000"/>
                  </a:schemeClr>
                </a:solidFill>
                <a:latin typeface="PN_light"/>
              </a:rPr>
              <a:t> </a:t>
            </a:r>
            <a:r>
              <a:rPr lang="fr-FR" dirty="0" smtClean="0">
                <a:solidFill>
                  <a:schemeClr val="bg1">
                    <a:lumMod val="75000"/>
                  </a:schemeClr>
                </a:solidFill>
                <a:latin typeface="PN_light"/>
              </a:rPr>
              <a:t>(</a:t>
            </a:r>
            <a:r>
              <a:rPr lang="fr-FR" b="0" i="0" dirty="0" smtClean="0">
                <a:solidFill>
                  <a:schemeClr val="bg1">
                    <a:lumMod val="75000"/>
                  </a:schemeClr>
                </a:solidFill>
                <a:effectLst/>
                <a:latin typeface="PN_light"/>
              </a:rPr>
              <a:t>AFP)</a:t>
            </a:r>
            <a:endParaRPr lang="fr-FR" b="0" i="0" dirty="0">
              <a:solidFill>
                <a:schemeClr val="bg1">
                  <a:lumMod val="75000"/>
                </a:schemeClr>
              </a:solidFill>
              <a:effectLst/>
              <a:latin typeface="PN_light"/>
            </a:endParaRPr>
          </a:p>
        </p:txBody>
      </p:sp>
    </p:spTree>
    <p:extLst>
      <p:ext uri="{BB962C8B-B14F-4D97-AF65-F5344CB8AC3E}">
        <p14:creationId xmlns:p14="http://schemas.microsoft.com/office/powerpoint/2010/main" val="332315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randombar(horizontal)">
                                      <p:cBhvr>
                                        <p:cTn id="7" dur="500"/>
                                        <p:tgtEl>
                                          <p:spTgt spid="10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rot="21048547">
            <a:off x="577125" y="878230"/>
            <a:ext cx="5686425" cy="2505075"/>
          </a:xfrm>
          <a:prstGeom prst="rect">
            <a:avLst/>
          </a:prstGeom>
          <a:ln w="41275">
            <a:solidFill>
              <a:schemeClr val="tx1"/>
            </a:solidFill>
          </a:ln>
        </p:spPr>
      </p:pic>
      <p:pic>
        <p:nvPicPr>
          <p:cNvPr id="2050" name="Picture 2" descr="http://s1.lemde.fr/mmpub/edt/zip/20151013/162338/assets/images/content/022-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975" y="-4854"/>
            <a:ext cx="10359025" cy="68628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57607" y="5952023"/>
            <a:ext cx="10359025" cy="830997"/>
          </a:xfrm>
          <a:prstGeom prst="rect">
            <a:avLst/>
          </a:prstGeom>
        </p:spPr>
        <p:txBody>
          <a:bodyPr wrap="square">
            <a:spAutoFit/>
          </a:bodyPr>
          <a:lstStyle/>
          <a:p>
            <a:r>
              <a:rPr lang="fr-FR" sz="1600" b="1" dirty="0">
                <a:solidFill>
                  <a:srgbClr val="16212C"/>
                </a:solidFill>
              </a:rPr>
              <a:t>L</a:t>
            </a:r>
            <a:r>
              <a:rPr lang="fr-FR" sz="1600" b="1" i="0" dirty="0" smtClean="0">
                <a:solidFill>
                  <a:srgbClr val="16212C"/>
                </a:solidFill>
                <a:effectLst/>
              </a:rPr>
              <a:t>a </a:t>
            </a:r>
            <a:r>
              <a:rPr lang="fr-FR" sz="1600" b="1" i="0" dirty="0" err="1" smtClean="0">
                <a:solidFill>
                  <a:srgbClr val="16212C"/>
                </a:solidFill>
                <a:effectLst/>
              </a:rPr>
              <a:t>maneaba</a:t>
            </a:r>
            <a:r>
              <a:rPr lang="fr-FR" sz="1600" b="1" i="0" dirty="0" smtClean="0">
                <a:solidFill>
                  <a:srgbClr val="16212C"/>
                </a:solidFill>
                <a:effectLst/>
              </a:rPr>
              <a:t>, "maison commune" au centre de la vie sociale des Kiribati, à </a:t>
            </a:r>
            <a:r>
              <a:rPr lang="fr-FR" sz="1600" b="1" i="0" dirty="0" err="1" smtClean="0">
                <a:solidFill>
                  <a:srgbClr val="16212C"/>
                </a:solidFill>
                <a:effectLst/>
              </a:rPr>
              <a:t>Tebikenikoora</a:t>
            </a:r>
            <a:r>
              <a:rPr lang="fr-FR" sz="1600" b="1" i="0" dirty="0" smtClean="0">
                <a:solidFill>
                  <a:srgbClr val="16212C"/>
                </a:solidFill>
                <a:effectLst/>
              </a:rPr>
              <a:t>.</a:t>
            </a:r>
            <a:r>
              <a:rPr lang="fr-FR" sz="1600" b="0" i="0" dirty="0" smtClean="0">
                <a:solidFill>
                  <a:srgbClr val="16212C"/>
                </a:solidFill>
                <a:effectLst/>
              </a:rPr>
              <a:t> </a:t>
            </a:r>
            <a:r>
              <a:rPr lang="fr-FR" sz="1600" dirty="0" smtClean="0"/>
              <a:t/>
            </a:r>
            <a:br>
              <a:rPr lang="fr-FR" sz="1600" dirty="0" smtClean="0"/>
            </a:br>
            <a:r>
              <a:rPr lang="fr-FR" sz="1600" dirty="0" smtClean="0"/>
              <a:t>(</a:t>
            </a:r>
            <a:r>
              <a:rPr lang="fr-FR" sz="1600" b="0" i="0" dirty="0" smtClean="0">
                <a:solidFill>
                  <a:srgbClr val="16212C"/>
                </a:solidFill>
                <a:effectLst/>
              </a:rPr>
              <a:t>Photo : Martin </a:t>
            </a:r>
            <a:r>
              <a:rPr lang="fr-FR" sz="1600" b="0" i="0" dirty="0" err="1" smtClean="0">
                <a:solidFill>
                  <a:srgbClr val="16212C"/>
                </a:solidFill>
                <a:effectLst/>
              </a:rPr>
              <a:t>Chouraqui</a:t>
            </a:r>
            <a:r>
              <a:rPr lang="fr-FR" sz="1600" b="0" i="0" dirty="0" smtClean="0">
                <a:solidFill>
                  <a:srgbClr val="16212C"/>
                </a:solidFill>
                <a:effectLst/>
              </a:rPr>
              <a:t>, Sources: http://www.lemonde.fr/planete/visuel/2015/09/19/les-iles-kiribati-enfer-et-paradis_4753156_3244.html#gBz24o2b2CCdIFEb.99)</a:t>
            </a:r>
            <a:endParaRPr lang="fr-FR" sz="1600" dirty="0"/>
          </a:p>
        </p:txBody>
      </p:sp>
    </p:spTree>
    <p:extLst>
      <p:ext uri="{BB962C8B-B14F-4D97-AF65-F5344CB8AC3E}">
        <p14:creationId xmlns:p14="http://schemas.microsoft.com/office/powerpoint/2010/main" val="94940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1.lemde.fr/mmpub/edt/zip/20151013/162338/assets/images/content/013-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560" y="0"/>
            <a:ext cx="10302240" cy="68654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03120" y="26571"/>
            <a:ext cx="8366760" cy="338554"/>
          </a:xfrm>
          <a:prstGeom prst="rect">
            <a:avLst/>
          </a:prstGeom>
        </p:spPr>
        <p:txBody>
          <a:bodyPr wrap="square">
            <a:spAutoFit/>
          </a:bodyPr>
          <a:lstStyle/>
          <a:p>
            <a:r>
              <a:rPr lang="fr-FR" sz="1600" b="1" i="0" dirty="0" smtClean="0">
                <a:solidFill>
                  <a:srgbClr val="16212C"/>
                </a:solidFill>
                <a:effectLst/>
                <a:latin typeface="Helvetica" panose="020B0604020202020204" pitchFamily="34" charset="0"/>
              </a:rPr>
              <a:t>Route artificielle et digue reliant Betio à Bairiki, financées en partie par l’Australie.</a:t>
            </a:r>
            <a:endParaRPr lang="fr-FR" sz="1600" b="1" dirty="0"/>
          </a:p>
        </p:txBody>
      </p:sp>
      <p:sp>
        <p:nvSpPr>
          <p:cNvPr id="5" name="Bulle ronde 4"/>
          <p:cNvSpPr/>
          <p:nvPr/>
        </p:nvSpPr>
        <p:spPr>
          <a:xfrm>
            <a:off x="4023360" y="399174"/>
            <a:ext cx="5745480" cy="264525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Esméralda </a:t>
            </a:r>
            <a:r>
              <a:rPr lang="fr-FR" sz="1600" b="1" dirty="0" err="1" smtClean="0"/>
              <a:t>Longépée</a:t>
            </a:r>
            <a:r>
              <a:rPr lang="fr-FR" sz="1200" dirty="0" smtClean="0"/>
              <a:t> </a:t>
            </a:r>
          </a:p>
          <a:p>
            <a:pPr algn="ctr"/>
            <a:r>
              <a:rPr lang="fr-FR" sz="1200" dirty="0" smtClean="0"/>
              <a:t>Thèse sur les </a:t>
            </a:r>
            <a:r>
              <a:rPr lang="fr-FR" sz="1200" b="1" dirty="0"/>
              <a:t>La résilience des systèmes socio-écologiques des États </a:t>
            </a:r>
            <a:r>
              <a:rPr lang="fr-FR" sz="1200" b="1" dirty="0" err="1"/>
              <a:t>atolliens</a:t>
            </a:r>
            <a:r>
              <a:rPr lang="fr-FR" sz="1200" b="1" dirty="0"/>
              <a:t> dans le contexte du changement climatique : le cas de Kiribati </a:t>
            </a:r>
            <a:r>
              <a:rPr lang="fr-FR" sz="1200" b="1" dirty="0" smtClean="0"/>
              <a:t>, 2014</a:t>
            </a:r>
            <a:endParaRPr lang="fr-FR" sz="1200" b="1" dirty="0"/>
          </a:p>
          <a:p>
            <a:pPr algn="ctr"/>
            <a:r>
              <a:rPr lang="fr-FR" sz="2000" b="1" dirty="0" smtClean="0"/>
              <a:t>« Le catastrophisme des discours politiques et médiatiques est très loin de la réalité sur le terrain »</a:t>
            </a:r>
            <a:endParaRPr lang="fr-FR" sz="2000" b="1" dirty="0"/>
          </a:p>
        </p:txBody>
      </p:sp>
      <p:pic>
        <p:nvPicPr>
          <p:cNvPr id="3076" name="Picture 4" descr="http://www.socgeo.org/wp-content/uploads/2013/05/jpg_ci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41151">
            <a:off x="732120" y="224861"/>
            <a:ext cx="38100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99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1000" fill="hold"/>
                                        <p:tgtEl>
                                          <p:spTgt spid="3076"/>
                                        </p:tgtEl>
                                        <p:attrNameLst>
                                          <p:attrName>ppt_w</p:attrName>
                                        </p:attrNameLst>
                                      </p:cBhvr>
                                      <p:tavLst>
                                        <p:tav tm="0">
                                          <p:val>
                                            <p:fltVal val="0"/>
                                          </p:val>
                                        </p:tav>
                                        <p:tav tm="100000">
                                          <p:val>
                                            <p:strVal val="#ppt_w"/>
                                          </p:val>
                                        </p:tav>
                                      </p:tavLst>
                                    </p:anim>
                                    <p:anim calcmode="lin" valueType="num">
                                      <p:cBhvr>
                                        <p:cTn id="13" dur="1000" fill="hold"/>
                                        <p:tgtEl>
                                          <p:spTgt spid="3076"/>
                                        </p:tgtEl>
                                        <p:attrNameLst>
                                          <p:attrName>ppt_h</p:attrName>
                                        </p:attrNameLst>
                                      </p:cBhvr>
                                      <p:tavLst>
                                        <p:tav tm="0">
                                          <p:val>
                                            <p:fltVal val="0"/>
                                          </p:val>
                                        </p:tav>
                                        <p:tav tm="100000">
                                          <p:val>
                                            <p:strVal val="#ppt_h"/>
                                          </p:val>
                                        </p:tav>
                                      </p:tavLst>
                                    </p:anim>
                                    <p:anim calcmode="lin" valueType="num">
                                      <p:cBhvr>
                                        <p:cTn id="14" dur="1000" fill="hold"/>
                                        <p:tgtEl>
                                          <p:spTgt spid="3076"/>
                                        </p:tgtEl>
                                        <p:attrNameLst>
                                          <p:attrName>style.rotation</p:attrName>
                                        </p:attrNameLst>
                                      </p:cBhvr>
                                      <p:tavLst>
                                        <p:tav tm="0">
                                          <p:val>
                                            <p:fltVal val="90"/>
                                          </p:val>
                                        </p:tav>
                                        <p:tav tm="100000">
                                          <p:val>
                                            <p:fltVal val="0"/>
                                          </p:val>
                                        </p:tav>
                                      </p:tavLst>
                                    </p:anim>
                                    <p:animEffect transition="in" filter="fade">
                                      <p:cBhvr>
                                        <p:cTn id="15"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74153" y="6585508"/>
            <a:ext cx="5817847" cy="276999"/>
          </a:xfrm>
          <a:prstGeom prst="rect">
            <a:avLst/>
          </a:prstGeom>
        </p:spPr>
        <p:txBody>
          <a:bodyPr wrap="square">
            <a:spAutoFit/>
          </a:bodyPr>
          <a:lstStyle/>
          <a:p>
            <a:r>
              <a:rPr lang="fr-FR" sz="1200" b="1" i="1" dirty="0" smtClean="0">
                <a:sym typeface="Wingdings 3"/>
              </a:rPr>
              <a:t></a:t>
            </a:r>
            <a:r>
              <a:rPr lang="fr-FR" sz="1200" b="1" i="1" dirty="0" smtClean="0"/>
              <a:t>http://www.climate-lab-book.ac.uk/2016/spiralling-global-temperatures/</a:t>
            </a:r>
            <a:endParaRPr lang="fr-FR" sz="1200" b="1" i="1" dirty="0"/>
          </a:p>
        </p:txBody>
      </p:sp>
      <p:sp>
        <p:nvSpPr>
          <p:cNvPr id="7" name="Espace réservé du contenu 2"/>
          <p:cNvSpPr>
            <a:spLocks noGrp="1"/>
          </p:cNvSpPr>
          <p:nvPr>
            <p:ph idx="1"/>
          </p:nvPr>
        </p:nvSpPr>
        <p:spPr>
          <a:xfrm>
            <a:off x="6431280" y="806289"/>
            <a:ext cx="5760720" cy="5245422"/>
          </a:xfrm>
          <a:solidFill>
            <a:srgbClr val="FFCC66"/>
          </a:solidFill>
        </p:spPr>
        <p:txBody>
          <a:bodyPr>
            <a:normAutofit lnSpcReduction="10000"/>
          </a:bodyPr>
          <a:lstStyle/>
          <a:p>
            <a:r>
              <a:rPr lang="fr-FR" b="1" u="sng" dirty="0" smtClean="0"/>
              <a:t>Les certitudes des géographes</a:t>
            </a:r>
          </a:p>
          <a:p>
            <a:r>
              <a:rPr lang="fr-FR" dirty="0" smtClean="0"/>
              <a:t>Réchauffement global</a:t>
            </a:r>
          </a:p>
          <a:p>
            <a:r>
              <a:rPr lang="fr-FR" dirty="0" smtClean="0"/>
              <a:t>Modification des écosystèmes</a:t>
            </a:r>
          </a:p>
          <a:p>
            <a:r>
              <a:rPr lang="fr-FR" dirty="0" smtClean="0"/>
              <a:t>Le réchauffement n’est pas le même et ne sera pas le même d’un coin à l’autre de la planète.</a:t>
            </a:r>
          </a:p>
          <a:p>
            <a:r>
              <a:rPr lang="fr-FR" dirty="0" smtClean="0"/>
              <a:t>De nombreuses sociétés seront affectées (cas Inuits).</a:t>
            </a:r>
          </a:p>
          <a:p>
            <a:r>
              <a:rPr lang="fr-FR" dirty="0" smtClean="0"/>
              <a:t>Nécessité d’une approche régionale, à des échelles plus fines et prenant en compte les différentes interactions (nécessité approche géographique)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374153" cy="6858000"/>
          </a:xfrm>
          <a:prstGeom prst="rect">
            <a:avLst/>
          </a:prstGeom>
        </p:spPr>
      </p:pic>
    </p:spTree>
    <p:extLst>
      <p:ext uri="{BB962C8B-B14F-4D97-AF65-F5344CB8AC3E}">
        <p14:creationId xmlns:p14="http://schemas.microsoft.com/office/powerpoint/2010/main" val="16510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fade">
                                      <p:cBhvr>
                                        <p:cTn id="49" dur="1000"/>
                                        <p:tgtEl>
                                          <p:spTgt spid="7">
                                            <p:txEl>
                                              <p:pRg st="5" end="5"/>
                                            </p:txEl>
                                          </p:spTgt>
                                        </p:tgtEl>
                                      </p:cBhvr>
                                    </p:animEffect>
                                    <p:anim calcmode="lin" valueType="num">
                                      <p:cBhvr>
                                        <p:cTn id="5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1"/>
            <a:ext cx="12200251" cy="6857999"/>
          </a:xfrm>
          <a:prstGeom prst="rect">
            <a:avLst/>
          </a:prstGeom>
        </p:spPr>
      </p:pic>
      <p:pic>
        <p:nvPicPr>
          <p:cNvPr id="5" name="Image 4"/>
          <p:cNvPicPr>
            <a:picLocks noChangeAspect="1"/>
          </p:cNvPicPr>
          <p:nvPr/>
        </p:nvPicPr>
        <p:blipFill rotWithShape="1">
          <a:blip r:embed="rId3"/>
          <a:srcRect l="261" b="7857"/>
          <a:stretch/>
        </p:blipFill>
        <p:spPr>
          <a:xfrm>
            <a:off x="0" y="2"/>
            <a:ext cx="3159822" cy="793568"/>
          </a:xfrm>
          <a:prstGeom prst="rect">
            <a:avLst/>
          </a:prstGeom>
        </p:spPr>
      </p:pic>
      <p:sp>
        <p:nvSpPr>
          <p:cNvPr id="6" name="ZoneTexte 5"/>
          <p:cNvSpPr txBox="1"/>
          <p:nvPr/>
        </p:nvSpPr>
        <p:spPr>
          <a:xfrm>
            <a:off x="6982691" y="-2796"/>
            <a:ext cx="5199487" cy="369332"/>
          </a:xfrm>
          <a:prstGeom prst="rect">
            <a:avLst/>
          </a:prstGeom>
          <a:noFill/>
        </p:spPr>
        <p:txBody>
          <a:bodyPr wrap="square" rtlCol="0">
            <a:spAutoFit/>
          </a:bodyPr>
          <a:lstStyle/>
          <a:p>
            <a:pPr algn="r"/>
            <a:r>
              <a:rPr lang="fr-FR" b="1" i="1" u="sng" dirty="0" smtClean="0"/>
              <a:t>Carte élaborée par la revue New </a:t>
            </a:r>
            <a:r>
              <a:rPr lang="fr-FR" b="1" i="1" u="sng" dirty="0" err="1" smtClean="0"/>
              <a:t>Scientist</a:t>
            </a:r>
            <a:r>
              <a:rPr lang="fr-FR" b="1" i="1" u="sng" dirty="0" smtClean="0"/>
              <a:t> en 2009</a:t>
            </a:r>
            <a:endParaRPr lang="fr-FR" b="1" i="1" u="sng" dirty="0"/>
          </a:p>
        </p:txBody>
      </p:sp>
      <p:sp>
        <p:nvSpPr>
          <p:cNvPr id="8" name="Espace réservé du contenu 2"/>
          <p:cNvSpPr txBox="1">
            <a:spLocks/>
          </p:cNvSpPr>
          <p:nvPr/>
        </p:nvSpPr>
        <p:spPr>
          <a:xfrm>
            <a:off x="6447782" y="3048526"/>
            <a:ext cx="5760720" cy="3809474"/>
          </a:xfrm>
          <a:prstGeom prst="rect">
            <a:avLst/>
          </a:prstGeom>
          <a:solidFill>
            <a:srgbClr val="FFCC66"/>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u="sng" dirty="0" smtClean="0"/>
              <a:t>Les incertitudes des géographes</a:t>
            </a:r>
          </a:p>
          <a:p>
            <a:r>
              <a:rPr lang="fr-FR" dirty="0" smtClean="0"/>
              <a:t>Le changement climatique reste à prouver, c’est une potentialité si en effet le réchauffement atteint 4°C.</a:t>
            </a:r>
          </a:p>
          <a:p>
            <a:r>
              <a:rPr lang="fr-FR" dirty="0" smtClean="0"/>
              <a:t>Il y a déjà eu des oscillations climatiques: « optimum médiéval », « petit âge glaciaire »,…</a:t>
            </a:r>
          </a:p>
          <a:p>
            <a:r>
              <a:rPr lang="fr-FR" dirty="0" smtClean="0"/>
              <a:t>Il manque encore des données et il y a des incertitudes sur les modèles climatiques.</a:t>
            </a:r>
          </a:p>
          <a:p>
            <a:pPr marL="0" indent="0">
              <a:buNone/>
            </a:pPr>
            <a:endParaRPr lang="fr-FR" dirty="0"/>
          </a:p>
        </p:txBody>
      </p:sp>
    </p:spTree>
    <p:extLst>
      <p:ext uri="{BB962C8B-B14F-4D97-AF65-F5344CB8AC3E}">
        <p14:creationId xmlns:p14="http://schemas.microsoft.com/office/powerpoint/2010/main" val="180350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anim calcmode="lin" valueType="num">
                                      <p:cBhvr>
                                        <p:cTn id="8" dur="1000" fill="hold"/>
                                        <p:tgtEl>
                                          <p:spTgt spid="8">
                                            <p:bg/>
                                          </p:spTgt>
                                        </p:tgtEl>
                                        <p:attrNameLst>
                                          <p:attrName>ppt_x</p:attrName>
                                        </p:attrNameLst>
                                      </p:cBhvr>
                                      <p:tavLst>
                                        <p:tav tm="0">
                                          <p:val>
                                            <p:strVal val="#ppt_x"/>
                                          </p:val>
                                        </p:tav>
                                        <p:tav tm="100000">
                                          <p:val>
                                            <p:strVal val="#ppt_x"/>
                                          </p:val>
                                        </p:tav>
                                      </p:tavLst>
                                    </p:anim>
                                    <p:anim calcmode="lin" valueType="num">
                                      <p:cBhvr>
                                        <p:cTn id="9"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938" y="1905000"/>
            <a:ext cx="11160125" cy="3048000"/>
          </a:xfrm>
          <a:prstGeom prst="rect">
            <a:avLst/>
          </a:prstGeom>
          <a:solidFill>
            <a:srgbClr val="FFCC66"/>
          </a:solidFill>
          <a:ln>
            <a:noFill/>
          </a:ln>
          <a:scene3d>
            <a:camera prst="orthographicFront"/>
            <a:lightRig rig="threePt" dir="t"/>
          </a:scene3d>
          <a:sp3d>
            <a:bevelT prst="angle"/>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3200" dirty="0" smtClean="0">
                <a:solidFill>
                  <a:schemeClr val="tx1"/>
                </a:solidFill>
              </a:rPr>
              <a:t>Inclut:</a:t>
            </a:r>
          </a:p>
          <a:p>
            <a:pPr marL="457200" indent="-457200" algn="ctr">
              <a:buFontTx/>
              <a:buChar char="-"/>
            </a:pPr>
            <a:r>
              <a:rPr lang="fr-FR" sz="3200" dirty="0" smtClean="0">
                <a:solidFill>
                  <a:schemeClr val="tx1"/>
                </a:solidFill>
              </a:rPr>
              <a:t>tous les changements de l’environnement (écosystèmes et </a:t>
            </a:r>
            <a:r>
              <a:rPr lang="fr-FR" sz="3200" dirty="0" err="1" smtClean="0">
                <a:solidFill>
                  <a:schemeClr val="tx1"/>
                </a:solidFill>
              </a:rPr>
              <a:t>sociosystèmes</a:t>
            </a:r>
            <a:r>
              <a:rPr lang="fr-FR" sz="3200" dirty="0" smtClean="0">
                <a:solidFill>
                  <a:schemeClr val="tx1"/>
                </a:solidFill>
              </a:rPr>
              <a:t>) qui affectent tous les continents,</a:t>
            </a:r>
          </a:p>
          <a:p>
            <a:pPr algn="ctr"/>
            <a:endParaRPr lang="fr-FR" sz="3200" dirty="0" smtClean="0">
              <a:solidFill>
                <a:schemeClr val="tx1"/>
              </a:solidFill>
            </a:endParaRPr>
          </a:p>
          <a:p>
            <a:pPr marL="457200" indent="-457200" algn="ctr">
              <a:buFontTx/>
              <a:buChar char="-"/>
            </a:pPr>
            <a:r>
              <a:rPr lang="fr-FR" sz="3200" dirty="0" smtClean="0">
                <a:solidFill>
                  <a:schemeClr val="tx1"/>
                </a:solidFill>
              </a:rPr>
              <a:t>Les </a:t>
            </a:r>
            <a:r>
              <a:rPr lang="fr-FR" sz="3200" dirty="0" err="1">
                <a:solidFill>
                  <a:schemeClr val="tx1"/>
                </a:solidFill>
              </a:rPr>
              <a:t>r</a:t>
            </a:r>
            <a:r>
              <a:rPr lang="fr-FR" sz="3200" dirty="0" err="1" smtClean="0">
                <a:solidFill>
                  <a:schemeClr val="tx1"/>
                </a:solidFill>
              </a:rPr>
              <a:t>etro-actions</a:t>
            </a:r>
            <a:r>
              <a:rPr lang="fr-FR" sz="3200" dirty="0" smtClean="0">
                <a:solidFill>
                  <a:schemeClr val="tx1"/>
                </a:solidFill>
              </a:rPr>
              <a:t> des pressions anthropiques et de la biosphère</a:t>
            </a:r>
            <a:endParaRPr lang="fr-FR" sz="3200" dirty="0">
              <a:solidFill>
                <a:schemeClr val="tx1"/>
              </a:solidFill>
            </a:endParaRPr>
          </a:p>
        </p:txBody>
      </p:sp>
      <p:sp>
        <p:nvSpPr>
          <p:cNvPr id="5" name="Ellipse 4"/>
          <p:cNvSpPr/>
          <p:nvPr/>
        </p:nvSpPr>
        <p:spPr>
          <a:xfrm>
            <a:off x="4785360" y="2407920"/>
            <a:ext cx="2621280" cy="204216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 GLOBAL CHANGE »</a:t>
            </a:r>
          </a:p>
        </p:txBody>
      </p:sp>
      <p:cxnSp>
        <p:nvCxnSpPr>
          <p:cNvPr id="8" name="Connecteur droit avec flèche 7"/>
          <p:cNvCxnSpPr>
            <a:stCxn id="17" idx="2"/>
            <a:endCxn id="5" idx="7"/>
          </p:cNvCxnSpPr>
          <p:nvPr/>
        </p:nvCxnSpPr>
        <p:spPr>
          <a:xfrm flipH="1">
            <a:off x="7022762" y="961999"/>
            <a:ext cx="1069901" cy="1744988"/>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10" name="ZoneTexte 9"/>
          <p:cNvSpPr txBox="1"/>
          <p:nvPr/>
        </p:nvSpPr>
        <p:spPr>
          <a:xfrm>
            <a:off x="1805518" y="4605853"/>
            <a:ext cx="2436860" cy="369332"/>
          </a:xfrm>
          <a:prstGeom prst="rect">
            <a:avLst/>
          </a:prstGeom>
          <a:noFill/>
          <a:ln>
            <a:solidFill>
              <a:schemeClr val="tx1"/>
            </a:solidFill>
          </a:ln>
        </p:spPr>
        <p:txBody>
          <a:bodyPr wrap="none" rtlCol="0">
            <a:spAutoFit/>
          </a:bodyPr>
          <a:lstStyle/>
          <a:p>
            <a:pPr algn="ctr"/>
            <a:r>
              <a:rPr lang="fr-FR" dirty="0" smtClean="0"/>
              <a:t>ÉCONOMIE GLOBALISÉE</a:t>
            </a:r>
            <a:endParaRPr lang="fr-FR" dirty="0"/>
          </a:p>
        </p:txBody>
      </p:sp>
      <p:sp>
        <p:nvSpPr>
          <p:cNvPr id="11" name="ZoneTexte 10"/>
          <p:cNvSpPr txBox="1"/>
          <p:nvPr/>
        </p:nvSpPr>
        <p:spPr>
          <a:xfrm>
            <a:off x="8026401" y="1947334"/>
            <a:ext cx="3698774" cy="369332"/>
          </a:xfrm>
          <a:prstGeom prst="rect">
            <a:avLst/>
          </a:prstGeom>
          <a:noFill/>
          <a:ln>
            <a:solidFill>
              <a:schemeClr val="tx1"/>
            </a:solidFill>
          </a:ln>
        </p:spPr>
        <p:txBody>
          <a:bodyPr wrap="none" rtlCol="0">
            <a:spAutoFit/>
          </a:bodyPr>
          <a:lstStyle/>
          <a:p>
            <a:r>
              <a:rPr lang="fr-FR" dirty="0" smtClean="0"/>
              <a:t>DÉGRADATION ENVIRONNEMENTALE</a:t>
            </a:r>
            <a:endParaRPr lang="fr-FR" dirty="0"/>
          </a:p>
        </p:txBody>
      </p:sp>
      <p:sp>
        <p:nvSpPr>
          <p:cNvPr id="12" name="ZoneTexte 11"/>
          <p:cNvSpPr txBox="1"/>
          <p:nvPr/>
        </p:nvSpPr>
        <p:spPr>
          <a:xfrm>
            <a:off x="8444753" y="3245131"/>
            <a:ext cx="3627766" cy="369332"/>
          </a:xfrm>
          <a:prstGeom prst="rect">
            <a:avLst/>
          </a:prstGeom>
          <a:noFill/>
          <a:ln>
            <a:solidFill>
              <a:schemeClr val="tx1"/>
            </a:solidFill>
          </a:ln>
        </p:spPr>
        <p:txBody>
          <a:bodyPr wrap="none" rtlCol="0">
            <a:spAutoFit/>
          </a:bodyPr>
          <a:lstStyle/>
          <a:p>
            <a:pPr algn="ctr"/>
            <a:r>
              <a:rPr lang="fr-FR" dirty="0" smtClean="0"/>
              <a:t>CONSERVATION DE LA BIODIVERSITÉ</a:t>
            </a:r>
            <a:endParaRPr lang="fr-FR" dirty="0"/>
          </a:p>
        </p:txBody>
      </p:sp>
      <p:sp>
        <p:nvSpPr>
          <p:cNvPr id="13" name="ZoneTexte 12"/>
          <p:cNvSpPr txBox="1"/>
          <p:nvPr/>
        </p:nvSpPr>
        <p:spPr>
          <a:xfrm>
            <a:off x="8343950" y="4605853"/>
            <a:ext cx="3596094" cy="369332"/>
          </a:xfrm>
          <a:prstGeom prst="rect">
            <a:avLst/>
          </a:prstGeom>
          <a:noFill/>
          <a:ln>
            <a:solidFill>
              <a:schemeClr val="tx1"/>
            </a:solidFill>
          </a:ln>
        </p:spPr>
        <p:txBody>
          <a:bodyPr wrap="none" rtlCol="0">
            <a:spAutoFit/>
          </a:bodyPr>
          <a:lstStyle/>
          <a:p>
            <a:pPr algn="ctr"/>
            <a:r>
              <a:rPr lang="fr-FR" dirty="0" smtClean="0"/>
              <a:t>MODIFICATION DES USAGES DU SOL</a:t>
            </a:r>
            <a:endParaRPr lang="fr-FR" dirty="0"/>
          </a:p>
        </p:txBody>
      </p:sp>
      <p:sp>
        <p:nvSpPr>
          <p:cNvPr id="14" name="ZoneTexte 13"/>
          <p:cNvSpPr txBox="1"/>
          <p:nvPr/>
        </p:nvSpPr>
        <p:spPr>
          <a:xfrm>
            <a:off x="5232109" y="5669280"/>
            <a:ext cx="1636498" cy="369332"/>
          </a:xfrm>
          <a:prstGeom prst="rect">
            <a:avLst/>
          </a:prstGeom>
          <a:noFill/>
          <a:ln>
            <a:solidFill>
              <a:schemeClr val="tx1"/>
            </a:solidFill>
          </a:ln>
        </p:spPr>
        <p:txBody>
          <a:bodyPr wrap="none" rtlCol="0">
            <a:spAutoFit/>
          </a:bodyPr>
          <a:lstStyle/>
          <a:p>
            <a:pPr algn="ctr"/>
            <a:r>
              <a:rPr lang="fr-FR" dirty="0" smtClean="0"/>
              <a:t>URBANISATION</a:t>
            </a:r>
            <a:endParaRPr lang="fr-FR" dirty="0"/>
          </a:p>
        </p:txBody>
      </p:sp>
      <p:sp>
        <p:nvSpPr>
          <p:cNvPr id="15" name="ZoneTexte 14"/>
          <p:cNvSpPr txBox="1"/>
          <p:nvPr/>
        </p:nvSpPr>
        <p:spPr>
          <a:xfrm>
            <a:off x="449423" y="3244334"/>
            <a:ext cx="3173540" cy="369332"/>
          </a:xfrm>
          <a:prstGeom prst="rect">
            <a:avLst/>
          </a:prstGeom>
          <a:noFill/>
          <a:ln>
            <a:solidFill>
              <a:schemeClr val="tx1"/>
            </a:solidFill>
          </a:ln>
        </p:spPr>
        <p:txBody>
          <a:bodyPr wrap="none" rtlCol="0">
            <a:spAutoFit/>
          </a:bodyPr>
          <a:lstStyle/>
          <a:p>
            <a:pPr algn="ctr"/>
            <a:r>
              <a:rPr lang="fr-FR" dirty="0" smtClean="0"/>
              <a:t>CROISSANCE DÉMOGRAPHIQUE</a:t>
            </a:r>
            <a:endParaRPr lang="fr-FR" dirty="0"/>
          </a:p>
        </p:txBody>
      </p:sp>
      <p:sp>
        <p:nvSpPr>
          <p:cNvPr id="16" name="ZoneTexte 15"/>
          <p:cNvSpPr txBox="1"/>
          <p:nvPr/>
        </p:nvSpPr>
        <p:spPr>
          <a:xfrm>
            <a:off x="2218268" y="2218266"/>
            <a:ext cx="1423249" cy="369332"/>
          </a:xfrm>
          <a:prstGeom prst="rect">
            <a:avLst/>
          </a:prstGeom>
          <a:noFill/>
          <a:ln>
            <a:solidFill>
              <a:schemeClr val="tx1"/>
            </a:solidFill>
          </a:ln>
        </p:spPr>
        <p:txBody>
          <a:bodyPr wrap="none" rtlCol="0">
            <a:spAutoFit/>
          </a:bodyPr>
          <a:lstStyle/>
          <a:p>
            <a:r>
              <a:rPr lang="fr-FR" dirty="0" smtClean="0"/>
              <a:t>MIGRATIONS</a:t>
            </a:r>
            <a:endParaRPr lang="fr-FR" dirty="0"/>
          </a:p>
        </p:txBody>
      </p:sp>
      <p:sp>
        <p:nvSpPr>
          <p:cNvPr id="17" name="ZoneTexte 16"/>
          <p:cNvSpPr txBox="1"/>
          <p:nvPr/>
        </p:nvSpPr>
        <p:spPr>
          <a:xfrm>
            <a:off x="6756400" y="592667"/>
            <a:ext cx="2672526" cy="369332"/>
          </a:xfrm>
          <a:prstGeom prst="rect">
            <a:avLst/>
          </a:prstGeom>
          <a:noFill/>
          <a:ln>
            <a:solidFill>
              <a:schemeClr val="tx1"/>
            </a:solidFill>
          </a:ln>
        </p:spPr>
        <p:txBody>
          <a:bodyPr wrap="none" rtlCol="0">
            <a:spAutoFit/>
          </a:bodyPr>
          <a:lstStyle/>
          <a:p>
            <a:r>
              <a:rPr lang="fr-FR" dirty="0" smtClean="0"/>
              <a:t>RÉCHAUFFEMENT GLOBAL</a:t>
            </a:r>
            <a:endParaRPr lang="fr-FR" dirty="0"/>
          </a:p>
        </p:txBody>
      </p:sp>
      <p:sp>
        <p:nvSpPr>
          <p:cNvPr id="18" name="ZoneTexte 17"/>
          <p:cNvSpPr txBox="1"/>
          <p:nvPr/>
        </p:nvSpPr>
        <p:spPr>
          <a:xfrm>
            <a:off x="5012266" y="1032933"/>
            <a:ext cx="2076184" cy="369332"/>
          </a:xfrm>
          <a:prstGeom prst="rect">
            <a:avLst/>
          </a:prstGeom>
          <a:noFill/>
          <a:ln>
            <a:solidFill>
              <a:schemeClr val="tx1"/>
            </a:solidFill>
          </a:ln>
        </p:spPr>
        <p:txBody>
          <a:bodyPr wrap="none" rtlCol="0">
            <a:spAutoFit/>
          </a:bodyPr>
          <a:lstStyle/>
          <a:p>
            <a:r>
              <a:rPr lang="fr-FR" dirty="0" smtClean="0"/>
              <a:t>LA SANTÉ HUMAINE</a:t>
            </a:r>
            <a:endParaRPr lang="fr-FR" dirty="0"/>
          </a:p>
        </p:txBody>
      </p:sp>
      <p:sp>
        <p:nvSpPr>
          <p:cNvPr id="19" name="ZoneTexte 18"/>
          <p:cNvSpPr txBox="1"/>
          <p:nvPr/>
        </p:nvSpPr>
        <p:spPr>
          <a:xfrm>
            <a:off x="1964267" y="1236134"/>
            <a:ext cx="2443397" cy="369332"/>
          </a:xfrm>
          <a:prstGeom prst="rect">
            <a:avLst/>
          </a:prstGeom>
          <a:noFill/>
          <a:ln>
            <a:solidFill>
              <a:schemeClr val="tx1"/>
            </a:solidFill>
          </a:ln>
        </p:spPr>
        <p:txBody>
          <a:bodyPr wrap="none" rtlCol="0">
            <a:spAutoFit/>
          </a:bodyPr>
          <a:lstStyle/>
          <a:p>
            <a:r>
              <a:rPr lang="fr-FR" dirty="0" smtClean="0"/>
              <a:t>BESOINS ALIMENTAIRES</a:t>
            </a:r>
            <a:endParaRPr lang="fr-FR" dirty="0"/>
          </a:p>
        </p:txBody>
      </p:sp>
      <p:cxnSp>
        <p:nvCxnSpPr>
          <p:cNvPr id="23" name="Connecteur droit avec flèche 22"/>
          <p:cNvCxnSpPr/>
          <p:nvPr/>
        </p:nvCxnSpPr>
        <p:spPr>
          <a:xfrm flipV="1">
            <a:off x="7325958" y="2338993"/>
            <a:ext cx="2297489" cy="714400"/>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30" name="Connecteur droit avec flèche 29"/>
          <p:cNvCxnSpPr/>
          <p:nvPr/>
        </p:nvCxnSpPr>
        <p:spPr>
          <a:xfrm flipV="1">
            <a:off x="6050358" y="4450080"/>
            <a:ext cx="1" cy="1219200"/>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33" name="Connecteur droit avec flèche 32"/>
          <p:cNvCxnSpPr>
            <a:stCxn id="13" idx="1"/>
            <a:endCxn id="5" idx="5"/>
          </p:cNvCxnSpPr>
          <p:nvPr/>
        </p:nvCxnSpPr>
        <p:spPr>
          <a:xfrm flipH="1" flipV="1">
            <a:off x="7022762" y="4151013"/>
            <a:ext cx="1321188" cy="639506"/>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35" name="Connecteur droit avec flèche 34"/>
          <p:cNvCxnSpPr>
            <a:stCxn id="5" idx="3"/>
            <a:endCxn id="10" idx="3"/>
          </p:cNvCxnSpPr>
          <p:nvPr/>
        </p:nvCxnSpPr>
        <p:spPr>
          <a:xfrm flipH="1">
            <a:off x="4242378" y="4151013"/>
            <a:ext cx="926860" cy="639506"/>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37" name="Connecteur droit avec flèche 36"/>
          <p:cNvCxnSpPr>
            <a:stCxn id="5" idx="2"/>
          </p:cNvCxnSpPr>
          <p:nvPr/>
        </p:nvCxnSpPr>
        <p:spPr>
          <a:xfrm flipH="1">
            <a:off x="3622963" y="3429000"/>
            <a:ext cx="1162397" cy="0"/>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40" name="Connecteur droit avec flèche 39"/>
          <p:cNvCxnSpPr>
            <a:stCxn id="16" idx="3"/>
          </p:cNvCxnSpPr>
          <p:nvPr/>
        </p:nvCxnSpPr>
        <p:spPr>
          <a:xfrm>
            <a:off x="3641517" y="2402932"/>
            <a:ext cx="1242455" cy="650461"/>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44" name="Connecteur droit avec flèche 43"/>
          <p:cNvCxnSpPr>
            <a:stCxn id="19" idx="3"/>
            <a:endCxn id="5" idx="1"/>
          </p:cNvCxnSpPr>
          <p:nvPr/>
        </p:nvCxnSpPr>
        <p:spPr>
          <a:xfrm>
            <a:off x="4407664" y="1420800"/>
            <a:ext cx="761574" cy="1286187"/>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46" name="Connecteur droit avec flèche 45"/>
          <p:cNvCxnSpPr>
            <a:stCxn id="18" idx="2"/>
          </p:cNvCxnSpPr>
          <p:nvPr/>
        </p:nvCxnSpPr>
        <p:spPr>
          <a:xfrm>
            <a:off x="6050358" y="1402265"/>
            <a:ext cx="0" cy="1000667"/>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52" name="Connecteur droit avec flèche 51"/>
          <p:cNvCxnSpPr>
            <a:endCxn id="5" idx="6"/>
          </p:cNvCxnSpPr>
          <p:nvPr/>
        </p:nvCxnSpPr>
        <p:spPr>
          <a:xfrm flipH="1">
            <a:off x="7406640" y="3429000"/>
            <a:ext cx="1038113" cy="0"/>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0712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90"/>
                                          </p:val>
                                        </p:tav>
                                        <p:tav tm="100000">
                                          <p:val>
                                            <p:fltVal val="0"/>
                                          </p:val>
                                        </p:tav>
                                      </p:tavLst>
                                    </p:anim>
                                    <p:animEffect transition="in" filter="fade">
                                      <p:cBhvr>
                                        <p:cTn id="10" dur="7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5"/>
                                        </p:tgtEl>
                                      </p:cBhvr>
                                    </p:animEffect>
                                    <p:set>
                                      <p:cBhvr>
                                        <p:cTn id="75" dur="1" fill="hold">
                                          <p:stCondLst>
                                            <p:cond delay="499"/>
                                          </p:stCondLst>
                                        </p:cTn>
                                        <p:tgtEl>
                                          <p:spTgt spid="5"/>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7"/>
                                        </p:tgtEl>
                                      </p:cBhvr>
                                    </p:animEffect>
                                    <p:set>
                                      <p:cBhvr>
                                        <p:cTn id="78" dur="1" fill="hold">
                                          <p:stCondLst>
                                            <p:cond delay="499"/>
                                          </p:stCondLst>
                                        </p:cTn>
                                        <p:tgtEl>
                                          <p:spTgt spid="17"/>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8"/>
                                        </p:tgtEl>
                                      </p:cBhvr>
                                    </p:animEffect>
                                    <p:set>
                                      <p:cBhvr>
                                        <p:cTn id="81" dur="1" fill="hold">
                                          <p:stCondLst>
                                            <p:cond delay="499"/>
                                          </p:stCondLst>
                                        </p:cTn>
                                        <p:tgtEl>
                                          <p:spTgt spid="8"/>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1"/>
                                        </p:tgtEl>
                                      </p:cBhvr>
                                    </p:animEffect>
                                    <p:set>
                                      <p:cBhvr>
                                        <p:cTn id="84" dur="1" fill="hold">
                                          <p:stCondLst>
                                            <p:cond delay="499"/>
                                          </p:stCondLst>
                                        </p:cTn>
                                        <p:tgtEl>
                                          <p:spTgt spid="11"/>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3"/>
                                        </p:tgtEl>
                                      </p:cBhvr>
                                    </p:animEffect>
                                    <p:set>
                                      <p:cBhvr>
                                        <p:cTn id="87" dur="1" fill="hold">
                                          <p:stCondLst>
                                            <p:cond delay="499"/>
                                          </p:stCondLst>
                                        </p:cTn>
                                        <p:tgtEl>
                                          <p:spTgt spid="23"/>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2"/>
                                        </p:tgtEl>
                                      </p:cBhvr>
                                    </p:animEffect>
                                    <p:set>
                                      <p:cBhvr>
                                        <p:cTn id="90" dur="1" fill="hold">
                                          <p:stCondLst>
                                            <p:cond delay="499"/>
                                          </p:stCondLst>
                                        </p:cTn>
                                        <p:tgtEl>
                                          <p:spTgt spid="12"/>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52"/>
                                        </p:tgtEl>
                                      </p:cBhvr>
                                    </p:animEffect>
                                    <p:set>
                                      <p:cBhvr>
                                        <p:cTn id="93" dur="1" fill="hold">
                                          <p:stCondLst>
                                            <p:cond delay="499"/>
                                          </p:stCondLst>
                                        </p:cTn>
                                        <p:tgtEl>
                                          <p:spTgt spid="52"/>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3"/>
                                        </p:tgtEl>
                                      </p:cBhvr>
                                    </p:animEffect>
                                    <p:set>
                                      <p:cBhvr>
                                        <p:cTn id="96" dur="1" fill="hold">
                                          <p:stCondLst>
                                            <p:cond delay="499"/>
                                          </p:stCondLst>
                                        </p:cTn>
                                        <p:tgtEl>
                                          <p:spTgt spid="33"/>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3"/>
                                        </p:tgtEl>
                                      </p:cBhvr>
                                    </p:animEffect>
                                    <p:set>
                                      <p:cBhvr>
                                        <p:cTn id="99" dur="1" fill="hold">
                                          <p:stCondLst>
                                            <p:cond delay="499"/>
                                          </p:stCondLst>
                                        </p:cTn>
                                        <p:tgtEl>
                                          <p:spTgt spid="13"/>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30"/>
                                        </p:tgtEl>
                                      </p:cBhvr>
                                    </p:animEffect>
                                    <p:set>
                                      <p:cBhvr>
                                        <p:cTn id="102" dur="1" fill="hold">
                                          <p:stCondLst>
                                            <p:cond delay="499"/>
                                          </p:stCondLst>
                                        </p:cTn>
                                        <p:tgtEl>
                                          <p:spTgt spid="30"/>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4"/>
                                        </p:tgtEl>
                                      </p:cBhvr>
                                    </p:animEffect>
                                    <p:set>
                                      <p:cBhvr>
                                        <p:cTn id="105" dur="1" fill="hold">
                                          <p:stCondLst>
                                            <p:cond delay="499"/>
                                          </p:stCondLst>
                                        </p:cTn>
                                        <p:tgtEl>
                                          <p:spTgt spid="14"/>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35"/>
                                        </p:tgtEl>
                                      </p:cBhvr>
                                    </p:animEffect>
                                    <p:set>
                                      <p:cBhvr>
                                        <p:cTn id="108" dur="1" fill="hold">
                                          <p:stCondLst>
                                            <p:cond delay="499"/>
                                          </p:stCondLst>
                                        </p:cTn>
                                        <p:tgtEl>
                                          <p:spTgt spid="35"/>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0"/>
                                        </p:tgtEl>
                                      </p:cBhvr>
                                    </p:animEffect>
                                    <p:set>
                                      <p:cBhvr>
                                        <p:cTn id="111" dur="1" fill="hold">
                                          <p:stCondLst>
                                            <p:cond delay="499"/>
                                          </p:stCondLst>
                                        </p:cTn>
                                        <p:tgtEl>
                                          <p:spTgt spid="10"/>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37"/>
                                        </p:tgtEl>
                                      </p:cBhvr>
                                    </p:animEffect>
                                    <p:set>
                                      <p:cBhvr>
                                        <p:cTn id="114" dur="1" fill="hold">
                                          <p:stCondLst>
                                            <p:cond delay="499"/>
                                          </p:stCondLst>
                                        </p:cTn>
                                        <p:tgtEl>
                                          <p:spTgt spid="37"/>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5"/>
                                        </p:tgtEl>
                                      </p:cBhvr>
                                    </p:animEffect>
                                    <p:set>
                                      <p:cBhvr>
                                        <p:cTn id="117" dur="1" fill="hold">
                                          <p:stCondLst>
                                            <p:cond delay="499"/>
                                          </p:stCondLst>
                                        </p:cTn>
                                        <p:tgtEl>
                                          <p:spTgt spid="15"/>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40"/>
                                        </p:tgtEl>
                                      </p:cBhvr>
                                    </p:animEffect>
                                    <p:set>
                                      <p:cBhvr>
                                        <p:cTn id="120" dur="1" fill="hold">
                                          <p:stCondLst>
                                            <p:cond delay="499"/>
                                          </p:stCondLst>
                                        </p:cTn>
                                        <p:tgtEl>
                                          <p:spTgt spid="40"/>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16"/>
                                        </p:tgtEl>
                                      </p:cBhvr>
                                    </p:animEffect>
                                    <p:set>
                                      <p:cBhvr>
                                        <p:cTn id="123" dur="1" fill="hold">
                                          <p:stCondLst>
                                            <p:cond delay="499"/>
                                          </p:stCondLst>
                                        </p:cTn>
                                        <p:tgtEl>
                                          <p:spTgt spid="16"/>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44"/>
                                        </p:tgtEl>
                                      </p:cBhvr>
                                    </p:animEffect>
                                    <p:set>
                                      <p:cBhvr>
                                        <p:cTn id="126" dur="1" fill="hold">
                                          <p:stCondLst>
                                            <p:cond delay="499"/>
                                          </p:stCondLst>
                                        </p:cTn>
                                        <p:tgtEl>
                                          <p:spTgt spid="44"/>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19"/>
                                        </p:tgtEl>
                                      </p:cBhvr>
                                    </p:animEffect>
                                    <p:set>
                                      <p:cBhvr>
                                        <p:cTn id="129" dur="1" fill="hold">
                                          <p:stCondLst>
                                            <p:cond delay="499"/>
                                          </p:stCondLst>
                                        </p:cTn>
                                        <p:tgtEl>
                                          <p:spTgt spid="19"/>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46"/>
                                        </p:tgtEl>
                                      </p:cBhvr>
                                    </p:animEffect>
                                    <p:set>
                                      <p:cBhvr>
                                        <p:cTn id="132" dur="1" fill="hold">
                                          <p:stCondLst>
                                            <p:cond delay="499"/>
                                          </p:stCondLst>
                                        </p:cTn>
                                        <p:tgtEl>
                                          <p:spTgt spid="46"/>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18"/>
                                        </p:tgtEl>
                                      </p:cBhvr>
                                    </p:animEffect>
                                    <p:set>
                                      <p:cBhvr>
                                        <p:cTn id="135" dur="1" fill="hold">
                                          <p:stCondLst>
                                            <p:cond delay="499"/>
                                          </p:stCondLst>
                                        </p:cTn>
                                        <p:tgtEl>
                                          <p:spTgt spid="18"/>
                                        </p:tgtEl>
                                        <p:attrNameLst>
                                          <p:attrName>style.visibility</p:attrName>
                                        </p:attrNameLst>
                                      </p:cBhvr>
                                      <p:to>
                                        <p:strVal val="hidden"/>
                                      </p:to>
                                    </p:set>
                                  </p:childTnLst>
                                </p:cTn>
                              </p:par>
                            </p:childTnLst>
                          </p:cTn>
                        </p:par>
                        <p:par>
                          <p:cTn id="136" fill="hold">
                            <p:stCondLst>
                              <p:cond delay="500"/>
                            </p:stCondLst>
                            <p:childTnLst>
                              <p:par>
                                <p:cTn id="137" presetID="3" presetClass="entr" presetSubtype="10" fill="hold" grpId="0" nodeType="afterEffect">
                                  <p:stCondLst>
                                    <p:cond delay="0"/>
                                  </p:stCondLst>
                                  <p:childTnLst>
                                    <p:set>
                                      <p:cBhvr>
                                        <p:cTn id="138" dur="1" fill="hold">
                                          <p:stCondLst>
                                            <p:cond delay="0"/>
                                          </p:stCondLst>
                                        </p:cTn>
                                        <p:tgtEl>
                                          <p:spTgt spid="2"/>
                                        </p:tgtEl>
                                        <p:attrNameLst>
                                          <p:attrName>style.visibility</p:attrName>
                                        </p:attrNameLst>
                                      </p:cBhvr>
                                      <p:to>
                                        <p:strVal val="visible"/>
                                      </p:to>
                                    </p:set>
                                    <p:animEffect transition="in" filter="blinds(horizontal)">
                                      <p:cBhvr>
                                        <p:cTn id="1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clrChange>
              <a:clrFrom>
                <a:srgbClr val="FFFFFF"/>
              </a:clrFrom>
              <a:clrTo>
                <a:srgbClr val="FFFFFF">
                  <a:alpha val="0"/>
                </a:srgbClr>
              </a:clrTo>
            </a:clrChange>
          </a:blip>
          <a:stretch>
            <a:fillRect/>
          </a:stretch>
        </p:blipFill>
        <p:spPr>
          <a:xfrm>
            <a:off x="0" y="0"/>
            <a:ext cx="12192000" cy="4160772"/>
          </a:xfrm>
          <a:prstGeom prst="rect">
            <a:avLst/>
          </a:prstGeom>
        </p:spPr>
      </p:pic>
      <p:sp>
        <p:nvSpPr>
          <p:cNvPr id="2" name="Titre 1"/>
          <p:cNvSpPr>
            <a:spLocks noGrp="1"/>
          </p:cNvSpPr>
          <p:nvPr>
            <p:ph type="title"/>
          </p:nvPr>
        </p:nvSpPr>
        <p:spPr>
          <a:xfrm>
            <a:off x="1219200" y="3761656"/>
            <a:ext cx="10972800" cy="3096344"/>
          </a:xfrm>
          <a:solidFill>
            <a:srgbClr val="FFFF00">
              <a:alpha val="48000"/>
            </a:srgbClr>
          </a:solidFill>
          <a:ln w="117475" cmpd="thickThin">
            <a:solidFill>
              <a:schemeClr val="accent1">
                <a:lumMod val="75000"/>
              </a:schemeClr>
            </a:solidFill>
          </a:ln>
        </p:spPr>
        <p:txBody>
          <a:bodyPr>
            <a:normAutofit/>
          </a:bodyPr>
          <a:lstStyle/>
          <a:p>
            <a:pPr algn="r"/>
            <a:r>
              <a:rPr lang="fr-FR" sz="6000" dirty="0" smtClean="0">
                <a:solidFill>
                  <a:schemeClr val="accent5">
                    <a:lumMod val="75000"/>
                  </a:schemeClr>
                </a:solidFill>
                <a:effectLst>
                  <a:outerShdw blurRad="38100" dist="38100" dir="2700000" algn="tl">
                    <a:srgbClr val="000000">
                      <a:alpha val="43137"/>
                    </a:srgbClr>
                  </a:outerShdw>
                </a:effectLst>
                <a:latin typeface="handwriting-draft_free-version" pitchFamily="2" charset="0"/>
              </a:rPr>
              <a:t>Les </a:t>
            </a:r>
            <a:r>
              <a:rPr lang="fr-FR" sz="6000" dirty="0" err="1" smtClean="0">
                <a:solidFill>
                  <a:schemeClr val="accent5">
                    <a:lumMod val="75000"/>
                  </a:schemeClr>
                </a:solidFill>
                <a:effectLst>
                  <a:outerShdw blurRad="38100" dist="38100" dir="2700000" algn="tl">
                    <a:srgbClr val="000000">
                      <a:alpha val="43137"/>
                    </a:srgbClr>
                  </a:outerShdw>
                </a:effectLst>
                <a:latin typeface="handwriting-draft_free-version" pitchFamily="2" charset="0"/>
              </a:rPr>
              <a:t>geographes</a:t>
            </a:r>
            <a:r>
              <a:rPr lang="fr-FR" sz="6000" dirty="0" smtClean="0">
                <a:solidFill>
                  <a:schemeClr val="accent5">
                    <a:lumMod val="75000"/>
                  </a:schemeClr>
                </a:solidFill>
                <a:effectLst>
                  <a:outerShdw blurRad="38100" dist="38100" dir="2700000" algn="tl">
                    <a:srgbClr val="000000">
                      <a:alpha val="43137"/>
                    </a:srgbClr>
                  </a:outerShdw>
                </a:effectLst>
                <a:latin typeface="handwriting-draft_free-version" pitchFamily="2" charset="0"/>
              </a:rPr>
              <a:t> </a:t>
            </a:r>
            <a:br>
              <a:rPr lang="fr-FR" sz="6000" dirty="0" smtClean="0">
                <a:solidFill>
                  <a:schemeClr val="accent5">
                    <a:lumMod val="75000"/>
                  </a:schemeClr>
                </a:solidFill>
                <a:effectLst>
                  <a:outerShdw blurRad="38100" dist="38100" dir="2700000" algn="tl">
                    <a:srgbClr val="000000">
                      <a:alpha val="43137"/>
                    </a:srgbClr>
                  </a:outerShdw>
                </a:effectLst>
                <a:latin typeface="handwriting-draft_free-version" pitchFamily="2" charset="0"/>
              </a:rPr>
            </a:br>
            <a:r>
              <a:rPr lang="fr-FR" sz="6000" dirty="0" smtClean="0">
                <a:solidFill>
                  <a:schemeClr val="accent5">
                    <a:lumMod val="75000"/>
                  </a:schemeClr>
                </a:solidFill>
                <a:effectLst>
                  <a:outerShdw blurRad="38100" dist="38100" dir="2700000" algn="tl">
                    <a:srgbClr val="000000">
                      <a:alpha val="43137"/>
                    </a:srgbClr>
                  </a:outerShdw>
                </a:effectLst>
                <a:latin typeface="handwriting-draft_free-version" pitchFamily="2" charset="0"/>
              </a:rPr>
              <a:t>et le </a:t>
            </a:r>
            <a:br>
              <a:rPr lang="fr-FR" sz="6000" dirty="0" smtClean="0">
                <a:solidFill>
                  <a:schemeClr val="accent5">
                    <a:lumMod val="75000"/>
                  </a:schemeClr>
                </a:solidFill>
                <a:effectLst>
                  <a:outerShdw blurRad="38100" dist="38100" dir="2700000" algn="tl">
                    <a:srgbClr val="000000">
                      <a:alpha val="43137"/>
                    </a:srgbClr>
                  </a:outerShdw>
                </a:effectLst>
                <a:latin typeface="handwriting-draft_free-version" pitchFamily="2" charset="0"/>
              </a:rPr>
            </a:br>
            <a:r>
              <a:rPr lang="fr-FR" sz="6000" dirty="0" err="1" smtClean="0">
                <a:solidFill>
                  <a:schemeClr val="accent5">
                    <a:lumMod val="75000"/>
                  </a:schemeClr>
                </a:solidFill>
                <a:effectLst>
                  <a:outerShdw blurRad="38100" dist="38100" dir="2700000" algn="tl">
                    <a:srgbClr val="000000">
                      <a:alpha val="43137"/>
                    </a:srgbClr>
                  </a:outerShdw>
                </a:effectLst>
                <a:latin typeface="handwriting-draft_free-version" pitchFamily="2" charset="0"/>
              </a:rPr>
              <a:t>developpement</a:t>
            </a:r>
            <a:r>
              <a:rPr lang="fr-FR" sz="6000" dirty="0" smtClean="0">
                <a:solidFill>
                  <a:schemeClr val="accent5">
                    <a:lumMod val="75000"/>
                  </a:schemeClr>
                </a:solidFill>
                <a:effectLst>
                  <a:outerShdw blurRad="38100" dist="38100" dir="2700000" algn="tl">
                    <a:srgbClr val="000000">
                      <a:alpha val="43137"/>
                    </a:srgbClr>
                  </a:outerShdw>
                </a:effectLst>
                <a:latin typeface="handwriting-draft_free-version" pitchFamily="2" charset="0"/>
              </a:rPr>
              <a:t> durable</a:t>
            </a:r>
            <a:endParaRPr lang="fr-FR" sz="6000" dirty="0">
              <a:solidFill>
                <a:schemeClr val="accent5">
                  <a:lumMod val="75000"/>
                </a:schemeClr>
              </a:solidFill>
              <a:effectLst>
                <a:outerShdw blurRad="38100" dist="38100" dir="2700000" algn="tl">
                  <a:srgbClr val="000000">
                    <a:alpha val="43137"/>
                  </a:srgbClr>
                </a:outerShdw>
              </a:effectLst>
              <a:latin typeface="handwriting-draft_free-version" pitchFamily="2" charset="0"/>
            </a:endParaRPr>
          </a:p>
        </p:txBody>
      </p:sp>
      <p:sp>
        <p:nvSpPr>
          <p:cNvPr id="4" name="Forme libre 3"/>
          <p:cNvSpPr/>
          <p:nvPr/>
        </p:nvSpPr>
        <p:spPr>
          <a:xfrm>
            <a:off x="8049979" y="4048607"/>
            <a:ext cx="196409" cy="224330"/>
          </a:xfrm>
          <a:custGeom>
            <a:avLst/>
            <a:gdLst>
              <a:gd name="connsiteX0" fmla="*/ 106985 w 196409"/>
              <a:gd name="connsiteY0" fmla="*/ 27742 h 224330"/>
              <a:gd name="connsiteX1" fmla="*/ 27086 w 196409"/>
              <a:gd name="connsiteY1" fmla="*/ 134274 h 224330"/>
              <a:gd name="connsiteX2" fmla="*/ 453 w 196409"/>
              <a:gd name="connsiteY2" fmla="*/ 205296 h 224330"/>
              <a:gd name="connsiteX3" fmla="*/ 44841 w 196409"/>
              <a:gd name="connsiteY3" fmla="*/ 223051 h 224330"/>
              <a:gd name="connsiteX4" fmla="*/ 115863 w 196409"/>
              <a:gd name="connsiteY4" fmla="*/ 178663 h 224330"/>
              <a:gd name="connsiteX5" fmla="*/ 160251 w 196409"/>
              <a:gd name="connsiteY5" fmla="*/ 98764 h 224330"/>
              <a:gd name="connsiteX6" fmla="*/ 195762 w 196409"/>
              <a:gd name="connsiteY6" fmla="*/ 45498 h 224330"/>
              <a:gd name="connsiteX7" fmla="*/ 178007 w 196409"/>
              <a:gd name="connsiteY7" fmla="*/ 1109 h 224330"/>
              <a:gd name="connsiteX8" fmla="*/ 106985 w 196409"/>
              <a:gd name="connsiteY8" fmla="*/ 27742 h 22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09" h="224330">
                <a:moveTo>
                  <a:pt x="106985" y="27742"/>
                </a:moveTo>
                <a:cubicBezTo>
                  <a:pt x="81831" y="49936"/>
                  <a:pt x="44841" y="104682"/>
                  <a:pt x="27086" y="134274"/>
                </a:cubicBezTo>
                <a:cubicBezTo>
                  <a:pt x="9331" y="163866"/>
                  <a:pt x="-2506" y="190500"/>
                  <a:pt x="453" y="205296"/>
                </a:cubicBezTo>
                <a:cubicBezTo>
                  <a:pt x="3412" y="220092"/>
                  <a:pt x="25606" y="227490"/>
                  <a:pt x="44841" y="223051"/>
                </a:cubicBezTo>
                <a:cubicBezTo>
                  <a:pt x="64076" y="218612"/>
                  <a:pt x="96628" y="199378"/>
                  <a:pt x="115863" y="178663"/>
                </a:cubicBezTo>
                <a:cubicBezTo>
                  <a:pt x="135098" y="157949"/>
                  <a:pt x="146935" y="120958"/>
                  <a:pt x="160251" y="98764"/>
                </a:cubicBezTo>
                <a:cubicBezTo>
                  <a:pt x="173567" y="76570"/>
                  <a:pt x="192803" y="61774"/>
                  <a:pt x="195762" y="45498"/>
                </a:cubicBezTo>
                <a:cubicBezTo>
                  <a:pt x="198721" y="29222"/>
                  <a:pt x="191323" y="5548"/>
                  <a:pt x="178007" y="1109"/>
                </a:cubicBezTo>
                <a:cubicBezTo>
                  <a:pt x="164691" y="-3330"/>
                  <a:pt x="132139" y="5548"/>
                  <a:pt x="106985" y="27742"/>
                </a:cubicBezTo>
                <a:close/>
              </a:path>
            </a:pathLst>
          </a:custGeom>
          <a:blipFill>
            <a:blip r:embed="rId3">
              <a:duotone>
                <a:schemeClr val="accent5">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33301548"/>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TotalTime>
  <Words>749</Words>
  <Application>Microsoft Office PowerPoint</Application>
  <PresentationFormat>Personnalisé</PresentationFormat>
  <Paragraphs>128</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CHANGEMENT  GLOBAL  ET  DEVELOPPEMENT DURABLE</vt:lpstr>
      <vt:lpstr>Les geographes  et le  changement global</vt:lpstr>
      <vt:lpstr>Présentation PowerPoint</vt:lpstr>
      <vt:lpstr>Présentation PowerPoint</vt:lpstr>
      <vt:lpstr>Présentation PowerPoint</vt:lpstr>
      <vt:lpstr>Présentation PowerPoint</vt:lpstr>
      <vt:lpstr>Présentation PowerPoint</vt:lpstr>
      <vt:lpstr>Présentation PowerPoint</vt:lpstr>
      <vt:lpstr>Les geographes  et le  developpement durable</vt:lpstr>
      <vt:lpstr>Présentation PowerPoint</vt:lpstr>
      <vt:lpstr>Présentation PowerPoint</vt:lpstr>
      <vt:lpstr>Présentation PowerPoint</vt:lpstr>
      <vt:lpstr>Sommet de Johannesburg, 2002</vt:lpstr>
      <vt:lpstr>Présentation PowerPoint</vt:lpstr>
      <vt:lpstr>Un programme plus geographique et moins ideologique</vt:lpstr>
      <vt:lpstr>Sources</vt:lpstr>
      <vt:lpstr>Bibliographie et sitographie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Fred et Manon Barbier</dc:creator>
  <cp:lastModifiedBy>User</cp:lastModifiedBy>
  <cp:revision>60</cp:revision>
  <dcterms:created xsi:type="dcterms:W3CDTF">2016-05-11T00:58:52Z</dcterms:created>
  <dcterms:modified xsi:type="dcterms:W3CDTF">2016-05-26T09:11:48Z</dcterms:modified>
</cp:coreProperties>
</file>