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36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C5669F-2CAE-4444-B73A-C8C91B878F0D}" type="datetimeFigureOut">
              <a:rPr lang="fr-FR" smtClean="0"/>
              <a:t>28/02/2016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B3BB38-4E74-4DD4-BA2D-6F2DBF670C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858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CF7F-5B10-4D91-AD5E-4126861E9BDA}" type="datetimeFigureOut">
              <a:rPr lang="fr-FR" smtClean="0"/>
              <a:t>28/02/2016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DDA07-BF4A-4222-BE1C-92765D5382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1689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CF7F-5B10-4D91-AD5E-4126861E9BDA}" type="datetimeFigureOut">
              <a:rPr lang="fr-FR" smtClean="0"/>
              <a:t>28/02/2016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DDA07-BF4A-4222-BE1C-92765D5382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0937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CF7F-5B10-4D91-AD5E-4126861E9BDA}" type="datetimeFigureOut">
              <a:rPr lang="fr-FR" smtClean="0"/>
              <a:t>28/02/2016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DDA07-BF4A-4222-BE1C-92765D5382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9297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CF7F-5B10-4D91-AD5E-4126861E9BDA}" type="datetimeFigureOut">
              <a:rPr lang="fr-FR" smtClean="0"/>
              <a:t>28/02/2016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DDA07-BF4A-4222-BE1C-92765D5382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6884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CF7F-5B10-4D91-AD5E-4126861E9BDA}" type="datetimeFigureOut">
              <a:rPr lang="fr-FR" smtClean="0"/>
              <a:t>28/02/2016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DDA07-BF4A-4222-BE1C-92765D5382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2172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CF7F-5B10-4D91-AD5E-4126861E9BDA}" type="datetimeFigureOut">
              <a:rPr lang="fr-FR" smtClean="0"/>
              <a:t>28/02/2016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DDA07-BF4A-4222-BE1C-92765D5382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3762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CF7F-5B10-4D91-AD5E-4126861E9BDA}" type="datetimeFigureOut">
              <a:rPr lang="fr-FR" smtClean="0"/>
              <a:t>28/02/2016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DDA07-BF4A-4222-BE1C-92765D5382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0863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CF7F-5B10-4D91-AD5E-4126861E9BDA}" type="datetimeFigureOut">
              <a:rPr lang="fr-FR" smtClean="0"/>
              <a:t>28/02/2016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DDA07-BF4A-4222-BE1C-92765D5382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6962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CF7F-5B10-4D91-AD5E-4126861E9BDA}" type="datetimeFigureOut">
              <a:rPr lang="fr-FR" smtClean="0"/>
              <a:t>28/02/2016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DDA07-BF4A-4222-BE1C-92765D5382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9405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CF7F-5B10-4D91-AD5E-4126861E9BDA}" type="datetimeFigureOut">
              <a:rPr lang="fr-FR" smtClean="0"/>
              <a:t>28/02/2016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DDA07-BF4A-4222-BE1C-92765D5382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4083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CF7F-5B10-4D91-AD5E-4126861E9BDA}" type="datetimeFigureOut">
              <a:rPr lang="fr-FR" smtClean="0"/>
              <a:t>28/02/2016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DDA07-BF4A-4222-BE1C-92765D5382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2945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1CF7F-5B10-4D91-AD5E-4126861E9BDA}" type="datetimeFigureOut">
              <a:rPr lang="fr-FR" smtClean="0"/>
              <a:t>28/02/2016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DDA07-BF4A-4222-BE1C-92765D5382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3230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ebetab.ac-montpellier.fr/IEN34-15/IMG/pdf/La_carte_mentale_outil_pedagogique.pdf" TargetMode="External"/><Relationship Id="rId3" Type="http://schemas.openxmlformats.org/officeDocument/2006/relationships/hyperlink" Target="http://hgc.ac-creteil.fr/Les-reperes-du-college" TargetMode="External"/><Relationship Id="rId7" Type="http://schemas.openxmlformats.org/officeDocument/2006/relationships/hyperlink" Target="http://potion-de-vie.fr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pprendre-vite-et-bien.com/" TargetMode="External"/><Relationship Id="rId5" Type="http://schemas.openxmlformats.org/officeDocument/2006/relationships/hyperlink" Target="http://jeanreve05.voila.net/memoire2/memoire2.html" TargetMode="External"/><Relationship Id="rId4" Type="http://schemas.openxmlformats.org/officeDocument/2006/relationships/hyperlink" Target="http://histgeo.discipline.ac-lille.fr/college/socle/jouer-pour-memoriser-et-donner-du-sens-aux-reperes-chronologiques" TargetMode="External"/><Relationship Id="rId9" Type="http://schemas.openxmlformats.org/officeDocument/2006/relationships/hyperlink" Target="http://www.cndp.fr/crdp-besancon/?id=cartes-heuristique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ebetab.ac-montpellier.fr/IEN34-15/IMG/pdf/La_carte_mentale_outil_pedagogique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ndp.fr/crdp-besancon/?id=cartes-heuristiques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994122"/>
          </a:xfrm>
        </p:spPr>
        <p:txBody>
          <a:bodyPr>
            <a:normAutofit fontScale="90000"/>
          </a:bodyPr>
          <a:lstStyle/>
          <a:p>
            <a:pPr algn="l"/>
            <a:r>
              <a:rPr lang="fr-FR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 : MÉMORISER </a:t>
            </a:r>
            <a:r>
              <a:rPr lang="fr-FR" sz="4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 </a:t>
            </a:r>
            <a:r>
              <a:rPr lang="fr-FR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CROQUIS,</a:t>
            </a:r>
            <a:br>
              <a:rPr lang="fr-FR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sz="4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UNE IMAGE</a:t>
            </a:r>
            <a:r>
              <a:rPr lang="fr-FR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504056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Mémoriser un croquis</a:t>
            </a:r>
          </a:p>
          <a:p>
            <a:pPr marL="0" indent="0">
              <a:buNone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Le croquis a été construit et expliqué en amont, en classe.</a:t>
            </a:r>
          </a:p>
          <a:p>
            <a:pPr marL="0" indent="0">
              <a:buNone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Les élèves sont placés en binôme. L’un des élèves a le croquis sous les yeux, l’’autre ne dispose que du fond de carte vierge. Il doit construire le croquis à l’aide des instructions verbales et gestuelles qui lui sont données par son camarade. </a:t>
            </a:r>
          </a:p>
          <a:p>
            <a:pPr marL="0" indent="0">
              <a:buNone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L’exercice oblige : </a:t>
            </a:r>
          </a:p>
          <a:p>
            <a:pPr>
              <a:buFontTx/>
              <a:buChar char="-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une 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observation fine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(il permet de comprendre qu’une visualisation globale n’est pas suffisante) ;</a:t>
            </a:r>
          </a:p>
          <a:p>
            <a:pPr>
              <a:buFontTx/>
              <a:buChar char="-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une 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verbalisation précise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(avec une description des formes et des couleurs) ;</a:t>
            </a:r>
          </a:p>
          <a:p>
            <a:pPr>
              <a:buFontTx/>
              <a:buChar char="-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ordonner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de façon cohérente 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les étapes de la construction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du croquis.</a:t>
            </a:r>
          </a:p>
          <a:p>
            <a:pPr marL="0" indent="0">
              <a:buNone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Des éléments d’aide peuvent être apportés aux binômes en difficulté : mise à disposition de la légende, indication de quelques villes. </a:t>
            </a:r>
          </a:p>
        </p:txBody>
      </p:sp>
    </p:spTree>
    <p:extLst>
      <p:ext uri="{BB962C8B-B14F-4D97-AF65-F5344CB8AC3E}">
        <p14:creationId xmlns:p14="http://schemas.microsoft.com/office/powerpoint/2010/main" val="65025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64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116632"/>
            <a:ext cx="2843808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07504" y="116632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Carte mentale réalisée par un élève de TES du lycée Damas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73966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fr-F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Tony BUZAN, Une tête bien faite,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Eyrolle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2012.</a:t>
            </a:r>
          </a:p>
          <a:p>
            <a:pPr>
              <a:buFontTx/>
              <a:buChar char="-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Diaporama repères </a:t>
            </a:r>
          </a:p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hgc.ac-creteil.fr/Les-reperes-du-college</a:t>
            </a: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Jeu</a:t>
            </a:r>
          </a:p>
          <a:p>
            <a:pPr lvl="0"/>
            <a:r>
              <a:rPr lang="fr-FR" sz="2000" u="sng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http://histgeo.discipline.ac-lille.fr/college/socle/jouer-pour-memoriser-et-donner-du-sens-aux-reperes-chronologiques</a:t>
            </a: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Les processus de mémorisation </a:t>
            </a:r>
          </a:p>
          <a:p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://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jeanreve05.voila.net/memoire2/memoire2.html</a:t>
            </a: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http://apprendre-vite-et-bien.com</a:t>
            </a: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http://potion-de-vie.fr</a:t>
            </a: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   Les cartes mentales </a:t>
            </a:r>
          </a:p>
          <a:p>
            <a:pPr lvl="0"/>
            <a:r>
              <a:rPr lang="fr-FR" sz="2000" u="sng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http://webetab.ac-montpellier.fr/IEN34-15/IMG/pdf/La_carte_mentale_outil_pedagogique.pdf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fr-FR" sz="2000" u="sng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http://www.cndp.fr/crdp-besancon/?id=cartes-heuristiques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316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2068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fr-FR" sz="22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Mémoriser une image (en histoire des arts)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La mémorisation d’une image passe par la mise en œuvre d’une </a:t>
            </a:r>
            <a:r>
              <a:rPr lang="fr-F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méthodologie de l’observation 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observation 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de la forme générale, du </a:t>
            </a:r>
            <a:r>
              <a:rPr 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volume ;</a:t>
            </a:r>
            <a:endParaRPr lang="fr-F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- observation et évaluation des dimensions et </a:t>
            </a:r>
            <a:r>
              <a:rPr 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proportions ;</a:t>
            </a:r>
            <a:endParaRPr lang="fr-F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- structure générale (allure, aspect, style, couleurs, etc</a:t>
            </a:r>
            <a:r>
              <a:rPr 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.) ;</a:t>
            </a:r>
            <a:endParaRPr lang="fr-F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- examen des différentes </a:t>
            </a:r>
            <a:r>
              <a:rPr 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parties ;</a:t>
            </a:r>
            <a:endParaRPr lang="fr-F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- examen 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des petits détails à l'intérieur de ces parties</a:t>
            </a:r>
            <a:r>
              <a:rPr 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fr-F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our 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retenir ces observations méthodiques, </a:t>
            </a:r>
            <a:r>
              <a:rPr lang="fr-FR" sz="2200" i="1" dirty="0">
                <a:latin typeface="Arial" panose="020B0604020202020204" pitchFamily="34" charset="0"/>
                <a:cs typeface="Arial" panose="020B0604020202020204" pitchFamily="34" charset="0"/>
              </a:rPr>
              <a:t>il faut </a:t>
            </a:r>
            <a:r>
              <a:rPr lang="fr-FR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se poser </a:t>
            </a:r>
            <a:r>
              <a:rPr lang="fr-FR" sz="2200" i="1" dirty="0">
                <a:latin typeface="Arial" panose="020B0604020202020204" pitchFamily="34" charset="0"/>
                <a:cs typeface="Arial" panose="020B0604020202020204" pitchFamily="34" charset="0"/>
              </a:rPr>
              <a:t>des questions et </a:t>
            </a:r>
            <a:r>
              <a:rPr lang="fr-FR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formuler </a:t>
            </a:r>
            <a:r>
              <a:rPr lang="fr-FR" sz="2200" i="1" dirty="0">
                <a:latin typeface="Arial" panose="020B0604020202020204" pitchFamily="34" charset="0"/>
                <a:cs typeface="Arial" panose="020B0604020202020204" pitchFamily="34" charset="0"/>
              </a:rPr>
              <a:t>les réponses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(exemple de l’Opéra) :</a:t>
            </a:r>
            <a:endParaRPr lang="fr-F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Quelle est la forme du </a:t>
            </a:r>
            <a:r>
              <a:rPr 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toit 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? Le </a:t>
            </a:r>
            <a:r>
              <a:rPr 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toit 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une forme triangulaire. </a:t>
            </a:r>
          </a:p>
          <a:p>
            <a:pPr>
              <a:spcBef>
                <a:spcPts val="0"/>
              </a:spcBef>
            </a:pP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La hauteur est-elle plus importante que la largeur ? Non, la hauteur est inférieure d'un quart à la largeur. </a:t>
            </a:r>
          </a:p>
          <a:p>
            <a:pPr>
              <a:spcBef>
                <a:spcPts val="0"/>
              </a:spcBef>
            </a:pP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Combien y 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a-t-il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 de colonnes ? Il y a 8 colonnes sur la façade. </a:t>
            </a:r>
          </a:p>
          <a:p>
            <a:pPr>
              <a:spcBef>
                <a:spcPts val="0"/>
              </a:spcBef>
            </a:pPr>
            <a:r>
              <a:rPr 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Que 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représentent les sculptures situées au pied du monument ? </a:t>
            </a:r>
            <a:r>
              <a:rPr 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fr-F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56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ile:Paris Opera full frontal architecture, May 20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01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fr-FR" sz="3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 </a:t>
            </a:r>
            <a:r>
              <a:rPr lang="fr-FR" sz="3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fr-FR" sz="3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TRAVAILLER ET MÉMORISER UNE LEÇON A L’AIDE DE CARTES MENTALES </a:t>
            </a:r>
            <a:endParaRPr lang="fr-FR" sz="3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320479"/>
          </a:xfrm>
        </p:spPr>
        <p:txBody>
          <a:bodyPr>
            <a:normAutofit fontScale="925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La carte mentale (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mind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map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) a été mise au point par le psychologue anglais Tony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Buzan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dans les années 70. Elle est censée faciliter la pensée logique et la créativité en assurant un fonctionnement conjoint, harmonieux et optimal des deux hémisphères du cerveau.</a:t>
            </a:r>
          </a:p>
          <a:p>
            <a:pPr lvl="0">
              <a:spcBef>
                <a:spcPts val="0"/>
              </a:spcBef>
              <a:buFontTx/>
              <a:buChar char="-"/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cerveau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droit (couleurs, images, formes, rythmes, sentiments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cerveau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gauche (mots, parole, analyse, logique, nombres, linéarité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spcBef>
                <a:spcPts val="0"/>
              </a:spcBef>
              <a:buFontTx/>
              <a:buChar char="-"/>
            </a:pPr>
            <a:endParaRPr lang="fr-FR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://webetab.ac-montpellier.fr/IEN34-15/IMG/pdf/La_carte_mentale_outil_pedagogique.pdf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http://www.cndp.fr/crdp-besancon/?</a:t>
            </a:r>
            <a:r>
              <a:rPr lang="fr-FR" sz="2400" u="sng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id=cartes-heuristiques</a:t>
            </a:r>
            <a:endParaRPr lang="fr-F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48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048672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endParaRPr lang="fr-FR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Une </a:t>
            </a:r>
            <a: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carte mentale est un schéma arborescent qui :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• se veut libérateur de l'hémisphère droit, </a:t>
            </a:r>
            <a:r>
              <a:rPr 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« cerveau de la créativité »,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• offre une représentation visuelle </a:t>
            </a:r>
            <a:r>
              <a:rPr 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et personnelle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• donne une vue synthétique d'un sujet complexe.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Une </a:t>
            </a:r>
            <a: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carte mentale est un outil qui permet :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• de créer,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• de s'organiser et de mémoriser,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• de penser et se concentrer,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• d'identifier les points importants,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• de découvrir des relations entre des éléments distants</a:t>
            </a:r>
            <a:r>
              <a:rPr 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fr-F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L’usage de la carte mentale nécessite dans un premier temps de vaincre les appréhensions des élèves (notamment en lycée), habitués à un mode de pensée linéaire rassurant. </a:t>
            </a:r>
          </a:p>
          <a:p>
            <a:pPr marL="0" indent="0">
              <a:spcBef>
                <a:spcPts val="0"/>
              </a:spcBef>
              <a:buNone/>
            </a:pPr>
            <a:endParaRPr lang="fr-F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Exemples de cartes mentales – collège – lycée. </a:t>
            </a:r>
          </a:p>
          <a:p>
            <a:pPr marL="0" indent="0">
              <a:spcBef>
                <a:spcPts val="0"/>
              </a:spcBef>
              <a:buNone/>
            </a:pPr>
            <a:endParaRPr lang="fr-F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fr-F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290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2296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300192" y="6347568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http://lewebpedagogique.com/lapasserelle/category/carte-mentale/</a:t>
            </a:r>
          </a:p>
        </p:txBody>
      </p:sp>
    </p:spTree>
    <p:extLst>
      <p:ext uri="{BB962C8B-B14F-4D97-AF65-F5344CB8AC3E}">
        <p14:creationId xmlns:p14="http://schemas.microsoft.com/office/powerpoint/2010/main" val="1569758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6300192" y="6347568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http://lewebpedagogique.com/lapasserelle/category/carte-mentale/</a:t>
            </a:r>
          </a:p>
        </p:txBody>
      </p:sp>
    </p:spTree>
    <p:extLst>
      <p:ext uri="{BB962C8B-B14F-4D97-AF65-F5344CB8AC3E}">
        <p14:creationId xmlns:p14="http://schemas.microsoft.com/office/powerpoint/2010/main" val="3470037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0521"/>
            <a:ext cx="8664451" cy="6230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7453745" y="6396335"/>
            <a:ext cx="1590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>
                <a:solidFill>
                  <a:prstClr val="black"/>
                </a:solidFill>
              </a:rPr>
              <a:t>Manon Arnaud, lycée  </a:t>
            </a:r>
          </a:p>
          <a:p>
            <a:r>
              <a:rPr lang="fr-FR" sz="1200" dirty="0" smtClean="0">
                <a:solidFill>
                  <a:prstClr val="black"/>
                </a:solidFill>
              </a:rPr>
              <a:t> Lama-</a:t>
            </a:r>
            <a:r>
              <a:rPr lang="fr-FR" sz="1200" dirty="0" err="1" smtClean="0">
                <a:solidFill>
                  <a:prstClr val="black"/>
                </a:solidFill>
              </a:rPr>
              <a:t>Prévot</a:t>
            </a:r>
            <a:endParaRPr lang="fr-FR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5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Line 3"/>
          <p:cNvSpPr>
            <a:spLocks noChangeShapeType="1"/>
          </p:cNvSpPr>
          <p:nvPr/>
        </p:nvSpPr>
        <p:spPr bwMode="auto">
          <a:xfrm flipH="1">
            <a:off x="5214458" y="3081243"/>
            <a:ext cx="547010" cy="1117"/>
          </a:xfrm>
          <a:prstGeom prst="line">
            <a:avLst/>
          </a:prstGeom>
          <a:noFill/>
          <a:ln w="38160">
            <a:solidFill>
              <a:srgbClr val="D90B00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4301" tIns="32150" rIns="64301" bIns="32150"/>
          <a:lstStyle/>
          <a:p>
            <a:endParaRPr lang="fr-FR" dirty="0"/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5734866" y="3541280"/>
            <a:ext cx="3227359" cy="779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Gill Sans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Gill Sans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Gill Sans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Gill Sans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Gill Sans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Gill Sans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Gill Sans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Gill Sans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Gill Sans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altLang="fr-FR" sz="1700" dirty="0">
                <a:solidFill>
                  <a:srgbClr val="D90B00"/>
                </a:solidFill>
              </a:rPr>
              <a:t>Quelles bases de la puissance?</a:t>
            </a:r>
          </a:p>
          <a:p>
            <a:pPr algn="ctr">
              <a:buClrTx/>
              <a:buFontTx/>
              <a:buNone/>
            </a:pPr>
            <a:r>
              <a:rPr lang="fr-FR" altLang="fr-FR" sz="1700" dirty="0">
                <a:solidFill>
                  <a:srgbClr val="D90B00"/>
                </a:solidFill>
              </a:rPr>
              <a:t>Quelles différences ?</a:t>
            </a:r>
          </a:p>
          <a:p>
            <a:pPr algn="ctr">
              <a:buClrTx/>
              <a:buFontTx/>
              <a:buNone/>
            </a:pPr>
            <a:r>
              <a:rPr lang="fr-FR" altLang="fr-FR" sz="1700" dirty="0">
                <a:solidFill>
                  <a:srgbClr val="D90B00"/>
                </a:solidFill>
              </a:rPr>
              <a:t>Quels points communs?</a:t>
            </a:r>
          </a:p>
        </p:txBody>
      </p:sp>
      <p:grpSp>
        <p:nvGrpSpPr>
          <p:cNvPr id="7" name="Groupe 6"/>
          <p:cNvGrpSpPr/>
          <p:nvPr/>
        </p:nvGrpSpPr>
        <p:grpSpPr>
          <a:xfrm>
            <a:off x="6359830" y="428695"/>
            <a:ext cx="2473825" cy="1634399"/>
            <a:chOff x="9043988" y="609600"/>
            <a:chExt cx="3517900" cy="2324100"/>
          </a:xfrm>
        </p:grpSpPr>
        <p:sp>
          <p:nvSpPr>
            <p:cNvPr id="18438" name="Line 6"/>
            <p:cNvSpPr>
              <a:spLocks noChangeShapeType="1"/>
            </p:cNvSpPr>
            <p:nvPr/>
          </p:nvSpPr>
          <p:spPr bwMode="auto">
            <a:xfrm>
              <a:off x="10515600" y="2476500"/>
              <a:ext cx="1588" cy="457200"/>
            </a:xfrm>
            <a:prstGeom prst="line">
              <a:avLst/>
            </a:prstGeom>
            <a:noFill/>
            <a:ln w="38160">
              <a:solidFill>
                <a:srgbClr val="A40800"/>
              </a:solidFill>
              <a:miter lim="800000"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8439" name="Rectangle 7"/>
            <p:cNvSpPr>
              <a:spLocks noChangeArrowheads="1"/>
            </p:cNvSpPr>
            <p:nvPr/>
          </p:nvSpPr>
          <p:spPr bwMode="auto">
            <a:xfrm>
              <a:off x="9043988" y="1403350"/>
              <a:ext cx="3517900" cy="1168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000000"/>
                  </a:solidFill>
                  <a:latin typeface="Gill Sans" charset="0"/>
                  <a:ea typeface="Arial Unicode MS" pitchFamily="34" charset="-128"/>
                  <a:cs typeface="Arial Unicode MS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000000"/>
                  </a:solidFill>
                  <a:latin typeface="Gill Sans" charset="0"/>
                  <a:ea typeface="Arial Unicode MS" pitchFamily="34" charset="-128"/>
                  <a:cs typeface="Arial Unicode MS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000000"/>
                  </a:solidFill>
                  <a:latin typeface="Gill Sans" charset="0"/>
                  <a:ea typeface="Arial Unicode MS" pitchFamily="34" charset="-128"/>
                  <a:cs typeface="Arial Unicode MS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000000"/>
                  </a:solidFill>
                  <a:latin typeface="Gill Sans" charset="0"/>
                  <a:ea typeface="Arial Unicode MS" pitchFamily="34" charset="-128"/>
                  <a:cs typeface="Arial Unicode MS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000000"/>
                  </a:solidFill>
                  <a:latin typeface="Gill Sans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000000"/>
                  </a:solidFill>
                  <a:latin typeface="Gill Sans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000000"/>
                  </a:solidFill>
                  <a:latin typeface="Gill Sans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000000"/>
                  </a:solidFill>
                  <a:latin typeface="Gill Sans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000000"/>
                  </a:solidFill>
                  <a:latin typeface="Gill Sans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fr-FR" altLang="fr-FR" sz="1700" dirty="0">
                  <a:solidFill>
                    <a:srgbClr val="D90B00"/>
                  </a:solidFill>
                </a:rPr>
                <a:t>Des éléments</a:t>
              </a:r>
            </a:p>
            <a:p>
              <a:pPr algn="ctr">
                <a:buClrTx/>
                <a:buFontTx/>
                <a:buNone/>
              </a:pPr>
              <a:r>
                <a:rPr lang="fr-FR" altLang="fr-FR" sz="1700" dirty="0">
                  <a:solidFill>
                    <a:srgbClr val="D90B00"/>
                  </a:solidFill>
                </a:rPr>
                <a:t> communs </a:t>
              </a:r>
            </a:p>
            <a:p>
              <a:pPr algn="ctr">
                <a:buClrTx/>
                <a:buFontTx/>
                <a:buNone/>
              </a:pPr>
              <a:r>
                <a:rPr lang="fr-FR" altLang="fr-FR" sz="1700" dirty="0">
                  <a:solidFill>
                    <a:srgbClr val="D90B00"/>
                  </a:solidFill>
                </a:rPr>
                <a:t>de civilisation</a:t>
              </a:r>
            </a:p>
          </p:txBody>
        </p:sp>
        <p:sp>
          <p:nvSpPr>
            <p:cNvPr id="18440" name="Line 8"/>
            <p:cNvSpPr>
              <a:spLocks noChangeShapeType="1"/>
            </p:cNvSpPr>
            <p:nvPr/>
          </p:nvSpPr>
          <p:spPr bwMode="auto">
            <a:xfrm>
              <a:off x="10096500" y="850900"/>
              <a:ext cx="546100" cy="508000"/>
            </a:xfrm>
            <a:prstGeom prst="line">
              <a:avLst/>
            </a:prstGeom>
            <a:noFill/>
            <a:ln w="38160">
              <a:solidFill>
                <a:srgbClr val="A40800"/>
              </a:solidFill>
              <a:miter lim="800000"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8441" name="Line 9"/>
            <p:cNvSpPr>
              <a:spLocks noChangeShapeType="1"/>
            </p:cNvSpPr>
            <p:nvPr/>
          </p:nvSpPr>
          <p:spPr bwMode="auto">
            <a:xfrm flipH="1">
              <a:off x="11123613" y="609600"/>
              <a:ext cx="41275" cy="787400"/>
            </a:xfrm>
            <a:prstGeom prst="line">
              <a:avLst/>
            </a:prstGeom>
            <a:noFill/>
            <a:ln w="38160">
              <a:solidFill>
                <a:srgbClr val="A40800"/>
              </a:solidFill>
              <a:miter lim="800000"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8442" name="Line 10"/>
            <p:cNvSpPr>
              <a:spLocks noChangeShapeType="1"/>
            </p:cNvSpPr>
            <p:nvPr/>
          </p:nvSpPr>
          <p:spPr bwMode="auto">
            <a:xfrm flipH="1">
              <a:off x="11441113" y="990600"/>
              <a:ext cx="841375" cy="533400"/>
            </a:xfrm>
            <a:prstGeom prst="line">
              <a:avLst/>
            </a:prstGeom>
            <a:noFill/>
            <a:ln w="38160">
              <a:solidFill>
                <a:srgbClr val="A40800"/>
              </a:solidFill>
              <a:miter lim="800000"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dirty="0"/>
            </a:p>
          </p:txBody>
        </p:sp>
      </p:grpSp>
      <p:grpSp>
        <p:nvGrpSpPr>
          <p:cNvPr id="5" name="Groupe 4"/>
          <p:cNvGrpSpPr/>
          <p:nvPr/>
        </p:nvGrpSpPr>
        <p:grpSpPr>
          <a:xfrm>
            <a:off x="6875654" y="4435427"/>
            <a:ext cx="2210461" cy="1980482"/>
            <a:chOff x="9777514" y="6307136"/>
            <a:chExt cx="3143383" cy="2816227"/>
          </a:xfrm>
        </p:grpSpPr>
        <p:sp>
          <p:nvSpPr>
            <p:cNvPr id="18443" name="Line 11"/>
            <p:cNvSpPr>
              <a:spLocks noChangeShapeType="1"/>
            </p:cNvSpPr>
            <p:nvPr/>
          </p:nvSpPr>
          <p:spPr bwMode="auto">
            <a:xfrm flipH="1" flipV="1">
              <a:off x="10966101" y="6307136"/>
              <a:ext cx="770387" cy="632484"/>
            </a:xfrm>
            <a:prstGeom prst="line">
              <a:avLst/>
            </a:prstGeom>
            <a:noFill/>
            <a:ln w="38160">
              <a:solidFill>
                <a:srgbClr val="D90B00"/>
              </a:solidFill>
              <a:miter lim="800000"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8444" name="Rectangle 12"/>
            <p:cNvSpPr>
              <a:spLocks noChangeArrowheads="1"/>
            </p:cNvSpPr>
            <p:nvPr/>
          </p:nvSpPr>
          <p:spPr bwMode="auto">
            <a:xfrm>
              <a:off x="10042831" y="7089244"/>
              <a:ext cx="2878066" cy="7440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000000"/>
                  </a:solidFill>
                  <a:latin typeface="Gill Sans" charset="0"/>
                  <a:ea typeface="Arial Unicode MS" pitchFamily="34" charset="-128"/>
                  <a:cs typeface="Arial Unicode MS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000000"/>
                  </a:solidFill>
                  <a:latin typeface="Gill Sans" charset="0"/>
                  <a:ea typeface="Arial Unicode MS" pitchFamily="34" charset="-128"/>
                  <a:cs typeface="Arial Unicode MS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000000"/>
                  </a:solidFill>
                  <a:latin typeface="Gill Sans" charset="0"/>
                  <a:ea typeface="Arial Unicode MS" pitchFamily="34" charset="-128"/>
                  <a:cs typeface="Arial Unicode MS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000000"/>
                  </a:solidFill>
                  <a:latin typeface="Gill Sans" charset="0"/>
                  <a:ea typeface="Arial Unicode MS" pitchFamily="34" charset="-128"/>
                  <a:cs typeface="Arial Unicode MS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000000"/>
                  </a:solidFill>
                  <a:latin typeface="Gill Sans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000000"/>
                  </a:solidFill>
                  <a:latin typeface="Gill Sans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000000"/>
                  </a:solidFill>
                  <a:latin typeface="Gill Sans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000000"/>
                  </a:solidFill>
                  <a:latin typeface="Gill Sans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000000"/>
                  </a:solidFill>
                  <a:latin typeface="Gill Sans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fr-FR" altLang="fr-FR" sz="1700" dirty="0">
                  <a:solidFill>
                    <a:srgbClr val="D90B00"/>
                  </a:solidFill>
                </a:rPr>
                <a:t>Territoires et </a:t>
              </a:r>
            </a:p>
            <a:p>
              <a:pPr algn="ctr">
                <a:buClrTx/>
                <a:buFontTx/>
                <a:buNone/>
              </a:pPr>
              <a:r>
                <a:rPr lang="fr-FR" altLang="fr-FR" sz="1700" dirty="0">
                  <a:solidFill>
                    <a:srgbClr val="D90B00"/>
                  </a:solidFill>
                </a:rPr>
                <a:t>ressources différents</a:t>
              </a:r>
            </a:p>
          </p:txBody>
        </p:sp>
        <p:sp>
          <p:nvSpPr>
            <p:cNvPr id="18447" name="Line 15"/>
            <p:cNvSpPr>
              <a:spLocks noChangeShapeType="1"/>
            </p:cNvSpPr>
            <p:nvPr/>
          </p:nvSpPr>
          <p:spPr bwMode="auto">
            <a:xfrm flipV="1">
              <a:off x="9777514" y="7954962"/>
              <a:ext cx="990600" cy="866775"/>
            </a:xfrm>
            <a:prstGeom prst="line">
              <a:avLst/>
            </a:prstGeom>
            <a:noFill/>
            <a:ln w="38160">
              <a:solidFill>
                <a:srgbClr val="D90B00"/>
              </a:solidFill>
              <a:miter lim="800000"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8448" name="Line 16"/>
            <p:cNvSpPr>
              <a:spLocks noChangeShapeType="1"/>
            </p:cNvSpPr>
            <p:nvPr/>
          </p:nvSpPr>
          <p:spPr bwMode="auto">
            <a:xfrm flipV="1">
              <a:off x="11201400" y="7939088"/>
              <a:ext cx="1588" cy="1184275"/>
            </a:xfrm>
            <a:prstGeom prst="line">
              <a:avLst/>
            </a:prstGeom>
            <a:noFill/>
            <a:ln w="38160">
              <a:solidFill>
                <a:srgbClr val="D90B00"/>
              </a:solidFill>
              <a:miter lim="800000"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8449" name="Line 17"/>
            <p:cNvSpPr>
              <a:spLocks noChangeShapeType="1"/>
            </p:cNvSpPr>
            <p:nvPr/>
          </p:nvSpPr>
          <p:spPr bwMode="auto">
            <a:xfrm flipH="1" flipV="1">
              <a:off x="11757294" y="7929562"/>
              <a:ext cx="1006475" cy="917575"/>
            </a:xfrm>
            <a:prstGeom prst="line">
              <a:avLst/>
            </a:prstGeom>
            <a:noFill/>
            <a:ln w="38160">
              <a:solidFill>
                <a:srgbClr val="D90B00"/>
              </a:solidFill>
              <a:miter lim="800000"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dirty="0"/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5019610" y="4435427"/>
            <a:ext cx="2180982" cy="1513711"/>
            <a:chOff x="7138130" y="6307136"/>
            <a:chExt cx="3101462" cy="2152483"/>
          </a:xfrm>
        </p:grpSpPr>
        <p:sp>
          <p:nvSpPr>
            <p:cNvPr id="18445" name="Line 13"/>
            <p:cNvSpPr>
              <a:spLocks noChangeShapeType="1"/>
            </p:cNvSpPr>
            <p:nvPr/>
          </p:nvSpPr>
          <p:spPr bwMode="auto">
            <a:xfrm flipV="1">
              <a:off x="8629650" y="6307136"/>
              <a:ext cx="603250" cy="454024"/>
            </a:xfrm>
            <a:prstGeom prst="line">
              <a:avLst/>
            </a:prstGeom>
            <a:noFill/>
            <a:ln w="38160">
              <a:solidFill>
                <a:srgbClr val="A40800"/>
              </a:solidFill>
              <a:miter lim="800000"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8446" name="Rectangle 14"/>
            <p:cNvSpPr>
              <a:spLocks noChangeArrowheads="1"/>
            </p:cNvSpPr>
            <p:nvPr/>
          </p:nvSpPr>
          <p:spPr bwMode="auto">
            <a:xfrm>
              <a:off x="7138130" y="6844240"/>
              <a:ext cx="3101462" cy="3720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000000"/>
                  </a:solidFill>
                  <a:latin typeface="Gill Sans" charset="0"/>
                  <a:ea typeface="Arial Unicode MS" pitchFamily="34" charset="-128"/>
                  <a:cs typeface="Arial Unicode MS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000000"/>
                  </a:solidFill>
                  <a:latin typeface="Gill Sans" charset="0"/>
                  <a:ea typeface="Arial Unicode MS" pitchFamily="34" charset="-128"/>
                  <a:cs typeface="Arial Unicode MS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000000"/>
                  </a:solidFill>
                  <a:latin typeface="Gill Sans" charset="0"/>
                  <a:ea typeface="Arial Unicode MS" pitchFamily="34" charset="-128"/>
                  <a:cs typeface="Arial Unicode MS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000000"/>
                  </a:solidFill>
                  <a:latin typeface="Gill Sans" charset="0"/>
                  <a:ea typeface="Arial Unicode MS" pitchFamily="34" charset="-128"/>
                  <a:cs typeface="Arial Unicode MS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000000"/>
                  </a:solidFill>
                  <a:latin typeface="Gill Sans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000000"/>
                  </a:solidFill>
                  <a:latin typeface="Gill Sans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000000"/>
                  </a:solidFill>
                  <a:latin typeface="Gill Sans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000000"/>
                  </a:solidFill>
                  <a:latin typeface="Gill Sans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000000"/>
                  </a:solidFill>
                  <a:latin typeface="Gill Sans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fr-FR" altLang="fr-FR" sz="1700" dirty="0">
                  <a:solidFill>
                    <a:srgbClr val="D90B00"/>
                  </a:solidFill>
                </a:rPr>
                <a:t>Des régimes différents</a:t>
              </a:r>
            </a:p>
          </p:txBody>
        </p:sp>
        <p:sp>
          <p:nvSpPr>
            <p:cNvPr id="18450" name="Line 18"/>
            <p:cNvSpPr>
              <a:spLocks noChangeShapeType="1"/>
            </p:cNvSpPr>
            <p:nvPr/>
          </p:nvSpPr>
          <p:spPr bwMode="auto">
            <a:xfrm flipV="1">
              <a:off x="7518400" y="7342187"/>
              <a:ext cx="457200" cy="612775"/>
            </a:xfrm>
            <a:prstGeom prst="line">
              <a:avLst/>
            </a:prstGeom>
            <a:noFill/>
            <a:ln w="38160">
              <a:solidFill>
                <a:srgbClr val="D90B00"/>
              </a:solidFill>
              <a:miter lim="800000"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8451" name="Line 19"/>
            <p:cNvSpPr>
              <a:spLocks noChangeShapeType="1"/>
            </p:cNvSpPr>
            <p:nvPr/>
          </p:nvSpPr>
          <p:spPr bwMode="auto">
            <a:xfrm flipV="1">
              <a:off x="8558213" y="7275344"/>
              <a:ext cx="1588" cy="1184275"/>
            </a:xfrm>
            <a:prstGeom prst="line">
              <a:avLst/>
            </a:prstGeom>
            <a:noFill/>
            <a:ln w="38160">
              <a:solidFill>
                <a:srgbClr val="D90B00"/>
              </a:solidFill>
              <a:miter lim="800000"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8452" name="Line 20"/>
            <p:cNvSpPr>
              <a:spLocks noChangeShapeType="1"/>
            </p:cNvSpPr>
            <p:nvPr/>
          </p:nvSpPr>
          <p:spPr bwMode="auto">
            <a:xfrm flipH="1" flipV="1">
              <a:off x="9232900" y="7293988"/>
              <a:ext cx="320675" cy="981075"/>
            </a:xfrm>
            <a:prstGeom prst="line">
              <a:avLst/>
            </a:prstGeom>
            <a:noFill/>
            <a:ln w="38160">
              <a:solidFill>
                <a:srgbClr val="D90B00"/>
              </a:solidFill>
              <a:miter lim="800000"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dirty="0"/>
            </a:p>
          </p:txBody>
        </p:sp>
      </p:grpSp>
      <p:sp>
        <p:nvSpPr>
          <p:cNvPr id="18454" name="Line 22"/>
          <p:cNvSpPr>
            <a:spLocks noChangeShapeType="1"/>
          </p:cNvSpPr>
          <p:nvPr/>
        </p:nvSpPr>
        <p:spPr bwMode="auto">
          <a:xfrm flipV="1">
            <a:off x="3741996" y="3419511"/>
            <a:ext cx="223269" cy="207649"/>
          </a:xfrm>
          <a:prstGeom prst="line">
            <a:avLst/>
          </a:prstGeom>
          <a:noFill/>
          <a:ln w="38160">
            <a:solidFill>
              <a:srgbClr val="003DCC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4301" tIns="32150" rIns="64301" bIns="32150"/>
          <a:lstStyle/>
          <a:p>
            <a:endParaRPr lang="fr-FR" dirty="0"/>
          </a:p>
        </p:txBody>
      </p:sp>
      <p:grpSp>
        <p:nvGrpSpPr>
          <p:cNvPr id="14" name="Groupe 13"/>
          <p:cNvGrpSpPr/>
          <p:nvPr/>
        </p:nvGrpSpPr>
        <p:grpSpPr>
          <a:xfrm>
            <a:off x="813818" y="5052460"/>
            <a:ext cx="4012152" cy="1611287"/>
            <a:chOff x="1157288" y="7184551"/>
            <a:chExt cx="5705475" cy="2291236"/>
          </a:xfrm>
        </p:grpSpPr>
        <p:sp>
          <p:nvSpPr>
            <p:cNvPr id="18455" name="Rectangle 23"/>
            <p:cNvSpPr>
              <a:spLocks noChangeArrowheads="1"/>
            </p:cNvSpPr>
            <p:nvPr/>
          </p:nvSpPr>
          <p:spPr bwMode="auto">
            <a:xfrm>
              <a:off x="1524001" y="7184551"/>
              <a:ext cx="5338762" cy="5999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000000"/>
                  </a:solidFill>
                  <a:latin typeface="Gill Sans" charset="0"/>
                  <a:ea typeface="Arial Unicode MS" pitchFamily="34" charset="-128"/>
                  <a:cs typeface="Arial Unicode MS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000000"/>
                  </a:solidFill>
                  <a:latin typeface="Gill Sans" charset="0"/>
                  <a:ea typeface="Arial Unicode MS" pitchFamily="34" charset="-128"/>
                  <a:cs typeface="Arial Unicode MS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000000"/>
                  </a:solidFill>
                  <a:latin typeface="Gill Sans" charset="0"/>
                  <a:ea typeface="Arial Unicode MS" pitchFamily="34" charset="-128"/>
                  <a:cs typeface="Arial Unicode MS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000000"/>
                  </a:solidFill>
                  <a:latin typeface="Gill Sans" charset="0"/>
                  <a:ea typeface="Arial Unicode MS" pitchFamily="34" charset="-128"/>
                  <a:cs typeface="Arial Unicode MS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000000"/>
                  </a:solidFill>
                  <a:latin typeface="Gill Sans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000000"/>
                  </a:solidFill>
                  <a:latin typeface="Gill Sans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000000"/>
                  </a:solidFill>
                  <a:latin typeface="Gill Sans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000000"/>
                  </a:solidFill>
                  <a:latin typeface="Gill Sans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000000"/>
                  </a:solidFill>
                  <a:latin typeface="Gill Sans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fr-FR" altLang="fr-FR" sz="1700" dirty="0">
                  <a:solidFill>
                    <a:srgbClr val="002D99"/>
                  </a:solidFill>
                </a:rPr>
                <a:t>Atelier du monde contre High Tech?</a:t>
              </a:r>
            </a:p>
          </p:txBody>
        </p:sp>
        <p:sp>
          <p:nvSpPr>
            <p:cNvPr id="18457" name="Rectangle 25"/>
            <p:cNvSpPr>
              <a:spLocks noChangeArrowheads="1"/>
            </p:cNvSpPr>
            <p:nvPr/>
          </p:nvSpPr>
          <p:spPr bwMode="auto">
            <a:xfrm>
              <a:off x="1157288" y="7931150"/>
              <a:ext cx="52197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000000"/>
                  </a:solidFill>
                  <a:latin typeface="Gill Sans" charset="0"/>
                  <a:ea typeface="Arial Unicode MS" pitchFamily="34" charset="-128"/>
                  <a:cs typeface="Arial Unicode MS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000000"/>
                  </a:solidFill>
                  <a:latin typeface="Gill Sans" charset="0"/>
                  <a:ea typeface="Arial Unicode MS" pitchFamily="34" charset="-128"/>
                  <a:cs typeface="Arial Unicode MS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000000"/>
                  </a:solidFill>
                  <a:latin typeface="Gill Sans" charset="0"/>
                  <a:ea typeface="Arial Unicode MS" pitchFamily="34" charset="-128"/>
                  <a:cs typeface="Arial Unicode MS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000000"/>
                  </a:solidFill>
                  <a:latin typeface="Gill Sans" charset="0"/>
                  <a:ea typeface="Arial Unicode MS" pitchFamily="34" charset="-128"/>
                  <a:cs typeface="Arial Unicode MS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000000"/>
                  </a:solidFill>
                  <a:latin typeface="Gill Sans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000000"/>
                  </a:solidFill>
                  <a:latin typeface="Gill Sans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000000"/>
                  </a:solidFill>
                  <a:latin typeface="Gill Sans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000000"/>
                  </a:solidFill>
                  <a:latin typeface="Gill Sans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000000"/>
                  </a:solidFill>
                  <a:latin typeface="Gill Sans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fr-FR" altLang="fr-FR" sz="1700" dirty="0">
                  <a:solidFill>
                    <a:srgbClr val="003DCC"/>
                  </a:solidFill>
                </a:rPr>
                <a:t>Stratégies industrielles différentes</a:t>
              </a:r>
            </a:p>
          </p:txBody>
        </p:sp>
        <p:sp>
          <p:nvSpPr>
            <p:cNvPr id="18458" name="Line 26"/>
            <p:cNvSpPr>
              <a:spLocks noChangeShapeType="1"/>
            </p:cNvSpPr>
            <p:nvPr/>
          </p:nvSpPr>
          <p:spPr bwMode="auto">
            <a:xfrm flipH="1" flipV="1">
              <a:off x="3810000" y="7678339"/>
              <a:ext cx="38100" cy="297657"/>
            </a:xfrm>
            <a:prstGeom prst="line">
              <a:avLst/>
            </a:prstGeom>
            <a:noFill/>
            <a:ln w="38160">
              <a:solidFill>
                <a:srgbClr val="003DCC"/>
              </a:solidFill>
              <a:miter lim="800000"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8459" name="Line 27"/>
            <p:cNvSpPr>
              <a:spLocks noChangeShapeType="1"/>
            </p:cNvSpPr>
            <p:nvPr/>
          </p:nvSpPr>
          <p:spPr bwMode="auto">
            <a:xfrm flipH="1" flipV="1">
              <a:off x="4862512" y="8253412"/>
              <a:ext cx="422275" cy="1222375"/>
            </a:xfrm>
            <a:prstGeom prst="line">
              <a:avLst/>
            </a:prstGeom>
            <a:noFill/>
            <a:ln w="38160">
              <a:solidFill>
                <a:srgbClr val="003DCC"/>
              </a:solidFill>
              <a:miter lim="800000"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8460" name="Line 28"/>
            <p:cNvSpPr>
              <a:spLocks noChangeShapeType="1"/>
            </p:cNvSpPr>
            <p:nvPr/>
          </p:nvSpPr>
          <p:spPr bwMode="auto">
            <a:xfrm flipV="1">
              <a:off x="3543300" y="8291512"/>
              <a:ext cx="254000" cy="1133475"/>
            </a:xfrm>
            <a:prstGeom prst="line">
              <a:avLst/>
            </a:prstGeom>
            <a:noFill/>
            <a:ln w="38160">
              <a:solidFill>
                <a:srgbClr val="003DCC"/>
              </a:solidFill>
              <a:miter lim="800000"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8461" name="Line 29"/>
            <p:cNvSpPr>
              <a:spLocks noChangeShapeType="1"/>
            </p:cNvSpPr>
            <p:nvPr/>
          </p:nvSpPr>
          <p:spPr bwMode="auto">
            <a:xfrm flipV="1">
              <a:off x="1460500" y="8431212"/>
              <a:ext cx="990600" cy="866775"/>
            </a:xfrm>
            <a:prstGeom prst="line">
              <a:avLst/>
            </a:prstGeom>
            <a:noFill/>
            <a:ln w="38160">
              <a:solidFill>
                <a:srgbClr val="003DCC"/>
              </a:solidFill>
              <a:miter lim="800000"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dirty="0"/>
            </a:p>
          </p:txBody>
        </p:sp>
      </p:grpSp>
      <p:sp>
        <p:nvSpPr>
          <p:cNvPr id="18465" name="Rectangle 33"/>
          <p:cNvSpPr>
            <a:spLocks noChangeArrowheads="1"/>
          </p:cNvSpPr>
          <p:nvPr/>
        </p:nvSpPr>
        <p:spPr bwMode="auto">
          <a:xfrm>
            <a:off x="858471" y="1942523"/>
            <a:ext cx="1795086" cy="571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Gill Sans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Gill Sans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Gill Sans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Gill Sans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Gill Sans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Gill Sans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Gill Sans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Gill Sans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Gill Sans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altLang="fr-FR" sz="1700" dirty="0">
                <a:solidFill>
                  <a:srgbClr val="001F67"/>
                </a:solidFill>
              </a:rPr>
              <a:t>Organisation espace extravertie</a:t>
            </a:r>
          </a:p>
        </p:txBody>
      </p:sp>
      <p:grpSp>
        <p:nvGrpSpPr>
          <p:cNvPr id="15" name="Groupe 14"/>
          <p:cNvGrpSpPr/>
          <p:nvPr/>
        </p:nvGrpSpPr>
        <p:grpSpPr>
          <a:xfrm>
            <a:off x="-51352" y="2661480"/>
            <a:ext cx="2462662" cy="1713663"/>
            <a:chOff x="-73025" y="3784600"/>
            <a:chExt cx="3502025" cy="2436813"/>
          </a:xfrm>
        </p:grpSpPr>
        <p:sp>
          <p:nvSpPr>
            <p:cNvPr id="18462" name="Line 30"/>
            <p:cNvSpPr>
              <a:spLocks noChangeShapeType="1"/>
            </p:cNvSpPr>
            <p:nvPr/>
          </p:nvSpPr>
          <p:spPr bwMode="auto">
            <a:xfrm>
              <a:off x="1193800" y="5549900"/>
              <a:ext cx="2235200" cy="671513"/>
            </a:xfrm>
            <a:prstGeom prst="line">
              <a:avLst/>
            </a:prstGeom>
            <a:noFill/>
            <a:ln w="38160">
              <a:solidFill>
                <a:srgbClr val="003DCC"/>
              </a:solidFill>
              <a:miter lim="800000"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8463" name="Rectangle 31"/>
            <p:cNvSpPr>
              <a:spLocks noChangeArrowheads="1"/>
            </p:cNvSpPr>
            <p:nvPr/>
          </p:nvSpPr>
          <p:spPr bwMode="auto">
            <a:xfrm>
              <a:off x="-73025" y="4756150"/>
              <a:ext cx="2297113" cy="812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000000"/>
                  </a:solidFill>
                  <a:latin typeface="Gill Sans" charset="0"/>
                  <a:ea typeface="Arial Unicode MS" pitchFamily="34" charset="-128"/>
                  <a:cs typeface="Arial Unicode MS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000000"/>
                  </a:solidFill>
                  <a:latin typeface="Gill Sans" charset="0"/>
                  <a:ea typeface="Arial Unicode MS" pitchFamily="34" charset="-128"/>
                  <a:cs typeface="Arial Unicode MS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000000"/>
                  </a:solidFill>
                  <a:latin typeface="Gill Sans" charset="0"/>
                  <a:ea typeface="Arial Unicode MS" pitchFamily="34" charset="-128"/>
                  <a:cs typeface="Arial Unicode MS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000000"/>
                  </a:solidFill>
                  <a:latin typeface="Gill Sans" charset="0"/>
                  <a:ea typeface="Arial Unicode MS" pitchFamily="34" charset="-128"/>
                  <a:cs typeface="Arial Unicode MS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000000"/>
                  </a:solidFill>
                  <a:latin typeface="Gill Sans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000000"/>
                  </a:solidFill>
                  <a:latin typeface="Gill Sans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000000"/>
                  </a:solidFill>
                  <a:latin typeface="Gill Sans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000000"/>
                  </a:solidFill>
                  <a:latin typeface="Gill Sans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000000"/>
                  </a:solidFill>
                  <a:latin typeface="Gill Sans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fr-FR" altLang="fr-FR" sz="1700" dirty="0">
                  <a:solidFill>
                    <a:srgbClr val="002D99"/>
                  </a:solidFill>
                </a:rPr>
                <a:t>Structure éco Différente</a:t>
              </a:r>
            </a:p>
          </p:txBody>
        </p:sp>
        <p:sp>
          <p:nvSpPr>
            <p:cNvPr id="18466" name="Line 34"/>
            <p:cNvSpPr>
              <a:spLocks noChangeShapeType="1"/>
            </p:cNvSpPr>
            <p:nvPr/>
          </p:nvSpPr>
          <p:spPr bwMode="auto">
            <a:xfrm>
              <a:off x="88900" y="4114800"/>
              <a:ext cx="546100" cy="508000"/>
            </a:xfrm>
            <a:prstGeom prst="line">
              <a:avLst/>
            </a:prstGeom>
            <a:noFill/>
            <a:ln w="38160">
              <a:solidFill>
                <a:srgbClr val="003DCC"/>
              </a:solidFill>
              <a:miter lim="800000"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8467" name="Line 35"/>
            <p:cNvSpPr>
              <a:spLocks noChangeShapeType="1"/>
            </p:cNvSpPr>
            <p:nvPr/>
          </p:nvSpPr>
          <p:spPr bwMode="auto">
            <a:xfrm flipH="1">
              <a:off x="950913" y="3784600"/>
              <a:ext cx="41275" cy="787400"/>
            </a:xfrm>
            <a:prstGeom prst="line">
              <a:avLst/>
            </a:prstGeom>
            <a:noFill/>
            <a:ln w="38160">
              <a:solidFill>
                <a:srgbClr val="003DCC"/>
              </a:solidFill>
              <a:miter lim="800000"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dirty="0"/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1071693" y="1437913"/>
            <a:ext cx="1321755" cy="2572169"/>
            <a:chOff x="1524000" y="2044700"/>
            <a:chExt cx="1879600" cy="3657600"/>
          </a:xfrm>
        </p:grpSpPr>
        <p:sp>
          <p:nvSpPr>
            <p:cNvPr id="18464" name="Line 32"/>
            <p:cNvSpPr>
              <a:spLocks noChangeShapeType="1"/>
            </p:cNvSpPr>
            <p:nvPr/>
          </p:nvSpPr>
          <p:spPr bwMode="auto">
            <a:xfrm>
              <a:off x="2806700" y="3479800"/>
              <a:ext cx="596900" cy="2222500"/>
            </a:xfrm>
            <a:prstGeom prst="line">
              <a:avLst/>
            </a:prstGeom>
            <a:noFill/>
            <a:ln w="38160">
              <a:solidFill>
                <a:srgbClr val="002D99"/>
              </a:solidFill>
              <a:miter lim="800000"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8468" name="Line 36"/>
            <p:cNvSpPr>
              <a:spLocks noChangeShapeType="1"/>
            </p:cNvSpPr>
            <p:nvPr/>
          </p:nvSpPr>
          <p:spPr bwMode="auto">
            <a:xfrm>
              <a:off x="1524000" y="2082800"/>
              <a:ext cx="393700" cy="736600"/>
            </a:xfrm>
            <a:prstGeom prst="line">
              <a:avLst/>
            </a:prstGeom>
            <a:noFill/>
            <a:ln w="38160">
              <a:solidFill>
                <a:srgbClr val="003DCC"/>
              </a:solidFill>
              <a:miter lim="800000"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8469" name="Line 37"/>
            <p:cNvSpPr>
              <a:spLocks noChangeShapeType="1"/>
            </p:cNvSpPr>
            <p:nvPr/>
          </p:nvSpPr>
          <p:spPr bwMode="auto">
            <a:xfrm flipH="1">
              <a:off x="2678113" y="2044700"/>
              <a:ext cx="41275" cy="787400"/>
            </a:xfrm>
            <a:prstGeom prst="line">
              <a:avLst/>
            </a:prstGeom>
            <a:noFill/>
            <a:ln w="38160">
              <a:solidFill>
                <a:srgbClr val="003DCC"/>
              </a:solidFill>
              <a:miter lim="800000"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dirty="0"/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2285212" y="3553848"/>
            <a:ext cx="1742569" cy="1476616"/>
            <a:chOff x="3249682" y="5053540"/>
            <a:chExt cx="2478018" cy="2099735"/>
          </a:xfrm>
        </p:grpSpPr>
        <p:pic>
          <p:nvPicPr>
            <p:cNvPr id="18453" name="Picture 2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7100" y="5461000"/>
              <a:ext cx="2260600" cy="1692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472" name="Rectangle 40"/>
            <p:cNvSpPr>
              <a:spLocks noChangeArrowheads="1"/>
            </p:cNvSpPr>
            <p:nvPr/>
          </p:nvSpPr>
          <p:spPr bwMode="auto">
            <a:xfrm>
              <a:off x="3249682" y="5053540"/>
              <a:ext cx="2404925" cy="3720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000000"/>
                  </a:solidFill>
                  <a:latin typeface="Gill Sans" charset="0"/>
                  <a:ea typeface="Arial Unicode MS" pitchFamily="34" charset="-128"/>
                  <a:cs typeface="Arial Unicode MS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000000"/>
                  </a:solidFill>
                  <a:latin typeface="Gill Sans" charset="0"/>
                  <a:ea typeface="Arial Unicode MS" pitchFamily="34" charset="-128"/>
                  <a:cs typeface="Arial Unicode MS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000000"/>
                  </a:solidFill>
                  <a:latin typeface="Gill Sans" charset="0"/>
                  <a:ea typeface="Arial Unicode MS" pitchFamily="34" charset="-128"/>
                  <a:cs typeface="Arial Unicode MS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000000"/>
                  </a:solidFill>
                  <a:latin typeface="Gill Sans" charset="0"/>
                  <a:ea typeface="Arial Unicode MS" pitchFamily="34" charset="-128"/>
                  <a:cs typeface="Arial Unicode MS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000000"/>
                  </a:solidFill>
                  <a:latin typeface="Gill Sans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000000"/>
                  </a:solidFill>
                  <a:latin typeface="Gill Sans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000000"/>
                  </a:solidFill>
                  <a:latin typeface="Gill Sans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000000"/>
                  </a:solidFill>
                  <a:latin typeface="Gill Sans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000000"/>
                  </a:solidFill>
                  <a:latin typeface="Gill Sans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fr-FR" altLang="fr-FR" sz="1700" dirty="0">
                  <a:solidFill>
                    <a:srgbClr val="002D99"/>
                  </a:solidFill>
                </a:rPr>
                <a:t>2 éco de 1er plan</a:t>
              </a:r>
            </a:p>
          </p:txBody>
        </p:sp>
      </p:grpSp>
      <p:grpSp>
        <p:nvGrpSpPr>
          <p:cNvPr id="3" name="Groupe 2"/>
          <p:cNvGrpSpPr/>
          <p:nvPr/>
        </p:nvGrpSpPr>
        <p:grpSpPr>
          <a:xfrm>
            <a:off x="5439960" y="1902333"/>
            <a:ext cx="3706273" cy="1595325"/>
            <a:chOff x="7735888" y="2774950"/>
            <a:chExt cx="5270500" cy="2268538"/>
          </a:xfrm>
        </p:grpSpPr>
        <p:pic>
          <p:nvPicPr>
            <p:cNvPr id="18436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5500" y="3314700"/>
              <a:ext cx="3517900" cy="1728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473" name="Rectangle 41"/>
            <p:cNvSpPr>
              <a:spLocks noChangeArrowheads="1"/>
            </p:cNvSpPr>
            <p:nvPr/>
          </p:nvSpPr>
          <p:spPr bwMode="auto">
            <a:xfrm>
              <a:off x="7735888" y="2774950"/>
              <a:ext cx="5270500" cy="812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000000"/>
                  </a:solidFill>
                  <a:latin typeface="Gill Sans" charset="0"/>
                  <a:ea typeface="Arial Unicode MS" pitchFamily="34" charset="-128"/>
                  <a:cs typeface="Arial Unicode MS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000000"/>
                  </a:solidFill>
                  <a:latin typeface="Gill Sans" charset="0"/>
                  <a:ea typeface="Arial Unicode MS" pitchFamily="34" charset="-128"/>
                  <a:cs typeface="Arial Unicode MS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000000"/>
                  </a:solidFill>
                  <a:latin typeface="Gill Sans" charset="0"/>
                  <a:ea typeface="Arial Unicode MS" pitchFamily="34" charset="-128"/>
                  <a:cs typeface="Arial Unicode MS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000000"/>
                  </a:solidFill>
                  <a:latin typeface="Gill Sans" charset="0"/>
                  <a:ea typeface="Arial Unicode MS" pitchFamily="34" charset="-128"/>
                  <a:cs typeface="Arial Unicode MS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000000"/>
                  </a:solidFill>
                  <a:latin typeface="Gill Sans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000000"/>
                  </a:solidFill>
                  <a:latin typeface="Gill Sans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000000"/>
                  </a:solidFill>
                  <a:latin typeface="Gill Sans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000000"/>
                  </a:solidFill>
                  <a:latin typeface="Gill Sans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000000"/>
                  </a:solidFill>
                  <a:latin typeface="Gill Sans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fr-FR" altLang="fr-FR" sz="1700" b="1" dirty="0">
                  <a:solidFill>
                    <a:srgbClr val="D90B00"/>
                  </a:solidFill>
                </a:rPr>
                <a:t>2 puissances asiatiques </a:t>
              </a:r>
            </a:p>
            <a:p>
              <a:pPr algn="ctr">
                <a:buClrTx/>
                <a:buFontTx/>
                <a:buNone/>
              </a:pPr>
              <a:r>
                <a:rPr lang="fr-FR" altLang="fr-FR" sz="1700" b="1" dirty="0">
                  <a:solidFill>
                    <a:srgbClr val="D90B00"/>
                  </a:solidFill>
                </a:rPr>
                <a:t>face à face</a:t>
              </a:r>
            </a:p>
          </p:txBody>
        </p:sp>
      </p:grpSp>
      <p:sp>
        <p:nvSpPr>
          <p:cNvPr id="18475" name="Rectangle 43"/>
          <p:cNvSpPr>
            <a:spLocks noChangeArrowheads="1"/>
          </p:cNvSpPr>
          <p:nvPr/>
        </p:nvSpPr>
        <p:spPr bwMode="auto">
          <a:xfrm>
            <a:off x="1867649" y="352780"/>
            <a:ext cx="2884641" cy="446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Gill Sans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Gill Sans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Gill Sans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Gill Sans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Gill Sans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Gill Sans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Gill Sans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Gill Sans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Gill Sans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altLang="fr-FR" sz="1300" dirty="0">
                <a:solidFill>
                  <a:srgbClr val="4D0069"/>
                </a:solidFill>
              </a:rPr>
              <a:t>Quelles manifestations à</a:t>
            </a:r>
          </a:p>
          <a:p>
            <a:pPr algn="ctr">
              <a:buClrTx/>
              <a:buFontTx/>
              <a:buNone/>
            </a:pPr>
            <a:r>
              <a:rPr lang="fr-FR" altLang="fr-FR" sz="1300" dirty="0">
                <a:solidFill>
                  <a:srgbClr val="4D0069"/>
                </a:solidFill>
              </a:rPr>
              <a:t> l’échelle régionale et mondiale?</a:t>
            </a:r>
          </a:p>
        </p:txBody>
      </p:sp>
      <p:grpSp>
        <p:nvGrpSpPr>
          <p:cNvPr id="12" name="Groupe 11"/>
          <p:cNvGrpSpPr/>
          <p:nvPr/>
        </p:nvGrpSpPr>
        <p:grpSpPr>
          <a:xfrm>
            <a:off x="2455964" y="750216"/>
            <a:ext cx="2637920" cy="1848746"/>
            <a:chOff x="3492500" y="1066800"/>
            <a:chExt cx="3751251" cy="2628900"/>
          </a:xfrm>
        </p:grpSpPr>
        <p:sp>
          <p:nvSpPr>
            <p:cNvPr id="18470" name="Line 38"/>
            <p:cNvSpPr>
              <a:spLocks noChangeShapeType="1"/>
            </p:cNvSpPr>
            <p:nvPr/>
          </p:nvSpPr>
          <p:spPr bwMode="auto">
            <a:xfrm>
              <a:off x="5613400" y="2552700"/>
              <a:ext cx="127000" cy="1143000"/>
            </a:xfrm>
            <a:prstGeom prst="line">
              <a:avLst/>
            </a:prstGeom>
            <a:noFill/>
            <a:ln w="38160">
              <a:solidFill>
                <a:srgbClr val="66008D"/>
              </a:solidFill>
              <a:miter lim="800000"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dirty="0"/>
            </a:p>
          </p:txBody>
        </p:sp>
        <p:grpSp>
          <p:nvGrpSpPr>
            <p:cNvPr id="8" name="Groupe 7"/>
            <p:cNvGrpSpPr/>
            <p:nvPr/>
          </p:nvGrpSpPr>
          <p:grpSpPr>
            <a:xfrm>
              <a:off x="3492500" y="1066800"/>
              <a:ext cx="3751251" cy="1552048"/>
              <a:chOff x="3492500" y="1066800"/>
              <a:chExt cx="3751251" cy="1552048"/>
            </a:xfrm>
          </p:grpSpPr>
          <p:sp>
            <p:nvSpPr>
              <p:cNvPr id="18471" name="Rectangle 39"/>
              <p:cNvSpPr>
                <a:spLocks noChangeArrowheads="1"/>
              </p:cNvSpPr>
              <p:nvPr/>
            </p:nvSpPr>
            <p:spPr bwMode="auto">
              <a:xfrm>
                <a:off x="3667139" y="2246841"/>
                <a:ext cx="3576612" cy="3720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200">
                    <a:solidFill>
                      <a:srgbClr val="000000"/>
                    </a:solidFill>
                    <a:latin typeface="Gill Sans" charset="0"/>
                    <a:ea typeface="Arial Unicode MS" pitchFamily="34" charset="-128"/>
                    <a:cs typeface="Arial Unicode MS" pitchFamily="34" charset="-128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200">
                    <a:solidFill>
                      <a:srgbClr val="000000"/>
                    </a:solidFill>
                    <a:latin typeface="Gill Sans" charset="0"/>
                    <a:ea typeface="Arial Unicode MS" pitchFamily="34" charset="-128"/>
                    <a:cs typeface="Arial Unicode MS" pitchFamily="34" charset="-128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200">
                    <a:solidFill>
                      <a:srgbClr val="000000"/>
                    </a:solidFill>
                    <a:latin typeface="Gill Sans" charset="0"/>
                    <a:ea typeface="Arial Unicode MS" pitchFamily="34" charset="-128"/>
                    <a:cs typeface="Arial Unicode MS" pitchFamily="34" charset="-128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200">
                    <a:solidFill>
                      <a:srgbClr val="000000"/>
                    </a:solidFill>
                    <a:latin typeface="Gill Sans" charset="0"/>
                    <a:ea typeface="Arial Unicode MS" pitchFamily="34" charset="-128"/>
                    <a:cs typeface="Arial Unicode MS" pitchFamily="34" charset="-128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200">
                    <a:solidFill>
                      <a:srgbClr val="000000"/>
                    </a:solidFill>
                    <a:latin typeface="Gill Sans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200">
                    <a:solidFill>
                      <a:srgbClr val="000000"/>
                    </a:solidFill>
                    <a:latin typeface="Gill Sans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200">
                    <a:solidFill>
                      <a:srgbClr val="000000"/>
                    </a:solidFill>
                    <a:latin typeface="Gill Sans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200">
                    <a:solidFill>
                      <a:srgbClr val="000000"/>
                    </a:solidFill>
                    <a:latin typeface="Gill Sans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200">
                    <a:solidFill>
                      <a:srgbClr val="000000"/>
                    </a:solidFill>
                    <a:latin typeface="Gill Sans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algn="ctr">
                  <a:buClrTx/>
                  <a:buFontTx/>
                  <a:buNone/>
                </a:pPr>
                <a:r>
                  <a:rPr lang="fr-FR" altLang="fr-FR" sz="1700" b="1" dirty="0">
                    <a:solidFill>
                      <a:srgbClr val="66008D"/>
                    </a:solidFill>
                  </a:rPr>
                  <a:t>2 puissances mondiales</a:t>
                </a:r>
              </a:p>
            </p:txBody>
          </p:sp>
          <p:pic>
            <p:nvPicPr>
              <p:cNvPr id="18474" name="Picture 4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2500" y="1168400"/>
                <a:ext cx="1676400" cy="1030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8476" name="Picture 44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91100" y="1066800"/>
                <a:ext cx="939800" cy="1098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9" name="Groupe 8"/>
          <p:cNvGrpSpPr/>
          <p:nvPr/>
        </p:nvGrpSpPr>
        <p:grpSpPr>
          <a:xfrm>
            <a:off x="4187418" y="999542"/>
            <a:ext cx="2488237" cy="661650"/>
            <a:chOff x="5954713" y="1421340"/>
            <a:chExt cx="3538393" cy="940860"/>
          </a:xfrm>
        </p:grpSpPr>
        <p:sp>
          <p:nvSpPr>
            <p:cNvPr id="18479" name="Line 47"/>
            <p:cNvSpPr>
              <a:spLocks noChangeShapeType="1"/>
            </p:cNvSpPr>
            <p:nvPr/>
          </p:nvSpPr>
          <p:spPr bwMode="auto">
            <a:xfrm flipH="1">
              <a:off x="5954713" y="1612900"/>
              <a:ext cx="803275" cy="254000"/>
            </a:xfrm>
            <a:prstGeom prst="line">
              <a:avLst/>
            </a:prstGeom>
            <a:noFill/>
            <a:ln w="38160">
              <a:solidFill>
                <a:srgbClr val="66008D"/>
              </a:solidFill>
              <a:miter lim="800000"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8480" name="Rectangle 48"/>
            <p:cNvSpPr>
              <a:spLocks noChangeArrowheads="1"/>
            </p:cNvSpPr>
            <p:nvPr/>
          </p:nvSpPr>
          <p:spPr bwMode="auto">
            <a:xfrm>
              <a:off x="6675583" y="1421340"/>
              <a:ext cx="2817523" cy="3720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000000"/>
                  </a:solidFill>
                  <a:latin typeface="Gill Sans" charset="0"/>
                  <a:ea typeface="Arial Unicode MS" pitchFamily="34" charset="-128"/>
                  <a:cs typeface="Arial Unicode MS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000000"/>
                  </a:solidFill>
                  <a:latin typeface="Gill Sans" charset="0"/>
                  <a:ea typeface="Arial Unicode MS" pitchFamily="34" charset="-128"/>
                  <a:cs typeface="Arial Unicode MS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000000"/>
                  </a:solidFill>
                  <a:latin typeface="Gill Sans" charset="0"/>
                  <a:ea typeface="Arial Unicode MS" pitchFamily="34" charset="-128"/>
                  <a:cs typeface="Arial Unicode MS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000000"/>
                  </a:solidFill>
                  <a:latin typeface="Gill Sans" charset="0"/>
                  <a:ea typeface="Arial Unicode MS" pitchFamily="34" charset="-128"/>
                  <a:cs typeface="Arial Unicode MS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000000"/>
                  </a:solidFill>
                  <a:latin typeface="Gill Sans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000000"/>
                  </a:solidFill>
                  <a:latin typeface="Gill Sans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000000"/>
                  </a:solidFill>
                  <a:latin typeface="Gill Sans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000000"/>
                  </a:solidFill>
                  <a:latin typeface="Gill Sans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000000"/>
                  </a:solidFill>
                  <a:latin typeface="Gill Sans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fr-FR" altLang="fr-FR" sz="1700" dirty="0">
                  <a:solidFill>
                    <a:srgbClr val="4D0069"/>
                  </a:solidFill>
                </a:rPr>
                <a:t>Soft power Japonais</a:t>
              </a:r>
            </a:p>
          </p:txBody>
        </p:sp>
        <p:sp>
          <p:nvSpPr>
            <p:cNvPr id="18483" name="Line 51"/>
            <p:cNvSpPr>
              <a:spLocks noChangeShapeType="1"/>
            </p:cNvSpPr>
            <p:nvPr/>
          </p:nvSpPr>
          <p:spPr bwMode="auto">
            <a:xfrm flipV="1">
              <a:off x="7366000" y="1789113"/>
              <a:ext cx="215900" cy="420687"/>
            </a:xfrm>
            <a:prstGeom prst="line">
              <a:avLst/>
            </a:prstGeom>
            <a:noFill/>
            <a:ln w="38160">
              <a:solidFill>
                <a:srgbClr val="66008D"/>
              </a:solidFill>
              <a:miter lim="800000"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8484" name="Line 52"/>
            <p:cNvSpPr>
              <a:spLocks noChangeShapeType="1"/>
            </p:cNvSpPr>
            <p:nvPr/>
          </p:nvSpPr>
          <p:spPr bwMode="auto">
            <a:xfrm flipV="1">
              <a:off x="7950200" y="1839913"/>
              <a:ext cx="25400" cy="522287"/>
            </a:xfrm>
            <a:prstGeom prst="line">
              <a:avLst/>
            </a:prstGeom>
            <a:noFill/>
            <a:ln w="38160">
              <a:solidFill>
                <a:srgbClr val="66008D"/>
              </a:solidFill>
              <a:miter lim="800000"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8485" name="Line 53"/>
            <p:cNvSpPr>
              <a:spLocks noChangeShapeType="1"/>
            </p:cNvSpPr>
            <p:nvPr/>
          </p:nvSpPr>
          <p:spPr bwMode="auto">
            <a:xfrm flipH="1" flipV="1">
              <a:off x="8494713" y="1763713"/>
              <a:ext cx="269875" cy="346075"/>
            </a:xfrm>
            <a:prstGeom prst="line">
              <a:avLst/>
            </a:prstGeom>
            <a:noFill/>
            <a:ln w="38160">
              <a:solidFill>
                <a:srgbClr val="66008D"/>
              </a:solidFill>
              <a:miter lim="800000"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dirty="0"/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4223142" y="81682"/>
            <a:ext cx="2154550" cy="614947"/>
            <a:chOff x="6005513" y="116150"/>
            <a:chExt cx="3063875" cy="874449"/>
          </a:xfrm>
        </p:grpSpPr>
        <p:sp>
          <p:nvSpPr>
            <p:cNvPr id="18481" name="Line 49"/>
            <p:cNvSpPr>
              <a:spLocks noChangeShapeType="1"/>
            </p:cNvSpPr>
            <p:nvPr/>
          </p:nvSpPr>
          <p:spPr bwMode="auto">
            <a:xfrm flipH="1">
              <a:off x="6005513" y="431800"/>
              <a:ext cx="752475" cy="355600"/>
            </a:xfrm>
            <a:prstGeom prst="line">
              <a:avLst/>
            </a:prstGeom>
            <a:noFill/>
            <a:ln w="38160">
              <a:solidFill>
                <a:srgbClr val="4D0069"/>
              </a:solidFill>
              <a:miter lim="800000"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8482" name="Rectangle 50"/>
            <p:cNvSpPr>
              <a:spLocks noChangeArrowheads="1"/>
            </p:cNvSpPr>
            <p:nvPr/>
          </p:nvSpPr>
          <p:spPr bwMode="auto">
            <a:xfrm>
              <a:off x="6538847" y="116150"/>
              <a:ext cx="1971810" cy="7440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000000"/>
                  </a:solidFill>
                  <a:latin typeface="Gill Sans" charset="0"/>
                  <a:ea typeface="Arial Unicode MS" pitchFamily="34" charset="-128"/>
                  <a:cs typeface="Arial Unicode MS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000000"/>
                  </a:solidFill>
                  <a:latin typeface="Gill Sans" charset="0"/>
                  <a:ea typeface="Arial Unicode MS" pitchFamily="34" charset="-128"/>
                  <a:cs typeface="Arial Unicode MS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000000"/>
                  </a:solidFill>
                  <a:latin typeface="Gill Sans" charset="0"/>
                  <a:ea typeface="Arial Unicode MS" pitchFamily="34" charset="-128"/>
                  <a:cs typeface="Arial Unicode MS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000000"/>
                  </a:solidFill>
                  <a:latin typeface="Gill Sans" charset="0"/>
                  <a:ea typeface="Arial Unicode MS" pitchFamily="34" charset="-128"/>
                  <a:cs typeface="Arial Unicode MS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000000"/>
                  </a:solidFill>
                  <a:latin typeface="Gill Sans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000000"/>
                  </a:solidFill>
                  <a:latin typeface="Gill Sans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000000"/>
                  </a:solidFill>
                  <a:latin typeface="Gill Sans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000000"/>
                  </a:solidFill>
                  <a:latin typeface="Gill Sans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000000"/>
                  </a:solidFill>
                  <a:latin typeface="Gill Sans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fr-FR" altLang="fr-FR" sz="1700" dirty="0">
                  <a:solidFill>
                    <a:srgbClr val="4D0069"/>
                  </a:solidFill>
                </a:rPr>
                <a:t>Rivalités </a:t>
              </a:r>
            </a:p>
            <a:p>
              <a:pPr algn="ctr">
                <a:buClrTx/>
                <a:buFontTx/>
                <a:buNone/>
              </a:pPr>
              <a:r>
                <a:rPr lang="fr-FR" altLang="fr-FR" sz="1700" dirty="0">
                  <a:solidFill>
                    <a:srgbClr val="4D0069"/>
                  </a:solidFill>
                </a:rPr>
                <a:t>et coopération</a:t>
              </a:r>
            </a:p>
          </p:txBody>
        </p:sp>
        <p:sp>
          <p:nvSpPr>
            <p:cNvPr id="18486" name="Line 54"/>
            <p:cNvSpPr>
              <a:spLocks noChangeShapeType="1"/>
            </p:cNvSpPr>
            <p:nvPr/>
          </p:nvSpPr>
          <p:spPr bwMode="auto">
            <a:xfrm flipH="1">
              <a:off x="8443913" y="127000"/>
              <a:ext cx="625475" cy="239713"/>
            </a:xfrm>
            <a:prstGeom prst="line">
              <a:avLst/>
            </a:prstGeom>
            <a:noFill/>
            <a:ln w="38160">
              <a:solidFill>
                <a:srgbClr val="66008D"/>
              </a:solidFill>
              <a:miter lim="800000"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8487" name="Line 55"/>
            <p:cNvSpPr>
              <a:spLocks noChangeShapeType="1"/>
            </p:cNvSpPr>
            <p:nvPr/>
          </p:nvSpPr>
          <p:spPr bwMode="auto">
            <a:xfrm flipH="1">
              <a:off x="8558213" y="457200"/>
              <a:ext cx="485775" cy="88900"/>
            </a:xfrm>
            <a:prstGeom prst="line">
              <a:avLst/>
            </a:prstGeom>
            <a:noFill/>
            <a:ln w="38160">
              <a:solidFill>
                <a:srgbClr val="66008D"/>
              </a:solidFill>
              <a:miter lim="800000"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8488" name="Line 56"/>
            <p:cNvSpPr>
              <a:spLocks noChangeShapeType="1"/>
            </p:cNvSpPr>
            <p:nvPr/>
          </p:nvSpPr>
          <p:spPr bwMode="auto">
            <a:xfrm flipH="1" flipV="1">
              <a:off x="8690616" y="699292"/>
              <a:ext cx="353372" cy="291307"/>
            </a:xfrm>
            <a:prstGeom prst="line">
              <a:avLst/>
            </a:prstGeom>
            <a:noFill/>
            <a:ln w="38160">
              <a:solidFill>
                <a:srgbClr val="66008D"/>
              </a:solidFill>
              <a:miter lim="800000"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dirty="0"/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330439" y="281331"/>
            <a:ext cx="2429171" cy="969029"/>
            <a:chOff x="469900" y="400050"/>
            <a:chExt cx="3454400" cy="1377950"/>
          </a:xfrm>
        </p:grpSpPr>
        <p:sp>
          <p:nvSpPr>
            <p:cNvPr id="18477" name="Line 45"/>
            <p:cNvSpPr>
              <a:spLocks noChangeShapeType="1"/>
            </p:cNvSpPr>
            <p:nvPr/>
          </p:nvSpPr>
          <p:spPr bwMode="auto">
            <a:xfrm>
              <a:off x="2400300" y="1079500"/>
              <a:ext cx="1524000" cy="698500"/>
            </a:xfrm>
            <a:prstGeom prst="line">
              <a:avLst/>
            </a:prstGeom>
            <a:noFill/>
            <a:ln w="38160">
              <a:solidFill>
                <a:srgbClr val="4D0069"/>
              </a:solidFill>
              <a:miter lim="800000"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8478" name="Rectangle 46"/>
            <p:cNvSpPr>
              <a:spLocks noChangeArrowheads="1"/>
            </p:cNvSpPr>
            <p:nvPr/>
          </p:nvSpPr>
          <p:spPr bwMode="auto">
            <a:xfrm>
              <a:off x="839788" y="400050"/>
              <a:ext cx="1765300" cy="1168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000000"/>
                  </a:solidFill>
                  <a:latin typeface="Gill Sans" charset="0"/>
                  <a:ea typeface="Arial Unicode MS" pitchFamily="34" charset="-128"/>
                  <a:cs typeface="Arial Unicode MS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000000"/>
                  </a:solidFill>
                  <a:latin typeface="Gill Sans" charset="0"/>
                  <a:ea typeface="Arial Unicode MS" pitchFamily="34" charset="-128"/>
                  <a:cs typeface="Arial Unicode MS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000000"/>
                  </a:solidFill>
                  <a:latin typeface="Gill Sans" charset="0"/>
                  <a:ea typeface="Arial Unicode MS" pitchFamily="34" charset="-128"/>
                  <a:cs typeface="Arial Unicode MS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000000"/>
                  </a:solidFill>
                  <a:latin typeface="Gill Sans" charset="0"/>
                  <a:ea typeface="Arial Unicode MS" pitchFamily="34" charset="-128"/>
                  <a:cs typeface="Arial Unicode MS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000000"/>
                  </a:solidFill>
                  <a:latin typeface="Gill Sans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000000"/>
                  </a:solidFill>
                  <a:latin typeface="Gill Sans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000000"/>
                  </a:solidFill>
                  <a:latin typeface="Gill Sans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000000"/>
                  </a:solidFill>
                  <a:latin typeface="Gill Sans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000000"/>
                  </a:solidFill>
                  <a:latin typeface="Gill Sans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fr-FR" altLang="fr-FR" sz="1700" dirty="0">
                  <a:solidFill>
                    <a:srgbClr val="4D0069"/>
                  </a:solidFill>
                </a:rPr>
                <a:t>Chine puissance</a:t>
              </a:r>
            </a:p>
            <a:p>
              <a:pPr algn="ctr">
                <a:buClrTx/>
                <a:buFontTx/>
                <a:buNone/>
              </a:pPr>
              <a:r>
                <a:rPr lang="fr-FR" altLang="fr-FR" sz="1700" dirty="0">
                  <a:solidFill>
                    <a:srgbClr val="4D0069"/>
                  </a:solidFill>
                </a:rPr>
                <a:t> complète</a:t>
              </a:r>
            </a:p>
          </p:txBody>
        </p:sp>
        <p:sp>
          <p:nvSpPr>
            <p:cNvPr id="18489" name="Line 57"/>
            <p:cNvSpPr>
              <a:spLocks noChangeShapeType="1"/>
            </p:cNvSpPr>
            <p:nvPr/>
          </p:nvSpPr>
          <p:spPr bwMode="auto">
            <a:xfrm>
              <a:off x="571500" y="609600"/>
              <a:ext cx="431800" cy="355600"/>
            </a:xfrm>
            <a:prstGeom prst="line">
              <a:avLst/>
            </a:prstGeom>
            <a:noFill/>
            <a:ln w="38160">
              <a:solidFill>
                <a:srgbClr val="66008D"/>
              </a:solidFill>
              <a:miter lim="800000"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8490" name="Line 58"/>
            <p:cNvSpPr>
              <a:spLocks noChangeShapeType="1"/>
            </p:cNvSpPr>
            <p:nvPr/>
          </p:nvSpPr>
          <p:spPr bwMode="auto">
            <a:xfrm>
              <a:off x="469900" y="1066800"/>
              <a:ext cx="495300" cy="125413"/>
            </a:xfrm>
            <a:prstGeom prst="line">
              <a:avLst/>
            </a:prstGeom>
            <a:noFill/>
            <a:ln w="38160">
              <a:solidFill>
                <a:srgbClr val="66008D"/>
              </a:solidFill>
              <a:miter lim="800000"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8491" name="Line 59"/>
            <p:cNvSpPr>
              <a:spLocks noChangeShapeType="1"/>
            </p:cNvSpPr>
            <p:nvPr/>
          </p:nvSpPr>
          <p:spPr bwMode="auto">
            <a:xfrm flipV="1">
              <a:off x="520700" y="1420813"/>
              <a:ext cx="393700" cy="92075"/>
            </a:xfrm>
            <a:prstGeom prst="line">
              <a:avLst/>
            </a:prstGeom>
            <a:noFill/>
            <a:ln w="38160">
              <a:solidFill>
                <a:srgbClr val="66008D"/>
              </a:solidFill>
              <a:miter lim="800000"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dirty="0"/>
            </a:p>
          </p:txBody>
        </p:sp>
      </p:grpSp>
      <p:grpSp>
        <p:nvGrpSpPr>
          <p:cNvPr id="2" name="Groupe 1"/>
          <p:cNvGrpSpPr/>
          <p:nvPr/>
        </p:nvGrpSpPr>
        <p:grpSpPr>
          <a:xfrm>
            <a:off x="2679233" y="2651433"/>
            <a:ext cx="2473955" cy="778125"/>
            <a:chOff x="3810000" y="3770313"/>
            <a:chExt cx="3518084" cy="1106487"/>
          </a:xfrm>
        </p:grpSpPr>
        <p:pic>
          <p:nvPicPr>
            <p:cNvPr id="18433" name="Picture 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3770313"/>
              <a:ext cx="2019300" cy="11064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434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9300" y="3770313"/>
              <a:ext cx="1473200" cy="10429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492" name="Rectangle 60"/>
            <p:cNvSpPr>
              <a:spLocks noChangeArrowheads="1"/>
            </p:cNvSpPr>
            <p:nvPr/>
          </p:nvSpPr>
          <p:spPr bwMode="auto">
            <a:xfrm>
              <a:off x="4298585" y="4084215"/>
              <a:ext cx="1424718" cy="6564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000000"/>
                  </a:solidFill>
                  <a:latin typeface="Gill Sans" charset="0"/>
                  <a:ea typeface="Arial Unicode MS" pitchFamily="34" charset="-128"/>
                  <a:cs typeface="Arial Unicode MS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000000"/>
                  </a:solidFill>
                  <a:latin typeface="Gill Sans" charset="0"/>
                  <a:ea typeface="Arial Unicode MS" pitchFamily="34" charset="-128"/>
                  <a:cs typeface="Arial Unicode MS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000000"/>
                  </a:solidFill>
                  <a:latin typeface="Gill Sans" charset="0"/>
                  <a:ea typeface="Arial Unicode MS" pitchFamily="34" charset="-128"/>
                  <a:cs typeface="Arial Unicode MS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000000"/>
                  </a:solidFill>
                  <a:latin typeface="Gill Sans" charset="0"/>
                  <a:ea typeface="Arial Unicode MS" pitchFamily="34" charset="-128"/>
                  <a:cs typeface="Arial Unicode MS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000000"/>
                  </a:solidFill>
                  <a:latin typeface="Gill Sans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000000"/>
                  </a:solidFill>
                  <a:latin typeface="Gill Sans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000000"/>
                  </a:solidFill>
                  <a:latin typeface="Gill Sans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000000"/>
                  </a:solidFill>
                  <a:latin typeface="Gill Sans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000000"/>
                  </a:solidFill>
                  <a:latin typeface="Gill Sans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fr-FR" altLang="fr-FR" sz="3000" dirty="0"/>
                <a:t>Chine</a:t>
              </a:r>
            </a:p>
          </p:txBody>
        </p:sp>
        <p:sp>
          <p:nvSpPr>
            <p:cNvPr id="18493" name="Rectangle 61"/>
            <p:cNvSpPr>
              <a:spLocks noChangeArrowheads="1"/>
            </p:cNvSpPr>
            <p:nvPr/>
          </p:nvSpPr>
          <p:spPr bwMode="auto">
            <a:xfrm>
              <a:off x="5841819" y="4046115"/>
              <a:ext cx="1486265" cy="6564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000000"/>
                  </a:solidFill>
                  <a:latin typeface="Gill Sans" charset="0"/>
                  <a:ea typeface="Arial Unicode MS" pitchFamily="34" charset="-128"/>
                  <a:cs typeface="Arial Unicode MS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000000"/>
                  </a:solidFill>
                  <a:latin typeface="Gill Sans" charset="0"/>
                  <a:ea typeface="Arial Unicode MS" pitchFamily="34" charset="-128"/>
                  <a:cs typeface="Arial Unicode MS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000000"/>
                  </a:solidFill>
                  <a:latin typeface="Gill Sans" charset="0"/>
                  <a:ea typeface="Arial Unicode MS" pitchFamily="34" charset="-128"/>
                  <a:cs typeface="Arial Unicode MS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000000"/>
                  </a:solidFill>
                  <a:latin typeface="Gill Sans" charset="0"/>
                  <a:ea typeface="Arial Unicode MS" pitchFamily="34" charset="-128"/>
                  <a:cs typeface="Arial Unicode MS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000000"/>
                  </a:solidFill>
                  <a:latin typeface="Gill Sans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000000"/>
                  </a:solidFill>
                  <a:latin typeface="Gill Sans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000000"/>
                  </a:solidFill>
                  <a:latin typeface="Gill Sans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000000"/>
                  </a:solidFill>
                  <a:latin typeface="Gill Sans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000000"/>
                  </a:solidFill>
                  <a:latin typeface="Gill Sans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fr-FR" altLang="fr-FR" sz="3000" dirty="0"/>
                <a:t>Japon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6642774" y="6382488"/>
            <a:ext cx="2468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Valérie </a:t>
            </a:r>
            <a:r>
              <a:rPr lang="fr-F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Viglione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Lycée Damas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9244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4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  <p:bldP spid="18465" grpId="0"/>
      <p:bldP spid="18475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626</Words>
  <Application>Microsoft Office PowerPoint</Application>
  <PresentationFormat>Affichage à l'écran (4:3)</PresentationFormat>
  <Paragraphs>91</Paragraphs>
  <Slides>11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V : MÉMORISER UN CROQUIS, UNE IMAGE </vt:lpstr>
      <vt:lpstr>Présentation PowerPoint</vt:lpstr>
      <vt:lpstr>Présentation PowerPoint</vt:lpstr>
      <vt:lpstr>VI : TRAVAILLER ET MÉMORISER UNE LEÇON A L’AIDE DE CARTES MENTALES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Sources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 : MÉMORISER UN CROQUIS, UNE IMAGE</dc:title>
  <dc:creator>Corinne</dc:creator>
  <cp:lastModifiedBy>User</cp:lastModifiedBy>
  <cp:revision>2</cp:revision>
  <dcterms:created xsi:type="dcterms:W3CDTF">2014-08-03T18:34:17Z</dcterms:created>
  <dcterms:modified xsi:type="dcterms:W3CDTF">2016-02-28T13:07:23Z</dcterms:modified>
</cp:coreProperties>
</file>