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EA416-B2A9-46F0-A2ED-22242CD88F8A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97063-4943-4197-B1B7-38DF854BF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92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97063-4943-4197-B1B7-38DF854BF25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7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B837-A5F7-4475-A6CB-968D98EA6D4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03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B837-A5F7-4475-A6CB-968D98EA6D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03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B837-A5F7-4475-A6CB-968D98EA6D4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03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4B837-A5F7-4475-A6CB-968D98EA6D4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03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1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7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8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9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90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6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0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2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3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2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F0E27-BC1D-4118-A10C-F4227DF724A2}" type="datetimeFigureOut">
              <a:rPr lang="fr-FR" smtClean="0"/>
              <a:t>24/09/2015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F0C8-15EB-4C79-BD67-AEA99996BD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88"/>
          <a:stretch/>
        </p:blipFill>
        <p:spPr bwMode="auto">
          <a:xfrm>
            <a:off x="-16441" y="-416493"/>
            <a:ext cx="9160441" cy="727449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500" b="1" u="sng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hn Handy LET" pitchFamily="2" charset="0"/>
              </a:rPr>
              <a:t>Croquis </a:t>
            </a:r>
            <a:r>
              <a:rPr lang="fr-FR" sz="2500" b="1" u="sng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hn Handy LET" pitchFamily="2" charset="0"/>
              </a:rPr>
              <a:t>6</a:t>
            </a:r>
            <a:endParaRPr lang="fr-FR" sz="2500" b="1" u="sng" dirty="0">
              <a:ln w="11430"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hn Handy LE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2429" y="620688"/>
            <a:ext cx="8454559" cy="646331"/>
          </a:xfrm>
          <a:prstGeom prst="rect">
            <a:avLst/>
          </a:prstGeom>
          <a:solidFill>
            <a:schemeClr val="accent2">
              <a:lumMod val="50000"/>
              <a:alpha val="48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fr-FR" sz="3600" b="1" cap="small" dirty="0" err="1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istral" pitchFamily="66" charset="0"/>
              </a:rPr>
              <a:t>Mumbai</a:t>
            </a:r>
            <a:r>
              <a:rPr lang="fr-FR" sz="3600" b="1" cap="small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istral" pitchFamily="66" charset="0"/>
              </a:rPr>
              <a:t>, une </a:t>
            </a:r>
            <a:r>
              <a:rPr lang="fr-FR" sz="3600" b="1" cap="small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istral" pitchFamily="66" charset="0"/>
              </a:rPr>
              <a:t>métropole mondialisée d’un pays émergent </a:t>
            </a:r>
          </a:p>
        </p:txBody>
      </p:sp>
    </p:spTree>
    <p:extLst>
      <p:ext uri="{BB962C8B-B14F-4D97-AF65-F5344CB8AC3E}">
        <p14:creationId xmlns:p14="http://schemas.microsoft.com/office/powerpoint/2010/main" val="37702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652120" y="1126485"/>
            <a:ext cx="338437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cap="sm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I. Une métropole soumise à une croissance chaotique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01600"/>
            <a:ext cx="5418667" cy="667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652120" y="116632"/>
            <a:ext cx="3384376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Croquis 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6</a:t>
            </a:r>
            <a:endParaRPr lang="fr-FR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hn Handy LET" pitchFamily="2" charset="0"/>
            </a:endParaRPr>
          </a:p>
          <a:p>
            <a:pPr algn="ctr"/>
            <a:r>
              <a:rPr lang="fr-FR" b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Mumbai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, une 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métropole mondialisée d’un pays émergent </a:t>
            </a:r>
            <a:endParaRPr lang="fr-FR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hn Handy LET" pitchFamily="2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184148" y="4882896"/>
            <a:ext cx="635508" cy="1042416"/>
          </a:xfrm>
          <a:custGeom>
            <a:avLst/>
            <a:gdLst>
              <a:gd name="connsiteX0" fmla="*/ 603504 w 635508"/>
              <a:gd name="connsiteY0" fmla="*/ 278892 h 1042416"/>
              <a:gd name="connsiteX1" fmla="*/ 544068 w 635508"/>
              <a:gd name="connsiteY1" fmla="*/ 699516 h 1042416"/>
              <a:gd name="connsiteX2" fmla="*/ 365760 w 635508"/>
              <a:gd name="connsiteY2" fmla="*/ 891540 h 1042416"/>
              <a:gd name="connsiteX3" fmla="*/ 196596 w 635508"/>
              <a:gd name="connsiteY3" fmla="*/ 1042416 h 1042416"/>
              <a:gd name="connsiteX4" fmla="*/ 105156 w 635508"/>
              <a:gd name="connsiteY4" fmla="*/ 992124 h 1042416"/>
              <a:gd name="connsiteX5" fmla="*/ 246888 w 635508"/>
              <a:gd name="connsiteY5" fmla="*/ 859536 h 1042416"/>
              <a:gd name="connsiteX6" fmla="*/ 370332 w 635508"/>
              <a:gd name="connsiteY6" fmla="*/ 717804 h 1042416"/>
              <a:gd name="connsiteX7" fmla="*/ 338328 w 635508"/>
              <a:gd name="connsiteY7" fmla="*/ 612648 h 1042416"/>
              <a:gd name="connsiteX8" fmla="*/ 324612 w 635508"/>
              <a:gd name="connsiteY8" fmla="*/ 384048 h 1042416"/>
              <a:gd name="connsiteX9" fmla="*/ 214884 w 635508"/>
              <a:gd name="connsiteY9" fmla="*/ 374904 h 1042416"/>
              <a:gd name="connsiteX10" fmla="*/ 41148 w 635508"/>
              <a:gd name="connsiteY10" fmla="*/ 489204 h 1042416"/>
              <a:gd name="connsiteX11" fmla="*/ 0 w 635508"/>
              <a:gd name="connsiteY11" fmla="*/ 443484 h 1042416"/>
              <a:gd name="connsiteX12" fmla="*/ 118872 w 635508"/>
              <a:gd name="connsiteY12" fmla="*/ 155448 h 1042416"/>
              <a:gd name="connsiteX13" fmla="*/ 237744 w 635508"/>
              <a:gd name="connsiteY13" fmla="*/ 0 h 1042416"/>
              <a:gd name="connsiteX14" fmla="*/ 461772 w 635508"/>
              <a:gd name="connsiteY14" fmla="*/ 27432 h 1042416"/>
              <a:gd name="connsiteX15" fmla="*/ 635508 w 635508"/>
              <a:gd name="connsiteY15" fmla="*/ 128016 h 1042416"/>
              <a:gd name="connsiteX16" fmla="*/ 603504 w 635508"/>
              <a:gd name="connsiteY16" fmla="*/ 278892 h 10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5508" h="1042416">
                <a:moveTo>
                  <a:pt x="603504" y="278892"/>
                </a:moveTo>
                <a:lnTo>
                  <a:pt x="544068" y="699516"/>
                </a:lnTo>
                <a:lnTo>
                  <a:pt x="365760" y="891540"/>
                </a:lnTo>
                <a:lnTo>
                  <a:pt x="196596" y="1042416"/>
                </a:lnTo>
                <a:lnTo>
                  <a:pt x="105156" y="992124"/>
                </a:lnTo>
                <a:lnTo>
                  <a:pt x="246888" y="859536"/>
                </a:lnTo>
                <a:lnTo>
                  <a:pt x="370332" y="717804"/>
                </a:lnTo>
                <a:lnTo>
                  <a:pt x="338328" y="612648"/>
                </a:lnTo>
                <a:lnTo>
                  <a:pt x="324612" y="384048"/>
                </a:lnTo>
                <a:lnTo>
                  <a:pt x="214884" y="374904"/>
                </a:lnTo>
                <a:lnTo>
                  <a:pt x="41148" y="489204"/>
                </a:lnTo>
                <a:lnTo>
                  <a:pt x="0" y="443484"/>
                </a:lnTo>
                <a:lnTo>
                  <a:pt x="118872" y="155448"/>
                </a:lnTo>
                <a:lnTo>
                  <a:pt x="237744" y="0"/>
                </a:lnTo>
                <a:lnTo>
                  <a:pt x="461772" y="27432"/>
                </a:lnTo>
                <a:lnTo>
                  <a:pt x="635508" y="128016"/>
                </a:lnTo>
                <a:lnTo>
                  <a:pt x="603504" y="278892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1527048" y="4416552"/>
            <a:ext cx="475488" cy="598932"/>
          </a:xfrm>
          <a:custGeom>
            <a:avLst/>
            <a:gdLst>
              <a:gd name="connsiteX0" fmla="*/ 301752 w 475488"/>
              <a:gd name="connsiteY0" fmla="*/ 598932 h 598932"/>
              <a:gd name="connsiteX1" fmla="*/ 361188 w 475488"/>
              <a:gd name="connsiteY1" fmla="*/ 384048 h 598932"/>
              <a:gd name="connsiteX2" fmla="*/ 475488 w 475488"/>
              <a:gd name="connsiteY2" fmla="*/ 196596 h 598932"/>
              <a:gd name="connsiteX3" fmla="*/ 205740 w 475488"/>
              <a:gd name="connsiteY3" fmla="*/ 0 h 598932"/>
              <a:gd name="connsiteX4" fmla="*/ 13716 w 475488"/>
              <a:gd name="connsiteY4" fmla="*/ 146304 h 598932"/>
              <a:gd name="connsiteX5" fmla="*/ 0 w 475488"/>
              <a:gd name="connsiteY5" fmla="*/ 461772 h 598932"/>
              <a:gd name="connsiteX6" fmla="*/ 132588 w 475488"/>
              <a:gd name="connsiteY6" fmla="*/ 475488 h 598932"/>
              <a:gd name="connsiteX7" fmla="*/ 301752 w 475488"/>
              <a:gd name="connsiteY7" fmla="*/ 598932 h 59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88" h="598932">
                <a:moveTo>
                  <a:pt x="301752" y="598932"/>
                </a:moveTo>
                <a:lnTo>
                  <a:pt x="361188" y="384048"/>
                </a:lnTo>
                <a:lnTo>
                  <a:pt x="475488" y="196596"/>
                </a:lnTo>
                <a:lnTo>
                  <a:pt x="205740" y="0"/>
                </a:lnTo>
                <a:lnTo>
                  <a:pt x="13716" y="146304"/>
                </a:lnTo>
                <a:lnTo>
                  <a:pt x="0" y="461772"/>
                </a:lnTo>
                <a:lnTo>
                  <a:pt x="132588" y="475488"/>
                </a:lnTo>
                <a:lnTo>
                  <a:pt x="301752" y="59893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677924" y="4741164"/>
            <a:ext cx="187452" cy="461772"/>
          </a:xfrm>
          <a:custGeom>
            <a:avLst/>
            <a:gdLst>
              <a:gd name="connsiteX0" fmla="*/ 187452 w 187452"/>
              <a:gd name="connsiteY0" fmla="*/ 91440 h 461772"/>
              <a:gd name="connsiteX1" fmla="*/ 105156 w 187452"/>
              <a:gd name="connsiteY1" fmla="*/ 461772 h 461772"/>
              <a:gd name="connsiteX2" fmla="*/ 0 w 187452"/>
              <a:gd name="connsiteY2" fmla="*/ 393192 h 461772"/>
              <a:gd name="connsiteX3" fmla="*/ 91440 w 187452"/>
              <a:gd name="connsiteY3" fmla="*/ 0 h 461772"/>
              <a:gd name="connsiteX4" fmla="*/ 187452 w 187452"/>
              <a:gd name="connsiteY4" fmla="*/ 91440 h 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" h="461772">
                <a:moveTo>
                  <a:pt x="187452" y="91440"/>
                </a:moveTo>
                <a:lnTo>
                  <a:pt x="105156" y="461772"/>
                </a:lnTo>
                <a:lnTo>
                  <a:pt x="0" y="393192"/>
                </a:lnTo>
                <a:lnTo>
                  <a:pt x="91440" y="0"/>
                </a:lnTo>
                <a:lnTo>
                  <a:pt x="187452" y="9144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652120" y="1831463"/>
            <a:ext cx="3384376" cy="2448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FR" sz="1400" b="1" u="sng" dirty="0">
                <a:solidFill>
                  <a:srgbClr val="008000"/>
                </a:solidFill>
                <a:latin typeface="Tw Cen MT" pitchFamily="34" charset="0"/>
              </a:rPr>
              <a:t>1. Les héritages du passé colonial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Ancienne ville  coloniale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Ancien port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Quartier des anciennes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industries textiles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136" y="2276872"/>
            <a:ext cx="720080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88579" y="2780928"/>
            <a:ext cx="72008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788579" y="3284984"/>
            <a:ext cx="720080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85909" y="3437466"/>
            <a:ext cx="1124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Mer d’Oman</a:t>
            </a:r>
            <a:endParaRPr lang="fr-FR" sz="1400" b="1" cap="small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4474" y="6433591"/>
            <a:ext cx="1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10 km</a:t>
            </a:r>
            <a:endParaRPr lang="fr-FR" sz="1400" b="1" cap="small" dirty="0"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478" r="1589" b="1509"/>
          <a:stretch/>
        </p:blipFill>
        <p:spPr bwMode="auto">
          <a:xfrm>
            <a:off x="179512" y="101600"/>
            <a:ext cx="5418667" cy="66717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9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3" grpId="0" animBg="1"/>
      <p:bldP spid="8" grpId="0" animBg="1"/>
      <p:bldP spid="7" grpId="0" animBg="1"/>
      <p:bldP spid="10" grpId="0" build="p" animBg="1"/>
      <p:bldP spid="9" grpId="0" animBg="1"/>
      <p:bldP spid="12" grpId="0" animBg="1"/>
      <p:bldP spid="13" grpId="0" animBg="1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1600"/>
            <a:ext cx="5418667" cy="667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652120" y="1126485"/>
            <a:ext cx="338437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cap="sm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I. Une métropole soumise à une croissance chaotique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2120" y="116632"/>
            <a:ext cx="3384376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Croquis 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6</a:t>
            </a:r>
            <a:endParaRPr lang="fr-FR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hn Handy LET" pitchFamily="2" charset="0"/>
            </a:endParaRPr>
          </a:p>
          <a:p>
            <a:pPr algn="ctr"/>
            <a:r>
              <a:rPr lang="fr-FR" b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Mumbai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, une 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métropole mondialisée d’un pays émergent </a:t>
            </a:r>
            <a:endParaRPr lang="fr-FR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hn Handy LET" pitchFamily="2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184148" y="4882896"/>
            <a:ext cx="635508" cy="1042416"/>
          </a:xfrm>
          <a:custGeom>
            <a:avLst/>
            <a:gdLst>
              <a:gd name="connsiteX0" fmla="*/ 603504 w 635508"/>
              <a:gd name="connsiteY0" fmla="*/ 278892 h 1042416"/>
              <a:gd name="connsiteX1" fmla="*/ 544068 w 635508"/>
              <a:gd name="connsiteY1" fmla="*/ 699516 h 1042416"/>
              <a:gd name="connsiteX2" fmla="*/ 365760 w 635508"/>
              <a:gd name="connsiteY2" fmla="*/ 891540 h 1042416"/>
              <a:gd name="connsiteX3" fmla="*/ 196596 w 635508"/>
              <a:gd name="connsiteY3" fmla="*/ 1042416 h 1042416"/>
              <a:gd name="connsiteX4" fmla="*/ 105156 w 635508"/>
              <a:gd name="connsiteY4" fmla="*/ 992124 h 1042416"/>
              <a:gd name="connsiteX5" fmla="*/ 246888 w 635508"/>
              <a:gd name="connsiteY5" fmla="*/ 859536 h 1042416"/>
              <a:gd name="connsiteX6" fmla="*/ 370332 w 635508"/>
              <a:gd name="connsiteY6" fmla="*/ 717804 h 1042416"/>
              <a:gd name="connsiteX7" fmla="*/ 338328 w 635508"/>
              <a:gd name="connsiteY7" fmla="*/ 612648 h 1042416"/>
              <a:gd name="connsiteX8" fmla="*/ 324612 w 635508"/>
              <a:gd name="connsiteY8" fmla="*/ 384048 h 1042416"/>
              <a:gd name="connsiteX9" fmla="*/ 214884 w 635508"/>
              <a:gd name="connsiteY9" fmla="*/ 374904 h 1042416"/>
              <a:gd name="connsiteX10" fmla="*/ 41148 w 635508"/>
              <a:gd name="connsiteY10" fmla="*/ 489204 h 1042416"/>
              <a:gd name="connsiteX11" fmla="*/ 0 w 635508"/>
              <a:gd name="connsiteY11" fmla="*/ 443484 h 1042416"/>
              <a:gd name="connsiteX12" fmla="*/ 118872 w 635508"/>
              <a:gd name="connsiteY12" fmla="*/ 155448 h 1042416"/>
              <a:gd name="connsiteX13" fmla="*/ 237744 w 635508"/>
              <a:gd name="connsiteY13" fmla="*/ 0 h 1042416"/>
              <a:gd name="connsiteX14" fmla="*/ 461772 w 635508"/>
              <a:gd name="connsiteY14" fmla="*/ 27432 h 1042416"/>
              <a:gd name="connsiteX15" fmla="*/ 635508 w 635508"/>
              <a:gd name="connsiteY15" fmla="*/ 128016 h 1042416"/>
              <a:gd name="connsiteX16" fmla="*/ 603504 w 635508"/>
              <a:gd name="connsiteY16" fmla="*/ 278892 h 10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5508" h="1042416">
                <a:moveTo>
                  <a:pt x="603504" y="278892"/>
                </a:moveTo>
                <a:lnTo>
                  <a:pt x="544068" y="699516"/>
                </a:lnTo>
                <a:lnTo>
                  <a:pt x="365760" y="891540"/>
                </a:lnTo>
                <a:lnTo>
                  <a:pt x="196596" y="1042416"/>
                </a:lnTo>
                <a:lnTo>
                  <a:pt x="105156" y="992124"/>
                </a:lnTo>
                <a:lnTo>
                  <a:pt x="246888" y="859536"/>
                </a:lnTo>
                <a:lnTo>
                  <a:pt x="370332" y="717804"/>
                </a:lnTo>
                <a:lnTo>
                  <a:pt x="338328" y="612648"/>
                </a:lnTo>
                <a:lnTo>
                  <a:pt x="324612" y="384048"/>
                </a:lnTo>
                <a:lnTo>
                  <a:pt x="214884" y="374904"/>
                </a:lnTo>
                <a:lnTo>
                  <a:pt x="41148" y="489204"/>
                </a:lnTo>
                <a:lnTo>
                  <a:pt x="0" y="443484"/>
                </a:lnTo>
                <a:lnTo>
                  <a:pt x="118872" y="155448"/>
                </a:lnTo>
                <a:lnTo>
                  <a:pt x="237744" y="0"/>
                </a:lnTo>
                <a:lnTo>
                  <a:pt x="461772" y="27432"/>
                </a:lnTo>
                <a:lnTo>
                  <a:pt x="635508" y="128016"/>
                </a:lnTo>
                <a:lnTo>
                  <a:pt x="603504" y="278892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1527048" y="4416552"/>
            <a:ext cx="475488" cy="598932"/>
          </a:xfrm>
          <a:custGeom>
            <a:avLst/>
            <a:gdLst>
              <a:gd name="connsiteX0" fmla="*/ 301752 w 475488"/>
              <a:gd name="connsiteY0" fmla="*/ 598932 h 598932"/>
              <a:gd name="connsiteX1" fmla="*/ 361188 w 475488"/>
              <a:gd name="connsiteY1" fmla="*/ 384048 h 598932"/>
              <a:gd name="connsiteX2" fmla="*/ 475488 w 475488"/>
              <a:gd name="connsiteY2" fmla="*/ 196596 h 598932"/>
              <a:gd name="connsiteX3" fmla="*/ 205740 w 475488"/>
              <a:gd name="connsiteY3" fmla="*/ 0 h 598932"/>
              <a:gd name="connsiteX4" fmla="*/ 13716 w 475488"/>
              <a:gd name="connsiteY4" fmla="*/ 146304 h 598932"/>
              <a:gd name="connsiteX5" fmla="*/ 0 w 475488"/>
              <a:gd name="connsiteY5" fmla="*/ 461772 h 598932"/>
              <a:gd name="connsiteX6" fmla="*/ 132588 w 475488"/>
              <a:gd name="connsiteY6" fmla="*/ 475488 h 598932"/>
              <a:gd name="connsiteX7" fmla="*/ 301752 w 475488"/>
              <a:gd name="connsiteY7" fmla="*/ 598932 h 59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88" h="598932">
                <a:moveTo>
                  <a:pt x="301752" y="598932"/>
                </a:moveTo>
                <a:lnTo>
                  <a:pt x="361188" y="384048"/>
                </a:lnTo>
                <a:lnTo>
                  <a:pt x="475488" y="196596"/>
                </a:lnTo>
                <a:lnTo>
                  <a:pt x="205740" y="0"/>
                </a:lnTo>
                <a:lnTo>
                  <a:pt x="13716" y="146304"/>
                </a:lnTo>
                <a:lnTo>
                  <a:pt x="0" y="461772"/>
                </a:lnTo>
                <a:lnTo>
                  <a:pt x="132588" y="475488"/>
                </a:lnTo>
                <a:lnTo>
                  <a:pt x="301752" y="59893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677924" y="4741164"/>
            <a:ext cx="187452" cy="461772"/>
          </a:xfrm>
          <a:custGeom>
            <a:avLst/>
            <a:gdLst>
              <a:gd name="connsiteX0" fmla="*/ 187452 w 187452"/>
              <a:gd name="connsiteY0" fmla="*/ 91440 h 461772"/>
              <a:gd name="connsiteX1" fmla="*/ 105156 w 187452"/>
              <a:gd name="connsiteY1" fmla="*/ 461772 h 461772"/>
              <a:gd name="connsiteX2" fmla="*/ 0 w 187452"/>
              <a:gd name="connsiteY2" fmla="*/ 393192 h 461772"/>
              <a:gd name="connsiteX3" fmla="*/ 91440 w 187452"/>
              <a:gd name="connsiteY3" fmla="*/ 0 h 461772"/>
              <a:gd name="connsiteX4" fmla="*/ 187452 w 187452"/>
              <a:gd name="connsiteY4" fmla="*/ 91440 h 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" h="461772">
                <a:moveTo>
                  <a:pt x="187452" y="91440"/>
                </a:moveTo>
                <a:lnTo>
                  <a:pt x="105156" y="461772"/>
                </a:lnTo>
                <a:lnTo>
                  <a:pt x="0" y="393192"/>
                </a:lnTo>
                <a:lnTo>
                  <a:pt x="91440" y="0"/>
                </a:lnTo>
                <a:lnTo>
                  <a:pt x="187452" y="9144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652120" y="1831464"/>
            <a:ext cx="3384376" cy="2448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FR" sz="1400" b="1" u="sng" dirty="0">
                <a:solidFill>
                  <a:srgbClr val="008000"/>
                </a:solidFill>
                <a:latin typeface="Tw Cen MT" pitchFamily="34" charset="0"/>
              </a:rPr>
              <a:t>1. Les héritages du passé colonial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Ancienne ville  coloniale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Ancien port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Quartier des anciennes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industries textiles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Quartier des affaires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ancien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6136" y="2276872"/>
            <a:ext cx="720080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88579" y="2780928"/>
            <a:ext cx="720080" cy="36004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788579" y="3284984"/>
            <a:ext cx="720080" cy="3600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85909" y="3437466"/>
            <a:ext cx="1124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Mer d’Oman</a:t>
            </a:r>
            <a:endParaRPr lang="fr-FR" sz="1400" b="1" cap="small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4474" y="6433591"/>
            <a:ext cx="1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10 km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2120" y="4279155"/>
            <a:ext cx="3384376" cy="24622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FR" sz="1400" b="1" u="sng" dirty="0" smtClean="0">
                <a:solidFill>
                  <a:srgbClr val="008000"/>
                </a:solidFill>
                <a:latin typeface="Tw Cen MT" pitchFamily="34" charset="0"/>
              </a:rPr>
              <a:t>2. Une extension urbaine tentaculaire</a:t>
            </a:r>
            <a:endParaRPr lang="fr-FR" sz="1400" b="1" u="sng" dirty="0">
              <a:solidFill>
                <a:srgbClr val="008000"/>
              </a:solidFill>
              <a:latin typeface="Tw Cen MT" pitchFamily="34" charset="0"/>
            </a:endParaRP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Limites de la municipalité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Axe d’urbanisation le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long des voies ferrées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Etalement urbain</a:t>
            </a:r>
          </a:p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Ville nouvelle planifiée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004619" y="3861080"/>
            <a:ext cx="288000" cy="28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5682807"/>
            <a:ext cx="1144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latin typeface="Tw Cen MT" pitchFamily="34" charset="0"/>
              </a:rPr>
              <a:t>Narinam</a:t>
            </a:r>
            <a:r>
              <a:rPr lang="fr-FR" sz="1400" b="1" i="1" dirty="0" smtClean="0">
                <a:latin typeface="Tw Cen MT" pitchFamily="34" charset="0"/>
              </a:rPr>
              <a:t> Point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5796136" y="4741289"/>
            <a:ext cx="857956" cy="225822"/>
          </a:xfrm>
          <a:custGeom>
            <a:avLst/>
            <a:gdLst>
              <a:gd name="connsiteX0" fmla="*/ 0 w 857956"/>
              <a:gd name="connsiteY0" fmla="*/ 225822 h 225822"/>
              <a:gd name="connsiteX1" fmla="*/ 180622 w 857956"/>
              <a:gd name="connsiteY1" fmla="*/ 33911 h 225822"/>
              <a:gd name="connsiteX2" fmla="*/ 395111 w 857956"/>
              <a:gd name="connsiteY2" fmla="*/ 67778 h 225822"/>
              <a:gd name="connsiteX3" fmla="*/ 530578 w 857956"/>
              <a:gd name="connsiteY3" fmla="*/ 67778 h 225822"/>
              <a:gd name="connsiteX4" fmla="*/ 711200 w 857956"/>
              <a:gd name="connsiteY4" fmla="*/ 44 h 225822"/>
              <a:gd name="connsiteX5" fmla="*/ 857956 w 857956"/>
              <a:gd name="connsiteY5" fmla="*/ 79067 h 22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956" h="225822">
                <a:moveTo>
                  <a:pt x="0" y="225822"/>
                </a:moveTo>
                <a:cubicBezTo>
                  <a:pt x="57385" y="143037"/>
                  <a:pt x="114770" y="60252"/>
                  <a:pt x="180622" y="33911"/>
                </a:cubicBezTo>
                <a:cubicBezTo>
                  <a:pt x="246474" y="7570"/>
                  <a:pt x="336785" y="62133"/>
                  <a:pt x="395111" y="67778"/>
                </a:cubicBezTo>
                <a:cubicBezTo>
                  <a:pt x="453437" y="73423"/>
                  <a:pt x="477897" y="79067"/>
                  <a:pt x="530578" y="67778"/>
                </a:cubicBezTo>
                <a:cubicBezTo>
                  <a:pt x="583259" y="56489"/>
                  <a:pt x="656637" y="-1838"/>
                  <a:pt x="711200" y="44"/>
                </a:cubicBezTo>
                <a:cubicBezTo>
                  <a:pt x="765763" y="1925"/>
                  <a:pt x="811859" y="40496"/>
                  <a:pt x="857956" y="79067"/>
                </a:cubicBezTo>
              </a:path>
            </a:pathLst>
          </a:cu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948519" y="880281"/>
            <a:ext cx="2688609" cy="3991970"/>
          </a:xfrm>
          <a:custGeom>
            <a:avLst/>
            <a:gdLst>
              <a:gd name="connsiteX0" fmla="*/ 477672 w 2688609"/>
              <a:gd name="connsiteY0" fmla="*/ 3991970 h 3991970"/>
              <a:gd name="connsiteX1" fmla="*/ 457200 w 2688609"/>
              <a:gd name="connsiteY1" fmla="*/ 3698543 h 3991970"/>
              <a:gd name="connsiteX2" fmla="*/ 539087 w 2688609"/>
              <a:gd name="connsiteY2" fmla="*/ 3568889 h 3991970"/>
              <a:gd name="connsiteX3" fmla="*/ 709684 w 2688609"/>
              <a:gd name="connsiteY3" fmla="*/ 3480179 h 3991970"/>
              <a:gd name="connsiteX4" fmla="*/ 750627 w 2688609"/>
              <a:gd name="connsiteY4" fmla="*/ 3261815 h 3991970"/>
              <a:gd name="connsiteX5" fmla="*/ 668741 w 2688609"/>
              <a:gd name="connsiteY5" fmla="*/ 3227695 h 3991970"/>
              <a:gd name="connsiteX6" fmla="*/ 566382 w 2688609"/>
              <a:gd name="connsiteY6" fmla="*/ 3275462 h 3991970"/>
              <a:gd name="connsiteX7" fmla="*/ 573206 w 2688609"/>
              <a:gd name="connsiteY7" fmla="*/ 2688609 h 3991970"/>
              <a:gd name="connsiteX8" fmla="*/ 518615 w 2688609"/>
              <a:gd name="connsiteY8" fmla="*/ 2415653 h 3991970"/>
              <a:gd name="connsiteX9" fmla="*/ 416257 w 2688609"/>
              <a:gd name="connsiteY9" fmla="*/ 2197289 h 3991970"/>
              <a:gd name="connsiteX10" fmla="*/ 511791 w 2688609"/>
              <a:gd name="connsiteY10" fmla="*/ 2088107 h 3991970"/>
              <a:gd name="connsiteX11" fmla="*/ 641445 w 2688609"/>
              <a:gd name="connsiteY11" fmla="*/ 1610435 h 3991970"/>
              <a:gd name="connsiteX12" fmla="*/ 586854 w 2688609"/>
              <a:gd name="connsiteY12" fmla="*/ 1501253 h 3991970"/>
              <a:gd name="connsiteX13" fmla="*/ 491320 w 2688609"/>
              <a:gd name="connsiteY13" fmla="*/ 1501253 h 3991970"/>
              <a:gd name="connsiteX14" fmla="*/ 307075 w 2688609"/>
              <a:gd name="connsiteY14" fmla="*/ 1753737 h 3991970"/>
              <a:gd name="connsiteX15" fmla="*/ 177421 w 2688609"/>
              <a:gd name="connsiteY15" fmla="*/ 1746913 h 3991970"/>
              <a:gd name="connsiteX16" fmla="*/ 245660 w 2688609"/>
              <a:gd name="connsiteY16" fmla="*/ 1542197 h 3991970"/>
              <a:gd name="connsiteX17" fmla="*/ 177421 w 2688609"/>
              <a:gd name="connsiteY17" fmla="*/ 1378423 h 3991970"/>
              <a:gd name="connsiteX18" fmla="*/ 95535 w 2688609"/>
              <a:gd name="connsiteY18" fmla="*/ 1282889 h 3991970"/>
              <a:gd name="connsiteX19" fmla="*/ 0 w 2688609"/>
              <a:gd name="connsiteY19" fmla="*/ 866632 h 3991970"/>
              <a:gd name="connsiteX20" fmla="*/ 150126 w 2688609"/>
              <a:gd name="connsiteY20" fmla="*/ 47767 h 3991970"/>
              <a:gd name="connsiteX21" fmla="*/ 395785 w 2688609"/>
              <a:gd name="connsiteY21" fmla="*/ 68238 h 3991970"/>
              <a:gd name="connsiteX22" fmla="*/ 716508 w 2688609"/>
              <a:gd name="connsiteY22" fmla="*/ 0 h 3991970"/>
              <a:gd name="connsiteX23" fmla="*/ 982639 w 2688609"/>
              <a:gd name="connsiteY23" fmla="*/ 40943 h 3991970"/>
              <a:gd name="connsiteX24" fmla="*/ 1282890 w 2688609"/>
              <a:gd name="connsiteY24" fmla="*/ 252483 h 3991970"/>
              <a:gd name="connsiteX25" fmla="*/ 1364777 w 2688609"/>
              <a:gd name="connsiteY25" fmla="*/ 464023 h 3991970"/>
              <a:gd name="connsiteX26" fmla="*/ 1351129 w 2688609"/>
              <a:gd name="connsiteY26" fmla="*/ 614149 h 3991970"/>
              <a:gd name="connsiteX27" fmla="*/ 1207827 w 2688609"/>
              <a:gd name="connsiteY27" fmla="*/ 682388 h 3991970"/>
              <a:gd name="connsiteX28" fmla="*/ 1166884 w 2688609"/>
              <a:gd name="connsiteY28" fmla="*/ 1180531 h 3991970"/>
              <a:gd name="connsiteX29" fmla="*/ 1248771 w 2688609"/>
              <a:gd name="connsiteY29" fmla="*/ 1310185 h 3991970"/>
              <a:gd name="connsiteX30" fmla="*/ 1201003 w 2688609"/>
              <a:gd name="connsiteY30" fmla="*/ 1480782 h 3991970"/>
              <a:gd name="connsiteX31" fmla="*/ 1132765 w 2688609"/>
              <a:gd name="connsiteY31" fmla="*/ 1596788 h 3991970"/>
              <a:gd name="connsiteX32" fmla="*/ 1282890 w 2688609"/>
              <a:gd name="connsiteY32" fmla="*/ 1903862 h 3991970"/>
              <a:gd name="connsiteX33" fmla="*/ 1473959 w 2688609"/>
              <a:gd name="connsiteY33" fmla="*/ 2101755 h 3991970"/>
              <a:gd name="connsiteX34" fmla="*/ 1610436 w 2688609"/>
              <a:gd name="connsiteY34" fmla="*/ 2149522 h 3991970"/>
              <a:gd name="connsiteX35" fmla="*/ 1719618 w 2688609"/>
              <a:gd name="connsiteY35" fmla="*/ 2108579 h 3991970"/>
              <a:gd name="connsiteX36" fmla="*/ 1794681 w 2688609"/>
              <a:gd name="connsiteY36" fmla="*/ 1965277 h 3991970"/>
              <a:gd name="connsiteX37" fmla="*/ 1917511 w 2688609"/>
              <a:gd name="connsiteY37" fmla="*/ 1473958 h 3991970"/>
              <a:gd name="connsiteX38" fmla="*/ 2006221 w 2688609"/>
              <a:gd name="connsiteY38" fmla="*/ 1153235 h 3991970"/>
              <a:gd name="connsiteX39" fmla="*/ 2176818 w 2688609"/>
              <a:gd name="connsiteY39" fmla="*/ 955343 h 3991970"/>
              <a:gd name="connsiteX40" fmla="*/ 2217762 w 2688609"/>
              <a:gd name="connsiteY40" fmla="*/ 832513 h 3991970"/>
              <a:gd name="connsiteX41" fmla="*/ 2149523 w 2688609"/>
              <a:gd name="connsiteY41" fmla="*/ 641444 h 3991970"/>
              <a:gd name="connsiteX42" fmla="*/ 2033517 w 2688609"/>
              <a:gd name="connsiteY42" fmla="*/ 504967 h 3991970"/>
              <a:gd name="connsiteX43" fmla="*/ 1972102 w 2688609"/>
              <a:gd name="connsiteY43" fmla="*/ 382137 h 3991970"/>
              <a:gd name="connsiteX44" fmla="*/ 1958454 w 2688609"/>
              <a:gd name="connsiteY44" fmla="*/ 327546 h 3991970"/>
              <a:gd name="connsiteX45" fmla="*/ 2013045 w 2688609"/>
              <a:gd name="connsiteY45" fmla="*/ 313898 h 3991970"/>
              <a:gd name="connsiteX46" fmla="*/ 2129051 w 2688609"/>
              <a:gd name="connsiteY46" fmla="*/ 279779 h 3991970"/>
              <a:gd name="connsiteX47" fmla="*/ 2149523 w 2688609"/>
              <a:gd name="connsiteY47" fmla="*/ 279779 h 3991970"/>
              <a:gd name="connsiteX48" fmla="*/ 2422478 w 2688609"/>
              <a:gd name="connsiteY48" fmla="*/ 470847 h 3991970"/>
              <a:gd name="connsiteX49" fmla="*/ 2511188 w 2688609"/>
              <a:gd name="connsiteY49" fmla="*/ 846161 h 3991970"/>
              <a:gd name="connsiteX50" fmla="*/ 2688609 w 2688609"/>
              <a:gd name="connsiteY50" fmla="*/ 1084997 h 3991970"/>
              <a:gd name="connsiteX51" fmla="*/ 2572603 w 2688609"/>
              <a:gd name="connsiteY51" fmla="*/ 1139588 h 3991970"/>
              <a:gd name="connsiteX52" fmla="*/ 2415654 w 2688609"/>
              <a:gd name="connsiteY52" fmla="*/ 1535373 h 3991970"/>
              <a:gd name="connsiteX53" fmla="*/ 2374711 w 2688609"/>
              <a:gd name="connsiteY53" fmla="*/ 1699146 h 3991970"/>
              <a:gd name="connsiteX54" fmla="*/ 2122227 w 2688609"/>
              <a:gd name="connsiteY54" fmla="*/ 1903862 h 3991970"/>
              <a:gd name="connsiteX55" fmla="*/ 1931159 w 2688609"/>
              <a:gd name="connsiteY55" fmla="*/ 2415653 h 3991970"/>
              <a:gd name="connsiteX56" fmla="*/ 1719618 w 2688609"/>
              <a:gd name="connsiteY56" fmla="*/ 2859206 h 3991970"/>
              <a:gd name="connsiteX57" fmla="*/ 1951630 w 2688609"/>
              <a:gd name="connsiteY57" fmla="*/ 3077570 h 3991970"/>
              <a:gd name="connsiteX58" fmla="*/ 2149523 w 2688609"/>
              <a:gd name="connsiteY58" fmla="*/ 2968388 h 3991970"/>
              <a:gd name="connsiteX59" fmla="*/ 2122227 w 2688609"/>
              <a:gd name="connsiteY59" fmla="*/ 3220871 h 3991970"/>
              <a:gd name="connsiteX60" fmla="*/ 2006221 w 2688609"/>
              <a:gd name="connsiteY60" fmla="*/ 3439235 h 3991970"/>
              <a:gd name="connsiteX61" fmla="*/ 1869744 w 2688609"/>
              <a:gd name="connsiteY61" fmla="*/ 3493826 h 3991970"/>
              <a:gd name="connsiteX62" fmla="*/ 1651380 w 2688609"/>
              <a:gd name="connsiteY62" fmla="*/ 3746310 h 3991970"/>
              <a:gd name="connsiteX63" fmla="*/ 1426191 w 2688609"/>
              <a:gd name="connsiteY63" fmla="*/ 3794077 h 3991970"/>
              <a:gd name="connsiteX64" fmla="*/ 1235123 w 2688609"/>
              <a:gd name="connsiteY64" fmla="*/ 3596185 h 3991970"/>
              <a:gd name="connsiteX65" fmla="*/ 1064526 w 2688609"/>
              <a:gd name="connsiteY65" fmla="*/ 3719015 h 3991970"/>
              <a:gd name="connsiteX66" fmla="*/ 825690 w 2688609"/>
              <a:gd name="connsiteY66" fmla="*/ 3678071 h 3991970"/>
              <a:gd name="connsiteX67" fmla="*/ 593678 w 2688609"/>
              <a:gd name="connsiteY67" fmla="*/ 3800901 h 3991970"/>
              <a:gd name="connsiteX68" fmla="*/ 573206 w 2688609"/>
              <a:gd name="connsiteY68" fmla="*/ 3991970 h 3991970"/>
              <a:gd name="connsiteX69" fmla="*/ 477672 w 2688609"/>
              <a:gd name="connsiteY69" fmla="*/ 3991970 h 399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88609" h="3991970">
                <a:moveTo>
                  <a:pt x="477672" y="3991970"/>
                </a:moveTo>
                <a:lnTo>
                  <a:pt x="457200" y="3698543"/>
                </a:lnTo>
                <a:lnTo>
                  <a:pt x="539087" y="3568889"/>
                </a:lnTo>
                <a:lnTo>
                  <a:pt x="709684" y="3480179"/>
                </a:lnTo>
                <a:lnTo>
                  <a:pt x="750627" y="3261815"/>
                </a:lnTo>
                <a:lnTo>
                  <a:pt x="668741" y="3227695"/>
                </a:lnTo>
                <a:lnTo>
                  <a:pt x="566382" y="3275462"/>
                </a:lnTo>
                <a:cubicBezTo>
                  <a:pt x="568657" y="3079844"/>
                  <a:pt x="570931" y="2884227"/>
                  <a:pt x="573206" y="2688609"/>
                </a:cubicBezTo>
                <a:lnTo>
                  <a:pt x="518615" y="2415653"/>
                </a:lnTo>
                <a:lnTo>
                  <a:pt x="416257" y="2197289"/>
                </a:lnTo>
                <a:lnTo>
                  <a:pt x="511791" y="2088107"/>
                </a:lnTo>
                <a:lnTo>
                  <a:pt x="641445" y="1610435"/>
                </a:lnTo>
                <a:lnTo>
                  <a:pt x="586854" y="1501253"/>
                </a:lnTo>
                <a:lnTo>
                  <a:pt x="491320" y="1501253"/>
                </a:lnTo>
                <a:lnTo>
                  <a:pt x="307075" y="1753737"/>
                </a:lnTo>
                <a:lnTo>
                  <a:pt x="177421" y="1746913"/>
                </a:lnTo>
                <a:lnTo>
                  <a:pt x="245660" y="1542197"/>
                </a:lnTo>
                <a:lnTo>
                  <a:pt x="177421" y="1378423"/>
                </a:lnTo>
                <a:lnTo>
                  <a:pt x="95535" y="1282889"/>
                </a:lnTo>
                <a:lnTo>
                  <a:pt x="0" y="866632"/>
                </a:lnTo>
                <a:lnTo>
                  <a:pt x="150126" y="47767"/>
                </a:lnTo>
                <a:lnTo>
                  <a:pt x="395785" y="68238"/>
                </a:lnTo>
                <a:lnTo>
                  <a:pt x="716508" y="0"/>
                </a:lnTo>
                <a:lnTo>
                  <a:pt x="982639" y="40943"/>
                </a:lnTo>
                <a:lnTo>
                  <a:pt x="1282890" y="252483"/>
                </a:lnTo>
                <a:lnTo>
                  <a:pt x="1364777" y="464023"/>
                </a:lnTo>
                <a:lnTo>
                  <a:pt x="1351129" y="614149"/>
                </a:lnTo>
                <a:lnTo>
                  <a:pt x="1207827" y="682388"/>
                </a:lnTo>
                <a:lnTo>
                  <a:pt x="1166884" y="1180531"/>
                </a:lnTo>
                <a:lnTo>
                  <a:pt x="1248771" y="1310185"/>
                </a:lnTo>
                <a:lnTo>
                  <a:pt x="1201003" y="1480782"/>
                </a:lnTo>
                <a:lnTo>
                  <a:pt x="1132765" y="1596788"/>
                </a:lnTo>
                <a:lnTo>
                  <a:pt x="1282890" y="1903862"/>
                </a:lnTo>
                <a:lnTo>
                  <a:pt x="1473959" y="2101755"/>
                </a:lnTo>
                <a:lnTo>
                  <a:pt x="1610436" y="2149522"/>
                </a:lnTo>
                <a:lnTo>
                  <a:pt x="1719618" y="2108579"/>
                </a:lnTo>
                <a:lnTo>
                  <a:pt x="1794681" y="1965277"/>
                </a:lnTo>
                <a:lnTo>
                  <a:pt x="1917511" y="1473958"/>
                </a:lnTo>
                <a:lnTo>
                  <a:pt x="2006221" y="1153235"/>
                </a:lnTo>
                <a:lnTo>
                  <a:pt x="2176818" y="955343"/>
                </a:lnTo>
                <a:lnTo>
                  <a:pt x="2217762" y="832513"/>
                </a:lnTo>
                <a:lnTo>
                  <a:pt x="2149523" y="641444"/>
                </a:lnTo>
                <a:lnTo>
                  <a:pt x="2033517" y="504967"/>
                </a:lnTo>
                <a:lnTo>
                  <a:pt x="1972102" y="382137"/>
                </a:lnTo>
                <a:lnTo>
                  <a:pt x="1958454" y="327546"/>
                </a:lnTo>
                <a:lnTo>
                  <a:pt x="2013045" y="313898"/>
                </a:lnTo>
                <a:lnTo>
                  <a:pt x="2129051" y="279779"/>
                </a:lnTo>
                <a:lnTo>
                  <a:pt x="2149523" y="279779"/>
                </a:lnTo>
                <a:lnTo>
                  <a:pt x="2422478" y="470847"/>
                </a:lnTo>
                <a:lnTo>
                  <a:pt x="2511188" y="846161"/>
                </a:lnTo>
                <a:lnTo>
                  <a:pt x="2688609" y="1084997"/>
                </a:lnTo>
                <a:lnTo>
                  <a:pt x="2572603" y="1139588"/>
                </a:lnTo>
                <a:lnTo>
                  <a:pt x="2415654" y="1535373"/>
                </a:lnTo>
                <a:lnTo>
                  <a:pt x="2374711" y="1699146"/>
                </a:lnTo>
                <a:lnTo>
                  <a:pt x="2122227" y="1903862"/>
                </a:lnTo>
                <a:lnTo>
                  <a:pt x="1931159" y="2415653"/>
                </a:lnTo>
                <a:lnTo>
                  <a:pt x="1719618" y="2859206"/>
                </a:lnTo>
                <a:lnTo>
                  <a:pt x="1951630" y="3077570"/>
                </a:lnTo>
                <a:lnTo>
                  <a:pt x="2149523" y="2968388"/>
                </a:lnTo>
                <a:lnTo>
                  <a:pt x="2122227" y="3220871"/>
                </a:lnTo>
                <a:lnTo>
                  <a:pt x="2006221" y="3439235"/>
                </a:lnTo>
                <a:lnTo>
                  <a:pt x="1869744" y="3493826"/>
                </a:lnTo>
                <a:lnTo>
                  <a:pt x="1651380" y="3746310"/>
                </a:lnTo>
                <a:lnTo>
                  <a:pt x="1426191" y="3794077"/>
                </a:lnTo>
                <a:lnTo>
                  <a:pt x="1235123" y="3596185"/>
                </a:lnTo>
                <a:lnTo>
                  <a:pt x="1064526" y="3719015"/>
                </a:lnTo>
                <a:lnTo>
                  <a:pt x="825690" y="3678071"/>
                </a:lnTo>
                <a:lnTo>
                  <a:pt x="593678" y="3800901"/>
                </a:lnTo>
                <a:lnTo>
                  <a:pt x="573206" y="3991970"/>
                </a:lnTo>
                <a:lnTo>
                  <a:pt x="477672" y="399197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1475632" y="312191"/>
            <a:ext cx="457200" cy="456006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628032" y="1039962"/>
            <a:ext cx="2223888" cy="3832289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5796136" y="5404104"/>
            <a:ext cx="770609" cy="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808130" y="5781213"/>
            <a:ext cx="720080" cy="36004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5808130" y="6267709"/>
            <a:ext cx="720080" cy="36004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50" name="Forme libre 6149"/>
          <p:cNvSpPr/>
          <p:nvPr/>
        </p:nvSpPr>
        <p:spPr>
          <a:xfrm>
            <a:off x="2484408" y="1975449"/>
            <a:ext cx="2665562" cy="4546121"/>
          </a:xfrm>
          <a:custGeom>
            <a:avLst/>
            <a:gdLst>
              <a:gd name="connsiteX0" fmla="*/ 1155939 w 2665562"/>
              <a:gd name="connsiteY0" fmla="*/ 0 h 4546121"/>
              <a:gd name="connsiteX1" fmla="*/ 1043796 w 2665562"/>
              <a:gd name="connsiteY1" fmla="*/ 34506 h 4546121"/>
              <a:gd name="connsiteX2" fmla="*/ 957532 w 2665562"/>
              <a:gd name="connsiteY2" fmla="*/ 224287 h 4546121"/>
              <a:gd name="connsiteX3" fmla="*/ 923026 w 2665562"/>
              <a:gd name="connsiteY3" fmla="*/ 293298 h 4546121"/>
              <a:gd name="connsiteX4" fmla="*/ 845388 w 2665562"/>
              <a:gd name="connsiteY4" fmla="*/ 612476 h 4546121"/>
              <a:gd name="connsiteX5" fmla="*/ 871267 w 2665562"/>
              <a:gd name="connsiteY5" fmla="*/ 603849 h 4546121"/>
              <a:gd name="connsiteX6" fmla="*/ 940279 w 2665562"/>
              <a:gd name="connsiteY6" fmla="*/ 741872 h 4546121"/>
              <a:gd name="connsiteX7" fmla="*/ 923026 w 2665562"/>
              <a:gd name="connsiteY7" fmla="*/ 828136 h 4546121"/>
              <a:gd name="connsiteX8" fmla="*/ 957532 w 2665562"/>
              <a:gd name="connsiteY8" fmla="*/ 957532 h 4546121"/>
              <a:gd name="connsiteX9" fmla="*/ 940279 w 2665562"/>
              <a:gd name="connsiteY9" fmla="*/ 1164566 h 4546121"/>
              <a:gd name="connsiteX10" fmla="*/ 992037 w 2665562"/>
              <a:gd name="connsiteY10" fmla="*/ 1311215 h 4546121"/>
              <a:gd name="connsiteX11" fmla="*/ 1009290 w 2665562"/>
              <a:gd name="connsiteY11" fmla="*/ 1431985 h 4546121"/>
              <a:gd name="connsiteX12" fmla="*/ 1043796 w 2665562"/>
              <a:gd name="connsiteY12" fmla="*/ 1656272 h 4546121"/>
              <a:gd name="connsiteX13" fmla="*/ 905773 w 2665562"/>
              <a:gd name="connsiteY13" fmla="*/ 1846053 h 4546121"/>
              <a:gd name="connsiteX14" fmla="*/ 1130060 w 2665562"/>
              <a:gd name="connsiteY14" fmla="*/ 2139351 h 4546121"/>
              <a:gd name="connsiteX15" fmla="*/ 1138686 w 2665562"/>
              <a:gd name="connsiteY15" fmla="*/ 2216989 h 4546121"/>
              <a:gd name="connsiteX16" fmla="*/ 1164566 w 2665562"/>
              <a:gd name="connsiteY16" fmla="*/ 2260121 h 4546121"/>
              <a:gd name="connsiteX17" fmla="*/ 1181818 w 2665562"/>
              <a:gd name="connsiteY17" fmla="*/ 2605177 h 4546121"/>
              <a:gd name="connsiteX18" fmla="*/ 1285335 w 2665562"/>
              <a:gd name="connsiteY18" fmla="*/ 2665562 h 4546121"/>
              <a:gd name="connsiteX19" fmla="*/ 1621766 w 2665562"/>
              <a:gd name="connsiteY19" fmla="*/ 2587925 h 4546121"/>
              <a:gd name="connsiteX20" fmla="*/ 1112807 w 2665562"/>
              <a:gd name="connsiteY20" fmla="*/ 3105509 h 4546121"/>
              <a:gd name="connsiteX21" fmla="*/ 888520 w 2665562"/>
              <a:gd name="connsiteY21" fmla="*/ 3174521 h 4546121"/>
              <a:gd name="connsiteX22" fmla="*/ 940279 w 2665562"/>
              <a:gd name="connsiteY22" fmla="*/ 3278038 h 4546121"/>
              <a:gd name="connsiteX23" fmla="*/ 1009290 w 2665562"/>
              <a:gd name="connsiteY23" fmla="*/ 3286664 h 4546121"/>
              <a:gd name="connsiteX24" fmla="*/ 1043796 w 2665562"/>
              <a:gd name="connsiteY24" fmla="*/ 3286664 h 4546121"/>
              <a:gd name="connsiteX25" fmla="*/ 879894 w 2665562"/>
              <a:gd name="connsiteY25" fmla="*/ 3433313 h 4546121"/>
              <a:gd name="connsiteX26" fmla="*/ 534837 w 2665562"/>
              <a:gd name="connsiteY26" fmla="*/ 3200400 h 4546121"/>
              <a:gd name="connsiteX27" fmla="*/ 388188 w 2665562"/>
              <a:gd name="connsiteY27" fmla="*/ 3416060 h 4546121"/>
              <a:gd name="connsiteX28" fmla="*/ 664234 w 2665562"/>
              <a:gd name="connsiteY28" fmla="*/ 3605842 h 4546121"/>
              <a:gd name="connsiteX29" fmla="*/ 664234 w 2665562"/>
              <a:gd name="connsiteY29" fmla="*/ 3752491 h 4546121"/>
              <a:gd name="connsiteX30" fmla="*/ 439947 w 2665562"/>
              <a:gd name="connsiteY30" fmla="*/ 3856008 h 4546121"/>
              <a:gd name="connsiteX31" fmla="*/ 163901 w 2665562"/>
              <a:gd name="connsiteY31" fmla="*/ 3821502 h 4546121"/>
              <a:gd name="connsiteX32" fmla="*/ 0 w 2665562"/>
              <a:gd name="connsiteY32" fmla="*/ 3994030 h 4546121"/>
              <a:gd name="connsiteX33" fmla="*/ 181154 w 2665562"/>
              <a:gd name="connsiteY33" fmla="*/ 4416725 h 4546121"/>
              <a:gd name="connsiteX34" fmla="*/ 474452 w 2665562"/>
              <a:gd name="connsiteY34" fmla="*/ 4546121 h 4546121"/>
              <a:gd name="connsiteX35" fmla="*/ 793630 w 2665562"/>
              <a:gd name="connsiteY35" fmla="*/ 4399472 h 4546121"/>
              <a:gd name="connsiteX36" fmla="*/ 923026 w 2665562"/>
              <a:gd name="connsiteY36" fmla="*/ 4278702 h 4546121"/>
              <a:gd name="connsiteX37" fmla="*/ 1026543 w 2665562"/>
              <a:gd name="connsiteY37" fmla="*/ 4270076 h 4546121"/>
              <a:gd name="connsiteX38" fmla="*/ 1932317 w 2665562"/>
              <a:gd name="connsiteY38" fmla="*/ 3536830 h 4546121"/>
              <a:gd name="connsiteX39" fmla="*/ 2475781 w 2665562"/>
              <a:gd name="connsiteY39" fmla="*/ 3122762 h 4546121"/>
              <a:gd name="connsiteX40" fmla="*/ 2639683 w 2665562"/>
              <a:gd name="connsiteY40" fmla="*/ 2639683 h 4546121"/>
              <a:gd name="connsiteX41" fmla="*/ 2665562 w 2665562"/>
              <a:gd name="connsiteY41" fmla="*/ 2199736 h 4546121"/>
              <a:gd name="connsiteX42" fmla="*/ 2579298 w 2665562"/>
              <a:gd name="connsiteY42" fmla="*/ 1759789 h 4546121"/>
              <a:gd name="connsiteX43" fmla="*/ 2242867 w 2665562"/>
              <a:gd name="connsiteY43" fmla="*/ 1664898 h 4546121"/>
              <a:gd name="connsiteX44" fmla="*/ 1906437 w 2665562"/>
              <a:gd name="connsiteY44" fmla="*/ 1492370 h 4546121"/>
              <a:gd name="connsiteX45" fmla="*/ 1647645 w 2665562"/>
              <a:gd name="connsiteY45" fmla="*/ 931653 h 4546121"/>
              <a:gd name="connsiteX46" fmla="*/ 1535501 w 2665562"/>
              <a:gd name="connsiteY46" fmla="*/ 250166 h 4546121"/>
              <a:gd name="connsiteX47" fmla="*/ 1423358 w 2665562"/>
              <a:gd name="connsiteY47" fmla="*/ 241540 h 4546121"/>
              <a:gd name="connsiteX48" fmla="*/ 1190445 w 2665562"/>
              <a:gd name="connsiteY48" fmla="*/ 77638 h 4546121"/>
              <a:gd name="connsiteX49" fmla="*/ 1155939 w 2665562"/>
              <a:gd name="connsiteY49" fmla="*/ 0 h 45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65562" h="4546121">
                <a:moveTo>
                  <a:pt x="1155939" y="0"/>
                </a:moveTo>
                <a:lnTo>
                  <a:pt x="1043796" y="34506"/>
                </a:lnTo>
                <a:lnTo>
                  <a:pt x="957532" y="224287"/>
                </a:lnTo>
                <a:lnTo>
                  <a:pt x="923026" y="293298"/>
                </a:lnTo>
                <a:lnTo>
                  <a:pt x="845388" y="612476"/>
                </a:lnTo>
                <a:lnTo>
                  <a:pt x="871267" y="603849"/>
                </a:lnTo>
                <a:lnTo>
                  <a:pt x="940279" y="741872"/>
                </a:lnTo>
                <a:lnTo>
                  <a:pt x="923026" y="828136"/>
                </a:lnTo>
                <a:lnTo>
                  <a:pt x="957532" y="957532"/>
                </a:lnTo>
                <a:lnTo>
                  <a:pt x="940279" y="1164566"/>
                </a:lnTo>
                <a:lnTo>
                  <a:pt x="992037" y="1311215"/>
                </a:lnTo>
                <a:lnTo>
                  <a:pt x="1009290" y="1431985"/>
                </a:lnTo>
                <a:lnTo>
                  <a:pt x="1043796" y="1656272"/>
                </a:lnTo>
                <a:lnTo>
                  <a:pt x="905773" y="1846053"/>
                </a:lnTo>
                <a:lnTo>
                  <a:pt x="1130060" y="2139351"/>
                </a:lnTo>
                <a:lnTo>
                  <a:pt x="1138686" y="2216989"/>
                </a:lnTo>
                <a:lnTo>
                  <a:pt x="1164566" y="2260121"/>
                </a:lnTo>
                <a:lnTo>
                  <a:pt x="1181818" y="2605177"/>
                </a:lnTo>
                <a:lnTo>
                  <a:pt x="1285335" y="2665562"/>
                </a:lnTo>
                <a:lnTo>
                  <a:pt x="1621766" y="2587925"/>
                </a:lnTo>
                <a:lnTo>
                  <a:pt x="1112807" y="3105509"/>
                </a:lnTo>
                <a:lnTo>
                  <a:pt x="888520" y="3174521"/>
                </a:lnTo>
                <a:lnTo>
                  <a:pt x="940279" y="3278038"/>
                </a:lnTo>
                <a:lnTo>
                  <a:pt x="1009290" y="3286664"/>
                </a:lnTo>
                <a:lnTo>
                  <a:pt x="1043796" y="3286664"/>
                </a:lnTo>
                <a:lnTo>
                  <a:pt x="879894" y="3433313"/>
                </a:lnTo>
                <a:lnTo>
                  <a:pt x="534837" y="3200400"/>
                </a:lnTo>
                <a:lnTo>
                  <a:pt x="388188" y="3416060"/>
                </a:lnTo>
                <a:lnTo>
                  <a:pt x="664234" y="3605842"/>
                </a:lnTo>
                <a:lnTo>
                  <a:pt x="664234" y="3752491"/>
                </a:lnTo>
                <a:lnTo>
                  <a:pt x="439947" y="3856008"/>
                </a:lnTo>
                <a:lnTo>
                  <a:pt x="163901" y="3821502"/>
                </a:lnTo>
                <a:lnTo>
                  <a:pt x="0" y="3994030"/>
                </a:lnTo>
                <a:lnTo>
                  <a:pt x="181154" y="4416725"/>
                </a:lnTo>
                <a:lnTo>
                  <a:pt x="474452" y="4546121"/>
                </a:lnTo>
                <a:lnTo>
                  <a:pt x="793630" y="4399472"/>
                </a:lnTo>
                <a:lnTo>
                  <a:pt x="923026" y="4278702"/>
                </a:lnTo>
                <a:lnTo>
                  <a:pt x="1026543" y="4270076"/>
                </a:lnTo>
                <a:lnTo>
                  <a:pt x="1932317" y="3536830"/>
                </a:lnTo>
                <a:lnTo>
                  <a:pt x="2475781" y="3122762"/>
                </a:lnTo>
                <a:lnTo>
                  <a:pt x="2639683" y="2639683"/>
                </a:lnTo>
                <a:lnTo>
                  <a:pt x="2665562" y="2199736"/>
                </a:lnTo>
                <a:lnTo>
                  <a:pt x="2579298" y="1759789"/>
                </a:lnTo>
                <a:lnTo>
                  <a:pt x="2242867" y="1664898"/>
                </a:lnTo>
                <a:lnTo>
                  <a:pt x="1906437" y="1492370"/>
                </a:lnTo>
                <a:lnTo>
                  <a:pt x="1647645" y="931653"/>
                </a:lnTo>
                <a:lnTo>
                  <a:pt x="1535501" y="250166"/>
                </a:lnTo>
                <a:lnTo>
                  <a:pt x="1423358" y="241540"/>
                </a:lnTo>
                <a:lnTo>
                  <a:pt x="1190445" y="77638"/>
                </a:lnTo>
                <a:lnTo>
                  <a:pt x="1155939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004711" y="1377244"/>
            <a:ext cx="2410399" cy="1253067"/>
          </a:xfrm>
          <a:custGeom>
            <a:avLst/>
            <a:gdLst>
              <a:gd name="connsiteX0" fmla="*/ 0 w 2410399"/>
              <a:gd name="connsiteY0" fmla="*/ 0 h 1253067"/>
              <a:gd name="connsiteX1" fmla="*/ 620889 w 2410399"/>
              <a:gd name="connsiteY1" fmla="*/ 101600 h 1253067"/>
              <a:gd name="connsiteX2" fmla="*/ 1106311 w 2410399"/>
              <a:gd name="connsiteY2" fmla="*/ 248356 h 1253067"/>
              <a:gd name="connsiteX3" fmla="*/ 1625600 w 2410399"/>
              <a:gd name="connsiteY3" fmla="*/ 395112 h 1253067"/>
              <a:gd name="connsiteX4" fmla="*/ 2032000 w 2410399"/>
              <a:gd name="connsiteY4" fmla="*/ 428978 h 1253067"/>
              <a:gd name="connsiteX5" fmla="*/ 2359378 w 2410399"/>
              <a:gd name="connsiteY5" fmla="*/ 778934 h 1253067"/>
              <a:gd name="connsiteX6" fmla="*/ 2404533 w 2410399"/>
              <a:gd name="connsiteY6" fmla="*/ 1253067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0399" h="1253067">
                <a:moveTo>
                  <a:pt x="0" y="0"/>
                </a:moveTo>
                <a:cubicBezTo>
                  <a:pt x="218252" y="30103"/>
                  <a:pt x="436504" y="60207"/>
                  <a:pt x="620889" y="101600"/>
                </a:cubicBezTo>
                <a:cubicBezTo>
                  <a:pt x="805274" y="142993"/>
                  <a:pt x="1106311" y="248356"/>
                  <a:pt x="1106311" y="248356"/>
                </a:cubicBezTo>
                <a:cubicBezTo>
                  <a:pt x="1273763" y="297275"/>
                  <a:pt x="1471319" y="365008"/>
                  <a:pt x="1625600" y="395112"/>
                </a:cubicBezTo>
                <a:cubicBezTo>
                  <a:pt x="1779881" y="425216"/>
                  <a:pt x="1909704" y="365008"/>
                  <a:pt x="2032000" y="428978"/>
                </a:cubicBezTo>
                <a:cubicBezTo>
                  <a:pt x="2154296" y="492948"/>
                  <a:pt x="2297289" y="641586"/>
                  <a:pt x="2359378" y="778934"/>
                </a:cubicBezTo>
                <a:cubicBezTo>
                  <a:pt x="2421467" y="916282"/>
                  <a:pt x="2413000" y="1084674"/>
                  <a:pt x="2404533" y="1253067"/>
                </a:cubicBezTo>
              </a:path>
            </a:pathLst>
          </a:cu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3851920" y="3698689"/>
            <a:ext cx="1111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Navi </a:t>
            </a:r>
            <a:r>
              <a:rPr lang="fr-FR" sz="1400" b="1" i="1" dirty="0" err="1" smtClean="0">
                <a:latin typeface="Tw Cen MT" pitchFamily="34" charset="0"/>
              </a:rPr>
              <a:t>Mumbai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943583" y="116704"/>
            <a:ext cx="792804" cy="648000"/>
          </a:xfrm>
          <a:custGeom>
            <a:avLst/>
            <a:gdLst>
              <a:gd name="connsiteX0" fmla="*/ 218872 w 792804"/>
              <a:gd name="connsiteY0" fmla="*/ 0 h 617706"/>
              <a:gd name="connsiteX1" fmla="*/ 0 w 792804"/>
              <a:gd name="connsiteY1" fmla="*/ 238327 h 617706"/>
              <a:gd name="connsiteX2" fmla="*/ 262647 w 792804"/>
              <a:gd name="connsiteY2" fmla="*/ 569068 h 617706"/>
              <a:gd name="connsiteX3" fmla="*/ 418289 w 792804"/>
              <a:gd name="connsiteY3" fmla="*/ 617706 h 617706"/>
              <a:gd name="connsiteX4" fmla="*/ 792804 w 792804"/>
              <a:gd name="connsiteY4" fmla="*/ 491246 h 617706"/>
              <a:gd name="connsiteX5" fmla="*/ 714983 w 792804"/>
              <a:gd name="connsiteY5" fmla="*/ 0 h 617706"/>
              <a:gd name="connsiteX6" fmla="*/ 218872 w 792804"/>
              <a:gd name="connsiteY6" fmla="*/ 0 h 6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804" h="617706">
                <a:moveTo>
                  <a:pt x="218872" y="0"/>
                </a:moveTo>
                <a:lnTo>
                  <a:pt x="0" y="238327"/>
                </a:lnTo>
                <a:lnTo>
                  <a:pt x="262647" y="569068"/>
                </a:lnTo>
                <a:lnTo>
                  <a:pt x="418289" y="617706"/>
                </a:lnTo>
                <a:lnTo>
                  <a:pt x="792804" y="491246"/>
                </a:lnTo>
                <a:lnTo>
                  <a:pt x="714983" y="0"/>
                </a:lnTo>
                <a:lnTo>
                  <a:pt x="21887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360906" y="218872"/>
            <a:ext cx="1035996" cy="1186775"/>
          </a:xfrm>
          <a:custGeom>
            <a:avLst/>
            <a:gdLst>
              <a:gd name="connsiteX0" fmla="*/ 0 w 1035996"/>
              <a:gd name="connsiteY0" fmla="*/ 933856 h 1186775"/>
              <a:gd name="connsiteX1" fmla="*/ 145915 w 1035996"/>
              <a:gd name="connsiteY1" fmla="*/ 1186775 h 1186775"/>
              <a:gd name="connsiteX2" fmla="*/ 369651 w 1035996"/>
              <a:gd name="connsiteY2" fmla="*/ 797668 h 1186775"/>
              <a:gd name="connsiteX3" fmla="*/ 612843 w 1035996"/>
              <a:gd name="connsiteY3" fmla="*/ 773349 h 1186775"/>
              <a:gd name="connsiteX4" fmla="*/ 846307 w 1035996"/>
              <a:gd name="connsiteY4" fmla="*/ 773349 h 1186775"/>
              <a:gd name="connsiteX5" fmla="*/ 972766 w 1035996"/>
              <a:gd name="connsiteY5" fmla="*/ 661481 h 1186775"/>
              <a:gd name="connsiteX6" fmla="*/ 1035996 w 1035996"/>
              <a:gd name="connsiteY6" fmla="*/ 471792 h 1186775"/>
              <a:gd name="connsiteX7" fmla="*/ 1021405 w 1035996"/>
              <a:gd name="connsiteY7" fmla="*/ 272375 h 1186775"/>
              <a:gd name="connsiteX8" fmla="*/ 933856 w 1035996"/>
              <a:gd name="connsiteY8" fmla="*/ 116732 h 1186775"/>
              <a:gd name="connsiteX9" fmla="*/ 642026 w 1035996"/>
              <a:gd name="connsiteY9" fmla="*/ 0 h 1186775"/>
              <a:gd name="connsiteX10" fmla="*/ 437745 w 1035996"/>
              <a:gd name="connsiteY10" fmla="*/ 19456 h 1186775"/>
              <a:gd name="connsiteX11" fmla="*/ 223737 w 1035996"/>
              <a:gd name="connsiteY11" fmla="*/ 82685 h 1186775"/>
              <a:gd name="connsiteX12" fmla="*/ 102141 w 1035996"/>
              <a:gd name="connsiteY12" fmla="*/ 165371 h 1186775"/>
              <a:gd name="connsiteX13" fmla="*/ 19456 w 1035996"/>
              <a:gd name="connsiteY13" fmla="*/ 398834 h 1186775"/>
              <a:gd name="connsiteX14" fmla="*/ 0 w 1035996"/>
              <a:gd name="connsiteY14" fmla="*/ 933856 h 118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5996" h="1186775">
                <a:moveTo>
                  <a:pt x="0" y="933856"/>
                </a:moveTo>
                <a:lnTo>
                  <a:pt x="145915" y="1186775"/>
                </a:lnTo>
                <a:lnTo>
                  <a:pt x="369651" y="797668"/>
                </a:lnTo>
                <a:lnTo>
                  <a:pt x="612843" y="773349"/>
                </a:lnTo>
                <a:lnTo>
                  <a:pt x="846307" y="773349"/>
                </a:lnTo>
                <a:lnTo>
                  <a:pt x="972766" y="661481"/>
                </a:lnTo>
                <a:lnTo>
                  <a:pt x="1035996" y="471792"/>
                </a:lnTo>
                <a:lnTo>
                  <a:pt x="1021405" y="272375"/>
                </a:lnTo>
                <a:lnTo>
                  <a:pt x="933856" y="116732"/>
                </a:lnTo>
                <a:lnTo>
                  <a:pt x="642026" y="0"/>
                </a:lnTo>
                <a:lnTo>
                  <a:pt x="437745" y="19456"/>
                </a:lnTo>
                <a:lnTo>
                  <a:pt x="223737" y="82685"/>
                </a:lnTo>
                <a:lnTo>
                  <a:pt x="102141" y="165371"/>
                </a:lnTo>
                <a:lnTo>
                  <a:pt x="19456" y="398834"/>
                </a:lnTo>
                <a:lnTo>
                  <a:pt x="0" y="93385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478" r="1589" b="1509"/>
          <a:stretch/>
        </p:blipFill>
        <p:spPr bwMode="auto">
          <a:xfrm>
            <a:off x="180000" y="100800"/>
            <a:ext cx="5418667" cy="66717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1260000" y="5745600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7" grpId="0" build="p" animBg="1"/>
      <p:bldP spid="18" grpId="0" animBg="1"/>
      <p:bldP spid="6" grpId="0"/>
      <p:bldP spid="14" grpId="0" animBg="1"/>
      <p:bldP spid="21" grpId="0" animBg="1"/>
      <p:bldP spid="35" grpId="0" animBg="1"/>
      <p:bldP spid="37" grpId="0" animBg="1"/>
      <p:bldP spid="6150" grpId="0" animBg="1"/>
      <p:bldP spid="19" grpId="0" animBg="1"/>
      <p:bldP spid="41" grpId="0"/>
      <p:bldP spid="20" grpId="0" animBg="1"/>
      <p:bldP spid="2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1600"/>
            <a:ext cx="5418667" cy="667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652120" y="1126485"/>
            <a:ext cx="338437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cap="sm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II. Une métropole mondialisée en constante mutation…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2120" y="116632"/>
            <a:ext cx="3384376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Croquis 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6</a:t>
            </a:r>
            <a:endParaRPr lang="fr-FR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hn Handy LET" pitchFamily="2" charset="0"/>
            </a:endParaRPr>
          </a:p>
          <a:p>
            <a:pPr algn="ctr"/>
            <a:r>
              <a:rPr lang="fr-FR" b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Mumbai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, une 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métropole mondialisée d’un pays émergent </a:t>
            </a:r>
            <a:endParaRPr lang="fr-FR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hn Handy LET" pitchFamily="2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184148" y="4882896"/>
            <a:ext cx="635508" cy="1042416"/>
          </a:xfrm>
          <a:custGeom>
            <a:avLst/>
            <a:gdLst>
              <a:gd name="connsiteX0" fmla="*/ 603504 w 635508"/>
              <a:gd name="connsiteY0" fmla="*/ 278892 h 1042416"/>
              <a:gd name="connsiteX1" fmla="*/ 544068 w 635508"/>
              <a:gd name="connsiteY1" fmla="*/ 699516 h 1042416"/>
              <a:gd name="connsiteX2" fmla="*/ 365760 w 635508"/>
              <a:gd name="connsiteY2" fmla="*/ 891540 h 1042416"/>
              <a:gd name="connsiteX3" fmla="*/ 196596 w 635508"/>
              <a:gd name="connsiteY3" fmla="*/ 1042416 h 1042416"/>
              <a:gd name="connsiteX4" fmla="*/ 105156 w 635508"/>
              <a:gd name="connsiteY4" fmla="*/ 992124 h 1042416"/>
              <a:gd name="connsiteX5" fmla="*/ 246888 w 635508"/>
              <a:gd name="connsiteY5" fmla="*/ 859536 h 1042416"/>
              <a:gd name="connsiteX6" fmla="*/ 370332 w 635508"/>
              <a:gd name="connsiteY6" fmla="*/ 717804 h 1042416"/>
              <a:gd name="connsiteX7" fmla="*/ 338328 w 635508"/>
              <a:gd name="connsiteY7" fmla="*/ 612648 h 1042416"/>
              <a:gd name="connsiteX8" fmla="*/ 324612 w 635508"/>
              <a:gd name="connsiteY8" fmla="*/ 384048 h 1042416"/>
              <a:gd name="connsiteX9" fmla="*/ 214884 w 635508"/>
              <a:gd name="connsiteY9" fmla="*/ 374904 h 1042416"/>
              <a:gd name="connsiteX10" fmla="*/ 41148 w 635508"/>
              <a:gd name="connsiteY10" fmla="*/ 489204 h 1042416"/>
              <a:gd name="connsiteX11" fmla="*/ 0 w 635508"/>
              <a:gd name="connsiteY11" fmla="*/ 443484 h 1042416"/>
              <a:gd name="connsiteX12" fmla="*/ 118872 w 635508"/>
              <a:gd name="connsiteY12" fmla="*/ 155448 h 1042416"/>
              <a:gd name="connsiteX13" fmla="*/ 237744 w 635508"/>
              <a:gd name="connsiteY13" fmla="*/ 0 h 1042416"/>
              <a:gd name="connsiteX14" fmla="*/ 461772 w 635508"/>
              <a:gd name="connsiteY14" fmla="*/ 27432 h 1042416"/>
              <a:gd name="connsiteX15" fmla="*/ 635508 w 635508"/>
              <a:gd name="connsiteY15" fmla="*/ 128016 h 1042416"/>
              <a:gd name="connsiteX16" fmla="*/ 603504 w 635508"/>
              <a:gd name="connsiteY16" fmla="*/ 278892 h 10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5508" h="1042416">
                <a:moveTo>
                  <a:pt x="603504" y="278892"/>
                </a:moveTo>
                <a:lnTo>
                  <a:pt x="544068" y="699516"/>
                </a:lnTo>
                <a:lnTo>
                  <a:pt x="365760" y="891540"/>
                </a:lnTo>
                <a:lnTo>
                  <a:pt x="196596" y="1042416"/>
                </a:lnTo>
                <a:lnTo>
                  <a:pt x="105156" y="992124"/>
                </a:lnTo>
                <a:lnTo>
                  <a:pt x="246888" y="859536"/>
                </a:lnTo>
                <a:lnTo>
                  <a:pt x="370332" y="717804"/>
                </a:lnTo>
                <a:lnTo>
                  <a:pt x="338328" y="612648"/>
                </a:lnTo>
                <a:lnTo>
                  <a:pt x="324612" y="384048"/>
                </a:lnTo>
                <a:lnTo>
                  <a:pt x="214884" y="374904"/>
                </a:lnTo>
                <a:lnTo>
                  <a:pt x="41148" y="489204"/>
                </a:lnTo>
                <a:lnTo>
                  <a:pt x="0" y="443484"/>
                </a:lnTo>
                <a:lnTo>
                  <a:pt x="118872" y="155448"/>
                </a:lnTo>
                <a:lnTo>
                  <a:pt x="237744" y="0"/>
                </a:lnTo>
                <a:lnTo>
                  <a:pt x="461772" y="27432"/>
                </a:lnTo>
                <a:lnTo>
                  <a:pt x="635508" y="128016"/>
                </a:lnTo>
                <a:lnTo>
                  <a:pt x="603504" y="278892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1527048" y="4416552"/>
            <a:ext cx="475488" cy="598932"/>
          </a:xfrm>
          <a:custGeom>
            <a:avLst/>
            <a:gdLst>
              <a:gd name="connsiteX0" fmla="*/ 301752 w 475488"/>
              <a:gd name="connsiteY0" fmla="*/ 598932 h 598932"/>
              <a:gd name="connsiteX1" fmla="*/ 361188 w 475488"/>
              <a:gd name="connsiteY1" fmla="*/ 384048 h 598932"/>
              <a:gd name="connsiteX2" fmla="*/ 475488 w 475488"/>
              <a:gd name="connsiteY2" fmla="*/ 196596 h 598932"/>
              <a:gd name="connsiteX3" fmla="*/ 205740 w 475488"/>
              <a:gd name="connsiteY3" fmla="*/ 0 h 598932"/>
              <a:gd name="connsiteX4" fmla="*/ 13716 w 475488"/>
              <a:gd name="connsiteY4" fmla="*/ 146304 h 598932"/>
              <a:gd name="connsiteX5" fmla="*/ 0 w 475488"/>
              <a:gd name="connsiteY5" fmla="*/ 461772 h 598932"/>
              <a:gd name="connsiteX6" fmla="*/ 132588 w 475488"/>
              <a:gd name="connsiteY6" fmla="*/ 475488 h 598932"/>
              <a:gd name="connsiteX7" fmla="*/ 301752 w 475488"/>
              <a:gd name="connsiteY7" fmla="*/ 598932 h 59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88" h="598932">
                <a:moveTo>
                  <a:pt x="301752" y="598932"/>
                </a:moveTo>
                <a:lnTo>
                  <a:pt x="361188" y="384048"/>
                </a:lnTo>
                <a:lnTo>
                  <a:pt x="475488" y="196596"/>
                </a:lnTo>
                <a:lnTo>
                  <a:pt x="205740" y="0"/>
                </a:lnTo>
                <a:lnTo>
                  <a:pt x="13716" y="146304"/>
                </a:lnTo>
                <a:lnTo>
                  <a:pt x="0" y="461772"/>
                </a:lnTo>
                <a:lnTo>
                  <a:pt x="132588" y="475488"/>
                </a:lnTo>
                <a:lnTo>
                  <a:pt x="301752" y="59893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677924" y="4741164"/>
            <a:ext cx="187452" cy="461772"/>
          </a:xfrm>
          <a:custGeom>
            <a:avLst/>
            <a:gdLst>
              <a:gd name="connsiteX0" fmla="*/ 187452 w 187452"/>
              <a:gd name="connsiteY0" fmla="*/ 91440 h 461772"/>
              <a:gd name="connsiteX1" fmla="*/ 105156 w 187452"/>
              <a:gd name="connsiteY1" fmla="*/ 461772 h 461772"/>
              <a:gd name="connsiteX2" fmla="*/ 0 w 187452"/>
              <a:gd name="connsiteY2" fmla="*/ 393192 h 461772"/>
              <a:gd name="connsiteX3" fmla="*/ 91440 w 187452"/>
              <a:gd name="connsiteY3" fmla="*/ 0 h 461772"/>
              <a:gd name="connsiteX4" fmla="*/ 187452 w 187452"/>
              <a:gd name="connsiteY4" fmla="*/ 91440 h 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" h="461772">
                <a:moveTo>
                  <a:pt x="187452" y="91440"/>
                </a:moveTo>
                <a:lnTo>
                  <a:pt x="105156" y="461772"/>
                </a:lnTo>
                <a:lnTo>
                  <a:pt x="0" y="393192"/>
                </a:lnTo>
                <a:lnTo>
                  <a:pt x="91440" y="0"/>
                </a:lnTo>
                <a:lnTo>
                  <a:pt x="187452" y="9144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652120" y="1831464"/>
            <a:ext cx="3384376" cy="28931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Nouveaux centres décisionnels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Places boursières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>
                <a:latin typeface="Tw Cen MT" pitchFamily="34" charset="0"/>
              </a:rPr>
              <a:t>Universités, studios de cinéma </a:t>
            </a:r>
            <a:endParaRPr lang="fr-FR" sz="1400" b="1" dirty="0" smtClean="0">
              <a:latin typeface="Tw Cen MT" pitchFamily="34" charset="0"/>
            </a:endParaRP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Premier aéroport du pays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Nouvel aéroport en projet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Nouveau port  (JNPT)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 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5909" y="3437466"/>
            <a:ext cx="1124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Mer d’Oman</a:t>
            </a:r>
            <a:endParaRPr lang="fr-FR" sz="1400" b="1" cap="small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4474" y="6433591"/>
            <a:ext cx="1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10 km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5682807"/>
            <a:ext cx="1144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latin typeface="Tw Cen MT" pitchFamily="34" charset="0"/>
              </a:rPr>
              <a:t>Narinam</a:t>
            </a:r>
            <a:r>
              <a:rPr lang="fr-FR" sz="1400" b="1" i="1" dirty="0" smtClean="0">
                <a:latin typeface="Tw Cen MT" pitchFamily="34" charset="0"/>
              </a:rPr>
              <a:t> Point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948519" y="880281"/>
            <a:ext cx="2688609" cy="3991970"/>
          </a:xfrm>
          <a:custGeom>
            <a:avLst/>
            <a:gdLst>
              <a:gd name="connsiteX0" fmla="*/ 477672 w 2688609"/>
              <a:gd name="connsiteY0" fmla="*/ 3991970 h 3991970"/>
              <a:gd name="connsiteX1" fmla="*/ 457200 w 2688609"/>
              <a:gd name="connsiteY1" fmla="*/ 3698543 h 3991970"/>
              <a:gd name="connsiteX2" fmla="*/ 539087 w 2688609"/>
              <a:gd name="connsiteY2" fmla="*/ 3568889 h 3991970"/>
              <a:gd name="connsiteX3" fmla="*/ 709684 w 2688609"/>
              <a:gd name="connsiteY3" fmla="*/ 3480179 h 3991970"/>
              <a:gd name="connsiteX4" fmla="*/ 750627 w 2688609"/>
              <a:gd name="connsiteY4" fmla="*/ 3261815 h 3991970"/>
              <a:gd name="connsiteX5" fmla="*/ 668741 w 2688609"/>
              <a:gd name="connsiteY5" fmla="*/ 3227695 h 3991970"/>
              <a:gd name="connsiteX6" fmla="*/ 566382 w 2688609"/>
              <a:gd name="connsiteY6" fmla="*/ 3275462 h 3991970"/>
              <a:gd name="connsiteX7" fmla="*/ 573206 w 2688609"/>
              <a:gd name="connsiteY7" fmla="*/ 2688609 h 3991970"/>
              <a:gd name="connsiteX8" fmla="*/ 518615 w 2688609"/>
              <a:gd name="connsiteY8" fmla="*/ 2415653 h 3991970"/>
              <a:gd name="connsiteX9" fmla="*/ 416257 w 2688609"/>
              <a:gd name="connsiteY9" fmla="*/ 2197289 h 3991970"/>
              <a:gd name="connsiteX10" fmla="*/ 511791 w 2688609"/>
              <a:gd name="connsiteY10" fmla="*/ 2088107 h 3991970"/>
              <a:gd name="connsiteX11" fmla="*/ 641445 w 2688609"/>
              <a:gd name="connsiteY11" fmla="*/ 1610435 h 3991970"/>
              <a:gd name="connsiteX12" fmla="*/ 586854 w 2688609"/>
              <a:gd name="connsiteY12" fmla="*/ 1501253 h 3991970"/>
              <a:gd name="connsiteX13" fmla="*/ 491320 w 2688609"/>
              <a:gd name="connsiteY13" fmla="*/ 1501253 h 3991970"/>
              <a:gd name="connsiteX14" fmla="*/ 307075 w 2688609"/>
              <a:gd name="connsiteY14" fmla="*/ 1753737 h 3991970"/>
              <a:gd name="connsiteX15" fmla="*/ 177421 w 2688609"/>
              <a:gd name="connsiteY15" fmla="*/ 1746913 h 3991970"/>
              <a:gd name="connsiteX16" fmla="*/ 245660 w 2688609"/>
              <a:gd name="connsiteY16" fmla="*/ 1542197 h 3991970"/>
              <a:gd name="connsiteX17" fmla="*/ 177421 w 2688609"/>
              <a:gd name="connsiteY17" fmla="*/ 1378423 h 3991970"/>
              <a:gd name="connsiteX18" fmla="*/ 95535 w 2688609"/>
              <a:gd name="connsiteY18" fmla="*/ 1282889 h 3991970"/>
              <a:gd name="connsiteX19" fmla="*/ 0 w 2688609"/>
              <a:gd name="connsiteY19" fmla="*/ 866632 h 3991970"/>
              <a:gd name="connsiteX20" fmla="*/ 150126 w 2688609"/>
              <a:gd name="connsiteY20" fmla="*/ 47767 h 3991970"/>
              <a:gd name="connsiteX21" fmla="*/ 395785 w 2688609"/>
              <a:gd name="connsiteY21" fmla="*/ 68238 h 3991970"/>
              <a:gd name="connsiteX22" fmla="*/ 716508 w 2688609"/>
              <a:gd name="connsiteY22" fmla="*/ 0 h 3991970"/>
              <a:gd name="connsiteX23" fmla="*/ 982639 w 2688609"/>
              <a:gd name="connsiteY23" fmla="*/ 40943 h 3991970"/>
              <a:gd name="connsiteX24" fmla="*/ 1282890 w 2688609"/>
              <a:gd name="connsiteY24" fmla="*/ 252483 h 3991970"/>
              <a:gd name="connsiteX25" fmla="*/ 1364777 w 2688609"/>
              <a:gd name="connsiteY25" fmla="*/ 464023 h 3991970"/>
              <a:gd name="connsiteX26" fmla="*/ 1351129 w 2688609"/>
              <a:gd name="connsiteY26" fmla="*/ 614149 h 3991970"/>
              <a:gd name="connsiteX27" fmla="*/ 1207827 w 2688609"/>
              <a:gd name="connsiteY27" fmla="*/ 682388 h 3991970"/>
              <a:gd name="connsiteX28" fmla="*/ 1166884 w 2688609"/>
              <a:gd name="connsiteY28" fmla="*/ 1180531 h 3991970"/>
              <a:gd name="connsiteX29" fmla="*/ 1248771 w 2688609"/>
              <a:gd name="connsiteY29" fmla="*/ 1310185 h 3991970"/>
              <a:gd name="connsiteX30" fmla="*/ 1201003 w 2688609"/>
              <a:gd name="connsiteY30" fmla="*/ 1480782 h 3991970"/>
              <a:gd name="connsiteX31" fmla="*/ 1132765 w 2688609"/>
              <a:gd name="connsiteY31" fmla="*/ 1596788 h 3991970"/>
              <a:gd name="connsiteX32" fmla="*/ 1282890 w 2688609"/>
              <a:gd name="connsiteY32" fmla="*/ 1903862 h 3991970"/>
              <a:gd name="connsiteX33" fmla="*/ 1473959 w 2688609"/>
              <a:gd name="connsiteY33" fmla="*/ 2101755 h 3991970"/>
              <a:gd name="connsiteX34" fmla="*/ 1610436 w 2688609"/>
              <a:gd name="connsiteY34" fmla="*/ 2149522 h 3991970"/>
              <a:gd name="connsiteX35" fmla="*/ 1719618 w 2688609"/>
              <a:gd name="connsiteY35" fmla="*/ 2108579 h 3991970"/>
              <a:gd name="connsiteX36" fmla="*/ 1794681 w 2688609"/>
              <a:gd name="connsiteY36" fmla="*/ 1965277 h 3991970"/>
              <a:gd name="connsiteX37" fmla="*/ 1917511 w 2688609"/>
              <a:gd name="connsiteY37" fmla="*/ 1473958 h 3991970"/>
              <a:gd name="connsiteX38" fmla="*/ 2006221 w 2688609"/>
              <a:gd name="connsiteY38" fmla="*/ 1153235 h 3991970"/>
              <a:gd name="connsiteX39" fmla="*/ 2176818 w 2688609"/>
              <a:gd name="connsiteY39" fmla="*/ 955343 h 3991970"/>
              <a:gd name="connsiteX40" fmla="*/ 2217762 w 2688609"/>
              <a:gd name="connsiteY40" fmla="*/ 832513 h 3991970"/>
              <a:gd name="connsiteX41" fmla="*/ 2149523 w 2688609"/>
              <a:gd name="connsiteY41" fmla="*/ 641444 h 3991970"/>
              <a:gd name="connsiteX42" fmla="*/ 2033517 w 2688609"/>
              <a:gd name="connsiteY42" fmla="*/ 504967 h 3991970"/>
              <a:gd name="connsiteX43" fmla="*/ 1972102 w 2688609"/>
              <a:gd name="connsiteY43" fmla="*/ 382137 h 3991970"/>
              <a:gd name="connsiteX44" fmla="*/ 1958454 w 2688609"/>
              <a:gd name="connsiteY44" fmla="*/ 327546 h 3991970"/>
              <a:gd name="connsiteX45" fmla="*/ 2013045 w 2688609"/>
              <a:gd name="connsiteY45" fmla="*/ 313898 h 3991970"/>
              <a:gd name="connsiteX46" fmla="*/ 2129051 w 2688609"/>
              <a:gd name="connsiteY46" fmla="*/ 279779 h 3991970"/>
              <a:gd name="connsiteX47" fmla="*/ 2149523 w 2688609"/>
              <a:gd name="connsiteY47" fmla="*/ 279779 h 3991970"/>
              <a:gd name="connsiteX48" fmla="*/ 2422478 w 2688609"/>
              <a:gd name="connsiteY48" fmla="*/ 470847 h 3991970"/>
              <a:gd name="connsiteX49" fmla="*/ 2511188 w 2688609"/>
              <a:gd name="connsiteY49" fmla="*/ 846161 h 3991970"/>
              <a:gd name="connsiteX50" fmla="*/ 2688609 w 2688609"/>
              <a:gd name="connsiteY50" fmla="*/ 1084997 h 3991970"/>
              <a:gd name="connsiteX51" fmla="*/ 2572603 w 2688609"/>
              <a:gd name="connsiteY51" fmla="*/ 1139588 h 3991970"/>
              <a:gd name="connsiteX52" fmla="*/ 2415654 w 2688609"/>
              <a:gd name="connsiteY52" fmla="*/ 1535373 h 3991970"/>
              <a:gd name="connsiteX53" fmla="*/ 2374711 w 2688609"/>
              <a:gd name="connsiteY53" fmla="*/ 1699146 h 3991970"/>
              <a:gd name="connsiteX54" fmla="*/ 2122227 w 2688609"/>
              <a:gd name="connsiteY54" fmla="*/ 1903862 h 3991970"/>
              <a:gd name="connsiteX55" fmla="*/ 1931159 w 2688609"/>
              <a:gd name="connsiteY55" fmla="*/ 2415653 h 3991970"/>
              <a:gd name="connsiteX56" fmla="*/ 1719618 w 2688609"/>
              <a:gd name="connsiteY56" fmla="*/ 2859206 h 3991970"/>
              <a:gd name="connsiteX57" fmla="*/ 1951630 w 2688609"/>
              <a:gd name="connsiteY57" fmla="*/ 3077570 h 3991970"/>
              <a:gd name="connsiteX58" fmla="*/ 2149523 w 2688609"/>
              <a:gd name="connsiteY58" fmla="*/ 2968388 h 3991970"/>
              <a:gd name="connsiteX59" fmla="*/ 2122227 w 2688609"/>
              <a:gd name="connsiteY59" fmla="*/ 3220871 h 3991970"/>
              <a:gd name="connsiteX60" fmla="*/ 2006221 w 2688609"/>
              <a:gd name="connsiteY60" fmla="*/ 3439235 h 3991970"/>
              <a:gd name="connsiteX61" fmla="*/ 1869744 w 2688609"/>
              <a:gd name="connsiteY61" fmla="*/ 3493826 h 3991970"/>
              <a:gd name="connsiteX62" fmla="*/ 1651380 w 2688609"/>
              <a:gd name="connsiteY62" fmla="*/ 3746310 h 3991970"/>
              <a:gd name="connsiteX63" fmla="*/ 1426191 w 2688609"/>
              <a:gd name="connsiteY63" fmla="*/ 3794077 h 3991970"/>
              <a:gd name="connsiteX64" fmla="*/ 1235123 w 2688609"/>
              <a:gd name="connsiteY64" fmla="*/ 3596185 h 3991970"/>
              <a:gd name="connsiteX65" fmla="*/ 1064526 w 2688609"/>
              <a:gd name="connsiteY65" fmla="*/ 3719015 h 3991970"/>
              <a:gd name="connsiteX66" fmla="*/ 825690 w 2688609"/>
              <a:gd name="connsiteY66" fmla="*/ 3678071 h 3991970"/>
              <a:gd name="connsiteX67" fmla="*/ 593678 w 2688609"/>
              <a:gd name="connsiteY67" fmla="*/ 3800901 h 3991970"/>
              <a:gd name="connsiteX68" fmla="*/ 573206 w 2688609"/>
              <a:gd name="connsiteY68" fmla="*/ 3991970 h 3991970"/>
              <a:gd name="connsiteX69" fmla="*/ 477672 w 2688609"/>
              <a:gd name="connsiteY69" fmla="*/ 3991970 h 399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88609" h="3991970">
                <a:moveTo>
                  <a:pt x="477672" y="3991970"/>
                </a:moveTo>
                <a:lnTo>
                  <a:pt x="457200" y="3698543"/>
                </a:lnTo>
                <a:lnTo>
                  <a:pt x="539087" y="3568889"/>
                </a:lnTo>
                <a:lnTo>
                  <a:pt x="709684" y="3480179"/>
                </a:lnTo>
                <a:lnTo>
                  <a:pt x="750627" y="3261815"/>
                </a:lnTo>
                <a:lnTo>
                  <a:pt x="668741" y="3227695"/>
                </a:lnTo>
                <a:lnTo>
                  <a:pt x="566382" y="3275462"/>
                </a:lnTo>
                <a:cubicBezTo>
                  <a:pt x="568657" y="3079844"/>
                  <a:pt x="570931" y="2884227"/>
                  <a:pt x="573206" y="2688609"/>
                </a:cubicBezTo>
                <a:lnTo>
                  <a:pt x="518615" y="2415653"/>
                </a:lnTo>
                <a:lnTo>
                  <a:pt x="416257" y="2197289"/>
                </a:lnTo>
                <a:lnTo>
                  <a:pt x="511791" y="2088107"/>
                </a:lnTo>
                <a:lnTo>
                  <a:pt x="641445" y="1610435"/>
                </a:lnTo>
                <a:lnTo>
                  <a:pt x="586854" y="1501253"/>
                </a:lnTo>
                <a:lnTo>
                  <a:pt x="491320" y="1501253"/>
                </a:lnTo>
                <a:lnTo>
                  <a:pt x="307075" y="1753737"/>
                </a:lnTo>
                <a:lnTo>
                  <a:pt x="177421" y="1746913"/>
                </a:lnTo>
                <a:lnTo>
                  <a:pt x="245660" y="1542197"/>
                </a:lnTo>
                <a:lnTo>
                  <a:pt x="177421" y="1378423"/>
                </a:lnTo>
                <a:lnTo>
                  <a:pt x="95535" y="1282889"/>
                </a:lnTo>
                <a:lnTo>
                  <a:pt x="0" y="866632"/>
                </a:lnTo>
                <a:lnTo>
                  <a:pt x="150126" y="47767"/>
                </a:lnTo>
                <a:lnTo>
                  <a:pt x="395785" y="68238"/>
                </a:lnTo>
                <a:lnTo>
                  <a:pt x="716508" y="0"/>
                </a:lnTo>
                <a:lnTo>
                  <a:pt x="982639" y="40943"/>
                </a:lnTo>
                <a:lnTo>
                  <a:pt x="1282890" y="252483"/>
                </a:lnTo>
                <a:lnTo>
                  <a:pt x="1364777" y="464023"/>
                </a:lnTo>
                <a:lnTo>
                  <a:pt x="1351129" y="614149"/>
                </a:lnTo>
                <a:lnTo>
                  <a:pt x="1207827" y="682388"/>
                </a:lnTo>
                <a:lnTo>
                  <a:pt x="1166884" y="1180531"/>
                </a:lnTo>
                <a:lnTo>
                  <a:pt x="1248771" y="1310185"/>
                </a:lnTo>
                <a:lnTo>
                  <a:pt x="1201003" y="1480782"/>
                </a:lnTo>
                <a:lnTo>
                  <a:pt x="1132765" y="1596788"/>
                </a:lnTo>
                <a:lnTo>
                  <a:pt x="1282890" y="1903862"/>
                </a:lnTo>
                <a:lnTo>
                  <a:pt x="1473959" y="2101755"/>
                </a:lnTo>
                <a:lnTo>
                  <a:pt x="1610436" y="2149522"/>
                </a:lnTo>
                <a:lnTo>
                  <a:pt x="1719618" y="2108579"/>
                </a:lnTo>
                <a:lnTo>
                  <a:pt x="1794681" y="1965277"/>
                </a:lnTo>
                <a:lnTo>
                  <a:pt x="1917511" y="1473958"/>
                </a:lnTo>
                <a:lnTo>
                  <a:pt x="2006221" y="1153235"/>
                </a:lnTo>
                <a:lnTo>
                  <a:pt x="2176818" y="955343"/>
                </a:lnTo>
                <a:lnTo>
                  <a:pt x="2217762" y="832513"/>
                </a:lnTo>
                <a:lnTo>
                  <a:pt x="2149523" y="641444"/>
                </a:lnTo>
                <a:lnTo>
                  <a:pt x="2033517" y="504967"/>
                </a:lnTo>
                <a:lnTo>
                  <a:pt x="1972102" y="382137"/>
                </a:lnTo>
                <a:lnTo>
                  <a:pt x="1958454" y="327546"/>
                </a:lnTo>
                <a:lnTo>
                  <a:pt x="2013045" y="313898"/>
                </a:lnTo>
                <a:lnTo>
                  <a:pt x="2129051" y="279779"/>
                </a:lnTo>
                <a:lnTo>
                  <a:pt x="2149523" y="279779"/>
                </a:lnTo>
                <a:lnTo>
                  <a:pt x="2422478" y="470847"/>
                </a:lnTo>
                <a:lnTo>
                  <a:pt x="2511188" y="846161"/>
                </a:lnTo>
                <a:lnTo>
                  <a:pt x="2688609" y="1084997"/>
                </a:lnTo>
                <a:lnTo>
                  <a:pt x="2572603" y="1139588"/>
                </a:lnTo>
                <a:lnTo>
                  <a:pt x="2415654" y="1535373"/>
                </a:lnTo>
                <a:lnTo>
                  <a:pt x="2374711" y="1699146"/>
                </a:lnTo>
                <a:lnTo>
                  <a:pt x="2122227" y="1903862"/>
                </a:lnTo>
                <a:lnTo>
                  <a:pt x="1931159" y="2415653"/>
                </a:lnTo>
                <a:lnTo>
                  <a:pt x="1719618" y="2859206"/>
                </a:lnTo>
                <a:lnTo>
                  <a:pt x="1951630" y="3077570"/>
                </a:lnTo>
                <a:lnTo>
                  <a:pt x="2149523" y="2968388"/>
                </a:lnTo>
                <a:lnTo>
                  <a:pt x="2122227" y="3220871"/>
                </a:lnTo>
                <a:lnTo>
                  <a:pt x="2006221" y="3439235"/>
                </a:lnTo>
                <a:lnTo>
                  <a:pt x="1869744" y="3493826"/>
                </a:lnTo>
                <a:lnTo>
                  <a:pt x="1651380" y="3746310"/>
                </a:lnTo>
                <a:lnTo>
                  <a:pt x="1426191" y="3794077"/>
                </a:lnTo>
                <a:lnTo>
                  <a:pt x="1235123" y="3596185"/>
                </a:lnTo>
                <a:lnTo>
                  <a:pt x="1064526" y="3719015"/>
                </a:lnTo>
                <a:lnTo>
                  <a:pt x="825690" y="3678071"/>
                </a:lnTo>
                <a:lnTo>
                  <a:pt x="593678" y="3800901"/>
                </a:lnTo>
                <a:lnTo>
                  <a:pt x="573206" y="3991970"/>
                </a:lnTo>
                <a:lnTo>
                  <a:pt x="477672" y="399197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1475632" y="312191"/>
            <a:ext cx="457200" cy="456006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628032" y="1039962"/>
            <a:ext cx="2223888" cy="3832289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50" name="Forme libre 6149"/>
          <p:cNvSpPr/>
          <p:nvPr/>
        </p:nvSpPr>
        <p:spPr>
          <a:xfrm>
            <a:off x="2484408" y="1975449"/>
            <a:ext cx="2665562" cy="4546121"/>
          </a:xfrm>
          <a:custGeom>
            <a:avLst/>
            <a:gdLst>
              <a:gd name="connsiteX0" fmla="*/ 1155939 w 2665562"/>
              <a:gd name="connsiteY0" fmla="*/ 0 h 4546121"/>
              <a:gd name="connsiteX1" fmla="*/ 1043796 w 2665562"/>
              <a:gd name="connsiteY1" fmla="*/ 34506 h 4546121"/>
              <a:gd name="connsiteX2" fmla="*/ 957532 w 2665562"/>
              <a:gd name="connsiteY2" fmla="*/ 224287 h 4546121"/>
              <a:gd name="connsiteX3" fmla="*/ 923026 w 2665562"/>
              <a:gd name="connsiteY3" fmla="*/ 293298 h 4546121"/>
              <a:gd name="connsiteX4" fmla="*/ 845388 w 2665562"/>
              <a:gd name="connsiteY4" fmla="*/ 612476 h 4546121"/>
              <a:gd name="connsiteX5" fmla="*/ 871267 w 2665562"/>
              <a:gd name="connsiteY5" fmla="*/ 603849 h 4546121"/>
              <a:gd name="connsiteX6" fmla="*/ 940279 w 2665562"/>
              <a:gd name="connsiteY6" fmla="*/ 741872 h 4546121"/>
              <a:gd name="connsiteX7" fmla="*/ 923026 w 2665562"/>
              <a:gd name="connsiteY7" fmla="*/ 828136 h 4546121"/>
              <a:gd name="connsiteX8" fmla="*/ 957532 w 2665562"/>
              <a:gd name="connsiteY8" fmla="*/ 957532 h 4546121"/>
              <a:gd name="connsiteX9" fmla="*/ 940279 w 2665562"/>
              <a:gd name="connsiteY9" fmla="*/ 1164566 h 4546121"/>
              <a:gd name="connsiteX10" fmla="*/ 992037 w 2665562"/>
              <a:gd name="connsiteY10" fmla="*/ 1311215 h 4546121"/>
              <a:gd name="connsiteX11" fmla="*/ 1009290 w 2665562"/>
              <a:gd name="connsiteY11" fmla="*/ 1431985 h 4546121"/>
              <a:gd name="connsiteX12" fmla="*/ 1043796 w 2665562"/>
              <a:gd name="connsiteY12" fmla="*/ 1656272 h 4546121"/>
              <a:gd name="connsiteX13" fmla="*/ 905773 w 2665562"/>
              <a:gd name="connsiteY13" fmla="*/ 1846053 h 4546121"/>
              <a:gd name="connsiteX14" fmla="*/ 1130060 w 2665562"/>
              <a:gd name="connsiteY14" fmla="*/ 2139351 h 4546121"/>
              <a:gd name="connsiteX15" fmla="*/ 1138686 w 2665562"/>
              <a:gd name="connsiteY15" fmla="*/ 2216989 h 4546121"/>
              <a:gd name="connsiteX16" fmla="*/ 1164566 w 2665562"/>
              <a:gd name="connsiteY16" fmla="*/ 2260121 h 4546121"/>
              <a:gd name="connsiteX17" fmla="*/ 1181818 w 2665562"/>
              <a:gd name="connsiteY17" fmla="*/ 2605177 h 4546121"/>
              <a:gd name="connsiteX18" fmla="*/ 1285335 w 2665562"/>
              <a:gd name="connsiteY18" fmla="*/ 2665562 h 4546121"/>
              <a:gd name="connsiteX19" fmla="*/ 1621766 w 2665562"/>
              <a:gd name="connsiteY19" fmla="*/ 2587925 h 4546121"/>
              <a:gd name="connsiteX20" fmla="*/ 1112807 w 2665562"/>
              <a:gd name="connsiteY20" fmla="*/ 3105509 h 4546121"/>
              <a:gd name="connsiteX21" fmla="*/ 888520 w 2665562"/>
              <a:gd name="connsiteY21" fmla="*/ 3174521 h 4546121"/>
              <a:gd name="connsiteX22" fmla="*/ 940279 w 2665562"/>
              <a:gd name="connsiteY22" fmla="*/ 3278038 h 4546121"/>
              <a:gd name="connsiteX23" fmla="*/ 1009290 w 2665562"/>
              <a:gd name="connsiteY23" fmla="*/ 3286664 h 4546121"/>
              <a:gd name="connsiteX24" fmla="*/ 1043796 w 2665562"/>
              <a:gd name="connsiteY24" fmla="*/ 3286664 h 4546121"/>
              <a:gd name="connsiteX25" fmla="*/ 879894 w 2665562"/>
              <a:gd name="connsiteY25" fmla="*/ 3433313 h 4546121"/>
              <a:gd name="connsiteX26" fmla="*/ 534837 w 2665562"/>
              <a:gd name="connsiteY26" fmla="*/ 3200400 h 4546121"/>
              <a:gd name="connsiteX27" fmla="*/ 388188 w 2665562"/>
              <a:gd name="connsiteY27" fmla="*/ 3416060 h 4546121"/>
              <a:gd name="connsiteX28" fmla="*/ 664234 w 2665562"/>
              <a:gd name="connsiteY28" fmla="*/ 3605842 h 4546121"/>
              <a:gd name="connsiteX29" fmla="*/ 664234 w 2665562"/>
              <a:gd name="connsiteY29" fmla="*/ 3752491 h 4546121"/>
              <a:gd name="connsiteX30" fmla="*/ 439947 w 2665562"/>
              <a:gd name="connsiteY30" fmla="*/ 3856008 h 4546121"/>
              <a:gd name="connsiteX31" fmla="*/ 163901 w 2665562"/>
              <a:gd name="connsiteY31" fmla="*/ 3821502 h 4546121"/>
              <a:gd name="connsiteX32" fmla="*/ 0 w 2665562"/>
              <a:gd name="connsiteY32" fmla="*/ 3994030 h 4546121"/>
              <a:gd name="connsiteX33" fmla="*/ 181154 w 2665562"/>
              <a:gd name="connsiteY33" fmla="*/ 4416725 h 4546121"/>
              <a:gd name="connsiteX34" fmla="*/ 474452 w 2665562"/>
              <a:gd name="connsiteY34" fmla="*/ 4546121 h 4546121"/>
              <a:gd name="connsiteX35" fmla="*/ 793630 w 2665562"/>
              <a:gd name="connsiteY35" fmla="*/ 4399472 h 4546121"/>
              <a:gd name="connsiteX36" fmla="*/ 923026 w 2665562"/>
              <a:gd name="connsiteY36" fmla="*/ 4278702 h 4546121"/>
              <a:gd name="connsiteX37" fmla="*/ 1026543 w 2665562"/>
              <a:gd name="connsiteY37" fmla="*/ 4270076 h 4546121"/>
              <a:gd name="connsiteX38" fmla="*/ 1932317 w 2665562"/>
              <a:gd name="connsiteY38" fmla="*/ 3536830 h 4546121"/>
              <a:gd name="connsiteX39" fmla="*/ 2475781 w 2665562"/>
              <a:gd name="connsiteY39" fmla="*/ 3122762 h 4546121"/>
              <a:gd name="connsiteX40" fmla="*/ 2639683 w 2665562"/>
              <a:gd name="connsiteY40" fmla="*/ 2639683 h 4546121"/>
              <a:gd name="connsiteX41" fmla="*/ 2665562 w 2665562"/>
              <a:gd name="connsiteY41" fmla="*/ 2199736 h 4546121"/>
              <a:gd name="connsiteX42" fmla="*/ 2579298 w 2665562"/>
              <a:gd name="connsiteY42" fmla="*/ 1759789 h 4546121"/>
              <a:gd name="connsiteX43" fmla="*/ 2242867 w 2665562"/>
              <a:gd name="connsiteY43" fmla="*/ 1664898 h 4546121"/>
              <a:gd name="connsiteX44" fmla="*/ 1906437 w 2665562"/>
              <a:gd name="connsiteY44" fmla="*/ 1492370 h 4546121"/>
              <a:gd name="connsiteX45" fmla="*/ 1647645 w 2665562"/>
              <a:gd name="connsiteY45" fmla="*/ 931653 h 4546121"/>
              <a:gd name="connsiteX46" fmla="*/ 1535501 w 2665562"/>
              <a:gd name="connsiteY46" fmla="*/ 250166 h 4546121"/>
              <a:gd name="connsiteX47" fmla="*/ 1423358 w 2665562"/>
              <a:gd name="connsiteY47" fmla="*/ 241540 h 4546121"/>
              <a:gd name="connsiteX48" fmla="*/ 1190445 w 2665562"/>
              <a:gd name="connsiteY48" fmla="*/ 77638 h 4546121"/>
              <a:gd name="connsiteX49" fmla="*/ 1155939 w 2665562"/>
              <a:gd name="connsiteY49" fmla="*/ 0 h 45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65562" h="4546121">
                <a:moveTo>
                  <a:pt x="1155939" y="0"/>
                </a:moveTo>
                <a:lnTo>
                  <a:pt x="1043796" y="34506"/>
                </a:lnTo>
                <a:lnTo>
                  <a:pt x="957532" y="224287"/>
                </a:lnTo>
                <a:lnTo>
                  <a:pt x="923026" y="293298"/>
                </a:lnTo>
                <a:lnTo>
                  <a:pt x="845388" y="612476"/>
                </a:lnTo>
                <a:lnTo>
                  <a:pt x="871267" y="603849"/>
                </a:lnTo>
                <a:lnTo>
                  <a:pt x="940279" y="741872"/>
                </a:lnTo>
                <a:lnTo>
                  <a:pt x="923026" y="828136"/>
                </a:lnTo>
                <a:lnTo>
                  <a:pt x="957532" y="957532"/>
                </a:lnTo>
                <a:lnTo>
                  <a:pt x="940279" y="1164566"/>
                </a:lnTo>
                <a:lnTo>
                  <a:pt x="992037" y="1311215"/>
                </a:lnTo>
                <a:lnTo>
                  <a:pt x="1009290" y="1431985"/>
                </a:lnTo>
                <a:lnTo>
                  <a:pt x="1043796" y="1656272"/>
                </a:lnTo>
                <a:lnTo>
                  <a:pt x="905773" y="1846053"/>
                </a:lnTo>
                <a:lnTo>
                  <a:pt x="1130060" y="2139351"/>
                </a:lnTo>
                <a:lnTo>
                  <a:pt x="1138686" y="2216989"/>
                </a:lnTo>
                <a:lnTo>
                  <a:pt x="1164566" y="2260121"/>
                </a:lnTo>
                <a:lnTo>
                  <a:pt x="1181818" y="2605177"/>
                </a:lnTo>
                <a:lnTo>
                  <a:pt x="1285335" y="2665562"/>
                </a:lnTo>
                <a:lnTo>
                  <a:pt x="1621766" y="2587925"/>
                </a:lnTo>
                <a:lnTo>
                  <a:pt x="1112807" y="3105509"/>
                </a:lnTo>
                <a:lnTo>
                  <a:pt x="888520" y="3174521"/>
                </a:lnTo>
                <a:lnTo>
                  <a:pt x="940279" y="3278038"/>
                </a:lnTo>
                <a:lnTo>
                  <a:pt x="1009290" y="3286664"/>
                </a:lnTo>
                <a:lnTo>
                  <a:pt x="1043796" y="3286664"/>
                </a:lnTo>
                <a:lnTo>
                  <a:pt x="879894" y="3433313"/>
                </a:lnTo>
                <a:lnTo>
                  <a:pt x="534837" y="3200400"/>
                </a:lnTo>
                <a:lnTo>
                  <a:pt x="388188" y="3416060"/>
                </a:lnTo>
                <a:lnTo>
                  <a:pt x="664234" y="3605842"/>
                </a:lnTo>
                <a:lnTo>
                  <a:pt x="664234" y="3752491"/>
                </a:lnTo>
                <a:lnTo>
                  <a:pt x="439947" y="3856008"/>
                </a:lnTo>
                <a:lnTo>
                  <a:pt x="163901" y="3821502"/>
                </a:lnTo>
                <a:lnTo>
                  <a:pt x="0" y="3994030"/>
                </a:lnTo>
                <a:lnTo>
                  <a:pt x="181154" y="4416725"/>
                </a:lnTo>
                <a:lnTo>
                  <a:pt x="474452" y="4546121"/>
                </a:lnTo>
                <a:lnTo>
                  <a:pt x="793630" y="4399472"/>
                </a:lnTo>
                <a:lnTo>
                  <a:pt x="923026" y="4278702"/>
                </a:lnTo>
                <a:lnTo>
                  <a:pt x="1026543" y="4270076"/>
                </a:lnTo>
                <a:lnTo>
                  <a:pt x="1932317" y="3536830"/>
                </a:lnTo>
                <a:lnTo>
                  <a:pt x="2475781" y="3122762"/>
                </a:lnTo>
                <a:lnTo>
                  <a:pt x="2639683" y="2639683"/>
                </a:lnTo>
                <a:lnTo>
                  <a:pt x="2665562" y="2199736"/>
                </a:lnTo>
                <a:lnTo>
                  <a:pt x="2579298" y="1759789"/>
                </a:lnTo>
                <a:lnTo>
                  <a:pt x="2242867" y="1664898"/>
                </a:lnTo>
                <a:lnTo>
                  <a:pt x="1906437" y="1492370"/>
                </a:lnTo>
                <a:lnTo>
                  <a:pt x="1647645" y="931653"/>
                </a:lnTo>
                <a:lnTo>
                  <a:pt x="1535501" y="250166"/>
                </a:lnTo>
                <a:lnTo>
                  <a:pt x="1423358" y="241540"/>
                </a:lnTo>
                <a:lnTo>
                  <a:pt x="1190445" y="77638"/>
                </a:lnTo>
                <a:lnTo>
                  <a:pt x="1155939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004711" y="1377244"/>
            <a:ext cx="2410399" cy="1253067"/>
          </a:xfrm>
          <a:custGeom>
            <a:avLst/>
            <a:gdLst>
              <a:gd name="connsiteX0" fmla="*/ 0 w 2410399"/>
              <a:gd name="connsiteY0" fmla="*/ 0 h 1253067"/>
              <a:gd name="connsiteX1" fmla="*/ 620889 w 2410399"/>
              <a:gd name="connsiteY1" fmla="*/ 101600 h 1253067"/>
              <a:gd name="connsiteX2" fmla="*/ 1106311 w 2410399"/>
              <a:gd name="connsiteY2" fmla="*/ 248356 h 1253067"/>
              <a:gd name="connsiteX3" fmla="*/ 1625600 w 2410399"/>
              <a:gd name="connsiteY3" fmla="*/ 395112 h 1253067"/>
              <a:gd name="connsiteX4" fmla="*/ 2032000 w 2410399"/>
              <a:gd name="connsiteY4" fmla="*/ 428978 h 1253067"/>
              <a:gd name="connsiteX5" fmla="*/ 2359378 w 2410399"/>
              <a:gd name="connsiteY5" fmla="*/ 778934 h 1253067"/>
              <a:gd name="connsiteX6" fmla="*/ 2404533 w 2410399"/>
              <a:gd name="connsiteY6" fmla="*/ 1253067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0399" h="1253067">
                <a:moveTo>
                  <a:pt x="0" y="0"/>
                </a:moveTo>
                <a:cubicBezTo>
                  <a:pt x="218252" y="30103"/>
                  <a:pt x="436504" y="60207"/>
                  <a:pt x="620889" y="101600"/>
                </a:cubicBezTo>
                <a:cubicBezTo>
                  <a:pt x="805274" y="142993"/>
                  <a:pt x="1106311" y="248356"/>
                  <a:pt x="1106311" y="248356"/>
                </a:cubicBezTo>
                <a:cubicBezTo>
                  <a:pt x="1273763" y="297275"/>
                  <a:pt x="1471319" y="365008"/>
                  <a:pt x="1625600" y="395112"/>
                </a:cubicBezTo>
                <a:cubicBezTo>
                  <a:pt x="1779881" y="425216"/>
                  <a:pt x="1909704" y="365008"/>
                  <a:pt x="2032000" y="428978"/>
                </a:cubicBezTo>
                <a:cubicBezTo>
                  <a:pt x="2154296" y="492948"/>
                  <a:pt x="2297289" y="641586"/>
                  <a:pt x="2359378" y="778934"/>
                </a:cubicBezTo>
                <a:cubicBezTo>
                  <a:pt x="2421467" y="916282"/>
                  <a:pt x="2413000" y="1084674"/>
                  <a:pt x="2404533" y="1253067"/>
                </a:cubicBezTo>
              </a:path>
            </a:pathLst>
          </a:cu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3851920" y="3698689"/>
            <a:ext cx="1111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Navi </a:t>
            </a:r>
            <a:r>
              <a:rPr lang="fr-FR" sz="1400" b="1" i="1" dirty="0" err="1" smtClean="0">
                <a:latin typeface="Tw Cen MT" pitchFamily="34" charset="0"/>
              </a:rPr>
              <a:t>Mumbai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943583" y="116704"/>
            <a:ext cx="792804" cy="648000"/>
          </a:xfrm>
          <a:custGeom>
            <a:avLst/>
            <a:gdLst>
              <a:gd name="connsiteX0" fmla="*/ 218872 w 792804"/>
              <a:gd name="connsiteY0" fmla="*/ 0 h 617706"/>
              <a:gd name="connsiteX1" fmla="*/ 0 w 792804"/>
              <a:gd name="connsiteY1" fmla="*/ 238327 h 617706"/>
              <a:gd name="connsiteX2" fmla="*/ 262647 w 792804"/>
              <a:gd name="connsiteY2" fmla="*/ 569068 h 617706"/>
              <a:gd name="connsiteX3" fmla="*/ 418289 w 792804"/>
              <a:gd name="connsiteY3" fmla="*/ 617706 h 617706"/>
              <a:gd name="connsiteX4" fmla="*/ 792804 w 792804"/>
              <a:gd name="connsiteY4" fmla="*/ 491246 h 617706"/>
              <a:gd name="connsiteX5" fmla="*/ 714983 w 792804"/>
              <a:gd name="connsiteY5" fmla="*/ 0 h 617706"/>
              <a:gd name="connsiteX6" fmla="*/ 218872 w 792804"/>
              <a:gd name="connsiteY6" fmla="*/ 0 h 6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804" h="617706">
                <a:moveTo>
                  <a:pt x="218872" y="0"/>
                </a:moveTo>
                <a:lnTo>
                  <a:pt x="0" y="238327"/>
                </a:lnTo>
                <a:lnTo>
                  <a:pt x="262647" y="569068"/>
                </a:lnTo>
                <a:lnTo>
                  <a:pt x="418289" y="617706"/>
                </a:lnTo>
                <a:lnTo>
                  <a:pt x="792804" y="491246"/>
                </a:lnTo>
                <a:lnTo>
                  <a:pt x="714983" y="0"/>
                </a:lnTo>
                <a:lnTo>
                  <a:pt x="21887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360906" y="218872"/>
            <a:ext cx="1035996" cy="1186775"/>
          </a:xfrm>
          <a:custGeom>
            <a:avLst/>
            <a:gdLst>
              <a:gd name="connsiteX0" fmla="*/ 0 w 1035996"/>
              <a:gd name="connsiteY0" fmla="*/ 933856 h 1186775"/>
              <a:gd name="connsiteX1" fmla="*/ 145915 w 1035996"/>
              <a:gd name="connsiteY1" fmla="*/ 1186775 h 1186775"/>
              <a:gd name="connsiteX2" fmla="*/ 369651 w 1035996"/>
              <a:gd name="connsiteY2" fmla="*/ 797668 h 1186775"/>
              <a:gd name="connsiteX3" fmla="*/ 612843 w 1035996"/>
              <a:gd name="connsiteY3" fmla="*/ 773349 h 1186775"/>
              <a:gd name="connsiteX4" fmla="*/ 846307 w 1035996"/>
              <a:gd name="connsiteY4" fmla="*/ 773349 h 1186775"/>
              <a:gd name="connsiteX5" fmla="*/ 972766 w 1035996"/>
              <a:gd name="connsiteY5" fmla="*/ 661481 h 1186775"/>
              <a:gd name="connsiteX6" fmla="*/ 1035996 w 1035996"/>
              <a:gd name="connsiteY6" fmla="*/ 471792 h 1186775"/>
              <a:gd name="connsiteX7" fmla="*/ 1021405 w 1035996"/>
              <a:gd name="connsiteY7" fmla="*/ 272375 h 1186775"/>
              <a:gd name="connsiteX8" fmla="*/ 933856 w 1035996"/>
              <a:gd name="connsiteY8" fmla="*/ 116732 h 1186775"/>
              <a:gd name="connsiteX9" fmla="*/ 642026 w 1035996"/>
              <a:gd name="connsiteY9" fmla="*/ 0 h 1186775"/>
              <a:gd name="connsiteX10" fmla="*/ 437745 w 1035996"/>
              <a:gd name="connsiteY10" fmla="*/ 19456 h 1186775"/>
              <a:gd name="connsiteX11" fmla="*/ 223737 w 1035996"/>
              <a:gd name="connsiteY11" fmla="*/ 82685 h 1186775"/>
              <a:gd name="connsiteX12" fmla="*/ 102141 w 1035996"/>
              <a:gd name="connsiteY12" fmla="*/ 165371 h 1186775"/>
              <a:gd name="connsiteX13" fmla="*/ 19456 w 1035996"/>
              <a:gd name="connsiteY13" fmla="*/ 398834 h 1186775"/>
              <a:gd name="connsiteX14" fmla="*/ 0 w 1035996"/>
              <a:gd name="connsiteY14" fmla="*/ 933856 h 118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5996" h="1186775">
                <a:moveTo>
                  <a:pt x="0" y="933856"/>
                </a:moveTo>
                <a:lnTo>
                  <a:pt x="145915" y="1186775"/>
                </a:lnTo>
                <a:lnTo>
                  <a:pt x="369651" y="797668"/>
                </a:lnTo>
                <a:lnTo>
                  <a:pt x="612843" y="773349"/>
                </a:lnTo>
                <a:lnTo>
                  <a:pt x="846307" y="773349"/>
                </a:lnTo>
                <a:lnTo>
                  <a:pt x="972766" y="661481"/>
                </a:lnTo>
                <a:lnTo>
                  <a:pt x="1035996" y="471792"/>
                </a:lnTo>
                <a:lnTo>
                  <a:pt x="1021405" y="272375"/>
                </a:lnTo>
                <a:lnTo>
                  <a:pt x="933856" y="116732"/>
                </a:lnTo>
                <a:lnTo>
                  <a:pt x="642026" y="0"/>
                </a:lnTo>
                <a:lnTo>
                  <a:pt x="437745" y="19456"/>
                </a:lnTo>
                <a:lnTo>
                  <a:pt x="223737" y="82685"/>
                </a:lnTo>
                <a:lnTo>
                  <a:pt x="102141" y="165371"/>
                </a:lnTo>
                <a:lnTo>
                  <a:pt x="19456" y="398834"/>
                </a:lnTo>
                <a:lnTo>
                  <a:pt x="0" y="93385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478" r="1589" b="1509"/>
          <a:stretch/>
        </p:blipFill>
        <p:spPr bwMode="auto">
          <a:xfrm>
            <a:off x="180000" y="100800"/>
            <a:ext cx="5418667" cy="66717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1260000" y="5745600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817189" y="4281374"/>
            <a:ext cx="216024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996014" y="4248509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latin typeface="Tw Cen MT" pitchFamily="34" charset="0"/>
              </a:rPr>
              <a:t>Belapur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78594" y="3744577"/>
            <a:ext cx="1093056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latin typeface="Tw Cen MT" pitchFamily="34" charset="0"/>
              </a:rPr>
              <a:t>Bandra-Kurla</a:t>
            </a:r>
            <a:endParaRPr lang="fr-FR" sz="1400" b="1" i="1" dirty="0">
              <a:latin typeface="Tw Cen MT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815769" y="3062570"/>
            <a:ext cx="477054" cy="727737"/>
            <a:chOff x="1620452" y="2648407"/>
            <a:chExt cx="477054" cy="727737"/>
          </a:xfrm>
        </p:grpSpPr>
        <p:sp>
          <p:nvSpPr>
            <p:cNvPr id="38" name="ZoneTexte 37"/>
            <p:cNvSpPr txBox="1"/>
            <p:nvPr/>
          </p:nvSpPr>
          <p:spPr>
            <a:xfrm rot="14968931">
              <a:off x="1495110" y="2773749"/>
              <a:ext cx="72773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smtClean="0">
                  <a:sym typeface="Webdings"/>
                </a:rPr>
                <a:t></a:t>
              </a:r>
              <a:endParaRPr lang="fr-FR" sz="2500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692000" y="2916000"/>
              <a:ext cx="396000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5850135" y="2956106"/>
            <a:ext cx="477054" cy="727737"/>
            <a:chOff x="1620452" y="2648407"/>
            <a:chExt cx="477054" cy="727737"/>
          </a:xfrm>
        </p:grpSpPr>
        <p:sp>
          <p:nvSpPr>
            <p:cNvPr id="40" name="ZoneTexte 39"/>
            <p:cNvSpPr txBox="1"/>
            <p:nvPr/>
          </p:nvSpPr>
          <p:spPr>
            <a:xfrm rot="14968931">
              <a:off x="1495110" y="2773749"/>
              <a:ext cx="72773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smtClean="0">
                  <a:sym typeface="Webdings"/>
                </a:rPr>
                <a:t></a:t>
              </a:r>
              <a:endParaRPr lang="fr-FR" sz="2500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1692000" y="2916000"/>
              <a:ext cx="396000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5868144" y="3453833"/>
            <a:ext cx="477054" cy="727737"/>
            <a:chOff x="1620452" y="2648407"/>
            <a:chExt cx="477054" cy="727737"/>
          </a:xfrm>
        </p:grpSpPr>
        <p:sp>
          <p:nvSpPr>
            <p:cNvPr id="44" name="ZoneTexte 43"/>
            <p:cNvSpPr txBox="1"/>
            <p:nvPr/>
          </p:nvSpPr>
          <p:spPr>
            <a:xfrm rot="14968931">
              <a:off x="1495110" y="2773749"/>
              <a:ext cx="72773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smtClean="0">
                  <a:sym typeface="Webdings"/>
                </a:rPr>
                <a:t></a:t>
              </a:r>
              <a:endParaRPr lang="fr-FR" sz="2500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1692000" y="2916000"/>
              <a:ext cx="396000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919848" y="4429455"/>
            <a:ext cx="477054" cy="727737"/>
            <a:chOff x="1620452" y="2648407"/>
            <a:chExt cx="477054" cy="727737"/>
          </a:xfrm>
        </p:grpSpPr>
        <p:sp>
          <p:nvSpPr>
            <p:cNvPr id="50" name="ZoneTexte 49"/>
            <p:cNvSpPr txBox="1"/>
            <p:nvPr/>
          </p:nvSpPr>
          <p:spPr>
            <a:xfrm rot="14968931">
              <a:off x="1495110" y="2773749"/>
              <a:ext cx="72773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smtClean="0">
                  <a:sym typeface="Webdings"/>
                </a:rPr>
                <a:t></a:t>
              </a:r>
              <a:endParaRPr lang="fr-FR" sz="2500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692000" y="2916000"/>
              <a:ext cx="396000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Forme libre 30"/>
          <p:cNvSpPr/>
          <p:nvPr/>
        </p:nvSpPr>
        <p:spPr>
          <a:xfrm>
            <a:off x="2861411" y="5170011"/>
            <a:ext cx="274668" cy="309435"/>
          </a:xfrm>
          <a:custGeom>
            <a:avLst/>
            <a:gdLst>
              <a:gd name="connsiteX0" fmla="*/ 152980 w 274668"/>
              <a:gd name="connsiteY0" fmla="*/ 0 h 309435"/>
              <a:gd name="connsiteX1" fmla="*/ 0 w 274668"/>
              <a:gd name="connsiteY1" fmla="*/ 232946 h 309435"/>
              <a:gd name="connsiteX2" fmla="*/ 107781 w 274668"/>
              <a:gd name="connsiteY2" fmla="*/ 309435 h 309435"/>
              <a:gd name="connsiteX3" fmla="*/ 264238 w 274668"/>
              <a:gd name="connsiteY3" fmla="*/ 86920 h 309435"/>
              <a:gd name="connsiteX4" fmla="*/ 274668 w 274668"/>
              <a:gd name="connsiteY4" fmla="*/ 79966 h 309435"/>
              <a:gd name="connsiteX5" fmla="*/ 152980 w 274668"/>
              <a:gd name="connsiteY5" fmla="*/ 0 h 3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668" h="309435">
                <a:moveTo>
                  <a:pt x="152980" y="0"/>
                </a:moveTo>
                <a:lnTo>
                  <a:pt x="0" y="232946"/>
                </a:lnTo>
                <a:lnTo>
                  <a:pt x="107781" y="309435"/>
                </a:lnTo>
                <a:lnTo>
                  <a:pt x="264238" y="86920"/>
                </a:lnTo>
                <a:lnTo>
                  <a:pt x="274668" y="79966"/>
                </a:lnTo>
                <a:lnTo>
                  <a:pt x="152980" y="0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2519319" y="5425479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JNPT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40152" y="4241588"/>
            <a:ext cx="396000" cy="232765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5942627" y="2026898"/>
            <a:ext cx="324000" cy="32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Losange 33"/>
          <p:cNvSpPr/>
          <p:nvPr/>
        </p:nvSpPr>
        <p:spPr>
          <a:xfrm>
            <a:off x="5940192" y="2426801"/>
            <a:ext cx="324000" cy="324000"/>
          </a:xfrm>
          <a:prstGeom prst="diamond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Losange 57"/>
          <p:cNvSpPr/>
          <p:nvPr/>
        </p:nvSpPr>
        <p:spPr>
          <a:xfrm>
            <a:off x="1603656" y="5108728"/>
            <a:ext cx="216000" cy="216000"/>
          </a:xfrm>
          <a:prstGeom prst="diamond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763688" y="509632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BSE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819656" y="3985319"/>
            <a:ext cx="452368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NSE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52" name="Organigramme : Délai 51"/>
          <p:cNvSpPr/>
          <p:nvPr/>
        </p:nvSpPr>
        <p:spPr>
          <a:xfrm rot="16200000">
            <a:off x="1460474" y="4981064"/>
            <a:ext cx="144000" cy="144000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Organigramme : Délai 62"/>
          <p:cNvSpPr/>
          <p:nvPr/>
        </p:nvSpPr>
        <p:spPr>
          <a:xfrm rot="16200000">
            <a:off x="2195736" y="2656350"/>
            <a:ext cx="144000" cy="144000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Organigramme : Délai 63"/>
          <p:cNvSpPr/>
          <p:nvPr/>
        </p:nvSpPr>
        <p:spPr>
          <a:xfrm rot="16200000">
            <a:off x="5957683" y="2816968"/>
            <a:ext cx="324000" cy="324000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1475656" y="256848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Film city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167366" y="4782859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 smtClean="0">
                <a:latin typeface="Tw Cen MT" pitchFamily="34" charset="0"/>
              </a:rPr>
              <a:t>Université </a:t>
            </a:r>
          </a:p>
          <a:p>
            <a:pPr algn="ctr"/>
            <a:r>
              <a:rPr lang="fr-FR" sz="1400" b="1" i="1" dirty="0" smtClean="0">
                <a:latin typeface="Tw Cen MT" pitchFamily="34" charset="0"/>
              </a:rPr>
              <a:t>de </a:t>
            </a:r>
            <a:r>
              <a:rPr lang="fr-FR" sz="1400" b="1" i="1" dirty="0" err="1" smtClean="0">
                <a:latin typeface="Tw Cen MT" pitchFamily="34" charset="0"/>
              </a:rPr>
              <a:t>Mumbai</a:t>
            </a:r>
            <a:endParaRPr lang="fr-FR" sz="1400" b="1" i="1" dirty="0">
              <a:latin typeface="Tw Cen MT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827584" y="5044469"/>
            <a:ext cx="576064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Losange 58"/>
          <p:cNvSpPr/>
          <p:nvPr/>
        </p:nvSpPr>
        <p:spPr>
          <a:xfrm>
            <a:off x="1656792" y="4003494"/>
            <a:ext cx="216000" cy="216000"/>
          </a:xfrm>
          <a:prstGeom prst="diamond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771650" y="3790466"/>
            <a:ext cx="216024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build="p" animBg="1"/>
      <p:bldP spid="33" grpId="0" animBg="1"/>
      <p:bldP spid="25" grpId="0"/>
      <p:bldP spid="36" grpId="0" animBg="1"/>
      <p:bldP spid="31" grpId="0" animBg="1"/>
      <p:bldP spid="53" grpId="0"/>
      <p:bldP spid="32" grpId="0" animBg="1"/>
      <p:bldP spid="56" grpId="0" animBg="1"/>
      <p:bldP spid="34" grpId="0" animBg="1"/>
      <p:bldP spid="58" grpId="0" animBg="1"/>
      <p:bldP spid="60" grpId="0"/>
      <p:bldP spid="61" grpId="0" animBg="1"/>
      <p:bldP spid="52" grpId="0" animBg="1"/>
      <p:bldP spid="63" grpId="0" animBg="1"/>
      <p:bldP spid="64" grpId="0" animBg="1"/>
      <p:bldP spid="65" grpId="0"/>
      <p:bldP spid="66" grpId="0"/>
      <p:bldP spid="59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1600"/>
            <a:ext cx="5418667" cy="667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1090047" y="2381573"/>
            <a:ext cx="490780" cy="749085"/>
          </a:xfrm>
          <a:custGeom>
            <a:avLst/>
            <a:gdLst>
              <a:gd name="connsiteX0" fmla="*/ 46495 w 490780"/>
              <a:gd name="connsiteY0" fmla="*/ 268637 h 749085"/>
              <a:gd name="connsiteX1" fmla="*/ 160150 w 490780"/>
              <a:gd name="connsiteY1" fmla="*/ 273803 h 749085"/>
              <a:gd name="connsiteX2" fmla="*/ 351295 w 490780"/>
              <a:gd name="connsiteY2" fmla="*/ 15498 h 749085"/>
              <a:gd name="connsiteX3" fmla="*/ 439119 w 490780"/>
              <a:gd name="connsiteY3" fmla="*/ 0 h 749085"/>
              <a:gd name="connsiteX4" fmla="*/ 490780 w 490780"/>
              <a:gd name="connsiteY4" fmla="*/ 103322 h 749085"/>
              <a:gd name="connsiteX5" fmla="*/ 387458 w 490780"/>
              <a:gd name="connsiteY5" fmla="*/ 382291 h 749085"/>
              <a:gd name="connsiteX6" fmla="*/ 356461 w 490780"/>
              <a:gd name="connsiteY6" fmla="*/ 568271 h 749085"/>
              <a:gd name="connsiteX7" fmla="*/ 232475 w 490780"/>
              <a:gd name="connsiteY7" fmla="*/ 702590 h 749085"/>
              <a:gd name="connsiteX8" fmla="*/ 77492 w 490780"/>
              <a:gd name="connsiteY8" fmla="*/ 749085 h 749085"/>
              <a:gd name="connsiteX9" fmla="*/ 0 w 490780"/>
              <a:gd name="connsiteY9" fmla="*/ 387458 h 749085"/>
              <a:gd name="connsiteX10" fmla="*/ 46495 w 490780"/>
              <a:gd name="connsiteY10" fmla="*/ 268637 h 7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780" h="749085">
                <a:moveTo>
                  <a:pt x="46495" y="268637"/>
                </a:moveTo>
                <a:lnTo>
                  <a:pt x="160150" y="273803"/>
                </a:lnTo>
                <a:lnTo>
                  <a:pt x="351295" y="15498"/>
                </a:lnTo>
                <a:lnTo>
                  <a:pt x="439119" y="0"/>
                </a:lnTo>
                <a:lnTo>
                  <a:pt x="490780" y="103322"/>
                </a:lnTo>
                <a:lnTo>
                  <a:pt x="387458" y="382291"/>
                </a:lnTo>
                <a:lnTo>
                  <a:pt x="356461" y="568271"/>
                </a:lnTo>
                <a:lnTo>
                  <a:pt x="232475" y="702590"/>
                </a:lnTo>
                <a:lnTo>
                  <a:pt x="77492" y="749085"/>
                </a:lnTo>
                <a:lnTo>
                  <a:pt x="0" y="387458"/>
                </a:lnTo>
                <a:lnTo>
                  <a:pt x="46495" y="268637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2686373" y="2614047"/>
            <a:ext cx="625098" cy="1317356"/>
          </a:xfrm>
          <a:custGeom>
            <a:avLst/>
            <a:gdLst>
              <a:gd name="connsiteX0" fmla="*/ 625098 w 625098"/>
              <a:gd name="connsiteY0" fmla="*/ 0 h 1317356"/>
              <a:gd name="connsiteX1" fmla="*/ 402956 w 625098"/>
              <a:gd name="connsiteY1" fmla="*/ 175648 h 1317356"/>
              <a:gd name="connsiteX2" fmla="*/ 222142 w 625098"/>
              <a:gd name="connsiteY2" fmla="*/ 666428 h 1317356"/>
              <a:gd name="connsiteX3" fmla="*/ 134319 w 625098"/>
              <a:gd name="connsiteY3" fmla="*/ 852407 h 1317356"/>
              <a:gd name="connsiteX4" fmla="*/ 0 w 625098"/>
              <a:gd name="connsiteY4" fmla="*/ 1121045 h 1317356"/>
              <a:gd name="connsiteX5" fmla="*/ 227308 w 625098"/>
              <a:gd name="connsiteY5" fmla="*/ 1317356 h 1317356"/>
              <a:gd name="connsiteX6" fmla="*/ 402956 w 625098"/>
              <a:gd name="connsiteY6" fmla="*/ 1214034 h 1317356"/>
              <a:gd name="connsiteX7" fmla="*/ 449451 w 625098"/>
              <a:gd name="connsiteY7" fmla="*/ 645763 h 1317356"/>
              <a:gd name="connsiteX8" fmla="*/ 625098 w 625098"/>
              <a:gd name="connsiteY8" fmla="*/ 0 h 131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098" h="1317356">
                <a:moveTo>
                  <a:pt x="625098" y="0"/>
                </a:moveTo>
                <a:lnTo>
                  <a:pt x="402956" y="175648"/>
                </a:lnTo>
                <a:lnTo>
                  <a:pt x="222142" y="666428"/>
                </a:lnTo>
                <a:lnTo>
                  <a:pt x="134319" y="852407"/>
                </a:lnTo>
                <a:lnTo>
                  <a:pt x="0" y="1121045"/>
                </a:lnTo>
                <a:lnTo>
                  <a:pt x="227308" y="1317356"/>
                </a:lnTo>
                <a:lnTo>
                  <a:pt x="402956" y="1214034"/>
                </a:lnTo>
                <a:lnTo>
                  <a:pt x="449451" y="645763"/>
                </a:lnTo>
                <a:lnTo>
                  <a:pt x="625098" y="0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242088" y="371959"/>
            <a:ext cx="594102" cy="774916"/>
          </a:xfrm>
          <a:custGeom>
            <a:avLst/>
            <a:gdLst>
              <a:gd name="connsiteX0" fmla="*/ 82658 w 594102"/>
              <a:gd name="connsiteY0" fmla="*/ 594102 h 774916"/>
              <a:gd name="connsiteX1" fmla="*/ 0 w 594102"/>
              <a:gd name="connsiteY1" fmla="*/ 98156 h 774916"/>
              <a:gd name="connsiteX2" fmla="*/ 72326 w 594102"/>
              <a:gd name="connsiteY2" fmla="*/ 0 h 774916"/>
              <a:gd name="connsiteX3" fmla="*/ 201478 w 594102"/>
              <a:gd name="connsiteY3" fmla="*/ 61994 h 774916"/>
              <a:gd name="connsiteX4" fmla="*/ 320298 w 594102"/>
              <a:gd name="connsiteY4" fmla="*/ 222143 h 774916"/>
              <a:gd name="connsiteX5" fmla="*/ 511444 w 594102"/>
              <a:gd name="connsiteY5" fmla="*/ 320299 h 774916"/>
              <a:gd name="connsiteX6" fmla="*/ 588936 w 594102"/>
              <a:gd name="connsiteY6" fmla="*/ 433953 h 774916"/>
              <a:gd name="connsiteX7" fmla="*/ 594102 w 594102"/>
              <a:gd name="connsiteY7" fmla="*/ 537275 h 774916"/>
              <a:gd name="connsiteX8" fmla="*/ 506278 w 594102"/>
              <a:gd name="connsiteY8" fmla="*/ 754251 h 774916"/>
              <a:gd name="connsiteX9" fmla="*/ 413288 w 594102"/>
              <a:gd name="connsiteY9" fmla="*/ 774916 h 774916"/>
              <a:gd name="connsiteX10" fmla="*/ 170481 w 594102"/>
              <a:gd name="connsiteY10" fmla="*/ 707756 h 774916"/>
              <a:gd name="connsiteX11" fmla="*/ 82658 w 594102"/>
              <a:gd name="connsiteY11" fmla="*/ 594102 h 77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102" h="774916">
                <a:moveTo>
                  <a:pt x="82658" y="594102"/>
                </a:moveTo>
                <a:lnTo>
                  <a:pt x="0" y="98156"/>
                </a:lnTo>
                <a:lnTo>
                  <a:pt x="72326" y="0"/>
                </a:lnTo>
                <a:lnTo>
                  <a:pt x="201478" y="61994"/>
                </a:lnTo>
                <a:lnTo>
                  <a:pt x="320298" y="222143"/>
                </a:lnTo>
                <a:lnTo>
                  <a:pt x="511444" y="320299"/>
                </a:lnTo>
                <a:lnTo>
                  <a:pt x="588936" y="433953"/>
                </a:lnTo>
                <a:lnTo>
                  <a:pt x="594102" y="537275"/>
                </a:lnTo>
                <a:lnTo>
                  <a:pt x="506278" y="754251"/>
                </a:lnTo>
                <a:lnTo>
                  <a:pt x="413288" y="774916"/>
                </a:lnTo>
                <a:lnTo>
                  <a:pt x="170481" y="707756"/>
                </a:lnTo>
                <a:lnTo>
                  <a:pt x="82658" y="594102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2118102" y="1141708"/>
            <a:ext cx="1033220" cy="1864963"/>
          </a:xfrm>
          <a:custGeom>
            <a:avLst/>
            <a:gdLst>
              <a:gd name="connsiteX0" fmla="*/ 129152 w 1033220"/>
              <a:gd name="connsiteY0" fmla="*/ 0 h 1864963"/>
              <a:gd name="connsiteX1" fmla="*/ 206644 w 1033220"/>
              <a:gd name="connsiteY1" fmla="*/ 180814 h 1864963"/>
              <a:gd name="connsiteX2" fmla="*/ 196312 w 1033220"/>
              <a:gd name="connsiteY2" fmla="*/ 356461 h 1864963"/>
              <a:gd name="connsiteX3" fmla="*/ 56827 w 1033220"/>
              <a:gd name="connsiteY3" fmla="*/ 444285 h 1864963"/>
              <a:gd name="connsiteX4" fmla="*/ 25830 w 1033220"/>
              <a:gd name="connsiteY4" fmla="*/ 914400 h 1864963"/>
              <a:gd name="connsiteX5" fmla="*/ 108488 w 1033220"/>
              <a:gd name="connsiteY5" fmla="*/ 1038387 h 1864963"/>
              <a:gd name="connsiteX6" fmla="*/ 67159 w 1033220"/>
              <a:gd name="connsiteY6" fmla="*/ 1214034 h 1864963"/>
              <a:gd name="connsiteX7" fmla="*/ 0 w 1033220"/>
              <a:gd name="connsiteY7" fmla="*/ 1332855 h 1864963"/>
              <a:gd name="connsiteX8" fmla="*/ 139484 w 1033220"/>
              <a:gd name="connsiteY8" fmla="*/ 1622156 h 1864963"/>
              <a:gd name="connsiteX9" fmla="*/ 320298 w 1033220"/>
              <a:gd name="connsiteY9" fmla="*/ 1823634 h 1864963"/>
              <a:gd name="connsiteX10" fmla="*/ 444284 w 1033220"/>
              <a:gd name="connsiteY10" fmla="*/ 1864963 h 1864963"/>
              <a:gd name="connsiteX11" fmla="*/ 547606 w 1033220"/>
              <a:gd name="connsiteY11" fmla="*/ 1828800 h 1864963"/>
              <a:gd name="connsiteX12" fmla="*/ 619932 w 1033220"/>
              <a:gd name="connsiteY12" fmla="*/ 1684150 h 1864963"/>
              <a:gd name="connsiteX13" fmla="*/ 836908 w 1033220"/>
              <a:gd name="connsiteY13" fmla="*/ 883404 h 1864963"/>
              <a:gd name="connsiteX14" fmla="*/ 1002223 w 1033220"/>
              <a:gd name="connsiteY14" fmla="*/ 681926 h 1864963"/>
              <a:gd name="connsiteX15" fmla="*/ 1033220 w 1033220"/>
              <a:gd name="connsiteY15" fmla="*/ 583770 h 1864963"/>
              <a:gd name="connsiteX16" fmla="*/ 966061 w 1033220"/>
              <a:gd name="connsiteY16" fmla="*/ 387458 h 1864963"/>
              <a:gd name="connsiteX17" fmla="*/ 852406 w 1033220"/>
              <a:gd name="connsiteY17" fmla="*/ 253139 h 1864963"/>
              <a:gd name="connsiteX18" fmla="*/ 795579 w 1033220"/>
              <a:gd name="connsiteY18" fmla="*/ 129153 h 1864963"/>
              <a:gd name="connsiteX19" fmla="*/ 795579 w 1033220"/>
              <a:gd name="connsiteY19" fmla="*/ 67160 h 1864963"/>
              <a:gd name="connsiteX20" fmla="*/ 449451 w 1033220"/>
              <a:gd name="connsiteY20" fmla="*/ 92990 h 1864963"/>
              <a:gd name="connsiteX21" fmla="*/ 129152 w 1033220"/>
              <a:gd name="connsiteY21" fmla="*/ 0 h 186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3220" h="1864963">
                <a:moveTo>
                  <a:pt x="129152" y="0"/>
                </a:moveTo>
                <a:lnTo>
                  <a:pt x="206644" y="180814"/>
                </a:lnTo>
                <a:lnTo>
                  <a:pt x="196312" y="356461"/>
                </a:lnTo>
                <a:lnTo>
                  <a:pt x="56827" y="444285"/>
                </a:lnTo>
                <a:lnTo>
                  <a:pt x="25830" y="914400"/>
                </a:lnTo>
                <a:lnTo>
                  <a:pt x="108488" y="1038387"/>
                </a:lnTo>
                <a:lnTo>
                  <a:pt x="67159" y="1214034"/>
                </a:lnTo>
                <a:lnTo>
                  <a:pt x="0" y="1332855"/>
                </a:lnTo>
                <a:lnTo>
                  <a:pt x="139484" y="1622156"/>
                </a:lnTo>
                <a:lnTo>
                  <a:pt x="320298" y="1823634"/>
                </a:lnTo>
                <a:lnTo>
                  <a:pt x="444284" y="1864963"/>
                </a:lnTo>
                <a:lnTo>
                  <a:pt x="547606" y="1828800"/>
                </a:lnTo>
                <a:lnTo>
                  <a:pt x="619932" y="1684150"/>
                </a:lnTo>
                <a:lnTo>
                  <a:pt x="836908" y="883404"/>
                </a:lnTo>
                <a:lnTo>
                  <a:pt x="1002223" y="681926"/>
                </a:lnTo>
                <a:lnTo>
                  <a:pt x="1033220" y="583770"/>
                </a:lnTo>
                <a:lnTo>
                  <a:pt x="966061" y="387458"/>
                </a:lnTo>
                <a:lnTo>
                  <a:pt x="852406" y="253139"/>
                </a:lnTo>
                <a:lnTo>
                  <a:pt x="795579" y="129153"/>
                </a:lnTo>
                <a:lnTo>
                  <a:pt x="795579" y="67160"/>
                </a:lnTo>
                <a:lnTo>
                  <a:pt x="449451" y="92990"/>
                </a:lnTo>
                <a:lnTo>
                  <a:pt x="129152" y="0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652120" y="1126485"/>
            <a:ext cx="338437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cap="smal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III. … mais au bord de l’explosion urbaine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652120" y="116632"/>
            <a:ext cx="3384376" cy="923330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Croquis 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6</a:t>
            </a:r>
          </a:p>
          <a:p>
            <a:pPr algn="ctr"/>
            <a:r>
              <a:rPr lang="fr-FR" b="1" u="sng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Mumbai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, une </a:t>
            </a:r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 pitchFamily="2" charset="0"/>
              </a:rPr>
              <a:t>métropole mondialisée d’un pays émergent </a:t>
            </a:r>
            <a:endParaRPr lang="fr-FR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hn Handy LET" pitchFamily="2" charset="0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1184148" y="4882896"/>
            <a:ext cx="635508" cy="1042416"/>
          </a:xfrm>
          <a:custGeom>
            <a:avLst/>
            <a:gdLst>
              <a:gd name="connsiteX0" fmla="*/ 603504 w 635508"/>
              <a:gd name="connsiteY0" fmla="*/ 278892 h 1042416"/>
              <a:gd name="connsiteX1" fmla="*/ 544068 w 635508"/>
              <a:gd name="connsiteY1" fmla="*/ 699516 h 1042416"/>
              <a:gd name="connsiteX2" fmla="*/ 365760 w 635508"/>
              <a:gd name="connsiteY2" fmla="*/ 891540 h 1042416"/>
              <a:gd name="connsiteX3" fmla="*/ 196596 w 635508"/>
              <a:gd name="connsiteY3" fmla="*/ 1042416 h 1042416"/>
              <a:gd name="connsiteX4" fmla="*/ 105156 w 635508"/>
              <a:gd name="connsiteY4" fmla="*/ 992124 h 1042416"/>
              <a:gd name="connsiteX5" fmla="*/ 246888 w 635508"/>
              <a:gd name="connsiteY5" fmla="*/ 859536 h 1042416"/>
              <a:gd name="connsiteX6" fmla="*/ 370332 w 635508"/>
              <a:gd name="connsiteY6" fmla="*/ 717804 h 1042416"/>
              <a:gd name="connsiteX7" fmla="*/ 338328 w 635508"/>
              <a:gd name="connsiteY7" fmla="*/ 612648 h 1042416"/>
              <a:gd name="connsiteX8" fmla="*/ 324612 w 635508"/>
              <a:gd name="connsiteY8" fmla="*/ 384048 h 1042416"/>
              <a:gd name="connsiteX9" fmla="*/ 214884 w 635508"/>
              <a:gd name="connsiteY9" fmla="*/ 374904 h 1042416"/>
              <a:gd name="connsiteX10" fmla="*/ 41148 w 635508"/>
              <a:gd name="connsiteY10" fmla="*/ 489204 h 1042416"/>
              <a:gd name="connsiteX11" fmla="*/ 0 w 635508"/>
              <a:gd name="connsiteY11" fmla="*/ 443484 h 1042416"/>
              <a:gd name="connsiteX12" fmla="*/ 118872 w 635508"/>
              <a:gd name="connsiteY12" fmla="*/ 155448 h 1042416"/>
              <a:gd name="connsiteX13" fmla="*/ 237744 w 635508"/>
              <a:gd name="connsiteY13" fmla="*/ 0 h 1042416"/>
              <a:gd name="connsiteX14" fmla="*/ 461772 w 635508"/>
              <a:gd name="connsiteY14" fmla="*/ 27432 h 1042416"/>
              <a:gd name="connsiteX15" fmla="*/ 635508 w 635508"/>
              <a:gd name="connsiteY15" fmla="*/ 128016 h 1042416"/>
              <a:gd name="connsiteX16" fmla="*/ 603504 w 635508"/>
              <a:gd name="connsiteY16" fmla="*/ 278892 h 104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5508" h="1042416">
                <a:moveTo>
                  <a:pt x="603504" y="278892"/>
                </a:moveTo>
                <a:lnTo>
                  <a:pt x="544068" y="699516"/>
                </a:lnTo>
                <a:lnTo>
                  <a:pt x="365760" y="891540"/>
                </a:lnTo>
                <a:lnTo>
                  <a:pt x="196596" y="1042416"/>
                </a:lnTo>
                <a:lnTo>
                  <a:pt x="105156" y="992124"/>
                </a:lnTo>
                <a:lnTo>
                  <a:pt x="246888" y="859536"/>
                </a:lnTo>
                <a:lnTo>
                  <a:pt x="370332" y="717804"/>
                </a:lnTo>
                <a:lnTo>
                  <a:pt x="338328" y="612648"/>
                </a:lnTo>
                <a:lnTo>
                  <a:pt x="324612" y="384048"/>
                </a:lnTo>
                <a:lnTo>
                  <a:pt x="214884" y="374904"/>
                </a:lnTo>
                <a:lnTo>
                  <a:pt x="41148" y="489204"/>
                </a:lnTo>
                <a:lnTo>
                  <a:pt x="0" y="443484"/>
                </a:lnTo>
                <a:lnTo>
                  <a:pt x="118872" y="155448"/>
                </a:lnTo>
                <a:lnTo>
                  <a:pt x="237744" y="0"/>
                </a:lnTo>
                <a:lnTo>
                  <a:pt x="461772" y="27432"/>
                </a:lnTo>
                <a:lnTo>
                  <a:pt x="635508" y="128016"/>
                </a:lnTo>
                <a:lnTo>
                  <a:pt x="603504" y="278892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1527048" y="4416552"/>
            <a:ext cx="475488" cy="598932"/>
          </a:xfrm>
          <a:custGeom>
            <a:avLst/>
            <a:gdLst>
              <a:gd name="connsiteX0" fmla="*/ 301752 w 475488"/>
              <a:gd name="connsiteY0" fmla="*/ 598932 h 598932"/>
              <a:gd name="connsiteX1" fmla="*/ 361188 w 475488"/>
              <a:gd name="connsiteY1" fmla="*/ 384048 h 598932"/>
              <a:gd name="connsiteX2" fmla="*/ 475488 w 475488"/>
              <a:gd name="connsiteY2" fmla="*/ 196596 h 598932"/>
              <a:gd name="connsiteX3" fmla="*/ 205740 w 475488"/>
              <a:gd name="connsiteY3" fmla="*/ 0 h 598932"/>
              <a:gd name="connsiteX4" fmla="*/ 13716 w 475488"/>
              <a:gd name="connsiteY4" fmla="*/ 146304 h 598932"/>
              <a:gd name="connsiteX5" fmla="*/ 0 w 475488"/>
              <a:gd name="connsiteY5" fmla="*/ 461772 h 598932"/>
              <a:gd name="connsiteX6" fmla="*/ 132588 w 475488"/>
              <a:gd name="connsiteY6" fmla="*/ 475488 h 598932"/>
              <a:gd name="connsiteX7" fmla="*/ 301752 w 475488"/>
              <a:gd name="connsiteY7" fmla="*/ 598932 h 59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488" h="598932">
                <a:moveTo>
                  <a:pt x="301752" y="598932"/>
                </a:moveTo>
                <a:lnTo>
                  <a:pt x="361188" y="384048"/>
                </a:lnTo>
                <a:lnTo>
                  <a:pt x="475488" y="196596"/>
                </a:lnTo>
                <a:lnTo>
                  <a:pt x="205740" y="0"/>
                </a:lnTo>
                <a:lnTo>
                  <a:pt x="13716" y="146304"/>
                </a:lnTo>
                <a:lnTo>
                  <a:pt x="0" y="461772"/>
                </a:lnTo>
                <a:lnTo>
                  <a:pt x="132588" y="475488"/>
                </a:lnTo>
                <a:lnTo>
                  <a:pt x="301752" y="598932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1677924" y="4741164"/>
            <a:ext cx="187452" cy="461772"/>
          </a:xfrm>
          <a:custGeom>
            <a:avLst/>
            <a:gdLst>
              <a:gd name="connsiteX0" fmla="*/ 187452 w 187452"/>
              <a:gd name="connsiteY0" fmla="*/ 91440 h 461772"/>
              <a:gd name="connsiteX1" fmla="*/ 105156 w 187452"/>
              <a:gd name="connsiteY1" fmla="*/ 461772 h 461772"/>
              <a:gd name="connsiteX2" fmla="*/ 0 w 187452"/>
              <a:gd name="connsiteY2" fmla="*/ 393192 h 461772"/>
              <a:gd name="connsiteX3" fmla="*/ 91440 w 187452"/>
              <a:gd name="connsiteY3" fmla="*/ 0 h 461772"/>
              <a:gd name="connsiteX4" fmla="*/ 187452 w 187452"/>
              <a:gd name="connsiteY4" fmla="*/ 91440 h 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" h="461772">
                <a:moveTo>
                  <a:pt x="187452" y="91440"/>
                </a:moveTo>
                <a:lnTo>
                  <a:pt x="105156" y="461772"/>
                </a:lnTo>
                <a:lnTo>
                  <a:pt x="0" y="393192"/>
                </a:lnTo>
                <a:lnTo>
                  <a:pt x="91440" y="0"/>
                </a:lnTo>
                <a:lnTo>
                  <a:pt x="187452" y="9144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652120" y="1831464"/>
            <a:ext cx="3384376" cy="35394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r"/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Bidonvilles majeurs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Zones naturelles menacées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par l’extension urbaine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Axe de </a:t>
            </a:r>
            <a:r>
              <a:rPr lang="fr-FR" sz="1400" b="1" dirty="0" err="1" smtClean="0">
                <a:latin typeface="Tw Cen MT" pitchFamily="34" charset="0"/>
              </a:rPr>
              <a:t>gentrification</a:t>
            </a:r>
            <a:r>
              <a:rPr lang="fr-FR" sz="1400" b="1" dirty="0" smtClean="0">
                <a:latin typeface="Tw Cen MT" pitchFamily="34" charset="0"/>
              </a:rPr>
              <a:t>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du centre ville</a:t>
            </a: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Relégation envisagée des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 « </a:t>
            </a:r>
            <a:r>
              <a:rPr lang="fr-FR" sz="1400" b="1" dirty="0" err="1" smtClean="0">
                <a:latin typeface="Tw Cen MT" pitchFamily="34" charset="0"/>
              </a:rPr>
              <a:t>Slumdogs</a:t>
            </a:r>
            <a:r>
              <a:rPr lang="fr-FR" sz="1400" b="1" dirty="0" smtClean="0">
                <a:latin typeface="Tw Cen MT" pitchFamily="34" charset="0"/>
              </a:rPr>
              <a:t> » de </a:t>
            </a:r>
            <a:r>
              <a:rPr lang="fr-FR" sz="1400" b="1" dirty="0" err="1" smtClean="0">
                <a:latin typeface="Tw Cen MT" pitchFamily="34" charset="0"/>
              </a:rPr>
              <a:t>Dharavi</a:t>
            </a:r>
            <a:endParaRPr lang="fr-FR" sz="1400" b="1" dirty="0" smtClean="0">
              <a:latin typeface="Tw Cen MT" pitchFamily="34" charset="0"/>
            </a:endParaRPr>
          </a:p>
          <a:p>
            <a:pPr algn="r"/>
            <a:endParaRPr lang="fr-FR" sz="1400" b="1" dirty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Tentative de désengorgement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de la partie Sud de la ville : </a:t>
            </a:r>
          </a:p>
          <a:p>
            <a:pPr algn="r"/>
            <a:r>
              <a:rPr lang="fr-FR" sz="1400" b="1" dirty="0" smtClean="0">
                <a:latin typeface="Tw Cen MT" pitchFamily="34" charset="0"/>
              </a:rPr>
              <a:t>le pont </a:t>
            </a:r>
            <a:r>
              <a:rPr lang="fr-FR" sz="1400" b="1" dirty="0" err="1" smtClean="0">
                <a:latin typeface="Tw Cen MT" pitchFamily="34" charset="0"/>
              </a:rPr>
              <a:t>Bandra</a:t>
            </a:r>
            <a:r>
              <a:rPr lang="fr-FR" sz="1400" b="1" dirty="0" smtClean="0">
                <a:latin typeface="Tw Cen MT" pitchFamily="34" charset="0"/>
              </a:rPr>
              <a:t> </a:t>
            </a:r>
            <a:r>
              <a:rPr lang="fr-FR" sz="1400" b="1" dirty="0" err="1" smtClean="0">
                <a:latin typeface="Tw Cen MT" pitchFamily="34" charset="0"/>
              </a:rPr>
              <a:t>Worli</a:t>
            </a:r>
            <a:endParaRPr lang="fr-FR" sz="1400" b="1" dirty="0" smtClean="0">
              <a:latin typeface="Tw Cen MT" pitchFamily="34" charset="0"/>
            </a:endParaRPr>
          </a:p>
          <a:p>
            <a:pPr algn="r"/>
            <a:r>
              <a:rPr lang="fr-FR" sz="1400" b="1" dirty="0" smtClean="0">
                <a:latin typeface="Tw Cen MT" pitchFamily="34" charset="0"/>
              </a:rPr>
              <a:t>  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5909" y="3437466"/>
            <a:ext cx="1124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small" dirty="0" smtClean="0">
                <a:solidFill>
                  <a:srgbClr val="002060"/>
                </a:solidFill>
                <a:latin typeface="Tw Cen MT" pitchFamily="34" charset="0"/>
              </a:rPr>
              <a:t>Mer d’Oman</a:t>
            </a:r>
            <a:endParaRPr lang="fr-FR" sz="1400" b="1" cap="small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4474" y="6433591"/>
            <a:ext cx="1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small" dirty="0" smtClean="0">
                <a:latin typeface="Tw Cen MT" pitchFamily="34" charset="0"/>
              </a:rPr>
              <a:t>10 km</a:t>
            </a:r>
            <a:endParaRPr lang="fr-FR" sz="1400" b="1" cap="small" dirty="0">
              <a:latin typeface="Tw Cen MT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5682807"/>
            <a:ext cx="1144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latin typeface="Tw Cen MT" pitchFamily="34" charset="0"/>
              </a:rPr>
              <a:t>Narinam</a:t>
            </a:r>
            <a:r>
              <a:rPr lang="fr-FR" sz="1400" b="1" i="1" dirty="0" smtClean="0">
                <a:latin typeface="Tw Cen MT" pitchFamily="34" charset="0"/>
              </a:rPr>
              <a:t> Point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948519" y="880281"/>
            <a:ext cx="2688609" cy="3991970"/>
          </a:xfrm>
          <a:custGeom>
            <a:avLst/>
            <a:gdLst>
              <a:gd name="connsiteX0" fmla="*/ 477672 w 2688609"/>
              <a:gd name="connsiteY0" fmla="*/ 3991970 h 3991970"/>
              <a:gd name="connsiteX1" fmla="*/ 457200 w 2688609"/>
              <a:gd name="connsiteY1" fmla="*/ 3698543 h 3991970"/>
              <a:gd name="connsiteX2" fmla="*/ 539087 w 2688609"/>
              <a:gd name="connsiteY2" fmla="*/ 3568889 h 3991970"/>
              <a:gd name="connsiteX3" fmla="*/ 709684 w 2688609"/>
              <a:gd name="connsiteY3" fmla="*/ 3480179 h 3991970"/>
              <a:gd name="connsiteX4" fmla="*/ 750627 w 2688609"/>
              <a:gd name="connsiteY4" fmla="*/ 3261815 h 3991970"/>
              <a:gd name="connsiteX5" fmla="*/ 668741 w 2688609"/>
              <a:gd name="connsiteY5" fmla="*/ 3227695 h 3991970"/>
              <a:gd name="connsiteX6" fmla="*/ 566382 w 2688609"/>
              <a:gd name="connsiteY6" fmla="*/ 3275462 h 3991970"/>
              <a:gd name="connsiteX7" fmla="*/ 573206 w 2688609"/>
              <a:gd name="connsiteY7" fmla="*/ 2688609 h 3991970"/>
              <a:gd name="connsiteX8" fmla="*/ 518615 w 2688609"/>
              <a:gd name="connsiteY8" fmla="*/ 2415653 h 3991970"/>
              <a:gd name="connsiteX9" fmla="*/ 416257 w 2688609"/>
              <a:gd name="connsiteY9" fmla="*/ 2197289 h 3991970"/>
              <a:gd name="connsiteX10" fmla="*/ 511791 w 2688609"/>
              <a:gd name="connsiteY10" fmla="*/ 2088107 h 3991970"/>
              <a:gd name="connsiteX11" fmla="*/ 641445 w 2688609"/>
              <a:gd name="connsiteY11" fmla="*/ 1610435 h 3991970"/>
              <a:gd name="connsiteX12" fmla="*/ 586854 w 2688609"/>
              <a:gd name="connsiteY12" fmla="*/ 1501253 h 3991970"/>
              <a:gd name="connsiteX13" fmla="*/ 491320 w 2688609"/>
              <a:gd name="connsiteY13" fmla="*/ 1501253 h 3991970"/>
              <a:gd name="connsiteX14" fmla="*/ 307075 w 2688609"/>
              <a:gd name="connsiteY14" fmla="*/ 1753737 h 3991970"/>
              <a:gd name="connsiteX15" fmla="*/ 177421 w 2688609"/>
              <a:gd name="connsiteY15" fmla="*/ 1746913 h 3991970"/>
              <a:gd name="connsiteX16" fmla="*/ 245660 w 2688609"/>
              <a:gd name="connsiteY16" fmla="*/ 1542197 h 3991970"/>
              <a:gd name="connsiteX17" fmla="*/ 177421 w 2688609"/>
              <a:gd name="connsiteY17" fmla="*/ 1378423 h 3991970"/>
              <a:gd name="connsiteX18" fmla="*/ 95535 w 2688609"/>
              <a:gd name="connsiteY18" fmla="*/ 1282889 h 3991970"/>
              <a:gd name="connsiteX19" fmla="*/ 0 w 2688609"/>
              <a:gd name="connsiteY19" fmla="*/ 866632 h 3991970"/>
              <a:gd name="connsiteX20" fmla="*/ 150126 w 2688609"/>
              <a:gd name="connsiteY20" fmla="*/ 47767 h 3991970"/>
              <a:gd name="connsiteX21" fmla="*/ 395785 w 2688609"/>
              <a:gd name="connsiteY21" fmla="*/ 68238 h 3991970"/>
              <a:gd name="connsiteX22" fmla="*/ 716508 w 2688609"/>
              <a:gd name="connsiteY22" fmla="*/ 0 h 3991970"/>
              <a:gd name="connsiteX23" fmla="*/ 982639 w 2688609"/>
              <a:gd name="connsiteY23" fmla="*/ 40943 h 3991970"/>
              <a:gd name="connsiteX24" fmla="*/ 1282890 w 2688609"/>
              <a:gd name="connsiteY24" fmla="*/ 252483 h 3991970"/>
              <a:gd name="connsiteX25" fmla="*/ 1364777 w 2688609"/>
              <a:gd name="connsiteY25" fmla="*/ 464023 h 3991970"/>
              <a:gd name="connsiteX26" fmla="*/ 1351129 w 2688609"/>
              <a:gd name="connsiteY26" fmla="*/ 614149 h 3991970"/>
              <a:gd name="connsiteX27" fmla="*/ 1207827 w 2688609"/>
              <a:gd name="connsiteY27" fmla="*/ 682388 h 3991970"/>
              <a:gd name="connsiteX28" fmla="*/ 1166884 w 2688609"/>
              <a:gd name="connsiteY28" fmla="*/ 1180531 h 3991970"/>
              <a:gd name="connsiteX29" fmla="*/ 1248771 w 2688609"/>
              <a:gd name="connsiteY29" fmla="*/ 1310185 h 3991970"/>
              <a:gd name="connsiteX30" fmla="*/ 1201003 w 2688609"/>
              <a:gd name="connsiteY30" fmla="*/ 1480782 h 3991970"/>
              <a:gd name="connsiteX31" fmla="*/ 1132765 w 2688609"/>
              <a:gd name="connsiteY31" fmla="*/ 1596788 h 3991970"/>
              <a:gd name="connsiteX32" fmla="*/ 1282890 w 2688609"/>
              <a:gd name="connsiteY32" fmla="*/ 1903862 h 3991970"/>
              <a:gd name="connsiteX33" fmla="*/ 1473959 w 2688609"/>
              <a:gd name="connsiteY33" fmla="*/ 2101755 h 3991970"/>
              <a:gd name="connsiteX34" fmla="*/ 1610436 w 2688609"/>
              <a:gd name="connsiteY34" fmla="*/ 2149522 h 3991970"/>
              <a:gd name="connsiteX35" fmla="*/ 1719618 w 2688609"/>
              <a:gd name="connsiteY35" fmla="*/ 2108579 h 3991970"/>
              <a:gd name="connsiteX36" fmla="*/ 1794681 w 2688609"/>
              <a:gd name="connsiteY36" fmla="*/ 1965277 h 3991970"/>
              <a:gd name="connsiteX37" fmla="*/ 1917511 w 2688609"/>
              <a:gd name="connsiteY37" fmla="*/ 1473958 h 3991970"/>
              <a:gd name="connsiteX38" fmla="*/ 2006221 w 2688609"/>
              <a:gd name="connsiteY38" fmla="*/ 1153235 h 3991970"/>
              <a:gd name="connsiteX39" fmla="*/ 2176818 w 2688609"/>
              <a:gd name="connsiteY39" fmla="*/ 955343 h 3991970"/>
              <a:gd name="connsiteX40" fmla="*/ 2217762 w 2688609"/>
              <a:gd name="connsiteY40" fmla="*/ 832513 h 3991970"/>
              <a:gd name="connsiteX41" fmla="*/ 2149523 w 2688609"/>
              <a:gd name="connsiteY41" fmla="*/ 641444 h 3991970"/>
              <a:gd name="connsiteX42" fmla="*/ 2033517 w 2688609"/>
              <a:gd name="connsiteY42" fmla="*/ 504967 h 3991970"/>
              <a:gd name="connsiteX43" fmla="*/ 1972102 w 2688609"/>
              <a:gd name="connsiteY43" fmla="*/ 382137 h 3991970"/>
              <a:gd name="connsiteX44" fmla="*/ 1958454 w 2688609"/>
              <a:gd name="connsiteY44" fmla="*/ 327546 h 3991970"/>
              <a:gd name="connsiteX45" fmla="*/ 2013045 w 2688609"/>
              <a:gd name="connsiteY45" fmla="*/ 313898 h 3991970"/>
              <a:gd name="connsiteX46" fmla="*/ 2129051 w 2688609"/>
              <a:gd name="connsiteY46" fmla="*/ 279779 h 3991970"/>
              <a:gd name="connsiteX47" fmla="*/ 2149523 w 2688609"/>
              <a:gd name="connsiteY47" fmla="*/ 279779 h 3991970"/>
              <a:gd name="connsiteX48" fmla="*/ 2422478 w 2688609"/>
              <a:gd name="connsiteY48" fmla="*/ 470847 h 3991970"/>
              <a:gd name="connsiteX49" fmla="*/ 2511188 w 2688609"/>
              <a:gd name="connsiteY49" fmla="*/ 846161 h 3991970"/>
              <a:gd name="connsiteX50" fmla="*/ 2688609 w 2688609"/>
              <a:gd name="connsiteY50" fmla="*/ 1084997 h 3991970"/>
              <a:gd name="connsiteX51" fmla="*/ 2572603 w 2688609"/>
              <a:gd name="connsiteY51" fmla="*/ 1139588 h 3991970"/>
              <a:gd name="connsiteX52" fmla="*/ 2415654 w 2688609"/>
              <a:gd name="connsiteY52" fmla="*/ 1535373 h 3991970"/>
              <a:gd name="connsiteX53" fmla="*/ 2374711 w 2688609"/>
              <a:gd name="connsiteY53" fmla="*/ 1699146 h 3991970"/>
              <a:gd name="connsiteX54" fmla="*/ 2122227 w 2688609"/>
              <a:gd name="connsiteY54" fmla="*/ 1903862 h 3991970"/>
              <a:gd name="connsiteX55" fmla="*/ 1931159 w 2688609"/>
              <a:gd name="connsiteY55" fmla="*/ 2415653 h 3991970"/>
              <a:gd name="connsiteX56" fmla="*/ 1719618 w 2688609"/>
              <a:gd name="connsiteY56" fmla="*/ 2859206 h 3991970"/>
              <a:gd name="connsiteX57" fmla="*/ 1951630 w 2688609"/>
              <a:gd name="connsiteY57" fmla="*/ 3077570 h 3991970"/>
              <a:gd name="connsiteX58" fmla="*/ 2149523 w 2688609"/>
              <a:gd name="connsiteY58" fmla="*/ 2968388 h 3991970"/>
              <a:gd name="connsiteX59" fmla="*/ 2122227 w 2688609"/>
              <a:gd name="connsiteY59" fmla="*/ 3220871 h 3991970"/>
              <a:gd name="connsiteX60" fmla="*/ 2006221 w 2688609"/>
              <a:gd name="connsiteY60" fmla="*/ 3439235 h 3991970"/>
              <a:gd name="connsiteX61" fmla="*/ 1869744 w 2688609"/>
              <a:gd name="connsiteY61" fmla="*/ 3493826 h 3991970"/>
              <a:gd name="connsiteX62" fmla="*/ 1651380 w 2688609"/>
              <a:gd name="connsiteY62" fmla="*/ 3746310 h 3991970"/>
              <a:gd name="connsiteX63" fmla="*/ 1426191 w 2688609"/>
              <a:gd name="connsiteY63" fmla="*/ 3794077 h 3991970"/>
              <a:gd name="connsiteX64" fmla="*/ 1235123 w 2688609"/>
              <a:gd name="connsiteY64" fmla="*/ 3596185 h 3991970"/>
              <a:gd name="connsiteX65" fmla="*/ 1064526 w 2688609"/>
              <a:gd name="connsiteY65" fmla="*/ 3719015 h 3991970"/>
              <a:gd name="connsiteX66" fmla="*/ 825690 w 2688609"/>
              <a:gd name="connsiteY66" fmla="*/ 3678071 h 3991970"/>
              <a:gd name="connsiteX67" fmla="*/ 593678 w 2688609"/>
              <a:gd name="connsiteY67" fmla="*/ 3800901 h 3991970"/>
              <a:gd name="connsiteX68" fmla="*/ 573206 w 2688609"/>
              <a:gd name="connsiteY68" fmla="*/ 3991970 h 3991970"/>
              <a:gd name="connsiteX69" fmla="*/ 477672 w 2688609"/>
              <a:gd name="connsiteY69" fmla="*/ 3991970 h 399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88609" h="3991970">
                <a:moveTo>
                  <a:pt x="477672" y="3991970"/>
                </a:moveTo>
                <a:lnTo>
                  <a:pt x="457200" y="3698543"/>
                </a:lnTo>
                <a:lnTo>
                  <a:pt x="539087" y="3568889"/>
                </a:lnTo>
                <a:lnTo>
                  <a:pt x="709684" y="3480179"/>
                </a:lnTo>
                <a:lnTo>
                  <a:pt x="750627" y="3261815"/>
                </a:lnTo>
                <a:lnTo>
                  <a:pt x="668741" y="3227695"/>
                </a:lnTo>
                <a:lnTo>
                  <a:pt x="566382" y="3275462"/>
                </a:lnTo>
                <a:cubicBezTo>
                  <a:pt x="568657" y="3079844"/>
                  <a:pt x="570931" y="2884227"/>
                  <a:pt x="573206" y="2688609"/>
                </a:cubicBezTo>
                <a:lnTo>
                  <a:pt x="518615" y="2415653"/>
                </a:lnTo>
                <a:lnTo>
                  <a:pt x="416257" y="2197289"/>
                </a:lnTo>
                <a:lnTo>
                  <a:pt x="511791" y="2088107"/>
                </a:lnTo>
                <a:lnTo>
                  <a:pt x="641445" y="1610435"/>
                </a:lnTo>
                <a:lnTo>
                  <a:pt x="586854" y="1501253"/>
                </a:lnTo>
                <a:lnTo>
                  <a:pt x="491320" y="1501253"/>
                </a:lnTo>
                <a:lnTo>
                  <a:pt x="307075" y="1753737"/>
                </a:lnTo>
                <a:lnTo>
                  <a:pt x="177421" y="1746913"/>
                </a:lnTo>
                <a:lnTo>
                  <a:pt x="245660" y="1542197"/>
                </a:lnTo>
                <a:lnTo>
                  <a:pt x="177421" y="1378423"/>
                </a:lnTo>
                <a:lnTo>
                  <a:pt x="95535" y="1282889"/>
                </a:lnTo>
                <a:lnTo>
                  <a:pt x="0" y="866632"/>
                </a:lnTo>
                <a:lnTo>
                  <a:pt x="150126" y="47767"/>
                </a:lnTo>
                <a:lnTo>
                  <a:pt x="395785" y="68238"/>
                </a:lnTo>
                <a:lnTo>
                  <a:pt x="716508" y="0"/>
                </a:lnTo>
                <a:lnTo>
                  <a:pt x="982639" y="40943"/>
                </a:lnTo>
                <a:lnTo>
                  <a:pt x="1282890" y="252483"/>
                </a:lnTo>
                <a:lnTo>
                  <a:pt x="1364777" y="464023"/>
                </a:lnTo>
                <a:lnTo>
                  <a:pt x="1351129" y="614149"/>
                </a:lnTo>
                <a:lnTo>
                  <a:pt x="1207827" y="682388"/>
                </a:lnTo>
                <a:lnTo>
                  <a:pt x="1166884" y="1180531"/>
                </a:lnTo>
                <a:lnTo>
                  <a:pt x="1248771" y="1310185"/>
                </a:lnTo>
                <a:lnTo>
                  <a:pt x="1201003" y="1480782"/>
                </a:lnTo>
                <a:lnTo>
                  <a:pt x="1132765" y="1596788"/>
                </a:lnTo>
                <a:lnTo>
                  <a:pt x="1282890" y="1903862"/>
                </a:lnTo>
                <a:lnTo>
                  <a:pt x="1473959" y="2101755"/>
                </a:lnTo>
                <a:lnTo>
                  <a:pt x="1610436" y="2149522"/>
                </a:lnTo>
                <a:lnTo>
                  <a:pt x="1719618" y="2108579"/>
                </a:lnTo>
                <a:lnTo>
                  <a:pt x="1794681" y="1965277"/>
                </a:lnTo>
                <a:lnTo>
                  <a:pt x="1917511" y="1473958"/>
                </a:lnTo>
                <a:lnTo>
                  <a:pt x="2006221" y="1153235"/>
                </a:lnTo>
                <a:lnTo>
                  <a:pt x="2176818" y="955343"/>
                </a:lnTo>
                <a:lnTo>
                  <a:pt x="2217762" y="832513"/>
                </a:lnTo>
                <a:lnTo>
                  <a:pt x="2149523" y="641444"/>
                </a:lnTo>
                <a:lnTo>
                  <a:pt x="2033517" y="504967"/>
                </a:lnTo>
                <a:lnTo>
                  <a:pt x="1972102" y="382137"/>
                </a:lnTo>
                <a:lnTo>
                  <a:pt x="1958454" y="327546"/>
                </a:lnTo>
                <a:lnTo>
                  <a:pt x="2013045" y="313898"/>
                </a:lnTo>
                <a:lnTo>
                  <a:pt x="2129051" y="279779"/>
                </a:lnTo>
                <a:lnTo>
                  <a:pt x="2149523" y="279779"/>
                </a:lnTo>
                <a:lnTo>
                  <a:pt x="2422478" y="470847"/>
                </a:lnTo>
                <a:lnTo>
                  <a:pt x="2511188" y="846161"/>
                </a:lnTo>
                <a:lnTo>
                  <a:pt x="2688609" y="1084997"/>
                </a:lnTo>
                <a:lnTo>
                  <a:pt x="2572603" y="1139588"/>
                </a:lnTo>
                <a:lnTo>
                  <a:pt x="2415654" y="1535373"/>
                </a:lnTo>
                <a:lnTo>
                  <a:pt x="2374711" y="1699146"/>
                </a:lnTo>
                <a:lnTo>
                  <a:pt x="2122227" y="1903862"/>
                </a:lnTo>
                <a:lnTo>
                  <a:pt x="1931159" y="2415653"/>
                </a:lnTo>
                <a:lnTo>
                  <a:pt x="1719618" y="2859206"/>
                </a:lnTo>
                <a:lnTo>
                  <a:pt x="1951630" y="3077570"/>
                </a:lnTo>
                <a:lnTo>
                  <a:pt x="2149523" y="2968388"/>
                </a:lnTo>
                <a:lnTo>
                  <a:pt x="2122227" y="3220871"/>
                </a:lnTo>
                <a:lnTo>
                  <a:pt x="2006221" y="3439235"/>
                </a:lnTo>
                <a:lnTo>
                  <a:pt x="1869744" y="3493826"/>
                </a:lnTo>
                <a:lnTo>
                  <a:pt x="1651380" y="3746310"/>
                </a:lnTo>
                <a:lnTo>
                  <a:pt x="1426191" y="3794077"/>
                </a:lnTo>
                <a:lnTo>
                  <a:pt x="1235123" y="3596185"/>
                </a:lnTo>
                <a:lnTo>
                  <a:pt x="1064526" y="3719015"/>
                </a:lnTo>
                <a:lnTo>
                  <a:pt x="825690" y="3678071"/>
                </a:lnTo>
                <a:lnTo>
                  <a:pt x="593678" y="3800901"/>
                </a:lnTo>
                <a:lnTo>
                  <a:pt x="573206" y="3991970"/>
                </a:lnTo>
                <a:lnTo>
                  <a:pt x="477672" y="399197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1475632" y="312191"/>
            <a:ext cx="457200" cy="4560060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628032" y="1039962"/>
            <a:ext cx="2223888" cy="3832289"/>
          </a:xfrm>
          <a:prstGeom prst="line">
            <a:avLst/>
          </a:prstGeom>
          <a:ln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50" name="Forme libre 6149"/>
          <p:cNvSpPr/>
          <p:nvPr/>
        </p:nvSpPr>
        <p:spPr>
          <a:xfrm>
            <a:off x="2484408" y="1975449"/>
            <a:ext cx="2665562" cy="4546121"/>
          </a:xfrm>
          <a:custGeom>
            <a:avLst/>
            <a:gdLst>
              <a:gd name="connsiteX0" fmla="*/ 1155939 w 2665562"/>
              <a:gd name="connsiteY0" fmla="*/ 0 h 4546121"/>
              <a:gd name="connsiteX1" fmla="*/ 1043796 w 2665562"/>
              <a:gd name="connsiteY1" fmla="*/ 34506 h 4546121"/>
              <a:gd name="connsiteX2" fmla="*/ 957532 w 2665562"/>
              <a:gd name="connsiteY2" fmla="*/ 224287 h 4546121"/>
              <a:gd name="connsiteX3" fmla="*/ 923026 w 2665562"/>
              <a:gd name="connsiteY3" fmla="*/ 293298 h 4546121"/>
              <a:gd name="connsiteX4" fmla="*/ 845388 w 2665562"/>
              <a:gd name="connsiteY4" fmla="*/ 612476 h 4546121"/>
              <a:gd name="connsiteX5" fmla="*/ 871267 w 2665562"/>
              <a:gd name="connsiteY5" fmla="*/ 603849 h 4546121"/>
              <a:gd name="connsiteX6" fmla="*/ 940279 w 2665562"/>
              <a:gd name="connsiteY6" fmla="*/ 741872 h 4546121"/>
              <a:gd name="connsiteX7" fmla="*/ 923026 w 2665562"/>
              <a:gd name="connsiteY7" fmla="*/ 828136 h 4546121"/>
              <a:gd name="connsiteX8" fmla="*/ 957532 w 2665562"/>
              <a:gd name="connsiteY8" fmla="*/ 957532 h 4546121"/>
              <a:gd name="connsiteX9" fmla="*/ 940279 w 2665562"/>
              <a:gd name="connsiteY9" fmla="*/ 1164566 h 4546121"/>
              <a:gd name="connsiteX10" fmla="*/ 992037 w 2665562"/>
              <a:gd name="connsiteY10" fmla="*/ 1311215 h 4546121"/>
              <a:gd name="connsiteX11" fmla="*/ 1009290 w 2665562"/>
              <a:gd name="connsiteY11" fmla="*/ 1431985 h 4546121"/>
              <a:gd name="connsiteX12" fmla="*/ 1043796 w 2665562"/>
              <a:gd name="connsiteY12" fmla="*/ 1656272 h 4546121"/>
              <a:gd name="connsiteX13" fmla="*/ 905773 w 2665562"/>
              <a:gd name="connsiteY13" fmla="*/ 1846053 h 4546121"/>
              <a:gd name="connsiteX14" fmla="*/ 1130060 w 2665562"/>
              <a:gd name="connsiteY14" fmla="*/ 2139351 h 4546121"/>
              <a:gd name="connsiteX15" fmla="*/ 1138686 w 2665562"/>
              <a:gd name="connsiteY15" fmla="*/ 2216989 h 4546121"/>
              <a:gd name="connsiteX16" fmla="*/ 1164566 w 2665562"/>
              <a:gd name="connsiteY16" fmla="*/ 2260121 h 4546121"/>
              <a:gd name="connsiteX17" fmla="*/ 1181818 w 2665562"/>
              <a:gd name="connsiteY17" fmla="*/ 2605177 h 4546121"/>
              <a:gd name="connsiteX18" fmla="*/ 1285335 w 2665562"/>
              <a:gd name="connsiteY18" fmla="*/ 2665562 h 4546121"/>
              <a:gd name="connsiteX19" fmla="*/ 1621766 w 2665562"/>
              <a:gd name="connsiteY19" fmla="*/ 2587925 h 4546121"/>
              <a:gd name="connsiteX20" fmla="*/ 1112807 w 2665562"/>
              <a:gd name="connsiteY20" fmla="*/ 3105509 h 4546121"/>
              <a:gd name="connsiteX21" fmla="*/ 888520 w 2665562"/>
              <a:gd name="connsiteY21" fmla="*/ 3174521 h 4546121"/>
              <a:gd name="connsiteX22" fmla="*/ 940279 w 2665562"/>
              <a:gd name="connsiteY22" fmla="*/ 3278038 h 4546121"/>
              <a:gd name="connsiteX23" fmla="*/ 1009290 w 2665562"/>
              <a:gd name="connsiteY23" fmla="*/ 3286664 h 4546121"/>
              <a:gd name="connsiteX24" fmla="*/ 1043796 w 2665562"/>
              <a:gd name="connsiteY24" fmla="*/ 3286664 h 4546121"/>
              <a:gd name="connsiteX25" fmla="*/ 879894 w 2665562"/>
              <a:gd name="connsiteY25" fmla="*/ 3433313 h 4546121"/>
              <a:gd name="connsiteX26" fmla="*/ 534837 w 2665562"/>
              <a:gd name="connsiteY26" fmla="*/ 3200400 h 4546121"/>
              <a:gd name="connsiteX27" fmla="*/ 388188 w 2665562"/>
              <a:gd name="connsiteY27" fmla="*/ 3416060 h 4546121"/>
              <a:gd name="connsiteX28" fmla="*/ 664234 w 2665562"/>
              <a:gd name="connsiteY28" fmla="*/ 3605842 h 4546121"/>
              <a:gd name="connsiteX29" fmla="*/ 664234 w 2665562"/>
              <a:gd name="connsiteY29" fmla="*/ 3752491 h 4546121"/>
              <a:gd name="connsiteX30" fmla="*/ 439947 w 2665562"/>
              <a:gd name="connsiteY30" fmla="*/ 3856008 h 4546121"/>
              <a:gd name="connsiteX31" fmla="*/ 163901 w 2665562"/>
              <a:gd name="connsiteY31" fmla="*/ 3821502 h 4546121"/>
              <a:gd name="connsiteX32" fmla="*/ 0 w 2665562"/>
              <a:gd name="connsiteY32" fmla="*/ 3994030 h 4546121"/>
              <a:gd name="connsiteX33" fmla="*/ 181154 w 2665562"/>
              <a:gd name="connsiteY33" fmla="*/ 4416725 h 4546121"/>
              <a:gd name="connsiteX34" fmla="*/ 474452 w 2665562"/>
              <a:gd name="connsiteY34" fmla="*/ 4546121 h 4546121"/>
              <a:gd name="connsiteX35" fmla="*/ 793630 w 2665562"/>
              <a:gd name="connsiteY35" fmla="*/ 4399472 h 4546121"/>
              <a:gd name="connsiteX36" fmla="*/ 923026 w 2665562"/>
              <a:gd name="connsiteY36" fmla="*/ 4278702 h 4546121"/>
              <a:gd name="connsiteX37" fmla="*/ 1026543 w 2665562"/>
              <a:gd name="connsiteY37" fmla="*/ 4270076 h 4546121"/>
              <a:gd name="connsiteX38" fmla="*/ 1932317 w 2665562"/>
              <a:gd name="connsiteY38" fmla="*/ 3536830 h 4546121"/>
              <a:gd name="connsiteX39" fmla="*/ 2475781 w 2665562"/>
              <a:gd name="connsiteY39" fmla="*/ 3122762 h 4546121"/>
              <a:gd name="connsiteX40" fmla="*/ 2639683 w 2665562"/>
              <a:gd name="connsiteY40" fmla="*/ 2639683 h 4546121"/>
              <a:gd name="connsiteX41" fmla="*/ 2665562 w 2665562"/>
              <a:gd name="connsiteY41" fmla="*/ 2199736 h 4546121"/>
              <a:gd name="connsiteX42" fmla="*/ 2579298 w 2665562"/>
              <a:gd name="connsiteY42" fmla="*/ 1759789 h 4546121"/>
              <a:gd name="connsiteX43" fmla="*/ 2242867 w 2665562"/>
              <a:gd name="connsiteY43" fmla="*/ 1664898 h 4546121"/>
              <a:gd name="connsiteX44" fmla="*/ 1906437 w 2665562"/>
              <a:gd name="connsiteY44" fmla="*/ 1492370 h 4546121"/>
              <a:gd name="connsiteX45" fmla="*/ 1647645 w 2665562"/>
              <a:gd name="connsiteY45" fmla="*/ 931653 h 4546121"/>
              <a:gd name="connsiteX46" fmla="*/ 1535501 w 2665562"/>
              <a:gd name="connsiteY46" fmla="*/ 250166 h 4546121"/>
              <a:gd name="connsiteX47" fmla="*/ 1423358 w 2665562"/>
              <a:gd name="connsiteY47" fmla="*/ 241540 h 4546121"/>
              <a:gd name="connsiteX48" fmla="*/ 1190445 w 2665562"/>
              <a:gd name="connsiteY48" fmla="*/ 77638 h 4546121"/>
              <a:gd name="connsiteX49" fmla="*/ 1155939 w 2665562"/>
              <a:gd name="connsiteY49" fmla="*/ 0 h 454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665562" h="4546121">
                <a:moveTo>
                  <a:pt x="1155939" y="0"/>
                </a:moveTo>
                <a:lnTo>
                  <a:pt x="1043796" y="34506"/>
                </a:lnTo>
                <a:lnTo>
                  <a:pt x="957532" y="224287"/>
                </a:lnTo>
                <a:lnTo>
                  <a:pt x="923026" y="293298"/>
                </a:lnTo>
                <a:lnTo>
                  <a:pt x="845388" y="612476"/>
                </a:lnTo>
                <a:lnTo>
                  <a:pt x="871267" y="603849"/>
                </a:lnTo>
                <a:lnTo>
                  <a:pt x="940279" y="741872"/>
                </a:lnTo>
                <a:lnTo>
                  <a:pt x="923026" y="828136"/>
                </a:lnTo>
                <a:lnTo>
                  <a:pt x="957532" y="957532"/>
                </a:lnTo>
                <a:lnTo>
                  <a:pt x="940279" y="1164566"/>
                </a:lnTo>
                <a:lnTo>
                  <a:pt x="992037" y="1311215"/>
                </a:lnTo>
                <a:lnTo>
                  <a:pt x="1009290" y="1431985"/>
                </a:lnTo>
                <a:lnTo>
                  <a:pt x="1043796" y="1656272"/>
                </a:lnTo>
                <a:lnTo>
                  <a:pt x="905773" y="1846053"/>
                </a:lnTo>
                <a:lnTo>
                  <a:pt x="1130060" y="2139351"/>
                </a:lnTo>
                <a:lnTo>
                  <a:pt x="1138686" y="2216989"/>
                </a:lnTo>
                <a:lnTo>
                  <a:pt x="1164566" y="2260121"/>
                </a:lnTo>
                <a:lnTo>
                  <a:pt x="1181818" y="2605177"/>
                </a:lnTo>
                <a:lnTo>
                  <a:pt x="1285335" y="2665562"/>
                </a:lnTo>
                <a:lnTo>
                  <a:pt x="1621766" y="2587925"/>
                </a:lnTo>
                <a:lnTo>
                  <a:pt x="1112807" y="3105509"/>
                </a:lnTo>
                <a:lnTo>
                  <a:pt x="888520" y="3174521"/>
                </a:lnTo>
                <a:lnTo>
                  <a:pt x="940279" y="3278038"/>
                </a:lnTo>
                <a:lnTo>
                  <a:pt x="1009290" y="3286664"/>
                </a:lnTo>
                <a:lnTo>
                  <a:pt x="1043796" y="3286664"/>
                </a:lnTo>
                <a:lnTo>
                  <a:pt x="879894" y="3433313"/>
                </a:lnTo>
                <a:lnTo>
                  <a:pt x="534837" y="3200400"/>
                </a:lnTo>
                <a:lnTo>
                  <a:pt x="388188" y="3416060"/>
                </a:lnTo>
                <a:lnTo>
                  <a:pt x="664234" y="3605842"/>
                </a:lnTo>
                <a:lnTo>
                  <a:pt x="664234" y="3752491"/>
                </a:lnTo>
                <a:lnTo>
                  <a:pt x="439947" y="3856008"/>
                </a:lnTo>
                <a:lnTo>
                  <a:pt x="163901" y="3821502"/>
                </a:lnTo>
                <a:lnTo>
                  <a:pt x="0" y="3994030"/>
                </a:lnTo>
                <a:lnTo>
                  <a:pt x="181154" y="4416725"/>
                </a:lnTo>
                <a:lnTo>
                  <a:pt x="474452" y="4546121"/>
                </a:lnTo>
                <a:lnTo>
                  <a:pt x="793630" y="4399472"/>
                </a:lnTo>
                <a:lnTo>
                  <a:pt x="923026" y="4278702"/>
                </a:lnTo>
                <a:lnTo>
                  <a:pt x="1026543" y="4270076"/>
                </a:lnTo>
                <a:lnTo>
                  <a:pt x="1932317" y="3536830"/>
                </a:lnTo>
                <a:lnTo>
                  <a:pt x="2475781" y="3122762"/>
                </a:lnTo>
                <a:lnTo>
                  <a:pt x="2639683" y="2639683"/>
                </a:lnTo>
                <a:lnTo>
                  <a:pt x="2665562" y="2199736"/>
                </a:lnTo>
                <a:lnTo>
                  <a:pt x="2579298" y="1759789"/>
                </a:lnTo>
                <a:lnTo>
                  <a:pt x="2242867" y="1664898"/>
                </a:lnTo>
                <a:lnTo>
                  <a:pt x="1906437" y="1492370"/>
                </a:lnTo>
                <a:lnTo>
                  <a:pt x="1647645" y="931653"/>
                </a:lnTo>
                <a:lnTo>
                  <a:pt x="1535501" y="250166"/>
                </a:lnTo>
                <a:lnTo>
                  <a:pt x="1423358" y="241540"/>
                </a:lnTo>
                <a:lnTo>
                  <a:pt x="1190445" y="77638"/>
                </a:lnTo>
                <a:lnTo>
                  <a:pt x="1155939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004711" y="1377244"/>
            <a:ext cx="2410399" cy="1253067"/>
          </a:xfrm>
          <a:custGeom>
            <a:avLst/>
            <a:gdLst>
              <a:gd name="connsiteX0" fmla="*/ 0 w 2410399"/>
              <a:gd name="connsiteY0" fmla="*/ 0 h 1253067"/>
              <a:gd name="connsiteX1" fmla="*/ 620889 w 2410399"/>
              <a:gd name="connsiteY1" fmla="*/ 101600 h 1253067"/>
              <a:gd name="connsiteX2" fmla="*/ 1106311 w 2410399"/>
              <a:gd name="connsiteY2" fmla="*/ 248356 h 1253067"/>
              <a:gd name="connsiteX3" fmla="*/ 1625600 w 2410399"/>
              <a:gd name="connsiteY3" fmla="*/ 395112 h 1253067"/>
              <a:gd name="connsiteX4" fmla="*/ 2032000 w 2410399"/>
              <a:gd name="connsiteY4" fmla="*/ 428978 h 1253067"/>
              <a:gd name="connsiteX5" fmla="*/ 2359378 w 2410399"/>
              <a:gd name="connsiteY5" fmla="*/ 778934 h 1253067"/>
              <a:gd name="connsiteX6" fmla="*/ 2404533 w 2410399"/>
              <a:gd name="connsiteY6" fmla="*/ 1253067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0399" h="1253067">
                <a:moveTo>
                  <a:pt x="0" y="0"/>
                </a:moveTo>
                <a:cubicBezTo>
                  <a:pt x="218252" y="30103"/>
                  <a:pt x="436504" y="60207"/>
                  <a:pt x="620889" y="101600"/>
                </a:cubicBezTo>
                <a:cubicBezTo>
                  <a:pt x="805274" y="142993"/>
                  <a:pt x="1106311" y="248356"/>
                  <a:pt x="1106311" y="248356"/>
                </a:cubicBezTo>
                <a:cubicBezTo>
                  <a:pt x="1273763" y="297275"/>
                  <a:pt x="1471319" y="365008"/>
                  <a:pt x="1625600" y="395112"/>
                </a:cubicBezTo>
                <a:cubicBezTo>
                  <a:pt x="1779881" y="425216"/>
                  <a:pt x="1909704" y="365008"/>
                  <a:pt x="2032000" y="428978"/>
                </a:cubicBezTo>
                <a:cubicBezTo>
                  <a:pt x="2154296" y="492948"/>
                  <a:pt x="2297289" y="641586"/>
                  <a:pt x="2359378" y="778934"/>
                </a:cubicBezTo>
                <a:cubicBezTo>
                  <a:pt x="2421467" y="916282"/>
                  <a:pt x="2413000" y="1084674"/>
                  <a:pt x="2404533" y="1253067"/>
                </a:cubicBezTo>
              </a:path>
            </a:pathLst>
          </a:cu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3851920" y="3698689"/>
            <a:ext cx="1111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Navi </a:t>
            </a:r>
            <a:r>
              <a:rPr lang="fr-FR" sz="1400" b="1" i="1" dirty="0" err="1" smtClean="0">
                <a:latin typeface="Tw Cen MT" pitchFamily="34" charset="0"/>
              </a:rPr>
              <a:t>Mumbai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943583" y="116704"/>
            <a:ext cx="792804" cy="648000"/>
          </a:xfrm>
          <a:custGeom>
            <a:avLst/>
            <a:gdLst>
              <a:gd name="connsiteX0" fmla="*/ 218872 w 792804"/>
              <a:gd name="connsiteY0" fmla="*/ 0 h 617706"/>
              <a:gd name="connsiteX1" fmla="*/ 0 w 792804"/>
              <a:gd name="connsiteY1" fmla="*/ 238327 h 617706"/>
              <a:gd name="connsiteX2" fmla="*/ 262647 w 792804"/>
              <a:gd name="connsiteY2" fmla="*/ 569068 h 617706"/>
              <a:gd name="connsiteX3" fmla="*/ 418289 w 792804"/>
              <a:gd name="connsiteY3" fmla="*/ 617706 h 617706"/>
              <a:gd name="connsiteX4" fmla="*/ 792804 w 792804"/>
              <a:gd name="connsiteY4" fmla="*/ 491246 h 617706"/>
              <a:gd name="connsiteX5" fmla="*/ 714983 w 792804"/>
              <a:gd name="connsiteY5" fmla="*/ 0 h 617706"/>
              <a:gd name="connsiteX6" fmla="*/ 218872 w 792804"/>
              <a:gd name="connsiteY6" fmla="*/ 0 h 6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804" h="617706">
                <a:moveTo>
                  <a:pt x="218872" y="0"/>
                </a:moveTo>
                <a:lnTo>
                  <a:pt x="0" y="238327"/>
                </a:lnTo>
                <a:lnTo>
                  <a:pt x="262647" y="569068"/>
                </a:lnTo>
                <a:lnTo>
                  <a:pt x="418289" y="617706"/>
                </a:lnTo>
                <a:lnTo>
                  <a:pt x="792804" y="491246"/>
                </a:lnTo>
                <a:lnTo>
                  <a:pt x="714983" y="0"/>
                </a:lnTo>
                <a:lnTo>
                  <a:pt x="218872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360906" y="218872"/>
            <a:ext cx="1035996" cy="1186775"/>
          </a:xfrm>
          <a:custGeom>
            <a:avLst/>
            <a:gdLst>
              <a:gd name="connsiteX0" fmla="*/ 0 w 1035996"/>
              <a:gd name="connsiteY0" fmla="*/ 933856 h 1186775"/>
              <a:gd name="connsiteX1" fmla="*/ 145915 w 1035996"/>
              <a:gd name="connsiteY1" fmla="*/ 1186775 h 1186775"/>
              <a:gd name="connsiteX2" fmla="*/ 369651 w 1035996"/>
              <a:gd name="connsiteY2" fmla="*/ 797668 h 1186775"/>
              <a:gd name="connsiteX3" fmla="*/ 612843 w 1035996"/>
              <a:gd name="connsiteY3" fmla="*/ 773349 h 1186775"/>
              <a:gd name="connsiteX4" fmla="*/ 846307 w 1035996"/>
              <a:gd name="connsiteY4" fmla="*/ 773349 h 1186775"/>
              <a:gd name="connsiteX5" fmla="*/ 972766 w 1035996"/>
              <a:gd name="connsiteY5" fmla="*/ 661481 h 1186775"/>
              <a:gd name="connsiteX6" fmla="*/ 1035996 w 1035996"/>
              <a:gd name="connsiteY6" fmla="*/ 471792 h 1186775"/>
              <a:gd name="connsiteX7" fmla="*/ 1021405 w 1035996"/>
              <a:gd name="connsiteY7" fmla="*/ 272375 h 1186775"/>
              <a:gd name="connsiteX8" fmla="*/ 933856 w 1035996"/>
              <a:gd name="connsiteY8" fmla="*/ 116732 h 1186775"/>
              <a:gd name="connsiteX9" fmla="*/ 642026 w 1035996"/>
              <a:gd name="connsiteY9" fmla="*/ 0 h 1186775"/>
              <a:gd name="connsiteX10" fmla="*/ 437745 w 1035996"/>
              <a:gd name="connsiteY10" fmla="*/ 19456 h 1186775"/>
              <a:gd name="connsiteX11" fmla="*/ 223737 w 1035996"/>
              <a:gd name="connsiteY11" fmla="*/ 82685 h 1186775"/>
              <a:gd name="connsiteX12" fmla="*/ 102141 w 1035996"/>
              <a:gd name="connsiteY12" fmla="*/ 165371 h 1186775"/>
              <a:gd name="connsiteX13" fmla="*/ 19456 w 1035996"/>
              <a:gd name="connsiteY13" fmla="*/ 398834 h 1186775"/>
              <a:gd name="connsiteX14" fmla="*/ 0 w 1035996"/>
              <a:gd name="connsiteY14" fmla="*/ 933856 h 118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5996" h="1186775">
                <a:moveTo>
                  <a:pt x="0" y="933856"/>
                </a:moveTo>
                <a:lnTo>
                  <a:pt x="145915" y="1186775"/>
                </a:lnTo>
                <a:lnTo>
                  <a:pt x="369651" y="797668"/>
                </a:lnTo>
                <a:lnTo>
                  <a:pt x="612843" y="773349"/>
                </a:lnTo>
                <a:lnTo>
                  <a:pt x="846307" y="773349"/>
                </a:lnTo>
                <a:lnTo>
                  <a:pt x="972766" y="661481"/>
                </a:lnTo>
                <a:lnTo>
                  <a:pt x="1035996" y="471792"/>
                </a:lnTo>
                <a:lnTo>
                  <a:pt x="1021405" y="272375"/>
                </a:lnTo>
                <a:lnTo>
                  <a:pt x="933856" y="116732"/>
                </a:lnTo>
                <a:lnTo>
                  <a:pt x="642026" y="0"/>
                </a:lnTo>
                <a:lnTo>
                  <a:pt x="437745" y="19456"/>
                </a:lnTo>
                <a:lnTo>
                  <a:pt x="223737" y="82685"/>
                </a:lnTo>
                <a:lnTo>
                  <a:pt x="102141" y="165371"/>
                </a:lnTo>
                <a:lnTo>
                  <a:pt x="19456" y="398834"/>
                </a:lnTo>
                <a:lnTo>
                  <a:pt x="0" y="93385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478" r="1589" b="1509"/>
          <a:stretch/>
        </p:blipFill>
        <p:spPr bwMode="auto">
          <a:xfrm>
            <a:off x="180000" y="100800"/>
            <a:ext cx="5418667" cy="667173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1260000" y="5745600"/>
            <a:ext cx="216000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817189" y="4281374"/>
            <a:ext cx="216024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996014" y="4248509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latin typeface="Tw Cen MT" pitchFamily="34" charset="0"/>
              </a:rPr>
              <a:t>Belapur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78594" y="3744577"/>
            <a:ext cx="1093056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latin typeface="Tw Cen MT" pitchFamily="34" charset="0"/>
              </a:rPr>
              <a:t>Bandra-Kurla</a:t>
            </a:r>
            <a:endParaRPr lang="fr-FR" sz="1400" b="1" i="1" dirty="0">
              <a:latin typeface="Tw Cen MT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815769" y="3062570"/>
            <a:ext cx="477054" cy="727737"/>
            <a:chOff x="1620452" y="2648407"/>
            <a:chExt cx="477054" cy="727737"/>
          </a:xfrm>
        </p:grpSpPr>
        <p:sp>
          <p:nvSpPr>
            <p:cNvPr id="38" name="ZoneTexte 37"/>
            <p:cNvSpPr txBox="1"/>
            <p:nvPr/>
          </p:nvSpPr>
          <p:spPr>
            <a:xfrm rot="14968931">
              <a:off x="1495110" y="2773749"/>
              <a:ext cx="72773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smtClean="0">
                  <a:sym typeface="Webdings"/>
                </a:rPr>
                <a:t></a:t>
              </a:r>
              <a:endParaRPr lang="fr-FR" sz="2500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692000" y="2916000"/>
              <a:ext cx="396000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919848" y="4429455"/>
            <a:ext cx="477054" cy="727737"/>
            <a:chOff x="1620452" y="2648407"/>
            <a:chExt cx="477054" cy="727737"/>
          </a:xfrm>
        </p:grpSpPr>
        <p:sp>
          <p:nvSpPr>
            <p:cNvPr id="50" name="ZoneTexte 49"/>
            <p:cNvSpPr txBox="1"/>
            <p:nvPr/>
          </p:nvSpPr>
          <p:spPr>
            <a:xfrm rot="14968931">
              <a:off x="1495110" y="2773749"/>
              <a:ext cx="72773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smtClean="0">
                  <a:sym typeface="Webdings"/>
                </a:rPr>
                <a:t></a:t>
              </a:r>
              <a:endParaRPr lang="fr-FR" sz="2500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692000" y="2916000"/>
              <a:ext cx="396000" cy="396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Forme libre 30"/>
          <p:cNvSpPr/>
          <p:nvPr/>
        </p:nvSpPr>
        <p:spPr>
          <a:xfrm>
            <a:off x="2861411" y="5170011"/>
            <a:ext cx="274668" cy="309435"/>
          </a:xfrm>
          <a:custGeom>
            <a:avLst/>
            <a:gdLst>
              <a:gd name="connsiteX0" fmla="*/ 152980 w 274668"/>
              <a:gd name="connsiteY0" fmla="*/ 0 h 309435"/>
              <a:gd name="connsiteX1" fmla="*/ 0 w 274668"/>
              <a:gd name="connsiteY1" fmla="*/ 232946 h 309435"/>
              <a:gd name="connsiteX2" fmla="*/ 107781 w 274668"/>
              <a:gd name="connsiteY2" fmla="*/ 309435 h 309435"/>
              <a:gd name="connsiteX3" fmla="*/ 264238 w 274668"/>
              <a:gd name="connsiteY3" fmla="*/ 86920 h 309435"/>
              <a:gd name="connsiteX4" fmla="*/ 274668 w 274668"/>
              <a:gd name="connsiteY4" fmla="*/ 79966 h 309435"/>
              <a:gd name="connsiteX5" fmla="*/ 152980 w 274668"/>
              <a:gd name="connsiteY5" fmla="*/ 0 h 30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668" h="309435">
                <a:moveTo>
                  <a:pt x="152980" y="0"/>
                </a:moveTo>
                <a:lnTo>
                  <a:pt x="0" y="232946"/>
                </a:lnTo>
                <a:lnTo>
                  <a:pt x="107781" y="309435"/>
                </a:lnTo>
                <a:lnTo>
                  <a:pt x="264238" y="86920"/>
                </a:lnTo>
                <a:lnTo>
                  <a:pt x="274668" y="79966"/>
                </a:lnTo>
                <a:lnTo>
                  <a:pt x="152980" y="0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2519319" y="5425479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JNPT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58" name="Losange 57"/>
          <p:cNvSpPr/>
          <p:nvPr/>
        </p:nvSpPr>
        <p:spPr>
          <a:xfrm>
            <a:off x="1603656" y="5108728"/>
            <a:ext cx="216000" cy="216000"/>
          </a:xfrm>
          <a:prstGeom prst="diamond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763688" y="509632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BSE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819656" y="3985319"/>
            <a:ext cx="452368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NSE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52" name="Organigramme : Délai 51"/>
          <p:cNvSpPr/>
          <p:nvPr/>
        </p:nvSpPr>
        <p:spPr>
          <a:xfrm rot="16200000">
            <a:off x="1475672" y="4981064"/>
            <a:ext cx="144000" cy="144000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Organigramme : Délai 62"/>
          <p:cNvSpPr/>
          <p:nvPr/>
        </p:nvSpPr>
        <p:spPr>
          <a:xfrm rot="16200000">
            <a:off x="2339768" y="2656350"/>
            <a:ext cx="144000" cy="144000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1619672" y="256848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>
                <a:latin typeface="Tw Cen MT" pitchFamily="34" charset="0"/>
              </a:rPr>
              <a:t>Film city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167366" y="4782859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 smtClean="0">
                <a:latin typeface="Tw Cen MT" pitchFamily="34" charset="0"/>
              </a:rPr>
              <a:t>Université </a:t>
            </a:r>
          </a:p>
          <a:p>
            <a:pPr algn="ctr"/>
            <a:r>
              <a:rPr lang="fr-FR" sz="1400" b="1" i="1" dirty="0" smtClean="0">
                <a:latin typeface="Tw Cen MT" pitchFamily="34" charset="0"/>
              </a:rPr>
              <a:t>de </a:t>
            </a:r>
            <a:r>
              <a:rPr lang="fr-FR" sz="1400" b="1" i="1" dirty="0" err="1" smtClean="0">
                <a:latin typeface="Tw Cen MT" pitchFamily="34" charset="0"/>
              </a:rPr>
              <a:t>Mumbai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59" name="Losange 58"/>
          <p:cNvSpPr/>
          <p:nvPr/>
        </p:nvSpPr>
        <p:spPr>
          <a:xfrm>
            <a:off x="1656792" y="4003494"/>
            <a:ext cx="216000" cy="216000"/>
          </a:xfrm>
          <a:prstGeom prst="diamond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771650" y="3790466"/>
            <a:ext cx="216024" cy="216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Organigramme : Jonction de sommaire 53"/>
          <p:cNvSpPr/>
          <p:nvPr/>
        </p:nvSpPr>
        <p:spPr>
          <a:xfrm>
            <a:off x="5988354" y="2060888"/>
            <a:ext cx="360000" cy="360000"/>
          </a:xfrm>
          <a:prstGeom prst="flowChartSummingJuncti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Organigramme : Jonction de sommaire 54"/>
          <p:cNvSpPr/>
          <p:nvPr/>
        </p:nvSpPr>
        <p:spPr>
          <a:xfrm>
            <a:off x="2123768" y="2848106"/>
            <a:ext cx="216000" cy="216000"/>
          </a:xfrm>
          <a:prstGeom prst="flowChartSummingJuncti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Organigramme : Jonction de sommaire 61"/>
          <p:cNvSpPr/>
          <p:nvPr/>
        </p:nvSpPr>
        <p:spPr>
          <a:xfrm>
            <a:off x="2367463" y="3068984"/>
            <a:ext cx="216000" cy="216000"/>
          </a:xfrm>
          <a:prstGeom prst="flowChartSummingJuncti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5808130" y="2615206"/>
            <a:ext cx="720080" cy="360040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899347" y="4365104"/>
            <a:ext cx="720325" cy="30777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1" i="1" dirty="0" err="1" smtClean="0">
                <a:latin typeface="Tw Cen MT" pitchFamily="34" charset="0"/>
              </a:rPr>
              <a:t>Dharavi</a:t>
            </a:r>
            <a:endParaRPr lang="fr-FR" sz="1400" b="1" i="1" dirty="0">
              <a:latin typeface="Tw Cen MT" pitchFamily="34" charset="0"/>
            </a:endParaRPr>
          </a:p>
        </p:txBody>
      </p:sp>
      <p:sp>
        <p:nvSpPr>
          <p:cNvPr id="9" name="Organigramme : Jonction de sommaire 8"/>
          <p:cNvSpPr/>
          <p:nvPr/>
        </p:nvSpPr>
        <p:spPr>
          <a:xfrm>
            <a:off x="1548792" y="4416552"/>
            <a:ext cx="216000" cy="216000"/>
          </a:xfrm>
          <a:prstGeom prst="flowChartSummingJunctio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099578" y="1700808"/>
            <a:ext cx="82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Tw Cen MT" pitchFamily="34" charset="0"/>
              </a:rPr>
              <a:t>Parc national Sanjay Gandhi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 rot="17573538">
            <a:off x="1289859" y="4766783"/>
            <a:ext cx="396552" cy="1723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Arc 34"/>
          <p:cNvSpPr/>
          <p:nvPr/>
        </p:nvSpPr>
        <p:spPr>
          <a:xfrm rot="6087004">
            <a:off x="1341693" y="3251432"/>
            <a:ext cx="1297261" cy="1312131"/>
          </a:xfrm>
          <a:prstGeom prst="arc">
            <a:avLst>
              <a:gd name="adj1" fmla="val 11753485"/>
              <a:gd name="adj2" fmla="val 375939"/>
            </a:avLst>
          </a:prstGeom>
          <a:ln cmpd="sng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lèche droite 68"/>
          <p:cNvSpPr/>
          <p:nvPr/>
        </p:nvSpPr>
        <p:spPr>
          <a:xfrm>
            <a:off x="5808130" y="3284984"/>
            <a:ext cx="720080" cy="19866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Arc 69"/>
          <p:cNvSpPr/>
          <p:nvPr/>
        </p:nvSpPr>
        <p:spPr>
          <a:xfrm rot="5400000">
            <a:off x="5664804" y="3255827"/>
            <a:ext cx="434669" cy="1412170"/>
          </a:xfrm>
          <a:prstGeom prst="arc">
            <a:avLst>
              <a:gd name="adj1" fmla="val 11753485"/>
              <a:gd name="adj2" fmla="val 525387"/>
            </a:avLst>
          </a:prstGeom>
          <a:ln cmpd="sng">
            <a:solidFill>
              <a:schemeClr val="tx1"/>
            </a:solidFill>
            <a:headEnd type="triangle" w="med" len="me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Arc 31"/>
          <p:cNvSpPr/>
          <p:nvPr/>
        </p:nvSpPr>
        <p:spPr>
          <a:xfrm rot="13646650">
            <a:off x="1407792" y="4016300"/>
            <a:ext cx="483424" cy="525267"/>
          </a:xfrm>
          <a:prstGeom prst="arc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Arc 70"/>
          <p:cNvSpPr/>
          <p:nvPr/>
        </p:nvSpPr>
        <p:spPr>
          <a:xfrm rot="13646650">
            <a:off x="6080841" y="4511858"/>
            <a:ext cx="687822" cy="578682"/>
          </a:xfrm>
          <a:prstGeom prst="arc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1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2" grpId="0" animBg="1"/>
      <p:bldP spid="13" grpId="0" animBg="1"/>
      <p:bldP spid="16" grpId="0" animBg="1"/>
      <p:bldP spid="10" grpId="0" build="p" animBg="1"/>
      <p:bldP spid="54" grpId="0" animBg="1"/>
      <p:bldP spid="55" grpId="0" animBg="1"/>
      <p:bldP spid="62" grpId="0" animBg="1"/>
      <p:bldP spid="67" grpId="0" animBg="1"/>
      <p:bldP spid="68" grpId="0" animBg="1"/>
      <p:bldP spid="9" grpId="0" animBg="1"/>
      <p:bldP spid="18" grpId="0"/>
      <p:bldP spid="29" grpId="0" animBg="1"/>
      <p:bldP spid="35" grpId="0" animBg="1"/>
      <p:bldP spid="69" grpId="0" animBg="1"/>
      <p:bldP spid="70" grpId="0" animBg="1"/>
      <p:bldP spid="32" grpId="0" animBg="1"/>
      <p:bldP spid="7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257</Words>
  <Application>Microsoft Office PowerPoint</Application>
  <PresentationFormat>Affichage à l'écran (4:3)</PresentationFormat>
  <Paragraphs>118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User</cp:lastModifiedBy>
  <cp:revision>7</cp:revision>
  <dcterms:created xsi:type="dcterms:W3CDTF">2013-02-23T10:27:10Z</dcterms:created>
  <dcterms:modified xsi:type="dcterms:W3CDTF">2015-09-24T11:25:45Z</dcterms:modified>
</cp:coreProperties>
</file>