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1" r:id="rId2"/>
    <p:sldId id="275" r:id="rId3"/>
    <p:sldId id="301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1D5750"/>
    <a:srgbClr val="FCB2C7"/>
    <a:srgbClr val="EE7AAC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1657" autoAdjust="0"/>
  </p:normalViewPr>
  <p:slideViewPr>
    <p:cSldViewPr>
      <p:cViewPr>
        <p:scale>
          <a:sx n="88" d="100"/>
          <a:sy n="88" d="100"/>
        </p:scale>
        <p:origin x="-2220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B9C72-C651-4457-B79F-0B9E03DF5F7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577ED-12FC-4CC3-87ED-73ACAAC67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12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eopv.jimdo.com/app/download/13126202634/dynamiques_d%C3%A9mographiques_chine.pdf?t=145512208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Caricature : </a:t>
            </a:r>
            <a:r>
              <a:rPr lang="fr-FR" dirty="0" smtClean="0">
                <a:hlinkClick r:id="rId3"/>
              </a:rPr>
              <a:t>http://geopv.jimdo.com/app/download/13126202634/dynamiques_d%C3%A9mographiques_chine.pdf?t=1455122084</a:t>
            </a:r>
            <a:r>
              <a:rPr lang="fr-FR" dirty="0" smtClean="0"/>
              <a:t>.</a:t>
            </a:r>
          </a:p>
          <a:p>
            <a:r>
              <a:rPr lang="fr-FR" dirty="0" smtClean="0"/>
              <a:t>Carte : http://www.liberation.fr/planete/2015/10/29/chine-fin-de-la-politique-de-l-enfant-unique-2-enfants-autorises-pour-tous-les-couples_1409715</a:t>
            </a:r>
          </a:p>
          <a:p>
            <a:r>
              <a:rPr lang="fr-FR" dirty="0" smtClean="0"/>
              <a:t>Photo 2 : https://asialyst.com/fr/2015/11/13/performances-academiques-chinoises-quels-enseignements-pour-l-europe/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577ED-12FC-4CC3-87ED-73ACAAC6726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05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1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9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7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1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0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5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0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8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895DC-05A3-4BAE-BDEA-574F7A1C895D}" type="datetimeFigureOut">
              <a:rPr lang="fr-FR" smtClean="0"/>
              <a:t>21/05/2016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2469-B674-4067-BEFA-EB9E18E10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4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-paris.fr/portail/jcms/p6_216242/etude-de-cas-dynamiques-de-population-et-developpement-durable-en-chine-5eme" TargetMode="External"/><Relationship Id="rId13" Type="http://schemas.openxmlformats.org/officeDocument/2006/relationships/hyperlink" Target="http://perspectiveschinoises.revues.org/106" TargetMode="External"/><Relationship Id="rId3" Type="http://schemas.openxmlformats.org/officeDocument/2006/relationships/hyperlink" Target="http://geoconfluences.ens-lyon.fr/doc/etpays/Chine/ChineFaire3.htm" TargetMode="External"/><Relationship Id="rId7" Type="http://schemas.openxmlformats.org/officeDocument/2006/relationships/hyperlink" Target="http://www.le-cartographe.net/dossiers-carto/asie/44-mon-travail/asie/57-espacechinois" TargetMode="External"/><Relationship Id="rId12" Type="http://schemas.openxmlformats.org/officeDocument/2006/relationships/hyperlink" Target="http://geopv.jimdo.com/app/download/13126202634/dynamiques_d%C3%A9mographiques_chine.pdf?t=1455122084" TargetMode="External"/><Relationship Id="rId2" Type="http://schemas.openxmlformats.org/officeDocument/2006/relationships/hyperlink" Target="http://cache.media.eduscol.education.fr/file/Geographie_(ok)/05/8/C4_GEO_5_Th1_Question_demographique_inegalites_developpement_558058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adocumentationfrancaise.fr/cartes/liste/chine" TargetMode="External"/><Relationship Id="rId11" Type="http://schemas.openxmlformats.org/officeDocument/2006/relationships/hyperlink" Target="http://donnees.banquemondiale.org/indicateur/SE.ENR.PRSC.FM.ZS" TargetMode="External"/><Relationship Id="rId5" Type="http://schemas.openxmlformats.org/officeDocument/2006/relationships/hyperlink" Target="http://cartographie.sciences-po.fr/fr/cartotheque?term_node_tid_depth%5b%5d=530&amp;pays=Chine&amp;term_node_tid_depth_7=All&amp;term_node_tid_depth_2=All&amp;extrait=&amp;auteur" TargetMode="External"/><Relationship Id="rId10" Type="http://schemas.openxmlformats.org/officeDocument/2006/relationships/hyperlink" Target="http://www.unicef.org/french/infobycountry/china_statistics.html" TargetMode="External"/><Relationship Id="rId4" Type="http://schemas.openxmlformats.org/officeDocument/2006/relationships/hyperlink" Target="http://geoconfluences.ens-lyon.fr/doc/etpays/Chine/ChineDoc3.htm%20article%20de%202006" TargetMode="External"/><Relationship Id="rId9" Type="http://schemas.openxmlformats.org/officeDocument/2006/relationships/hyperlink" Target="http://www.ecolespubliques.fr/pays_chine.php" TargetMode="External"/><Relationship Id="rId14" Type="http://schemas.openxmlformats.org/officeDocument/2006/relationships/hyperlink" Target="http://enseigner.tv5monde.com/fle/la-chine-chan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29494" y="1743987"/>
            <a:ext cx="5784903" cy="1338829"/>
          </a:xfrm>
          <a:prstGeom prst="rect">
            <a:avLst/>
          </a:prstGeom>
          <a:solidFill>
            <a:schemeClr val="bg2">
              <a:lumMod val="1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800000" y="-1262"/>
            <a:ext cx="7344000" cy="830997"/>
          </a:xfrm>
          <a:prstGeom prst="rect">
            <a:avLst/>
          </a:prstGeom>
          <a:solidFill>
            <a:schemeClr val="bg2">
              <a:lumMod val="10000"/>
              <a:alpha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fr-FR" sz="1600" dirty="0" smtClean="0">
                <a:solidFill>
                  <a:schemeClr val="bg1"/>
                </a:solidFill>
                <a:latin typeface="handwriting-draft_free-version" pitchFamily="2" charset="0"/>
              </a:rPr>
              <a:t>5</a:t>
            </a:r>
            <a:r>
              <a:rPr lang="fr-FR" sz="1600" baseline="30000" dirty="0" smtClean="0">
                <a:solidFill>
                  <a:schemeClr val="bg1"/>
                </a:solidFill>
                <a:latin typeface="handwriting-draft_free-version" pitchFamily="2" charset="0"/>
              </a:rPr>
              <a:t>ème</a:t>
            </a:r>
            <a:r>
              <a:rPr lang="fr-FR" sz="1600" dirty="0" smtClean="0">
                <a:solidFill>
                  <a:schemeClr val="bg1"/>
                </a:solidFill>
                <a:latin typeface="handwriting-draft_free-version" pitchFamily="2" charset="0"/>
              </a:rPr>
              <a:t> géographie</a:t>
            </a:r>
          </a:p>
          <a:p>
            <a:pPr algn="r"/>
            <a:r>
              <a:rPr lang="fr-FR" sz="1600" dirty="0" smtClean="0">
                <a:solidFill>
                  <a:schemeClr val="bg1"/>
                </a:solidFill>
                <a:latin typeface="handwriting-draft_free-version" pitchFamily="2" charset="0"/>
              </a:rPr>
              <a:t>Thème 1 : La question démographique et l’inégal développement</a:t>
            </a:r>
          </a:p>
          <a:p>
            <a:pPr algn="r"/>
            <a:r>
              <a:rPr lang="fr-FR" sz="1600" dirty="0" smtClean="0">
                <a:solidFill>
                  <a:schemeClr val="bg1"/>
                </a:solidFill>
                <a:latin typeface="handwriting-draft_free-version" pitchFamily="2" charset="0"/>
              </a:rPr>
              <a:t>Sous thème </a:t>
            </a:r>
            <a:r>
              <a:rPr lang="fr-FR" sz="1600" dirty="0">
                <a:solidFill>
                  <a:schemeClr val="bg1"/>
                </a:solidFill>
                <a:latin typeface="handwriting-draft_free-version" pitchFamily="2" charset="0"/>
              </a:rPr>
              <a:t>1 </a:t>
            </a:r>
            <a:r>
              <a:rPr lang="fr-FR" sz="1600" dirty="0" smtClean="0">
                <a:solidFill>
                  <a:schemeClr val="bg1"/>
                </a:solidFill>
                <a:latin typeface="handwriting-draft_free-version" pitchFamily="2" charset="0"/>
              </a:rPr>
              <a:t>: la </a:t>
            </a:r>
            <a:r>
              <a:rPr lang="fr-FR" sz="1600" dirty="0">
                <a:solidFill>
                  <a:schemeClr val="bg1"/>
                </a:solidFill>
                <a:latin typeface="handwriting-draft_free-version" pitchFamily="2" charset="0"/>
              </a:rPr>
              <a:t>croissance démographique et ses effets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9494" y="1743987"/>
            <a:ext cx="5476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Etude de cas 1 : La scolarisation en Chine</a:t>
            </a:r>
          </a:p>
          <a:p>
            <a:pPr algn="ctr"/>
            <a:r>
              <a:rPr lang="fr-FR" sz="2400" b="1" cap="small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ndwriting-draft_free-version" pitchFamily="2" charset="0"/>
              </a:rPr>
              <a:t>Quelques pistes utiles</a:t>
            </a:r>
            <a:endParaRPr lang="fr-FR" sz="2400" b="1" cap="small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andwriting-draft_free-version" pitchFamily="2" charset="0"/>
            </a:endParaRPr>
          </a:p>
        </p:txBody>
      </p:sp>
      <p:sp>
        <p:nvSpPr>
          <p:cNvPr id="2" name="AutoShape 2" descr="Students take an examination on an open-air playground at a high school in Yich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Students take an examination on an open-air playground at a high school in Yich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-32785" y="6591791"/>
            <a:ext cx="87845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bg1"/>
                </a:solidFill>
                <a:latin typeface="Tw Cen MT" pitchFamily="34" charset="0"/>
              </a:rPr>
              <a:t>Etudiants chinois passant le </a:t>
            </a:r>
            <a:r>
              <a:rPr lang="fr-FR" sz="1050" b="1" dirty="0" err="1">
                <a:solidFill>
                  <a:schemeClr val="bg1"/>
                </a:solidFill>
                <a:latin typeface="Tw Cen MT" pitchFamily="34" charset="0"/>
              </a:rPr>
              <a:t>gaokao</a:t>
            </a:r>
            <a:r>
              <a:rPr lang="fr-FR" sz="1050" b="1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fr-FR" sz="1050" b="1" dirty="0" smtClean="0">
                <a:solidFill>
                  <a:schemeClr val="bg1"/>
                </a:solidFill>
                <a:latin typeface="Tw Cen MT" pitchFamily="34" charset="0"/>
              </a:rPr>
              <a:t>(concours nationale d’entrée à l’université) </a:t>
            </a:r>
            <a:endParaRPr lang="fr-FR" sz="1050" b="1" dirty="0">
              <a:solidFill>
                <a:schemeClr val="bg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6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Sitographie</a:t>
            </a:r>
            <a:endParaRPr lang="fr-FR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000" y="901482"/>
            <a:ext cx="8460000" cy="5747727"/>
          </a:xfrm>
          <a:prstGeom prst="rect">
            <a:avLst/>
          </a:prstGeom>
          <a:solidFill>
            <a:schemeClr val="bg2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it-IT" sz="1050" b="1" u="sng" dirty="0">
                <a:latin typeface="Tw Cen MT" pitchFamily="34" charset="0"/>
              </a:rPr>
              <a:t>Fiche Eduscol</a:t>
            </a:r>
          </a:p>
          <a:p>
            <a:r>
              <a:rPr lang="it-IT" sz="1050" u="sng" dirty="0">
                <a:latin typeface="Tw Cen MT" pitchFamily="34" charset="0"/>
                <a:hlinkClick r:id="rId2"/>
              </a:rPr>
              <a:t>http://cache.media.eduscol.education.fr/file/Geographie_(ok)/05/8/C4_GEO_5_Th1_Question_demographique_inegalites_developpement_558058.pdf </a:t>
            </a:r>
            <a:endParaRPr lang="it-IT" sz="1050" u="sng" dirty="0" smtClean="0">
              <a:latin typeface="Tw Cen MT" pitchFamily="34" charset="0"/>
            </a:endParaRPr>
          </a:p>
          <a:p>
            <a:endParaRPr lang="fr-FR" sz="1050" b="1" u="sng" dirty="0" smtClean="0">
              <a:latin typeface="Tw Cen MT" pitchFamily="34" charset="0"/>
            </a:endParaRPr>
          </a:p>
          <a:p>
            <a:r>
              <a:rPr lang="fr-FR" sz="1050" b="1" u="sng" dirty="0" err="1" smtClean="0">
                <a:latin typeface="Tw Cen MT" pitchFamily="34" charset="0"/>
              </a:rPr>
              <a:t>Géoconfluence</a:t>
            </a:r>
            <a:endParaRPr lang="fr-FR" sz="1050" b="1" u="sng" dirty="0" smtClean="0">
              <a:latin typeface="Tw Cen MT" pitchFamily="34" charset="0"/>
            </a:endParaRPr>
          </a:p>
          <a:p>
            <a:r>
              <a:rPr lang="fr-FR" sz="1050" dirty="0" smtClean="0">
                <a:latin typeface="Tw Cen MT" pitchFamily="34" charset="0"/>
                <a:hlinkClick r:id="rId3"/>
              </a:rPr>
              <a:t>http</a:t>
            </a:r>
            <a:r>
              <a:rPr lang="fr-FR" sz="1050" dirty="0">
                <a:latin typeface="Tw Cen MT" pitchFamily="34" charset="0"/>
                <a:hlinkClick r:id="rId3"/>
              </a:rPr>
              <a:t>://</a:t>
            </a:r>
            <a:r>
              <a:rPr lang="fr-FR" sz="1050" dirty="0" smtClean="0">
                <a:latin typeface="Tw Cen MT" pitchFamily="34" charset="0"/>
                <a:hlinkClick r:id="rId3"/>
              </a:rPr>
              <a:t>geoconfluences.ens-lyon.fr/doc/etpays/Chine/ChineFaire3.htm</a:t>
            </a:r>
            <a:r>
              <a:rPr lang="fr-FR" sz="1050" dirty="0">
                <a:latin typeface="Tw Cen MT" pitchFamily="34" charset="0"/>
              </a:rPr>
              <a:t> (La Chine, des statistiques à la carte (aspects démographiques et socio-économiques). Application : le déséquilibre hommes / </a:t>
            </a:r>
            <a:r>
              <a:rPr lang="fr-FR" sz="1050" dirty="0" smtClean="0">
                <a:latin typeface="Tw Cen MT" pitchFamily="34" charset="0"/>
              </a:rPr>
              <a:t>femmes. 2010)</a:t>
            </a:r>
          </a:p>
          <a:p>
            <a:r>
              <a:rPr lang="fr-FR" sz="1050" dirty="0">
                <a:latin typeface="Tw Cen MT" pitchFamily="34" charset="0"/>
                <a:hlinkClick r:id="rId4"/>
              </a:rPr>
              <a:t>http://</a:t>
            </a:r>
            <a:r>
              <a:rPr lang="fr-FR" sz="1050" dirty="0" smtClean="0">
                <a:latin typeface="Tw Cen MT" pitchFamily="34" charset="0"/>
                <a:hlinkClick r:id="rId4"/>
              </a:rPr>
              <a:t>geoconfluences.ens-lyon.fr/doc/etpays/Chine/ChineDoc3.htm </a:t>
            </a:r>
            <a:r>
              <a:rPr lang="fr-FR" sz="1050" dirty="0" smtClean="0">
                <a:latin typeface="Tw Cen MT" pitchFamily="34" charset="0"/>
              </a:rPr>
              <a:t>(« La </a:t>
            </a:r>
            <a:r>
              <a:rPr lang="fr-FR" sz="1050" dirty="0">
                <a:latin typeface="Tw Cen MT" pitchFamily="34" charset="0"/>
              </a:rPr>
              <a:t>Chine entre espaces domestiques et espace mondial » : </a:t>
            </a:r>
            <a:r>
              <a:rPr lang="fr-FR" sz="1050" dirty="0" smtClean="0">
                <a:latin typeface="Tw Cen MT" pitchFamily="34" charset="0"/>
              </a:rPr>
              <a:t>voir le deuxième point : Aspects </a:t>
            </a:r>
            <a:r>
              <a:rPr lang="fr-FR" sz="1050" dirty="0">
                <a:latin typeface="Tw Cen MT" pitchFamily="34" charset="0"/>
              </a:rPr>
              <a:t>démographiques, santé et </a:t>
            </a:r>
            <a:r>
              <a:rPr lang="fr-FR" sz="1050" dirty="0" smtClean="0">
                <a:latin typeface="Tw Cen MT" pitchFamily="34" charset="0"/>
              </a:rPr>
              <a:t>éducation mais cartes anciennes. 2006)</a:t>
            </a:r>
          </a:p>
          <a:p>
            <a:endParaRPr lang="fr-FR" sz="1050" dirty="0">
              <a:latin typeface="Tw Cen MT" pitchFamily="34" charset="0"/>
            </a:endParaRPr>
          </a:p>
          <a:p>
            <a:r>
              <a:rPr lang="fr-FR" sz="1050" b="1" u="sng" dirty="0" smtClean="0">
                <a:latin typeface="Tw Cen MT" pitchFamily="34" charset="0"/>
              </a:rPr>
              <a:t>Cartothèques</a:t>
            </a:r>
          </a:p>
          <a:p>
            <a:r>
              <a:rPr lang="fr-FR" sz="1050" dirty="0">
                <a:latin typeface="Tw Cen MT" pitchFamily="34" charset="0"/>
                <a:hlinkClick r:id="rId5"/>
              </a:rPr>
              <a:t>http://cartographie.sciences-po.fr/fr/cartotheque?term_node_tid_depth[]=530&amp;pays=Chine&amp;term_node_tid_depth_7=All&amp;term_node_tid_depth_2=All&amp;extrait=&amp;auteur</a:t>
            </a:r>
            <a:r>
              <a:rPr lang="fr-FR" sz="1050" dirty="0" smtClean="0">
                <a:latin typeface="Tw Cen MT" pitchFamily="34" charset="0"/>
              </a:rPr>
              <a:t>= (cartothèque science Po Chine. Cartes souvent anciennes)</a:t>
            </a:r>
          </a:p>
          <a:p>
            <a:r>
              <a:rPr lang="fr-FR" sz="1050" dirty="0">
                <a:latin typeface="Tw Cen MT" pitchFamily="34" charset="0"/>
                <a:hlinkClick r:id="rId6"/>
              </a:rPr>
              <a:t>http://</a:t>
            </a:r>
            <a:r>
              <a:rPr lang="fr-FR" sz="1050" dirty="0" smtClean="0">
                <a:latin typeface="Tw Cen MT" pitchFamily="34" charset="0"/>
                <a:hlinkClick r:id="rId6"/>
              </a:rPr>
              <a:t>www.ladocumentationfrancaise.fr/cartes/liste/chine</a:t>
            </a:r>
            <a:r>
              <a:rPr lang="fr-FR" sz="1050" dirty="0" smtClean="0">
                <a:latin typeface="Tw Cen MT" pitchFamily="34" charset="0"/>
              </a:rPr>
              <a:t> (indicateurs  économiques essentiellement)</a:t>
            </a:r>
          </a:p>
          <a:p>
            <a:r>
              <a:rPr lang="fr-FR" sz="1050" dirty="0">
                <a:latin typeface="Tw Cen MT" pitchFamily="34" charset="0"/>
                <a:hlinkClick r:id="rId7"/>
              </a:rPr>
              <a:t>http://</a:t>
            </a:r>
            <a:r>
              <a:rPr lang="fr-FR" sz="1050" dirty="0" smtClean="0">
                <a:latin typeface="Tw Cen MT" pitchFamily="34" charset="0"/>
                <a:hlinkClick r:id="rId7"/>
              </a:rPr>
              <a:t>www.le-cartographe.net/dossiers-carto/asie/44-mon-travail/asie/57-espacechinois</a:t>
            </a:r>
            <a:r>
              <a:rPr lang="fr-FR" sz="1050" dirty="0" smtClean="0">
                <a:latin typeface="Tw Cen MT" pitchFamily="34" charset="0"/>
              </a:rPr>
              <a:t> (le cartographe. Cartes consacrées à la Chine. Indicateurs traditionnels et synthétiques)</a:t>
            </a:r>
          </a:p>
          <a:p>
            <a:endParaRPr lang="fr-FR" sz="1050" dirty="0" smtClean="0">
              <a:latin typeface="Tw Cen MT" pitchFamily="34" charset="0"/>
            </a:endParaRPr>
          </a:p>
          <a:p>
            <a:r>
              <a:rPr lang="fr-FR" sz="1050" b="1" u="sng" dirty="0" smtClean="0">
                <a:latin typeface="Tw Cen MT" pitchFamily="34" charset="0"/>
              </a:rPr>
              <a:t>Etudes de cas sur la Chine (ancien programme)</a:t>
            </a:r>
          </a:p>
          <a:p>
            <a:r>
              <a:rPr lang="fr-FR" sz="1050" dirty="0">
                <a:latin typeface="Tw Cen MT" pitchFamily="34" charset="0"/>
                <a:hlinkClick r:id="rId8"/>
              </a:rPr>
              <a:t>https://</a:t>
            </a:r>
            <a:r>
              <a:rPr lang="fr-FR" sz="1050" dirty="0" smtClean="0">
                <a:latin typeface="Tw Cen MT" pitchFamily="34" charset="0"/>
                <a:hlinkClick r:id="rId8"/>
              </a:rPr>
              <a:t>www.ac-paris.fr/portail/jcms/p6_216242/etude-de-cas-dynamiques-de-population-et-developpement-durable-en-chine-5eme</a:t>
            </a:r>
            <a:r>
              <a:rPr lang="fr-FR" sz="1050" dirty="0">
                <a:latin typeface="Tw Cen MT" pitchFamily="34" charset="0"/>
              </a:rPr>
              <a:t> (dynamiques de population et développement durable en </a:t>
            </a:r>
            <a:r>
              <a:rPr lang="fr-FR" sz="1050" dirty="0" smtClean="0">
                <a:latin typeface="Tw Cen MT" pitchFamily="34" charset="0"/>
              </a:rPr>
              <a:t>Chine)</a:t>
            </a:r>
          </a:p>
          <a:p>
            <a:endParaRPr lang="fr-FR" sz="1050" dirty="0">
              <a:latin typeface="Tw Cen MT" pitchFamily="34" charset="0"/>
            </a:endParaRPr>
          </a:p>
          <a:p>
            <a:r>
              <a:rPr lang="fr-FR" sz="1050" b="1" u="sng" dirty="0" smtClean="0">
                <a:latin typeface="Tw Cen MT" pitchFamily="34" charset="0"/>
              </a:rPr>
              <a:t>Données sur le système éducatif chinois</a:t>
            </a:r>
          </a:p>
          <a:p>
            <a:r>
              <a:rPr lang="fr-FR" sz="1050" dirty="0">
                <a:latin typeface="Tw Cen MT" pitchFamily="34" charset="0"/>
                <a:hlinkClick r:id="rId9"/>
              </a:rPr>
              <a:t>http://</a:t>
            </a:r>
            <a:r>
              <a:rPr lang="fr-FR" sz="1050" dirty="0" smtClean="0">
                <a:latin typeface="Tw Cen MT" pitchFamily="34" charset="0"/>
                <a:hlinkClick r:id="rId9"/>
              </a:rPr>
              <a:t>www.ecolespubliques.fr/pays_chine.php</a:t>
            </a:r>
            <a:r>
              <a:rPr lang="fr-FR" sz="1050" dirty="0" smtClean="0">
                <a:latin typeface="Tw Cen MT" pitchFamily="34" charset="0"/>
              </a:rPr>
              <a:t> </a:t>
            </a:r>
          </a:p>
          <a:p>
            <a:r>
              <a:rPr lang="fr-FR" sz="1050" dirty="0">
                <a:latin typeface="Tw Cen MT" pitchFamily="34" charset="0"/>
                <a:hlinkClick r:id="rId10"/>
              </a:rPr>
              <a:t>http://</a:t>
            </a:r>
            <a:r>
              <a:rPr lang="fr-FR" sz="1050" dirty="0" smtClean="0">
                <a:latin typeface="Tw Cen MT" pitchFamily="34" charset="0"/>
                <a:hlinkClick r:id="rId10"/>
              </a:rPr>
              <a:t>www.unicef.org/french/infobycountry/china_statistics.html</a:t>
            </a:r>
            <a:r>
              <a:rPr lang="fr-FR" sz="1050" dirty="0" smtClean="0">
                <a:latin typeface="Tw Cen MT" pitchFamily="34" charset="0"/>
              </a:rPr>
              <a:t> (statistiques Unicef)</a:t>
            </a:r>
          </a:p>
          <a:p>
            <a:r>
              <a:rPr lang="fr-FR" sz="1050" dirty="0">
                <a:latin typeface="Tw Cen MT" pitchFamily="34" charset="0"/>
                <a:hlinkClick r:id="rId11"/>
              </a:rPr>
              <a:t>http://</a:t>
            </a:r>
            <a:r>
              <a:rPr lang="fr-FR" sz="1050" dirty="0" smtClean="0">
                <a:latin typeface="Tw Cen MT" pitchFamily="34" charset="0"/>
                <a:hlinkClick r:id="rId11"/>
              </a:rPr>
              <a:t>donnees.banquemondiale.org/indicateur/SE.ENR.PRSC.FM.ZS</a:t>
            </a:r>
            <a:r>
              <a:rPr lang="fr-FR" sz="1050" dirty="0">
                <a:latin typeface="Tw Cen MT" pitchFamily="34" charset="0"/>
              </a:rPr>
              <a:t> (Ratio filles/garçons des inscriptions au primaire et au </a:t>
            </a:r>
            <a:r>
              <a:rPr lang="fr-FR" sz="1050" dirty="0" smtClean="0">
                <a:latin typeface="Tw Cen MT" pitchFamily="34" charset="0"/>
              </a:rPr>
              <a:t>secondaire) </a:t>
            </a:r>
          </a:p>
          <a:p>
            <a:r>
              <a:rPr lang="fr-FR" sz="1050" dirty="0">
                <a:latin typeface="Tw Cen MT" pitchFamily="34" charset="0"/>
                <a:hlinkClick r:id="rId12"/>
              </a:rPr>
              <a:t>http://geopv.jimdo.com/app/download/13126202634/dynamiques_d%C3%A9mographiques_chine.pdf?t=1455122084</a:t>
            </a:r>
            <a:r>
              <a:rPr lang="fr-FR" sz="1050" dirty="0" smtClean="0">
                <a:latin typeface="Tw Cen MT" pitchFamily="34" charset="0"/>
              </a:rPr>
              <a:t>. (documents divers –articles, cartes, graphiques sur les données sociodémographiques de la Chine)</a:t>
            </a:r>
          </a:p>
          <a:p>
            <a:endParaRPr lang="fr-FR" sz="1050" dirty="0">
              <a:latin typeface="Tw Cen MT" pitchFamily="34" charset="0"/>
            </a:endParaRPr>
          </a:p>
          <a:p>
            <a:r>
              <a:rPr lang="fr-FR" sz="1050" b="1" u="sng" dirty="0" smtClean="0">
                <a:latin typeface="Tw Cen MT" pitchFamily="34" charset="0"/>
              </a:rPr>
              <a:t>Articles</a:t>
            </a:r>
          </a:p>
          <a:p>
            <a:r>
              <a:rPr lang="fr-FR" sz="1050" dirty="0">
                <a:latin typeface="Tw Cen MT" pitchFamily="34" charset="0"/>
                <a:hlinkClick r:id="rId13"/>
              </a:rPr>
              <a:t>http://</a:t>
            </a:r>
            <a:r>
              <a:rPr lang="fr-FR" sz="1050" dirty="0" smtClean="0">
                <a:latin typeface="Tw Cen MT" pitchFamily="34" charset="0"/>
                <a:hlinkClick r:id="rId13"/>
              </a:rPr>
              <a:t>perspectiveschinoises.revues.org/106</a:t>
            </a:r>
            <a:r>
              <a:rPr lang="fr-FR" sz="1050" dirty="0">
                <a:latin typeface="Tw Cen MT" pitchFamily="34" charset="0"/>
              </a:rPr>
              <a:t> (Les aléas du droit à l’éducation en </a:t>
            </a:r>
            <a:r>
              <a:rPr lang="fr-FR" sz="1050" dirty="0" smtClean="0">
                <a:latin typeface="Tw Cen MT" pitchFamily="34" charset="0"/>
              </a:rPr>
              <a:t>Chine Enquête </a:t>
            </a:r>
            <a:r>
              <a:rPr lang="fr-FR" sz="1050" dirty="0">
                <a:latin typeface="Tw Cen MT" pitchFamily="34" charset="0"/>
              </a:rPr>
              <a:t>sur la scolarisation des enfants de travailleurs migrants à </a:t>
            </a:r>
            <a:r>
              <a:rPr lang="fr-FR" sz="1050" dirty="0" smtClean="0">
                <a:latin typeface="Tw Cen MT" pitchFamily="34" charset="0"/>
              </a:rPr>
              <a:t>Chengdu. 2003)</a:t>
            </a:r>
          </a:p>
          <a:p>
            <a:endParaRPr lang="fr-FR" sz="1050" dirty="0">
              <a:latin typeface="Tw Cen MT" pitchFamily="34" charset="0"/>
            </a:endParaRPr>
          </a:p>
          <a:p>
            <a:r>
              <a:rPr lang="fr-FR" sz="1050" b="1" u="sng" dirty="0" smtClean="0">
                <a:latin typeface="Tw Cen MT" pitchFamily="34" charset="0"/>
              </a:rPr>
              <a:t>Vidéo</a:t>
            </a:r>
          </a:p>
          <a:p>
            <a:r>
              <a:rPr lang="fr-FR" sz="1050" dirty="0">
                <a:latin typeface="Tw Cen MT" pitchFamily="34" charset="0"/>
                <a:hlinkClick r:id="rId14"/>
              </a:rPr>
              <a:t>http://</a:t>
            </a:r>
            <a:r>
              <a:rPr lang="fr-FR" sz="1050" dirty="0" smtClean="0">
                <a:latin typeface="Tw Cen MT" pitchFamily="34" charset="0"/>
                <a:hlinkClick r:id="rId14"/>
              </a:rPr>
              <a:t>enseigner.tv5monde.com/fle/la-chine-change</a:t>
            </a:r>
            <a:r>
              <a:rPr lang="fr-FR" sz="1050" dirty="0" smtClean="0">
                <a:latin typeface="Tw Cen MT" pitchFamily="34" charset="0"/>
              </a:rPr>
              <a:t> (Dessous  des cartes. 2014)</a:t>
            </a:r>
            <a:endParaRPr lang="fr-FR" sz="105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r="3945" b="6798"/>
          <a:stretch/>
        </p:blipFill>
        <p:spPr bwMode="auto">
          <a:xfrm>
            <a:off x="217726" y="584775"/>
            <a:ext cx="3933021" cy="29075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13" y="584775"/>
            <a:ext cx="4366218" cy="29075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-draft_free-version" pitchFamily="2" charset="0"/>
              </a:rPr>
              <a:t>Quelques pistes utiles…</a:t>
            </a:r>
            <a:endParaRPr lang="fr-FR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writing-draft_free-version" pitchFamily="2" charset="0"/>
            </a:endParaRPr>
          </a:p>
        </p:txBody>
      </p:sp>
      <p:pic>
        <p:nvPicPr>
          <p:cNvPr id="1026" name="Picture 2" descr="Afficher l'image d'origine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6" y="3582668"/>
            <a:ext cx="3933021" cy="30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13" y="3582666"/>
            <a:ext cx="4366218" cy="30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Personnalisé 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6324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7871</TotalTime>
  <Words>111</Words>
  <Application>Microsoft Office PowerPoint</Application>
  <PresentationFormat>Affichage à l'écran (4:3)</PresentationFormat>
  <Paragraphs>38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539</cp:revision>
  <dcterms:created xsi:type="dcterms:W3CDTF">2016-04-21T20:51:34Z</dcterms:created>
  <dcterms:modified xsi:type="dcterms:W3CDTF">2016-05-21T05:50:39Z</dcterms:modified>
</cp:coreProperties>
</file>