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2" r:id="rId2"/>
    <p:sldId id="303" r:id="rId3"/>
    <p:sldId id="263" r:id="rId4"/>
    <p:sldId id="300" r:id="rId5"/>
    <p:sldId id="301" r:id="rId6"/>
    <p:sldId id="302" r:id="rId7"/>
    <p:sldId id="318" r:id="rId8"/>
    <p:sldId id="320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9B9"/>
    <a:srgbClr val="E6B9B8"/>
    <a:srgbClr val="FF99CC"/>
    <a:srgbClr val="FF55D4"/>
    <a:srgbClr val="28B527"/>
    <a:srgbClr val="F2F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12" autoAdjust="0"/>
  </p:normalViewPr>
  <p:slideViewPr>
    <p:cSldViewPr snapToGrid="0" snapToObjects="1">
      <p:cViewPr>
        <p:scale>
          <a:sx n="89" d="100"/>
          <a:sy n="89" d="100"/>
        </p:scale>
        <p:origin x="-219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73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29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22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80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76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07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91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77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44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16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6A7-94A0-3A4C-8901-1A4BEC639BE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05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EA6A7-94A0-3A4C-8901-1A4BEC639BE7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56641-04CF-B343-91A4-2151DD6DD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05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eprofdhistoiregeo.wordpres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pacestemps.net/en/articles/lrsquohabiter-comme-pratique-des-lieux-geographiques-en/" TargetMode="External"/><Relationship Id="rId2" Type="http://schemas.openxmlformats.org/officeDocument/2006/relationships/hyperlink" Target="http://geoconfluences.ens-lyon.fr/informations-scientifiques/a-la-une/notion-a-la-une/habi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obunnik.over-blog.fr/2013/10/habiter-habitat-habitant-trois-temps-de-la-g%C3%A9ographie.html" TargetMode="External"/><Relationship Id="rId5" Type="http://schemas.openxmlformats.org/officeDocument/2006/relationships/hyperlink" Target="http://histgeo.ac-aix-marseille.fr/a/veb/d003.doc" TargetMode="External"/><Relationship Id="rId4" Type="http://schemas.openxmlformats.org/officeDocument/2006/relationships/hyperlink" Target="http://www.espacestemps.net/articles/hypothese-habiter-polytopiqu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ridianes.org/2014/01/24/dharavi-economie-dun-mega-bidonville/" TargetMode="External"/><Relationship Id="rId2" Type="http://schemas.openxmlformats.org/officeDocument/2006/relationships/hyperlink" Target="http://www.franceinter.fr/player/reecouter?play=84229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ducation.francetv.fr/matiere/geographie/cm2/infographie/la-repartition-de-la-population-mondial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4994"/>
          <a:stretch/>
        </p:blipFill>
        <p:spPr>
          <a:xfrm>
            <a:off x="0" y="-1"/>
            <a:ext cx="9144000" cy="686237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123" y="4783017"/>
            <a:ext cx="8815754" cy="165295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/>
            <a:lightRig rig="threePt" dir="t"/>
          </a:scene3d>
          <a:sp3d>
            <a:bevelT w="165100" prst="coolSlant"/>
          </a:sp3d>
        </p:spPr>
        <p:txBody>
          <a:bodyPr>
            <a:prstTxWarp prst="textStop">
              <a:avLst>
                <a:gd name="adj" fmla="val 1706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HABITER  UNE  MÉTROPOLE</a:t>
            </a:r>
            <a:endParaRPr lang="fr-FR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 rot="16200000">
            <a:off x="7678253" y="1157772"/>
            <a:ext cx="2623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Revoir Paris</a:t>
            </a:r>
            <a:r>
              <a:rPr lang="fr-FR" sz="1400" dirty="0" smtClean="0"/>
              <a:t>, Peeters et </a:t>
            </a:r>
            <a:r>
              <a:rPr lang="fr-FR" sz="1400" dirty="0" err="1" smtClean="0"/>
              <a:t>Schuitens</a:t>
            </a:r>
            <a:endParaRPr lang="fr-FR" sz="14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957754" y="140678"/>
            <a:ext cx="6634994" cy="77086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FF"/>
              </a:gs>
              <a:gs pos="57000">
                <a:schemeClr val="bg2">
                  <a:lumMod val="50000"/>
                </a:schemeClr>
              </a:gs>
              <a:gs pos="28000">
                <a:schemeClr val="bg2">
                  <a:lumMod val="75000"/>
                </a:schemeClr>
              </a:gs>
            </a:gsLst>
            <a:lin ang="5100000" scaled="0"/>
            <a:tileRect/>
          </a:gradFill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cap="small" dirty="0" smtClean="0"/>
              <a:t>Piste de travail, bibliographie et </a:t>
            </a:r>
            <a:r>
              <a:rPr lang="fr-FR" b="1" cap="small" dirty="0" err="1" smtClean="0"/>
              <a:t>sitographie</a:t>
            </a:r>
            <a:endParaRPr lang="fr-FR" b="1" cap="small" dirty="0"/>
          </a:p>
        </p:txBody>
      </p:sp>
    </p:spTree>
    <p:extLst>
      <p:ext uri="{BB962C8B-B14F-4D97-AF65-F5344CB8AC3E}">
        <p14:creationId xmlns:p14="http://schemas.microsoft.com/office/powerpoint/2010/main" val="17061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FF"/>
              </a:gs>
              <a:gs pos="57000">
                <a:schemeClr val="bg2">
                  <a:lumMod val="50000"/>
                </a:schemeClr>
              </a:gs>
              <a:gs pos="28000">
                <a:schemeClr val="bg2">
                  <a:lumMod val="75000"/>
                </a:schemeClr>
              </a:gs>
            </a:gsLst>
            <a:lin ang="5100000" scaled="0"/>
            <a:tileRect/>
          </a:gradFill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fr-FR" b="1" cap="small" dirty="0" smtClean="0"/>
              <a:t>Une autre piste de travail</a:t>
            </a:r>
            <a:endParaRPr lang="fr-FR" b="1" cap="small" dirty="0"/>
          </a:p>
        </p:txBody>
      </p:sp>
    </p:spTree>
    <p:extLst>
      <p:ext uri="{BB962C8B-B14F-4D97-AF65-F5344CB8AC3E}">
        <p14:creationId xmlns:p14="http://schemas.microsoft.com/office/powerpoint/2010/main" val="287065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76213" cy="1143000"/>
          </a:xfrm>
          <a:solidFill>
            <a:srgbClr val="A6A6A6">
              <a:alpha val="60000"/>
            </a:srgbClr>
          </a:solidFill>
        </p:spPr>
        <p:txBody>
          <a:bodyPr>
            <a:normAutofit fontScale="90000"/>
          </a:bodyPr>
          <a:lstStyle/>
          <a:p>
            <a:r>
              <a:rPr lang="fr-FR" b="1" cap="small" dirty="0" smtClean="0"/>
              <a:t>Pistes pédagogiques</a:t>
            </a:r>
            <a:endParaRPr lang="fr-FR" b="1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0803" y="2007494"/>
            <a:ext cx="4252610" cy="3903377"/>
          </a:xfrm>
          <a:solidFill>
            <a:schemeClr val="bg2">
              <a:lumMod val="75000"/>
              <a:alpha val="56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dirty="0" smtClean="0"/>
              <a:t>Travailler sur un manga pour étudier l’habiter à Tokyo:</a:t>
            </a:r>
          </a:p>
          <a:p>
            <a:pPr marL="0" indent="0" algn="ctr">
              <a:buNone/>
            </a:pPr>
            <a:r>
              <a:rPr lang="fr-FR" i="1" dirty="0" smtClean="0"/>
              <a:t>Le promeneur</a:t>
            </a:r>
            <a:r>
              <a:rPr lang="fr-FR" dirty="0" smtClean="0"/>
              <a:t>, </a:t>
            </a:r>
            <a:r>
              <a:rPr lang="fr-FR" dirty="0" err="1" smtClean="0"/>
              <a:t>Jirô</a:t>
            </a:r>
            <a:r>
              <a:rPr lang="fr-FR" dirty="0" smtClean="0"/>
              <a:t> TANIGUCHI et </a:t>
            </a:r>
            <a:r>
              <a:rPr lang="fr-FR" dirty="0" err="1" smtClean="0"/>
              <a:t>Masayki</a:t>
            </a:r>
            <a:r>
              <a:rPr lang="fr-FR" dirty="0" smtClean="0"/>
              <a:t> KUSUMI, Casterman.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Lien actif </a:t>
            </a:r>
          </a:p>
          <a:p>
            <a:pPr marL="0" indent="0" algn="ctr">
              <a:buNone/>
            </a:pPr>
            <a:r>
              <a:rPr lang="fr-FR" sz="1900" dirty="0">
                <a:hlinkClick r:id="rId2"/>
              </a:rPr>
              <a:t>https://</a:t>
            </a:r>
            <a:r>
              <a:rPr lang="fr-FR" sz="1900" dirty="0" smtClean="0">
                <a:hlinkClick r:id="rId2"/>
              </a:rPr>
              <a:t>leprofdhistoiregeo.wordpress.com</a:t>
            </a:r>
            <a:r>
              <a:rPr lang="fr-FR" sz="1900" dirty="0" smtClean="0"/>
              <a:t> </a:t>
            </a:r>
            <a:endParaRPr lang="fr-FR" sz="19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308" y="708819"/>
            <a:ext cx="4080272" cy="54403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79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FF"/>
              </a:gs>
              <a:gs pos="57000">
                <a:schemeClr val="bg2">
                  <a:lumMod val="50000"/>
                </a:schemeClr>
              </a:gs>
              <a:gs pos="28000">
                <a:schemeClr val="bg2">
                  <a:lumMod val="75000"/>
                </a:schemeClr>
              </a:gs>
            </a:gsLst>
            <a:lin ang="5100000" scaled="0"/>
            <a:tileRect/>
          </a:gradFill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fr-FR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sources utiles</a:t>
            </a:r>
            <a:endParaRPr lang="fr-FR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26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1127"/>
          </a:xfrm>
          <a:solidFill>
            <a:srgbClr val="A6A6A6"/>
          </a:solidFill>
          <a:ln>
            <a:solidFill>
              <a:srgbClr val="FFFFFF"/>
            </a:solidFill>
          </a:ln>
        </p:spPr>
        <p:txBody>
          <a:bodyPr/>
          <a:lstStyle/>
          <a:p>
            <a:r>
              <a:rPr lang="fr-FR" b="1" cap="small" dirty="0" smtClean="0"/>
              <a:t>Les ouvrages de références</a:t>
            </a:r>
            <a:endParaRPr lang="fr-FR" b="1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2597" y="1600200"/>
            <a:ext cx="8738807" cy="5017572"/>
          </a:xfrm>
          <a:solidFill>
            <a:srgbClr val="A6A6A6">
              <a:alpha val="43000"/>
            </a:srgbClr>
          </a:solidFill>
        </p:spPr>
        <p:txBody>
          <a:bodyPr>
            <a:normAutofit fontScale="62500" lnSpcReduction="20000"/>
          </a:bodyPr>
          <a:lstStyle/>
          <a:p>
            <a:r>
              <a:rPr lang="fr-FR" sz="4000" b="1" i="1" dirty="0"/>
              <a:t>Habiter le monde</a:t>
            </a:r>
            <a:r>
              <a:rPr lang="fr-FR" sz="4000" dirty="0"/>
              <a:t>, Olivier LAZZAROTTI, Le documentation photographique n°8100, juillet-août 2014</a:t>
            </a:r>
            <a:r>
              <a:rPr lang="fr-FR" sz="4000" dirty="0" smtClean="0"/>
              <a:t>.</a:t>
            </a:r>
            <a:endParaRPr lang="fr-FR" sz="4000" i="1" dirty="0"/>
          </a:p>
          <a:p>
            <a:endParaRPr lang="fr-FR" sz="4000" i="1" dirty="0"/>
          </a:p>
          <a:p>
            <a:r>
              <a:rPr lang="fr-FR" sz="4000" b="1" i="1" dirty="0"/>
              <a:t>Géographies – Epistémologie et histoire des savoirs sur l’espace</a:t>
            </a:r>
            <a:r>
              <a:rPr lang="fr-FR" sz="4000" dirty="0"/>
              <a:t>, sous la </a:t>
            </a:r>
            <a:r>
              <a:rPr lang="fr-FR" sz="4000" dirty="0" err="1"/>
              <a:t>dir</a:t>
            </a:r>
            <a:r>
              <a:rPr lang="fr-FR" sz="4000" dirty="0"/>
              <a:t>. De P. CLERC, SEDES 2012.</a:t>
            </a:r>
          </a:p>
          <a:p>
            <a:endParaRPr lang="fr-FR" sz="4000" dirty="0"/>
          </a:p>
          <a:p>
            <a:r>
              <a:rPr lang="fr-FR" sz="4000" b="1" i="1" dirty="0"/>
              <a:t>Habiter, vers un nouveau concept</a:t>
            </a:r>
            <a:r>
              <a:rPr lang="fr-FR" sz="4000" i="1" dirty="0"/>
              <a:t>? Actes du colloque d’Amiens de 2011, </a:t>
            </a:r>
            <a:r>
              <a:rPr lang="fr-FR" sz="4000" dirty="0" err="1"/>
              <a:t>dir</a:t>
            </a:r>
            <a:r>
              <a:rPr lang="fr-FR" sz="4000" dirty="0"/>
              <a:t>. Brigitte FRELAT-KAHN et Olivier LAZZAROTTI, A. Colin, 2012</a:t>
            </a:r>
          </a:p>
          <a:p>
            <a:pPr marL="0" indent="0">
              <a:buNone/>
            </a:pPr>
            <a:endParaRPr lang="fr-FR" sz="4000" i="1" dirty="0"/>
          </a:p>
          <a:p>
            <a:r>
              <a:rPr lang="fr-FR" sz="4000" b="1" i="1" dirty="0"/>
              <a:t>L’homme spatial</a:t>
            </a:r>
            <a:r>
              <a:rPr lang="fr-FR" sz="4000" dirty="0"/>
              <a:t>, Miche LUSSAULT, 2007.</a:t>
            </a:r>
          </a:p>
          <a:p>
            <a:endParaRPr lang="fr-FR" sz="4000" dirty="0"/>
          </a:p>
          <a:p>
            <a:r>
              <a:rPr lang="fr-FR" sz="4000" b="1" i="1" dirty="0"/>
              <a:t>Habiter, la condition géographique</a:t>
            </a:r>
            <a:r>
              <a:rPr lang="fr-FR" sz="4000" dirty="0"/>
              <a:t>, Olivier LAZZAROTTI, Belin 2006.</a:t>
            </a:r>
          </a:p>
          <a:p>
            <a:pPr marL="0" indent="0">
              <a:buNone/>
            </a:pPr>
            <a:endParaRPr lang="fr-FR" sz="4000" i="1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478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0607"/>
            <a:ext cx="8229600" cy="627785"/>
          </a:xfr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fr-FR" b="1" cap="small" dirty="0" smtClean="0"/>
              <a:t>Quelques sites : Habiter</a:t>
            </a:r>
            <a:endParaRPr lang="fr-FR" b="1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85711"/>
            <a:ext cx="8229600" cy="5832329"/>
          </a:xfrm>
          <a:solidFill>
            <a:schemeClr val="bg1">
              <a:lumMod val="65000"/>
              <a:alpha val="49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fr-FR" b="1" i="1" dirty="0"/>
              <a:t>Notion à la Une: Habiter</a:t>
            </a:r>
            <a:r>
              <a:rPr lang="fr-FR" dirty="0"/>
              <a:t>, Olivier LAZZAROTTI, </a:t>
            </a:r>
            <a:r>
              <a:rPr lang="fr-FR" dirty="0" err="1"/>
              <a:t>Géoconfluences</a:t>
            </a:r>
            <a:r>
              <a:rPr lang="fr-FR" dirty="0"/>
              <a:t>, 10/12/2013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http://geoconfluences.ens-lyon.fr/informations-scientifiques/a-la-une/notion-a-la-une/</a:t>
            </a:r>
            <a:r>
              <a:rPr lang="fr-FR" dirty="0" smtClean="0">
                <a:hlinkClick r:id="rId2"/>
              </a:rPr>
              <a:t>habiter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b="1" i="1" dirty="0"/>
              <a:t>L’habiter comme pratique des lieux géographiques</a:t>
            </a:r>
            <a:r>
              <a:rPr lang="fr-FR" i="1" dirty="0"/>
              <a:t>, </a:t>
            </a:r>
            <a:r>
              <a:rPr lang="fr-FR" dirty="0"/>
              <a:t>Mathis STOCK</a:t>
            </a:r>
          </a:p>
          <a:p>
            <a:pPr marL="0" indent="0">
              <a:buNone/>
            </a:pPr>
            <a:r>
              <a:rPr lang="fr-FR" dirty="0">
                <a:hlinkClick r:id="rId3"/>
              </a:rPr>
              <a:t>http://www.espacestemps.net/en/articles/lrsquohabiter-comme-pratique-des-lieux-geographiques-en</a:t>
            </a:r>
            <a:r>
              <a:rPr lang="fr-FR" sz="2800" dirty="0" smtClean="0">
                <a:hlinkClick r:id="rId3"/>
              </a:rPr>
              <a:t>/</a:t>
            </a:r>
            <a:endParaRPr lang="fr-FR" sz="2800" dirty="0" smtClean="0"/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b="1" i="1" dirty="0"/>
              <a:t>L’hypothèse de l’habiter poly-topique : pratiquer les lieux géographiques dans les sociétés à individus </a:t>
            </a:r>
            <a:r>
              <a:rPr lang="fr-FR" sz="2800" b="1" i="1" dirty="0" smtClean="0"/>
              <a:t>mobiles</a:t>
            </a:r>
            <a:r>
              <a:rPr lang="fr-FR" sz="2800" dirty="0" smtClean="0"/>
              <a:t>, </a:t>
            </a:r>
            <a:r>
              <a:rPr lang="fr-FR" sz="2800" dirty="0"/>
              <a:t>Mathis </a:t>
            </a:r>
            <a:r>
              <a:rPr lang="fr-FR" sz="2800" dirty="0" smtClean="0"/>
              <a:t>STOCK</a:t>
            </a:r>
          </a:p>
          <a:p>
            <a:pPr marL="0" indent="0">
              <a:buNone/>
            </a:pPr>
            <a:r>
              <a:rPr lang="fr-FR" sz="2800" dirty="0">
                <a:hlinkClick r:id="rId4"/>
              </a:rPr>
              <a:t>http://www.espacestemps.net/articles/hypothese-habiter-polytopique</a:t>
            </a:r>
            <a:r>
              <a:rPr lang="fr-FR" sz="2800" dirty="0" smtClean="0">
                <a:hlinkClick r:id="rId4"/>
              </a:rPr>
              <a:t>/</a:t>
            </a:r>
            <a:endParaRPr lang="fr-FR" sz="2800" dirty="0" smtClean="0"/>
          </a:p>
          <a:p>
            <a:pPr marL="0" indent="0">
              <a:buNone/>
            </a:pPr>
            <a:endParaRPr lang="fr-FR" sz="2900" dirty="0" smtClean="0"/>
          </a:p>
          <a:p>
            <a:r>
              <a:rPr lang="fr-FR" sz="2900" b="1" i="1" dirty="0"/>
              <a:t>« Habiter la ville »</a:t>
            </a:r>
            <a:r>
              <a:rPr lang="fr-FR" sz="2900" dirty="0"/>
              <a:t>. Proposition de mise en œuvre, </a:t>
            </a:r>
            <a:r>
              <a:rPr lang="fr-FR" sz="2900" dirty="0" err="1"/>
              <a:t>Véronique</a:t>
            </a:r>
            <a:r>
              <a:rPr lang="fr-FR" sz="2900" dirty="0"/>
              <a:t> </a:t>
            </a:r>
            <a:r>
              <a:rPr lang="fr-FR" sz="2900" dirty="0" err="1" smtClean="0"/>
              <a:t>Blua</a:t>
            </a:r>
            <a:endParaRPr lang="fr-FR" sz="2900" dirty="0"/>
          </a:p>
          <a:p>
            <a:pPr marL="0" indent="0">
              <a:buNone/>
            </a:pPr>
            <a:r>
              <a:rPr lang="fr-FR" sz="2900" dirty="0" smtClean="0">
                <a:hlinkClick r:id="rId5"/>
              </a:rPr>
              <a:t>http</a:t>
            </a:r>
            <a:r>
              <a:rPr lang="fr-FR" sz="2900" dirty="0">
                <a:hlinkClick r:id="rId5"/>
              </a:rPr>
              <a:t>://histgeo.ac-aix-marseille.fr/a/veb/d003.</a:t>
            </a:r>
            <a:r>
              <a:rPr lang="fr-FR" sz="2900" dirty="0" smtClean="0">
                <a:hlinkClick r:id="rId5"/>
              </a:rPr>
              <a:t>doc</a:t>
            </a:r>
            <a:endParaRPr lang="fr-FR" sz="2900" dirty="0" smtClean="0"/>
          </a:p>
          <a:p>
            <a:endParaRPr lang="pt-BR" sz="1800" b="1" dirty="0" smtClean="0"/>
          </a:p>
          <a:p>
            <a:r>
              <a:rPr lang="pt-BR" sz="2900" b="1" i="1" dirty="0"/>
              <a:t>HABITER, HABITAT, HABITANT, TROIS TEMPS DE LA GÉOGRAPHIE ?, </a:t>
            </a:r>
            <a:r>
              <a:rPr lang="pt-BR" sz="2900" dirty="0"/>
              <a:t>Blog de </a:t>
            </a:r>
            <a:r>
              <a:rPr lang="pt-BR" sz="2900" dirty="0" smtClean="0"/>
              <a:t>Benoît Bunnik</a:t>
            </a:r>
            <a:r>
              <a:rPr lang="pt-BR" sz="2900" dirty="0"/>
              <a:t>, </a:t>
            </a:r>
            <a:r>
              <a:rPr lang="pt-BR" sz="2900" dirty="0" smtClean="0"/>
              <a:t>enseignant  </a:t>
            </a:r>
            <a:r>
              <a:rPr lang="pt-BR" sz="2900" dirty="0"/>
              <a:t>à l’ESPE de Corse, 30 octobre 2013</a:t>
            </a:r>
          </a:p>
          <a:p>
            <a:pPr marL="0" indent="0">
              <a:buNone/>
            </a:pPr>
            <a:r>
              <a:rPr lang="fr-FR" sz="2900" b="1" i="1" dirty="0">
                <a:hlinkClick r:id="rId6"/>
              </a:rPr>
              <a:t>http</a:t>
            </a:r>
            <a:r>
              <a:rPr lang="fr-FR" sz="2900" dirty="0">
                <a:hlinkClick r:id="rId6"/>
              </a:rPr>
              <a:t>://geobunnik.over-blog.fr/2013/10/habiter-habitat-habitant-trois-temps-de-la-</a:t>
            </a:r>
            <a:r>
              <a:rPr lang="fr-FR" sz="2900" dirty="0" smtClean="0">
                <a:hlinkClick r:id="rId6"/>
              </a:rPr>
              <a:t>géographie.html</a:t>
            </a:r>
            <a:endParaRPr lang="fr-FR" sz="2900" dirty="0" smtClean="0"/>
          </a:p>
          <a:p>
            <a:endParaRPr lang="fr-FR" sz="2900" dirty="0"/>
          </a:p>
          <a:p>
            <a:endParaRPr lang="fr-FR" sz="2800" dirty="0"/>
          </a:p>
          <a:p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9611"/>
          </a:xfr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fr-FR" b="1" cap="small" dirty="0"/>
              <a:t>Quelques </a:t>
            </a:r>
            <a:r>
              <a:rPr lang="fr-FR" b="1" cap="small" dirty="0" smtClean="0"/>
              <a:t>sites : New York et </a:t>
            </a:r>
            <a:r>
              <a:rPr lang="fr-FR" b="1" cap="small" dirty="0" err="1" smtClean="0"/>
              <a:t>Mumbai</a:t>
            </a:r>
            <a:endParaRPr lang="fr-FR" b="1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A6A6A6">
              <a:alpha val="56000"/>
            </a:srgb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fr-FR" b="1" i="1" dirty="0"/>
              <a:t>New York : capitale mondiale des </a:t>
            </a:r>
            <a:r>
              <a:rPr lang="fr-FR" b="1" i="1" dirty="0" smtClean="0"/>
              <a:t>inégalités</a:t>
            </a:r>
            <a:r>
              <a:rPr lang="fr-FR" dirty="0" smtClean="0"/>
              <a:t>, Interception, émission de France Inter du 23 février 2014.</a:t>
            </a:r>
            <a:endParaRPr lang="fr-FR" i="1" dirty="0" smtClean="0"/>
          </a:p>
          <a:p>
            <a:pPr marL="0" indent="0" algn="just">
              <a:buNone/>
            </a:pPr>
            <a:r>
              <a:rPr lang="fr-FR" i="1" dirty="0" smtClean="0">
                <a:hlinkClick r:id="rId2"/>
              </a:rPr>
              <a:t>http</a:t>
            </a:r>
            <a:r>
              <a:rPr lang="fr-FR" i="1" dirty="0">
                <a:hlinkClick r:id="rId2"/>
              </a:rPr>
              <a:t>://www.franceinter.fr/player/reecouter?play=</a:t>
            </a:r>
            <a:r>
              <a:rPr lang="fr-FR" i="1" dirty="0" smtClean="0">
                <a:hlinkClick r:id="rId2"/>
              </a:rPr>
              <a:t>842292</a:t>
            </a:r>
            <a:endParaRPr lang="fr-FR" i="1" dirty="0" smtClean="0"/>
          </a:p>
          <a:p>
            <a:pPr marL="0" indent="0" algn="just">
              <a:buNone/>
            </a:pPr>
            <a:endParaRPr lang="fr-FR" b="1" i="1" dirty="0"/>
          </a:p>
          <a:p>
            <a:pPr algn="just"/>
            <a:r>
              <a:rPr lang="fr-FR" b="1" i="1" dirty="0" err="1" smtClean="0"/>
              <a:t>Dharavi</a:t>
            </a:r>
            <a:r>
              <a:rPr lang="fr-FR" b="1" i="1" dirty="0" smtClean="0"/>
              <a:t> </a:t>
            </a:r>
            <a:r>
              <a:rPr lang="fr-FR" b="1" i="1" dirty="0"/>
              <a:t>(Bombay) : Économie d’un méga-</a:t>
            </a:r>
            <a:r>
              <a:rPr lang="fr-FR" b="1" i="1" dirty="0" smtClean="0"/>
              <a:t>bidonville</a:t>
            </a:r>
            <a:r>
              <a:rPr lang="fr-FR" dirty="0" smtClean="0"/>
              <a:t>,</a:t>
            </a:r>
            <a:r>
              <a:rPr lang="fr-FR" dirty="0"/>
              <a:t> Juliette </a:t>
            </a:r>
            <a:r>
              <a:rPr lang="fr-FR" dirty="0" smtClean="0"/>
              <a:t>Galonnier, janvier 2014.</a:t>
            </a:r>
          </a:p>
          <a:p>
            <a:pPr marL="0" indent="0" algn="just">
              <a:buNone/>
            </a:pPr>
            <a:r>
              <a:rPr lang="fr-FR" dirty="0" smtClean="0">
                <a:hlinkClick r:id="rId3"/>
              </a:rPr>
              <a:t>https</a:t>
            </a:r>
            <a:r>
              <a:rPr lang="fr-FR" dirty="0">
                <a:hlinkClick r:id="rId3"/>
              </a:rPr>
              <a:t>://meridianes.org/2014/01/24/dharavi-economie-dun-mega-bidonville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670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cap="small" dirty="0" smtClean="0"/>
              <a:t>Un peu de TICE</a:t>
            </a:r>
            <a:r>
              <a:rPr lang="is-IS" b="1" cap="small" dirty="0" smtClean="0"/>
              <a:t>…</a:t>
            </a:r>
            <a:endParaRPr lang="fr-FR" b="1" cap="sm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b="1" dirty="0"/>
              <a:t>La répartition de la population </a:t>
            </a:r>
            <a:r>
              <a:rPr lang="fr-FR" b="1" dirty="0" smtClean="0"/>
              <a:t>mondiale:</a:t>
            </a:r>
            <a:endParaRPr lang="fr-FR" dirty="0" smtClean="0"/>
          </a:p>
          <a:p>
            <a:pPr marL="0" indent="0" algn="ctr">
              <a:buNone/>
            </a:pPr>
            <a:r>
              <a:rPr lang="fr-FR" dirty="0" smtClean="0">
                <a:hlinkClick r:id="rId2"/>
              </a:rPr>
              <a:t>http</a:t>
            </a:r>
            <a:r>
              <a:rPr lang="fr-FR" dirty="0">
                <a:hlinkClick r:id="rId2"/>
              </a:rPr>
              <a:t>://education.francetv.fr/matiere/geographie/cm2/infographie/la-repartition-de-la-population-</a:t>
            </a:r>
            <a:r>
              <a:rPr lang="fr-FR" dirty="0" smtClean="0">
                <a:hlinkClick r:id="rId2"/>
              </a:rPr>
              <a:t>mondiale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i="1" dirty="0" smtClean="0"/>
              <a:t>Ce site éducatif propose un exercice de localisation des grandes métropoles mondiales. L’exercice pourra être de nouveau utilisé dans le dernier thème de l’année pour remobiliser les connaissances du thème 1 et faire la corrélation entre les grandes métropoles et les grands foyers de peuplement.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16737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9314</TotalTime>
  <Words>338</Words>
  <Application>Microsoft Office PowerPoint</Application>
  <PresentationFormat>Affichage à l'écran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HABITER  UNE  MÉTROPOLE</vt:lpstr>
      <vt:lpstr>Une autre piste de travail</vt:lpstr>
      <vt:lpstr>Pistes pédagogiques</vt:lpstr>
      <vt:lpstr>Des sources utiles</vt:lpstr>
      <vt:lpstr>Les ouvrages de références</vt:lpstr>
      <vt:lpstr>Quelques sites : Habiter</vt:lpstr>
      <vt:lpstr>Quelques sites : New York et Mumbai</vt:lpstr>
      <vt:lpstr>Un peu de TICE…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HABITER LA VILLE</dc:title>
  <dc:creator>Manon ARNAUD</dc:creator>
  <cp:lastModifiedBy>User</cp:lastModifiedBy>
  <cp:revision>340</cp:revision>
  <dcterms:created xsi:type="dcterms:W3CDTF">2016-04-04T14:30:45Z</dcterms:created>
  <dcterms:modified xsi:type="dcterms:W3CDTF">2016-05-26T18:15:37Z</dcterms:modified>
</cp:coreProperties>
</file>