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78" r:id="rId3"/>
    <p:sldId id="266" r:id="rId4"/>
    <p:sldId id="264" r:id="rId5"/>
    <p:sldId id="259"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0099"/>
    <a:srgbClr val="996600"/>
    <a:srgbClr val="663300"/>
    <a:srgbClr val="F8F8F8"/>
    <a:srgbClr val="009900"/>
    <a:srgbClr val="6699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629" autoAdjust="0"/>
  </p:normalViewPr>
  <p:slideViewPr>
    <p:cSldViewPr>
      <p:cViewPr>
        <p:scale>
          <a:sx n="98" d="100"/>
          <a:sy n="98" d="100"/>
        </p:scale>
        <p:origin x="-1386" y="-7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82199-1D05-476B-B49D-085DA6D841D2}" type="datetimeFigureOut">
              <a:rPr lang="fr-FR" smtClean="0"/>
              <a:t>18/03/2017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5B5E9-E66E-4E9F-8A36-AC5864A62570}" type="slidenum">
              <a:rPr lang="fr-FR" smtClean="0"/>
              <a:t>‹N°›</a:t>
            </a:fld>
            <a:endParaRPr lang="fr-FR"/>
          </a:p>
        </p:txBody>
      </p:sp>
    </p:spTree>
    <p:extLst>
      <p:ext uri="{BB962C8B-B14F-4D97-AF65-F5344CB8AC3E}">
        <p14:creationId xmlns:p14="http://schemas.microsoft.com/office/powerpoint/2010/main" val="211352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28035D9-9087-4DE9-B8D7-88AE0DE864BB}" type="datetimeFigureOut">
              <a:rPr lang="fr-FR" smtClean="0"/>
              <a:t>18/03/2017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4216418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8035D9-9087-4DE9-B8D7-88AE0DE864BB}" type="datetimeFigureOut">
              <a:rPr lang="fr-FR" smtClean="0"/>
              <a:t>18/03/2017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2501642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8035D9-9087-4DE9-B8D7-88AE0DE864BB}" type="datetimeFigureOut">
              <a:rPr lang="fr-FR" smtClean="0"/>
              <a:t>18/03/2017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1767114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8035D9-9087-4DE9-B8D7-88AE0DE864BB}" type="datetimeFigureOut">
              <a:rPr lang="fr-FR" smtClean="0"/>
              <a:t>18/03/2017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1171518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8035D9-9087-4DE9-B8D7-88AE0DE864BB}" type="datetimeFigureOut">
              <a:rPr lang="fr-FR" smtClean="0"/>
              <a:t>18/03/2017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246144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8035D9-9087-4DE9-B8D7-88AE0DE864BB}" type="datetimeFigureOut">
              <a:rPr lang="fr-FR" smtClean="0"/>
              <a:t>18/03/2017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19021123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8035D9-9087-4DE9-B8D7-88AE0DE864BB}" type="datetimeFigureOut">
              <a:rPr lang="fr-FR" smtClean="0"/>
              <a:t>18/03/2017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2002551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8035D9-9087-4DE9-B8D7-88AE0DE864BB}" type="datetimeFigureOut">
              <a:rPr lang="fr-FR" smtClean="0"/>
              <a:t>18/03/2017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3454193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8035D9-9087-4DE9-B8D7-88AE0DE864BB}" type="datetimeFigureOut">
              <a:rPr lang="fr-FR" smtClean="0"/>
              <a:t>18/03/2017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2967100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8035D9-9087-4DE9-B8D7-88AE0DE864BB}" type="datetimeFigureOut">
              <a:rPr lang="fr-FR" smtClean="0"/>
              <a:t>18/03/2017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1239422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8035D9-9087-4DE9-B8D7-88AE0DE864BB}" type="datetimeFigureOut">
              <a:rPr lang="fr-FR" smtClean="0"/>
              <a:t>18/03/2017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E974DC-AA3C-444E-9682-DDB1487B6308}" type="slidenum">
              <a:rPr lang="fr-FR" smtClean="0"/>
              <a:t>‹N°›</a:t>
            </a:fld>
            <a:endParaRPr lang="fr-FR"/>
          </a:p>
        </p:txBody>
      </p:sp>
    </p:spTree>
    <p:extLst>
      <p:ext uri="{BB962C8B-B14F-4D97-AF65-F5344CB8AC3E}">
        <p14:creationId xmlns:p14="http://schemas.microsoft.com/office/powerpoint/2010/main" val="832930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035D9-9087-4DE9-B8D7-88AE0DE864BB}" type="datetimeFigureOut">
              <a:rPr lang="fr-FR" smtClean="0"/>
              <a:t>18/03/2017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974DC-AA3C-444E-9682-DDB1487B6308}" type="slidenum">
              <a:rPr lang="fr-FR" smtClean="0"/>
              <a:t>‹N°›</a:t>
            </a:fld>
            <a:endParaRPr lang="fr-FR"/>
          </a:p>
        </p:txBody>
      </p:sp>
    </p:spTree>
    <p:extLst>
      <p:ext uri="{BB962C8B-B14F-4D97-AF65-F5344CB8AC3E}">
        <p14:creationId xmlns:p14="http://schemas.microsoft.com/office/powerpoint/2010/main" val="423524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hyperlink" Target="https://www.francebleu.fr/emissions/une-1ere-idee-de-sortie/107-1/evelyne-hiard-commissaire-de-l-exposition-quoi-de-neuf-au-moyen-age-la-cite-des-sciences" TargetMode="External"/><Relationship Id="rId13" Type="http://schemas.openxmlformats.org/officeDocument/2006/relationships/hyperlink" Target="https://www.franceinter.fr/emissions/la-marche-de-l-histoire/la-marche-de-l-histoire-01-novembre-2016" TargetMode="External"/><Relationship Id="rId18" Type="http://schemas.openxmlformats.org/officeDocument/2006/relationships/hyperlink" Target="http://www.inrap.fr/dossier-actualite/mourir-au-moyen-age" TargetMode="External"/><Relationship Id="rId3" Type="http://schemas.microsoft.com/office/2007/relationships/hdphoto" Target="../media/hdphoto4.wdp"/><Relationship Id="rId7" Type="http://schemas.openxmlformats.org/officeDocument/2006/relationships/hyperlink" Target="http://www.lhistoire.fr/webdossier-arch%C3%A9ologie-et-histoire-du-moyen-%C3%A2ge" TargetMode="External"/><Relationship Id="rId12" Type="http://schemas.openxmlformats.org/officeDocument/2006/relationships/hyperlink" Target="https://www.franceculture.fr/emissions/la-fabrique-de-lhistoire/qui-dirige-la-societe-medievale?xtmc=moyen%20age&amp;xtnp=1&amp;xtcr=14" TargetMode="External"/><Relationship Id="rId17" Type="http://schemas.openxmlformats.org/officeDocument/2006/relationships/hyperlink" Target="http://www.inrap.fr/dossier-actualite/archeologie-du-moyen-age" TargetMode="External"/><Relationship Id="rId2" Type="http://schemas.openxmlformats.org/officeDocument/2006/relationships/image" Target="../media/image8.jpeg"/><Relationship Id="rId16" Type="http://schemas.openxmlformats.org/officeDocument/2006/relationships/hyperlink" Target="http://www.inrap.fr/dossier-actualite/croire-au-moyen-age" TargetMode="External"/><Relationship Id="rId20" Type="http://schemas.openxmlformats.org/officeDocument/2006/relationships/hyperlink" Target="http://www.inrap.fr/magazine/Idees-recues-sur-le-Moyen-Age/Accueil#.WFgiQFPhCUl" TargetMode="External"/><Relationship Id="rId1" Type="http://schemas.openxmlformats.org/officeDocument/2006/relationships/slideLayout" Target="../slideLayouts/slideLayout7.xml"/><Relationship Id="rId6" Type="http://schemas.openxmlformats.org/officeDocument/2006/relationships/hyperlink" Target="http://www.lhistoire.fr/parution/mensuel-428" TargetMode="External"/><Relationship Id="rId11" Type="http://schemas.openxmlformats.org/officeDocument/2006/relationships/hyperlink" Target="https://www.franceculture.fr/emissions/carbone-14-le-magazine-de-larcheologie/doit-tout-au-moyen-age#item-grid-" TargetMode="External"/><Relationship Id="rId5" Type="http://schemas.openxmlformats.org/officeDocument/2006/relationships/hyperlink" Target="http://www.editionsdelamartiniere.fr/ouvrage/quoi-de-neuf-au-moyen-age-/9782732477374" TargetMode="External"/><Relationship Id="rId15" Type="http://schemas.openxmlformats.org/officeDocument/2006/relationships/hyperlink" Target="https://www.franceculture.fr/emissions/le-salon-noir" TargetMode="External"/><Relationship Id="rId10" Type="http://schemas.openxmlformats.org/officeDocument/2006/relationships/hyperlink" Target="http://www.francetvinfo.fr/replay-radio/france-info-junior/franceinfo-junior-comment-vivait-on-au-moyen-age_1861333.html" TargetMode="External"/><Relationship Id="rId19" Type="http://schemas.openxmlformats.org/officeDocument/2006/relationships/hyperlink" Target="http://www.inrap.fr/dossier-actualite/travailler-au-moyen-age" TargetMode="External"/><Relationship Id="rId4" Type="http://schemas.openxmlformats.org/officeDocument/2006/relationships/hyperlink" Target="http://www.cite-sciences.fr/fr/au-programme/expos-temporaires/quoi-de-neuf-au-moyen-age/" TargetMode="External"/><Relationship Id="rId9" Type="http://schemas.openxmlformats.org/officeDocument/2006/relationships/hyperlink" Target="http://www.rfi.fr/emission/20161026-moyen-age-exposition-cite-sciences-industrie-maud-gouy" TargetMode="External"/><Relationship Id="rId14" Type="http://schemas.openxmlformats.org/officeDocument/2006/relationships/hyperlink" Target="http://culturebox.francetvinfo.fr/arts/expos/cite-des-sciences-loin-des-cliches-voila-ce-qu-etait-vraiment-le-moyen-age-248787"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college-de-france.fr/site/patrick-boucheron/inaugural-lecture-2015-12-17-18h00.htm" TargetMode="External"/><Relationship Id="rId13" Type="http://schemas.openxmlformats.org/officeDocument/2006/relationships/hyperlink" Target="http://www.persee.fr/doc/ccmed_0007-9731_2005_num_48_191_2915_t1_0257_0000_2" TargetMode="External"/><Relationship Id="rId3" Type="http://schemas.openxmlformats.org/officeDocument/2006/relationships/hyperlink" Target="https://lejournal.cnrs.fr/articles/le-moyen-age-selon-jacques-le-goff" TargetMode="External"/><Relationship Id="rId7" Type="http://schemas.openxmlformats.org/officeDocument/2006/relationships/hyperlink" Target="http://www.college-de-france.fr/media/presse/UPL8677482630731159683_DP_P_Boucheron.pdf" TargetMode="External"/><Relationship Id="rId12" Type="http://schemas.openxmlformats.org/officeDocument/2006/relationships/hyperlink" Target="http://www.la-croix.com/Culture/Livres-et-idees/Corps-histoire-personne-Moyen-Age-Jerome-Baschet-2016-11-03-1200800465"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lectures.revues.org/15220" TargetMode="External"/><Relationship Id="rId11" Type="http://schemas.openxmlformats.org/officeDocument/2006/relationships/hyperlink" Target="http://blogs.histoireglobale.com/la-societe-feodale-de-leurope-au-monde_828" TargetMode="External"/><Relationship Id="rId5" Type="http://schemas.openxmlformats.org/officeDocument/2006/relationships/hyperlink" Target="http://www.echomagazine.ch/archives/articles-2014/19-a-la-une/612-jacques-le-goff-lle-moyen-age-na-pas-ete-une-ere-de-tenebresr" TargetMode="External"/><Relationship Id="rId10" Type="http://schemas.openxmlformats.org/officeDocument/2006/relationships/hyperlink" Target="https://www.college-de-france.fr/site/patrick-boucheron/course-2015-2016.htm" TargetMode="External"/><Relationship Id="rId4" Type="http://schemas.openxmlformats.org/officeDocument/2006/relationships/hyperlink" Target="https://www.canal-u.tv/video/ehess/pour_un_autre_moyen_age_entretien_avec_jacques_le_goff.14016" TargetMode="External"/><Relationship Id="rId9" Type="http://schemas.openxmlformats.org/officeDocument/2006/relationships/hyperlink" Target="http://rue89.nouvelobs.com/2014/01/07/medieviste-est-bien-arme-comprendre-internet-suis-historien-moyen-age-posez-questions-248833" TargetMode="External"/><Relationship Id="rId14" Type="http://schemas.openxmlformats.org/officeDocument/2006/relationships/hyperlink" Target="http://salon-litteraire.linternaute.com/fr/histoire/review/1797793-la-civilisation-feodale-de-l-an-mil-a-la-colonisation-de-l-amerique-une-synthese-impressionnante-su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velotrail.chablais.free.fr/files/Le-role-de-la-religion.pdf" TargetMode="External"/><Relationship Id="rId13" Type="http://schemas.openxmlformats.org/officeDocument/2006/relationships/hyperlink" Target="http://passerelles.bnf.fr/albums/boutiques/index.htm" TargetMode="External"/><Relationship Id="rId18" Type="http://schemas.openxmlformats.org/officeDocument/2006/relationships/hyperlink" Target="http://whc.unesco.org/fr/list/996" TargetMode="External"/><Relationship Id="rId3" Type="http://schemas.openxmlformats.org/officeDocument/2006/relationships/hyperlink" Target="http://www.moyenagepassion.com/index.php/2016/04/24/mottes-castrales-archeologie-medievale-et-histoire-des-chateaux-teaser-projet-en-cours" TargetMode="External"/><Relationship Id="rId21" Type="http://schemas.openxmlformats.org/officeDocument/2006/relationships/hyperlink" Target="http://www.beffrois.com/index.php?myrub=470" TargetMode="External"/><Relationship Id="rId7" Type="http://schemas.openxmlformats.org/officeDocument/2006/relationships/hyperlink" Target="http://www.lemessager.fr/Actualite/Chablais/2012/05/26/article_abbaye_d_aulps_800_ans_d_histoire_en_10.shtml" TargetMode="External"/><Relationship Id="rId12" Type="http://schemas.openxmlformats.org/officeDocument/2006/relationships/hyperlink" Target="http://www.montrond-les-bains.fr/La-Vo-Fete-medievale-en-200" TargetMode="External"/><Relationship Id="rId17" Type="http://schemas.openxmlformats.org/officeDocument/2006/relationships/hyperlink" Target="http://www.lavenir.net/cnt/dmf20121122_00235053?pid=1670981" TargetMode="External"/><Relationship Id="rId2" Type="http://schemas.openxmlformats.org/officeDocument/2006/relationships/image" Target="../media/image11.jpeg"/><Relationship Id="rId16" Type="http://schemas.openxmlformats.org/officeDocument/2006/relationships/hyperlink" Target="https://www.pinterest.com/aertso/manuscrits" TargetMode="External"/><Relationship Id="rId20" Type="http://schemas.openxmlformats.org/officeDocument/2006/relationships/hyperlink" Target="http://hist-geo.ac-rouen.fr/pdg/5h/bruges/bruges.htm" TargetMode="External"/><Relationship Id="rId1" Type="http://schemas.openxmlformats.org/officeDocument/2006/relationships/slideLayout" Target="../slideLayouts/slideLayout7.xml"/><Relationship Id="rId6" Type="http://schemas.openxmlformats.org/officeDocument/2006/relationships/hyperlink" Target="http://www.abbayedaulps.fr/" TargetMode="External"/><Relationship Id="rId11" Type="http://schemas.openxmlformats.org/officeDocument/2006/relationships/hyperlink" Target="https://www.valleedaulps.com/panoramiques/site-mobile/abbaye-hiver/index.html" TargetMode="External"/><Relationship Id="rId24" Type="http://schemas.openxmlformats.org/officeDocument/2006/relationships/hyperlink" Target="http://nathalie.dorval.perso.neuf.fr/Bruges/" TargetMode="External"/><Relationship Id="rId5" Type="http://schemas.openxmlformats.org/officeDocument/2006/relationships/hyperlink" Target="http://www.universcience.tv/video-le-hameau-retrouve-10081.html" TargetMode="External"/><Relationship Id="rId15" Type="http://schemas.openxmlformats.org/officeDocument/2006/relationships/hyperlink" Target="http://www.lhistoire.fr/graphique-1-la-population-de-l%E2%80%99occident-au-moyen-ag" TargetMode="External"/><Relationship Id="rId23" Type="http://schemas.openxmlformats.org/officeDocument/2006/relationships/hyperlink" Target="http://hg.moitel.free.fr/spip/IMG/pdf/f2_edc_bruges.pdf" TargetMode="External"/><Relationship Id="rId10" Type="http://schemas.openxmlformats.org/officeDocument/2006/relationships/hyperlink" Target="https://books.google.fr/books?id=v3RuDQAAQBAJ&amp;pg=PA231&amp;lpg=PA231&amp;dq=Bans+Champ%C3%AAtres+d'Aulps&amp;source=bl&amp;ots=Zc5zxJbOUf&amp;sig=N81HNw7v4WPrtn1t_L8GjIyMzu0&amp;hl=fr&amp;sa=X&amp;ved=0ahUKEwinupbQpLDSAhUJWRQKHaM-AkoQ6AEIGTAA#v=onepage&amp;q=Bans%20Champ%C3%AAtres%20d'Aulps&amp;f=false" TargetMode="External"/><Relationship Id="rId19" Type="http://schemas.openxmlformats.org/officeDocument/2006/relationships/hyperlink" Target="http://whc.unesco.org/fr/list/996/video" TargetMode="External"/><Relationship Id="rId4" Type="http://schemas.openxmlformats.org/officeDocument/2006/relationships/hyperlink" Target="http://www.universcience.tv/categorie-les-experts-du-passe-904.html" TargetMode="External"/><Relationship Id="rId9" Type="http://schemas.openxmlformats.org/officeDocument/2006/relationships/hyperlink" Target="http://www.academia.edu/17900165/Une_abbaye_de_montagne_Sainte-Marie_d_Aulps._Son_histoire_et_son_domaine_par_ses_archives_2011_Documents_d_Histoire_savoyarde_publi%C3%A9s_par_l_Acad%C3%A9mie_chablaisienne_4_" TargetMode="External"/><Relationship Id="rId14" Type="http://schemas.openxmlformats.org/officeDocument/2006/relationships/hyperlink" Target="http://www.lhistoire.fr/carte/carte-l%E2%80%99occident-%C3%A0-la-fin-du-moyen-age%C2%A0-un-monde-de-circulations" TargetMode="External"/><Relationship Id="rId22" Type="http://schemas.openxmlformats.org/officeDocument/2006/relationships/hyperlink" Target="http://www.clio.fr/BIBLIOTHEQUE/bruges_ville_europeenne_millenaire.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LLPAPERS HD FREE - Knights, Warriors, Medie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ackgroundRemoval t="2000" b="100000" l="2008" r="97992">
                        <a14:backgroundMark x1="15060" y1="37833" x2="73695" y2="37500"/>
                        <a14:backgroundMark x1="86948" y1="5500" x2="86747" y2="14167"/>
                        <a14:backgroundMark x1="81727" y1="8667" x2="85944" y2="13833"/>
                        <a14:backgroundMark x1="81325" y1="11500" x2="84739" y2="13833"/>
                        <a14:backgroundMark x1="87349" y1="13500" x2="88755" y2="7333"/>
                        <a14:backgroundMark x1="89558" y1="13333" x2="93173" y2="10833"/>
                        <a14:backgroundMark x1="86546" y1="28833" x2="86345" y2="18000"/>
                        <a14:backgroundMark x1="86345" y1="30667" x2="86546" y2="29000"/>
                        <a14:backgroundMark x1="14257" y1="22667" x2="11044" y2="36167"/>
                        <a14:backgroundMark x1="14859" y1="22833" x2="17470" y2="20167"/>
                        <a14:backgroundMark x1="15863" y1="29000" x2="15863" y2="32333"/>
                        <a14:backgroundMark x1="21084" y1="32000" x2="21084" y2="29333"/>
                      </a14:backgroundRemoval>
                    </a14:imgEffect>
                  </a14:imgLayer>
                </a14:imgProps>
              </a:ext>
              <a:ext uri="{28A0092B-C50C-407E-A947-70E740481C1C}">
                <a14:useLocalDpi xmlns:a14="http://schemas.microsoft.com/office/drawing/2010/main" val="0"/>
              </a:ext>
            </a:extLst>
          </a:blip>
          <a:srcRect/>
          <a:stretch>
            <a:fillRect/>
          </a:stretch>
        </p:blipFill>
        <p:spPr bwMode="auto">
          <a:xfrm>
            <a:off x="2886988" y="-1374891"/>
            <a:ext cx="6311284" cy="6910156"/>
          </a:xfrm>
          <a:prstGeom prst="rect">
            <a:avLst/>
          </a:prstGeom>
          <a:noFill/>
          <a:ln>
            <a:noFill/>
          </a:ln>
          <a:effectLst>
            <a:glow rad="101600">
              <a:schemeClr val="bg2">
                <a:lumMod val="10000"/>
                <a:alpha val="60000"/>
              </a:schemeClr>
            </a:glow>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761096" y="1322735"/>
            <a:ext cx="4738128" cy="3785652"/>
          </a:xfrm>
          <a:prstGeom prst="rect">
            <a:avLst/>
          </a:prstGeom>
        </p:spPr>
        <p:txBody>
          <a:bodyPr wrap="square">
            <a:spAutoFit/>
          </a:bodyPr>
          <a:lstStyle/>
          <a:p>
            <a:pPr algn="ctr"/>
            <a:r>
              <a:rPr lang="fr-FR" sz="8000" dirty="0" smtClean="0">
                <a:ln w="1905">
                  <a:solidFill>
                    <a:sysClr val="windowText" lastClr="000000"/>
                  </a:solidFill>
                </a:ln>
                <a:solidFill>
                  <a:schemeClr val="accent2">
                    <a:lumMod val="50000"/>
                  </a:schemeClr>
                </a:solidFill>
                <a:effectLst>
                  <a:glow rad="101600">
                    <a:schemeClr val="bg2">
                      <a:lumMod val="75000"/>
                      <a:alpha val="60000"/>
                    </a:schemeClr>
                  </a:glow>
                  <a:innerShdw blurRad="69850" dist="43180" dir="5400000">
                    <a:srgbClr val="000000">
                      <a:alpha val="65000"/>
                    </a:srgbClr>
                  </a:innerShdw>
                </a:effectLst>
                <a:latin typeface="Crusades" pitchFamily="2" charset="0"/>
              </a:rPr>
              <a:t>Quoi de neuf au Moyen Age ?</a:t>
            </a:r>
            <a:endParaRPr lang="fr-FR" sz="8000" dirty="0">
              <a:ln w="1905">
                <a:solidFill>
                  <a:sysClr val="windowText" lastClr="000000"/>
                </a:solidFill>
              </a:ln>
              <a:solidFill>
                <a:schemeClr val="accent2">
                  <a:lumMod val="50000"/>
                </a:schemeClr>
              </a:solidFill>
              <a:effectLst>
                <a:glow rad="101600">
                  <a:schemeClr val="bg2">
                    <a:lumMod val="75000"/>
                    <a:alpha val="60000"/>
                  </a:schemeClr>
                </a:glow>
                <a:innerShdw blurRad="69850" dist="43180" dir="5400000">
                  <a:srgbClr val="000000">
                    <a:alpha val="65000"/>
                  </a:srgbClr>
                </a:innerShdw>
              </a:effectLst>
              <a:latin typeface="Crusades" pitchFamily="2" charset="0"/>
            </a:endParaRPr>
          </a:p>
        </p:txBody>
      </p:sp>
      <p:pic>
        <p:nvPicPr>
          <p:cNvPr id="4" name="Picture 2" descr="http://centenaire.org/sites/default/files/styles/full_16_9/public/atoms/images/logo_academie_guyane.png?itok=lxwIZ2LU"/>
          <p:cNvPicPr>
            <a:picLocks noChangeAspect="1" noChangeArrowheads="1"/>
          </p:cNvPicPr>
          <p:nvPr/>
        </p:nvPicPr>
        <p:blipFill rotWithShape="1">
          <a:blip r:embed="rId5"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32900" t="24317" r="32177" b="33855"/>
          <a:stretch/>
        </p:blipFill>
        <p:spPr bwMode="auto">
          <a:xfrm>
            <a:off x="7902155" y="6023512"/>
            <a:ext cx="1240632" cy="8344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ficher l'image d'origin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29" b="94286" l="3929" r="94643">
                        <a14:foregroundMark x1="47500" y1="25714" x2="47500" y2="19643"/>
                        <a14:foregroundMark x1="72857" y1="47500" x2="75714" y2="47857"/>
                        <a14:foregroundMark x1="48214" y1="68929" x2="48214" y2="75714"/>
                        <a14:foregroundMark x1="26429" y1="48929" x2="26429" y2="48929"/>
                      </a14:backgroundRemoval>
                    </a14:imgEffect>
                  </a14:imgLayer>
                </a14:imgProps>
              </a:ext>
              <a:ext uri="{28A0092B-C50C-407E-A947-70E740481C1C}">
                <a14:useLocalDpi xmlns:a14="http://schemas.microsoft.com/office/drawing/2010/main" val="0"/>
              </a:ext>
            </a:extLst>
          </a:blip>
          <a:srcRect/>
          <a:stretch>
            <a:fillRect/>
          </a:stretch>
        </p:blipFill>
        <p:spPr bwMode="auto">
          <a:xfrm>
            <a:off x="5370134" y="5222509"/>
            <a:ext cx="1278555" cy="1278555"/>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97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1500" fill="hold"/>
                                        <p:tgtEl>
                                          <p:spTgt spid="2052"/>
                                        </p:tgtEl>
                                        <p:attrNameLst>
                                          <p:attrName>ppt_x</p:attrName>
                                        </p:attrNameLst>
                                      </p:cBhvr>
                                      <p:tavLst>
                                        <p:tav tm="0">
                                          <p:val>
                                            <p:strVal val="1+#ppt_w/2"/>
                                          </p:val>
                                        </p:tav>
                                        <p:tav tm="100000">
                                          <p:val>
                                            <p:strVal val="#ppt_x"/>
                                          </p:val>
                                        </p:tav>
                                      </p:tavLst>
                                    </p:anim>
                                    <p:anim calcmode="lin" valueType="num">
                                      <p:cBhvr additive="base">
                                        <p:cTn id="8" dur="1500" fill="hold"/>
                                        <p:tgtEl>
                                          <p:spTgt spid="205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 calcmode="lin" valueType="num">
                                      <p:cBhvr>
                                        <p:cTn id="14"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3"/>
                                        </p:tgtEl>
                                      </p:cBhvr>
                                    </p:animEffect>
                                  </p:childTnLst>
                                </p:cTn>
                              </p:par>
                            </p:childTnLst>
                          </p:cTn>
                        </p:par>
                        <p:par>
                          <p:cTn id="17" fill="hold">
                            <p:stCondLst>
                              <p:cond delay="4500"/>
                            </p:stCondLst>
                            <p:childTnLst>
                              <p:par>
                                <p:cTn id="18" presetID="3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27" r="10673"/>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4500000" y="3384000"/>
            <a:ext cx="4633783" cy="3405195"/>
            <a:chOff x="359470" y="-2930929"/>
            <a:chExt cx="4633783" cy="3353622"/>
          </a:xfrm>
        </p:grpSpPr>
        <p:pic>
          <p:nvPicPr>
            <p:cNvPr id="4" name="Picture 6" descr="Afficher l'image d'origine"/>
            <p:cNvPicPr>
              <a:picLocks noChangeAspect="1" noChangeArrowheads="1"/>
            </p:cNvPicPr>
            <p:nvPr/>
          </p:nvPicPr>
          <p:blipFill>
            <a:blip r:embed="rId3">
              <a:clrChange>
                <a:clrFrom>
                  <a:srgbClr val="FEFEFC"/>
                </a:clrFrom>
                <a:clrTo>
                  <a:srgbClr val="FEFEFC">
                    <a:alpha val="0"/>
                  </a:srgbClr>
                </a:clrTo>
              </a:clrChange>
              <a:graysc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9470" y="-2930929"/>
              <a:ext cx="4633783" cy="3353622"/>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28105" y="-2656512"/>
              <a:ext cx="3743895" cy="2818971"/>
            </a:xfrm>
            <a:prstGeom prst="rect">
              <a:avLst/>
            </a:prstGeom>
            <a:noFill/>
          </p:spPr>
          <p:txBody>
            <a:bodyPr wrap="square" rtlCol="0">
              <a:spAutoFit/>
            </a:bodyPr>
            <a:lstStyle/>
            <a:p>
              <a:pPr algn="ctr"/>
              <a:r>
                <a:rPr lang="fr-FR" sz="6000" u="sng" dirty="0" smtClean="0">
                  <a:latin typeface="Crusades" pitchFamily="2" charset="0"/>
                </a:rPr>
                <a:t>Etape 6 </a:t>
              </a:r>
            </a:p>
            <a:p>
              <a:pPr algn="ctr"/>
              <a:r>
                <a:rPr lang="fr-FR" sz="6000" dirty="0" smtClean="0">
                  <a:latin typeface="Crusades" pitchFamily="2" charset="0"/>
                </a:rPr>
                <a:t>Bibliographie</a:t>
              </a:r>
            </a:p>
            <a:p>
              <a:pPr algn="ctr"/>
              <a:r>
                <a:rPr lang="fr-FR" sz="6000" dirty="0" err="1" smtClean="0">
                  <a:latin typeface="Crusades" pitchFamily="2" charset="0"/>
                </a:rPr>
                <a:t>Sitographie</a:t>
              </a:r>
              <a:endParaRPr lang="fr-FR" sz="6000" dirty="0">
                <a:latin typeface="Crusades" pitchFamily="2" charset="0"/>
              </a:endParaRPr>
            </a:p>
          </p:txBody>
        </p:sp>
      </p:grpSp>
    </p:spTree>
    <p:extLst>
      <p:ext uri="{BB962C8B-B14F-4D97-AF65-F5344CB8AC3E}">
        <p14:creationId xmlns:p14="http://schemas.microsoft.com/office/powerpoint/2010/main" val="4030293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11645"/>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5055036"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fr-FR" sz="7200" b="1" spc="150" dirty="0" smtClean="0">
                <a:ln w="11430"/>
                <a:solidFill>
                  <a:srgbClr val="F8F8F8"/>
                </a:solidFill>
                <a:effectLst>
                  <a:outerShdw blurRad="25400" algn="tl" rotWithShape="0">
                    <a:srgbClr val="000000">
                      <a:alpha val="43000"/>
                    </a:srgbClr>
                  </a:outerShdw>
                </a:effectLst>
                <a:latin typeface="Crusades" pitchFamily="2" charset="0"/>
              </a:rPr>
              <a:t>Ressources</a:t>
            </a:r>
            <a:endParaRPr lang="fr-FR" sz="7200" b="1" spc="150" dirty="0">
              <a:ln w="11430"/>
              <a:solidFill>
                <a:srgbClr val="F8F8F8"/>
              </a:solidFill>
              <a:effectLst>
                <a:outerShdw blurRad="25400" algn="tl" rotWithShape="0">
                  <a:srgbClr val="000000">
                    <a:alpha val="43000"/>
                  </a:srgbClr>
                </a:outerShdw>
              </a:effectLst>
              <a:latin typeface="Crusades" pitchFamily="2" charset="0"/>
            </a:endParaRPr>
          </a:p>
        </p:txBody>
      </p:sp>
      <p:sp>
        <p:nvSpPr>
          <p:cNvPr id="4" name="Rectangle 3"/>
          <p:cNvSpPr/>
          <p:nvPr/>
        </p:nvSpPr>
        <p:spPr>
          <a:xfrm>
            <a:off x="0" y="901482"/>
            <a:ext cx="9144000" cy="5956517"/>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u="sng" cap="small" dirty="0" smtClean="0">
                <a:solidFill>
                  <a:schemeClr val="accent1">
                    <a:lumMod val="50000"/>
                  </a:schemeClr>
                </a:solidFill>
                <a:effectLst>
                  <a:outerShdw blurRad="38100" dist="38100" dir="2700000" algn="tl">
                    <a:srgbClr val="000000">
                      <a:alpha val="43137"/>
                    </a:srgbClr>
                  </a:outerShdw>
                </a:effectLst>
                <a:latin typeface="Tw Cen MT" pitchFamily="34" charset="0"/>
              </a:rPr>
              <a:t>I. Autour de la thématique </a:t>
            </a:r>
          </a:p>
          <a:p>
            <a:pPr algn="r"/>
            <a:r>
              <a:rPr lang="fr-FR" sz="10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Exposition et dossiers spéciaux</a:t>
            </a:r>
          </a:p>
          <a:p>
            <a:r>
              <a:rPr lang="fr-FR" sz="1000" u="sng" dirty="0">
                <a:latin typeface="Tw Cen MT" pitchFamily="34" charset="0"/>
                <a:hlinkClick r:id="rId4"/>
              </a:rPr>
              <a:t>http://www.cite-sciences.fr/fr/au-programme/expos-temporaires/quoi-de-neuf-au-moyen-age/</a:t>
            </a:r>
            <a:r>
              <a:rPr lang="fr-FR" sz="1000" dirty="0">
                <a:latin typeface="Tw Cen MT" pitchFamily="34" charset="0"/>
              </a:rPr>
              <a:t> </a:t>
            </a:r>
            <a:r>
              <a:rPr lang="fr-FR" sz="1000" dirty="0">
                <a:solidFill>
                  <a:schemeClr val="bg2">
                    <a:lumMod val="10000"/>
                  </a:schemeClr>
                </a:solidFill>
                <a:latin typeface="Tw Cen MT" pitchFamily="34" charset="0"/>
              </a:rPr>
              <a:t>(site de </a:t>
            </a:r>
            <a:r>
              <a:rPr lang="fr-FR" sz="1000" dirty="0" smtClean="0">
                <a:solidFill>
                  <a:schemeClr val="bg2">
                    <a:lumMod val="10000"/>
                  </a:schemeClr>
                </a:solidFill>
                <a:latin typeface="Tw Cen MT" pitchFamily="34" charset="0"/>
              </a:rPr>
              <a:t>l’expo de la cité des sciences)</a:t>
            </a:r>
            <a:endParaRPr lang="fr-FR" sz="1000" dirty="0">
              <a:solidFill>
                <a:schemeClr val="bg2">
                  <a:lumMod val="10000"/>
                </a:schemeClr>
              </a:solidFill>
              <a:latin typeface="Tw Cen MT" pitchFamily="34" charset="0"/>
            </a:endParaRPr>
          </a:p>
          <a:p>
            <a:r>
              <a:rPr lang="fr-FR" sz="1000" u="sng" dirty="0">
                <a:latin typeface="Tw Cen MT" pitchFamily="34" charset="0"/>
                <a:hlinkClick r:id="rId5"/>
              </a:rPr>
              <a:t>http://www.editionsdelamartiniere.fr/ouvrage/quoi-de-neuf-au-moyen-age-/9782732477374</a:t>
            </a:r>
            <a:r>
              <a:rPr lang="fr-FR" sz="1000" dirty="0">
                <a:latin typeface="Tw Cen MT" pitchFamily="34" charset="0"/>
              </a:rPr>
              <a:t> </a:t>
            </a:r>
            <a:r>
              <a:rPr lang="fr-FR" sz="1000" dirty="0">
                <a:solidFill>
                  <a:schemeClr val="bg2">
                    <a:lumMod val="10000"/>
                  </a:schemeClr>
                </a:solidFill>
                <a:latin typeface="Tw Cen MT" pitchFamily="34" charset="0"/>
              </a:rPr>
              <a:t>(catalogue de </a:t>
            </a:r>
            <a:r>
              <a:rPr lang="fr-FR" sz="1000" dirty="0" smtClean="0">
                <a:solidFill>
                  <a:schemeClr val="bg2">
                    <a:lumMod val="10000"/>
                  </a:schemeClr>
                </a:solidFill>
                <a:latin typeface="Tw Cen MT" pitchFamily="34" charset="0"/>
              </a:rPr>
              <a:t>l’exposition. Extraits)</a:t>
            </a:r>
            <a:endParaRPr lang="fr-FR" sz="1000" dirty="0">
              <a:solidFill>
                <a:schemeClr val="bg2">
                  <a:lumMod val="10000"/>
                </a:schemeClr>
              </a:solidFill>
              <a:latin typeface="Tw Cen MT" pitchFamily="34" charset="0"/>
            </a:endParaRPr>
          </a:p>
          <a:p>
            <a:r>
              <a:rPr lang="fr-FR" sz="1000" u="sng" dirty="0">
                <a:latin typeface="Tw Cen MT" pitchFamily="34" charset="0"/>
                <a:hlinkClick r:id="rId6"/>
              </a:rPr>
              <a:t>http://www.lhistoire.fr/parution/mensuel-428</a:t>
            </a:r>
            <a:r>
              <a:rPr lang="fr-FR" sz="1000" dirty="0">
                <a:latin typeface="Tw Cen MT" pitchFamily="34" charset="0"/>
              </a:rPr>
              <a:t> </a:t>
            </a:r>
            <a:r>
              <a:rPr lang="fr-FR" sz="1000" dirty="0">
                <a:solidFill>
                  <a:schemeClr val="bg2">
                    <a:lumMod val="10000"/>
                  </a:schemeClr>
                </a:solidFill>
                <a:latin typeface="Tw Cen MT" pitchFamily="34" charset="0"/>
              </a:rPr>
              <a:t>(site du magazine </a:t>
            </a:r>
            <a:r>
              <a:rPr lang="fr-FR" sz="1000" dirty="0" smtClean="0">
                <a:solidFill>
                  <a:schemeClr val="bg2">
                    <a:lumMod val="10000"/>
                  </a:schemeClr>
                </a:solidFill>
                <a:latin typeface="Tw Cen MT" pitchFamily="34" charset="0"/>
              </a:rPr>
              <a:t>l’Histoire/mensuel </a:t>
            </a:r>
            <a:r>
              <a:rPr lang="fr-FR" sz="1000" dirty="0">
                <a:solidFill>
                  <a:schemeClr val="bg2">
                    <a:lumMod val="10000"/>
                  </a:schemeClr>
                </a:solidFill>
                <a:latin typeface="Tw Cen MT" pitchFamily="34" charset="0"/>
              </a:rPr>
              <a:t>d’octobre 2016)</a:t>
            </a:r>
          </a:p>
          <a:p>
            <a:r>
              <a:rPr lang="fr-FR" sz="1000" u="sng" dirty="0">
                <a:latin typeface="Tw Cen MT" pitchFamily="34" charset="0"/>
                <a:hlinkClick r:id="rId7"/>
              </a:rPr>
              <a:t>http://www.lhistoire.fr/webdossier-arch%C3%A9ologie-et-histoire-du-moyen-%C3%A2ge</a:t>
            </a:r>
            <a:r>
              <a:rPr lang="fr-FR" sz="1000" dirty="0">
                <a:latin typeface="Tw Cen MT" pitchFamily="34" charset="0"/>
              </a:rPr>
              <a:t> </a:t>
            </a:r>
            <a:r>
              <a:rPr lang="fr-FR" sz="1000" dirty="0">
                <a:solidFill>
                  <a:schemeClr val="bg2">
                    <a:lumMod val="10000"/>
                  </a:schemeClr>
                </a:solidFill>
                <a:latin typeface="Tw Cen MT" pitchFamily="34" charset="0"/>
              </a:rPr>
              <a:t>(</a:t>
            </a:r>
            <a:r>
              <a:rPr lang="fr-FR" sz="1000" dirty="0" err="1">
                <a:solidFill>
                  <a:schemeClr val="bg2">
                    <a:lumMod val="10000"/>
                  </a:schemeClr>
                </a:solidFill>
                <a:latin typeface="Tw Cen MT" pitchFamily="34" charset="0"/>
              </a:rPr>
              <a:t>webdossier</a:t>
            </a:r>
            <a:r>
              <a:rPr lang="fr-FR" sz="1000" dirty="0">
                <a:solidFill>
                  <a:schemeClr val="bg2">
                    <a:lumMod val="10000"/>
                  </a:schemeClr>
                </a:solidFill>
                <a:latin typeface="Tw Cen MT" pitchFamily="34" charset="0"/>
              </a:rPr>
              <a:t> thématique réalisé</a:t>
            </a:r>
            <a:r>
              <a:rPr lang="fr-FR" sz="1000" dirty="0" smtClean="0">
                <a:solidFill>
                  <a:schemeClr val="bg2">
                    <a:lumMod val="10000"/>
                  </a:schemeClr>
                </a:solidFill>
                <a:latin typeface="Tw Cen MT" pitchFamily="34" charset="0"/>
              </a:rPr>
              <a:t>)</a:t>
            </a:r>
            <a:endParaRPr lang="fr-FR" sz="1000" dirty="0">
              <a:solidFill>
                <a:schemeClr val="bg2">
                  <a:lumMod val="10000"/>
                </a:schemeClr>
              </a:solidFill>
              <a:latin typeface="Tw Cen MT" pitchFamily="34" charset="0"/>
            </a:endParaRPr>
          </a:p>
          <a:p>
            <a:pPr algn="r"/>
            <a:r>
              <a:rPr lang="fr-FR" sz="10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Emissions radio disponibles en </a:t>
            </a:r>
            <a:r>
              <a:rPr lang="fr-FR" sz="1000" b="1" u="sng" cap="small" dirty="0" err="1" smtClean="0">
                <a:solidFill>
                  <a:schemeClr val="accent2">
                    <a:lumMod val="50000"/>
                  </a:schemeClr>
                </a:solidFill>
                <a:effectLst>
                  <a:outerShdw blurRad="38100" dist="38100" dir="2700000" algn="tl">
                    <a:srgbClr val="000000">
                      <a:alpha val="43137"/>
                    </a:srgbClr>
                  </a:outerShdw>
                </a:effectLst>
                <a:latin typeface="Tw Cen MT" pitchFamily="34" charset="0"/>
              </a:rPr>
              <a:t>postcast</a:t>
            </a:r>
            <a:endParaRPr lang="fr-FR" sz="10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endParaRPr>
          </a:p>
          <a:p>
            <a:r>
              <a:rPr lang="fr-FR" sz="1000" dirty="0">
                <a:solidFill>
                  <a:schemeClr val="bg2">
                    <a:lumMod val="10000"/>
                  </a:schemeClr>
                </a:solidFill>
                <a:latin typeface="Tw Cen MT" pitchFamily="34" charset="0"/>
                <a:hlinkClick r:id="rId8"/>
              </a:rPr>
              <a:t>https://</a:t>
            </a:r>
            <a:r>
              <a:rPr lang="fr-FR" sz="1000" dirty="0" smtClean="0">
                <a:solidFill>
                  <a:schemeClr val="bg2">
                    <a:lumMod val="10000"/>
                  </a:schemeClr>
                </a:solidFill>
                <a:latin typeface="Tw Cen MT" pitchFamily="34" charset="0"/>
                <a:hlinkClick r:id="rId8"/>
              </a:rPr>
              <a:t>www.francebleu.fr/emissions/une-1ere-idee-de-sortie/107-1/evelyne-hiard-commissaire-de-l-exposition-quoi-de-neuf-au-moyen-age-la-cite-des-sciences</a:t>
            </a:r>
            <a:r>
              <a:rPr lang="fr-FR" sz="1000" dirty="0">
                <a:solidFill>
                  <a:schemeClr val="bg2">
                    <a:lumMod val="10000"/>
                  </a:schemeClr>
                </a:solidFill>
                <a:latin typeface="Tw Cen MT" pitchFamily="34" charset="0"/>
              </a:rPr>
              <a:t> </a:t>
            </a:r>
            <a:r>
              <a:rPr lang="fr-FR" sz="1000" dirty="0" smtClean="0">
                <a:solidFill>
                  <a:schemeClr val="bg2">
                    <a:lumMod val="10000"/>
                  </a:schemeClr>
                </a:solidFill>
                <a:latin typeface="Tw Cen MT" pitchFamily="34" charset="0"/>
              </a:rPr>
              <a:t>(interview d’Evelyne </a:t>
            </a:r>
            <a:r>
              <a:rPr lang="fr-FR" sz="1000" dirty="0" err="1">
                <a:solidFill>
                  <a:schemeClr val="bg2">
                    <a:lumMod val="10000"/>
                  </a:schemeClr>
                </a:solidFill>
                <a:latin typeface="Tw Cen MT" pitchFamily="34" charset="0"/>
              </a:rPr>
              <a:t>Hiard</a:t>
            </a:r>
            <a:r>
              <a:rPr lang="fr-FR" sz="1000" dirty="0">
                <a:solidFill>
                  <a:schemeClr val="bg2">
                    <a:lumMod val="10000"/>
                  </a:schemeClr>
                </a:solidFill>
                <a:latin typeface="Tw Cen MT" pitchFamily="34" charset="0"/>
              </a:rPr>
              <a:t>, commissaire de </a:t>
            </a:r>
            <a:r>
              <a:rPr lang="fr-FR" sz="1000" dirty="0" smtClean="0">
                <a:solidFill>
                  <a:schemeClr val="bg2">
                    <a:lumMod val="10000"/>
                  </a:schemeClr>
                </a:solidFill>
                <a:latin typeface="Tw Cen MT" pitchFamily="34" charset="0"/>
              </a:rPr>
              <a:t>l’exposition </a:t>
            </a:r>
            <a:r>
              <a:rPr lang="fr-FR" sz="1000" dirty="0">
                <a:solidFill>
                  <a:schemeClr val="bg2">
                    <a:lumMod val="10000"/>
                  </a:schemeClr>
                </a:solidFill>
                <a:latin typeface="Tw Cen MT" pitchFamily="34" charset="0"/>
              </a:rPr>
              <a:t>Quoi de neuf au Moyen Age à la Cité des </a:t>
            </a:r>
            <a:r>
              <a:rPr lang="fr-FR" sz="1000" dirty="0" smtClean="0">
                <a:solidFill>
                  <a:schemeClr val="bg2">
                    <a:lumMod val="10000"/>
                  </a:schemeClr>
                </a:solidFill>
                <a:latin typeface="Tw Cen MT" pitchFamily="34" charset="0"/>
              </a:rPr>
              <a:t>sciences)</a:t>
            </a:r>
          </a:p>
          <a:p>
            <a:pPr algn="just"/>
            <a:r>
              <a:rPr lang="fr-FR" sz="1000" dirty="0">
                <a:solidFill>
                  <a:schemeClr val="bg2">
                    <a:lumMod val="10000"/>
                  </a:schemeClr>
                </a:solidFill>
                <a:latin typeface="Tw Cen MT" pitchFamily="34" charset="0"/>
                <a:hlinkClick r:id="rId9"/>
              </a:rPr>
              <a:t>http://</a:t>
            </a:r>
            <a:r>
              <a:rPr lang="fr-FR" sz="1000" dirty="0" smtClean="0">
                <a:solidFill>
                  <a:schemeClr val="bg2">
                    <a:lumMod val="10000"/>
                  </a:schemeClr>
                </a:solidFill>
                <a:latin typeface="Tw Cen MT" pitchFamily="34" charset="0"/>
                <a:hlinkClick r:id="rId9"/>
              </a:rPr>
              <a:t>www.rfi.fr/emission/20161026-moyen-age-exposition-cite-sciences-industrie-maud-gouy</a:t>
            </a:r>
            <a:r>
              <a:rPr lang="fr-FR" sz="1000" dirty="0" smtClean="0">
                <a:solidFill>
                  <a:schemeClr val="bg2">
                    <a:lumMod val="10000"/>
                  </a:schemeClr>
                </a:solidFill>
                <a:latin typeface="Tw Cen MT" pitchFamily="34" charset="0"/>
              </a:rPr>
              <a:t> (« autour de la question » consacré à l’exposition avec Maud </a:t>
            </a:r>
            <a:r>
              <a:rPr lang="fr-FR" sz="1000" dirty="0" err="1">
                <a:solidFill>
                  <a:schemeClr val="bg2">
                    <a:lumMod val="10000"/>
                  </a:schemeClr>
                </a:solidFill>
                <a:latin typeface="Tw Cen MT" pitchFamily="34" charset="0"/>
              </a:rPr>
              <a:t>Gouy</a:t>
            </a:r>
            <a:r>
              <a:rPr lang="fr-FR" sz="1000" dirty="0">
                <a:solidFill>
                  <a:schemeClr val="bg2">
                    <a:lumMod val="10000"/>
                  </a:schemeClr>
                </a:solidFill>
                <a:latin typeface="Tw Cen MT" pitchFamily="34" charset="0"/>
              </a:rPr>
              <a:t>, muséographe et commissaire de l’exposition Quoi de neuf au Moyen-Âge ?)</a:t>
            </a:r>
          </a:p>
          <a:p>
            <a:r>
              <a:rPr lang="fr-FR" sz="1000" dirty="0" smtClean="0">
                <a:latin typeface="Tw Cen MT" pitchFamily="34" charset="0"/>
                <a:hlinkClick r:id="rId10"/>
              </a:rPr>
              <a:t>http</a:t>
            </a:r>
            <a:r>
              <a:rPr lang="fr-FR" sz="1000" dirty="0">
                <a:latin typeface="Tw Cen MT" pitchFamily="34" charset="0"/>
                <a:hlinkClick r:id="rId10"/>
              </a:rPr>
              <a:t>://</a:t>
            </a:r>
            <a:r>
              <a:rPr lang="fr-FR" sz="1000" dirty="0" smtClean="0">
                <a:latin typeface="Tw Cen MT" pitchFamily="34" charset="0"/>
                <a:hlinkClick r:id="rId10"/>
              </a:rPr>
              <a:t>www.francetvinfo.fr/replay-radio/france-info-junior/franceinfo-junior-comment-vivait-on-au-moyen-age_1861333.html</a:t>
            </a:r>
            <a:r>
              <a:rPr lang="fr-FR" sz="1000" dirty="0" smtClean="0">
                <a:latin typeface="Tw Cen MT" pitchFamily="34" charset="0"/>
              </a:rPr>
              <a:t> </a:t>
            </a:r>
            <a:r>
              <a:rPr lang="fr-FR" sz="1000" dirty="0" smtClean="0">
                <a:solidFill>
                  <a:schemeClr val="bg2">
                    <a:lumMod val="10000"/>
                  </a:schemeClr>
                </a:solidFill>
                <a:latin typeface="Tw Cen MT" pitchFamily="34" charset="0"/>
              </a:rPr>
              <a:t>(pour les élèves)</a:t>
            </a:r>
          </a:p>
          <a:p>
            <a:r>
              <a:rPr lang="fr-FR" sz="1000" dirty="0">
                <a:solidFill>
                  <a:schemeClr val="bg2">
                    <a:lumMod val="10000"/>
                  </a:schemeClr>
                </a:solidFill>
                <a:latin typeface="Tw Cen MT" pitchFamily="34" charset="0"/>
                <a:hlinkClick r:id="rId11"/>
              </a:rPr>
              <a:t>https://</a:t>
            </a:r>
            <a:r>
              <a:rPr lang="fr-FR" sz="1000" dirty="0" smtClean="0">
                <a:solidFill>
                  <a:schemeClr val="bg2">
                    <a:lumMod val="10000"/>
                  </a:schemeClr>
                </a:solidFill>
                <a:latin typeface="Tw Cen MT" pitchFamily="34" charset="0"/>
                <a:hlinkClick r:id="rId11"/>
              </a:rPr>
              <a:t>www.franceculture.fr/emissions/carbone-14-le-magazine-de-larcheologie/doit-tout-au-moyen-age#item-grid-</a:t>
            </a:r>
            <a:r>
              <a:rPr lang="fr-FR" sz="1000" dirty="0" smtClean="0">
                <a:solidFill>
                  <a:schemeClr val="bg2">
                    <a:lumMod val="10000"/>
                  </a:schemeClr>
                </a:solidFill>
                <a:latin typeface="Tw Cen MT" pitchFamily="34" charset="0"/>
              </a:rPr>
              <a:t> </a:t>
            </a:r>
            <a:r>
              <a:rPr lang="fr-FR" sz="1000" dirty="0">
                <a:solidFill>
                  <a:schemeClr val="bg2">
                    <a:lumMod val="10000"/>
                  </a:schemeClr>
                </a:solidFill>
                <a:latin typeface="Tw Cen MT" pitchFamily="34" charset="0"/>
              </a:rPr>
              <a:t>(</a:t>
            </a:r>
            <a:r>
              <a:rPr lang="fr-FR" sz="1000" dirty="0" smtClean="0">
                <a:solidFill>
                  <a:schemeClr val="bg2">
                    <a:lumMod val="10000"/>
                  </a:schemeClr>
                </a:solidFill>
                <a:latin typeface="Tw Cen MT" pitchFamily="34" charset="0"/>
              </a:rPr>
              <a:t>intervenant Isabelle </a:t>
            </a:r>
            <a:r>
              <a:rPr lang="fr-FR" sz="1000" dirty="0" err="1">
                <a:solidFill>
                  <a:schemeClr val="bg2">
                    <a:lumMod val="10000"/>
                  </a:schemeClr>
                </a:solidFill>
                <a:latin typeface="Tw Cen MT" pitchFamily="34" charset="0"/>
              </a:rPr>
              <a:t>Catteddu</a:t>
            </a:r>
            <a:r>
              <a:rPr lang="fr-FR" sz="1000" dirty="0">
                <a:solidFill>
                  <a:schemeClr val="bg2">
                    <a:lumMod val="10000"/>
                  </a:schemeClr>
                </a:solidFill>
                <a:latin typeface="Tw Cen MT" pitchFamily="34" charset="0"/>
              </a:rPr>
              <a:t> : archéologue médiéviste à </a:t>
            </a:r>
            <a:r>
              <a:rPr lang="fr-FR" sz="1000" dirty="0" smtClean="0">
                <a:solidFill>
                  <a:schemeClr val="bg2">
                    <a:lumMod val="10000"/>
                  </a:schemeClr>
                </a:solidFill>
                <a:latin typeface="Tw Cen MT" pitchFamily="34" charset="0"/>
              </a:rPr>
              <a:t>l'</a:t>
            </a:r>
            <a:r>
              <a:rPr lang="fr-FR" sz="1000" dirty="0" err="1" smtClean="0">
                <a:solidFill>
                  <a:schemeClr val="bg2">
                    <a:lumMod val="10000"/>
                  </a:schemeClr>
                </a:solidFill>
                <a:latin typeface="Tw Cen MT" pitchFamily="34" charset="0"/>
              </a:rPr>
              <a:t>Inrap</a:t>
            </a:r>
            <a:r>
              <a:rPr lang="fr-FR" sz="1000" dirty="0" smtClean="0">
                <a:solidFill>
                  <a:schemeClr val="bg2">
                    <a:lumMod val="10000"/>
                  </a:schemeClr>
                </a:solidFill>
                <a:latin typeface="Tw Cen MT" pitchFamily="34" charset="0"/>
              </a:rPr>
              <a:t> et </a:t>
            </a:r>
            <a:r>
              <a:rPr lang="fr-FR" sz="1000" dirty="0" err="1" smtClean="0">
                <a:solidFill>
                  <a:schemeClr val="bg2">
                    <a:lumMod val="10000"/>
                  </a:schemeClr>
                </a:solidFill>
                <a:latin typeface="Tw Cen MT" pitchFamily="34" charset="0"/>
              </a:rPr>
              <a:t>Joelle</a:t>
            </a:r>
            <a:r>
              <a:rPr lang="fr-FR" sz="1000" dirty="0" smtClean="0">
                <a:solidFill>
                  <a:schemeClr val="bg2">
                    <a:lumMod val="10000"/>
                  </a:schemeClr>
                </a:solidFill>
                <a:latin typeface="Tw Cen MT" pitchFamily="34" charset="0"/>
              </a:rPr>
              <a:t> </a:t>
            </a:r>
            <a:r>
              <a:rPr lang="fr-FR" sz="1000" dirty="0">
                <a:solidFill>
                  <a:schemeClr val="bg2">
                    <a:lumMod val="10000"/>
                  </a:schemeClr>
                </a:solidFill>
                <a:latin typeface="Tw Cen MT" pitchFamily="34" charset="0"/>
              </a:rPr>
              <a:t>Burnouf : Professeure à l'université de </a:t>
            </a:r>
            <a:r>
              <a:rPr lang="fr-FR" sz="1000" dirty="0" smtClean="0">
                <a:solidFill>
                  <a:schemeClr val="bg2">
                    <a:lumMod val="10000"/>
                  </a:schemeClr>
                </a:solidFill>
                <a:latin typeface="Tw Cen MT" pitchFamily="34" charset="0"/>
              </a:rPr>
              <a:t>Paris)</a:t>
            </a:r>
          </a:p>
          <a:p>
            <a:r>
              <a:rPr lang="fr-FR" sz="1000" dirty="0">
                <a:solidFill>
                  <a:schemeClr val="bg2">
                    <a:lumMod val="10000"/>
                  </a:schemeClr>
                </a:solidFill>
                <a:latin typeface="Tw Cen MT" pitchFamily="34" charset="0"/>
                <a:hlinkClick r:id="rId12"/>
              </a:rPr>
              <a:t>https://</a:t>
            </a:r>
            <a:r>
              <a:rPr lang="fr-FR" sz="1000" dirty="0" smtClean="0">
                <a:solidFill>
                  <a:schemeClr val="bg2">
                    <a:lumMod val="10000"/>
                  </a:schemeClr>
                </a:solidFill>
                <a:latin typeface="Tw Cen MT" pitchFamily="34" charset="0"/>
                <a:hlinkClick r:id="rId12"/>
              </a:rPr>
              <a:t>www.franceculture.fr/emissions/la-fabrique-de-lhistoire/qui-dirige-la-societe-medievale?xtmc=moyen%20age&amp;xtnp=1&amp;xtcr=14</a:t>
            </a:r>
            <a:r>
              <a:rPr lang="fr-FR" sz="1000" dirty="0" smtClean="0">
                <a:solidFill>
                  <a:schemeClr val="bg2">
                    <a:lumMod val="10000"/>
                  </a:schemeClr>
                </a:solidFill>
                <a:latin typeface="Tw Cen MT" pitchFamily="34" charset="0"/>
              </a:rPr>
              <a:t> </a:t>
            </a:r>
            <a:r>
              <a:rPr lang="fr-FR" sz="1000" dirty="0">
                <a:solidFill>
                  <a:schemeClr val="bg2">
                    <a:lumMod val="10000"/>
                  </a:schemeClr>
                </a:solidFill>
                <a:latin typeface="Tw Cen MT" pitchFamily="34" charset="0"/>
              </a:rPr>
              <a:t>(intervenant Brigitte </a:t>
            </a:r>
            <a:r>
              <a:rPr lang="fr-FR" sz="1000" dirty="0" err="1">
                <a:solidFill>
                  <a:schemeClr val="bg2">
                    <a:lumMod val="10000"/>
                  </a:schemeClr>
                </a:solidFill>
                <a:latin typeface="Tw Cen MT" pitchFamily="34" charset="0"/>
              </a:rPr>
              <a:t>Boissavit</a:t>
            </a:r>
            <a:r>
              <a:rPr lang="fr-FR" sz="1000" dirty="0">
                <a:solidFill>
                  <a:schemeClr val="bg2">
                    <a:lumMod val="10000"/>
                  </a:schemeClr>
                </a:solidFill>
                <a:latin typeface="Tw Cen MT" pitchFamily="34" charset="0"/>
              </a:rPr>
              <a:t> - Camus : Professeur d’archéologie et d’histoire de l’art du Moyen –Age à l’Université de Paris Ouest Nanterre La </a:t>
            </a:r>
            <a:r>
              <a:rPr lang="fr-FR" sz="1000" dirty="0" smtClean="0">
                <a:solidFill>
                  <a:schemeClr val="bg2">
                    <a:lumMod val="10000"/>
                  </a:schemeClr>
                </a:solidFill>
                <a:latin typeface="Tw Cen MT" pitchFamily="34" charset="0"/>
              </a:rPr>
              <a:t>Défense et Hélène </a:t>
            </a:r>
            <a:r>
              <a:rPr lang="fr-FR" sz="1000" dirty="0" err="1">
                <a:solidFill>
                  <a:schemeClr val="bg2">
                    <a:lumMod val="10000"/>
                  </a:schemeClr>
                </a:solidFill>
                <a:latin typeface="Tw Cen MT" pitchFamily="34" charset="0"/>
              </a:rPr>
              <a:t>Noizet</a:t>
            </a:r>
            <a:r>
              <a:rPr lang="fr-FR" sz="1000" dirty="0">
                <a:solidFill>
                  <a:schemeClr val="bg2">
                    <a:lumMod val="10000"/>
                  </a:schemeClr>
                </a:solidFill>
                <a:latin typeface="Tw Cen MT" pitchFamily="34" charset="0"/>
              </a:rPr>
              <a:t> : Historienne médiéviste Maître de conférences HDR à L’Université Paris 1 Panthéon </a:t>
            </a:r>
            <a:r>
              <a:rPr lang="fr-FR" sz="1000" dirty="0" smtClean="0">
                <a:solidFill>
                  <a:schemeClr val="bg2">
                    <a:lumMod val="10000"/>
                  </a:schemeClr>
                </a:solidFill>
                <a:latin typeface="Tw Cen MT" pitchFamily="34" charset="0"/>
              </a:rPr>
              <a:t>–Sorbonne)</a:t>
            </a:r>
          </a:p>
          <a:p>
            <a:r>
              <a:rPr lang="fr-FR" sz="1000" dirty="0">
                <a:solidFill>
                  <a:schemeClr val="bg2">
                    <a:lumMod val="10000"/>
                  </a:schemeClr>
                </a:solidFill>
                <a:latin typeface="Tw Cen MT" pitchFamily="34" charset="0"/>
                <a:hlinkClick r:id="rId13"/>
              </a:rPr>
              <a:t>https://</a:t>
            </a:r>
            <a:r>
              <a:rPr lang="fr-FR" sz="1000" dirty="0" smtClean="0">
                <a:solidFill>
                  <a:schemeClr val="bg2">
                    <a:lumMod val="10000"/>
                  </a:schemeClr>
                </a:solidFill>
                <a:latin typeface="Tw Cen MT" pitchFamily="34" charset="0"/>
                <a:hlinkClick r:id="rId13"/>
              </a:rPr>
              <a:t>www.franceinter.fr/emissions/la-marche-de-l-histoire/la-marche-de-l-histoire-01-novembre-2016</a:t>
            </a:r>
            <a:r>
              <a:rPr lang="fr-FR" sz="1000" dirty="0" smtClean="0">
                <a:solidFill>
                  <a:schemeClr val="bg2">
                    <a:lumMod val="10000"/>
                  </a:schemeClr>
                </a:solidFill>
                <a:latin typeface="Tw Cen MT" pitchFamily="34" charset="0"/>
              </a:rPr>
              <a:t> (la marche </a:t>
            </a:r>
            <a:r>
              <a:rPr lang="fr-FR" sz="1000" dirty="0">
                <a:solidFill>
                  <a:schemeClr val="bg2">
                    <a:lumMod val="10000"/>
                  </a:schemeClr>
                </a:solidFill>
                <a:latin typeface="Tw Cen MT" pitchFamily="34" charset="0"/>
              </a:rPr>
              <a:t>de l’histoire : Quoi de neuf au Moyen Âge ? La ville </a:t>
            </a:r>
            <a:r>
              <a:rPr lang="fr-FR" sz="1000" dirty="0" smtClean="0">
                <a:solidFill>
                  <a:schemeClr val="bg2">
                    <a:lumMod val="10000"/>
                  </a:schemeClr>
                </a:solidFill>
                <a:latin typeface="Tw Cen MT" pitchFamily="34" charset="0"/>
              </a:rPr>
              <a:t>! </a:t>
            </a:r>
            <a:r>
              <a:rPr lang="fr-FR" sz="1000" dirty="0">
                <a:solidFill>
                  <a:schemeClr val="bg2">
                    <a:lumMod val="10000"/>
                  </a:schemeClr>
                </a:solidFill>
                <a:latin typeface="Tw Cen MT" pitchFamily="34" charset="0"/>
              </a:rPr>
              <a:t>Avec Hélène </a:t>
            </a:r>
            <a:r>
              <a:rPr lang="fr-FR" sz="1000" dirty="0" err="1" smtClean="0">
                <a:solidFill>
                  <a:schemeClr val="bg2">
                    <a:lumMod val="10000"/>
                  </a:schemeClr>
                </a:solidFill>
                <a:latin typeface="Tw Cen MT" pitchFamily="34" charset="0"/>
              </a:rPr>
              <a:t>Noizet</a:t>
            </a:r>
            <a:r>
              <a:rPr lang="fr-FR" sz="1000" dirty="0" smtClean="0">
                <a:solidFill>
                  <a:schemeClr val="bg2">
                    <a:lumMod val="10000"/>
                  </a:schemeClr>
                </a:solidFill>
                <a:latin typeface="Tw Cen MT" pitchFamily="34" charset="0"/>
              </a:rPr>
              <a:t>)</a:t>
            </a:r>
          </a:p>
          <a:p>
            <a:r>
              <a:rPr lang="fr-FR" sz="1000" dirty="0">
                <a:solidFill>
                  <a:schemeClr val="bg2">
                    <a:lumMod val="10000"/>
                  </a:schemeClr>
                </a:solidFill>
                <a:latin typeface="Tw Cen MT" pitchFamily="34" charset="0"/>
                <a:hlinkClick r:id="rId14"/>
              </a:rPr>
              <a:t>http://</a:t>
            </a:r>
            <a:r>
              <a:rPr lang="fr-FR" sz="1000" dirty="0" smtClean="0">
                <a:solidFill>
                  <a:schemeClr val="bg2">
                    <a:lumMod val="10000"/>
                  </a:schemeClr>
                </a:solidFill>
                <a:latin typeface="Tw Cen MT" pitchFamily="34" charset="0"/>
                <a:hlinkClick r:id="rId14"/>
              </a:rPr>
              <a:t>culturebox.francetvinfo.fr/arts/expos/cite-des-sciences-loin-des-cliches-voila-ce-qu-etait-vraiment-le-moyen-age-248787</a:t>
            </a:r>
            <a:r>
              <a:rPr lang="fr-FR" sz="1000" dirty="0">
                <a:solidFill>
                  <a:schemeClr val="bg2">
                    <a:lumMod val="10000"/>
                  </a:schemeClr>
                </a:solidFill>
                <a:latin typeface="Tw Cen MT" pitchFamily="34" charset="0"/>
              </a:rPr>
              <a:t> (Cité des Sciences : loin des clichés, voilà ce qu'était vraiment le </a:t>
            </a:r>
            <a:r>
              <a:rPr lang="fr-FR" sz="1000" dirty="0" smtClean="0">
                <a:solidFill>
                  <a:schemeClr val="bg2">
                    <a:lumMod val="10000"/>
                  </a:schemeClr>
                </a:solidFill>
                <a:latin typeface="Tw Cen MT" pitchFamily="34" charset="0"/>
              </a:rPr>
              <a:t>Moyen-Age Par </a:t>
            </a:r>
            <a:r>
              <a:rPr lang="fr-FR" sz="1000" dirty="0">
                <a:solidFill>
                  <a:schemeClr val="bg2">
                    <a:lumMod val="10000"/>
                  </a:schemeClr>
                </a:solidFill>
                <a:latin typeface="Tw Cen MT" pitchFamily="34" charset="0"/>
              </a:rPr>
              <a:t>Marie </a:t>
            </a:r>
            <a:r>
              <a:rPr lang="fr-FR" sz="1000" dirty="0" err="1" smtClean="0">
                <a:solidFill>
                  <a:schemeClr val="bg2">
                    <a:lumMod val="10000"/>
                  </a:schemeClr>
                </a:solidFill>
                <a:latin typeface="Tw Cen MT" pitchFamily="34" charset="0"/>
              </a:rPr>
              <a:t>Pujolas</a:t>
            </a:r>
            <a:r>
              <a:rPr lang="fr-FR" sz="1000" dirty="0" smtClean="0">
                <a:solidFill>
                  <a:schemeClr val="bg2">
                    <a:lumMod val="10000"/>
                  </a:schemeClr>
                </a:solidFill>
                <a:latin typeface="Tw Cen MT" pitchFamily="34" charset="0"/>
              </a:rPr>
              <a:t>)</a:t>
            </a:r>
          </a:p>
          <a:p>
            <a:r>
              <a:rPr lang="fr-FR" sz="1000" dirty="0">
                <a:solidFill>
                  <a:schemeClr val="bg2">
                    <a:lumMod val="10000"/>
                  </a:schemeClr>
                </a:solidFill>
                <a:latin typeface="Tw Cen MT" pitchFamily="34" charset="0"/>
                <a:hlinkClick r:id="rId15"/>
              </a:rPr>
              <a:t>https://</a:t>
            </a:r>
            <a:r>
              <a:rPr lang="fr-FR" sz="1000" dirty="0" smtClean="0">
                <a:solidFill>
                  <a:schemeClr val="bg2">
                    <a:lumMod val="10000"/>
                  </a:schemeClr>
                </a:solidFill>
                <a:latin typeface="Tw Cen MT" pitchFamily="34" charset="0"/>
                <a:hlinkClick r:id="rId15"/>
              </a:rPr>
              <a:t>www.franceculture.fr/emissions/le-salon-noir</a:t>
            </a:r>
            <a:r>
              <a:rPr lang="fr-FR" sz="1000" dirty="0" smtClean="0">
                <a:solidFill>
                  <a:schemeClr val="bg2">
                    <a:lumMod val="10000"/>
                  </a:schemeClr>
                </a:solidFill>
                <a:latin typeface="Tw Cen MT" pitchFamily="34" charset="0"/>
              </a:rPr>
              <a:t> (Le salon noir/Invité : </a:t>
            </a:r>
            <a:r>
              <a:rPr lang="fr-FR" sz="1000" dirty="0">
                <a:solidFill>
                  <a:schemeClr val="bg2">
                    <a:lumMod val="10000"/>
                  </a:schemeClr>
                </a:solidFill>
                <a:latin typeface="Tw Cen MT" pitchFamily="34" charset="0"/>
              </a:rPr>
              <a:t>Vincent Carpentier, </a:t>
            </a:r>
            <a:r>
              <a:rPr lang="fr-FR" sz="1000" dirty="0" smtClean="0">
                <a:solidFill>
                  <a:schemeClr val="bg2">
                    <a:lumMod val="10000"/>
                  </a:schemeClr>
                </a:solidFill>
                <a:latin typeface="Tw Cen MT" pitchFamily="34" charset="0"/>
              </a:rPr>
              <a:t>archéologue spécialiste </a:t>
            </a:r>
            <a:r>
              <a:rPr lang="fr-FR" sz="1000" dirty="0">
                <a:solidFill>
                  <a:schemeClr val="bg2">
                    <a:lumMod val="10000"/>
                  </a:schemeClr>
                </a:solidFill>
                <a:latin typeface="Tw Cen MT" pitchFamily="34" charset="0"/>
              </a:rPr>
              <a:t>de l'histoire des campagnes de l'Antiquité et du Moyen Âge. Il a dirigé de nombreuses fouilles en Normandie et dans tout l'ouest de la France. Docteur en histoire médiévale, ses recherches portent en particulier sur les marais et les littoraux, les campagnes et les échanges maritimes dans le nord-ouest de l'Europe., </a:t>
            </a:r>
            <a:r>
              <a:rPr lang="fr-FR" sz="1000" dirty="0" err="1" smtClean="0">
                <a:solidFill>
                  <a:schemeClr val="bg2">
                    <a:lumMod val="10000"/>
                  </a:schemeClr>
                </a:solidFill>
                <a:latin typeface="Tw Cen MT" pitchFamily="34" charset="0"/>
              </a:rPr>
              <a:t>Inrap</a:t>
            </a:r>
            <a:r>
              <a:rPr lang="fr-FR" sz="1000" dirty="0" smtClean="0">
                <a:solidFill>
                  <a:schemeClr val="bg2">
                    <a:lumMod val="10000"/>
                  </a:schemeClr>
                </a:solidFill>
                <a:latin typeface="Tw Cen MT" pitchFamily="34" charset="0"/>
              </a:rPr>
              <a:t>, auteur du Moyen Age à petits pas) </a:t>
            </a:r>
            <a:endParaRPr lang="fr-FR" sz="1000" dirty="0">
              <a:solidFill>
                <a:schemeClr val="bg2">
                  <a:lumMod val="10000"/>
                </a:schemeClr>
              </a:solidFill>
              <a:latin typeface="Tw Cen MT" pitchFamily="34" charset="0"/>
            </a:endParaRPr>
          </a:p>
          <a:p>
            <a:pPr algn="r"/>
            <a:r>
              <a:rPr lang="fr-FR" sz="10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Site de l’</a:t>
            </a:r>
            <a:r>
              <a:rPr lang="fr-FR" sz="1000" b="1" u="sng" cap="small" dirty="0" err="1" smtClean="0">
                <a:solidFill>
                  <a:schemeClr val="accent2">
                    <a:lumMod val="50000"/>
                  </a:schemeClr>
                </a:solidFill>
                <a:effectLst>
                  <a:outerShdw blurRad="38100" dist="38100" dir="2700000" algn="tl">
                    <a:srgbClr val="000000">
                      <a:alpha val="43137"/>
                    </a:srgbClr>
                  </a:outerShdw>
                </a:effectLst>
                <a:latin typeface="Tw Cen MT" pitchFamily="34" charset="0"/>
              </a:rPr>
              <a:t>Inrap</a:t>
            </a:r>
            <a:r>
              <a:rPr lang="fr-FR" sz="10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 : quatre dossiers thématiques</a:t>
            </a:r>
          </a:p>
          <a:p>
            <a:r>
              <a:rPr lang="fr-FR" sz="1000" dirty="0">
                <a:solidFill>
                  <a:schemeClr val="bg2">
                    <a:lumMod val="10000"/>
                  </a:schemeClr>
                </a:solidFill>
                <a:latin typeface="Tw Cen MT" pitchFamily="34" charset="0"/>
                <a:hlinkClick r:id="rId16"/>
              </a:rPr>
              <a:t>http://</a:t>
            </a:r>
            <a:r>
              <a:rPr lang="fr-FR" sz="1000" dirty="0" smtClean="0">
                <a:solidFill>
                  <a:schemeClr val="bg2">
                    <a:lumMod val="10000"/>
                  </a:schemeClr>
                </a:solidFill>
                <a:latin typeface="Tw Cen MT" pitchFamily="34" charset="0"/>
                <a:hlinkClick r:id="rId16"/>
              </a:rPr>
              <a:t>www.inrap.fr/dossier-actualite/croire-au-moyen-age</a:t>
            </a:r>
            <a:r>
              <a:rPr lang="fr-FR" sz="1000" dirty="0" smtClean="0">
                <a:solidFill>
                  <a:schemeClr val="bg2">
                    <a:lumMod val="10000"/>
                  </a:schemeClr>
                </a:solidFill>
                <a:latin typeface="Tw Cen MT" pitchFamily="34" charset="0"/>
              </a:rPr>
              <a:t> Croire au Moyen âge</a:t>
            </a:r>
          </a:p>
          <a:p>
            <a:r>
              <a:rPr lang="fr-FR" sz="1000" dirty="0">
                <a:solidFill>
                  <a:schemeClr val="bg2">
                    <a:lumMod val="10000"/>
                  </a:schemeClr>
                </a:solidFill>
                <a:latin typeface="Tw Cen MT" pitchFamily="34" charset="0"/>
                <a:hlinkClick r:id="rId17"/>
              </a:rPr>
              <a:t>http://</a:t>
            </a:r>
            <a:r>
              <a:rPr lang="fr-FR" sz="1000" dirty="0" smtClean="0">
                <a:solidFill>
                  <a:schemeClr val="bg2">
                    <a:lumMod val="10000"/>
                  </a:schemeClr>
                </a:solidFill>
                <a:latin typeface="Tw Cen MT" pitchFamily="34" charset="0"/>
                <a:hlinkClick r:id="rId17"/>
              </a:rPr>
              <a:t>www.inrap.fr/dossier-actualite/archeologie-du-moyen-age</a:t>
            </a:r>
            <a:r>
              <a:rPr lang="fr-FR" sz="1000" dirty="0" smtClean="0">
                <a:solidFill>
                  <a:schemeClr val="bg2">
                    <a:lumMod val="10000"/>
                  </a:schemeClr>
                </a:solidFill>
                <a:latin typeface="Tw Cen MT" pitchFamily="34" charset="0"/>
              </a:rPr>
              <a:t> Archéologie médiévale</a:t>
            </a:r>
          </a:p>
          <a:p>
            <a:r>
              <a:rPr lang="fr-FR" sz="1000" dirty="0">
                <a:solidFill>
                  <a:schemeClr val="bg2">
                    <a:lumMod val="10000"/>
                  </a:schemeClr>
                </a:solidFill>
                <a:latin typeface="Tw Cen MT" pitchFamily="34" charset="0"/>
                <a:hlinkClick r:id="rId18"/>
              </a:rPr>
              <a:t>http://</a:t>
            </a:r>
            <a:r>
              <a:rPr lang="fr-FR" sz="1000" dirty="0" smtClean="0">
                <a:solidFill>
                  <a:schemeClr val="bg2">
                    <a:lumMod val="10000"/>
                  </a:schemeClr>
                </a:solidFill>
                <a:latin typeface="Tw Cen MT" pitchFamily="34" charset="0"/>
                <a:hlinkClick r:id="rId18"/>
              </a:rPr>
              <a:t>www.inrap.fr/dossier-actualite/mourir-au-moyen-age</a:t>
            </a:r>
            <a:r>
              <a:rPr lang="fr-FR" sz="1000" dirty="0" smtClean="0">
                <a:solidFill>
                  <a:schemeClr val="bg2">
                    <a:lumMod val="10000"/>
                  </a:schemeClr>
                </a:solidFill>
                <a:latin typeface="Tw Cen MT" pitchFamily="34" charset="0"/>
              </a:rPr>
              <a:t> Mourir au Moyen âge</a:t>
            </a:r>
          </a:p>
          <a:p>
            <a:r>
              <a:rPr lang="fr-FR" sz="1000" dirty="0">
                <a:solidFill>
                  <a:schemeClr val="bg2">
                    <a:lumMod val="10000"/>
                  </a:schemeClr>
                </a:solidFill>
                <a:latin typeface="Tw Cen MT" pitchFamily="34" charset="0"/>
                <a:hlinkClick r:id="rId19"/>
              </a:rPr>
              <a:t>http://</a:t>
            </a:r>
            <a:r>
              <a:rPr lang="fr-FR" sz="1000" dirty="0" smtClean="0">
                <a:solidFill>
                  <a:schemeClr val="bg2">
                    <a:lumMod val="10000"/>
                  </a:schemeClr>
                </a:solidFill>
                <a:latin typeface="Tw Cen MT" pitchFamily="34" charset="0"/>
                <a:hlinkClick r:id="rId19"/>
              </a:rPr>
              <a:t>www.inrap.fr/dossier-actualite/travailler-au-moyen-age</a:t>
            </a:r>
            <a:r>
              <a:rPr lang="fr-FR" sz="1000" dirty="0" smtClean="0">
                <a:solidFill>
                  <a:schemeClr val="bg2">
                    <a:lumMod val="10000"/>
                  </a:schemeClr>
                </a:solidFill>
                <a:latin typeface="Tw Cen MT" pitchFamily="34" charset="0"/>
              </a:rPr>
              <a:t> Travailler au Moyen âge</a:t>
            </a:r>
          </a:p>
          <a:p>
            <a:r>
              <a:rPr lang="fr-FR" sz="1000" dirty="0">
                <a:solidFill>
                  <a:schemeClr val="bg2">
                    <a:lumMod val="10000"/>
                  </a:schemeClr>
                </a:solidFill>
                <a:latin typeface="Tw Cen MT" pitchFamily="34" charset="0"/>
                <a:hlinkClick r:id="rId20"/>
              </a:rPr>
              <a:t>http://www.inrap.fr/magazine/Idees-recues-sur-le-Moyen-Age/Accueil#.</a:t>
            </a:r>
            <a:r>
              <a:rPr lang="fr-FR" sz="1000" dirty="0" smtClean="0">
                <a:solidFill>
                  <a:schemeClr val="bg2">
                    <a:lumMod val="10000"/>
                  </a:schemeClr>
                </a:solidFill>
                <a:latin typeface="Tw Cen MT" pitchFamily="34" charset="0"/>
                <a:hlinkClick r:id="rId20"/>
              </a:rPr>
              <a:t>WFgiQFPhCUl</a:t>
            </a:r>
            <a:r>
              <a:rPr lang="fr-FR" sz="1000" dirty="0">
                <a:solidFill>
                  <a:schemeClr val="bg2">
                    <a:lumMod val="10000"/>
                  </a:schemeClr>
                </a:solidFill>
                <a:latin typeface="Tw Cen MT" pitchFamily="34" charset="0"/>
              </a:rPr>
              <a:t> </a:t>
            </a:r>
            <a:r>
              <a:rPr lang="fr-FR" sz="1000" dirty="0" smtClean="0">
                <a:solidFill>
                  <a:schemeClr val="bg2">
                    <a:lumMod val="10000"/>
                  </a:schemeClr>
                </a:solidFill>
                <a:latin typeface="Tw Cen MT" pitchFamily="34" charset="0"/>
              </a:rPr>
              <a:t>(pour les élèves)</a:t>
            </a:r>
          </a:p>
          <a:p>
            <a:pPr algn="r"/>
            <a:r>
              <a:rPr lang="fr-FR" sz="10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Ressources archéologiques</a:t>
            </a:r>
            <a:endParaRPr lang="fr-FR" sz="1000" b="1" u="sng" cap="small" dirty="0">
              <a:solidFill>
                <a:schemeClr val="accent2">
                  <a:lumMod val="50000"/>
                </a:schemeClr>
              </a:solidFill>
              <a:effectLst>
                <a:outerShdw blurRad="38100" dist="38100" dir="2700000" algn="tl">
                  <a:srgbClr val="000000">
                    <a:alpha val="43137"/>
                  </a:srgbClr>
                </a:outerShdw>
              </a:effectLst>
              <a:latin typeface="Tw Cen MT" pitchFamily="34" charset="0"/>
            </a:endParaRPr>
          </a:p>
          <a:p>
            <a:endParaRPr lang="fr-FR" sz="1000" dirty="0">
              <a:solidFill>
                <a:schemeClr val="bg2">
                  <a:lumMod val="10000"/>
                </a:schemeClr>
              </a:solidFill>
              <a:latin typeface="Tw Cen MT" pitchFamily="34" charset="0"/>
            </a:endParaRPr>
          </a:p>
          <a:p>
            <a:r>
              <a:rPr lang="fr-FR" sz="1000" dirty="0" smtClean="0">
                <a:solidFill>
                  <a:schemeClr val="bg2">
                    <a:lumMod val="10000"/>
                  </a:schemeClr>
                </a:solidFill>
                <a:latin typeface="Tw Cen MT" pitchFamily="34" charset="0"/>
              </a:rPr>
              <a:t>- M</a:t>
            </a:r>
            <a:r>
              <a:rPr lang="fr-FR" sz="1000" dirty="0">
                <a:solidFill>
                  <a:schemeClr val="bg2">
                    <a:lumMod val="10000"/>
                  </a:schemeClr>
                </a:solidFill>
                <a:latin typeface="Tw Cen MT" pitchFamily="34" charset="0"/>
              </a:rPr>
              <a:t>. de </a:t>
            </a:r>
            <a:r>
              <a:rPr lang="fr-FR" sz="1000" dirty="0" err="1">
                <a:solidFill>
                  <a:schemeClr val="bg2">
                    <a:lumMod val="10000"/>
                  </a:schemeClr>
                </a:solidFill>
                <a:latin typeface="Tw Cen MT" pitchFamily="34" charset="0"/>
              </a:rPr>
              <a:t>Boüard</a:t>
            </a:r>
            <a:r>
              <a:rPr lang="fr-FR" sz="1000" dirty="0">
                <a:solidFill>
                  <a:schemeClr val="bg2">
                    <a:lumMod val="10000"/>
                  </a:schemeClr>
                </a:solidFill>
                <a:latin typeface="Tw Cen MT" pitchFamily="34" charset="0"/>
              </a:rPr>
              <a:t>, Manuel d'archéologie médiévale. De la fouille à l'histoire, </a:t>
            </a:r>
            <a:r>
              <a:rPr lang="fr-FR" sz="1000" dirty="0" err="1">
                <a:solidFill>
                  <a:schemeClr val="bg2">
                    <a:lumMod val="10000"/>
                  </a:schemeClr>
                </a:solidFill>
                <a:latin typeface="Tw Cen MT" pitchFamily="34" charset="0"/>
              </a:rPr>
              <a:t>Sedes</a:t>
            </a:r>
            <a:r>
              <a:rPr lang="fr-FR" sz="1000" dirty="0">
                <a:solidFill>
                  <a:schemeClr val="bg2">
                    <a:lumMod val="10000"/>
                  </a:schemeClr>
                </a:solidFill>
                <a:latin typeface="Tw Cen MT" pitchFamily="34" charset="0"/>
              </a:rPr>
              <a:t>, 1975</a:t>
            </a:r>
            <a:r>
              <a:rPr lang="fr-FR" sz="1000" dirty="0" smtClean="0">
                <a:solidFill>
                  <a:schemeClr val="bg2">
                    <a:lumMod val="10000"/>
                  </a:schemeClr>
                </a:solidFill>
                <a:latin typeface="Tw Cen MT" pitchFamily="34" charset="0"/>
              </a:rPr>
              <a:t>.</a:t>
            </a:r>
            <a:endParaRPr lang="fr-FR" sz="1000" dirty="0">
              <a:solidFill>
                <a:schemeClr val="bg2">
                  <a:lumMod val="10000"/>
                </a:schemeClr>
              </a:solidFill>
              <a:latin typeface="Tw Cen MT" pitchFamily="34" charset="0"/>
            </a:endParaRPr>
          </a:p>
          <a:p>
            <a:r>
              <a:rPr lang="fr-FR" sz="1000" dirty="0" smtClean="0">
                <a:solidFill>
                  <a:schemeClr val="bg2">
                    <a:lumMod val="10000"/>
                  </a:schemeClr>
                </a:solidFill>
                <a:latin typeface="Tw Cen MT" pitchFamily="34" charset="0"/>
              </a:rPr>
              <a:t>- J</a:t>
            </a:r>
            <a:r>
              <a:rPr lang="fr-FR" sz="1000" dirty="0">
                <a:solidFill>
                  <a:schemeClr val="bg2">
                    <a:lumMod val="10000"/>
                  </a:schemeClr>
                </a:solidFill>
                <a:latin typeface="Tw Cen MT" pitchFamily="34" charset="0"/>
              </a:rPr>
              <a:t>. Burnouf, Archéologie médiévale en France. Le Second Moyen Age, La Découverte, 2008.</a:t>
            </a:r>
          </a:p>
          <a:p>
            <a:r>
              <a:rPr lang="fr-FR" sz="1000" dirty="0" smtClean="0">
                <a:solidFill>
                  <a:schemeClr val="bg2">
                    <a:lumMod val="10000"/>
                  </a:schemeClr>
                </a:solidFill>
                <a:latin typeface="Tw Cen MT" pitchFamily="34" charset="0"/>
              </a:rPr>
              <a:t>- J</a:t>
            </a:r>
            <a:r>
              <a:rPr lang="fr-FR" sz="1000" dirty="0">
                <a:solidFill>
                  <a:schemeClr val="bg2">
                    <a:lumMod val="10000"/>
                  </a:schemeClr>
                </a:solidFill>
                <a:latin typeface="Tw Cen MT" pitchFamily="34" charset="0"/>
              </a:rPr>
              <a:t>. Burnouf, D. </a:t>
            </a:r>
            <a:r>
              <a:rPr lang="fr-FR" sz="1000" dirty="0" err="1">
                <a:solidFill>
                  <a:schemeClr val="bg2">
                    <a:lumMod val="10000"/>
                  </a:schemeClr>
                </a:solidFill>
                <a:latin typeface="Tw Cen MT" pitchFamily="34" charset="0"/>
              </a:rPr>
              <a:t>Arribet-Derouin</a:t>
            </a:r>
            <a:r>
              <a:rPr lang="fr-FR" sz="1000" dirty="0">
                <a:solidFill>
                  <a:schemeClr val="bg2">
                    <a:lumMod val="10000"/>
                  </a:schemeClr>
                </a:solidFill>
                <a:latin typeface="Tw Cen MT" pitchFamily="34" charset="0"/>
              </a:rPr>
              <a:t>, B. </a:t>
            </a:r>
            <a:r>
              <a:rPr lang="fr-FR" sz="1000" dirty="0" err="1">
                <a:solidFill>
                  <a:schemeClr val="bg2">
                    <a:lumMod val="10000"/>
                  </a:schemeClr>
                </a:solidFill>
                <a:latin typeface="Tw Cen MT" pitchFamily="34" charset="0"/>
              </a:rPr>
              <a:t>Desachy</a:t>
            </a:r>
            <a:r>
              <a:rPr lang="fr-FR" sz="1000" dirty="0">
                <a:solidFill>
                  <a:schemeClr val="bg2">
                    <a:lumMod val="10000"/>
                  </a:schemeClr>
                </a:solidFill>
                <a:latin typeface="Tw Cen MT" pitchFamily="34" charset="0"/>
              </a:rPr>
              <a:t>, F. </a:t>
            </a:r>
            <a:r>
              <a:rPr lang="fr-FR" sz="1000" dirty="0" err="1">
                <a:solidFill>
                  <a:schemeClr val="bg2">
                    <a:lumMod val="10000"/>
                  </a:schemeClr>
                </a:solidFill>
                <a:latin typeface="Tw Cen MT" pitchFamily="34" charset="0"/>
              </a:rPr>
              <a:t>Journot</a:t>
            </a:r>
            <a:r>
              <a:rPr lang="fr-FR" sz="1000" dirty="0">
                <a:solidFill>
                  <a:schemeClr val="bg2">
                    <a:lumMod val="10000"/>
                  </a:schemeClr>
                </a:solidFill>
                <a:latin typeface="Tw Cen MT" pitchFamily="34" charset="0"/>
              </a:rPr>
              <a:t>, A. </a:t>
            </a:r>
            <a:r>
              <a:rPr lang="fr-FR" sz="1000" dirty="0" err="1">
                <a:solidFill>
                  <a:schemeClr val="bg2">
                    <a:lumMod val="10000"/>
                  </a:schemeClr>
                </a:solidFill>
                <a:latin typeface="Tw Cen MT" pitchFamily="34" charset="0"/>
              </a:rPr>
              <a:t>Nissen</a:t>
            </a:r>
            <a:r>
              <a:rPr lang="fr-FR" sz="1000" dirty="0">
                <a:solidFill>
                  <a:schemeClr val="bg2">
                    <a:lumMod val="10000"/>
                  </a:schemeClr>
                </a:solidFill>
                <a:latin typeface="Tw Cen MT" pitchFamily="34" charset="0"/>
              </a:rPr>
              <a:t>-Jaubert, Manuel d'archéologie médiévale et moderne, Armand Colin, 2012.</a:t>
            </a:r>
          </a:p>
          <a:p>
            <a:r>
              <a:rPr lang="fr-FR" sz="1000" dirty="0" smtClean="0">
                <a:solidFill>
                  <a:schemeClr val="bg2">
                    <a:lumMod val="10000"/>
                  </a:schemeClr>
                </a:solidFill>
                <a:latin typeface="Tw Cen MT" pitchFamily="34" charset="0"/>
              </a:rPr>
              <a:t>- I</a:t>
            </a:r>
            <a:r>
              <a:rPr lang="fr-FR" sz="1000" dirty="0">
                <a:solidFill>
                  <a:schemeClr val="bg2">
                    <a:lumMod val="10000"/>
                  </a:schemeClr>
                </a:solidFill>
                <a:latin typeface="Tw Cen MT" pitchFamily="34" charset="0"/>
              </a:rPr>
              <a:t>. </a:t>
            </a:r>
            <a:r>
              <a:rPr lang="fr-FR" sz="1000" dirty="0" err="1">
                <a:solidFill>
                  <a:schemeClr val="bg2">
                    <a:lumMod val="10000"/>
                  </a:schemeClr>
                </a:solidFill>
                <a:latin typeface="Tw Cen MT" pitchFamily="34" charset="0"/>
              </a:rPr>
              <a:t>Catteddu</a:t>
            </a:r>
            <a:r>
              <a:rPr lang="fr-FR" sz="1000" dirty="0">
                <a:solidFill>
                  <a:schemeClr val="bg2">
                    <a:lumMod val="10000"/>
                  </a:schemeClr>
                </a:solidFill>
                <a:latin typeface="Tw Cen MT" pitchFamily="34" charset="0"/>
              </a:rPr>
              <a:t>, Archéologie médiévale en France. Le Premier Moyen Age, La Découverte, 2009.</a:t>
            </a:r>
          </a:p>
          <a:p>
            <a:r>
              <a:rPr lang="fr-FR" sz="1000" dirty="0" smtClean="0">
                <a:solidFill>
                  <a:schemeClr val="bg2">
                    <a:lumMod val="10000"/>
                  </a:schemeClr>
                </a:solidFill>
                <a:latin typeface="Tw Cen MT" pitchFamily="34" charset="0"/>
              </a:rPr>
              <a:t>- L</a:t>
            </a:r>
            <a:r>
              <a:rPr lang="fr-FR" sz="1000" dirty="0">
                <a:solidFill>
                  <a:schemeClr val="bg2">
                    <a:lumMod val="10000"/>
                  </a:schemeClr>
                </a:solidFill>
                <a:latin typeface="Tw Cen MT" pitchFamily="34" charset="0"/>
              </a:rPr>
              <a:t>. </a:t>
            </a:r>
            <a:r>
              <a:rPr lang="fr-FR" sz="1000" dirty="0" err="1">
                <a:solidFill>
                  <a:schemeClr val="bg2">
                    <a:lumMod val="10000"/>
                  </a:schemeClr>
                </a:solidFill>
                <a:latin typeface="Tw Cen MT" pitchFamily="34" charset="0"/>
              </a:rPr>
              <a:t>Jaccottey</a:t>
            </a:r>
            <a:r>
              <a:rPr lang="fr-FR" sz="1000" dirty="0">
                <a:solidFill>
                  <a:schemeClr val="bg2">
                    <a:lumMod val="10000"/>
                  </a:schemeClr>
                </a:solidFill>
                <a:latin typeface="Tw Cen MT" pitchFamily="34" charset="0"/>
              </a:rPr>
              <a:t>, G. Rollier (</a:t>
            </a:r>
            <a:r>
              <a:rPr lang="fr-FR" sz="1000" dirty="0" err="1">
                <a:solidFill>
                  <a:schemeClr val="bg2">
                    <a:lumMod val="10000"/>
                  </a:schemeClr>
                </a:solidFill>
                <a:latin typeface="Tw Cen MT" pitchFamily="34" charset="0"/>
              </a:rPr>
              <a:t>dir</a:t>
            </a:r>
            <a:r>
              <a:rPr lang="fr-FR" sz="1000" dirty="0">
                <a:solidFill>
                  <a:schemeClr val="bg2">
                    <a:lumMod val="10000"/>
                  </a:schemeClr>
                </a:solidFill>
                <a:latin typeface="Tw Cen MT" pitchFamily="34" charset="0"/>
              </a:rPr>
              <a:t>.), Archéologie des moulins à traction animale et à vent, des origines à l'époque médiévale et moderne en Europe et dans le monde méditerranéen, Besançon, Presse universitaire de Franche-Comté, 2016, 2 vol</a:t>
            </a:r>
            <a:r>
              <a:rPr lang="fr-FR" sz="1000" dirty="0" smtClean="0">
                <a:solidFill>
                  <a:schemeClr val="bg2">
                    <a:lumMod val="10000"/>
                  </a:schemeClr>
                </a:solidFill>
                <a:latin typeface="Tw Cen MT" pitchFamily="34" charset="0"/>
              </a:rPr>
              <a:t>.</a:t>
            </a:r>
          </a:p>
        </p:txBody>
      </p:sp>
    </p:spTree>
    <p:extLst>
      <p:ext uri="{BB962C8B-B14F-4D97-AF65-F5344CB8AC3E}">
        <p14:creationId xmlns:p14="http://schemas.microsoft.com/office/powerpoint/2010/main" val="698300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33"/>
            <a:ext cx="9167999" cy="687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5055036"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fr-FR" sz="7200" b="1" spc="150" dirty="0" smtClean="0">
                <a:ln w="11430"/>
                <a:solidFill>
                  <a:srgbClr val="F8F8F8"/>
                </a:solidFill>
                <a:effectLst>
                  <a:outerShdw blurRad="25400" algn="tl" rotWithShape="0">
                    <a:srgbClr val="000000">
                      <a:alpha val="43000"/>
                    </a:srgbClr>
                  </a:outerShdw>
                </a:effectLst>
                <a:latin typeface="Crusades" pitchFamily="2" charset="0"/>
              </a:rPr>
              <a:t>Ressources</a:t>
            </a:r>
            <a:endParaRPr lang="fr-FR" sz="7200" b="1" spc="150" dirty="0">
              <a:ln w="11430"/>
              <a:solidFill>
                <a:srgbClr val="F8F8F8"/>
              </a:solidFill>
              <a:effectLst>
                <a:outerShdw blurRad="25400" algn="tl" rotWithShape="0">
                  <a:srgbClr val="000000">
                    <a:alpha val="43000"/>
                  </a:srgbClr>
                </a:outerShdw>
              </a:effectLst>
              <a:latin typeface="Crusades" pitchFamily="2" charset="0"/>
            </a:endParaRPr>
          </a:p>
        </p:txBody>
      </p:sp>
      <p:sp>
        <p:nvSpPr>
          <p:cNvPr id="5" name="Rectangle 4"/>
          <p:cNvSpPr/>
          <p:nvPr/>
        </p:nvSpPr>
        <p:spPr>
          <a:xfrm>
            <a:off x="0" y="901482"/>
            <a:ext cx="9144000" cy="5956517"/>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u="sng" cap="small" dirty="0" smtClean="0">
                <a:solidFill>
                  <a:schemeClr val="accent1">
                    <a:lumMod val="50000"/>
                  </a:schemeClr>
                </a:solidFill>
                <a:effectLst>
                  <a:outerShdw blurRad="38100" dist="38100" dir="2700000" algn="tl">
                    <a:srgbClr val="000000">
                      <a:alpha val="43137"/>
                    </a:srgbClr>
                  </a:outerShdw>
                </a:effectLst>
                <a:latin typeface="Tw Cen MT" pitchFamily="34" charset="0"/>
              </a:rPr>
              <a:t>II. Sur l’historiographie</a:t>
            </a:r>
          </a:p>
          <a:p>
            <a:pPr algn="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Jacques Le Goff</a:t>
            </a:r>
          </a:p>
          <a:p>
            <a:r>
              <a:rPr lang="fr-FR" sz="950" b="1" u="sng" cap="small" dirty="0" smtClean="0">
                <a:solidFill>
                  <a:schemeClr val="bg1"/>
                </a:solidFill>
                <a:effectLst>
                  <a:outerShdw blurRad="38100" dist="38100" dir="2700000" algn="tl">
                    <a:srgbClr val="000000">
                      <a:alpha val="43137"/>
                    </a:srgbClr>
                  </a:outerShdw>
                </a:effectLst>
                <a:latin typeface="Tw Cen MT" pitchFamily="34" charset="0"/>
              </a:rPr>
              <a:t>Ouvrages</a:t>
            </a:r>
          </a:p>
          <a:p>
            <a:r>
              <a:rPr lang="fr-FR" sz="950" dirty="0" smtClean="0">
                <a:solidFill>
                  <a:schemeClr val="tx1"/>
                </a:solidFill>
                <a:latin typeface="Tw Cen MT" pitchFamily="34" charset="0"/>
              </a:rPr>
              <a:t>- La </a:t>
            </a:r>
            <a:r>
              <a:rPr lang="fr-FR" sz="950" dirty="0">
                <a:solidFill>
                  <a:schemeClr val="tx1"/>
                </a:solidFill>
                <a:latin typeface="Tw Cen MT" pitchFamily="34" charset="0"/>
              </a:rPr>
              <a:t>Civilisation de l'Occident médiéval, Arthaud, 1964 ; </a:t>
            </a:r>
            <a:endParaRPr lang="fr-FR" sz="950" dirty="0" smtClean="0">
              <a:solidFill>
                <a:schemeClr val="tx1"/>
              </a:solidFill>
              <a:latin typeface="Tw Cen MT" pitchFamily="34" charset="0"/>
            </a:endParaRPr>
          </a:p>
          <a:p>
            <a:r>
              <a:rPr lang="fr-FR" sz="950" dirty="0" smtClean="0">
                <a:solidFill>
                  <a:schemeClr val="tx1"/>
                </a:solidFill>
                <a:latin typeface="Tw Cen MT" pitchFamily="34" charset="0"/>
              </a:rPr>
              <a:t>- Le </a:t>
            </a:r>
            <a:r>
              <a:rPr lang="fr-FR" sz="950" dirty="0">
                <a:solidFill>
                  <a:schemeClr val="tx1"/>
                </a:solidFill>
                <a:latin typeface="Tw Cen MT" pitchFamily="34" charset="0"/>
              </a:rPr>
              <a:t>Moyen Age de Jacques Le </a:t>
            </a:r>
            <a:r>
              <a:rPr lang="fr-FR" sz="950" dirty="0" smtClean="0">
                <a:solidFill>
                  <a:schemeClr val="tx1"/>
                </a:solidFill>
                <a:latin typeface="Tw Cen MT" pitchFamily="34" charset="0"/>
              </a:rPr>
              <a:t>Goff,</a:t>
            </a:r>
            <a:r>
              <a:rPr lang="fr-FR" sz="950" dirty="0">
                <a:solidFill>
                  <a:schemeClr val="tx1"/>
                </a:solidFill>
                <a:latin typeface="Tw Cen MT" pitchFamily="34" charset="0"/>
              </a:rPr>
              <a:t> L'Histoire n° 236, octobre 1999, pp. 80-86 ; </a:t>
            </a:r>
            <a:endParaRPr lang="fr-FR" sz="950" dirty="0" smtClean="0">
              <a:solidFill>
                <a:schemeClr val="tx1"/>
              </a:solidFill>
              <a:latin typeface="Tw Cen MT" pitchFamily="34" charset="0"/>
            </a:endParaRPr>
          </a:p>
          <a:p>
            <a:r>
              <a:rPr lang="fr-FR" sz="950" dirty="0" smtClean="0">
                <a:solidFill>
                  <a:schemeClr val="tx1"/>
                </a:solidFill>
                <a:latin typeface="Tw Cen MT" pitchFamily="34" charset="0"/>
              </a:rPr>
              <a:t>- Un </a:t>
            </a:r>
            <a:r>
              <a:rPr lang="fr-FR" sz="950" dirty="0">
                <a:solidFill>
                  <a:schemeClr val="tx1"/>
                </a:solidFill>
                <a:latin typeface="Tw Cen MT" pitchFamily="34" charset="0"/>
              </a:rPr>
              <a:t>long Moyen Age, </a:t>
            </a:r>
            <a:r>
              <a:rPr lang="fr-FR" sz="950" dirty="0" err="1">
                <a:solidFill>
                  <a:schemeClr val="tx1"/>
                </a:solidFill>
                <a:latin typeface="Tw Cen MT" pitchFamily="34" charset="0"/>
              </a:rPr>
              <a:t>Tallandier</a:t>
            </a:r>
            <a:r>
              <a:rPr lang="fr-FR" sz="950" dirty="0">
                <a:solidFill>
                  <a:schemeClr val="tx1"/>
                </a:solidFill>
                <a:latin typeface="Tw Cen MT" pitchFamily="34" charset="0"/>
              </a:rPr>
              <a:t>, 2004</a:t>
            </a:r>
            <a:r>
              <a:rPr lang="fr-FR" sz="950" dirty="0" smtClean="0">
                <a:solidFill>
                  <a:schemeClr val="tx1"/>
                </a:solidFill>
                <a:latin typeface="Tw Cen MT" pitchFamily="34" charset="0"/>
              </a:rPr>
              <a:t>.</a:t>
            </a:r>
          </a:p>
          <a:p>
            <a:r>
              <a:rPr lang="fr-FR" sz="950" dirty="0" smtClean="0">
                <a:solidFill>
                  <a:schemeClr val="tx1"/>
                </a:solidFill>
                <a:latin typeface="Tw Cen MT" pitchFamily="34" charset="0"/>
              </a:rPr>
              <a:t>- Faut-il </a:t>
            </a:r>
            <a:r>
              <a:rPr lang="fr-FR" sz="950" dirty="0">
                <a:solidFill>
                  <a:schemeClr val="tx1"/>
                </a:solidFill>
                <a:latin typeface="Tw Cen MT" pitchFamily="34" charset="0"/>
              </a:rPr>
              <a:t>vraiment découper l’histoire en tranches ? </a:t>
            </a:r>
            <a:r>
              <a:rPr lang="fr-FR" sz="950" dirty="0" smtClean="0">
                <a:solidFill>
                  <a:schemeClr val="tx1"/>
                </a:solidFill>
                <a:latin typeface="Tw Cen MT" pitchFamily="34" charset="0"/>
              </a:rPr>
              <a:t>  Ed</a:t>
            </a:r>
            <a:r>
              <a:rPr lang="fr-FR" sz="950" dirty="0">
                <a:solidFill>
                  <a:schemeClr val="tx1"/>
                </a:solidFill>
                <a:latin typeface="Tw Cen MT" pitchFamily="34" charset="0"/>
              </a:rPr>
              <a:t>. du Seuil, coll. La Librairie du XXIe </a:t>
            </a:r>
            <a:r>
              <a:rPr lang="fr-FR" sz="950" dirty="0" smtClean="0">
                <a:solidFill>
                  <a:schemeClr val="tx1"/>
                </a:solidFill>
                <a:latin typeface="Tw Cen MT" pitchFamily="34" charset="0"/>
              </a:rPr>
              <a:t>siècle</a:t>
            </a:r>
            <a:endParaRPr lang="fr-FR" sz="950" u="sng" cap="small" dirty="0">
              <a:solidFill>
                <a:schemeClr val="accent2">
                  <a:lumMod val="50000"/>
                </a:schemeClr>
              </a:solidFill>
              <a:effectLst>
                <a:outerShdw blurRad="38100" dist="38100" dir="2700000" algn="tl">
                  <a:srgbClr val="000000">
                    <a:alpha val="43137"/>
                  </a:srgbClr>
                </a:outerShdw>
              </a:effectLst>
              <a:latin typeface="Tw Cen MT" pitchFamily="34" charset="0"/>
            </a:endParaRPr>
          </a:p>
          <a:p>
            <a:r>
              <a:rPr lang="fr-FR" sz="950" b="1" u="sng" cap="small" dirty="0" err="1" smtClean="0">
                <a:solidFill>
                  <a:schemeClr val="bg1"/>
                </a:solidFill>
                <a:effectLst>
                  <a:outerShdw blurRad="38100" dist="38100" dir="2700000" algn="tl">
                    <a:srgbClr val="000000">
                      <a:alpha val="43137"/>
                    </a:srgbClr>
                  </a:outerShdw>
                </a:effectLst>
                <a:latin typeface="Tw Cen MT" pitchFamily="34" charset="0"/>
              </a:rPr>
              <a:t>Sitographie</a:t>
            </a:r>
            <a:endParaRPr lang="fr-FR" sz="950" b="1" u="sng" cap="small" dirty="0" smtClean="0">
              <a:solidFill>
                <a:schemeClr val="bg1"/>
              </a:solidFill>
              <a:effectLst>
                <a:outerShdw blurRad="38100" dist="38100" dir="2700000" algn="tl">
                  <a:srgbClr val="000000">
                    <a:alpha val="43137"/>
                  </a:srgbClr>
                </a:outerShdw>
              </a:effectLst>
              <a:latin typeface="Tw Cen MT" pitchFamily="34" charset="0"/>
            </a:endParaRPr>
          </a:p>
          <a:p>
            <a:r>
              <a:rPr lang="fr-FR" sz="950" dirty="0">
                <a:solidFill>
                  <a:schemeClr val="accent2">
                    <a:lumMod val="50000"/>
                  </a:schemeClr>
                </a:solidFill>
                <a:latin typeface="Tw Cen MT" pitchFamily="34" charset="0"/>
                <a:hlinkClick r:id="rId3"/>
              </a:rPr>
              <a:t>https://</a:t>
            </a:r>
            <a:r>
              <a:rPr lang="fr-FR" sz="950" dirty="0" smtClean="0">
                <a:solidFill>
                  <a:schemeClr val="accent2">
                    <a:lumMod val="50000"/>
                  </a:schemeClr>
                </a:solidFill>
                <a:latin typeface="Tw Cen MT" pitchFamily="34" charset="0"/>
                <a:hlinkClick r:id="rId3"/>
              </a:rPr>
              <a:t>lejournal.cnrs.fr/articles/le-moyen-age-selon-jacques-le-goff</a:t>
            </a:r>
            <a:r>
              <a:rPr lang="fr-FR" sz="950" dirty="0">
                <a:solidFill>
                  <a:schemeClr val="accent2">
                    <a:lumMod val="50000"/>
                  </a:schemeClr>
                </a:solidFill>
                <a:latin typeface="Tw Cen MT" pitchFamily="34" charset="0"/>
              </a:rPr>
              <a:t> </a:t>
            </a:r>
            <a:r>
              <a:rPr lang="fr-FR" sz="950" dirty="0">
                <a:solidFill>
                  <a:schemeClr val="tx1"/>
                </a:solidFill>
                <a:latin typeface="Tw Cen MT" pitchFamily="34" charset="0"/>
              </a:rPr>
              <a:t>(« Mon Moyen Âge va de la fin du IIe siècle jusqu'au XIXe siècle ! </a:t>
            </a:r>
            <a:r>
              <a:rPr lang="fr-FR" sz="950" dirty="0" smtClean="0">
                <a:solidFill>
                  <a:schemeClr val="tx1"/>
                </a:solidFill>
                <a:latin typeface="Tw Cen MT" pitchFamily="34" charset="0"/>
              </a:rPr>
              <a:t>» Entretien </a:t>
            </a:r>
            <a:r>
              <a:rPr lang="fr-FR" sz="950" dirty="0">
                <a:solidFill>
                  <a:schemeClr val="tx1"/>
                </a:solidFill>
                <a:latin typeface="Tw Cen MT" pitchFamily="34" charset="0"/>
              </a:rPr>
              <a:t>paru dans le Journal du CNRS en décembre 1991</a:t>
            </a:r>
            <a:r>
              <a:rPr lang="fr-FR" sz="950" dirty="0" smtClean="0">
                <a:solidFill>
                  <a:schemeClr val="tx1"/>
                </a:solidFill>
                <a:latin typeface="Tw Cen MT" pitchFamily="34" charset="0"/>
              </a:rPr>
              <a:t>)</a:t>
            </a:r>
          </a:p>
          <a:p>
            <a:r>
              <a:rPr lang="fr-FR" sz="950" dirty="0">
                <a:solidFill>
                  <a:schemeClr val="tx1"/>
                </a:solidFill>
                <a:latin typeface="Tw Cen MT" pitchFamily="34" charset="0"/>
                <a:hlinkClick r:id="rId4"/>
              </a:rPr>
              <a:t>https://</a:t>
            </a:r>
            <a:r>
              <a:rPr lang="fr-FR" sz="950" dirty="0" smtClean="0">
                <a:solidFill>
                  <a:schemeClr val="tx1"/>
                </a:solidFill>
                <a:latin typeface="Tw Cen MT" pitchFamily="34" charset="0"/>
                <a:hlinkClick r:id="rId4"/>
              </a:rPr>
              <a:t>www.canal-u.tv/video/ehess/pour_un_autre_moyen_age_entretien_avec_jacques_le_goff.14016</a:t>
            </a:r>
            <a:r>
              <a:rPr lang="fr-FR" sz="950" dirty="0" smtClean="0">
                <a:solidFill>
                  <a:schemeClr val="tx1"/>
                </a:solidFill>
                <a:latin typeface="Tw Cen MT" pitchFamily="34" charset="0"/>
              </a:rPr>
              <a:t> (pour un autre Moyen Age : entretien avec Jacques </a:t>
            </a:r>
            <a:r>
              <a:rPr lang="fr-FR" sz="950" dirty="0">
                <a:solidFill>
                  <a:schemeClr val="tx1"/>
                </a:solidFill>
                <a:latin typeface="Tw Cen MT" pitchFamily="34" charset="0"/>
              </a:rPr>
              <a:t>Le </a:t>
            </a:r>
            <a:r>
              <a:rPr lang="fr-FR" sz="950" dirty="0" smtClean="0">
                <a:solidFill>
                  <a:schemeClr val="tx1"/>
                </a:solidFill>
                <a:latin typeface="Tw Cen MT" pitchFamily="34" charset="0"/>
              </a:rPr>
              <a:t>Goff avec </a:t>
            </a:r>
            <a:r>
              <a:rPr lang="fr-FR" sz="950" dirty="0">
                <a:solidFill>
                  <a:schemeClr val="tx1"/>
                </a:solidFill>
                <a:latin typeface="Tw Cen MT" pitchFamily="34" charset="0"/>
              </a:rPr>
              <a:t>Robert Philippe, Pierre Nora, Emmanuel Le Roy </a:t>
            </a:r>
            <a:r>
              <a:rPr lang="fr-FR" sz="950" dirty="0" err="1">
                <a:solidFill>
                  <a:schemeClr val="tx1"/>
                </a:solidFill>
                <a:latin typeface="Tw Cen MT" pitchFamily="34" charset="0"/>
              </a:rPr>
              <a:t>Ladurie</a:t>
            </a:r>
            <a:r>
              <a:rPr lang="fr-FR" sz="950" dirty="0">
                <a:solidFill>
                  <a:schemeClr val="tx1"/>
                </a:solidFill>
                <a:latin typeface="Tw Cen MT" pitchFamily="34" charset="0"/>
              </a:rPr>
              <a:t> et Jean-Claude </a:t>
            </a:r>
            <a:r>
              <a:rPr lang="fr-FR" sz="950" dirty="0" smtClean="0">
                <a:solidFill>
                  <a:schemeClr val="tx1"/>
                </a:solidFill>
                <a:latin typeface="Tw Cen MT" pitchFamily="34" charset="0"/>
              </a:rPr>
              <a:t>Schmitt)</a:t>
            </a:r>
          </a:p>
          <a:p>
            <a:r>
              <a:rPr lang="fr-FR" sz="950" dirty="0">
                <a:solidFill>
                  <a:schemeClr val="tx1"/>
                </a:solidFill>
                <a:latin typeface="Tw Cen MT" pitchFamily="34" charset="0"/>
                <a:hlinkClick r:id="rId5"/>
              </a:rPr>
              <a:t>http://</a:t>
            </a:r>
            <a:r>
              <a:rPr lang="fr-FR" sz="950" dirty="0" smtClean="0">
                <a:solidFill>
                  <a:schemeClr val="tx1"/>
                </a:solidFill>
                <a:latin typeface="Tw Cen MT" pitchFamily="34" charset="0"/>
                <a:hlinkClick r:id="rId5"/>
              </a:rPr>
              <a:t>www.echomagazine.ch/archives/articles-2014/19-a-la-une/612-jacques-le-goff-lle-moyen-age-na-pas-ete-une-ere-de-tenebresr</a:t>
            </a:r>
            <a:r>
              <a:rPr lang="fr-FR" sz="950" dirty="0">
                <a:solidFill>
                  <a:schemeClr val="tx1"/>
                </a:solidFill>
                <a:latin typeface="Tw Cen MT" pitchFamily="34" charset="0"/>
              </a:rPr>
              <a:t> (Jacques Le Goff: «Le Moyen Âge n’a pas été une ère de ténèbres</a:t>
            </a:r>
            <a:r>
              <a:rPr lang="fr-FR" sz="950" dirty="0" smtClean="0">
                <a:solidFill>
                  <a:schemeClr val="tx1"/>
                </a:solidFill>
                <a:latin typeface="Tw Cen MT" pitchFamily="34" charset="0"/>
              </a:rPr>
              <a:t>»)</a:t>
            </a:r>
          </a:p>
          <a:p>
            <a:r>
              <a:rPr lang="fr-FR" sz="950" dirty="0">
                <a:solidFill>
                  <a:schemeClr val="bg2">
                    <a:lumMod val="10000"/>
                  </a:schemeClr>
                </a:solidFill>
                <a:latin typeface="Tw Cen MT" pitchFamily="34" charset="0"/>
                <a:hlinkClick r:id="rId6"/>
              </a:rPr>
              <a:t>https://lectures.revues.org/15220</a:t>
            </a:r>
            <a:r>
              <a:rPr lang="fr-FR" sz="950" dirty="0">
                <a:solidFill>
                  <a:schemeClr val="bg2">
                    <a:lumMod val="10000"/>
                  </a:schemeClr>
                </a:solidFill>
                <a:latin typeface="Tw Cen MT" pitchFamily="34" charset="0"/>
              </a:rPr>
              <a:t> (compte rendu d’ouvrage Le Goff faut-il vraiment découper l’histoire</a:t>
            </a:r>
            <a:r>
              <a:rPr lang="fr-FR" sz="950" dirty="0" smtClean="0">
                <a:solidFill>
                  <a:schemeClr val="bg2">
                    <a:lumMod val="10000"/>
                  </a:schemeClr>
                </a:solidFill>
                <a:latin typeface="Tw Cen MT" pitchFamily="34" charset="0"/>
              </a:rPr>
              <a:t>)</a:t>
            </a:r>
            <a:endPar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endParaRPr>
          </a:p>
          <a:p>
            <a:pPr algn="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Patrick Boucheron</a:t>
            </a:r>
          </a:p>
          <a:p>
            <a:r>
              <a:rPr lang="fr-FR" sz="950" b="1" u="sng" cap="small" dirty="0" smtClean="0">
                <a:solidFill>
                  <a:schemeClr val="bg1"/>
                </a:solidFill>
                <a:effectLst>
                  <a:outerShdw blurRad="38100" dist="38100" dir="2700000" algn="tl">
                    <a:srgbClr val="000000">
                      <a:alpha val="43137"/>
                    </a:srgbClr>
                  </a:outerShdw>
                </a:effectLst>
                <a:latin typeface="Tw Cen MT" pitchFamily="34" charset="0"/>
              </a:rPr>
              <a:t>Ouvrages</a:t>
            </a:r>
          </a:p>
          <a:p>
            <a:r>
              <a:rPr lang="fr-FR" sz="950" dirty="0">
                <a:solidFill>
                  <a:schemeClr val="tx1"/>
                </a:solidFill>
                <a:latin typeface="Tw Cen MT" pitchFamily="34" charset="0"/>
              </a:rPr>
              <a:t>- L’histoire du monde au XVe siècle (Fayard, </a:t>
            </a:r>
            <a:r>
              <a:rPr lang="fr-FR" sz="950" dirty="0" smtClean="0">
                <a:solidFill>
                  <a:schemeClr val="tx1"/>
                </a:solidFill>
                <a:latin typeface="Tw Cen MT" pitchFamily="34" charset="0"/>
              </a:rPr>
              <a:t>2009)</a:t>
            </a:r>
            <a:endParaRPr lang="fr-FR" sz="950" dirty="0">
              <a:solidFill>
                <a:schemeClr val="tx1"/>
              </a:solidFill>
              <a:latin typeface="Tw Cen MT" pitchFamily="34" charset="0"/>
            </a:endParaRPr>
          </a:p>
          <a:p>
            <a:r>
              <a:rPr lang="fr-FR" sz="950" dirty="0" smtClean="0">
                <a:solidFill>
                  <a:schemeClr val="tx1"/>
                </a:solidFill>
                <a:latin typeface="Tw Cen MT" pitchFamily="34" charset="0"/>
              </a:rPr>
              <a:t>- Faire </a:t>
            </a:r>
            <a:r>
              <a:rPr lang="fr-FR" sz="950" dirty="0">
                <a:solidFill>
                  <a:schemeClr val="tx1"/>
                </a:solidFill>
                <a:latin typeface="Tw Cen MT" pitchFamily="34" charset="0"/>
              </a:rPr>
              <a:t>profession d’historien (Paris, Publications de la Sorbonne, 2010</a:t>
            </a:r>
            <a:r>
              <a:rPr lang="fr-FR" sz="950" dirty="0" smtClean="0">
                <a:solidFill>
                  <a:schemeClr val="tx1"/>
                </a:solidFill>
                <a:latin typeface="Tw Cen MT" pitchFamily="34" charset="0"/>
              </a:rPr>
              <a:t>)</a:t>
            </a:r>
          </a:p>
          <a:p>
            <a:r>
              <a:rPr lang="fr-FR" sz="950" dirty="0">
                <a:solidFill>
                  <a:schemeClr val="tx1"/>
                </a:solidFill>
                <a:latin typeface="Tw Cen MT" pitchFamily="34" charset="0"/>
              </a:rPr>
              <a:t>- Inventer le monde  Une histoire globale du XVe siècle Documentation photographique - Les dossiers N°8090 -</a:t>
            </a:r>
            <a:r>
              <a:rPr lang="fr-FR" sz="950" dirty="0" smtClean="0">
                <a:solidFill>
                  <a:schemeClr val="tx1"/>
                </a:solidFill>
                <a:latin typeface="Tw Cen MT" pitchFamily="34" charset="0"/>
              </a:rPr>
              <a:t>2012</a:t>
            </a:r>
          </a:p>
          <a:p>
            <a:r>
              <a:rPr lang="fr-FR" sz="950" dirty="0" smtClean="0">
                <a:solidFill>
                  <a:schemeClr val="tx1"/>
                </a:solidFill>
                <a:latin typeface="Tw Cen MT" pitchFamily="34" charset="0"/>
              </a:rPr>
              <a:t>- Pour </a:t>
            </a:r>
            <a:r>
              <a:rPr lang="fr-FR" sz="950" dirty="0">
                <a:solidFill>
                  <a:schemeClr val="tx1"/>
                </a:solidFill>
                <a:latin typeface="Tw Cen MT" pitchFamily="34" charset="0"/>
              </a:rPr>
              <a:t>une </a:t>
            </a:r>
            <a:r>
              <a:rPr lang="fr-FR" sz="950" dirty="0" smtClean="0">
                <a:solidFill>
                  <a:schemeClr val="tx1"/>
                </a:solidFill>
                <a:latin typeface="Tw Cen MT" pitchFamily="34" charset="0"/>
              </a:rPr>
              <a:t>histoire-monde  avec Nicolas </a:t>
            </a:r>
            <a:r>
              <a:rPr lang="fr-FR" sz="950" dirty="0">
                <a:solidFill>
                  <a:schemeClr val="tx1"/>
                </a:solidFill>
                <a:latin typeface="Tw Cen MT" pitchFamily="34" charset="0"/>
              </a:rPr>
              <a:t>Delalande Broché – 5 avril 2013</a:t>
            </a:r>
            <a:r>
              <a:rPr lang="fr-FR" sz="950" dirty="0" smtClean="0">
                <a:solidFill>
                  <a:schemeClr val="tx1"/>
                </a:solidFill>
                <a:latin typeface="Tw Cen MT" pitchFamily="34" charset="0"/>
              </a:rPr>
              <a:t>.</a:t>
            </a:r>
            <a:endParaRPr lang="fr-FR" sz="950" cap="small" dirty="0" smtClean="0">
              <a:solidFill>
                <a:schemeClr val="tx1"/>
              </a:solidFill>
              <a:latin typeface="Tw Cen MT" pitchFamily="34" charset="0"/>
            </a:endParaRPr>
          </a:p>
          <a:p>
            <a:r>
              <a:rPr lang="fr-FR" sz="950" b="1" u="sng" cap="small" dirty="0" err="1" smtClean="0">
                <a:solidFill>
                  <a:schemeClr val="bg1"/>
                </a:solidFill>
                <a:effectLst>
                  <a:outerShdw blurRad="38100" dist="38100" dir="2700000" algn="tl">
                    <a:srgbClr val="000000">
                      <a:alpha val="43137"/>
                    </a:srgbClr>
                  </a:outerShdw>
                </a:effectLst>
                <a:latin typeface="Tw Cen MT" pitchFamily="34" charset="0"/>
              </a:rPr>
              <a:t>Sitographie</a:t>
            </a:r>
            <a:endParaRPr lang="fr-FR" sz="950" b="1" u="sng" cap="small" dirty="0" smtClean="0">
              <a:solidFill>
                <a:schemeClr val="bg1"/>
              </a:solidFill>
              <a:effectLst>
                <a:outerShdw blurRad="38100" dist="38100" dir="2700000" algn="tl">
                  <a:srgbClr val="000000">
                    <a:alpha val="43137"/>
                  </a:srgbClr>
                </a:outerShdw>
              </a:effectLst>
              <a:latin typeface="Tw Cen MT" pitchFamily="34" charset="0"/>
            </a:endParaRPr>
          </a:p>
          <a:p>
            <a:r>
              <a:rPr lang="fr-FR" sz="950" dirty="0">
                <a:solidFill>
                  <a:schemeClr val="bg2">
                    <a:lumMod val="10000"/>
                  </a:schemeClr>
                </a:solidFill>
                <a:latin typeface="Tw Cen MT" pitchFamily="34" charset="0"/>
                <a:hlinkClick r:id="rId7"/>
              </a:rPr>
              <a:t>http://</a:t>
            </a:r>
            <a:r>
              <a:rPr lang="fr-FR" sz="950" dirty="0" smtClean="0">
                <a:solidFill>
                  <a:schemeClr val="bg2">
                    <a:lumMod val="10000"/>
                  </a:schemeClr>
                </a:solidFill>
                <a:latin typeface="Tw Cen MT" pitchFamily="34" charset="0"/>
                <a:hlinkClick r:id="rId7"/>
              </a:rPr>
              <a:t>www.college-de-france.fr/media/presse/UPL8677482630731159683_DP_P_Boucheron.pdf</a:t>
            </a:r>
            <a:r>
              <a:rPr lang="fr-FR" sz="950" dirty="0" smtClean="0">
                <a:solidFill>
                  <a:schemeClr val="bg2">
                    <a:lumMod val="10000"/>
                  </a:schemeClr>
                </a:solidFill>
                <a:latin typeface="Tw Cen MT" pitchFamily="34" charset="0"/>
              </a:rPr>
              <a:t> (communiqué de presse sur sa leçon inaugurale)</a:t>
            </a:r>
          </a:p>
          <a:p>
            <a:r>
              <a:rPr lang="fr-FR" sz="950" u="sng" dirty="0">
                <a:latin typeface="Tw Cen MT" pitchFamily="34" charset="0"/>
                <a:hlinkClick r:id="rId8"/>
              </a:rPr>
              <a:t>http://</a:t>
            </a:r>
            <a:r>
              <a:rPr lang="fr-FR" sz="950" u="sng" dirty="0" smtClean="0">
                <a:latin typeface="Tw Cen MT" pitchFamily="34" charset="0"/>
                <a:hlinkClick r:id="rId8"/>
              </a:rPr>
              <a:t>www.college-de-france.fr/site/patrick-boucheron/inaugural-lecture-2015-12-17-18h00.htm</a:t>
            </a:r>
            <a:r>
              <a:rPr lang="fr-FR" sz="950" dirty="0" smtClean="0">
                <a:latin typeface="Tw Cen MT" pitchFamily="34" charset="0"/>
              </a:rPr>
              <a:t> </a:t>
            </a:r>
            <a:r>
              <a:rPr lang="fr-FR" sz="950" dirty="0" smtClean="0">
                <a:solidFill>
                  <a:schemeClr val="bg2">
                    <a:lumMod val="10000"/>
                  </a:schemeClr>
                </a:solidFill>
                <a:latin typeface="Tw Cen MT" pitchFamily="34" charset="0"/>
              </a:rPr>
              <a:t>(« Ce que peut l’Histoire »/Texte leçon inaugurale)</a:t>
            </a:r>
          </a:p>
          <a:p>
            <a:r>
              <a:rPr lang="fr-FR" sz="950" dirty="0">
                <a:solidFill>
                  <a:schemeClr val="bg2">
                    <a:lumMod val="10000"/>
                  </a:schemeClr>
                </a:solidFill>
                <a:latin typeface="Tw Cen MT" pitchFamily="34" charset="0"/>
                <a:hlinkClick r:id="rId9"/>
              </a:rPr>
              <a:t>http://</a:t>
            </a:r>
            <a:r>
              <a:rPr lang="fr-FR" sz="950" dirty="0" smtClean="0">
                <a:solidFill>
                  <a:schemeClr val="bg2">
                    <a:lumMod val="10000"/>
                  </a:schemeClr>
                </a:solidFill>
                <a:latin typeface="Tw Cen MT" pitchFamily="34" charset="0"/>
                <a:hlinkClick r:id="rId9"/>
              </a:rPr>
              <a:t>rue89.nouvelobs.com/2014/01/07/medieviste-est-bien-arme-comprendre-internet-suis-historien-moyen-age-posez-questions-248833</a:t>
            </a:r>
            <a:r>
              <a:rPr lang="fr-FR" sz="950" dirty="0" smtClean="0">
                <a:solidFill>
                  <a:schemeClr val="bg2">
                    <a:lumMod val="10000"/>
                  </a:schemeClr>
                </a:solidFill>
                <a:latin typeface="Tw Cen MT" pitchFamily="34" charset="0"/>
              </a:rPr>
              <a:t> (Nouvel </a:t>
            </a:r>
            <a:r>
              <a:rPr lang="fr-FR" sz="950" dirty="0" err="1" smtClean="0">
                <a:solidFill>
                  <a:schemeClr val="bg2">
                    <a:lumMod val="10000"/>
                  </a:schemeClr>
                </a:solidFill>
                <a:latin typeface="Tw Cen MT" pitchFamily="34" charset="0"/>
              </a:rPr>
              <a:t>Obs</a:t>
            </a:r>
            <a:r>
              <a:rPr lang="fr-FR" sz="950" dirty="0" smtClean="0">
                <a:solidFill>
                  <a:schemeClr val="bg2">
                    <a:lumMod val="10000"/>
                  </a:schemeClr>
                </a:solidFill>
                <a:latin typeface="Tw Cen MT" pitchFamily="34" charset="0"/>
              </a:rPr>
              <a:t> : questions à l’historien)</a:t>
            </a:r>
          </a:p>
          <a:p>
            <a:r>
              <a:rPr lang="fr-FR" sz="950" dirty="0">
                <a:solidFill>
                  <a:schemeClr val="bg2">
                    <a:lumMod val="10000"/>
                  </a:schemeClr>
                </a:solidFill>
                <a:latin typeface="Tw Cen MT" pitchFamily="34" charset="0"/>
                <a:hlinkClick r:id="rId10"/>
              </a:rPr>
              <a:t>https://</a:t>
            </a:r>
            <a:r>
              <a:rPr lang="fr-FR" sz="950" dirty="0" smtClean="0">
                <a:solidFill>
                  <a:schemeClr val="bg2">
                    <a:lumMod val="10000"/>
                  </a:schemeClr>
                </a:solidFill>
                <a:latin typeface="Tw Cen MT" pitchFamily="34" charset="0"/>
                <a:hlinkClick r:id="rId10"/>
              </a:rPr>
              <a:t>www.college-de-france.fr/site/patrick-boucheron/course-2015-2016.htm</a:t>
            </a:r>
            <a:r>
              <a:rPr lang="fr-FR" sz="950" dirty="0" smtClean="0">
                <a:solidFill>
                  <a:schemeClr val="bg2">
                    <a:lumMod val="10000"/>
                  </a:schemeClr>
                </a:solidFill>
                <a:latin typeface="Tw Cen MT" pitchFamily="34" charset="0"/>
              </a:rPr>
              <a:t> (L’intégralité des cours de Patrick Boucheron au collège de France 2016 : Souvenirs</a:t>
            </a:r>
            <a:r>
              <a:rPr lang="fr-FR" sz="950" dirty="0">
                <a:solidFill>
                  <a:schemeClr val="bg2">
                    <a:lumMod val="10000"/>
                  </a:schemeClr>
                </a:solidFill>
                <a:latin typeface="Tw Cen MT" pitchFamily="34" charset="0"/>
              </a:rPr>
              <a:t>, fictions, croyances. Le long Moyen Âge d'Ambroise de </a:t>
            </a:r>
            <a:r>
              <a:rPr lang="fr-FR" sz="950" dirty="0" smtClean="0">
                <a:solidFill>
                  <a:schemeClr val="bg2">
                    <a:lumMod val="10000"/>
                  </a:schemeClr>
                </a:solidFill>
                <a:latin typeface="Tw Cen MT" pitchFamily="34" charset="0"/>
              </a:rPr>
              <a:t>Milan) </a:t>
            </a:r>
            <a:endParaRPr lang="fr-FR" sz="950" dirty="0">
              <a:solidFill>
                <a:schemeClr val="bg2">
                  <a:lumMod val="10000"/>
                </a:schemeClr>
              </a:solidFill>
              <a:latin typeface="Tw Cen MT" pitchFamily="34" charset="0"/>
            </a:endParaRPr>
          </a:p>
          <a:p>
            <a:endParaRPr lang="fr-FR" sz="950" dirty="0">
              <a:solidFill>
                <a:schemeClr val="bg2">
                  <a:lumMod val="10000"/>
                </a:schemeClr>
              </a:solidFill>
              <a:latin typeface="Tw Cen MT" pitchFamily="34" charset="0"/>
            </a:endParaRPr>
          </a:p>
          <a:p>
            <a:pPr algn="r"/>
            <a:r>
              <a:rPr lang="fr-FR" sz="950" b="1" u="sng" cap="small" dirty="0" err="1" smtClean="0">
                <a:solidFill>
                  <a:schemeClr val="accent2">
                    <a:lumMod val="50000"/>
                  </a:schemeClr>
                </a:solidFill>
                <a:effectLst>
                  <a:outerShdw blurRad="38100" dist="38100" dir="2700000" algn="tl">
                    <a:srgbClr val="000000">
                      <a:alpha val="43137"/>
                    </a:srgbClr>
                  </a:outerShdw>
                </a:effectLst>
                <a:latin typeface="Tw Cen MT" pitchFamily="34" charset="0"/>
              </a:rPr>
              <a:t>Jerôme</a:t>
            </a: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 </a:t>
            </a:r>
            <a:r>
              <a:rPr lang="fr-FR" sz="950" b="1" u="sng" cap="small" dirty="0" err="1" smtClean="0">
                <a:solidFill>
                  <a:schemeClr val="accent2">
                    <a:lumMod val="50000"/>
                  </a:schemeClr>
                </a:solidFill>
                <a:effectLst>
                  <a:outerShdw blurRad="38100" dist="38100" dir="2700000" algn="tl">
                    <a:srgbClr val="000000">
                      <a:alpha val="43137"/>
                    </a:srgbClr>
                  </a:outerShdw>
                </a:effectLst>
                <a:latin typeface="Tw Cen MT" pitchFamily="34" charset="0"/>
              </a:rPr>
              <a:t>Baschet</a:t>
            </a:r>
            <a:endPar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endParaRPr>
          </a:p>
          <a:p>
            <a:r>
              <a:rPr lang="fr-FR" sz="950" b="1" u="sng" cap="small" dirty="0">
                <a:solidFill>
                  <a:schemeClr val="bg1"/>
                </a:solidFill>
                <a:effectLst>
                  <a:outerShdw blurRad="38100" dist="38100" dir="2700000" algn="tl">
                    <a:srgbClr val="000000">
                      <a:alpha val="43137"/>
                    </a:srgbClr>
                  </a:outerShdw>
                </a:effectLst>
                <a:latin typeface="Tw Cen MT" pitchFamily="34" charset="0"/>
              </a:rPr>
              <a:t>Ouvrages</a:t>
            </a:r>
          </a:p>
          <a:p>
            <a:r>
              <a:rPr lang="fr-FR" sz="950" dirty="0" smtClean="0">
                <a:solidFill>
                  <a:schemeClr val="tx1"/>
                </a:solidFill>
                <a:latin typeface="Tw Cen MT" pitchFamily="34" charset="0"/>
              </a:rPr>
              <a:t>- La </a:t>
            </a:r>
            <a:r>
              <a:rPr lang="fr-FR" sz="950" dirty="0">
                <a:solidFill>
                  <a:schemeClr val="tx1"/>
                </a:solidFill>
                <a:latin typeface="Tw Cen MT" pitchFamily="34" charset="0"/>
              </a:rPr>
              <a:t>civilisation féodale. De l’an mil à la colonisation de l’Amérique, Paris, Aubier, 2004 (3e édition corrigée et mise à jour, Champs-Flammarion, 2006</a:t>
            </a:r>
            <a:r>
              <a:rPr lang="fr-FR" sz="950" dirty="0" smtClean="0">
                <a:solidFill>
                  <a:schemeClr val="tx1"/>
                </a:solidFill>
                <a:latin typeface="Tw Cen MT" pitchFamily="34" charset="0"/>
              </a:rPr>
              <a:t>)</a:t>
            </a:r>
          </a:p>
          <a:p>
            <a:r>
              <a:rPr lang="fr-FR" sz="950" dirty="0" smtClean="0">
                <a:solidFill>
                  <a:schemeClr val="tx1"/>
                </a:solidFill>
                <a:latin typeface="Tw Cen MT" pitchFamily="34" charset="0"/>
              </a:rPr>
              <a:t>- La </a:t>
            </a:r>
            <a:r>
              <a:rPr lang="fr-FR" sz="950" dirty="0">
                <a:solidFill>
                  <a:schemeClr val="tx1"/>
                </a:solidFill>
                <a:latin typeface="Tw Cen MT" pitchFamily="34" charset="0"/>
              </a:rPr>
              <a:t>Chrétienté médiévale. Représentations et pratiques sociales, Paris, La Documentation française, 2005</a:t>
            </a:r>
            <a:r>
              <a:rPr lang="fr-FR" sz="950" dirty="0" smtClean="0">
                <a:solidFill>
                  <a:schemeClr val="tx1"/>
                </a:solidFill>
                <a:latin typeface="Tw Cen MT" pitchFamily="34" charset="0"/>
              </a:rPr>
              <a:t>.</a:t>
            </a:r>
          </a:p>
          <a:p>
            <a:r>
              <a:rPr lang="fr-FR" sz="950" dirty="0">
                <a:solidFill>
                  <a:schemeClr val="tx1"/>
                </a:solidFill>
                <a:latin typeface="Tw Cen MT" pitchFamily="34" charset="0"/>
              </a:rPr>
              <a:t>- Corps et âmes : une histoire de la personne au Moyen Age, Paris, Flammarion (Au fil de l'histoire), 2016</a:t>
            </a:r>
            <a:r>
              <a:rPr lang="fr-FR" sz="950" dirty="0" smtClean="0">
                <a:solidFill>
                  <a:schemeClr val="tx1"/>
                </a:solidFill>
                <a:latin typeface="Tw Cen MT" pitchFamily="34" charset="0"/>
              </a:rPr>
              <a:t>.</a:t>
            </a:r>
            <a:endParaRPr lang="fr-FR" sz="950" b="1" u="sng" cap="small" dirty="0">
              <a:solidFill>
                <a:schemeClr val="tx1"/>
              </a:solidFill>
              <a:effectLst>
                <a:outerShdw blurRad="38100" dist="38100" dir="2700000" algn="tl">
                  <a:srgbClr val="000000">
                    <a:alpha val="43137"/>
                  </a:srgbClr>
                </a:outerShdw>
              </a:effectLst>
              <a:latin typeface="Tw Cen MT" pitchFamily="34" charset="0"/>
            </a:endParaRPr>
          </a:p>
          <a:p>
            <a:r>
              <a:rPr lang="fr-FR" sz="950" b="1" u="sng" cap="small" dirty="0" err="1" smtClean="0">
                <a:solidFill>
                  <a:schemeClr val="bg1"/>
                </a:solidFill>
                <a:effectLst>
                  <a:outerShdw blurRad="38100" dist="38100" dir="2700000" algn="tl">
                    <a:srgbClr val="000000">
                      <a:alpha val="43137"/>
                    </a:srgbClr>
                  </a:outerShdw>
                </a:effectLst>
                <a:latin typeface="Tw Cen MT" pitchFamily="34" charset="0"/>
              </a:rPr>
              <a:t>Sitographie</a:t>
            </a:r>
            <a:endParaRPr lang="fr-FR" sz="950" b="1" u="sng" cap="small" dirty="0">
              <a:solidFill>
                <a:schemeClr val="bg1"/>
              </a:solidFill>
              <a:effectLst>
                <a:outerShdw blurRad="38100" dist="38100" dir="2700000" algn="tl">
                  <a:srgbClr val="000000">
                    <a:alpha val="43137"/>
                  </a:srgbClr>
                </a:outerShdw>
              </a:effectLst>
              <a:latin typeface="Tw Cen MT" pitchFamily="34" charset="0"/>
            </a:endParaRPr>
          </a:p>
          <a:p>
            <a:r>
              <a:rPr lang="fr-FR" sz="950" dirty="0">
                <a:solidFill>
                  <a:schemeClr val="bg2">
                    <a:lumMod val="10000"/>
                  </a:schemeClr>
                </a:solidFill>
                <a:latin typeface="Tw Cen MT" pitchFamily="34" charset="0"/>
                <a:hlinkClick r:id="rId11"/>
              </a:rPr>
              <a:t>http://</a:t>
            </a:r>
            <a:r>
              <a:rPr lang="fr-FR" sz="950" dirty="0" smtClean="0">
                <a:solidFill>
                  <a:schemeClr val="bg2">
                    <a:lumMod val="10000"/>
                  </a:schemeClr>
                </a:solidFill>
                <a:latin typeface="Tw Cen MT" pitchFamily="34" charset="0"/>
                <a:hlinkClick r:id="rId11"/>
              </a:rPr>
              <a:t>blogs.histoireglobale.com/la-societe-feodale-de-leurope-au-monde_828</a:t>
            </a:r>
            <a:r>
              <a:rPr lang="fr-FR" sz="950" dirty="0" smtClean="0">
                <a:solidFill>
                  <a:schemeClr val="bg2">
                    <a:lumMod val="10000"/>
                  </a:schemeClr>
                </a:solidFill>
                <a:latin typeface="Tw Cen MT" pitchFamily="34" charset="0"/>
              </a:rPr>
              <a:t> (compte rendu d’ouvrage sur le blog histoire global relatif à la civilisation féodale)</a:t>
            </a:r>
          </a:p>
          <a:p>
            <a:r>
              <a:rPr lang="fr-FR" sz="950" u="sng" dirty="0">
                <a:latin typeface="Tw Cen MT" pitchFamily="34" charset="0"/>
                <a:hlinkClick r:id="rId12"/>
              </a:rPr>
              <a:t>https://assr.revues.org/202435</a:t>
            </a:r>
            <a:r>
              <a:rPr lang="fr-FR" sz="950" b="1" dirty="0" smtClean="0">
                <a:latin typeface="Tw Cen MT" pitchFamily="34" charset="0"/>
              </a:rPr>
              <a:t> </a:t>
            </a:r>
            <a:r>
              <a:rPr lang="fr-FR" sz="950" dirty="0" smtClean="0">
                <a:solidFill>
                  <a:schemeClr val="bg2">
                    <a:lumMod val="10000"/>
                  </a:schemeClr>
                </a:solidFill>
                <a:latin typeface="Tw Cen MT" pitchFamily="34" charset="0"/>
              </a:rPr>
              <a:t>(compte </a:t>
            </a:r>
            <a:r>
              <a:rPr lang="fr-FR" sz="950" dirty="0">
                <a:solidFill>
                  <a:schemeClr val="bg2">
                    <a:lumMod val="10000"/>
                  </a:schemeClr>
                </a:solidFill>
                <a:latin typeface="Tw Cen MT" pitchFamily="34" charset="0"/>
              </a:rPr>
              <a:t>rendu </a:t>
            </a:r>
            <a:r>
              <a:rPr lang="fr-FR" sz="950" dirty="0" smtClean="0">
                <a:solidFill>
                  <a:schemeClr val="bg2">
                    <a:lumMod val="10000"/>
                  </a:schemeClr>
                </a:solidFill>
                <a:latin typeface="Tw Cen MT" pitchFamily="34" charset="0"/>
              </a:rPr>
              <a:t>d’ouvrage sur Corps et âmes)</a:t>
            </a:r>
            <a:endParaRPr lang="fr-FR" sz="950" dirty="0">
              <a:solidFill>
                <a:schemeClr val="bg2">
                  <a:lumMod val="10000"/>
                </a:schemeClr>
              </a:solidFill>
              <a:latin typeface="Tw Cen MT" pitchFamily="34" charset="0"/>
            </a:endParaRPr>
          </a:p>
          <a:p>
            <a:r>
              <a:rPr lang="fr-FR" sz="950" u="sng" dirty="0" smtClean="0">
                <a:latin typeface="Tw Cen MT" pitchFamily="34" charset="0"/>
                <a:hlinkClick r:id="rId13"/>
              </a:rPr>
              <a:t>http</a:t>
            </a:r>
            <a:r>
              <a:rPr lang="fr-FR" sz="950" u="sng" dirty="0">
                <a:latin typeface="Tw Cen MT" pitchFamily="34" charset="0"/>
                <a:hlinkClick r:id="rId13"/>
              </a:rPr>
              <a:t>://www.persee.fr/doc/ccmed_0007-9731_2005_num_48_191_2915_t1_0257_0000_2</a:t>
            </a:r>
            <a:r>
              <a:rPr lang="fr-FR" sz="950" dirty="0">
                <a:latin typeface="Tw Cen MT" pitchFamily="34" charset="0"/>
              </a:rPr>
              <a:t> </a:t>
            </a:r>
            <a:r>
              <a:rPr lang="fr-FR" sz="950" dirty="0">
                <a:solidFill>
                  <a:schemeClr val="bg2">
                    <a:lumMod val="10000"/>
                  </a:schemeClr>
                </a:solidFill>
                <a:latin typeface="Tw Cen MT" pitchFamily="34" charset="0"/>
              </a:rPr>
              <a:t>(La civilisation féodale. De l'an mil à la colonisation ...)2004-2005 compte rendu d’ouvrage</a:t>
            </a:r>
          </a:p>
          <a:p>
            <a:r>
              <a:rPr lang="fr-FR" sz="950" u="sng" dirty="0">
                <a:latin typeface="Tw Cen MT" pitchFamily="34" charset="0"/>
                <a:hlinkClick r:id="rId14"/>
              </a:rPr>
              <a:t>http://salon-litteraire.linternaute.com/fr/histoire/review/1797793-la-civilisation-feodale-de-l-an-mil-a-la-colonisation-de-l-amerique-une-synthese-impressionnante-sur</a:t>
            </a:r>
            <a:r>
              <a:rPr lang="fr-FR" sz="950" dirty="0">
                <a:latin typeface="Tw Cen MT" pitchFamily="34" charset="0"/>
              </a:rPr>
              <a:t> </a:t>
            </a:r>
            <a:r>
              <a:rPr lang="fr-FR" sz="950" dirty="0">
                <a:solidFill>
                  <a:schemeClr val="bg2">
                    <a:lumMod val="10000"/>
                  </a:schemeClr>
                </a:solidFill>
                <a:latin typeface="Tw Cen MT" pitchFamily="34" charset="0"/>
              </a:rPr>
              <a:t>(idem)</a:t>
            </a:r>
          </a:p>
          <a:p>
            <a:endPar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endParaRPr>
          </a:p>
          <a:p>
            <a:endParaRPr lang="fr-FR" sz="950" dirty="0">
              <a:solidFill>
                <a:schemeClr val="bg2">
                  <a:lumMod val="10000"/>
                </a:schemeClr>
              </a:solidFill>
              <a:latin typeface="Tw Cen MT" pitchFamily="34" charset="0"/>
            </a:endParaRPr>
          </a:p>
        </p:txBody>
      </p:sp>
    </p:spTree>
    <p:extLst>
      <p:ext uri="{BB962C8B-B14F-4D97-AF65-F5344CB8AC3E}">
        <p14:creationId xmlns:p14="http://schemas.microsoft.com/office/powerpoint/2010/main" val="2827756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s.info/images/medieval-knight-wallpaper/medieval-knight-wallpaper-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4" t="1436" r="18777" b="153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92164"/>
            <a:ext cx="9144000" cy="6372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u="sng" cap="small" dirty="0" smtClean="0">
                <a:solidFill>
                  <a:schemeClr val="accent1">
                    <a:lumMod val="50000"/>
                  </a:schemeClr>
                </a:solidFill>
                <a:effectLst>
                  <a:outerShdw blurRad="38100" dist="38100" dir="2700000" algn="tl">
                    <a:srgbClr val="000000">
                      <a:alpha val="43137"/>
                    </a:srgbClr>
                  </a:outerShdw>
                </a:effectLst>
                <a:latin typeface="Tw Cen MT" pitchFamily="34" charset="0"/>
              </a:rPr>
              <a:t>III. Par Sous-thématique</a:t>
            </a:r>
          </a:p>
          <a:p>
            <a:pPr algn="r"/>
            <a:r>
              <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rPr>
              <a:t>L’ordre seigneurial : la formation et la domination des </a:t>
            </a: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campagnes</a:t>
            </a:r>
          </a:p>
          <a:p>
            <a:r>
              <a:rPr lang="fr-FR" sz="950" dirty="0" smtClean="0">
                <a:solidFill>
                  <a:schemeClr val="tx1"/>
                </a:solidFill>
                <a:latin typeface="Tw Cen MT" pitchFamily="34" charset="0"/>
              </a:rPr>
              <a:t>- Le Goff Jacques La </a:t>
            </a:r>
            <a:r>
              <a:rPr lang="fr-FR" sz="950" dirty="0">
                <a:solidFill>
                  <a:schemeClr val="tx1"/>
                </a:solidFill>
                <a:latin typeface="Tw Cen MT" pitchFamily="34" charset="0"/>
              </a:rPr>
              <a:t>Civilisation de l'Occident médiéval, Arthaud, 1964 </a:t>
            </a:r>
          </a:p>
          <a:p>
            <a:r>
              <a:rPr lang="fr-FR" sz="950" dirty="0" smtClean="0">
                <a:solidFill>
                  <a:schemeClr val="tx1"/>
                </a:solidFill>
                <a:latin typeface="Tw Cen MT" pitchFamily="34" charset="0"/>
              </a:rPr>
              <a:t>- Barthelemy </a:t>
            </a:r>
            <a:r>
              <a:rPr lang="fr-FR" sz="950" dirty="0">
                <a:solidFill>
                  <a:schemeClr val="tx1"/>
                </a:solidFill>
                <a:latin typeface="Tw Cen MT" pitchFamily="34" charset="0"/>
              </a:rPr>
              <a:t>Dominique, L’ordre seigneurial, </a:t>
            </a:r>
            <a:r>
              <a:rPr lang="fr-FR" sz="950" dirty="0" err="1">
                <a:solidFill>
                  <a:schemeClr val="tx1"/>
                </a:solidFill>
                <a:latin typeface="Tw Cen MT" pitchFamily="34" charset="0"/>
              </a:rPr>
              <a:t>XIè-XIIè</a:t>
            </a:r>
            <a:r>
              <a:rPr lang="fr-FR" sz="950" dirty="0">
                <a:solidFill>
                  <a:schemeClr val="tx1"/>
                </a:solidFill>
                <a:latin typeface="Tw Cen MT" pitchFamily="34" charset="0"/>
              </a:rPr>
              <a:t> Nouvelle histoire de la France médiévale, Points histoire, Le Seuil, </a:t>
            </a:r>
            <a:r>
              <a:rPr lang="fr-FR" sz="950" dirty="0" smtClean="0">
                <a:solidFill>
                  <a:schemeClr val="tx1"/>
                </a:solidFill>
                <a:latin typeface="Tw Cen MT" pitchFamily="34" charset="0"/>
              </a:rPr>
              <a:t>1990</a:t>
            </a:r>
          </a:p>
          <a:p>
            <a:r>
              <a:rPr lang="fr-FR" sz="950" dirty="0">
                <a:solidFill>
                  <a:schemeClr val="tx1"/>
                </a:solidFill>
                <a:latin typeface="Tw Cen MT" pitchFamily="34" charset="0"/>
              </a:rPr>
              <a:t>- </a:t>
            </a:r>
            <a:r>
              <a:rPr lang="fr-FR" sz="950" dirty="0" err="1">
                <a:solidFill>
                  <a:schemeClr val="tx1"/>
                </a:solidFill>
                <a:latin typeface="Tw Cen MT" pitchFamily="34" charset="0"/>
              </a:rPr>
              <a:t>Morsel</a:t>
            </a:r>
            <a:r>
              <a:rPr lang="fr-FR" sz="950" dirty="0">
                <a:solidFill>
                  <a:schemeClr val="tx1"/>
                </a:solidFill>
                <a:latin typeface="Tw Cen MT" pitchFamily="34" charset="0"/>
              </a:rPr>
              <a:t> Joseph, </a:t>
            </a:r>
            <a:r>
              <a:rPr lang="fr-FR" sz="950" dirty="0" smtClean="0">
                <a:solidFill>
                  <a:schemeClr val="tx1"/>
                </a:solidFill>
                <a:latin typeface="Tw Cen MT" pitchFamily="34" charset="0"/>
              </a:rPr>
              <a:t>L’aristocratie </a:t>
            </a:r>
            <a:r>
              <a:rPr lang="fr-FR" sz="950" dirty="0">
                <a:solidFill>
                  <a:schemeClr val="tx1"/>
                </a:solidFill>
                <a:latin typeface="Tw Cen MT" pitchFamily="34" charset="0"/>
              </a:rPr>
              <a:t>médiévale, Ve – XVe siècle, Armand Colin, 2004 </a:t>
            </a:r>
          </a:p>
          <a:p>
            <a:pPr algn="r"/>
            <a:r>
              <a:rPr lang="fr-FR" sz="950" i="1" dirty="0">
                <a:solidFill>
                  <a:schemeClr val="tx1"/>
                </a:solidFill>
                <a:latin typeface="Tw Cen MT" pitchFamily="34" charset="0"/>
              </a:rPr>
              <a:t>Approche complexe de la question, qui s’efforce, au détour de multiples réflexions épistémologiques, de la libérer des conceptions convenues et datées. </a:t>
            </a:r>
          </a:p>
          <a:p>
            <a:pPr algn="r"/>
            <a:r>
              <a:rPr lang="fr-FR" sz="950" i="1" dirty="0">
                <a:solidFill>
                  <a:schemeClr val="tx1"/>
                </a:solidFill>
                <a:latin typeface="Tw Cen MT" pitchFamily="34" charset="0"/>
              </a:rPr>
              <a:t>Nombreux exemples utilisables pour des récits</a:t>
            </a:r>
            <a:r>
              <a:rPr lang="fr-FR" sz="950" i="1" dirty="0" smtClean="0">
                <a:solidFill>
                  <a:schemeClr val="tx1"/>
                </a:solidFill>
                <a:latin typeface="Tw Cen MT" pitchFamily="34" charset="0"/>
              </a:rPr>
              <a:t>.</a:t>
            </a:r>
          </a:p>
          <a:p>
            <a:r>
              <a:rPr lang="fr-FR" sz="950" dirty="0" smtClean="0">
                <a:solidFill>
                  <a:schemeClr val="tx1"/>
                </a:solidFill>
                <a:latin typeface="Tw Cen MT" pitchFamily="34" charset="0"/>
              </a:rPr>
              <a:t>- </a:t>
            </a:r>
            <a:r>
              <a:rPr lang="fr-FR" sz="950" dirty="0" err="1" smtClean="0">
                <a:solidFill>
                  <a:schemeClr val="tx1"/>
                </a:solidFill>
                <a:latin typeface="Tw Cen MT" pitchFamily="34" charset="0"/>
              </a:rPr>
              <a:t>Baschet</a:t>
            </a:r>
            <a:r>
              <a:rPr lang="fr-FR" sz="950" dirty="0" smtClean="0">
                <a:solidFill>
                  <a:schemeClr val="tx1"/>
                </a:solidFill>
                <a:latin typeface="Tw Cen MT" pitchFamily="34" charset="0"/>
              </a:rPr>
              <a:t> Jérôme, </a:t>
            </a:r>
            <a:r>
              <a:rPr lang="fr-FR" sz="950" dirty="0">
                <a:solidFill>
                  <a:schemeClr val="tx1"/>
                </a:solidFill>
                <a:latin typeface="Tw Cen MT" pitchFamily="34" charset="0"/>
              </a:rPr>
              <a:t>La civilisation féodale. De l’an mil à la colonisation de l’Amérique, Paris, Flammarion, coll. Champs, 3e éd., </a:t>
            </a:r>
            <a:r>
              <a:rPr lang="fr-FR" sz="950" dirty="0" smtClean="0">
                <a:solidFill>
                  <a:schemeClr val="tx1"/>
                </a:solidFill>
                <a:latin typeface="Tw Cen MT" pitchFamily="34" charset="0"/>
              </a:rPr>
              <a:t>2006</a:t>
            </a:r>
          </a:p>
          <a:p>
            <a:r>
              <a:rPr lang="fr-FR" sz="950" dirty="0" smtClean="0">
                <a:solidFill>
                  <a:schemeClr val="tx1"/>
                </a:solidFill>
                <a:latin typeface="Tw Cen MT" pitchFamily="34" charset="0"/>
              </a:rPr>
              <a:t>- </a:t>
            </a:r>
            <a:r>
              <a:rPr lang="fr-FR" sz="950" dirty="0" err="1" smtClean="0">
                <a:solidFill>
                  <a:schemeClr val="tx1"/>
                </a:solidFill>
                <a:latin typeface="Tw Cen MT" pitchFamily="34" charset="0"/>
              </a:rPr>
              <a:t>Feller</a:t>
            </a:r>
            <a:r>
              <a:rPr lang="fr-FR" sz="950" dirty="0" smtClean="0">
                <a:solidFill>
                  <a:schemeClr val="tx1"/>
                </a:solidFill>
                <a:latin typeface="Tw Cen MT" pitchFamily="34" charset="0"/>
              </a:rPr>
              <a:t> </a:t>
            </a:r>
            <a:r>
              <a:rPr lang="fr-FR" sz="950" dirty="0">
                <a:solidFill>
                  <a:schemeClr val="tx1"/>
                </a:solidFill>
                <a:latin typeface="Tw Cen MT" pitchFamily="34" charset="0"/>
              </a:rPr>
              <a:t>Laurent, Paysans et seigneurs au Moyen-âge, </a:t>
            </a:r>
            <a:r>
              <a:rPr lang="fr-FR" sz="950" dirty="0" smtClean="0">
                <a:solidFill>
                  <a:schemeClr val="tx1"/>
                </a:solidFill>
                <a:latin typeface="Tw Cen MT" pitchFamily="34" charset="0"/>
              </a:rPr>
              <a:t>Armand </a:t>
            </a:r>
            <a:r>
              <a:rPr lang="fr-FR" sz="950" dirty="0">
                <a:solidFill>
                  <a:schemeClr val="tx1"/>
                </a:solidFill>
                <a:latin typeface="Tw Cen MT" pitchFamily="34" charset="0"/>
              </a:rPr>
              <a:t>Colin, 2007. </a:t>
            </a:r>
            <a:endParaRPr lang="fr-FR" sz="950" dirty="0" smtClean="0">
              <a:solidFill>
                <a:schemeClr val="tx1"/>
              </a:solidFill>
              <a:latin typeface="Tw Cen MT" pitchFamily="34" charset="0"/>
            </a:endParaRPr>
          </a:p>
          <a:p>
            <a:pPr algn="r"/>
            <a:r>
              <a:rPr lang="fr-FR" sz="950" i="1" dirty="0" smtClean="0">
                <a:solidFill>
                  <a:schemeClr val="tx1"/>
                </a:solidFill>
                <a:latin typeface="Tw Cen MT" pitchFamily="34" charset="0"/>
              </a:rPr>
              <a:t>État </a:t>
            </a:r>
            <a:r>
              <a:rPr lang="fr-FR" sz="950" i="1" dirty="0">
                <a:solidFill>
                  <a:schemeClr val="tx1"/>
                </a:solidFill>
                <a:latin typeface="Tw Cen MT" pitchFamily="34" charset="0"/>
              </a:rPr>
              <a:t>des lieux des connaissances actuelles, avec des exemples précis très utiles, développés en quelques lignes, et une très riche bibliographie (monographies notamment</a:t>
            </a:r>
            <a:r>
              <a:rPr lang="fr-FR" sz="950" i="1" dirty="0" smtClean="0">
                <a:solidFill>
                  <a:schemeClr val="tx1"/>
                </a:solidFill>
                <a:latin typeface="Tw Cen MT" pitchFamily="34" charset="0"/>
              </a:rPr>
              <a:t>).</a:t>
            </a:r>
          </a:p>
          <a:p>
            <a:r>
              <a:rPr lang="fr-FR" sz="950" i="1" dirty="0" smtClean="0">
                <a:solidFill>
                  <a:schemeClr val="tx1"/>
                </a:solidFill>
                <a:latin typeface="Tw Cen MT" pitchFamily="34" charset="0"/>
              </a:rPr>
              <a:t>- </a:t>
            </a:r>
            <a:r>
              <a:rPr lang="fr-FR" sz="950" dirty="0" err="1" smtClean="0">
                <a:solidFill>
                  <a:schemeClr val="tx1"/>
                </a:solidFill>
                <a:latin typeface="Tw Cen MT" pitchFamily="34" charset="0"/>
              </a:rPr>
              <a:t>Mazel</a:t>
            </a:r>
            <a:r>
              <a:rPr lang="fr-FR" sz="950" dirty="0" smtClean="0">
                <a:solidFill>
                  <a:schemeClr val="tx1"/>
                </a:solidFill>
                <a:latin typeface="Tw Cen MT" pitchFamily="34" charset="0"/>
              </a:rPr>
              <a:t> F. </a:t>
            </a:r>
            <a:r>
              <a:rPr lang="fr-FR" sz="950" dirty="0">
                <a:solidFill>
                  <a:schemeClr val="tx1"/>
                </a:solidFill>
                <a:latin typeface="Tw Cen MT" pitchFamily="34" charset="0"/>
              </a:rPr>
              <a:t>(</a:t>
            </a:r>
            <a:r>
              <a:rPr lang="fr-FR" sz="950" dirty="0" err="1">
                <a:solidFill>
                  <a:schemeClr val="tx1"/>
                </a:solidFill>
                <a:latin typeface="Tw Cen MT" pitchFamily="34" charset="0"/>
              </a:rPr>
              <a:t>dir</a:t>
            </a:r>
            <a:r>
              <a:rPr lang="fr-FR" sz="950" dirty="0">
                <a:solidFill>
                  <a:schemeClr val="tx1"/>
                </a:solidFill>
                <a:latin typeface="Tw Cen MT" pitchFamily="34" charset="0"/>
              </a:rPr>
              <a:t>.), L'Espace du diocèse. Genèse d'un territoire dans l'Occident médiéval, Ve-XIIIe siècle, Rennes, PUR, 2008. </a:t>
            </a:r>
            <a:endParaRPr lang="fr-FR" sz="950" dirty="0" smtClean="0">
              <a:solidFill>
                <a:schemeClr val="tx1"/>
              </a:solidFill>
              <a:latin typeface="Tw Cen MT" pitchFamily="34" charset="0"/>
            </a:endParaRPr>
          </a:p>
          <a:p>
            <a:r>
              <a:rPr lang="fr-FR" sz="950" dirty="0" smtClean="0">
                <a:solidFill>
                  <a:schemeClr val="tx1"/>
                </a:solidFill>
                <a:latin typeface="Tw Cen MT" pitchFamily="34" charset="0"/>
              </a:rPr>
              <a:t>- Arnoux M., </a:t>
            </a:r>
            <a:r>
              <a:rPr lang="fr-FR" sz="950" dirty="0">
                <a:solidFill>
                  <a:schemeClr val="tx1"/>
                </a:solidFill>
                <a:latin typeface="Tw Cen MT" pitchFamily="34" charset="0"/>
              </a:rPr>
              <a:t>Le Temps des laboureurs. Travail, ordre social et croissance en Europe, XIe-XIVe siècle, Albin Michel, 2012. </a:t>
            </a:r>
            <a:endParaRPr lang="fr-FR" sz="950" dirty="0" smtClean="0">
              <a:solidFill>
                <a:schemeClr val="tx1"/>
              </a:solidFill>
              <a:latin typeface="Tw Cen MT" pitchFamily="34" charset="0"/>
            </a:endParaRPr>
          </a:p>
          <a:p>
            <a:r>
              <a:rPr lang="fr-FR" sz="950" dirty="0">
                <a:solidFill>
                  <a:schemeClr val="tx1"/>
                </a:solidFill>
                <a:latin typeface="Tw Cen MT" pitchFamily="34" charset="0"/>
              </a:rPr>
              <a:t>- </a:t>
            </a:r>
            <a:r>
              <a:rPr lang="fr-FR" sz="950" dirty="0" err="1" smtClean="0">
                <a:solidFill>
                  <a:schemeClr val="tx1"/>
                </a:solidFill>
                <a:latin typeface="Tw Cen MT" pitchFamily="34" charset="0"/>
              </a:rPr>
              <a:t>Bisson</a:t>
            </a:r>
            <a:r>
              <a:rPr lang="fr-FR" sz="950" dirty="0" smtClean="0">
                <a:solidFill>
                  <a:schemeClr val="tx1"/>
                </a:solidFill>
                <a:latin typeface="Tw Cen MT" pitchFamily="34" charset="0"/>
              </a:rPr>
              <a:t> T</a:t>
            </a:r>
            <a:r>
              <a:rPr lang="fr-FR" sz="950" dirty="0">
                <a:solidFill>
                  <a:schemeClr val="tx1"/>
                </a:solidFill>
                <a:latin typeface="Tw Cen MT" pitchFamily="34" charset="0"/>
              </a:rPr>
              <a:t>. N.  , La Crise du XIIe siècle. Pouvoir et </a:t>
            </a:r>
            <a:r>
              <a:rPr lang="fr-FR" sz="950" dirty="0" smtClean="0">
                <a:solidFill>
                  <a:schemeClr val="tx1"/>
                </a:solidFill>
                <a:latin typeface="Tw Cen MT" pitchFamily="34" charset="0"/>
              </a:rPr>
              <a:t>seigneurie </a:t>
            </a:r>
            <a:r>
              <a:rPr lang="fr-FR" sz="950" dirty="0">
                <a:solidFill>
                  <a:schemeClr val="tx1"/>
                </a:solidFill>
                <a:latin typeface="Tw Cen MT" pitchFamily="34" charset="0"/>
              </a:rPr>
              <a:t>à l'aube du gouvernement européen, Les Belles Lettres, 2014</a:t>
            </a:r>
          </a:p>
          <a:p>
            <a:pPr algn="r"/>
            <a:endPar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endParaRPr>
          </a:p>
          <a:p>
            <a:pPr algn="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L’Eglise</a:t>
            </a:r>
            <a:endPar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endParaRPr>
          </a:p>
          <a:p>
            <a:r>
              <a:rPr lang="fr-FR" sz="950" dirty="0" smtClean="0">
                <a:solidFill>
                  <a:schemeClr val="tx1"/>
                </a:solidFill>
                <a:latin typeface="Tw Cen MT" pitchFamily="34" charset="0"/>
              </a:rPr>
              <a:t>- </a:t>
            </a:r>
            <a:r>
              <a:rPr lang="fr-FR" sz="950" dirty="0" err="1" smtClean="0">
                <a:solidFill>
                  <a:schemeClr val="tx1"/>
                </a:solidFill>
                <a:latin typeface="Tw Cen MT" pitchFamily="34" charset="0"/>
              </a:rPr>
              <a:t>Baschet</a:t>
            </a:r>
            <a:r>
              <a:rPr lang="fr-FR" sz="950" dirty="0" smtClean="0">
                <a:solidFill>
                  <a:schemeClr val="tx1"/>
                </a:solidFill>
                <a:latin typeface="Tw Cen MT" pitchFamily="34" charset="0"/>
              </a:rPr>
              <a:t> </a:t>
            </a:r>
            <a:r>
              <a:rPr lang="fr-FR" sz="950" dirty="0">
                <a:solidFill>
                  <a:schemeClr val="tx1"/>
                </a:solidFill>
                <a:latin typeface="Tw Cen MT" pitchFamily="34" charset="0"/>
              </a:rPr>
              <a:t>Jérôme, La chrétienté médiévale, représentations et pratiques sociales, documentation photographique n° 8047, La documentation française, 2005 </a:t>
            </a:r>
            <a:endParaRPr lang="fr-FR" sz="950" dirty="0" smtClean="0">
              <a:solidFill>
                <a:schemeClr val="tx1"/>
              </a:solidFill>
              <a:latin typeface="Tw Cen MT" pitchFamily="34" charset="0"/>
            </a:endParaRPr>
          </a:p>
          <a:p>
            <a:pPr algn="r"/>
            <a:r>
              <a:rPr lang="fr-FR" sz="950" i="1" dirty="0" smtClean="0">
                <a:solidFill>
                  <a:schemeClr val="tx1"/>
                </a:solidFill>
                <a:latin typeface="Tw Cen MT" pitchFamily="34" charset="0"/>
              </a:rPr>
              <a:t>Synthèse </a:t>
            </a:r>
            <a:r>
              <a:rPr lang="fr-FR" sz="950" i="1" dirty="0">
                <a:solidFill>
                  <a:schemeClr val="tx1"/>
                </a:solidFill>
                <a:latin typeface="Tw Cen MT" pitchFamily="34" charset="0"/>
              </a:rPr>
              <a:t>et thèmes appuyés sur des documents clarifiant la place de l’Eglise dans la société</a:t>
            </a:r>
            <a:r>
              <a:rPr lang="fr-FR" sz="950" i="1" dirty="0" smtClean="0">
                <a:solidFill>
                  <a:schemeClr val="tx1"/>
                </a:solidFill>
                <a:latin typeface="Tw Cen MT" pitchFamily="34" charset="0"/>
              </a:rPr>
              <a:t>.</a:t>
            </a:r>
          </a:p>
          <a:p>
            <a:r>
              <a:rPr lang="fr-FR" sz="950" dirty="0">
                <a:solidFill>
                  <a:schemeClr val="tx1"/>
                </a:solidFill>
                <a:latin typeface="Tw Cen MT" pitchFamily="34" charset="0"/>
              </a:rPr>
              <a:t>- </a:t>
            </a:r>
            <a:r>
              <a:rPr lang="fr-FR" sz="950" dirty="0" err="1">
                <a:solidFill>
                  <a:schemeClr val="tx1"/>
                </a:solidFill>
                <a:latin typeface="Tw Cen MT" pitchFamily="34" charset="0"/>
              </a:rPr>
              <a:t>Lauwers</a:t>
            </a:r>
            <a:r>
              <a:rPr lang="fr-FR" sz="950" dirty="0">
                <a:solidFill>
                  <a:schemeClr val="tx1"/>
                </a:solidFill>
                <a:latin typeface="Tw Cen MT" pitchFamily="34" charset="0"/>
              </a:rPr>
              <a:t> M., Naissance du cimetière. Lieux sacrés et terre des morts dans l'Occident médiéval, Aubier, 2005</a:t>
            </a:r>
            <a:r>
              <a:rPr lang="fr-FR" sz="950" dirty="0" smtClean="0">
                <a:solidFill>
                  <a:schemeClr val="tx1"/>
                </a:solidFill>
                <a:latin typeface="Tw Cen MT" pitchFamily="34" charset="0"/>
              </a:rPr>
              <a:t>.</a:t>
            </a:r>
            <a:endParaRPr lang="fr-FR" sz="950" i="1" dirty="0">
              <a:solidFill>
                <a:schemeClr val="tx1"/>
              </a:solidFill>
              <a:latin typeface="Tw Cen MT" pitchFamily="34" charset="0"/>
            </a:endParaRPr>
          </a:p>
          <a:p>
            <a:r>
              <a:rPr lang="fr-FR" sz="950" dirty="0" smtClean="0">
                <a:solidFill>
                  <a:schemeClr val="tx1"/>
                </a:solidFill>
                <a:latin typeface="Tw Cen MT" pitchFamily="34" charset="0"/>
              </a:rPr>
              <a:t>- </a:t>
            </a:r>
            <a:r>
              <a:rPr lang="fr-FR" sz="950" dirty="0" err="1" smtClean="0">
                <a:solidFill>
                  <a:schemeClr val="tx1"/>
                </a:solidFill>
                <a:latin typeface="Tw Cen MT" pitchFamily="34" charset="0"/>
              </a:rPr>
              <a:t>Helvetius</a:t>
            </a:r>
            <a:r>
              <a:rPr lang="fr-FR" sz="950" dirty="0" smtClean="0">
                <a:solidFill>
                  <a:schemeClr val="tx1"/>
                </a:solidFill>
                <a:latin typeface="Tw Cen MT" pitchFamily="34" charset="0"/>
              </a:rPr>
              <a:t> </a:t>
            </a:r>
            <a:r>
              <a:rPr lang="fr-FR" sz="950" dirty="0">
                <a:solidFill>
                  <a:schemeClr val="tx1"/>
                </a:solidFill>
                <a:latin typeface="Tw Cen MT" pitchFamily="34" charset="0"/>
              </a:rPr>
              <a:t>Anne-Marie et Matz Jean-Michel, Église et société au Moyen Age, </a:t>
            </a:r>
            <a:r>
              <a:rPr lang="fr-FR" sz="950" dirty="0" err="1">
                <a:solidFill>
                  <a:schemeClr val="tx1"/>
                </a:solidFill>
                <a:latin typeface="Tw Cen MT" pitchFamily="34" charset="0"/>
              </a:rPr>
              <a:t>Vè</a:t>
            </a:r>
            <a:r>
              <a:rPr lang="fr-FR" sz="950" dirty="0">
                <a:solidFill>
                  <a:schemeClr val="tx1"/>
                </a:solidFill>
                <a:latin typeface="Tw Cen MT" pitchFamily="34" charset="0"/>
              </a:rPr>
              <a:t> –</a:t>
            </a:r>
            <a:r>
              <a:rPr lang="fr-FR" sz="950" dirty="0" err="1" smtClean="0">
                <a:solidFill>
                  <a:schemeClr val="tx1"/>
                </a:solidFill>
                <a:latin typeface="Tw Cen MT" pitchFamily="34" charset="0"/>
              </a:rPr>
              <a:t>Xve</a:t>
            </a:r>
            <a:r>
              <a:rPr lang="fr-FR" sz="950" dirty="0" smtClean="0">
                <a:solidFill>
                  <a:schemeClr val="tx1"/>
                </a:solidFill>
                <a:latin typeface="Tw Cen MT" pitchFamily="34" charset="0"/>
              </a:rPr>
              <a:t>; Hachette, 2008</a:t>
            </a:r>
          </a:p>
          <a:p>
            <a:pPr algn="r"/>
            <a:r>
              <a:rPr lang="fr-FR" sz="950" i="1" dirty="0">
                <a:solidFill>
                  <a:schemeClr val="tx1"/>
                </a:solidFill>
                <a:latin typeface="Tw Cen MT" pitchFamily="34" charset="0"/>
              </a:rPr>
              <a:t>Approche chronologique de la question, par grandes périodes et leurs caractéristiques, avec une quarantaine de documents (textes) et un très utile glossaire.</a:t>
            </a:r>
          </a:p>
          <a:p>
            <a:r>
              <a:rPr lang="fr-FR" sz="950" dirty="0" smtClean="0">
                <a:solidFill>
                  <a:schemeClr val="tx1"/>
                </a:solidFill>
                <a:latin typeface="Tw Cen MT" pitchFamily="34" charset="0"/>
              </a:rPr>
              <a:t>- Merdrignac </a:t>
            </a:r>
            <a:r>
              <a:rPr lang="fr-FR" sz="950" dirty="0">
                <a:solidFill>
                  <a:schemeClr val="tx1"/>
                </a:solidFill>
                <a:latin typeface="Tw Cen MT" pitchFamily="34" charset="0"/>
              </a:rPr>
              <a:t>Bernard, Le fait religieux, une approche de la Chrétienté médiévale, Presses universitaires de Rennes, 2008. </a:t>
            </a:r>
            <a:endParaRPr lang="fr-FR" sz="950" dirty="0" smtClean="0">
              <a:solidFill>
                <a:schemeClr val="tx1"/>
              </a:solidFill>
              <a:latin typeface="Tw Cen MT" pitchFamily="34" charset="0"/>
            </a:endParaRPr>
          </a:p>
          <a:p>
            <a:pPr algn="r"/>
            <a:r>
              <a:rPr lang="fr-FR" sz="950" i="1" dirty="0" smtClean="0">
                <a:solidFill>
                  <a:schemeClr val="tx1"/>
                </a:solidFill>
                <a:latin typeface="Tw Cen MT" pitchFamily="34" charset="0"/>
              </a:rPr>
              <a:t>Approche </a:t>
            </a:r>
            <a:r>
              <a:rPr lang="fr-FR" sz="950" i="1" dirty="0">
                <a:solidFill>
                  <a:schemeClr val="tx1"/>
                </a:solidFill>
                <a:latin typeface="Tw Cen MT" pitchFamily="34" charset="0"/>
              </a:rPr>
              <a:t>de la question renouvelée par la perspective anthropologique, autour de thèmes (la doctrine, la tradition, les pratiques –notamment </a:t>
            </a:r>
            <a:endParaRPr lang="fr-FR" sz="950" i="1" dirty="0" smtClean="0">
              <a:solidFill>
                <a:schemeClr val="tx1"/>
              </a:solidFill>
              <a:latin typeface="Tw Cen MT" pitchFamily="34" charset="0"/>
            </a:endParaRPr>
          </a:p>
          <a:p>
            <a:pPr algn="r"/>
            <a:r>
              <a:rPr lang="fr-FR" sz="950" i="1" dirty="0" smtClean="0">
                <a:solidFill>
                  <a:schemeClr val="tx1"/>
                </a:solidFill>
                <a:latin typeface="Tw Cen MT" pitchFamily="34" charset="0"/>
              </a:rPr>
              <a:t>les </a:t>
            </a:r>
            <a:r>
              <a:rPr lang="fr-FR" sz="950" i="1" dirty="0">
                <a:solidFill>
                  <a:schemeClr val="tx1"/>
                </a:solidFill>
                <a:latin typeface="Tw Cen MT" pitchFamily="34" charset="0"/>
              </a:rPr>
              <a:t>sacrements et la liturgie–, </a:t>
            </a:r>
            <a:r>
              <a:rPr lang="fr-FR" sz="950" i="1" dirty="0" smtClean="0">
                <a:solidFill>
                  <a:schemeClr val="tx1"/>
                </a:solidFill>
                <a:latin typeface="Tw Cen MT" pitchFamily="34" charset="0"/>
              </a:rPr>
              <a:t>le </a:t>
            </a:r>
            <a:r>
              <a:rPr lang="fr-FR" sz="950" i="1" dirty="0">
                <a:solidFill>
                  <a:schemeClr val="tx1"/>
                </a:solidFill>
                <a:latin typeface="Tw Cen MT" pitchFamily="34" charset="0"/>
              </a:rPr>
              <a:t>temps et </a:t>
            </a:r>
            <a:r>
              <a:rPr lang="fr-FR" sz="950" i="1" dirty="0" smtClean="0">
                <a:solidFill>
                  <a:schemeClr val="tx1"/>
                </a:solidFill>
                <a:latin typeface="Tw Cen MT" pitchFamily="34" charset="0"/>
              </a:rPr>
              <a:t>l’espace…</a:t>
            </a:r>
            <a:endParaRPr lang="fr-FR" sz="950" dirty="0">
              <a:solidFill>
                <a:schemeClr val="tx1"/>
              </a:solidFill>
              <a:latin typeface="Tw Cen MT" pitchFamily="34" charset="0"/>
            </a:endParaRPr>
          </a:p>
          <a:p>
            <a:r>
              <a:rPr lang="fr-FR" sz="950" dirty="0">
                <a:solidFill>
                  <a:schemeClr val="tx1"/>
                </a:solidFill>
                <a:latin typeface="Tw Cen MT" pitchFamily="34" charset="0"/>
              </a:rPr>
              <a:t>F. </a:t>
            </a:r>
            <a:r>
              <a:rPr lang="fr-FR" sz="950" dirty="0" err="1">
                <a:solidFill>
                  <a:schemeClr val="tx1"/>
                </a:solidFill>
                <a:latin typeface="Tw Cen MT" pitchFamily="34" charset="0"/>
              </a:rPr>
              <a:t>Mazel</a:t>
            </a:r>
            <a:r>
              <a:rPr lang="fr-FR" sz="950" dirty="0">
                <a:solidFill>
                  <a:schemeClr val="tx1"/>
                </a:solidFill>
                <a:latin typeface="Tw Cen MT" pitchFamily="34" charset="0"/>
              </a:rPr>
              <a:t>, L'Évêque et le territoire. L'invention médiévale de l'espace, Ve -XIIIe siècle, Seuil, 2016.</a:t>
            </a:r>
          </a:p>
          <a:p>
            <a:endParaRPr lang="fr-FR" sz="950" dirty="0">
              <a:solidFill>
                <a:schemeClr val="tx1"/>
              </a:solidFill>
              <a:latin typeface="Tw Cen MT" pitchFamily="34" charset="0"/>
            </a:endParaRPr>
          </a:p>
          <a:p>
            <a:pPr marL="171450" indent="-171450">
              <a:buFontTx/>
              <a:buChar char="-"/>
            </a:pPr>
            <a:endParaRPr lang="fr-FR" sz="95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L’émergence </a:t>
            </a:r>
            <a:r>
              <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rPr>
              <a:t>d’une nouvelle société </a:t>
            </a: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urbaine</a:t>
            </a:r>
          </a:p>
          <a:p>
            <a:r>
              <a:rPr lang="fr-FR" sz="950" dirty="0">
                <a:solidFill>
                  <a:schemeClr val="bg2">
                    <a:lumMod val="10000"/>
                  </a:schemeClr>
                </a:solidFill>
                <a:latin typeface="Tw Cen MT" pitchFamily="34" charset="0"/>
              </a:rPr>
              <a:t>- </a:t>
            </a:r>
            <a:r>
              <a:rPr lang="fr-FR" sz="950" dirty="0" smtClean="0">
                <a:solidFill>
                  <a:schemeClr val="bg2">
                    <a:lumMod val="10000"/>
                  </a:schemeClr>
                </a:solidFill>
                <a:latin typeface="Tw Cen MT" pitchFamily="34" charset="0"/>
              </a:rPr>
              <a:t>Duby </a:t>
            </a:r>
            <a:r>
              <a:rPr lang="fr-FR" sz="950" dirty="0">
                <a:solidFill>
                  <a:schemeClr val="bg2">
                    <a:lumMod val="10000"/>
                  </a:schemeClr>
                </a:solidFill>
                <a:latin typeface="Tw Cen MT" pitchFamily="34" charset="0"/>
              </a:rPr>
              <a:t>Georges , Histoire de la France urbaine, tome 2 : La ville médiévale, Seuil, 1980 </a:t>
            </a:r>
            <a:r>
              <a:rPr lang="fr-FR" sz="950" dirty="0" err="1">
                <a:solidFill>
                  <a:schemeClr val="bg2">
                    <a:lumMod val="10000"/>
                  </a:schemeClr>
                </a:solidFill>
                <a:latin typeface="Tw Cen MT" pitchFamily="34" charset="0"/>
              </a:rPr>
              <a:t>rééd</a:t>
            </a:r>
            <a:r>
              <a:rPr lang="fr-FR" sz="950" dirty="0">
                <a:solidFill>
                  <a:schemeClr val="bg2">
                    <a:lumMod val="10000"/>
                  </a:schemeClr>
                </a:solidFill>
                <a:latin typeface="Tw Cen MT" pitchFamily="34" charset="0"/>
              </a:rPr>
              <a:t>. 1991</a:t>
            </a:r>
          </a:p>
          <a:p>
            <a:r>
              <a:rPr lang="fr-FR" sz="950" dirty="0" smtClean="0">
                <a:solidFill>
                  <a:schemeClr val="bg2">
                    <a:lumMod val="10000"/>
                  </a:schemeClr>
                </a:solidFill>
                <a:latin typeface="Tw Cen MT" pitchFamily="34" charset="0"/>
              </a:rPr>
              <a:t>- Heers Jacques, </a:t>
            </a:r>
            <a:r>
              <a:rPr lang="fr-FR" sz="950" dirty="0">
                <a:solidFill>
                  <a:schemeClr val="bg2">
                    <a:lumMod val="10000"/>
                  </a:schemeClr>
                </a:solidFill>
                <a:latin typeface="Tw Cen MT" pitchFamily="34" charset="0"/>
              </a:rPr>
              <a:t>La ville au Moyen âge en Occident, paysages, pouvoirs et conflits, Fayard, </a:t>
            </a:r>
            <a:r>
              <a:rPr lang="fr-FR" sz="950" dirty="0" smtClean="0">
                <a:solidFill>
                  <a:schemeClr val="bg2">
                    <a:lumMod val="10000"/>
                  </a:schemeClr>
                </a:solidFill>
                <a:latin typeface="Tw Cen MT" pitchFamily="34" charset="0"/>
              </a:rPr>
              <a:t>1990</a:t>
            </a:r>
          </a:p>
          <a:p>
            <a:r>
              <a:rPr lang="fr-FR" sz="950" dirty="0" smtClean="0">
                <a:solidFill>
                  <a:schemeClr val="bg2">
                    <a:lumMod val="10000"/>
                  </a:schemeClr>
                </a:solidFill>
                <a:latin typeface="Tw Cen MT" pitchFamily="34" charset="0"/>
              </a:rPr>
              <a:t>- Jean-Claude </a:t>
            </a:r>
            <a:r>
              <a:rPr lang="fr-FR" sz="950" dirty="0">
                <a:solidFill>
                  <a:schemeClr val="bg2">
                    <a:lumMod val="10000"/>
                  </a:schemeClr>
                </a:solidFill>
                <a:latin typeface="Tw Cen MT" pitchFamily="34" charset="0"/>
              </a:rPr>
              <a:t>HOCQUET, Venise et Bruges au Moyen Âge, Documentation photographique n°8011, la documentation française, </a:t>
            </a:r>
            <a:r>
              <a:rPr lang="fr-FR" sz="950" dirty="0" smtClean="0">
                <a:solidFill>
                  <a:schemeClr val="bg2">
                    <a:lumMod val="10000"/>
                  </a:schemeClr>
                </a:solidFill>
                <a:latin typeface="Tw Cen MT" pitchFamily="34" charset="0"/>
              </a:rPr>
              <a:t>1999</a:t>
            </a:r>
          </a:p>
          <a:p>
            <a:r>
              <a:rPr lang="fr-FR" sz="950" dirty="0">
                <a:solidFill>
                  <a:schemeClr val="bg2">
                    <a:lumMod val="10000"/>
                  </a:schemeClr>
                </a:solidFill>
                <a:latin typeface="Tw Cen MT" pitchFamily="34" charset="0"/>
              </a:rPr>
              <a:t>- </a:t>
            </a:r>
            <a:r>
              <a:rPr lang="fr-FR" sz="950" dirty="0" err="1" smtClean="0">
                <a:solidFill>
                  <a:schemeClr val="bg2">
                    <a:lumMod val="10000"/>
                  </a:schemeClr>
                </a:solidFill>
                <a:latin typeface="Tw Cen MT" pitchFamily="34" charset="0"/>
              </a:rPr>
              <a:t>Dutour</a:t>
            </a:r>
            <a:r>
              <a:rPr lang="fr-FR" sz="950" dirty="0" smtClean="0">
                <a:solidFill>
                  <a:schemeClr val="bg2">
                    <a:lumMod val="10000"/>
                  </a:schemeClr>
                </a:solidFill>
                <a:latin typeface="Tw Cen MT" pitchFamily="34" charset="0"/>
              </a:rPr>
              <a:t> </a:t>
            </a:r>
            <a:r>
              <a:rPr lang="fr-FR" sz="950" dirty="0">
                <a:solidFill>
                  <a:schemeClr val="bg2">
                    <a:lumMod val="10000"/>
                  </a:schemeClr>
                </a:solidFill>
                <a:latin typeface="Tw Cen MT" pitchFamily="34" charset="0"/>
              </a:rPr>
              <a:t>Thierry, La ville médiévale. Origines et triomphe de l'Europe urbaine, Paris, Odile Jacob, 2003 </a:t>
            </a:r>
          </a:p>
          <a:p>
            <a:r>
              <a:rPr lang="fr-FR" sz="950" dirty="0" smtClean="0">
                <a:solidFill>
                  <a:schemeClr val="bg2">
                    <a:lumMod val="10000"/>
                  </a:schemeClr>
                </a:solidFill>
                <a:latin typeface="Tw Cen MT" pitchFamily="34" charset="0"/>
              </a:rPr>
              <a:t>- Roux Simone, </a:t>
            </a:r>
            <a:r>
              <a:rPr lang="fr-FR" sz="950" dirty="0">
                <a:solidFill>
                  <a:schemeClr val="bg2">
                    <a:lumMod val="10000"/>
                  </a:schemeClr>
                </a:solidFill>
                <a:latin typeface="Tw Cen MT" pitchFamily="34" charset="0"/>
              </a:rPr>
              <a:t>Le Monde des villes au Moyen Age, Hachette, coll. « Carré Histoire », 2004</a:t>
            </a:r>
          </a:p>
          <a:p>
            <a:r>
              <a:rPr lang="fr-FR" sz="950" dirty="0" smtClean="0">
                <a:solidFill>
                  <a:schemeClr val="bg2">
                    <a:lumMod val="10000"/>
                  </a:schemeClr>
                </a:solidFill>
                <a:latin typeface="Tw Cen MT" pitchFamily="34" charset="0"/>
              </a:rPr>
              <a:t>- </a:t>
            </a:r>
            <a:r>
              <a:rPr lang="fr-FR" sz="950" dirty="0" err="1" smtClean="0">
                <a:solidFill>
                  <a:schemeClr val="bg2">
                    <a:lumMod val="10000"/>
                  </a:schemeClr>
                </a:solidFill>
                <a:latin typeface="Tw Cen MT" pitchFamily="34" charset="0"/>
              </a:rPr>
              <a:t>Noizet</a:t>
            </a:r>
            <a:r>
              <a:rPr lang="fr-FR" sz="950" dirty="0" smtClean="0">
                <a:solidFill>
                  <a:schemeClr val="bg2">
                    <a:lumMod val="10000"/>
                  </a:schemeClr>
                </a:solidFill>
                <a:latin typeface="Tw Cen MT" pitchFamily="34" charset="0"/>
              </a:rPr>
              <a:t> Hélène, </a:t>
            </a:r>
            <a:r>
              <a:rPr lang="fr-FR" sz="950" dirty="0">
                <a:solidFill>
                  <a:schemeClr val="bg2">
                    <a:lumMod val="10000"/>
                  </a:schemeClr>
                </a:solidFill>
                <a:latin typeface="Tw Cen MT" pitchFamily="34" charset="0"/>
              </a:rPr>
              <a:t>La Fabrique de la ville. Espaces et sociétés à Tours, IXe-XIIIe siècles, Publications de la Sorbonne, 2007</a:t>
            </a:r>
            <a:r>
              <a:rPr lang="fr-FR" sz="950" dirty="0" smtClean="0">
                <a:solidFill>
                  <a:schemeClr val="bg2">
                    <a:lumMod val="10000"/>
                  </a:schemeClr>
                </a:solidFill>
                <a:latin typeface="Tw Cen MT" pitchFamily="34" charset="0"/>
              </a:rPr>
              <a:t>.</a:t>
            </a:r>
          </a:p>
          <a:p>
            <a:r>
              <a:rPr lang="fr-FR" sz="950" dirty="0">
                <a:solidFill>
                  <a:schemeClr val="bg2">
                    <a:lumMod val="10000"/>
                  </a:schemeClr>
                </a:solidFill>
                <a:latin typeface="Tw Cen MT" pitchFamily="34" charset="0"/>
              </a:rPr>
              <a:t>- </a:t>
            </a:r>
            <a:r>
              <a:rPr lang="fr-FR" sz="950" dirty="0" smtClean="0">
                <a:solidFill>
                  <a:schemeClr val="bg2">
                    <a:lumMod val="10000"/>
                  </a:schemeClr>
                </a:solidFill>
                <a:latin typeface="Tw Cen MT" pitchFamily="34" charset="0"/>
              </a:rPr>
              <a:t>Boucheron Patrick et </a:t>
            </a:r>
            <a:r>
              <a:rPr lang="fr-FR" sz="950" dirty="0" err="1" smtClean="0">
                <a:solidFill>
                  <a:schemeClr val="bg2">
                    <a:lumMod val="10000"/>
                  </a:schemeClr>
                </a:solidFill>
                <a:latin typeface="Tw Cen MT" pitchFamily="34" charset="0"/>
              </a:rPr>
              <a:t>Menjot</a:t>
            </a:r>
            <a:r>
              <a:rPr lang="fr-FR" sz="950" dirty="0" smtClean="0">
                <a:solidFill>
                  <a:schemeClr val="bg2">
                    <a:lumMod val="10000"/>
                  </a:schemeClr>
                </a:solidFill>
                <a:latin typeface="Tw Cen MT" pitchFamily="34" charset="0"/>
              </a:rPr>
              <a:t> Denis, </a:t>
            </a:r>
            <a:r>
              <a:rPr lang="fr-FR" sz="950" dirty="0">
                <a:solidFill>
                  <a:schemeClr val="bg2">
                    <a:lumMod val="10000"/>
                  </a:schemeClr>
                </a:solidFill>
                <a:latin typeface="Tw Cen MT" pitchFamily="34" charset="0"/>
              </a:rPr>
              <a:t>La Ville médiévale, Seuil, 2011.</a:t>
            </a:r>
          </a:p>
          <a:p>
            <a:endPar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endParaRPr>
          </a:p>
          <a:p>
            <a:pPr algn="r"/>
            <a:endParaRPr lang="fr-FR" sz="950" dirty="0">
              <a:solidFill>
                <a:schemeClr val="bg2">
                  <a:lumMod val="10000"/>
                </a:schemeClr>
              </a:solidFill>
              <a:latin typeface="Tw Cen MT" pitchFamily="34" charset="0"/>
            </a:endParaRPr>
          </a:p>
          <a:p>
            <a:pPr algn="r"/>
            <a:r>
              <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rPr>
              <a:t>L’affirmation de l’État monarchique dans le Royaume des Capétiens et des Valois.</a:t>
            </a:r>
          </a:p>
          <a:p>
            <a:r>
              <a:rPr lang="fr-FR" sz="950" dirty="0">
                <a:solidFill>
                  <a:schemeClr val="tx1"/>
                </a:solidFill>
                <a:latin typeface="Tw Cen MT" pitchFamily="34" charset="0"/>
              </a:rPr>
              <a:t>- </a:t>
            </a:r>
            <a:r>
              <a:rPr lang="fr-FR" sz="950" dirty="0" err="1" smtClean="0">
                <a:solidFill>
                  <a:schemeClr val="tx1"/>
                </a:solidFill>
                <a:latin typeface="Tw Cen MT" pitchFamily="34" charset="0"/>
              </a:rPr>
              <a:t>Flory</a:t>
            </a:r>
            <a:r>
              <a:rPr lang="fr-FR" sz="950" dirty="0" smtClean="0">
                <a:solidFill>
                  <a:schemeClr val="tx1"/>
                </a:solidFill>
                <a:latin typeface="Tw Cen MT" pitchFamily="34" charset="0"/>
              </a:rPr>
              <a:t> </a:t>
            </a:r>
            <a:r>
              <a:rPr lang="fr-FR" sz="950" dirty="0">
                <a:solidFill>
                  <a:schemeClr val="tx1"/>
                </a:solidFill>
                <a:latin typeface="Tw Cen MT" pitchFamily="34" charset="0"/>
              </a:rPr>
              <a:t>Jean, Philippe-Auguste, </a:t>
            </a:r>
            <a:r>
              <a:rPr lang="fr-FR" sz="950" dirty="0" err="1">
                <a:solidFill>
                  <a:schemeClr val="tx1"/>
                </a:solidFill>
                <a:latin typeface="Tw Cen MT" pitchFamily="34" charset="0"/>
              </a:rPr>
              <a:t>Tallandier</a:t>
            </a:r>
            <a:r>
              <a:rPr lang="fr-FR" sz="950" dirty="0">
                <a:solidFill>
                  <a:schemeClr val="tx1"/>
                </a:solidFill>
                <a:latin typeface="Tw Cen MT" pitchFamily="34" charset="0"/>
              </a:rPr>
              <a:t>, 2007 </a:t>
            </a:r>
          </a:p>
          <a:p>
            <a:r>
              <a:rPr lang="fr-FR" sz="950" dirty="0">
                <a:solidFill>
                  <a:schemeClr val="tx1"/>
                </a:solidFill>
                <a:latin typeface="Tw Cen MT" pitchFamily="34" charset="0"/>
              </a:rPr>
              <a:t>- Le </a:t>
            </a:r>
            <a:r>
              <a:rPr lang="fr-FR" sz="950" dirty="0" err="1">
                <a:solidFill>
                  <a:schemeClr val="tx1"/>
                </a:solidFill>
                <a:latin typeface="Tw Cen MT" pitchFamily="34" charset="0"/>
              </a:rPr>
              <a:t>Clech</a:t>
            </a:r>
            <a:r>
              <a:rPr lang="fr-FR" sz="950" dirty="0">
                <a:solidFill>
                  <a:schemeClr val="tx1"/>
                </a:solidFill>
                <a:latin typeface="Tw Cen MT" pitchFamily="34" charset="0"/>
              </a:rPr>
              <a:t> Sylvie, Philippe le Bel, </a:t>
            </a:r>
            <a:r>
              <a:rPr lang="fr-FR" sz="950" dirty="0" err="1">
                <a:solidFill>
                  <a:schemeClr val="tx1"/>
                </a:solidFill>
                <a:latin typeface="Tw Cen MT" pitchFamily="34" charset="0"/>
              </a:rPr>
              <a:t>Tallandier</a:t>
            </a:r>
            <a:r>
              <a:rPr lang="fr-FR" sz="950" dirty="0">
                <a:solidFill>
                  <a:schemeClr val="tx1"/>
                </a:solidFill>
                <a:latin typeface="Tw Cen MT" pitchFamily="34" charset="0"/>
              </a:rPr>
              <a:t> 2007 </a:t>
            </a:r>
          </a:p>
          <a:p>
            <a:pPr algn="r"/>
            <a:r>
              <a:rPr lang="fr-FR" sz="950" i="1" dirty="0">
                <a:solidFill>
                  <a:schemeClr val="tx1"/>
                </a:solidFill>
                <a:latin typeface="Tw Cen MT" pitchFamily="34" charset="0"/>
              </a:rPr>
              <a:t>Deux biographies dans lesquels le professeur peut choisir des exemples vivants, significatifs de la construction de l’État et de la formation territoriale du royaume de France</a:t>
            </a:r>
            <a:r>
              <a:rPr lang="fr-FR" sz="950" dirty="0">
                <a:solidFill>
                  <a:schemeClr val="tx1"/>
                </a:solidFill>
                <a:latin typeface="Tw Cen MT" pitchFamily="34" charset="0"/>
              </a:rPr>
              <a:t>. </a:t>
            </a:r>
          </a:p>
          <a:p>
            <a:r>
              <a:rPr lang="fr-FR" sz="950" dirty="0" smtClean="0">
                <a:solidFill>
                  <a:schemeClr val="tx1"/>
                </a:solidFill>
                <a:latin typeface="Tw Cen MT" pitchFamily="34" charset="0"/>
              </a:rPr>
              <a:t>- </a:t>
            </a:r>
            <a:r>
              <a:rPr lang="fr-FR" sz="950" dirty="0" err="1" smtClean="0">
                <a:solidFill>
                  <a:schemeClr val="tx1"/>
                </a:solidFill>
                <a:latin typeface="Tw Cen MT" pitchFamily="34" charset="0"/>
              </a:rPr>
              <a:t>Baschet</a:t>
            </a:r>
            <a:r>
              <a:rPr lang="fr-FR" sz="950" dirty="0" smtClean="0">
                <a:solidFill>
                  <a:schemeClr val="tx1"/>
                </a:solidFill>
                <a:latin typeface="Tw Cen MT" pitchFamily="34" charset="0"/>
              </a:rPr>
              <a:t> </a:t>
            </a:r>
            <a:r>
              <a:rPr lang="fr-FR" sz="950" dirty="0">
                <a:solidFill>
                  <a:schemeClr val="tx1"/>
                </a:solidFill>
                <a:latin typeface="Tw Cen MT" pitchFamily="34" charset="0"/>
              </a:rPr>
              <a:t>Jérôme, La civilisation féodale. De l’an mil à la colonisation de l’Amérique, Paris, Flammarion, coll. Champs, 3e éd., </a:t>
            </a:r>
            <a:r>
              <a:rPr lang="fr-FR" sz="950" dirty="0" smtClean="0">
                <a:solidFill>
                  <a:schemeClr val="tx1"/>
                </a:solidFill>
                <a:latin typeface="Tw Cen MT" pitchFamily="34" charset="0"/>
              </a:rPr>
              <a:t>2006</a:t>
            </a:r>
          </a:p>
          <a:p>
            <a:r>
              <a:rPr lang="fr-FR" sz="950" dirty="0">
                <a:solidFill>
                  <a:schemeClr val="tx1"/>
                </a:solidFill>
                <a:latin typeface="Tw Cen MT" pitchFamily="34" charset="0"/>
              </a:rPr>
              <a:t>- J.-P. Genet (</a:t>
            </a:r>
            <a:r>
              <a:rPr lang="fr-FR" sz="950" dirty="0" err="1">
                <a:solidFill>
                  <a:schemeClr val="tx1"/>
                </a:solidFill>
                <a:latin typeface="Tw Cen MT" pitchFamily="34" charset="0"/>
              </a:rPr>
              <a:t>dir</a:t>
            </a:r>
            <a:r>
              <a:rPr lang="fr-FR" sz="950" dirty="0">
                <a:solidFill>
                  <a:schemeClr val="tx1"/>
                </a:solidFill>
                <a:latin typeface="Tw Cen MT" pitchFamily="34" charset="0"/>
              </a:rPr>
              <a:t>.), La légitimité implicite. Le pouvoir symbolique en Occident, 1300-1640, Publications de la Sorbonne-École française de Rome, 2015</a:t>
            </a:r>
            <a:r>
              <a:rPr lang="fr-FR" sz="950" dirty="0" smtClean="0">
                <a:solidFill>
                  <a:schemeClr val="tx1"/>
                </a:solidFill>
                <a:latin typeface="Tw Cen MT" pitchFamily="34" charset="0"/>
              </a:rPr>
              <a:t>.</a:t>
            </a:r>
            <a:endParaRPr lang="fr-FR" sz="950" dirty="0">
              <a:solidFill>
                <a:schemeClr val="tx1"/>
              </a:solidFill>
              <a:latin typeface="Tw Cen MT" pitchFamily="34" charset="0"/>
            </a:endParaRPr>
          </a:p>
        </p:txBody>
      </p:sp>
      <p:sp>
        <p:nvSpPr>
          <p:cNvPr id="3" name="Rectangle 2"/>
          <p:cNvSpPr/>
          <p:nvPr/>
        </p:nvSpPr>
        <p:spPr>
          <a:xfrm>
            <a:off x="0" y="-108000"/>
            <a:ext cx="5055036"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fr-FR" sz="7200" b="1" spc="150" dirty="0" smtClean="0">
                <a:ln w="11430"/>
                <a:solidFill>
                  <a:schemeClr val="bg2">
                    <a:lumMod val="10000"/>
                  </a:schemeClr>
                </a:solidFill>
                <a:effectLst>
                  <a:outerShdw blurRad="25400" algn="tl" rotWithShape="0">
                    <a:srgbClr val="000000">
                      <a:alpha val="43000"/>
                    </a:srgbClr>
                  </a:outerShdw>
                </a:effectLst>
                <a:latin typeface="Crusades" pitchFamily="2" charset="0"/>
              </a:rPr>
              <a:t>Ressources</a:t>
            </a:r>
            <a:endParaRPr lang="fr-FR" sz="7200" b="1" spc="150" dirty="0">
              <a:ln w="11430"/>
              <a:solidFill>
                <a:schemeClr val="bg2">
                  <a:lumMod val="10000"/>
                </a:schemeClr>
              </a:solidFill>
              <a:effectLst>
                <a:outerShdw blurRad="25400" algn="tl" rotWithShape="0">
                  <a:srgbClr val="000000">
                    <a:alpha val="43000"/>
                  </a:srgbClr>
                </a:outerShdw>
              </a:effectLst>
              <a:latin typeface="Crusades" pitchFamily="2" charset="0"/>
            </a:endParaRPr>
          </a:p>
        </p:txBody>
      </p:sp>
    </p:spTree>
    <p:extLst>
      <p:ext uri="{BB962C8B-B14F-4D97-AF65-F5344CB8AC3E}">
        <p14:creationId xmlns:p14="http://schemas.microsoft.com/office/powerpoint/2010/main" val="2075256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wallpaper moyen age&quot;"/>
          <p:cNvPicPr>
            <a:picLocks noChangeAspect="1" noChangeArrowheads="1"/>
          </p:cNvPicPr>
          <p:nvPr/>
        </p:nvPicPr>
        <p:blipFill rotWithShape="1">
          <a:blip r:embed="rId2">
            <a:extLst>
              <a:ext uri="{28A0092B-C50C-407E-A947-70E740481C1C}">
                <a14:useLocalDpi xmlns:a14="http://schemas.microsoft.com/office/drawing/2010/main" val="0"/>
              </a:ext>
            </a:extLst>
          </a:blip>
          <a:srcRect l="5017" t="10874"/>
          <a:stretch/>
        </p:blipFill>
        <p:spPr bwMode="auto">
          <a:xfrm>
            <a:off x="0" y="0"/>
            <a:ext cx="9144000" cy="6864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4719"/>
            <a:ext cx="9144000" cy="6084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u="sng" cap="small" dirty="0" smtClean="0">
                <a:solidFill>
                  <a:schemeClr val="accent1">
                    <a:lumMod val="50000"/>
                  </a:schemeClr>
                </a:solidFill>
                <a:effectLst>
                  <a:outerShdw blurRad="38100" dist="38100" dir="2700000" algn="tl">
                    <a:srgbClr val="000000">
                      <a:alpha val="43137"/>
                    </a:srgbClr>
                  </a:outerShdw>
                </a:effectLst>
                <a:latin typeface="Tw Cen MT" pitchFamily="34" charset="0"/>
              </a:rPr>
              <a:t>IV. Propositions pédagogiques</a:t>
            </a:r>
          </a:p>
          <a:p>
            <a:pPr algn="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Question 1 : L’ordre </a:t>
            </a:r>
            <a:r>
              <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rPr>
              <a:t>seigneurial : la formation et la domination des </a:t>
            </a: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campagnes</a:t>
            </a:r>
          </a:p>
          <a:p>
            <a:r>
              <a:rPr lang="fr-FR" sz="950" b="1" dirty="0">
                <a:solidFill>
                  <a:schemeClr val="tx1"/>
                </a:solidFill>
                <a:latin typeface="Tw Cen MT" pitchFamily="34" charset="0"/>
              </a:rPr>
              <a:t>Reconstitution 3 D d’une motte castrale du XIème/XIIème siècle</a:t>
            </a:r>
          </a:p>
          <a:p>
            <a:r>
              <a:rPr lang="fr-FR" sz="950" dirty="0">
                <a:solidFill>
                  <a:schemeClr val="tx1"/>
                </a:solidFill>
                <a:latin typeface="Tw Cen MT" pitchFamily="34" charset="0"/>
                <a:hlinkClick r:id="rId3"/>
              </a:rPr>
              <a:t>http://www.moyenagepassion.com/index.php/2016/04/24/mottes-castrales-archeologie-medievale-et-histoire-des-chateaux-teaser-projet-en-cours/</a:t>
            </a:r>
            <a:r>
              <a:rPr lang="fr-FR" sz="950" dirty="0">
                <a:solidFill>
                  <a:schemeClr val="tx1"/>
                </a:solidFill>
                <a:latin typeface="Tw Cen MT" pitchFamily="34" charset="0"/>
              </a:rPr>
              <a:t> (plusieurs vues détaillées au sein de l’article)</a:t>
            </a:r>
          </a:p>
          <a:p>
            <a:r>
              <a:rPr lang="fr-FR" sz="950" b="1" dirty="0">
                <a:solidFill>
                  <a:schemeClr val="tx1"/>
                </a:solidFill>
                <a:latin typeface="Tw Cen MT" pitchFamily="34" charset="0"/>
              </a:rPr>
              <a:t>Site de la série « les experts du passé »</a:t>
            </a:r>
          </a:p>
          <a:p>
            <a:r>
              <a:rPr lang="fr-FR" sz="950" dirty="0">
                <a:solidFill>
                  <a:schemeClr val="tx1"/>
                </a:solidFill>
                <a:latin typeface="Tw Cen MT" pitchFamily="34" charset="0"/>
                <a:hlinkClick r:id="rId4"/>
              </a:rPr>
              <a:t>http://</a:t>
            </a:r>
            <a:r>
              <a:rPr lang="fr-FR" sz="950" dirty="0" smtClean="0">
                <a:solidFill>
                  <a:schemeClr val="tx1"/>
                </a:solidFill>
                <a:latin typeface="Tw Cen MT" pitchFamily="34" charset="0"/>
                <a:hlinkClick r:id="rId4"/>
              </a:rPr>
              <a:t>www.universcience.tv/categorie-les-experts-du-passe-904.html</a:t>
            </a:r>
            <a:r>
              <a:rPr lang="fr-FR" sz="950" dirty="0" smtClean="0">
                <a:solidFill>
                  <a:schemeClr val="tx1"/>
                </a:solidFill>
                <a:latin typeface="Tw Cen MT" pitchFamily="34" charset="0"/>
              </a:rPr>
              <a:t>  </a:t>
            </a:r>
            <a:endParaRPr lang="fr-FR" sz="950" dirty="0">
              <a:solidFill>
                <a:schemeClr val="tx1"/>
              </a:solidFill>
              <a:latin typeface="Tw Cen MT" pitchFamily="34" charset="0"/>
            </a:endParaRPr>
          </a:p>
          <a:p>
            <a:r>
              <a:rPr lang="fr-FR" sz="950" b="1" dirty="0">
                <a:solidFill>
                  <a:schemeClr val="tx1"/>
                </a:solidFill>
                <a:latin typeface="Tw Cen MT" pitchFamily="34" charset="0"/>
              </a:rPr>
              <a:t>Episode 25 : le hameau retrouvé</a:t>
            </a:r>
          </a:p>
          <a:p>
            <a:r>
              <a:rPr lang="fr-FR" sz="950" dirty="0">
                <a:solidFill>
                  <a:schemeClr val="tx1"/>
                </a:solidFill>
                <a:latin typeface="Tw Cen MT" pitchFamily="34" charset="0"/>
                <a:hlinkClick r:id="rId5"/>
              </a:rPr>
              <a:t>http://</a:t>
            </a:r>
            <a:r>
              <a:rPr lang="fr-FR" sz="950" dirty="0" smtClean="0">
                <a:solidFill>
                  <a:schemeClr val="tx1"/>
                </a:solidFill>
                <a:latin typeface="Tw Cen MT" pitchFamily="34" charset="0"/>
                <a:hlinkClick r:id="rId5"/>
              </a:rPr>
              <a:t>www.universcience.tv/video-le-hameau-retrouve-10081.html</a:t>
            </a:r>
            <a:r>
              <a:rPr lang="fr-FR" sz="950" dirty="0" smtClean="0">
                <a:solidFill>
                  <a:schemeClr val="tx1"/>
                </a:solidFill>
                <a:latin typeface="Tw Cen MT" pitchFamily="34" charset="0"/>
              </a:rPr>
              <a:t>  </a:t>
            </a:r>
            <a:endParaRPr lang="fr-FR" sz="950" dirty="0">
              <a:solidFill>
                <a:schemeClr val="tx1"/>
              </a:solidFill>
              <a:latin typeface="Tw Cen MT" pitchFamily="34" charset="0"/>
            </a:endParaRPr>
          </a:p>
          <a:p>
            <a:r>
              <a:rPr lang="fr-FR" sz="950" b="1" dirty="0">
                <a:solidFill>
                  <a:schemeClr val="tx1"/>
                </a:solidFill>
                <a:latin typeface="Tw Cen MT" pitchFamily="34" charset="0"/>
              </a:rPr>
              <a:t>Documents et dossiers sur la seigneurie ecclésiastique d’</a:t>
            </a:r>
            <a:r>
              <a:rPr lang="fr-FR" sz="950" b="1" dirty="0" err="1">
                <a:solidFill>
                  <a:schemeClr val="tx1"/>
                </a:solidFill>
                <a:latin typeface="Tw Cen MT" pitchFamily="34" charset="0"/>
              </a:rPr>
              <a:t>Aulps</a:t>
            </a:r>
            <a:endParaRPr lang="fr-FR" sz="950" b="1" dirty="0">
              <a:solidFill>
                <a:schemeClr val="tx1"/>
              </a:solidFill>
              <a:latin typeface="Tw Cen MT" pitchFamily="34" charset="0"/>
            </a:endParaRPr>
          </a:p>
          <a:p>
            <a:r>
              <a:rPr lang="fr-FR" sz="950" dirty="0">
                <a:solidFill>
                  <a:schemeClr val="tx1"/>
                </a:solidFill>
                <a:latin typeface="Tw Cen MT" pitchFamily="34" charset="0"/>
                <a:hlinkClick r:id="rId6"/>
              </a:rPr>
              <a:t>http://www.abbayedaulps.fr</a:t>
            </a:r>
            <a:r>
              <a:rPr lang="fr-FR" sz="950" dirty="0" smtClean="0">
                <a:solidFill>
                  <a:schemeClr val="tx1"/>
                </a:solidFill>
                <a:latin typeface="Tw Cen MT" pitchFamily="34" charset="0"/>
                <a:hlinkClick r:id="rId6"/>
              </a:rPr>
              <a:t>/</a:t>
            </a:r>
            <a:r>
              <a:rPr lang="fr-FR" sz="950" dirty="0" smtClean="0">
                <a:solidFill>
                  <a:schemeClr val="tx1"/>
                </a:solidFill>
                <a:latin typeface="Tw Cen MT" pitchFamily="34" charset="0"/>
              </a:rPr>
              <a:t> (</a:t>
            </a:r>
            <a:r>
              <a:rPr lang="fr-FR" sz="950" dirty="0">
                <a:solidFill>
                  <a:schemeClr val="tx1"/>
                </a:solidFill>
                <a:latin typeface="Tw Cen MT" pitchFamily="34" charset="0"/>
              </a:rPr>
              <a:t>site de l’abbaye)</a:t>
            </a:r>
          </a:p>
          <a:p>
            <a:r>
              <a:rPr lang="fr-FR" sz="950" dirty="0">
                <a:solidFill>
                  <a:schemeClr val="tx1"/>
                </a:solidFill>
                <a:latin typeface="Tw Cen MT" pitchFamily="34" charset="0"/>
                <a:hlinkClick r:id="rId7"/>
              </a:rPr>
              <a:t>http://</a:t>
            </a:r>
            <a:r>
              <a:rPr lang="fr-FR" sz="950" dirty="0" smtClean="0">
                <a:solidFill>
                  <a:schemeClr val="tx1"/>
                </a:solidFill>
                <a:latin typeface="Tw Cen MT" pitchFamily="34" charset="0"/>
                <a:hlinkClick r:id="rId7"/>
              </a:rPr>
              <a:t>www.lemessager.fr/Actualite/Chablais/2012/05/26/article_abbaye_d_aulps_800_ans_d_histoire_en_10.shtml</a:t>
            </a:r>
            <a:r>
              <a:rPr lang="fr-FR" sz="950" dirty="0" smtClean="0">
                <a:solidFill>
                  <a:schemeClr val="tx1"/>
                </a:solidFill>
                <a:latin typeface="Tw Cen MT" pitchFamily="34" charset="0"/>
              </a:rPr>
              <a:t> (</a:t>
            </a:r>
            <a:r>
              <a:rPr lang="fr-FR" sz="950" dirty="0">
                <a:solidFill>
                  <a:schemeClr val="tx1"/>
                </a:solidFill>
                <a:latin typeface="Tw Cen MT" pitchFamily="34" charset="0"/>
              </a:rPr>
              <a:t>l’histoire de la seigneurie monastique en 10 dates)</a:t>
            </a:r>
          </a:p>
          <a:p>
            <a:r>
              <a:rPr lang="fr-FR" sz="950" dirty="0">
                <a:solidFill>
                  <a:schemeClr val="tx1"/>
                </a:solidFill>
                <a:latin typeface="Tw Cen MT" pitchFamily="34" charset="0"/>
                <a:hlinkClick r:id="rId8"/>
              </a:rPr>
              <a:t>http://</a:t>
            </a:r>
            <a:r>
              <a:rPr lang="fr-FR" sz="950" dirty="0" smtClean="0">
                <a:solidFill>
                  <a:schemeClr val="tx1"/>
                </a:solidFill>
                <a:latin typeface="Tw Cen MT" pitchFamily="34" charset="0"/>
                <a:hlinkClick r:id="rId8"/>
              </a:rPr>
              <a:t>velotrail.chablais.free.fr/files/Le-role-de-la-religion.pdf</a:t>
            </a:r>
            <a:r>
              <a:rPr lang="fr-FR" sz="950" dirty="0" smtClean="0">
                <a:solidFill>
                  <a:schemeClr val="tx1"/>
                </a:solidFill>
                <a:latin typeface="Tw Cen MT" pitchFamily="34" charset="0"/>
              </a:rPr>
              <a:t> (</a:t>
            </a:r>
            <a:r>
              <a:rPr lang="fr-FR" sz="950" dirty="0">
                <a:solidFill>
                  <a:schemeClr val="tx1"/>
                </a:solidFill>
                <a:latin typeface="Tw Cen MT" pitchFamily="34" charset="0"/>
              </a:rPr>
              <a:t>l’évolution de l’abbaye dans son contexte régional)</a:t>
            </a:r>
          </a:p>
          <a:p>
            <a:r>
              <a:rPr lang="fr-FR" sz="950" dirty="0">
                <a:solidFill>
                  <a:schemeClr val="tx1"/>
                </a:solidFill>
                <a:latin typeface="Tw Cen MT" pitchFamily="34" charset="0"/>
                <a:hlinkClick r:id="rId9"/>
              </a:rPr>
              <a:t>http://www.academia.edu/17900165/Une_abbaye_de_montagne_Sainte-Marie_d_Aulps._Son_histoire_et_son_domaine_par_ses_archives_2011_Documents_d_Histoire_savoyarde_publi%C3%A9s_par_l_Acad%C3%A9mie_chablaisienne_4</a:t>
            </a:r>
            <a:r>
              <a:rPr lang="fr-FR" sz="950" dirty="0" smtClean="0">
                <a:solidFill>
                  <a:schemeClr val="tx1"/>
                </a:solidFill>
                <a:latin typeface="Tw Cen MT" pitchFamily="34" charset="0"/>
                <a:hlinkClick r:id="rId9"/>
              </a:rPr>
              <a:t>_</a:t>
            </a:r>
            <a:r>
              <a:rPr lang="fr-FR" sz="950" dirty="0" smtClean="0">
                <a:solidFill>
                  <a:schemeClr val="tx1"/>
                </a:solidFill>
                <a:latin typeface="Tw Cen MT" pitchFamily="34" charset="0"/>
              </a:rPr>
              <a:t> (</a:t>
            </a:r>
            <a:r>
              <a:rPr lang="fr-FR" sz="950" dirty="0">
                <a:solidFill>
                  <a:schemeClr val="tx1"/>
                </a:solidFill>
                <a:latin typeface="Tw Cen MT" pitchFamily="34" charset="0"/>
              </a:rPr>
              <a:t>étude détaillée</a:t>
            </a:r>
            <a:r>
              <a:rPr lang="fr-FR" sz="950" dirty="0" smtClean="0">
                <a:solidFill>
                  <a:schemeClr val="tx1"/>
                </a:solidFill>
                <a:latin typeface="Tw Cen MT" pitchFamily="34" charset="0"/>
              </a:rPr>
              <a:t>)</a:t>
            </a:r>
            <a:endParaRPr lang="fr-FR" sz="950" dirty="0">
              <a:solidFill>
                <a:schemeClr val="tx1"/>
              </a:solidFill>
              <a:latin typeface="Tw Cen MT" pitchFamily="34" charset="0"/>
            </a:endParaRPr>
          </a:p>
          <a:p>
            <a:r>
              <a:rPr lang="fr-FR" sz="950" dirty="0" smtClean="0">
                <a:solidFill>
                  <a:schemeClr val="tx1"/>
                </a:solidFill>
                <a:latin typeface="Tw Cen MT" pitchFamily="34" charset="0"/>
                <a:hlinkClick r:id="rId10"/>
              </a:rPr>
              <a:t>https</a:t>
            </a:r>
            <a:r>
              <a:rPr lang="fr-FR" sz="950" dirty="0">
                <a:solidFill>
                  <a:schemeClr val="tx1"/>
                </a:solidFill>
                <a:latin typeface="Tw Cen MT" pitchFamily="34" charset="0"/>
                <a:hlinkClick r:id="rId10"/>
              </a:rPr>
              <a:t>://</a:t>
            </a:r>
            <a:r>
              <a:rPr lang="fr-FR" sz="950" dirty="0" smtClean="0">
                <a:solidFill>
                  <a:schemeClr val="tx1"/>
                </a:solidFill>
                <a:latin typeface="Tw Cen MT" pitchFamily="34" charset="0"/>
                <a:hlinkClick r:id="rId10"/>
              </a:rPr>
              <a:t>books.google.fr/books?id=v3RuDQAAQBAJ&amp;pg=PA231&amp;lpg=PA231&amp;dq=Bans+Champ%C3%AAtres+d%27Aulps&amp;source=bl&amp;ots=Zc5zxJbOUf&amp;sig=N81HNw7v4WPrtn1t_L8GjIyMzu0&amp;hl=fr&amp;sa=X&amp;ved=0ahUKEwinupbQpLDSAhUJWRQKHaM-AkoQ6AEIGTAA#v=onepage&amp;q=Bans%20Champ%C3%AAtres%20d'Aulps&amp;f=false</a:t>
            </a:r>
            <a:r>
              <a:rPr lang="fr-FR" sz="950" dirty="0">
                <a:solidFill>
                  <a:schemeClr val="tx1"/>
                </a:solidFill>
                <a:latin typeface="Tw Cen MT" pitchFamily="34" charset="0"/>
              </a:rPr>
              <a:t> (bans champêtres de l’abbaye d’</a:t>
            </a:r>
            <a:r>
              <a:rPr lang="fr-FR" sz="950" dirty="0" err="1">
                <a:solidFill>
                  <a:schemeClr val="tx1"/>
                </a:solidFill>
                <a:latin typeface="Tw Cen MT" pitchFamily="34" charset="0"/>
              </a:rPr>
              <a:t>Aulps</a:t>
            </a:r>
            <a:r>
              <a:rPr lang="fr-FR" sz="950" dirty="0">
                <a:solidFill>
                  <a:schemeClr val="tx1"/>
                </a:solidFill>
                <a:latin typeface="Tw Cen MT" pitchFamily="34" charset="0"/>
              </a:rPr>
              <a:t> : réactualisés au XVIIème </a:t>
            </a:r>
            <a:r>
              <a:rPr lang="fr-FR" sz="950" dirty="0" smtClean="0">
                <a:solidFill>
                  <a:schemeClr val="tx1"/>
                </a:solidFill>
                <a:latin typeface="Tw Cen MT" pitchFamily="34" charset="0"/>
              </a:rPr>
              <a:t>siècle. extraits </a:t>
            </a:r>
            <a:r>
              <a:rPr lang="fr-FR" sz="950" dirty="0">
                <a:solidFill>
                  <a:schemeClr val="tx1"/>
                </a:solidFill>
                <a:latin typeface="Tw Cen MT" pitchFamily="34" charset="0"/>
              </a:rPr>
              <a:t>en ligne à partir de la page 231- Chronique de Morzine : l'histoire de Morzine des origines à 1900 de Jacques-Alexis </a:t>
            </a:r>
            <a:r>
              <a:rPr lang="fr-FR" sz="950" dirty="0" err="1">
                <a:solidFill>
                  <a:schemeClr val="tx1"/>
                </a:solidFill>
                <a:latin typeface="Tw Cen MT" pitchFamily="34" charset="0"/>
              </a:rPr>
              <a:t>Pissard</a:t>
            </a:r>
            <a:r>
              <a:rPr lang="fr-FR" sz="950" dirty="0">
                <a:solidFill>
                  <a:schemeClr val="tx1"/>
                </a:solidFill>
                <a:latin typeface="Tw Cen MT" pitchFamily="34" charset="0"/>
              </a:rPr>
              <a:t>; Jean-Christophe Richard Éditeur : </a:t>
            </a:r>
            <a:r>
              <a:rPr lang="fr-FR" sz="950" dirty="0" err="1">
                <a:solidFill>
                  <a:schemeClr val="tx1"/>
                </a:solidFill>
                <a:latin typeface="Tw Cen MT" pitchFamily="34" charset="0"/>
              </a:rPr>
              <a:t>Bossey</a:t>
            </a:r>
            <a:r>
              <a:rPr lang="fr-FR" sz="950" dirty="0">
                <a:solidFill>
                  <a:schemeClr val="tx1"/>
                </a:solidFill>
                <a:latin typeface="Tw Cen MT" pitchFamily="34" charset="0"/>
              </a:rPr>
              <a:t> : J.-C. Richard, DL 2008 (bans champêtres de l’abbaye d’</a:t>
            </a:r>
            <a:r>
              <a:rPr lang="fr-FR" sz="950" dirty="0" err="1">
                <a:solidFill>
                  <a:schemeClr val="tx1"/>
                </a:solidFill>
                <a:latin typeface="Tw Cen MT" pitchFamily="34" charset="0"/>
              </a:rPr>
              <a:t>Aulps</a:t>
            </a:r>
            <a:r>
              <a:rPr lang="fr-FR" sz="950" dirty="0">
                <a:solidFill>
                  <a:schemeClr val="tx1"/>
                </a:solidFill>
                <a:latin typeface="Tw Cen MT" pitchFamily="34" charset="0"/>
              </a:rPr>
              <a:t> : réactualisés au XVIIème siècle</a:t>
            </a:r>
            <a:r>
              <a:rPr lang="fr-FR" sz="950" dirty="0" smtClean="0">
                <a:solidFill>
                  <a:schemeClr val="tx1"/>
                </a:solidFill>
                <a:latin typeface="Tw Cen MT" pitchFamily="34" charset="0"/>
              </a:rPr>
              <a:t>)</a:t>
            </a:r>
            <a:endParaRPr lang="fr-FR" sz="950" dirty="0">
              <a:solidFill>
                <a:schemeClr val="tx1"/>
              </a:solidFill>
              <a:latin typeface="Tw Cen MT" pitchFamily="34" charset="0"/>
            </a:endParaRPr>
          </a:p>
          <a:p>
            <a:r>
              <a:rPr lang="fr-FR" sz="950" dirty="0">
                <a:solidFill>
                  <a:schemeClr val="tx1"/>
                </a:solidFill>
                <a:latin typeface="Tw Cen MT" pitchFamily="34" charset="0"/>
                <a:hlinkClick r:id="rId11"/>
              </a:rPr>
              <a:t>https://</a:t>
            </a:r>
            <a:r>
              <a:rPr lang="fr-FR" sz="950" dirty="0" smtClean="0">
                <a:solidFill>
                  <a:schemeClr val="tx1"/>
                </a:solidFill>
                <a:latin typeface="Tw Cen MT" pitchFamily="34" charset="0"/>
                <a:hlinkClick r:id="rId11"/>
              </a:rPr>
              <a:t>www.valleedaulps.com/panoramiques/site-mobile/abbaye-hiver/index.html</a:t>
            </a:r>
            <a:r>
              <a:rPr lang="fr-FR" sz="950" dirty="0" smtClean="0">
                <a:solidFill>
                  <a:schemeClr val="tx1"/>
                </a:solidFill>
                <a:latin typeface="Tw Cen MT" pitchFamily="34" charset="0"/>
              </a:rPr>
              <a:t> (</a:t>
            </a:r>
            <a:r>
              <a:rPr lang="fr-FR" sz="950" dirty="0">
                <a:solidFill>
                  <a:schemeClr val="tx1"/>
                </a:solidFill>
                <a:latin typeface="Tw Cen MT" pitchFamily="34" charset="0"/>
              </a:rPr>
              <a:t>visite virtuelle de l’abbaye</a:t>
            </a:r>
            <a:r>
              <a:rPr lang="fr-FR" sz="950" dirty="0" smtClean="0">
                <a:solidFill>
                  <a:schemeClr val="tx1"/>
                </a:solidFill>
                <a:latin typeface="Tw Cen MT" pitchFamily="34" charset="0"/>
              </a:rPr>
              <a:t>)</a:t>
            </a:r>
            <a:endParaRPr lang="fr-FR" sz="950" dirty="0">
              <a:solidFill>
                <a:schemeClr val="tx1"/>
              </a:solidFill>
              <a:latin typeface="Tw Cen MT" pitchFamily="34" charset="0"/>
            </a:endParaRPr>
          </a:p>
          <a:p>
            <a:pPr marL="171450" indent="-171450">
              <a:buFontTx/>
              <a:buChar char="-"/>
            </a:pPr>
            <a:endParaRPr lang="fr-FR" sz="950" b="1" u="sng" cap="small" dirty="0" smtClean="0">
              <a:solidFill>
                <a:schemeClr val="tx1"/>
              </a:solidFill>
              <a:effectLst>
                <a:outerShdw blurRad="38100" dist="38100" dir="2700000" algn="tl">
                  <a:srgbClr val="000000">
                    <a:alpha val="43137"/>
                  </a:srgbClr>
                </a:outerShdw>
              </a:effectLst>
              <a:latin typeface="Tw Cen MT" pitchFamily="34" charset="0"/>
            </a:endParaRPr>
          </a:p>
          <a:p>
            <a:pPr algn="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Question 2 : L’émergence </a:t>
            </a:r>
            <a:r>
              <a:rPr lang="fr-FR" sz="950" b="1" u="sng" cap="small" dirty="0">
                <a:solidFill>
                  <a:schemeClr val="accent2">
                    <a:lumMod val="50000"/>
                  </a:schemeClr>
                </a:solidFill>
                <a:effectLst>
                  <a:outerShdw blurRad="38100" dist="38100" dir="2700000" algn="tl">
                    <a:srgbClr val="000000">
                      <a:alpha val="43137"/>
                    </a:srgbClr>
                  </a:outerShdw>
                </a:effectLst>
                <a:latin typeface="Tw Cen MT" pitchFamily="34" charset="0"/>
              </a:rPr>
              <a:t>d’une nouvelle société </a:t>
            </a:r>
            <a:r>
              <a:rPr lang="fr-FR" sz="95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urbaine</a:t>
            </a:r>
          </a:p>
          <a:p>
            <a:r>
              <a:rPr lang="fr-FR" sz="950" b="1" dirty="0">
                <a:solidFill>
                  <a:schemeClr val="bg2">
                    <a:lumMod val="10000"/>
                  </a:schemeClr>
                </a:solidFill>
                <a:latin typeface="Tw Cen MT" pitchFamily="34" charset="0"/>
              </a:rPr>
              <a:t>Armoirie de Guillaume Revel sur </a:t>
            </a:r>
            <a:r>
              <a:rPr lang="fr-FR" sz="950" b="1" dirty="0" err="1">
                <a:solidFill>
                  <a:schemeClr val="bg2">
                    <a:lumMod val="10000"/>
                  </a:schemeClr>
                </a:solidFill>
                <a:latin typeface="Tw Cen MT" pitchFamily="34" charset="0"/>
              </a:rPr>
              <a:t>Cervières</a:t>
            </a:r>
            <a:r>
              <a:rPr lang="fr-FR" sz="950" b="1" dirty="0">
                <a:solidFill>
                  <a:schemeClr val="bg2">
                    <a:lumMod val="10000"/>
                  </a:schemeClr>
                </a:solidFill>
                <a:latin typeface="Tw Cen MT" pitchFamily="34" charset="0"/>
              </a:rPr>
              <a:t> et son château (Loire)</a:t>
            </a:r>
          </a:p>
          <a:p>
            <a:r>
              <a:rPr lang="fr-FR" sz="950" dirty="0">
                <a:solidFill>
                  <a:schemeClr val="bg2">
                    <a:lumMod val="10000"/>
                  </a:schemeClr>
                </a:solidFill>
                <a:latin typeface="Tw Cen MT" pitchFamily="34" charset="0"/>
                <a:hlinkClick r:id="rId12"/>
              </a:rPr>
              <a:t>http://</a:t>
            </a:r>
            <a:r>
              <a:rPr lang="fr-FR" sz="950" dirty="0" smtClean="0">
                <a:solidFill>
                  <a:schemeClr val="bg2">
                    <a:lumMod val="10000"/>
                  </a:schemeClr>
                </a:solidFill>
                <a:latin typeface="Tw Cen MT" pitchFamily="34" charset="0"/>
                <a:hlinkClick r:id="rId12"/>
              </a:rPr>
              <a:t>www.montrond-les-bains.fr/La-Vo-Fete-medievale-en-200</a:t>
            </a:r>
            <a:r>
              <a:rPr lang="fr-FR" sz="950" dirty="0" smtClean="0">
                <a:solidFill>
                  <a:schemeClr val="bg2">
                    <a:lumMod val="10000"/>
                  </a:schemeClr>
                </a:solidFill>
                <a:latin typeface="Tw Cen MT" pitchFamily="34" charset="0"/>
              </a:rPr>
              <a:t> 7 </a:t>
            </a:r>
            <a:r>
              <a:rPr lang="fr-FR" sz="950" dirty="0">
                <a:solidFill>
                  <a:schemeClr val="bg2">
                    <a:lumMod val="10000"/>
                  </a:schemeClr>
                </a:solidFill>
                <a:latin typeface="Tw Cen MT" pitchFamily="34" charset="0"/>
              </a:rPr>
              <a:t>(reproduction)</a:t>
            </a:r>
          </a:p>
          <a:p>
            <a:r>
              <a:rPr lang="fr-FR" sz="950" b="1" dirty="0">
                <a:solidFill>
                  <a:schemeClr val="bg2">
                    <a:lumMod val="10000"/>
                  </a:schemeClr>
                </a:solidFill>
                <a:latin typeface="Tw Cen MT" pitchFamily="34" charset="0"/>
              </a:rPr>
              <a:t>Dossier BNF (Passerelle) : les boutiques dans la ville au Moyen Age</a:t>
            </a:r>
          </a:p>
          <a:p>
            <a:r>
              <a:rPr lang="fr-FR" sz="950" dirty="0">
                <a:solidFill>
                  <a:schemeClr val="bg2">
                    <a:lumMod val="10000"/>
                  </a:schemeClr>
                </a:solidFill>
                <a:latin typeface="Tw Cen MT" pitchFamily="34" charset="0"/>
                <a:hlinkClick r:id="rId13"/>
              </a:rPr>
              <a:t>http://</a:t>
            </a:r>
            <a:r>
              <a:rPr lang="fr-FR" sz="950" dirty="0" smtClean="0">
                <a:solidFill>
                  <a:schemeClr val="bg2">
                    <a:lumMod val="10000"/>
                  </a:schemeClr>
                </a:solidFill>
                <a:latin typeface="Tw Cen MT" pitchFamily="34" charset="0"/>
                <a:hlinkClick r:id="rId13"/>
              </a:rPr>
              <a:t>passerelles.bnf.fr/albums/boutiques/index.htm</a:t>
            </a:r>
            <a:r>
              <a:rPr lang="fr-FR" sz="950" dirty="0" smtClean="0">
                <a:solidFill>
                  <a:schemeClr val="bg2">
                    <a:lumMod val="10000"/>
                  </a:schemeClr>
                </a:solidFill>
                <a:latin typeface="Tw Cen MT" pitchFamily="34" charset="0"/>
              </a:rPr>
              <a:t>  </a:t>
            </a:r>
            <a:endParaRPr lang="fr-FR" sz="950" dirty="0">
              <a:solidFill>
                <a:schemeClr val="bg2">
                  <a:lumMod val="10000"/>
                </a:schemeClr>
              </a:solidFill>
              <a:latin typeface="Tw Cen MT" pitchFamily="34" charset="0"/>
            </a:endParaRPr>
          </a:p>
          <a:p>
            <a:r>
              <a:rPr lang="fr-FR" sz="950" b="1" dirty="0">
                <a:solidFill>
                  <a:schemeClr val="bg2">
                    <a:lumMod val="10000"/>
                  </a:schemeClr>
                </a:solidFill>
                <a:latin typeface="Tw Cen MT" pitchFamily="34" charset="0"/>
              </a:rPr>
              <a:t>Documents activité 2 : les dynamiques urbaines</a:t>
            </a:r>
          </a:p>
          <a:p>
            <a:r>
              <a:rPr lang="fr-FR" sz="950" dirty="0">
                <a:solidFill>
                  <a:schemeClr val="bg2">
                    <a:lumMod val="10000"/>
                  </a:schemeClr>
                </a:solidFill>
                <a:latin typeface="Tw Cen MT" pitchFamily="34" charset="0"/>
                <a:hlinkClick r:id="rId14"/>
              </a:rPr>
              <a:t>http://www.lhistoire.fr/carte/carte-l%E2%80%99occident-%</a:t>
            </a:r>
            <a:r>
              <a:rPr lang="fr-FR" sz="950" dirty="0" smtClean="0">
                <a:solidFill>
                  <a:schemeClr val="bg2">
                    <a:lumMod val="10000"/>
                  </a:schemeClr>
                </a:solidFill>
                <a:latin typeface="Tw Cen MT" pitchFamily="34" charset="0"/>
                <a:hlinkClick r:id="rId14"/>
              </a:rPr>
              <a:t>C3%A0-la-fin-du-moyen-age%C2%A0-un-monde-de-circulations</a:t>
            </a:r>
            <a:r>
              <a:rPr lang="fr-FR" sz="950" dirty="0" smtClean="0">
                <a:solidFill>
                  <a:schemeClr val="bg2">
                    <a:lumMod val="10000"/>
                  </a:schemeClr>
                </a:solidFill>
                <a:latin typeface="Tw Cen MT" pitchFamily="34" charset="0"/>
              </a:rPr>
              <a:t> (</a:t>
            </a:r>
            <a:r>
              <a:rPr lang="fr-FR" sz="950" dirty="0">
                <a:solidFill>
                  <a:schemeClr val="bg2">
                    <a:lumMod val="10000"/>
                  </a:schemeClr>
                </a:solidFill>
                <a:latin typeface="Tw Cen MT" pitchFamily="34" charset="0"/>
              </a:rPr>
              <a:t>Carte : Web dossier de l’histoire)</a:t>
            </a:r>
          </a:p>
          <a:p>
            <a:r>
              <a:rPr lang="fr-FR" sz="950" dirty="0">
                <a:solidFill>
                  <a:schemeClr val="bg2">
                    <a:lumMod val="10000"/>
                  </a:schemeClr>
                </a:solidFill>
                <a:latin typeface="Tw Cen MT" pitchFamily="34" charset="0"/>
                <a:hlinkClick r:id="rId15"/>
              </a:rPr>
              <a:t>http://</a:t>
            </a:r>
            <a:r>
              <a:rPr lang="fr-FR" sz="950" dirty="0" smtClean="0">
                <a:solidFill>
                  <a:schemeClr val="bg2">
                    <a:lumMod val="10000"/>
                  </a:schemeClr>
                </a:solidFill>
                <a:latin typeface="Tw Cen MT" pitchFamily="34" charset="0"/>
                <a:hlinkClick r:id="rId15"/>
              </a:rPr>
              <a:t>www.lhistoire.fr/graphique-1-la-population-de-l%E2%80%99occident-au-moyen-ag</a:t>
            </a:r>
            <a:r>
              <a:rPr lang="fr-FR" sz="950" dirty="0" smtClean="0">
                <a:solidFill>
                  <a:schemeClr val="bg2">
                    <a:lumMod val="10000"/>
                  </a:schemeClr>
                </a:solidFill>
                <a:latin typeface="Tw Cen MT" pitchFamily="34" charset="0"/>
              </a:rPr>
              <a:t> e </a:t>
            </a:r>
            <a:r>
              <a:rPr lang="fr-FR" sz="950" dirty="0">
                <a:solidFill>
                  <a:schemeClr val="bg2">
                    <a:lumMod val="10000"/>
                  </a:schemeClr>
                </a:solidFill>
                <a:latin typeface="Tw Cen MT" pitchFamily="34" charset="0"/>
              </a:rPr>
              <a:t>(graphique : évolution démographique)</a:t>
            </a:r>
          </a:p>
          <a:p>
            <a:r>
              <a:rPr lang="fr-FR" sz="950" dirty="0">
                <a:solidFill>
                  <a:schemeClr val="bg2">
                    <a:lumMod val="10000"/>
                  </a:schemeClr>
                </a:solidFill>
                <a:latin typeface="Tw Cen MT" pitchFamily="34" charset="0"/>
                <a:hlinkClick r:id="rId16"/>
              </a:rPr>
              <a:t>https://</a:t>
            </a:r>
            <a:r>
              <a:rPr lang="fr-FR" sz="950" dirty="0" smtClean="0">
                <a:solidFill>
                  <a:schemeClr val="bg2">
                    <a:lumMod val="10000"/>
                  </a:schemeClr>
                </a:solidFill>
                <a:latin typeface="Tw Cen MT" pitchFamily="34" charset="0"/>
                <a:hlinkClick r:id="rId16"/>
              </a:rPr>
              <a:t>www.pinterest.com/aertso/manuscrits</a:t>
            </a:r>
            <a:r>
              <a:rPr lang="fr-FR" sz="950" dirty="0" smtClean="0">
                <a:solidFill>
                  <a:schemeClr val="bg2">
                    <a:lumMod val="10000"/>
                  </a:schemeClr>
                </a:solidFill>
                <a:latin typeface="Tw Cen MT" pitchFamily="34" charset="0"/>
              </a:rPr>
              <a:t> / </a:t>
            </a:r>
            <a:r>
              <a:rPr lang="fr-FR" sz="950" dirty="0">
                <a:solidFill>
                  <a:schemeClr val="bg2">
                    <a:lumMod val="10000"/>
                  </a:schemeClr>
                </a:solidFill>
                <a:latin typeface="Tw Cen MT" pitchFamily="34" charset="0"/>
              </a:rPr>
              <a:t>(représentation d’un cours universitaire)</a:t>
            </a:r>
          </a:p>
          <a:p>
            <a:r>
              <a:rPr lang="fr-FR" sz="950" b="1" u="sng" dirty="0">
                <a:solidFill>
                  <a:schemeClr val="bg2">
                    <a:lumMod val="10000"/>
                  </a:schemeClr>
                </a:solidFill>
                <a:latin typeface="Tw Cen MT" pitchFamily="34" charset="0"/>
              </a:rPr>
              <a:t>Etude de Bruges</a:t>
            </a:r>
          </a:p>
          <a:p>
            <a:r>
              <a:rPr lang="fr-FR" sz="950" dirty="0" smtClean="0">
                <a:solidFill>
                  <a:schemeClr val="bg2">
                    <a:lumMod val="10000"/>
                  </a:schemeClr>
                </a:solidFill>
                <a:latin typeface="Tw Cen MT" pitchFamily="34" charset="0"/>
                <a:hlinkClick r:id="rId17"/>
              </a:rPr>
              <a:t>http</a:t>
            </a:r>
            <a:r>
              <a:rPr lang="fr-FR" sz="950" dirty="0">
                <a:solidFill>
                  <a:schemeClr val="bg2">
                    <a:lumMod val="10000"/>
                  </a:schemeClr>
                </a:solidFill>
                <a:latin typeface="Tw Cen MT" pitchFamily="34" charset="0"/>
                <a:hlinkClick r:id="rId17"/>
              </a:rPr>
              <a:t>://</a:t>
            </a:r>
            <a:r>
              <a:rPr lang="fr-FR" sz="950" dirty="0" smtClean="0">
                <a:solidFill>
                  <a:schemeClr val="bg2">
                    <a:lumMod val="10000"/>
                  </a:schemeClr>
                </a:solidFill>
                <a:latin typeface="Tw Cen MT" pitchFamily="34" charset="0"/>
                <a:hlinkClick r:id="rId17"/>
              </a:rPr>
              <a:t>www.lavenir.net/cnt/dmf20121122_00235053?pid=1670981</a:t>
            </a:r>
            <a:r>
              <a:rPr lang="fr-FR" sz="950" dirty="0">
                <a:solidFill>
                  <a:schemeClr val="bg2">
                    <a:lumMod val="10000"/>
                  </a:schemeClr>
                </a:solidFill>
                <a:latin typeface="Tw Cen MT" pitchFamily="34" charset="0"/>
              </a:rPr>
              <a:t> (Teaser de </a:t>
            </a:r>
            <a:r>
              <a:rPr lang="fr-FR" sz="950" dirty="0" smtClean="0">
                <a:solidFill>
                  <a:schemeClr val="bg2">
                    <a:lumMod val="10000"/>
                  </a:schemeClr>
                </a:solidFill>
                <a:latin typeface="Tw Cen MT" pitchFamily="34" charset="0"/>
              </a:rPr>
              <a:t>l’attraction)</a:t>
            </a:r>
            <a:endParaRPr lang="fr-FR" sz="950" dirty="0">
              <a:solidFill>
                <a:schemeClr val="bg2">
                  <a:lumMod val="10000"/>
                </a:schemeClr>
              </a:solidFill>
              <a:latin typeface="Tw Cen MT" pitchFamily="34" charset="0"/>
            </a:endParaRPr>
          </a:p>
          <a:p>
            <a:r>
              <a:rPr lang="fr-FR" sz="950" b="1" dirty="0" smtClean="0">
                <a:solidFill>
                  <a:schemeClr val="bg2">
                    <a:lumMod val="10000"/>
                  </a:schemeClr>
                </a:solidFill>
                <a:latin typeface="Tw Cen MT" pitchFamily="34" charset="0"/>
              </a:rPr>
              <a:t>Unesco</a:t>
            </a:r>
            <a:endParaRPr lang="fr-FR" sz="950" b="1" dirty="0">
              <a:solidFill>
                <a:schemeClr val="bg2">
                  <a:lumMod val="10000"/>
                </a:schemeClr>
              </a:solidFill>
              <a:latin typeface="Tw Cen MT" pitchFamily="34" charset="0"/>
            </a:endParaRPr>
          </a:p>
          <a:p>
            <a:r>
              <a:rPr lang="fr-FR" sz="950" dirty="0">
                <a:solidFill>
                  <a:schemeClr val="bg2">
                    <a:lumMod val="10000"/>
                  </a:schemeClr>
                </a:solidFill>
                <a:latin typeface="Tw Cen MT" pitchFamily="34" charset="0"/>
                <a:hlinkClick r:id="rId18"/>
              </a:rPr>
              <a:t>http://</a:t>
            </a:r>
            <a:r>
              <a:rPr lang="fr-FR" sz="950" dirty="0" smtClean="0">
                <a:solidFill>
                  <a:schemeClr val="bg2">
                    <a:lumMod val="10000"/>
                  </a:schemeClr>
                </a:solidFill>
                <a:latin typeface="Tw Cen MT" pitchFamily="34" charset="0"/>
                <a:hlinkClick r:id="rId18"/>
              </a:rPr>
              <a:t>whc.unesco.org/fr/list/996</a:t>
            </a:r>
            <a:r>
              <a:rPr lang="fr-FR" sz="950" dirty="0" smtClean="0">
                <a:solidFill>
                  <a:schemeClr val="bg2">
                    <a:lumMod val="10000"/>
                  </a:schemeClr>
                </a:solidFill>
                <a:latin typeface="Tw Cen MT" pitchFamily="34" charset="0"/>
              </a:rPr>
              <a:t>  </a:t>
            </a:r>
            <a:r>
              <a:rPr lang="fr-FR" sz="950" dirty="0">
                <a:solidFill>
                  <a:schemeClr val="bg2">
                    <a:lumMod val="10000"/>
                  </a:schemeClr>
                </a:solidFill>
                <a:latin typeface="Tw Cen MT" pitchFamily="34" charset="0"/>
              </a:rPr>
              <a:t>(photos du centre historique)</a:t>
            </a:r>
          </a:p>
          <a:p>
            <a:r>
              <a:rPr lang="fr-FR" sz="950" dirty="0">
                <a:solidFill>
                  <a:schemeClr val="bg2">
                    <a:lumMod val="10000"/>
                  </a:schemeClr>
                </a:solidFill>
                <a:latin typeface="Tw Cen MT" pitchFamily="34" charset="0"/>
                <a:hlinkClick r:id="rId19"/>
              </a:rPr>
              <a:t>http://</a:t>
            </a:r>
            <a:r>
              <a:rPr lang="fr-FR" sz="950" dirty="0" smtClean="0">
                <a:solidFill>
                  <a:schemeClr val="bg2">
                    <a:lumMod val="10000"/>
                  </a:schemeClr>
                </a:solidFill>
                <a:latin typeface="Tw Cen MT" pitchFamily="34" charset="0"/>
                <a:hlinkClick r:id="rId19"/>
              </a:rPr>
              <a:t>whc.unesco.org/fr/list/996/video</a:t>
            </a:r>
            <a:r>
              <a:rPr lang="fr-FR" sz="950" dirty="0" smtClean="0">
                <a:solidFill>
                  <a:schemeClr val="bg2">
                    <a:lumMod val="10000"/>
                  </a:schemeClr>
                </a:solidFill>
                <a:latin typeface="Tw Cen MT" pitchFamily="34" charset="0"/>
              </a:rPr>
              <a:t>  </a:t>
            </a:r>
            <a:r>
              <a:rPr lang="fr-FR" sz="950" dirty="0">
                <a:solidFill>
                  <a:schemeClr val="bg2">
                    <a:lumMod val="10000"/>
                  </a:schemeClr>
                </a:solidFill>
                <a:latin typeface="Tw Cen MT" pitchFamily="34" charset="0"/>
              </a:rPr>
              <a:t>(vidéo sur le centre historique)</a:t>
            </a:r>
          </a:p>
          <a:p>
            <a:r>
              <a:rPr lang="fr-FR" sz="950" b="1" dirty="0">
                <a:solidFill>
                  <a:schemeClr val="bg2">
                    <a:lumMod val="10000"/>
                  </a:schemeClr>
                </a:solidFill>
                <a:latin typeface="Tw Cen MT" pitchFamily="34" charset="0"/>
              </a:rPr>
              <a:t>Textes  et documents sur Bruges</a:t>
            </a:r>
          </a:p>
          <a:p>
            <a:r>
              <a:rPr lang="fr-FR" sz="950" dirty="0">
                <a:solidFill>
                  <a:schemeClr val="bg2">
                    <a:lumMod val="10000"/>
                  </a:schemeClr>
                </a:solidFill>
                <a:latin typeface="Tw Cen MT" pitchFamily="34" charset="0"/>
                <a:hlinkClick r:id="rId20"/>
              </a:rPr>
              <a:t>http://</a:t>
            </a:r>
            <a:r>
              <a:rPr lang="fr-FR" sz="950" dirty="0" smtClean="0">
                <a:solidFill>
                  <a:schemeClr val="bg2">
                    <a:lumMod val="10000"/>
                  </a:schemeClr>
                </a:solidFill>
                <a:latin typeface="Tw Cen MT" pitchFamily="34" charset="0"/>
                <a:hlinkClick r:id="rId20"/>
              </a:rPr>
              <a:t>hist-geo.ac-rouen.fr/pdg/5h/bruges/bruges.htm</a:t>
            </a:r>
            <a:r>
              <a:rPr lang="fr-FR" sz="950" dirty="0" smtClean="0">
                <a:solidFill>
                  <a:schemeClr val="bg2">
                    <a:lumMod val="10000"/>
                  </a:schemeClr>
                </a:solidFill>
                <a:latin typeface="Tw Cen MT" pitchFamily="34" charset="0"/>
              </a:rPr>
              <a:t>   </a:t>
            </a:r>
            <a:endParaRPr lang="fr-FR" sz="950" dirty="0">
              <a:solidFill>
                <a:schemeClr val="bg2">
                  <a:lumMod val="10000"/>
                </a:schemeClr>
              </a:solidFill>
              <a:latin typeface="Tw Cen MT" pitchFamily="34" charset="0"/>
            </a:endParaRPr>
          </a:p>
          <a:p>
            <a:r>
              <a:rPr lang="fr-FR" sz="950" dirty="0">
                <a:solidFill>
                  <a:schemeClr val="bg2">
                    <a:lumMod val="10000"/>
                  </a:schemeClr>
                </a:solidFill>
                <a:latin typeface="Tw Cen MT" pitchFamily="34" charset="0"/>
                <a:hlinkClick r:id="rId21"/>
              </a:rPr>
              <a:t>http://</a:t>
            </a:r>
            <a:r>
              <a:rPr lang="fr-FR" sz="950" dirty="0" smtClean="0">
                <a:solidFill>
                  <a:schemeClr val="bg2">
                    <a:lumMod val="10000"/>
                  </a:schemeClr>
                </a:solidFill>
                <a:latin typeface="Tw Cen MT" pitchFamily="34" charset="0"/>
                <a:hlinkClick r:id="rId21"/>
              </a:rPr>
              <a:t>www.beffrois.com/index.php?myrub=470</a:t>
            </a:r>
            <a:r>
              <a:rPr lang="fr-FR" sz="950" dirty="0" smtClean="0">
                <a:solidFill>
                  <a:schemeClr val="bg2">
                    <a:lumMod val="10000"/>
                  </a:schemeClr>
                </a:solidFill>
                <a:latin typeface="Tw Cen MT" pitchFamily="34" charset="0"/>
              </a:rPr>
              <a:t>   </a:t>
            </a:r>
            <a:r>
              <a:rPr lang="fr-FR" sz="950" dirty="0">
                <a:solidFill>
                  <a:schemeClr val="bg2">
                    <a:lumMod val="10000"/>
                  </a:schemeClr>
                </a:solidFill>
                <a:latin typeface="Tw Cen MT" pitchFamily="34" charset="0"/>
              </a:rPr>
              <a:t>(Association Beffrois et patrimoine)</a:t>
            </a:r>
          </a:p>
          <a:p>
            <a:r>
              <a:rPr lang="fr-FR" sz="950" dirty="0">
                <a:solidFill>
                  <a:schemeClr val="bg2">
                    <a:lumMod val="10000"/>
                  </a:schemeClr>
                </a:solidFill>
                <a:latin typeface="Tw Cen MT" pitchFamily="34" charset="0"/>
                <a:hlinkClick r:id="rId22"/>
              </a:rPr>
              <a:t>http://</a:t>
            </a:r>
            <a:r>
              <a:rPr lang="fr-FR" sz="950" dirty="0" smtClean="0">
                <a:solidFill>
                  <a:schemeClr val="bg2">
                    <a:lumMod val="10000"/>
                  </a:schemeClr>
                </a:solidFill>
                <a:latin typeface="Tw Cen MT" pitchFamily="34" charset="0"/>
                <a:hlinkClick r:id="rId22"/>
              </a:rPr>
              <a:t>www.clio.fr/BIBLIOTHEQUE/bruges_ville_europeenne_millenaire.asp</a:t>
            </a:r>
            <a:r>
              <a:rPr lang="fr-FR" sz="950" dirty="0">
                <a:solidFill>
                  <a:schemeClr val="bg2">
                    <a:lumMod val="10000"/>
                  </a:schemeClr>
                </a:solidFill>
                <a:latin typeface="Tw Cen MT" pitchFamily="34" charset="0"/>
              </a:rPr>
              <a:t> </a:t>
            </a:r>
            <a:r>
              <a:rPr lang="fr-FR" sz="950" dirty="0" smtClean="0">
                <a:solidFill>
                  <a:schemeClr val="bg2">
                    <a:lumMod val="10000"/>
                  </a:schemeClr>
                </a:solidFill>
                <a:latin typeface="Tw Cen MT" pitchFamily="34" charset="0"/>
              </a:rPr>
              <a:t>(article </a:t>
            </a:r>
            <a:r>
              <a:rPr lang="fr-FR" sz="950" dirty="0">
                <a:solidFill>
                  <a:schemeClr val="bg2">
                    <a:lumMod val="10000"/>
                  </a:schemeClr>
                </a:solidFill>
                <a:latin typeface="Tw Cen MT" pitchFamily="34" charset="0"/>
              </a:rPr>
              <a:t>d’André </a:t>
            </a:r>
            <a:r>
              <a:rPr lang="fr-FR" sz="950" dirty="0" err="1">
                <a:solidFill>
                  <a:schemeClr val="bg2">
                    <a:lumMod val="10000"/>
                  </a:schemeClr>
                </a:solidFill>
                <a:latin typeface="Tw Cen MT" pitchFamily="34" charset="0"/>
              </a:rPr>
              <a:t>Vandewalle</a:t>
            </a:r>
            <a:r>
              <a:rPr lang="fr-FR" sz="950" dirty="0">
                <a:solidFill>
                  <a:schemeClr val="bg2">
                    <a:lumMod val="10000"/>
                  </a:schemeClr>
                </a:solidFill>
                <a:latin typeface="Tw Cen MT" pitchFamily="34" charset="0"/>
              </a:rPr>
              <a:t>, archiviste en chef aux Archives de la ville de Bruges)</a:t>
            </a:r>
          </a:p>
          <a:p>
            <a:r>
              <a:rPr lang="fr-FR" sz="950" dirty="0">
                <a:solidFill>
                  <a:schemeClr val="bg2">
                    <a:lumMod val="10000"/>
                  </a:schemeClr>
                </a:solidFill>
                <a:latin typeface="Tw Cen MT" pitchFamily="34" charset="0"/>
                <a:hlinkClick r:id="rId23"/>
              </a:rPr>
              <a:t>http://</a:t>
            </a:r>
            <a:r>
              <a:rPr lang="fr-FR" sz="950" dirty="0" smtClean="0">
                <a:solidFill>
                  <a:schemeClr val="bg2">
                    <a:lumMod val="10000"/>
                  </a:schemeClr>
                </a:solidFill>
                <a:latin typeface="Tw Cen MT" pitchFamily="34" charset="0"/>
                <a:hlinkClick r:id="rId23"/>
              </a:rPr>
              <a:t>hg.moitel.free.fr/spip/IMG/pdf/f2_edc_bruges.pdf</a:t>
            </a:r>
            <a:r>
              <a:rPr lang="fr-FR" sz="950" dirty="0" smtClean="0">
                <a:solidFill>
                  <a:schemeClr val="bg2">
                    <a:lumMod val="10000"/>
                  </a:schemeClr>
                </a:solidFill>
                <a:latin typeface="Tw Cen MT" pitchFamily="34" charset="0"/>
              </a:rPr>
              <a:t>  </a:t>
            </a:r>
            <a:endParaRPr lang="fr-FR" sz="950" dirty="0">
              <a:solidFill>
                <a:schemeClr val="bg2">
                  <a:lumMod val="10000"/>
                </a:schemeClr>
              </a:solidFill>
              <a:latin typeface="Tw Cen MT" pitchFamily="34" charset="0"/>
            </a:endParaRPr>
          </a:p>
          <a:p>
            <a:r>
              <a:rPr lang="fr-FR" sz="950" dirty="0">
                <a:solidFill>
                  <a:schemeClr val="bg2">
                    <a:lumMod val="10000"/>
                  </a:schemeClr>
                </a:solidFill>
                <a:latin typeface="Tw Cen MT" pitchFamily="34" charset="0"/>
                <a:hlinkClick r:id="rId24"/>
              </a:rPr>
              <a:t>http://nathalie.dorval.perso.neuf.fr/Bruges</a:t>
            </a:r>
            <a:r>
              <a:rPr lang="fr-FR" sz="950" dirty="0" smtClean="0">
                <a:solidFill>
                  <a:schemeClr val="bg2">
                    <a:lumMod val="10000"/>
                  </a:schemeClr>
                </a:solidFill>
                <a:latin typeface="Tw Cen MT" pitchFamily="34" charset="0"/>
                <a:hlinkClick r:id="rId24"/>
              </a:rPr>
              <a:t>/</a:t>
            </a:r>
            <a:r>
              <a:rPr lang="fr-FR" sz="950" dirty="0" smtClean="0">
                <a:solidFill>
                  <a:schemeClr val="bg2">
                    <a:lumMod val="10000"/>
                  </a:schemeClr>
                </a:solidFill>
                <a:latin typeface="Tw Cen MT" pitchFamily="34" charset="0"/>
              </a:rPr>
              <a:t>  </a:t>
            </a:r>
            <a:endParaRPr lang="fr-FR" sz="950" dirty="0">
              <a:solidFill>
                <a:schemeClr val="bg2">
                  <a:lumMod val="10000"/>
                </a:schemeClr>
              </a:solidFill>
              <a:latin typeface="Tw Cen MT" pitchFamily="34" charset="0"/>
            </a:endParaRPr>
          </a:p>
        </p:txBody>
      </p:sp>
      <p:sp>
        <p:nvSpPr>
          <p:cNvPr id="3" name="Rectangle 2"/>
          <p:cNvSpPr/>
          <p:nvPr/>
        </p:nvSpPr>
        <p:spPr>
          <a:xfrm>
            <a:off x="0" y="0"/>
            <a:ext cx="5055036"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fr-FR" sz="7200" b="1" spc="150" dirty="0" smtClean="0">
                <a:ln w="11430"/>
                <a:solidFill>
                  <a:schemeClr val="bg2">
                    <a:lumMod val="50000"/>
                  </a:schemeClr>
                </a:solidFill>
                <a:effectLst>
                  <a:outerShdw blurRad="25400" algn="tl" rotWithShape="0">
                    <a:srgbClr val="000000">
                      <a:alpha val="43000"/>
                    </a:srgbClr>
                  </a:outerShdw>
                </a:effectLst>
                <a:latin typeface="Crusades" pitchFamily="2" charset="0"/>
              </a:rPr>
              <a:t>Ressources</a:t>
            </a:r>
            <a:endParaRPr lang="fr-FR" sz="7200" b="1" spc="150" dirty="0">
              <a:ln w="11430"/>
              <a:solidFill>
                <a:schemeClr val="bg2">
                  <a:lumMod val="50000"/>
                </a:schemeClr>
              </a:solidFill>
              <a:effectLst>
                <a:outerShdw blurRad="25400" algn="tl" rotWithShape="0">
                  <a:srgbClr val="000000">
                    <a:alpha val="43000"/>
                  </a:srgbClr>
                </a:outerShdw>
              </a:effectLst>
              <a:latin typeface="Crusades" pitchFamily="2" charset="0"/>
            </a:endParaRPr>
          </a:p>
        </p:txBody>
      </p:sp>
    </p:spTree>
    <p:extLst>
      <p:ext uri="{BB962C8B-B14F-4D97-AF65-F5344CB8AC3E}">
        <p14:creationId xmlns:p14="http://schemas.microsoft.com/office/powerpoint/2010/main" val="2394627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heme/theme1.xml><?xml version="1.0" encoding="utf-8"?>
<a:theme xmlns:a="http://schemas.openxmlformats.org/drawingml/2006/main" name="Thème Office">
  <a:themeElements>
    <a:clrScheme name="Personnalisé 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22397</TotalTime>
  <Words>488</Words>
  <Application>Microsoft Office PowerPoint</Application>
  <PresentationFormat>Affichage à l'écran (4:3)</PresentationFormat>
  <Paragraphs>148</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1360</cp:revision>
  <cp:lastPrinted>2017-02-25T20:34:12Z</cp:lastPrinted>
  <dcterms:created xsi:type="dcterms:W3CDTF">2016-10-08T10:39:39Z</dcterms:created>
  <dcterms:modified xsi:type="dcterms:W3CDTF">2017-03-18T10:37:47Z</dcterms:modified>
</cp:coreProperties>
</file>