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1" r:id="rId5"/>
    <p:sldId id="262" r:id="rId6"/>
    <p:sldId id="263" r:id="rId7"/>
    <p:sldId id="264" r:id="rId8"/>
    <p:sldId id="265" r:id="rId9"/>
    <p:sldId id="259" r:id="rId10"/>
    <p:sldId id="260"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8672B50-CD42-49A2-BB20-FABA26EEAAF0}">
          <p14:sldIdLst>
            <p14:sldId id="256"/>
            <p14:sldId id="257"/>
            <p14:sldId id="258"/>
            <p14:sldId id="261"/>
            <p14:sldId id="262"/>
            <p14:sldId id="263"/>
            <p14:sldId id="264"/>
            <p14:sldId id="265"/>
            <p14:sldId id="259"/>
            <p14:sldId id="26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8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956" y="-7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2A553-0B20-47FB-84A4-F197FC98AFCF}" type="datetimeFigureOut">
              <a:rPr lang="fr-FR" smtClean="0"/>
              <a:t>23/10/2015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BB12D4-A6F4-4A26-8027-0F007F29A674}" type="slidenum">
              <a:rPr lang="fr-FR" smtClean="0"/>
              <a:t>‹N°›</a:t>
            </a:fld>
            <a:endParaRPr lang="fr-FR"/>
          </a:p>
        </p:txBody>
      </p:sp>
    </p:spTree>
    <p:extLst>
      <p:ext uri="{BB962C8B-B14F-4D97-AF65-F5344CB8AC3E}">
        <p14:creationId xmlns:p14="http://schemas.microsoft.com/office/powerpoint/2010/main" val="2857188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BB12D4-A6F4-4A26-8027-0F007F29A674}" type="slidenum">
              <a:rPr lang="fr-FR" smtClean="0"/>
              <a:t>1</a:t>
            </a:fld>
            <a:endParaRPr lang="fr-FR" dirty="0"/>
          </a:p>
        </p:txBody>
      </p:sp>
    </p:spTree>
    <p:extLst>
      <p:ext uri="{BB962C8B-B14F-4D97-AF65-F5344CB8AC3E}">
        <p14:creationId xmlns:p14="http://schemas.microsoft.com/office/powerpoint/2010/main" val="2199030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2BB12D4-A6F4-4A26-8027-0F007F29A674}" type="slidenum">
              <a:rPr lang="fr-FR" smtClean="0"/>
              <a:t>10</a:t>
            </a:fld>
            <a:endParaRPr lang="fr-FR"/>
          </a:p>
        </p:txBody>
      </p:sp>
    </p:spTree>
    <p:extLst>
      <p:ext uri="{BB962C8B-B14F-4D97-AF65-F5344CB8AC3E}">
        <p14:creationId xmlns:p14="http://schemas.microsoft.com/office/powerpoint/2010/main" val="350472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BB12D4-A6F4-4A26-8027-0F007F29A674}" type="slidenum">
              <a:rPr lang="fr-FR" smtClean="0"/>
              <a:t>2</a:t>
            </a:fld>
            <a:endParaRPr lang="fr-FR" dirty="0"/>
          </a:p>
        </p:txBody>
      </p:sp>
    </p:spTree>
    <p:extLst>
      <p:ext uri="{BB962C8B-B14F-4D97-AF65-F5344CB8AC3E}">
        <p14:creationId xmlns:p14="http://schemas.microsoft.com/office/powerpoint/2010/main" val="991525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2BB12D4-A6F4-4A26-8027-0F007F29A674}" type="slidenum">
              <a:rPr lang="fr-FR" smtClean="0"/>
              <a:t>3</a:t>
            </a:fld>
            <a:endParaRPr lang="fr-FR"/>
          </a:p>
        </p:txBody>
      </p:sp>
    </p:spTree>
    <p:extLst>
      <p:ext uri="{BB962C8B-B14F-4D97-AF65-F5344CB8AC3E}">
        <p14:creationId xmlns:p14="http://schemas.microsoft.com/office/powerpoint/2010/main" val="3687693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BB12D4-A6F4-4A26-8027-0F007F29A674}" type="slidenum">
              <a:rPr lang="fr-FR" smtClean="0"/>
              <a:t>4</a:t>
            </a:fld>
            <a:endParaRPr lang="fr-FR"/>
          </a:p>
        </p:txBody>
      </p:sp>
    </p:spTree>
    <p:extLst>
      <p:ext uri="{BB962C8B-B14F-4D97-AF65-F5344CB8AC3E}">
        <p14:creationId xmlns:p14="http://schemas.microsoft.com/office/powerpoint/2010/main" val="325636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2BB12D4-A6F4-4A26-8027-0F007F29A674}" type="slidenum">
              <a:rPr lang="fr-FR" smtClean="0"/>
              <a:t>5</a:t>
            </a:fld>
            <a:endParaRPr lang="fr-FR"/>
          </a:p>
        </p:txBody>
      </p:sp>
    </p:spTree>
    <p:extLst>
      <p:ext uri="{BB962C8B-B14F-4D97-AF65-F5344CB8AC3E}">
        <p14:creationId xmlns:p14="http://schemas.microsoft.com/office/powerpoint/2010/main" val="325636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BB12D4-A6F4-4A26-8027-0F007F29A674}" type="slidenum">
              <a:rPr lang="fr-FR" smtClean="0"/>
              <a:t>6</a:t>
            </a:fld>
            <a:endParaRPr lang="fr-FR" dirty="0"/>
          </a:p>
        </p:txBody>
      </p:sp>
    </p:spTree>
    <p:extLst>
      <p:ext uri="{BB962C8B-B14F-4D97-AF65-F5344CB8AC3E}">
        <p14:creationId xmlns:p14="http://schemas.microsoft.com/office/powerpoint/2010/main" val="3256368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BB12D4-A6F4-4A26-8027-0F007F29A674}" type="slidenum">
              <a:rPr lang="fr-FR" smtClean="0"/>
              <a:t>7</a:t>
            </a:fld>
            <a:endParaRPr lang="fr-FR" dirty="0"/>
          </a:p>
        </p:txBody>
      </p:sp>
    </p:spTree>
    <p:extLst>
      <p:ext uri="{BB962C8B-B14F-4D97-AF65-F5344CB8AC3E}">
        <p14:creationId xmlns:p14="http://schemas.microsoft.com/office/powerpoint/2010/main" val="325636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BB12D4-A6F4-4A26-8027-0F007F29A674}" type="slidenum">
              <a:rPr lang="fr-FR" smtClean="0"/>
              <a:t>8</a:t>
            </a:fld>
            <a:endParaRPr lang="fr-FR" dirty="0"/>
          </a:p>
        </p:txBody>
      </p:sp>
    </p:spTree>
    <p:extLst>
      <p:ext uri="{BB962C8B-B14F-4D97-AF65-F5344CB8AC3E}">
        <p14:creationId xmlns:p14="http://schemas.microsoft.com/office/powerpoint/2010/main" val="3256368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BB12D4-A6F4-4A26-8027-0F007F29A674}" type="slidenum">
              <a:rPr lang="fr-FR" smtClean="0"/>
              <a:t>9</a:t>
            </a:fld>
            <a:endParaRPr lang="fr-FR" dirty="0"/>
          </a:p>
        </p:txBody>
      </p:sp>
    </p:spTree>
    <p:extLst>
      <p:ext uri="{BB962C8B-B14F-4D97-AF65-F5344CB8AC3E}">
        <p14:creationId xmlns:p14="http://schemas.microsoft.com/office/powerpoint/2010/main" val="1859331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32ECF0C-6C07-43C5-9750-64611382D3BB}" type="datetimeFigureOut">
              <a:rPr lang="fr-FR" smtClean="0"/>
              <a:t>23/10/2015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0ECF38-A44F-46D3-B588-3320380FA181}" type="slidenum">
              <a:rPr lang="fr-FR" smtClean="0"/>
              <a:t>‹N°›</a:t>
            </a:fld>
            <a:endParaRPr lang="fr-FR"/>
          </a:p>
        </p:txBody>
      </p:sp>
    </p:spTree>
    <p:extLst>
      <p:ext uri="{BB962C8B-B14F-4D97-AF65-F5344CB8AC3E}">
        <p14:creationId xmlns:p14="http://schemas.microsoft.com/office/powerpoint/2010/main" val="22500758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32ECF0C-6C07-43C5-9750-64611382D3BB}" type="datetimeFigureOut">
              <a:rPr lang="fr-FR" smtClean="0"/>
              <a:t>23/10/2015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0ECF38-A44F-46D3-B588-3320380FA181}" type="slidenum">
              <a:rPr lang="fr-FR" smtClean="0"/>
              <a:t>‹N°›</a:t>
            </a:fld>
            <a:endParaRPr lang="fr-FR"/>
          </a:p>
        </p:txBody>
      </p:sp>
    </p:spTree>
    <p:extLst>
      <p:ext uri="{BB962C8B-B14F-4D97-AF65-F5344CB8AC3E}">
        <p14:creationId xmlns:p14="http://schemas.microsoft.com/office/powerpoint/2010/main" val="19185153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32ECF0C-6C07-43C5-9750-64611382D3BB}" type="datetimeFigureOut">
              <a:rPr lang="fr-FR" smtClean="0"/>
              <a:t>23/10/2015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0ECF38-A44F-46D3-B588-3320380FA181}" type="slidenum">
              <a:rPr lang="fr-FR" smtClean="0"/>
              <a:t>‹N°›</a:t>
            </a:fld>
            <a:endParaRPr lang="fr-FR"/>
          </a:p>
        </p:txBody>
      </p:sp>
    </p:spTree>
    <p:extLst>
      <p:ext uri="{BB962C8B-B14F-4D97-AF65-F5344CB8AC3E}">
        <p14:creationId xmlns:p14="http://schemas.microsoft.com/office/powerpoint/2010/main" val="21602089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32ECF0C-6C07-43C5-9750-64611382D3BB}" type="datetimeFigureOut">
              <a:rPr lang="fr-FR" smtClean="0"/>
              <a:t>23/10/2015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0ECF38-A44F-46D3-B588-3320380FA181}" type="slidenum">
              <a:rPr lang="fr-FR" smtClean="0"/>
              <a:t>‹N°›</a:t>
            </a:fld>
            <a:endParaRPr lang="fr-FR"/>
          </a:p>
        </p:txBody>
      </p:sp>
    </p:spTree>
    <p:extLst>
      <p:ext uri="{BB962C8B-B14F-4D97-AF65-F5344CB8AC3E}">
        <p14:creationId xmlns:p14="http://schemas.microsoft.com/office/powerpoint/2010/main" val="38450966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32ECF0C-6C07-43C5-9750-64611382D3BB}" type="datetimeFigureOut">
              <a:rPr lang="fr-FR" smtClean="0"/>
              <a:t>23/10/2015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0ECF38-A44F-46D3-B588-3320380FA181}" type="slidenum">
              <a:rPr lang="fr-FR" smtClean="0"/>
              <a:t>‹N°›</a:t>
            </a:fld>
            <a:endParaRPr lang="fr-FR"/>
          </a:p>
        </p:txBody>
      </p:sp>
    </p:spTree>
    <p:extLst>
      <p:ext uri="{BB962C8B-B14F-4D97-AF65-F5344CB8AC3E}">
        <p14:creationId xmlns:p14="http://schemas.microsoft.com/office/powerpoint/2010/main" val="23447250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32ECF0C-6C07-43C5-9750-64611382D3BB}" type="datetimeFigureOut">
              <a:rPr lang="fr-FR" smtClean="0"/>
              <a:t>23/10/2015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0ECF38-A44F-46D3-B588-3320380FA181}" type="slidenum">
              <a:rPr lang="fr-FR" smtClean="0"/>
              <a:t>‹N°›</a:t>
            </a:fld>
            <a:endParaRPr lang="fr-FR"/>
          </a:p>
        </p:txBody>
      </p:sp>
    </p:spTree>
    <p:extLst>
      <p:ext uri="{BB962C8B-B14F-4D97-AF65-F5344CB8AC3E}">
        <p14:creationId xmlns:p14="http://schemas.microsoft.com/office/powerpoint/2010/main" val="1562441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32ECF0C-6C07-43C5-9750-64611382D3BB}" type="datetimeFigureOut">
              <a:rPr lang="fr-FR" smtClean="0"/>
              <a:t>23/10/2015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A0ECF38-A44F-46D3-B588-3320380FA181}" type="slidenum">
              <a:rPr lang="fr-FR" smtClean="0"/>
              <a:t>‹N°›</a:t>
            </a:fld>
            <a:endParaRPr lang="fr-FR"/>
          </a:p>
        </p:txBody>
      </p:sp>
    </p:spTree>
    <p:extLst>
      <p:ext uri="{BB962C8B-B14F-4D97-AF65-F5344CB8AC3E}">
        <p14:creationId xmlns:p14="http://schemas.microsoft.com/office/powerpoint/2010/main" val="28828345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32ECF0C-6C07-43C5-9750-64611382D3BB}" type="datetimeFigureOut">
              <a:rPr lang="fr-FR" smtClean="0"/>
              <a:t>23/10/2015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A0ECF38-A44F-46D3-B588-3320380FA181}" type="slidenum">
              <a:rPr lang="fr-FR" smtClean="0"/>
              <a:t>‹N°›</a:t>
            </a:fld>
            <a:endParaRPr lang="fr-FR"/>
          </a:p>
        </p:txBody>
      </p:sp>
    </p:spTree>
    <p:extLst>
      <p:ext uri="{BB962C8B-B14F-4D97-AF65-F5344CB8AC3E}">
        <p14:creationId xmlns:p14="http://schemas.microsoft.com/office/powerpoint/2010/main" val="40653782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32ECF0C-6C07-43C5-9750-64611382D3BB}" type="datetimeFigureOut">
              <a:rPr lang="fr-FR" smtClean="0"/>
              <a:t>23/10/2015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A0ECF38-A44F-46D3-B588-3320380FA181}" type="slidenum">
              <a:rPr lang="fr-FR" smtClean="0"/>
              <a:t>‹N°›</a:t>
            </a:fld>
            <a:endParaRPr lang="fr-FR"/>
          </a:p>
        </p:txBody>
      </p:sp>
    </p:spTree>
    <p:extLst>
      <p:ext uri="{BB962C8B-B14F-4D97-AF65-F5344CB8AC3E}">
        <p14:creationId xmlns:p14="http://schemas.microsoft.com/office/powerpoint/2010/main" val="39019861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32ECF0C-6C07-43C5-9750-64611382D3BB}" type="datetimeFigureOut">
              <a:rPr lang="fr-FR" smtClean="0"/>
              <a:t>23/10/2015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0ECF38-A44F-46D3-B588-3320380FA181}" type="slidenum">
              <a:rPr lang="fr-FR" smtClean="0"/>
              <a:t>‹N°›</a:t>
            </a:fld>
            <a:endParaRPr lang="fr-FR"/>
          </a:p>
        </p:txBody>
      </p:sp>
    </p:spTree>
    <p:extLst>
      <p:ext uri="{BB962C8B-B14F-4D97-AF65-F5344CB8AC3E}">
        <p14:creationId xmlns:p14="http://schemas.microsoft.com/office/powerpoint/2010/main" val="41296600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32ECF0C-6C07-43C5-9750-64611382D3BB}" type="datetimeFigureOut">
              <a:rPr lang="fr-FR" smtClean="0"/>
              <a:t>23/10/2015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0ECF38-A44F-46D3-B588-3320380FA181}" type="slidenum">
              <a:rPr lang="fr-FR" smtClean="0"/>
              <a:t>‹N°›</a:t>
            </a:fld>
            <a:endParaRPr lang="fr-FR"/>
          </a:p>
        </p:txBody>
      </p:sp>
    </p:spTree>
    <p:extLst>
      <p:ext uri="{BB962C8B-B14F-4D97-AF65-F5344CB8AC3E}">
        <p14:creationId xmlns:p14="http://schemas.microsoft.com/office/powerpoint/2010/main" val="1691522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ECF0C-6C07-43C5-9750-64611382D3BB}" type="datetimeFigureOut">
              <a:rPr lang="fr-FR" smtClean="0"/>
              <a:t>23/10/2015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ECF38-A44F-46D3-B588-3320380FA181}" type="slidenum">
              <a:rPr lang="fr-FR" smtClean="0"/>
              <a:t>‹N°›</a:t>
            </a:fld>
            <a:endParaRPr lang="fr-FR"/>
          </a:p>
        </p:txBody>
      </p:sp>
    </p:spTree>
    <p:extLst>
      <p:ext uri="{BB962C8B-B14F-4D97-AF65-F5344CB8AC3E}">
        <p14:creationId xmlns:p14="http://schemas.microsoft.com/office/powerpoint/2010/main" val="1394873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4.png"/><Relationship Id="rId18" Type="http://schemas.openxmlformats.org/officeDocument/2006/relationships/image" Target="../media/image18.jpeg"/><Relationship Id="rId26" Type="http://schemas.openxmlformats.org/officeDocument/2006/relationships/image" Target="../media/image22.jpeg"/><Relationship Id="rId3" Type="http://schemas.openxmlformats.org/officeDocument/2006/relationships/hyperlink" Target="//upload.wikimedia.org/wikipedia/commons/3/3e/Colonizationoftheamericas-blank.png" TargetMode="External"/><Relationship Id="rId21" Type="http://schemas.openxmlformats.org/officeDocument/2006/relationships/image" Target="../media/image20.png"/><Relationship Id="rId7" Type="http://schemas.microsoft.com/office/2007/relationships/hdphoto" Target="../media/hdphoto1.wdp"/><Relationship Id="rId12" Type="http://schemas.openxmlformats.org/officeDocument/2006/relationships/image" Target="../media/image13.jpeg"/><Relationship Id="rId17" Type="http://schemas.microsoft.com/office/2007/relationships/hdphoto" Target="../media/hdphoto3.wdp"/><Relationship Id="rId25" Type="http://schemas.openxmlformats.org/officeDocument/2006/relationships/hyperlink" Target="http://lastresyuncuarto.files.wordpress.com/2011/08/edbe3234-cca3-11df-a1eb-00144feab49a.jpg" TargetMode="External"/><Relationship Id="rId2" Type="http://schemas.openxmlformats.org/officeDocument/2006/relationships/notesSlide" Target="../notesSlides/notesSlide5.xml"/><Relationship Id="rId16" Type="http://schemas.openxmlformats.org/officeDocument/2006/relationships/image" Target="../media/image17.png"/><Relationship Id="rId20"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2.wdp"/><Relationship Id="rId24" Type="http://schemas.microsoft.com/office/2007/relationships/hdphoto" Target="../media/hdphoto6.wdp"/><Relationship Id="rId5" Type="http://schemas.openxmlformats.org/officeDocument/2006/relationships/hyperlink" Target="//upload.wikimedia.org/wikipedia/commons/9/9f/Eduardo_Galeano_-_conferenza_Vicenza_2.jpg" TargetMode="External"/><Relationship Id="rId15" Type="http://schemas.openxmlformats.org/officeDocument/2006/relationships/image" Target="../media/image16.jpeg"/><Relationship Id="rId23" Type="http://schemas.openxmlformats.org/officeDocument/2006/relationships/image" Target="../media/image21.png"/><Relationship Id="rId10" Type="http://schemas.openxmlformats.org/officeDocument/2006/relationships/image" Target="../media/image12.jpeg"/><Relationship Id="rId19" Type="http://schemas.microsoft.com/office/2007/relationships/hdphoto" Target="../media/hdphoto4.wdp"/><Relationship Id="rId4" Type="http://schemas.openxmlformats.org/officeDocument/2006/relationships/image" Target="../media/image8.png"/><Relationship Id="rId9" Type="http://schemas.openxmlformats.org/officeDocument/2006/relationships/image" Target="../media/image11.jpeg"/><Relationship Id="rId14" Type="http://schemas.openxmlformats.org/officeDocument/2006/relationships/image" Target="../media/image15.jpeg"/><Relationship Id="rId22" Type="http://schemas.microsoft.com/office/2007/relationships/hdphoto" Target="../media/hdphoto5.wdp"/><Relationship Id="rId27"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hyperlink" Target="//upload.wikimedia.org/wikipedia/commons/3/3b/Anti_usa_demo_brazil.jp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dirty="0"/>
          </a:p>
        </p:txBody>
      </p:sp>
      <p:pic>
        <p:nvPicPr>
          <p:cNvPr id="1026" name="Picture 2" descr="C:\Users\Corinne\Desktop\1024px-Unisphere_in_summer[1].jpg"/>
          <p:cNvPicPr>
            <a:picLocks noChangeAspect="1" noChangeArrowheads="1"/>
          </p:cNvPicPr>
          <p:nvPr/>
        </p:nvPicPr>
        <p:blipFill rotWithShape="1">
          <a:blip r:embed="rId3">
            <a:extLst>
              <a:ext uri="{28A0092B-C50C-407E-A947-70E740481C1C}">
                <a14:useLocalDpi xmlns:a14="http://schemas.microsoft.com/office/drawing/2010/main" val="0"/>
              </a:ext>
            </a:extLst>
          </a:blip>
          <a:srcRect l="123" t="5552" r="-123" b="18730"/>
          <a:stretch/>
        </p:blipFill>
        <p:spPr bwMode="auto">
          <a:xfrm>
            <a:off x="-18000" y="0"/>
            <a:ext cx="9180000" cy="6885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rot="16200000">
            <a:off x="-3303159" y="3249404"/>
            <a:ext cx="6902627" cy="369332"/>
          </a:xfrm>
          <a:prstGeom prst="rect">
            <a:avLst/>
          </a:prstGeom>
          <a:solidFill>
            <a:schemeClr val="bg1">
              <a:lumMod val="75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tabLst>
                <a:tab pos="1436688" algn="l"/>
              </a:tabLst>
            </a:pPr>
            <a:r>
              <a:rPr lang="fr-FR" b="1" cap="small" dirty="0" smtClean="0">
                <a:solidFill>
                  <a:schemeClr val="tx1"/>
                </a:solidFill>
                <a:latin typeface="Tw Cen MT" pitchFamily="34" charset="0"/>
              </a:rPr>
              <a:t>Thème 3 : Dynamiques des grandes aires continentales</a:t>
            </a:r>
            <a:endParaRPr lang="fr-FR" b="1" cap="small" dirty="0">
              <a:solidFill>
                <a:schemeClr val="tx1"/>
              </a:solidFill>
              <a:latin typeface="Tw Cen MT" pitchFamily="34" charset="0"/>
            </a:endParaRPr>
          </a:p>
        </p:txBody>
      </p:sp>
      <p:sp>
        <p:nvSpPr>
          <p:cNvPr id="6" name="Rectangle 5"/>
          <p:cNvSpPr/>
          <p:nvPr/>
        </p:nvSpPr>
        <p:spPr>
          <a:xfrm>
            <a:off x="341912" y="-12932"/>
            <a:ext cx="8802087" cy="461665"/>
          </a:xfrm>
          <a:prstGeom prst="rect">
            <a:avLst/>
          </a:prstGeom>
        </p:spPr>
        <p:txBody>
          <a:bodyPr wrap="square">
            <a:spAutoFit/>
          </a:bodyPr>
          <a:lstStyle/>
          <a:p>
            <a:r>
              <a:rPr lang="fr-FR" sz="2400" b="1" u="sng" dirty="0" smtClean="0">
                <a:solidFill>
                  <a:schemeClr val="bg1"/>
                </a:solidFill>
                <a:effectLst>
                  <a:outerShdw blurRad="38100" dist="38100" dir="2700000" algn="tl">
                    <a:srgbClr val="000000">
                      <a:alpha val="43137"/>
                    </a:srgbClr>
                  </a:outerShdw>
                </a:effectLst>
                <a:latin typeface="John Handy LET" pitchFamily="2" charset="0"/>
              </a:rPr>
              <a:t>Question 1 : L’Amérique </a:t>
            </a:r>
            <a:r>
              <a:rPr lang="fr-FR" sz="2400" b="1" u="sng" dirty="0">
                <a:solidFill>
                  <a:schemeClr val="bg1"/>
                </a:solidFill>
                <a:effectLst>
                  <a:outerShdw blurRad="38100" dist="38100" dir="2700000" algn="tl">
                    <a:srgbClr val="000000">
                      <a:alpha val="43137"/>
                    </a:srgbClr>
                  </a:outerShdw>
                </a:effectLst>
                <a:latin typeface="John Handy LET" pitchFamily="2" charset="0"/>
              </a:rPr>
              <a:t>: puissance du Nord, affirmation du </a:t>
            </a:r>
            <a:r>
              <a:rPr lang="fr-FR" sz="2400" b="1" u="sng" dirty="0" smtClean="0">
                <a:solidFill>
                  <a:schemeClr val="bg1"/>
                </a:solidFill>
                <a:effectLst>
                  <a:outerShdw blurRad="38100" dist="38100" dir="2700000" algn="tl">
                    <a:srgbClr val="000000">
                      <a:alpha val="43137"/>
                    </a:srgbClr>
                  </a:outerShdw>
                </a:effectLst>
                <a:latin typeface="John Handy LET" pitchFamily="2" charset="0"/>
              </a:rPr>
              <a:t>Sud</a:t>
            </a:r>
            <a:endParaRPr lang="fr-FR" sz="2400" b="1" u="sng" dirty="0">
              <a:solidFill>
                <a:schemeClr val="bg1"/>
              </a:solidFill>
              <a:effectLst>
                <a:outerShdw blurRad="38100" dist="38100" dir="2700000" algn="tl">
                  <a:srgbClr val="000000">
                    <a:alpha val="43137"/>
                  </a:srgbClr>
                </a:outerShdw>
              </a:effectLst>
              <a:latin typeface="John Handy LET" pitchFamily="2" charset="0"/>
            </a:endParaRPr>
          </a:p>
        </p:txBody>
      </p:sp>
      <p:sp>
        <p:nvSpPr>
          <p:cNvPr id="7" name="Rectangle 6"/>
          <p:cNvSpPr/>
          <p:nvPr/>
        </p:nvSpPr>
        <p:spPr>
          <a:xfrm>
            <a:off x="7479088" y="448733"/>
            <a:ext cx="1629416" cy="461665"/>
          </a:xfrm>
          <a:prstGeom prst="rect">
            <a:avLst/>
          </a:prstGeom>
        </p:spPr>
        <p:txBody>
          <a:bodyPr wrap="square">
            <a:spAutoFit/>
          </a:bodyPr>
          <a:lstStyle/>
          <a:p>
            <a:pPr algn="r"/>
            <a:r>
              <a:rPr lang="fr-FR" sz="2400" b="1" u="sng" smtClean="0">
                <a:solidFill>
                  <a:schemeClr val="bg1"/>
                </a:solidFill>
                <a:effectLst>
                  <a:outerShdw blurRad="38100" dist="38100" dir="2700000" algn="tl">
                    <a:srgbClr val="000000">
                      <a:alpha val="43137"/>
                    </a:srgbClr>
                  </a:outerShdw>
                </a:effectLst>
                <a:latin typeface="John Handy LET" pitchFamily="2" charset="0"/>
              </a:rPr>
              <a:t>Chapitre 7</a:t>
            </a:r>
            <a:endParaRPr lang="fr-FR" sz="2400" b="1" u="sng" dirty="0">
              <a:solidFill>
                <a:schemeClr val="bg1"/>
              </a:solidFill>
              <a:effectLst>
                <a:outerShdw blurRad="38100" dist="38100" dir="2700000" algn="tl">
                  <a:srgbClr val="000000">
                    <a:alpha val="43137"/>
                  </a:srgbClr>
                </a:outerShdw>
              </a:effectLst>
              <a:latin typeface="John Handy LET" pitchFamily="2" charset="0"/>
            </a:endParaRPr>
          </a:p>
        </p:txBody>
      </p:sp>
      <p:sp>
        <p:nvSpPr>
          <p:cNvPr id="8" name="Rectangle 7"/>
          <p:cNvSpPr/>
          <p:nvPr/>
        </p:nvSpPr>
        <p:spPr>
          <a:xfrm>
            <a:off x="2591780" y="2354104"/>
            <a:ext cx="3960440" cy="1938992"/>
          </a:xfrm>
          <a:prstGeom prst="rect">
            <a:avLst/>
          </a:prstGeom>
          <a:solidFill>
            <a:schemeClr val="bg1">
              <a:lumMod val="50000"/>
              <a:alpha val="50000"/>
            </a:schemeClr>
          </a:solidFill>
          <a:effectLst>
            <a:glow rad="101600">
              <a:schemeClr val="tx1">
                <a:lumMod val="95000"/>
                <a:lumOff val="5000"/>
                <a:alpha val="40000"/>
              </a:schemeClr>
            </a:glow>
          </a:effectLst>
        </p:spPr>
        <p:txBody>
          <a:bodyPr wrap="square">
            <a:spAutoFit/>
          </a:bodyPr>
          <a:lstStyle/>
          <a:p>
            <a:pPr algn="ctr"/>
            <a:r>
              <a:rPr lang="fr-FR"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John Handy LET" pitchFamily="2" charset="0"/>
              </a:rPr>
              <a:t>Le Continent américain : entre tensions et intégrations régionales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028516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childTnLst>
                          </p:cTn>
                        </p:par>
                        <p:par>
                          <p:cTn id="16" fill="hold">
                            <p:stCondLst>
                              <p:cond delay="5000"/>
                            </p:stCondLst>
                            <p:childTnLst>
                              <p:par>
                                <p:cTn id="17" presetID="3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fltVal val="0"/>
                                          </p:val>
                                        </p:tav>
                                        <p:tav tm="100000">
                                          <p:val>
                                            <p:strVal val="#ppt_w"/>
                                          </p:val>
                                        </p:tav>
                                      </p:tavLst>
                                    </p:anim>
                                    <p:anim calcmode="lin" valueType="num">
                                      <p:cBhvr>
                                        <p:cTn id="20" dur="2000" fill="hold"/>
                                        <p:tgtEl>
                                          <p:spTgt spid="8"/>
                                        </p:tgtEl>
                                        <p:attrNameLst>
                                          <p:attrName>ppt_h</p:attrName>
                                        </p:attrNameLst>
                                      </p:cBhvr>
                                      <p:tavLst>
                                        <p:tav tm="0">
                                          <p:val>
                                            <p:fltVal val="0"/>
                                          </p:val>
                                        </p:tav>
                                        <p:tav tm="100000">
                                          <p:val>
                                            <p:strVal val="#ppt_h"/>
                                          </p:val>
                                        </p:tav>
                                      </p:tavLst>
                                    </p:anim>
                                    <p:anim calcmode="lin" valueType="num">
                                      <p:cBhvr>
                                        <p:cTn id="21" dur="2000" fill="hold"/>
                                        <p:tgtEl>
                                          <p:spTgt spid="8"/>
                                        </p:tgtEl>
                                        <p:attrNameLst>
                                          <p:attrName>style.rotation</p:attrName>
                                        </p:attrNameLst>
                                      </p:cBhvr>
                                      <p:tavLst>
                                        <p:tav tm="0">
                                          <p:val>
                                            <p:fltVal val="90"/>
                                          </p:val>
                                        </p:tav>
                                        <p:tav tm="100000">
                                          <p:val>
                                            <p:fltVal val="0"/>
                                          </p:val>
                                        </p:tav>
                                      </p:tavLst>
                                    </p:anim>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1.bp.blogspot.com/_won1FW72yYQ/TLFWaNkXUHI/AAAAAAAAAPg/7OAI4eiH41k/s1600/Che_Guevara_by_d3va.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91" b="99219" l="31016" r="100000">
                        <a14:foregroundMark x1="73672" y1="35352" x2="81250" y2="33105"/>
                        <a14:foregroundMark x1="76172" y1="57617" x2="77344" y2="60254"/>
                        <a14:foregroundMark x1="73672" y1="56055" x2="74219" y2="56934"/>
                        <a14:foregroundMark x1="81797" y1="58496" x2="81641" y2="59180"/>
                        <a14:foregroundMark x1="81094" y1="91016" x2="77891" y2="99219"/>
                        <a14:foregroundMark x1="90625" y1="90137" x2="87656" y2="96289"/>
                        <a14:foregroundMark x1="90078" y1="81543" x2="95078" y2="82227"/>
                        <a14:foregroundMark x1="94922" y1="82813" x2="97891" y2="83301"/>
                        <a14:foregroundMark x1="42031" y1="95020" x2="40781" y2="98730"/>
                        <a14:foregroundMark x1="39531" y1="94531" x2="40625" y2="9257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980" y="-188634"/>
            <a:ext cx="8597467" cy="70466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68" y="0"/>
            <a:ext cx="9176544" cy="7101408"/>
          </a:xfrm>
          <a:prstGeom prst="rect">
            <a:avLst/>
          </a:prstGeom>
          <a:solidFill>
            <a:schemeClr val="bg1">
              <a:lumMod val="50000"/>
              <a:alpha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1200" b="1" u="sng" dirty="0">
              <a:solidFill>
                <a:schemeClr val="bg2">
                  <a:lumMod val="10000"/>
                </a:schemeClr>
              </a:solidFill>
              <a:latin typeface="Tw Cen MT" pitchFamily="34" charset="0"/>
            </a:endParaRPr>
          </a:p>
          <a:p>
            <a:pPr algn="r"/>
            <a:endParaRPr lang="fr-FR" sz="1200" b="1" u="sng" dirty="0" smtClean="0">
              <a:solidFill>
                <a:schemeClr val="bg2">
                  <a:lumMod val="10000"/>
                </a:schemeClr>
              </a:solidFill>
              <a:latin typeface="Tw Cen MT" pitchFamily="34" charset="0"/>
            </a:endParaRPr>
          </a:p>
          <a:p>
            <a:pPr algn="r"/>
            <a:endParaRPr lang="fr-FR" sz="1200" b="1" u="sng" dirty="0">
              <a:solidFill>
                <a:schemeClr val="bg2">
                  <a:lumMod val="10000"/>
                </a:schemeClr>
              </a:solidFill>
              <a:latin typeface="Tw Cen MT" pitchFamily="34" charset="0"/>
            </a:endParaRPr>
          </a:p>
          <a:p>
            <a:pPr algn="r"/>
            <a:r>
              <a:rPr lang="fr-FR" sz="1200" b="1" u="sng" dirty="0" smtClean="0">
                <a:solidFill>
                  <a:schemeClr val="bg2">
                    <a:lumMod val="10000"/>
                  </a:schemeClr>
                </a:solidFill>
                <a:latin typeface="Tw Cen MT" pitchFamily="34" charset="0"/>
              </a:rPr>
              <a:t>Fiche </a:t>
            </a:r>
            <a:r>
              <a:rPr lang="fr-FR" sz="1200" b="1" u="sng" dirty="0" err="1" smtClean="0">
                <a:solidFill>
                  <a:schemeClr val="bg2">
                    <a:lumMod val="10000"/>
                  </a:schemeClr>
                </a:solidFill>
                <a:latin typeface="Tw Cen MT" pitchFamily="34" charset="0"/>
              </a:rPr>
              <a:t>Eduscol</a:t>
            </a:r>
            <a:endParaRPr lang="fr-FR" sz="1200" b="1" u="sng" dirty="0" smtClean="0">
              <a:solidFill>
                <a:schemeClr val="bg2">
                  <a:lumMod val="10000"/>
                </a:schemeClr>
              </a:solidFill>
              <a:latin typeface="Tw Cen MT" pitchFamily="34" charset="0"/>
            </a:endParaRPr>
          </a:p>
          <a:p>
            <a:r>
              <a:rPr lang="fr-FR" sz="1200" b="1" dirty="0" smtClean="0">
                <a:solidFill>
                  <a:schemeClr val="bg1"/>
                </a:solidFill>
                <a:latin typeface="Tw Cen MT" pitchFamily="34" charset="0"/>
              </a:rPr>
              <a:t>http://cache.media.eduscol.education.fr/file/lycee/44/3/LyceeGT_Ressources_Geo_T_08_Th3_Q1_Amerique_213443.pdf</a:t>
            </a:r>
          </a:p>
          <a:p>
            <a:endParaRPr lang="fr-FR" sz="1200" b="1" dirty="0" smtClean="0">
              <a:solidFill>
                <a:schemeClr val="bg1"/>
              </a:solidFill>
              <a:latin typeface="Tw Cen MT" pitchFamily="34" charset="0"/>
            </a:endParaRPr>
          </a:p>
          <a:p>
            <a:pPr algn="r"/>
            <a:r>
              <a:rPr lang="fr-FR" sz="1200" b="1" u="sng" dirty="0" smtClean="0">
                <a:solidFill>
                  <a:schemeClr val="bg2">
                    <a:lumMod val="10000"/>
                  </a:schemeClr>
                </a:solidFill>
                <a:latin typeface="Tw Cen MT" pitchFamily="34" charset="0"/>
              </a:rPr>
              <a:t>Atlas et données générales</a:t>
            </a:r>
          </a:p>
          <a:p>
            <a:r>
              <a:rPr lang="fr-FR" sz="1200" b="1" dirty="0" smtClean="0">
                <a:solidFill>
                  <a:schemeClr val="bg1"/>
                </a:solidFill>
                <a:latin typeface="Tw Cen MT" pitchFamily="34" charset="0"/>
              </a:rPr>
              <a:t>Atlas des Amériques L'Histoire n°376 daté mai 2012  (http://www.histoire.presse.fr/lhistoire/376) </a:t>
            </a:r>
          </a:p>
          <a:p>
            <a:r>
              <a:rPr lang="fr-FR" sz="1200" b="1" dirty="0">
                <a:solidFill>
                  <a:schemeClr val="bg1"/>
                </a:solidFill>
                <a:latin typeface="Tw Cen MT" pitchFamily="34" charset="0"/>
              </a:rPr>
              <a:t> http://risal.collectifs.net/</a:t>
            </a:r>
            <a:endParaRPr lang="fr-FR" sz="1200" b="1" dirty="0" smtClean="0">
              <a:solidFill>
                <a:schemeClr val="bg1"/>
              </a:solidFill>
              <a:latin typeface="Tw Cen MT" pitchFamily="34" charset="0"/>
            </a:endParaRPr>
          </a:p>
          <a:p>
            <a:endParaRPr lang="fr-FR" sz="1200" b="1" dirty="0" smtClean="0">
              <a:solidFill>
                <a:schemeClr val="bg1"/>
              </a:solidFill>
              <a:latin typeface="Tw Cen MT" pitchFamily="34" charset="0"/>
            </a:endParaRPr>
          </a:p>
          <a:p>
            <a:pPr algn="r"/>
            <a:r>
              <a:rPr lang="fr-FR" sz="1200" b="1" u="sng" dirty="0" smtClean="0">
                <a:solidFill>
                  <a:schemeClr val="bg2">
                    <a:lumMod val="10000"/>
                  </a:schemeClr>
                </a:solidFill>
                <a:latin typeface="Tw Cen MT" pitchFamily="34" charset="0"/>
              </a:rPr>
              <a:t>Cartes</a:t>
            </a:r>
          </a:p>
          <a:p>
            <a:r>
              <a:rPr lang="fr-FR" sz="1200" b="1" dirty="0" smtClean="0">
                <a:solidFill>
                  <a:schemeClr val="bg1"/>
                </a:solidFill>
                <a:latin typeface="Tw Cen MT" pitchFamily="34" charset="0"/>
              </a:rPr>
              <a:t>http://cartographie.sciences-po.fr/fr/cartotheque</a:t>
            </a:r>
          </a:p>
          <a:p>
            <a:r>
              <a:rPr lang="fr-FR" sz="1200" b="1" dirty="0" smtClean="0">
                <a:solidFill>
                  <a:schemeClr val="bg1"/>
                </a:solidFill>
                <a:latin typeface="Tw Cen MT" pitchFamily="34" charset="0"/>
              </a:rPr>
              <a:t>http://www.ladocumentationfrancaise.fr/cartes</a:t>
            </a:r>
          </a:p>
          <a:p>
            <a:endParaRPr lang="fr-FR" sz="1200" b="1" dirty="0" smtClean="0">
              <a:solidFill>
                <a:schemeClr val="bg1"/>
              </a:solidFill>
              <a:latin typeface="Tw Cen MT" pitchFamily="34" charset="0"/>
            </a:endParaRPr>
          </a:p>
          <a:p>
            <a:pPr algn="r"/>
            <a:r>
              <a:rPr lang="fr-FR" sz="1200" b="1" u="sng" dirty="0" smtClean="0">
                <a:solidFill>
                  <a:schemeClr val="bg2">
                    <a:lumMod val="10000"/>
                  </a:schemeClr>
                </a:solidFill>
                <a:latin typeface="Tw Cen MT" pitchFamily="34" charset="0"/>
              </a:rPr>
              <a:t>Sites académiques</a:t>
            </a:r>
          </a:p>
          <a:p>
            <a:r>
              <a:rPr lang="fr-FR" sz="1200" b="1" dirty="0" smtClean="0">
                <a:solidFill>
                  <a:schemeClr val="bg1"/>
                </a:solidFill>
                <a:latin typeface="Tw Cen MT" pitchFamily="34" charset="0"/>
              </a:rPr>
              <a:t>http://www.pedagogie.ac-nantes.fr/48093819/0/fiche___ressourcepedagogique/</a:t>
            </a:r>
          </a:p>
          <a:p>
            <a:r>
              <a:rPr lang="fr-FR" sz="1200" b="1" dirty="0" smtClean="0">
                <a:solidFill>
                  <a:schemeClr val="bg1"/>
                </a:solidFill>
                <a:latin typeface="Tw Cen MT" pitchFamily="34" charset="0"/>
              </a:rPr>
              <a:t>http://pedagogie.ac-limoges.fr/hist_geo/spip.php?article311</a:t>
            </a:r>
          </a:p>
          <a:p>
            <a:r>
              <a:rPr lang="fr-FR" sz="1200" b="1" dirty="0" smtClean="0">
                <a:solidFill>
                  <a:schemeClr val="bg1"/>
                </a:solidFill>
                <a:latin typeface="Tw Cen MT" pitchFamily="34" charset="0"/>
              </a:rPr>
              <a:t>http://histoire-geo-ec.ac-amiens.fr/sites/histoire-geo-ec.ac-amiens.fr/IMG/pdf/Programme_Ge_o_Terminale.pdf</a:t>
            </a:r>
          </a:p>
          <a:p>
            <a:endParaRPr lang="fr-FR" sz="1200" b="1" dirty="0" smtClean="0">
              <a:solidFill>
                <a:schemeClr val="bg1"/>
              </a:solidFill>
              <a:latin typeface="Tw Cen MT" pitchFamily="34" charset="0"/>
            </a:endParaRPr>
          </a:p>
          <a:p>
            <a:pPr algn="r"/>
            <a:r>
              <a:rPr lang="fr-FR" sz="1200" b="1" u="sng" dirty="0" smtClean="0">
                <a:solidFill>
                  <a:schemeClr val="bg2">
                    <a:lumMod val="10000"/>
                  </a:schemeClr>
                </a:solidFill>
                <a:latin typeface="Tw Cen MT" pitchFamily="34" charset="0"/>
              </a:rPr>
              <a:t>Mercosur et  logiques d’intégration dans les Caraïbes, en Amérique centrale et du Sud</a:t>
            </a:r>
          </a:p>
          <a:p>
            <a:r>
              <a:rPr lang="fr-FR" sz="1200" b="1" dirty="0" smtClean="0">
                <a:solidFill>
                  <a:schemeClr val="bg1"/>
                </a:solidFill>
                <a:latin typeface="Tw Cen MT" pitchFamily="34" charset="0"/>
              </a:rPr>
              <a:t>http://www.iheal.univ-paris3.fr/mercosur/index.htm</a:t>
            </a:r>
          </a:p>
          <a:p>
            <a:r>
              <a:rPr lang="fr-FR" sz="1200" b="1" dirty="0" smtClean="0">
                <a:solidFill>
                  <a:schemeClr val="bg1"/>
                </a:solidFill>
                <a:latin typeface="Tw Cen MT" pitchFamily="34" charset="0"/>
              </a:rPr>
              <a:t>http://www.opalc.org/web/index.php?option=com_content&amp;view=article&amp;id=71&amp;Itemid=111</a:t>
            </a:r>
          </a:p>
          <a:p>
            <a:r>
              <a:rPr lang="fr-FR" sz="1200" b="1" dirty="0" smtClean="0">
                <a:solidFill>
                  <a:schemeClr val="bg1"/>
                </a:solidFill>
                <a:latin typeface="Tw Cen MT" pitchFamily="34" charset="0"/>
              </a:rPr>
              <a:t>http://www.cafe-geo.net/article.php3?id_article=1054</a:t>
            </a:r>
          </a:p>
          <a:p>
            <a:r>
              <a:rPr lang="fr-FR" sz="1200" b="1" dirty="0" smtClean="0">
                <a:solidFill>
                  <a:schemeClr val="bg1"/>
                </a:solidFill>
                <a:latin typeface="Tw Cen MT" pitchFamily="34" charset="0"/>
              </a:rPr>
              <a:t>http://www.mgm.fr/PUB/Mappemonde/M403/Integration.pdf</a:t>
            </a:r>
          </a:p>
          <a:p>
            <a:endParaRPr lang="fr-FR" sz="1200" b="1" dirty="0" smtClean="0">
              <a:solidFill>
                <a:schemeClr val="bg1"/>
              </a:solidFill>
              <a:latin typeface="Tw Cen MT" pitchFamily="34" charset="0"/>
            </a:endParaRPr>
          </a:p>
          <a:p>
            <a:endParaRPr lang="fr-FR" sz="1200" b="1" dirty="0" smtClean="0">
              <a:solidFill>
                <a:schemeClr val="bg1"/>
              </a:solidFill>
              <a:latin typeface="Tw Cen MT" pitchFamily="34" charset="0"/>
            </a:endParaRPr>
          </a:p>
          <a:p>
            <a:pPr algn="r"/>
            <a:r>
              <a:rPr lang="fr-FR" sz="1200" b="1" u="sng" dirty="0" smtClean="0">
                <a:solidFill>
                  <a:schemeClr val="bg2">
                    <a:lumMod val="10000"/>
                  </a:schemeClr>
                </a:solidFill>
                <a:latin typeface="Tw Cen MT" pitchFamily="34" charset="0"/>
              </a:rPr>
              <a:t>Alena, </a:t>
            </a:r>
            <a:r>
              <a:rPr lang="fr-FR" sz="1200" b="1" u="sng" dirty="0" err="1" smtClean="0">
                <a:solidFill>
                  <a:schemeClr val="bg2">
                    <a:lumMod val="10000"/>
                  </a:schemeClr>
                </a:solidFill>
                <a:latin typeface="Tw Cen MT" pitchFamily="34" charset="0"/>
              </a:rPr>
              <a:t>Zlea</a:t>
            </a:r>
            <a:r>
              <a:rPr lang="fr-FR" sz="1200" b="1" u="sng" dirty="0" smtClean="0">
                <a:solidFill>
                  <a:schemeClr val="bg2">
                    <a:lumMod val="10000"/>
                  </a:schemeClr>
                </a:solidFill>
                <a:latin typeface="Tw Cen MT" pitchFamily="34" charset="0"/>
              </a:rPr>
              <a:t> et logiques d’intégration en Amérique du Nord</a:t>
            </a:r>
          </a:p>
          <a:p>
            <a:r>
              <a:rPr lang="fr-FR" sz="1200" b="1" dirty="0" smtClean="0">
                <a:solidFill>
                  <a:schemeClr val="bg1"/>
                </a:solidFill>
                <a:latin typeface="Tw Cen MT" pitchFamily="34" charset="0"/>
              </a:rPr>
              <a:t>http://www.ftaa-alca.org/view_f.asp</a:t>
            </a:r>
          </a:p>
          <a:p>
            <a:r>
              <a:rPr lang="fr-FR" sz="1200" b="1" dirty="0">
                <a:solidFill>
                  <a:schemeClr val="bg1"/>
                </a:solidFill>
                <a:latin typeface="Tw Cen MT" pitchFamily="34" charset="0"/>
              </a:rPr>
              <a:t>http://www.alenaaujourdhui.org/</a:t>
            </a:r>
          </a:p>
          <a:p>
            <a:r>
              <a:rPr lang="fr-FR" sz="1200" b="1" dirty="0">
                <a:solidFill>
                  <a:schemeClr val="bg1"/>
                </a:solidFill>
                <a:latin typeface="Tw Cen MT" pitchFamily="34" charset="0"/>
              </a:rPr>
              <a:t>http://agora.qc.ca/documents/amerique--la_zone_de_libre-echange_des_ameriques_zlea_par_maude_barlow</a:t>
            </a:r>
            <a:endParaRPr lang="fr-FR" sz="1200" b="1" dirty="0" smtClean="0">
              <a:solidFill>
                <a:schemeClr val="bg1"/>
              </a:solidFill>
              <a:latin typeface="Tw Cen MT" pitchFamily="34" charset="0"/>
            </a:endParaRPr>
          </a:p>
          <a:p>
            <a:endParaRPr lang="fr-FR" sz="1200" b="1" dirty="0" smtClean="0">
              <a:solidFill>
                <a:schemeClr val="bg1"/>
              </a:solidFill>
              <a:latin typeface="Tw Cen MT" pitchFamily="34" charset="0"/>
            </a:endParaRPr>
          </a:p>
          <a:p>
            <a:pPr algn="r"/>
            <a:r>
              <a:rPr lang="fr-FR" sz="1200" b="1" u="sng" dirty="0" smtClean="0">
                <a:solidFill>
                  <a:schemeClr val="bg2">
                    <a:lumMod val="10000"/>
                  </a:schemeClr>
                </a:solidFill>
                <a:latin typeface="Tw Cen MT" pitchFamily="34" charset="0"/>
              </a:rPr>
              <a:t>Tensions</a:t>
            </a:r>
            <a:r>
              <a:rPr lang="fr-FR" sz="1200" b="1" dirty="0" smtClean="0">
                <a:solidFill>
                  <a:schemeClr val="bg1"/>
                </a:solidFill>
                <a:latin typeface="Tw Cen MT" pitchFamily="34" charset="0"/>
              </a:rPr>
              <a:t> </a:t>
            </a:r>
          </a:p>
          <a:p>
            <a:r>
              <a:rPr lang="fr-FR" sz="1200" b="1" dirty="0" smtClean="0">
                <a:solidFill>
                  <a:schemeClr val="bg1"/>
                </a:solidFill>
                <a:latin typeface="Tw Cen MT" pitchFamily="34" charset="0"/>
              </a:rPr>
              <a:t>http://www.courrierinternational.com/revue-de-presse/2012/04/16/cuba-pomme-de-discorde-au-sommet-des-ameriques</a:t>
            </a:r>
          </a:p>
          <a:p>
            <a:r>
              <a:rPr lang="fr-FR" sz="1200" b="1" dirty="0" smtClean="0">
                <a:solidFill>
                  <a:schemeClr val="bg1"/>
                </a:solidFill>
                <a:latin typeface="Tw Cen MT" pitchFamily="34" charset="0"/>
              </a:rPr>
              <a:t>http://www.geostrategie.com/2694/les-etats-unis-et-lhumanitarisme-strategique-dans-les-caraibes-%E2%80%93-chronique-dune-piraterie-</a:t>
            </a:r>
          </a:p>
          <a:p>
            <a:pPr algn="r"/>
            <a:r>
              <a:rPr lang="fr-FR" sz="1200" b="1" dirty="0" err="1" smtClean="0">
                <a:solidFill>
                  <a:schemeClr val="bg1"/>
                </a:solidFill>
                <a:latin typeface="Tw Cen MT" pitchFamily="34" charset="0"/>
              </a:rPr>
              <a:t>annoncee</a:t>
            </a:r>
            <a:r>
              <a:rPr lang="fr-FR" sz="1200" b="1" dirty="0" smtClean="0">
                <a:solidFill>
                  <a:schemeClr val="bg1"/>
                </a:solidFill>
                <a:latin typeface="Tw Cen MT" pitchFamily="34" charset="0"/>
              </a:rPr>
              <a:t>/</a:t>
            </a:r>
          </a:p>
          <a:p>
            <a:r>
              <a:rPr lang="fr-FR" sz="1200" b="1" dirty="0" smtClean="0">
                <a:solidFill>
                  <a:schemeClr val="bg1"/>
                </a:solidFill>
                <a:latin typeface="Tw Cen MT" pitchFamily="34" charset="0"/>
              </a:rPr>
              <a:t>http://www.diplomatie-presse.com/?p=830</a:t>
            </a:r>
          </a:p>
          <a:p>
            <a:r>
              <a:rPr lang="fr-FR" sz="1200" b="1" dirty="0" smtClean="0">
                <a:solidFill>
                  <a:schemeClr val="bg1"/>
                </a:solidFill>
                <a:latin typeface="Tw Cen MT" pitchFamily="34" charset="0"/>
              </a:rPr>
              <a:t>http</a:t>
            </a:r>
            <a:r>
              <a:rPr lang="fr-FR" sz="1200" b="1" dirty="0">
                <a:solidFill>
                  <a:schemeClr val="bg1"/>
                </a:solidFill>
                <a:latin typeface="Tw Cen MT" pitchFamily="34" charset="0"/>
              </a:rPr>
              <a:t>://www.lepoint.fr/monde/mexique-la-lutte-anti-drogue-en-question-apres-une-nouvelle-annee-de-violence-17-12-2012-1602869_24.php</a:t>
            </a:r>
            <a:endParaRPr lang="fr-FR" sz="1200" b="1" dirty="0" smtClean="0">
              <a:solidFill>
                <a:schemeClr val="bg1"/>
              </a:solidFill>
              <a:latin typeface="Tw Cen MT" pitchFamily="34" charset="0"/>
            </a:endParaRPr>
          </a:p>
          <a:p>
            <a:endParaRPr lang="fr-FR" sz="1200" b="1" dirty="0" smtClean="0">
              <a:solidFill>
                <a:schemeClr val="bg1"/>
              </a:solidFill>
              <a:latin typeface="Tw Cen MT" pitchFamily="34" charset="0"/>
            </a:endParaRPr>
          </a:p>
        </p:txBody>
      </p:sp>
      <p:sp>
        <p:nvSpPr>
          <p:cNvPr id="2" name="ZoneTexte 1"/>
          <p:cNvSpPr txBox="1"/>
          <p:nvPr/>
        </p:nvSpPr>
        <p:spPr>
          <a:xfrm>
            <a:off x="4751512" y="0"/>
            <a:ext cx="4392488" cy="738664"/>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r"/>
            <a:r>
              <a:rPr lang="fr-FR" sz="4200" b="1" u="sng" spc="150" dirty="0" smtClean="0">
                <a:ln w="11430"/>
                <a:solidFill>
                  <a:srgbClr val="F8F8F8"/>
                </a:solidFill>
                <a:effectLst>
                  <a:outerShdw blurRad="25400" algn="tl" rotWithShape="0">
                    <a:srgbClr val="000000">
                      <a:alpha val="43000"/>
                    </a:srgbClr>
                  </a:outerShdw>
                </a:effectLst>
                <a:latin typeface="John Handy LET" pitchFamily="2" charset="0"/>
              </a:rPr>
              <a:t>Ressources</a:t>
            </a:r>
            <a:endParaRPr lang="fr-FR" sz="4200" b="1" u="sng" spc="150" dirty="0">
              <a:ln w="11430"/>
              <a:solidFill>
                <a:srgbClr val="F8F8F8"/>
              </a:solidFill>
              <a:effectLst>
                <a:outerShdw blurRad="25400" algn="tl" rotWithShape="0">
                  <a:srgbClr val="000000">
                    <a:alpha val="43000"/>
                  </a:srgbClr>
                </a:outerShdw>
              </a:effectLst>
              <a:latin typeface="John Handy LET" pitchFamily="2" charset="0"/>
            </a:endParaRPr>
          </a:p>
        </p:txBody>
      </p:sp>
    </p:spTree>
    <p:extLst>
      <p:ext uri="{BB962C8B-B14F-4D97-AF65-F5344CB8AC3E}">
        <p14:creationId xmlns:p14="http://schemas.microsoft.com/office/powerpoint/2010/main" val="24322013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ppt_x</p:attrName>
                                        </p:attrNameLst>
                                      </p:cBhvr>
                                      <p:tavLst>
                                        <p:tav tm="0">
                                          <p:val>
                                            <p:strVal val="#ppt_x"/>
                                          </p:val>
                                        </p:tav>
                                        <p:tav tm="100000">
                                          <p:val>
                                            <p:strVal val="#ppt_x"/>
                                          </p:val>
                                        </p:tav>
                                      </p:tavLst>
                                    </p:anim>
                                    <p:anim calcmode="lin" valueType="num">
                                      <p:cBhvr>
                                        <p:cTn id="13" dur="2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1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6000"/>
                                        <p:tgtEl>
                                          <p:spTgt spid="4"/>
                                        </p:tgtEl>
                                        <p:attrNameLst>
                                          <p:attrName>ppt_y</p:attrName>
                                        </p:attrNameLst>
                                      </p:cBhvr>
                                      <p:tavLst>
                                        <p:tav tm="0">
                                          <p:val>
                                            <p:strVal val="#ppt_y+#ppt_h*1.125000"/>
                                          </p:val>
                                        </p:tav>
                                        <p:tav tm="100000">
                                          <p:val>
                                            <p:strVal val="#ppt_y"/>
                                          </p:val>
                                        </p:tav>
                                      </p:tavLst>
                                    </p:anim>
                                    <p:animEffect transition="in" filter="wipe(up)">
                                      <p:cBhvr>
                                        <p:cTn id="18" dur="6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1.bp.blogspot.com/_JWAMPRR6yp4/Swcpx7VcJBI/AAAAAAAABAw/9YLEFiSE0RY/s1600/Fondo+Che+Guevaraa.jpg"/>
          <p:cNvPicPr>
            <a:picLocks noChangeAspect="1" noChangeArrowheads="1"/>
          </p:cNvPicPr>
          <p:nvPr/>
        </p:nvPicPr>
        <p:blipFill rotWithShape="1">
          <a:blip r:embed="rId3">
            <a:extLst>
              <a:ext uri="{28A0092B-C50C-407E-A947-70E740481C1C}">
                <a14:useLocalDpi xmlns:a14="http://schemas.microsoft.com/office/drawing/2010/main" val="0"/>
              </a:ext>
            </a:extLst>
          </a:blip>
          <a:srcRect l="8809" r="1754"/>
          <a:stretch/>
        </p:blipFill>
        <p:spPr bwMode="auto">
          <a:xfrm>
            <a:off x="0" y="14135"/>
            <a:ext cx="9144000" cy="685271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4751512" y="0"/>
            <a:ext cx="4392488" cy="738664"/>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r"/>
            <a:r>
              <a:rPr lang="fr-FR" sz="4200" b="1" u="sng" spc="150" dirty="0" smtClean="0">
                <a:ln w="11430"/>
                <a:solidFill>
                  <a:srgbClr val="F8F8F8"/>
                </a:solidFill>
                <a:effectLst>
                  <a:outerShdw blurRad="25400" algn="tl" rotWithShape="0">
                    <a:srgbClr val="000000">
                      <a:alpha val="43000"/>
                    </a:srgbClr>
                  </a:outerShdw>
                </a:effectLst>
                <a:latin typeface="John Handy LET" pitchFamily="2" charset="0"/>
              </a:rPr>
              <a:t>Progression</a:t>
            </a:r>
            <a:endParaRPr lang="fr-FR" sz="4200" b="1" u="sng" spc="150" dirty="0">
              <a:ln w="11430"/>
              <a:solidFill>
                <a:srgbClr val="F8F8F8"/>
              </a:solidFill>
              <a:effectLst>
                <a:outerShdw blurRad="25400" algn="tl" rotWithShape="0">
                  <a:srgbClr val="000000">
                    <a:alpha val="43000"/>
                  </a:srgbClr>
                </a:outerShdw>
              </a:effectLst>
              <a:latin typeface="John Handy LET" pitchFamily="2" charset="0"/>
            </a:endParaRPr>
          </a:p>
        </p:txBody>
      </p:sp>
      <p:sp>
        <p:nvSpPr>
          <p:cNvPr id="5" name="Vague 4"/>
          <p:cNvSpPr/>
          <p:nvPr/>
        </p:nvSpPr>
        <p:spPr>
          <a:xfrm>
            <a:off x="0" y="822261"/>
            <a:ext cx="9144000" cy="5775091"/>
          </a:xfrm>
          <a:prstGeom prst="wave">
            <a:avLst>
              <a:gd name="adj1" fmla="val 5250"/>
              <a:gd name="adj2" fmla="val 0"/>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700" b="1" u="sng" dirty="0" smtClean="0">
                <a:solidFill>
                  <a:srgbClr val="C00000"/>
                </a:solidFill>
                <a:effectLst>
                  <a:outerShdw blurRad="38100" dist="38100" dir="2700000" algn="tl">
                    <a:srgbClr val="000000">
                      <a:alpha val="43137"/>
                    </a:srgbClr>
                  </a:outerShdw>
                </a:effectLst>
                <a:latin typeface="John Handy LET" pitchFamily="2" charset="0"/>
              </a:rPr>
              <a:t>I</a:t>
            </a:r>
            <a:r>
              <a:rPr lang="fr-FR" sz="2700" b="1" u="sng" dirty="0">
                <a:solidFill>
                  <a:srgbClr val="C00000"/>
                </a:solidFill>
                <a:effectLst>
                  <a:outerShdw blurRad="38100" dist="38100" dir="2700000" algn="tl">
                    <a:srgbClr val="000000">
                      <a:alpha val="43137"/>
                    </a:srgbClr>
                  </a:outerShdw>
                </a:effectLst>
                <a:latin typeface="John Handy LET" pitchFamily="2" charset="0"/>
              </a:rPr>
              <a:t>. L'Amérique, un continent aux fortes tensions </a:t>
            </a:r>
            <a:endParaRPr lang="fr-FR" sz="2700" b="1" u="sng" dirty="0" smtClean="0">
              <a:solidFill>
                <a:srgbClr val="C00000"/>
              </a:solidFill>
              <a:effectLst>
                <a:outerShdw blurRad="38100" dist="38100" dir="2700000" algn="tl">
                  <a:srgbClr val="000000">
                    <a:alpha val="43137"/>
                  </a:srgbClr>
                </a:outerShdw>
              </a:effectLst>
              <a:latin typeface="John Handy LET" pitchFamily="2" charset="0"/>
            </a:endParaRPr>
          </a:p>
          <a:p>
            <a:pPr algn="ctr"/>
            <a:r>
              <a:rPr lang="fr-FR" sz="2000" b="1" dirty="0" smtClean="0">
                <a:solidFill>
                  <a:srgbClr val="003300"/>
                </a:solidFill>
                <a:effectLst>
                  <a:outerShdw blurRad="38100" dist="38100" dir="2700000" algn="tl">
                    <a:srgbClr val="000000">
                      <a:alpha val="43137"/>
                    </a:srgbClr>
                  </a:outerShdw>
                </a:effectLst>
                <a:latin typeface="Viner Hand ITC" pitchFamily="66" charset="0"/>
              </a:rPr>
              <a:t>1</a:t>
            </a:r>
            <a:r>
              <a:rPr lang="fr-FR" sz="2000" b="1" dirty="0" smtClean="0">
                <a:solidFill>
                  <a:srgbClr val="003300"/>
                </a:solidFill>
                <a:effectLst>
                  <a:outerShdw blurRad="38100" dist="38100" dir="2700000" algn="tl">
                    <a:srgbClr val="000000">
                      <a:alpha val="43137"/>
                    </a:srgbClr>
                  </a:outerShdw>
                </a:effectLst>
                <a:latin typeface="John Handy LET" pitchFamily="2" charset="0"/>
              </a:rPr>
              <a:t>. </a:t>
            </a:r>
            <a:r>
              <a:rPr lang="fr-FR" sz="2000" b="1" dirty="0">
                <a:solidFill>
                  <a:srgbClr val="003300"/>
                </a:solidFill>
                <a:effectLst>
                  <a:outerShdw blurRad="38100" dist="38100" dir="2700000" algn="tl">
                    <a:srgbClr val="000000">
                      <a:alpha val="43137"/>
                    </a:srgbClr>
                  </a:outerShdw>
                </a:effectLst>
                <a:latin typeface="John Handy LET" pitchFamily="2" charset="0"/>
              </a:rPr>
              <a:t>Des tensions socio-économiques Nord/ Sud qui s'inscrivent aujourd'hui dans le cadre de la mondialisation</a:t>
            </a:r>
            <a:r>
              <a:rPr lang="fr-FR" sz="2000" b="1" dirty="0" smtClean="0">
                <a:solidFill>
                  <a:srgbClr val="003300"/>
                </a:solidFill>
                <a:effectLst>
                  <a:outerShdw blurRad="38100" dist="38100" dir="2700000" algn="tl">
                    <a:srgbClr val="000000">
                      <a:alpha val="43137"/>
                    </a:srgbClr>
                  </a:outerShdw>
                </a:effectLst>
                <a:latin typeface="John Handy LET" pitchFamily="2" charset="0"/>
              </a:rPr>
              <a:t>.</a:t>
            </a:r>
            <a:endParaRPr lang="fr-FR" sz="2000" b="1" dirty="0">
              <a:solidFill>
                <a:srgbClr val="003300"/>
              </a:solidFill>
              <a:effectLst>
                <a:outerShdw blurRad="38100" dist="38100" dir="2700000" algn="tl">
                  <a:srgbClr val="000000">
                    <a:alpha val="43137"/>
                  </a:srgbClr>
                </a:outerShdw>
              </a:effectLst>
              <a:latin typeface="John Handy LET" pitchFamily="2" charset="0"/>
            </a:endParaRPr>
          </a:p>
          <a:p>
            <a:pPr algn="ctr"/>
            <a:r>
              <a:rPr lang="fr-FR" sz="2000" b="1" dirty="0">
                <a:solidFill>
                  <a:srgbClr val="003300"/>
                </a:solidFill>
                <a:effectLst>
                  <a:outerShdw blurRad="38100" dist="38100" dir="2700000" algn="tl">
                    <a:srgbClr val="000000">
                      <a:alpha val="43137"/>
                    </a:srgbClr>
                  </a:outerShdw>
                </a:effectLst>
                <a:latin typeface="John Handy LET" pitchFamily="2" charset="0"/>
              </a:rPr>
              <a:t>2. </a:t>
            </a:r>
            <a:r>
              <a:rPr lang="fr-FR" sz="2000" b="1" dirty="0" smtClean="0">
                <a:solidFill>
                  <a:srgbClr val="003300"/>
                </a:solidFill>
                <a:effectLst>
                  <a:outerShdw blurRad="38100" dist="38100" dir="2700000" algn="tl">
                    <a:srgbClr val="000000">
                      <a:alpha val="43137"/>
                    </a:srgbClr>
                  </a:outerShdw>
                </a:effectLst>
                <a:latin typeface="John Handy LET" pitchFamily="2" charset="0"/>
              </a:rPr>
              <a:t>Des </a:t>
            </a:r>
            <a:r>
              <a:rPr lang="fr-FR" sz="2000" b="1" dirty="0">
                <a:solidFill>
                  <a:srgbClr val="003300"/>
                </a:solidFill>
                <a:effectLst>
                  <a:outerShdw blurRad="38100" dist="38100" dir="2700000" algn="tl">
                    <a:srgbClr val="000000">
                      <a:alpha val="43137"/>
                    </a:srgbClr>
                  </a:outerShdw>
                </a:effectLst>
                <a:latin typeface="John Handy LET" pitchFamily="2" charset="0"/>
              </a:rPr>
              <a:t>tensions liées à l'histoire et la volonté d'hégémonie étasunienne sur le reste du continent.</a:t>
            </a:r>
          </a:p>
          <a:p>
            <a:pPr algn="ctr"/>
            <a:endParaRPr lang="fr-FR" sz="2000" b="1" dirty="0" smtClean="0">
              <a:solidFill>
                <a:srgbClr val="003300"/>
              </a:solidFill>
              <a:effectLst>
                <a:outerShdw blurRad="38100" dist="38100" dir="2700000" algn="tl">
                  <a:srgbClr val="000000">
                    <a:alpha val="43137"/>
                  </a:srgbClr>
                </a:outerShdw>
              </a:effectLst>
              <a:latin typeface="John Handy LET" pitchFamily="2" charset="0"/>
            </a:endParaRPr>
          </a:p>
          <a:p>
            <a:pPr algn="ctr"/>
            <a:r>
              <a:rPr lang="fr-FR" sz="2000" b="1" dirty="0" smtClean="0">
                <a:solidFill>
                  <a:srgbClr val="003300"/>
                </a:solidFill>
                <a:effectLst>
                  <a:outerShdw blurRad="38100" dist="38100" dir="2700000" algn="tl">
                    <a:srgbClr val="000000">
                      <a:alpha val="43137"/>
                    </a:srgbClr>
                  </a:outerShdw>
                </a:effectLst>
                <a:latin typeface="John Handy LET" pitchFamily="2" charset="0"/>
              </a:rPr>
              <a:t> </a:t>
            </a:r>
          </a:p>
          <a:p>
            <a:pPr algn="ctr"/>
            <a:r>
              <a:rPr lang="fr-FR" sz="2700" b="1" u="sng" dirty="0">
                <a:solidFill>
                  <a:srgbClr val="C00000"/>
                </a:solidFill>
                <a:effectLst>
                  <a:outerShdw blurRad="38100" dist="38100" dir="2700000" algn="tl">
                    <a:srgbClr val="000000">
                      <a:alpha val="43137"/>
                    </a:srgbClr>
                  </a:outerShdw>
                </a:effectLst>
                <a:latin typeface="John Handy LET" pitchFamily="2" charset="0"/>
              </a:rPr>
              <a:t>II. L'Amérique, un continent en cours d'intégration </a:t>
            </a:r>
            <a:endParaRPr lang="fr-FR" sz="2700" b="1" u="sng" dirty="0" smtClean="0">
              <a:solidFill>
                <a:srgbClr val="C00000"/>
              </a:solidFill>
              <a:effectLst>
                <a:outerShdw blurRad="38100" dist="38100" dir="2700000" algn="tl">
                  <a:srgbClr val="000000">
                    <a:alpha val="43137"/>
                  </a:srgbClr>
                </a:outerShdw>
              </a:effectLst>
              <a:latin typeface="John Handy LET" pitchFamily="2" charset="0"/>
            </a:endParaRPr>
          </a:p>
          <a:p>
            <a:pPr algn="ctr"/>
            <a:r>
              <a:rPr lang="fr-FR" sz="2000" b="1" dirty="0" smtClean="0">
                <a:solidFill>
                  <a:srgbClr val="003300"/>
                </a:solidFill>
                <a:effectLst>
                  <a:outerShdw blurRad="38100" dist="38100" dir="2700000" algn="tl">
                    <a:srgbClr val="000000">
                      <a:alpha val="43137"/>
                    </a:srgbClr>
                  </a:outerShdw>
                </a:effectLst>
                <a:latin typeface="John Handy LET" pitchFamily="2" charset="0"/>
              </a:rPr>
              <a:t>1</a:t>
            </a:r>
            <a:r>
              <a:rPr lang="fr-FR" sz="2000" b="1" dirty="0">
                <a:solidFill>
                  <a:srgbClr val="003300"/>
                </a:solidFill>
                <a:effectLst>
                  <a:outerShdw blurRad="38100" dist="38100" dir="2700000" algn="tl">
                    <a:srgbClr val="000000">
                      <a:alpha val="43137"/>
                    </a:srgbClr>
                  </a:outerShdw>
                </a:effectLst>
                <a:latin typeface="John Handy LET" pitchFamily="2" charset="0"/>
              </a:rPr>
              <a:t>. Au Nord, une intégration régionale dominée par les </a:t>
            </a:r>
            <a:r>
              <a:rPr lang="fr-FR" sz="2000" b="1" dirty="0" smtClean="0">
                <a:solidFill>
                  <a:srgbClr val="003300"/>
                </a:solidFill>
                <a:effectLst>
                  <a:outerShdw blurRad="38100" dist="38100" dir="2700000" algn="tl">
                    <a:srgbClr val="000000">
                      <a:alpha val="43137"/>
                    </a:srgbClr>
                  </a:outerShdw>
                </a:effectLst>
                <a:latin typeface="John Handy LET" pitchFamily="2" charset="0"/>
              </a:rPr>
              <a:t>EUA : </a:t>
            </a:r>
            <a:r>
              <a:rPr lang="fr-FR" sz="2000" b="1" dirty="0">
                <a:solidFill>
                  <a:srgbClr val="003300"/>
                </a:solidFill>
                <a:effectLst>
                  <a:outerShdw blurRad="38100" dist="38100" dir="2700000" algn="tl">
                    <a:srgbClr val="000000">
                      <a:alpha val="43137"/>
                    </a:srgbClr>
                  </a:outerShdw>
                </a:effectLst>
                <a:latin typeface="John Handy LET" pitchFamily="2" charset="0"/>
              </a:rPr>
              <a:t>l'ALENA</a:t>
            </a:r>
          </a:p>
          <a:p>
            <a:pPr algn="ctr"/>
            <a:r>
              <a:rPr lang="fr-FR" sz="2000" b="1" dirty="0" smtClean="0">
                <a:solidFill>
                  <a:srgbClr val="003300"/>
                </a:solidFill>
                <a:effectLst>
                  <a:outerShdw blurRad="38100" dist="38100" dir="2700000" algn="tl">
                    <a:srgbClr val="000000">
                      <a:alpha val="43137"/>
                    </a:srgbClr>
                  </a:outerShdw>
                </a:effectLst>
                <a:latin typeface="John Handy LET" pitchFamily="2" charset="0"/>
              </a:rPr>
              <a:t>2</a:t>
            </a:r>
            <a:r>
              <a:rPr lang="fr-FR" sz="2000" b="1" dirty="0">
                <a:solidFill>
                  <a:srgbClr val="003300"/>
                </a:solidFill>
                <a:effectLst>
                  <a:outerShdw blurRad="38100" dist="38100" dir="2700000" algn="tl">
                    <a:srgbClr val="000000">
                      <a:alpha val="43137"/>
                    </a:srgbClr>
                  </a:outerShdw>
                </a:effectLst>
                <a:latin typeface="John Handy LET" pitchFamily="2" charset="0"/>
              </a:rPr>
              <a:t>. Au Sud, des intégrations régionales en opposition aux </a:t>
            </a:r>
            <a:r>
              <a:rPr lang="fr-FR" sz="2000" b="1" dirty="0" smtClean="0">
                <a:solidFill>
                  <a:srgbClr val="003300"/>
                </a:solidFill>
                <a:effectLst>
                  <a:outerShdw blurRad="38100" dist="38100" dir="2700000" algn="tl">
                    <a:srgbClr val="000000">
                      <a:alpha val="43137"/>
                    </a:srgbClr>
                  </a:outerShdw>
                </a:effectLst>
                <a:latin typeface="John Handy LET" pitchFamily="2" charset="0"/>
              </a:rPr>
              <a:t>EUA</a:t>
            </a:r>
          </a:p>
          <a:p>
            <a:pPr algn="ctr"/>
            <a:r>
              <a:rPr lang="fr-FR" sz="2000" b="1" dirty="0">
                <a:solidFill>
                  <a:srgbClr val="003300"/>
                </a:solidFill>
                <a:effectLst>
                  <a:outerShdw blurRad="38100" dist="38100" dir="2700000" algn="tl">
                    <a:srgbClr val="000000">
                      <a:alpha val="43137"/>
                    </a:srgbClr>
                  </a:outerShdw>
                </a:effectLst>
                <a:latin typeface="John Handy LET" pitchFamily="2" charset="0"/>
              </a:rPr>
              <a:t>3. A l'échelle continentale, une intégration en panne</a:t>
            </a:r>
          </a:p>
          <a:p>
            <a:pPr algn="ctr"/>
            <a:endParaRPr lang="fr-FR" sz="2000" b="1" dirty="0">
              <a:solidFill>
                <a:srgbClr val="003300"/>
              </a:solidFill>
              <a:effectLst>
                <a:outerShdw blurRad="38100" dist="38100" dir="2700000" algn="tl">
                  <a:srgbClr val="000000">
                    <a:alpha val="43137"/>
                  </a:srgbClr>
                </a:outerShdw>
              </a:effectLst>
              <a:latin typeface="John Handy LET" pitchFamily="2" charset="0"/>
            </a:endParaRPr>
          </a:p>
        </p:txBody>
      </p:sp>
    </p:spTree>
    <p:extLst>
      <p:ext uri="{BB962C8B-B14F-4D97-AF65-F5344CB8AC3E}">
        <p14:creationId xmlns:p14="http://schemas.microsoft.com/office/powerpoint/2010/main" val="21657982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2000"/>
                                        <p:tgtEl>
                                          <p:spTgt spid="5">
                                            <p:txEl>
                                              <p:pRg st="0" end="0"/>
                                            </p:tx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2000"/>
                                        <p:tgtEl>
                                          <p:spTgt spid="5">
                                            <p:txEl>
                                              <p:pRg st="1" end="1"/>
                                            </p:txEl>
                                          </p:spTgt>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left)">
                                      <p:cBhvr>
                                        <p:cTn id="25" dur="20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wipe(left)">
                                      <p:cBhvr>
                                        <p:cTn id="30" dur="2000"/>
                                        <p:tgtEl>
                                          <p:spTgt spid="5">
                                            <p:txEl>
                                              <p:pRg st="5" end="5"/>
                                            </p:txEl>
                                          </p:spTgt>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wipe(left)">
                                      <p:cBhvr>
                                        <p:cTn id="34" dur="2000"/>
                                        <p:tgtEl>
                                          <p:spTgt spid="5">
                                            <p:txEl>
                                              <p:pRg st="6" end="6"/>
                                            </p:txEl>
                                          </p:spTgt>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wipe(left)">
                                      <p:cBhvr>
                                        <p:cTn id="38" dur="2000"/>
                                        <p:tgtEl>
                                          <p:spTgt spid="5">
                                            <p:txEl>
                                              <p:pRg st="7" end="7"/>
                                            </p:txEl>
                                          </p:spTgt>
                                        </p:tgtEl>
                                      </p:cBhvr>
                                    </p:animEffect>
                                  </p:childTnLst>
                                </p:cTn>
                              </p:par>
                            </p:childTnLst>
                          </p:cTn>
                        </p:par>
                        <p:par>
                          <p:cTn id="39" fill="hold">
                            <p:stCondLst>
                              <p:cond delay="6000"/>
                            </p:stCondLst>
                            <p:childTnLst>
                              <p:par>
                                <p:cTn id="40" presetID="22" presetClass="entr" presetSubtype="8" fill="hold" grpId="0" nodeType="after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wipe(left)">
                                      <p:cBhvr>
                                        <p:cTn id="42"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572000" y="0"/>
            <a:ext cx="4392488" cy="738664"/>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r"/>
            <a:r>
              <a:rPr lang="fr-FR" sz="4200" b="1" u="sng" spc="150" dirty="0" smtClean="0">
                <a:ln w="11430"/>
                <a:solidFill>
                  <a:srgbClr val="F8F8F8"/>
                </a:solidFill>
                <a:effectLst>
                  <a:outerShdw blurRad="25400" algn="tl" rotWithShape="0">
                    <a:srgbClr val="000000">
                      <a:alpha val="43000"/>
                    </a:srgbClr>
                  </a:outerShdw>
                </a:effectLst>
                <a:latin typeface="John Handy LET" pitchFamily="2" charset="0"/>
              </a:rPr>
              <a:t>Introduction</a:t>
            </a:r>
            <a:endParaRPr lang="fr-FR" sz="4200" b="1" u="sng" spc="150" dirty="0">
              <a:ln w="11430"/>
              <a:solidFill>
                <a:srgbClr val="F8F8F8"/>
              </a:solidFill>
              <a:effectLst>
                <a:outerShdw blurRad="25400" algn="tl" rotWithShape="0">
                  <a:srgbClr val="000000">
                    <a:alpha val="43000"/>
                  </a:srgbClr>
                </a:outerShdw>
              </a:effectLst>
              <a:latin typeface="John Handy LET" pitchFamily="2" charset="0"/>
            </a:endParaRPr>
          </a:p>
        </p:txBody>
      </p:sp>
      <p:sp>
        <p:nvSpPr>
          <p:cNvPr id="4" name="Rectangle 3"/>
          <p:cNvSpPr/>
          <p:nvPr/>
        </p:nvSpPr>
        <p:spPr>
          <a:xfrm>
            <a:off x="323528" y="207000"/>
            <a:ext cx="4572000" cy="6444000"/>
          </a:xfrm>
          <a:prstGeom prst="rect">
            <a:avLst/>
          </a:prstGeom>
        </p:spPr>
        <p:style>
          <a:lnRef idx="1">
            <a:schemeClr val="dk1"/>
          </a:lnRef>
          <a:fillRef idx="1001">
            <a:schemeClr val="lt2"/>
          </a:fillRef>
          <a:effectRef idx="1">
            <a:schemeClr val="dk1"/>
          </a:effectRef>
          <a:fontRef idx="minor">
            <a:schemeClr val="dk1"/>
          </a:fontRef>
        </p:style>
        <p:txBody>
          <a:bodyPr>
            <a:spAutoFit/>
          </a:bodyPr>
          <a:lstStyle/>
          <a:p>
            <a:pPr algn="just"/>
            <a:r>
              <a:rPr lang="fr-FR" sz="1600" b="1" dirty="0">
                <a:latin typeface="Tw Cen MT" pitchFamily="34" charset="0"/>
              </a:rPr>
              <a:t>L'</a:t>
            </a:r>
            <a:r>
              <a:rPr lang="fr-FR" sz="1600" b="1" dirty="0" smtClean="0">
                <a:latin typeface="Tw Cen MT" pitchFamily="34" charset="0"/>
              </a:rPr>
              <a:t>Amérique</a:t>
            </a:r>
            <a:r>
              <a:rPr lang="fr-FR" sz="1600" b="1" dirty="0">
                <a:latin typeface="Tw Cen MT" pitchFamily="34" charset="0"/>
              </a:rPr>
              <a:t>, avec 42 millions de km</a:t>
            </a:r>
            <a:r>
              <a:rPr lang="fr-FR" sz="1600" b="1" baseline="30000" dirty="0">
                <a:latin typeface="Tw Cen MT" pitchFamily="34" charset="0"/>
              </a:rPr>
              <a:t>2</a:t>
            </a:r>
            <a:r>
              <a:rPr lang="fr-FR" sz="1600" b="1" dirty="0">
                <a:latin typeface="Tw Cen MT" pitchFamily="34" charset="0"/>
              </a:rPr>
              <a:t> </a:t>
            </a:r>
            <a:r>
              <a:rPr lang="fr-FR" sz="1600" b="1" dirty="0" smtClean="0">
                <a:latin typeface="Tw Cen MT" pitchFamily="34" charset="0"/>
              </a:rPr>
              <a:t>(4 fois </a:t>
            </a:r>
            <a:r>
              <a:rPr lang="fr-FR" sz="1600" b="1" dirty="0">
                <a:latin typeface="Tw Cen MT" pitchFamily="34" charset="0"/>
              </a:rPr>
              <a:t>l'</a:t>
            </a:r>
            <a:r>
              <a:rPr lang="fr-FR" sz="1600" b="1" dirty="0" smtClean="0">
                <a:latin typeface="Tw Cen MT" pitchFamily="34" charset="0"/>
              </a:rPr>
              <a:t>Europe) </a:t>
            </a:r>
            <a:r>
              <a:rPr lang="fr-FR" sz="1600" b="1" dirty="0">
                <a:latin typeface="Tw Cen MT" pitchFamily="34" charset="0"/>
              </a:rPr>
              <a:t>et 950 millions </a:t>
            </a:r>
            <a:r>
              <a:rPr lang="fr-FR" sz="1600" b="1" dirty="0" err="1">
                <a:latin typeface="Tw Cen MT" pitchFamily="34" charset="0"/>
              </a:rPr>
              <a:t>d</a:t>
            </a:r>
            <a:r>
              <a:rPr lang="fr-FR" sz="1600" b="1" dirty="0" err="1" smtClean="0">
                <a:latin typeface="Tw Cen MT" pitchFamily="34" charset="0"/>
              </a:rPr>
              <a:t>’habitants</a:t>
            </a:r>
            <a:r>
              <a:rPr lang="fr-FR" sz="1600" b="1" dirty="0" smtClean="0">
                <a:latin typeface="Tw Cen MT" pitchFamily="34" charset="0"/>
              </a:rPr>
              <a:t> est un </a:t>
            </a:r>
            <a:r>
              <a:rPr lang="fr-FR" sz="1600" b="1" dirty="0">
                <a:latin typeface="Tw Cen MT" pitchFamily="34" charset="0"/>
              </a:rPr>
              <a:t>immense continent qui s'étire du Nord au Sud du globe, de l'Océan glacial Arctique à </a:t>
            </a:r>
            <a:r>
              <a:rPr lang="fr-FR" sz="1600" b="1" dirty="0" smtClean="0">
                <a:latin typeface="Tw Cen MT" pitchFamily="34" charset="0"/>
              </a:rPr>
              <a:t>l'Antarctique et </a:t>
            </a:r>
            <a:r>
              <a:rPr lang="fr-FR" sz="1600" b="1" dirty="0">
                <a:latin typeface="Tw Cen MT" pitchFamily="34" charset="0"/>
              </a:rPr>
              <a:t>se caractérise par une grande diversité géographique, socioculturelle et économique. </a:t>
            </a:r>
            <a:r>
              <a:rPr lang="fr-FR" sz="1600" b="1" dirty="0" smtClean="0">
                <a:latin typeface="Tw Cen MT" pitchFamily="34" charset="0"/>
              </a:rPr>
              <a:t>Il représente </a:t>
            </a:r>
            <a:r>
              <a:rPr lang="fr-FR" sz="1600" b="1" dirty="0">
                <a:latin typeface="Tw Cen MT" pitchFamily="34" charset="0"/>
              </a:rPr>
              <a:t>près </a:t>
            </a:r>
            <a:r>
              <a:rPr lang="fr-FR" sz="1600" b="1" dirty="0" smtClean="0">
                <a:latin typeface="Tw Cen MT" pitchFamily="34" charset="0"/>
              </a:rPr>
              <a:t>d’</a:t>
            </a:r>
            <a:r>
              <a:rPr lang="fr-FR" sz="1600" b="1" dirty="0">
                <a:latin typeface="Tw Cen MT" pitchFamily="34" charset="0"/>
              </a:rPr>
              <a:t>un </a:t>
            </a:r>
            <a:r>
              <a:rPr lang="fr-FR" sz="1600" b="1" dirty="0" smtClean="0">
                <a:latin typeface="Tw Cen MT" pitchFamily="34" charset="0"/>
              </a:rPr>
              <a:t>tiers </a:t>
            </a:r>
            <a:r>
              <a:rPr lang="fr-FR" sz="1600" b="1" dirty="0">
                <a:latin typeface="Tw Cen MT" pitchFamily="34" charset="0"/>
              </a:rPr>
              <a:t>des terres émergées du globe et 12 % de la population mondiale. </a:t>
            </a:r>
            <a:endParaRPr lang="fr-FR" sz="1600" b="1" dirty="0" smtClean="0">
              <a:latin typeface="Tw Cen MT" pitchFamily="34" charset="0"/>
            </a:endParaRPr>
          </a:p>
          <a:p>
            <a:pPr algn="just"/>
            <a:r>
              <a:rPr lang="fr-FR" sz="1600" b="1" dirty="0" smtClean="0">
                <a:latin typeface="Tw Cen MT" pitchFamily="34" charset="0"/>
              </a:rPr>
              <a:t>Il regroupe trois </a:t>
            </a:r>
            <a:r>
              <a:rPr lang="fr-FR" sz="1600" b="1" dirty="0">
                <a:latin typeface="Tw Cen MT" pitchFamily="34" charset="0"/>
              </a:rPr>
              <a:t>ensembles </a:t>
            </a:r>
            <a:r>
              <a:rPr lang="fr-FR" sz="1600" b="1" dirty="0" smtClean="0">
                <a:latin typeface="Tw Cen MT" pitchFamily="34" charset="0"/>
              </a:rPr>
              <a:t>géographiques : </a:t>
            </a:r>
            <a:r>
              <a:rPr lang="fr-FR" sz="1600" b="1" dirty="0">
                <a:latin typeface="Tw Cen MT" pitchFamily="34" charset="0"/>
              </a:rPr>
              <a:t>l'Amérique du Nord, </a:t>
            </a:r>
            <a:r>
              <a:rPr lang="fr-FR" sz="1600" b="1" dirty="0" smtClean="0">
                <a:latin typeface="Tw Cen MT" pitchFamily="34" charset="0"/>
              </a:rPr>
              <a:t>avec </a:t>
            </a:r>
            <a:r>
              <a:rPr lang="fr-FR" sz="1600" b="1" dirty="0">
                <a:latin typeface="Tw Cen MT" pitchFamily="34" charset="0"/>
              </a:rPr>
              <a:t>le Canada, les Etats-Unis et le Mexique, l'Amérique centrale </a:t>
            </a:r>
            <a:r>
              <a:rPr lang="fr-FR" sz="1600" b="1" dirty="0" smtClean="0">
                <a:latin typeface="Tw Cen MT" pitchFamily="34" charset="0"/>
              </a:rPr>
              <a:t>et enfin </a:t>
            </a:r>
            <a:r>
              <a:rPr lang="fr-FR" sz="1600" b="1" dirty="0">
                <a:latin typeface="Tw Cen MT" pitchFamily="34" charset="0"/>
              </a:rPr>
              <a:t>l'Amérique du sud </a:t>
            </a:r>
            <a:r>
              <a:rPr lang="fr-FR" sz="1600" b="1" dirty="0" smtClean="0">
                <a:latin typeface="Tw Cen MT" pitchFamily="34" charset="0"/>
              </a:rPr>
              <a:t>du </a:t>
            </a:r>
            <a:r>
              <a:rPr lang="fr-FR" sz="1600" b="1" dirty="0">
                <a:latin typeface="Tw Cen MT" pitchFamily="34" charset="0"/>
              </a:rPr>
              <a:t>Panama à la Terre de feu. </a:t>
            </a:r>
            <a:endParaRPr lang="fr-FR" sz="1600" b="1" dirty="0" smtClean="0">
              <a:latin typeface="Tw Cen MT" pitchFamily="34" charset="0"/>
            </a:endParaRPr>
          </a:p>
          <a:p>
            <a:pPr algn="just"/>
            <a:r>
              <a:rPr lang="fr-FR" sz="1600" b="1" dirty="0" smtClean="0">
                <a:latin typeface="Tw Cen MT" pitchFamily="34" charset="0"/>
              </a:rPr>
              <a:t>Ce </a:t>
            </a:r>
            <a:r>
              <a:rPr lang="fr-FR" sz="1600" b="1" dirty="0">
                <a:latin typeface="Tw Cen MT" pitchFamily="34" charset="0"/>
              </a:rPr>
              <a:t>« nouveau monde » reste fortement marqué par la colonisation européenne qui a divisé ce continent en deux grands blocs socio-économiques: l'Amérique anglo-saxonne avec le Canada </a:t>
            </a:r>
            <a:r>
              <a:rPr lang="fr-FR" sz="1600" b="1" dirty="0" smtClean="0">
                <a:latin typeface="Tw Cen MT" pitchFamily="34" charset="0"/>
              </a:rPr>
              <a:t>et les États-Unis </a:t>
            </a:r>
            <a:r>
              <a:rPr lang="fr-FR" sz="1600" b="1" dirty="0">
                <a:latin typeface="Tw Cen MT" pitchFamily="34" charset="0"/>
              </a:rPr>
              <a:t>et l'Amérique latine au sud du </a:t>
            </a:r>
            <a:r>
              <a:rPr lang="fr-FR" sz="1600" b="1" dirty="0" smtClean="0">
                <a:latin typeface="Tw Cen MT" pitchFamily="34" charset="0"/>
              </a:rPr>
              <a:t>Rio Grande</a:t>
            </a:r>
            <a:r>
              <a:rPr lang="fr-FR" sz="1600" b="1" dirty="0">
                <a:latin typeface="Tw Cen MT" pitchFamily="34" charset="0"/>
              </a:rPr>
              <a:t>. </a:t>
            </a:r>
            <a:endParaRPr lang="fr-FR" sz="1600" b="1" dirty="0" smtClean="0">
              <a:latin typeface="Tw Cen MT" pitchFamily="34" charset="0"/>
            </a:endParaRPr>
          </a:p>
          <a:p>
            <a:pPr algn="just"/>
            <a:r>
              <a:rPr lang="fr-FR" sz="1600" b="1" dirty="0" smtClean="0">
                <a:latin typeface="Tw Cen MT" pitchFamily="34" charset="0"/>
              </a:rPr>
              <a:t>S'ils </a:t>
            </a:r>
            <a:r>
              <a:rPr lang="fr-FR" sz="1600" b="1" dirty="0">
                <a:latin typeface="Tw Cen MT" pitchFamily="34" charset="0"/>
              </a:rPr>
              <a:t>connaissent de fortes tensions à toutes les échelles, les Etats américains tentent depuis des décennies, notamment dans le cadre de la mondialisation de se regrouper. Ces unions se constituent avec ou contre la première puissance mondiale qui a longtemps considéré cet espace comme sa chasse gardée et qui, aujourd'hui encore, se heurte à de nombreuses résistances.</a:t>
            </a:r>
          </a:p>
        </p:txBody>
      </p:sp>
      <p:grpSp>
        <p:nvGrpSpPr>
          <p:cNvPr id="7" name="Groupe 6"/>
          <p:cNvGrpSpPr/>
          <p:nvPr/>
        </p:nvGrpSpPr>
        <p:grpSpPr>
          <a:xfrm>
            <a:off x="5220072" y="764704"/>
            <a:ext cx="3672408" cy="3384376"/>
            <a:chOff x="5220072" y="980728"/>
            <a:chExt cx="3672408" cy="3384376"/>
          </a:xfrm>
        </p:grpSpPr>
        <p:sp>
          <p:nvSpPr>
            <p:cNvPr id="6" name="Rectangle 5"/>
            <p:cNvSpPr/>
            <p:nvPr/>
          </p:nvSpPr>
          <p:spPr>
            <a:xfrm>
              <a:off x="5220072" y="980728"/>
              <a:ext cx="3672408" cy="3384376"/>
            </a:xfrm>
            <a:prstGeom prst="rect">
              <a:avLst/>
            </a:prstGeom>
            <a:solidFill>
              <a:schemeClr val="bg1">
                <a:alpha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aires culturelles et fracture Nord-Sud"/>
            <p:cNvPicPr>
              <a:picLocks noChangeAspect="1" noChangeArrowheads="1"/>
            </p:cNvPicPr>
            <p:nvPr/>
          </p:nvPicPr>
          <p:blipFill>
            <a:blip r:embed="rId3">
              <a:clrChange>
                <a:clrFrom>
                  <a:srgbClr val="FCFAFF"/>
                </a:clrFrom>
                <a:clrTo>
                  <a:srgbClr val="FCFAFF">
                    <a:alpha val="0"/>
                  </a:srgbClr>
                </a:clrTo>
              </a:clrChange>
              <a:extLst>
                <a:ext uri="{28A0092B-C50C-407E-A947-70E740481C1C}">
                  <a14:useLocalDpi xmlns:a14="http://schemas.microsoft.com/office/drawing/2010/main" val="0"/>
                </a:ext>
              </a:extLst>
            </a:blip>
            <a:srcRect/>
            <a:stretch>
              <a:fillRect/>
            </a:stretch>
          </p:blipFill>
          <p:spPr bwMode="auto">
            <a:xfrm>
              <a:off x="5292080" y="1124744"/>
              <a:ext cx="3524250" cy="305752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5220072" y="4221089"/>
            <a:ext cx="3672408" cy="2304255"/>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600" b="1" dirty="0">
                <a:latin typeface="Tw Cen MT" pitchFamily="34" charset="0"/>
              </a:rPr>
              <a:t>Les initiatives d’intégrations régionales reflètent-elles ou résorbent-elles les tensions qui affectent le continent américain ? Quelles sont les tensions sur le continent américain ? A quoi sont-elles dues ? Quels contrastes économiques et culturels </a:t>
            </a:r>
            <a:endParaRPr lang="fr-FR" sz="1600" b="1" dirty="0" smtClean="0">
              <a:latin typeface="Tw Cen MT" pitchFamily="34" charset="0"/>
            </a:endParaRPr>
          </a:p>
          <a:p>
            <a:pPr algn="ctr"/>
            <a:r>
              <a:rPr lang="fr-FR" sz="1600" b="1" dirty="0" smtClean="0">
                <a:latin typeface="Tw Cen MT" pitchFamily="34" charset="0"/>
              </a:rPr>
              <a:t>traduisent-elles </a:t>
            </a:r>
            <a:r>
              <a:rPr lang="fr-FR" sz="1600" b="1" dirty="0">
                <a:latin typeface="Tw Cen MT" pitchFamily="34" charset="0"/>
              </a:rPr>
              <a:t>? Quelles sont les logiques des associations régionales ?</a:t>
            </a:r>
          </a:p>
        </p:txBody>
      </p:sp>
    </p:spTree>
    <p:extLst>
      <p:ext uri="{BB962C8B-B14F-4D97-AF65-F5344CB8AC3E}">
        <p14:creationId xmlns:p14="http://schemas.microsoft.com/office/powerpoint/2010/main" val="17628150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wipe(left)">
                                      <p:cBhvr>
                                        <p:cTn id="17" dur="1000"/>
                                        <p:tgtEl>
                                          <p:spTgt spid="4">
                                            <p:bg/>
                                          </p:spTgt>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10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ipe(left)">
                                      <p:cBhvr>
                                        <p:cTn id="26" dur="10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wipe(left)">
                                      <p:cBhvr>
                                        <p:cTn id="31" dur="10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wipe(left)">
                                      <p:cBhvr>
                                        <p:cTn id="36" dur="1000"/>
                                        <p:tgtEl>
                                          <p:spTgt spid="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1000" fill="hold"/>
                                        <p:tgtEl>
                                          <p:spTgt spid="3"/>
                                        </p:tgtEl>
                                        <p:attrNameLst>
                                          <p:attrName>ppt_w</p:attrName>
                                        </p:attrNameLst>
                                      </p:cBhvr>
                                      <p:tavLst>
                                        <p:tav tm="0">
                                          <p:val>
                                            <p:fltVal val="0"/>
                                          </p:val>
                                        </p:tav>
                                        <p:tav tm="100000">
                                          <p:val>
                                            <p:strVal val="#ppt_w"/>
                                          </p:val>
                                        </p:tav>
                                      </p:tavLst>
                                    </p:anim>
                                    <p:anim calcmode="lin" valueType="num">
                                      <p:cBhvr>
                                        <p:cTn id="42" dur="1000" fill="hold"/>
                                        <p:tgtEl>
                                          <p:spTgt spid="3"/>
                                        </p:tgtEl>
                                        <p:attrNameLst>
                                          <p:attrName>ppt_h</p:attrName>
                                        </p:attrNameLst>
                                      </p:cBhvr>
                                      <p:tavLst>
                                        <p:tav tm="0">
                                          <p:val>
                                            <p:fltVal val="0"/>
                                          </p:val>
                                        </p:tav>
                                        <p:tav tm="100000">
                                          <p:val>
                                            <p:strVal val="#ppt_h"/>
                                          </p:val>
                                        </p:tav>
                                      </p:tavLst>
                                    </p:anim>
                                    <p:anim calcmode="lin" valueType="num">
                                      <p:cBhvr>
                                        <p:cTn id="43" dur="1000" fill="hold"/>
                                        <p:tgtEl>
                                          <p:spTgt spid="3"/>
                                        </p:tgtEl>
                                        <p:attrNameLst>
                                          <p:attrName>style.rotation</p:attrName>
                                        </p:attrNameLst>
                                      </p:cBhvr>
                                      <p:tavLst>
                                        <p:tav tm="0">
                                          <p:val>
                                            <p:fltVal val="90"/>
                                          </p:val>
                                        </p:tav>
                                        <p:tav tm="100000">
                                          <p:val>
                                            <p:fltVal val="0"/>
                                          </p:val>
                                        </p:tav>
                                      </p:tavLst>
                                    </p:anim>
                                    <p:animEffect transition="in" filter="fade">
                                      <p:cBhvr>
                                        <p:cTn id="4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584775"/>
          </a:xfrm>
          <a:prstGeom prst="rect">
            <a:avLst/>
          </a:prstGeom>
        </p:spPr>
        <p:txBody>
          <a:bodyPr wrap="square">
            <a:spAutoFit/>
          </a:bodyPr>
          <a:lstStyle/>
          <a:p>
            <a:pPr algn="ctr"/>
            <a:r>
              <a:rPr lang="fr-FR" sz="3200" b="1" u="sng"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John Handy LET" pitchFamily="2" charset="0"/>
              </a:rPr>
              <a:t>I. L'Amérique, un continent aux fortes tensions </a:t>
            </a:r>
          </a:p>
        </p:txBody>
      </p:sp>
      <p:sp>
        <p:nvSpPr>
          <p:cNvPr id="3" name="Rectangle 2"/>
          <p:cNvSpPr/>
          <p:nvPr/>
        </p:nvSpPr>
        <p:spPr>
          <a:xfrm>
            <a:off x="3132000" y="476672"/>
            <a:ext cx="59400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b="1" dirty="0">
                <a:solidFill>
                  <a:srgbClr val="00B050"/>
                </a:solidFill>
                <a:effectLst>
                  <a:outerShdw blurRad="38100" dist="38100" dir="2700000" algn="tl">
                    <a:srgbClr val="000000">
                      <a:alpha val="43137"/>
                    </a:srgbClr>
                  </a:outerShdw>
                </a:effectLst>
                <a:latin typeface="Viner Hand ITC" pitchFamily="66" charset="0"/>
              </a:rPr>
              <a:t>1</a:t>
            </a:r>
            <a:r>
              <a:rPr lang="fr-FR" b="1" dirty="0">
                <a:solidFill>
                  <a:srgbClr val="00B050"/>
                </a:solidFill>
                <a:effectLst>
                  <a:outerShdw blurRad="38100" dist="38100" dir="2700000" algn="tl">
                    <a:srgbClr val="000000">
                      <a:alpha val="43137"/>
                    </a:srgbClr>
                  </a:outerShdw>
                </a:effectLst>
                <a:latin typeface="John Handy LET" pitchFamily="2" charset="0"/>
              </a:rPr>
              <a:t>. Des tensions socio-économiques Nord/ Sud qui s'inscrivent aujourd'hui dans le cadre de la mondialisation.</a:t>
            </a:r>
          </a:p>
        </p:txBody>
      </p:sp>
      <p:pic>
        <p:nvPicPr>
          <p:cNvPr id="1029" name="Picture 5"/>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4440" t="24201" r="73658" b="1233"/>
          <a:stretch/>
        </p:blipFill>
        <p:spPr bwMode="auto">
          <a:xfrm>
            <a:off x="55948" y="421172"/>
            <a:ext cx="3002400" cy="639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3131840" y="1692000"/>
            <a:ext cx="5940000" cy="307777"/>
          </a:xfrm>
          <a:prstGeom prst="rect">
            <a:avLst/>
          </a:prstGeom>
          <a:ln>
            <a:solidFill>
              <a:schemeClr val="bg1"/>
            </a:solidFill>
          </a:ln>
        </p:spPr>
        <p:style>
          <a:lnRef idx="1">
            <a:schemeClr val="dk1"/>
          </a:lnRef>
          <a:fillRef idx="3">
            <a:schemeClr val="dk1"/>
          </a:fillRef>
          <a:effectRef idx="2">
            <a:schemeClr val="dk1"/>
          </a:effectRef>
          <a:fontRef idx="minor">
            <a:schemeClr val="lt1"/>
          </a:fontRef>
        </p:style>
        <p:txBody>
          <a:bodyPr wrap="square" rtlCol="0">
            <a:spAutoFit/>
          </a:bodyPr>
          <a:lstStyle/>
          <a:p>
            <a:r>
              <a:rPr lang="fr-FR" sz="1400" b="1" dirty="0" smtClean="0">
                <a:latin typeface="Tw Cen MT" pitchFamily="34" charset="0"/>
              </a:rPr>
              <a:t>Que montre la carte du PIB/</a:t>
            </a:r>
            <a:r>
              <a:rPr lang="fr-FR" sz="1400" b="1" dirty="0" err="1" smtClean="0">
                <a:latin typeface="Tw Cen MT" pitchFamily="34" charset="0"/>
              </a:rPr>
              <a:t>Hab</a:t>
            </a:r>
            <a:r>
              <a:rPr lang="fr-FR" sz="1400" b="1" dirty="0" smtClean="0">
                <a:latin typeface="Tw Cen MT" pitchFamily="34" charset="0"/>
              </a:rPr>
              <a:t> en terme d’inégalités de développement ?</a:t>
            </a:r>
            <a:endParaRPr lang="fr-FR" sz="1400" b="1" dirty="0">
              <a:latin typeface="Tw Cen MT" pitchFamily="34" charset="0"/>
            </a:endParaRPr>
          </a:p>
        </p:txBody>
      </p:sp>
      <p:sp>
        <p:nvSpPr>
          <p:cNvPr id="8" name="Rectangle 7"/>
          <p:cNvSpPr/>
          <p:nvPr/>
        </p:nvSpPr>
        <p:spPr>
          <a:xfrm>
            <a:off x="3132000" y="2052000"/>
            <a:ext cx="5940000" cy="2031325"/>
          </a:xfrm>
          <a:prstGeom prst="rect">
            <a:avLst/>
          </a:prstGeom>
        </p:spPr>
        <p:style>
          <a:lnRef idx="1">
            <a:schemeClr val="dk1"/>
          </a:lnRef>
          <a:fillRef idx="1001">
            <a:schemeClr val="lt2"/>
          </a:fillRef>
          <a:effectRef idx="1">
            <a:schemeClr val="dk1"/>
          </a:effectRef>
          <a:fontRef idx="minor">
            <a:schemeClr val="dk1"/>
          </a:fontRef>
        </p:style>
        <p:txBody>
          <a:bodyPr wrap="square">
            <a:spAutoFit/>
          </a:bodyPr>
          <a:lstStyle/>
          <a:p>
            <a:pPr algn="just"/>
            <a:r>
              <a:rPr lang="fr-FR" sz="1400" b="1" dirty="0" smtClean="0">
                <a:latin typeface="Tw Cen MT" pitchFamily="34" charset="0"/>
              </a:rPr>
              <a:t>Le continent américain est marqué par de fortes inégalités de développement. Le Nord (EUA + Canada = Triade), largement en tête avec une économie forte et intégrée est suivi par des pays industrialisés et très urbanisés comme le Mexique, le Brésil, le Chili, l’Argentine et l’Uruguay mais également par les paradis fiscaux des Caraïbes. Les pays andins ainsi que l’Amérique centrale appartiennent à une zone de pauvreté pénalisée par des économies longtemps moins dynamiques. Le Costa Rica (qui bénéficie des devises du tourisme) et Panama (qui bénéficie des devises du Canal) font figure d’exception. </a:t>
            </a:r>
            <a:endParaRPr lang="fr-FR" sz="1400" b="1" dirty="0">
              <a:latin typeface="Tw Cen MT" pitchFamily="34" charset="0"/>
            </a:endParaRPr>
          </a:p>
        </p:txBody>
      </p:sp>
      <p:sp>
        <p:nvSpPr>
          <p:cNvPr id="9" name="ZoneTexte 8"/>
          <p:cNvSpPr txBox="1"/>
          <p:nvPr/>
        </p:nvSpPr>
        <p:spPr>
          <a:xfrm>
            <a:off x="3132000" y="4208698"/>
            <a:ext cx="5940000" cy="307777"/>
          </a:xfrm>
          <a:prstGeom prst="rect">
            <a:avLst/>
          </a:prstGeom>
          <a:ln>
            <a:solidFill>
              <a:schemeClr val="bg1"/>
            </a:solid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fr-FR" sz="1400" b="1" dirty="0" smtClean="0">
                <a:latin typeface="Tw Cen MT" pitchFamily="34" charset="0"/>
              </a:rPr>
              <a:t>Observez la carte sur la croissance du PIB : que constatez vous ? </a:t>
            </a:r>
            <a:endParaRPr lang="fr-FR" sz="1400" b="1" dirty="0">
              <a:latin typeface="Tw Cen MT" pitchFamily="34" charset="0"/>
            </a:endParaRPr>
          </a:p>
        </p:txBody>
      </p:sp>
      <p:sp>
        <p:nvSpPr>
          <p:cNvPr id="10" name="Rectangle 9"/>
          <p:cNvSpPr/>
          <p:nvPr/>
        </p:nvSpPr>
        <p:spPr>
          <a:xfrm>
            <a:off x="3132000" y="2060848"/>
            <a:ext cx="5940000" cy="1815882"/>
          </a:xfrm>
          <a:prstGeom prst="rect">
            <a:avLst/>
          </a:prstGeom>
        </p:spPr>
        <p:style>
          <a:lnRef idx="1">
            <a:schemeClr val="dk1"/>
          </a:lnRef>
          <a:fillRef idx="1001">
            <a:schemeClr val="lt2"/>
          </a:fillRef>
          <a:effectRef idx="1">
            <a:schemeClr val="dk1"/>
          </a:effectRef>
          <a:fontRef idx="minor">
            <a:schemeClr val="dk1"/>
          </a:fontRef>
        </p:style>
        <p:txBody>
          <a:bodyPr wrap="square">
            <a:spAutoFit/>
          </a:bodyPr>
          <a:lstStyle/>
          <a:p>
            <a:pPr algn="just"/>
            <a:r>
              <a:rPr lang="fr-FR" sz="1400" b="1" dirty="0" smtClean="0">
                <a:latin typeface="Tw Cen MT" pitchFamily="34" charset="0"/>
              </a:rPr>
              <a:t>La répartition des revenus dans les pays américains est également très inégalitaire. L’indice de Gini montre qu’à l’exception du Canada, où l’on peut estimer que les revenus sont relativement bien répartis, tous les autres pays, les Etats-Unis y compris affichent des disparités marquées. Par exemple, le Brésil (avec 53,9), </a:t>
            </a:r>
            <a:r>
              <a:rPr lang="fr-FR" sz="1400" b="1" dirty="0">
                <a:latin typeface="Tw Cen MT" pitchFamily="34" charset="0"/>
              </a:rPr>
              <a:t>l</a:t>
            </a:r>
            <a:r>
              <a:rPr lang="fr-FR" sz="1400" b="1" dirty="0" smtClean="0">
                <a:latin typeface="Tw Cen MT" pitchFamily="34" charset="0"/>
              </a:rPr>
              <a:t>e Chili (avec 52) ou encore le Mexique (avec  51,7) restent très inégalitaires malgré une bonne croissance économique. Ces différences s’expliquent par la concentration des activités économiques dans peu de régions, souvent les plus urbanisées</a:t>
            </a:r>
            <a:endParaRPr lang="fr-FR" sz="1400" b="1" dirty="0">
              <a:latin typeface="Tw Cen MT" pitchFamily="34" charset="0"/>
            </a:endParaRPr>
          </a:p>
        </p:txBody>
      </p:sp>
      <p:sp>
        <p:nvSpPr>
          <p:cNvPr id="13" name="Rectangle 12"/>
          <p:cNvSpPr/>
          <p:nvPr/>
        </p:nvSpPr>
        <p:spPr>
          <a:xfrm>
            <a:off x="3131997" y="4581128"/>
            <a:ext cx="5940000" cy="1600438"/>
          </a:xfrm>
          <a:prstGeom prst="rect">
            <a:avLst/>
          </a:prstGeom>
        </p:spPr>
        <p:style>
          <a:lnRef idx="1">
            <a:schemeClr val="dk1"/>
          </a:lnRef>
          <a:fillRef idx="1001">
            <a:schemeClr val="lt2"/>
          </a:fillRef>
          <a:effectRef idx="1">
            <a:schemeClr val="dk1"/>
          </a:effectRef>
          <a:fontRef idx="minor">
            <a:schemeClr val="dk1"/>
          </a:fontRef>
        </p:style>
        <p:txBody>
          <a:bodyPr wrap="square">
            <a:spAutoFit/>
          </a:bodyPr>
          <a:lstStyle/>
          <a:p>
            <a:pPr algn="just"/>
            <a:r>
              <a:rPr lang="fr-FR" sz="1400" b="1" dirty="0" smtClean="0">
                <a:latin typeface="Tw Cen MT" pitchFamily="34" charset="0"/>
              </a:rPr>
              <a:t>Si la permanence de la puissance des économies du Nord du continent, fortement mondialisées ne fait aucun doute, on observe cependant un ralentissement dans leurs taux de croissance. </a:t>
            </a:r>
            <a:r>
              <a:rPr lang="fr-FR" sz="1400" b="1" dirty="0">
                <a:latin typeface="Tw Cen MT" pitchFamily="34" charset="0"/>
              </a:rPr>
              <a:t>C</a:t>
            </a:r>
            <a:r>
              <a:rPr lang="fr-FR" sz="1400" b="1" dirty="0" smtClean="0">
                <a:latin typeface="Tw Cen MT" pitchFamily="34" charset="0"/>
              </a:rPr>
              <a:t>ertains pays fortement dépendants de la demande Nord américaine (ex : Porto Rico) connaissent une situation de marasme économique. A l’inverse, l’ensemble de l’Amérique du Sud connait une croissance soutenue depuis les cinq dernières années. C’est par exemple le cas de l’espace andin. </a:t>
            </a:r>
            <a:endParaRPr lang="fr-FR" sz="1400" b="1" dirty="0">
              <a:latin typeface="Tw Cen MT" pitchFamily="34" charset="0"/>
            </a:endParaRPr>
          </a:p>
        </p:txBody>
      </p:sp>
      <p:pic>
        <p:nvPicPr>
          <p:cNvPr id="5123" name="Picture 3"/>
          <p:cNvPicPr preferRelativeResize="0">
            <a:picLocks noChangeArrowheads="1"/>
          </p:cNvPicPr>
          <p:nvPr/>
        </p:nvPicPr>
        <p:blipFill rotWithShape="1">
          <a:blip r:embed="rId4">
            <a:extLst>
              <a:ext uri="{28A0092B-C50C-407E-A947-70E740481C1C}">
                <a14:useLocalDpi xmlns:a14="http://schemas.microsoft.com/office/drawing/2010/main" val="0"/>
              </a:ext>
            </a:extLst>
          </a:blip>
          <a:srcRect l="74732" t="9903" r="1561" b="9844"/>
          <a:stretch/>
        </p:blipFill>
        <p:spPr bwMode="auto">
          <a:xfrm>
            <a:off x="57432" y="421200"/>
            <a:ext cx="3002400" cy="639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p:cNvSpPr txBox="1"/>
          <p:nvPr/>
        </p:nvSpPr>
        <p:spPr>
          <a:xfrm>
            <a:off x="3131840" y="1681063"/>
            <a:ext cx="5940000" cy="307777"/>
          </a:xfrm>
          <a:prstGeom prst="rect">
            <a:avLst/>
          </a:prstGeom>
          <a:ln>
            <a:solidFill>
              <a:schemeClr val="bg1"/>
            </a:solid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fr-FR" sz="1400" b="1" dirty="0" smtClean="0">
                <a:latin typeface="Tw Cen MT" pitchFamily="34" charset="0"/>
              </a:rPr>
              <a:t>Analysez la carte portant sur l’indice de Gini ? Que pouvez vous en déduire ?</a:t>
            </a:r>
            <a:endParaRPr lang="fr-FR" sz="1400" b="1" dirty="0">
              <a:latin typeface="Tw Cen MT" pitchFamily="34" charset="0"/>
            </a:endParaRPr>
          </a:p>
        </p:txBody>
      </p:sp>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8478" t="7130" r="59540" b="18740"/>
          <a:stretch/>
        </p:blipFill>
        <p:spPr bwMode="auto">
          <a:xfrm>
            <a:off x="26340" y="423365"/>
            <a:ext cx="3033492" cy="639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131840" y="5643825"/>
            <a:ext cx="5939840" cy="1169551"/>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fr-FR" sz="1400" b="1" u="sng" dirty="0">
                <a:effectLst>
                  <a:outerShdw blurRad="38100" dist="38100" dir="2700000" algn="tl">
                    <a:srgbClr val="000000">
                      <a:alpha val="43137"/>
                    </a:srgbClr>
                  </a:outerShdw>
                </a:effectLst>
                <a:latin typeface="Tw Cen MT" pitchFamily="34" charset="0"/>
              </a:rPr>
              <a:t>L'indice (ou coefficient) de Gini</a:t>
            </a:r>
            <a:r>
              <a:rPr lang="fr-FR" sz="1400" b="1" dirty="0">
                <a:effectLst>
                  <a:outerShdw blurRad="38100" dist="38100" dir="2700000" algn="tl">
                    <a:srgbClr val="000000">
                      <a:alpha val="43137"/>
                    </a:srgbClr>
                  </a:outerShdw>
                </a:effectLst>
                <a:latin typeface="Tw Cen MT" pitchFamily="34" charset="0"/>
              </a:rPr>
              <a:t> </a:t>
            </a:r>
            <a:r>
              <a:rPr lang="fr-FR" sz="1400" b="1" dirty="0">
                <a:latin typeface="Tw Cen MT" pitchFamily="34" charset="0"/>
              </a:rPr>
              <a:t>est un indicateur synthétique d'inégalités de salaires (de revenus, de niveaux de </a:t>
            </a:r>
            <a:r>
              <a:rPr lang="fr-FR" sz="1400" b="1" dirty="0" smtClean="0">
                <a:latin typeface="Tw Cen MT" pitchFamily="34" charset="0"/>
              </a:rPr>
              <a:t>vie ...). </a:t>
            </a:r>
            <a:r>
              <a:rPr lang="fr-FR" sz="1400" b="1" dirty="0">
                <a:latin typeface="Tw Cen MT" pitchFamily="34" charset="0"/>
              </a:rPr>
              <a:t>Il varie entre 0 et </a:t>
            </a:r>
            <a:r>
              <a:rPr lang="fr-FR" sz="1400" b="1" dirty="0" smtClean="0">
                <a:latin typeface="Tw Cen MT" pitchFamily="34" charset="0"/>
              </a:rPr>
              <a:t>100. </a:t>
            </a:r>
            <a:r>
              <a:rPr lang="fr-FR" sz="1400" b="1" dirty="0">
                <a:latin typeface="Tw Cen MT" pitchFamily="34" charset="0"/>
              </a:rPr>
              <a:t>Il est égal à 0 dans une situation d'égalité parfaite </a:t>
            </a:r>
            <a:r>
              <a:rPr lang="fr-FR" sz="1400" b="1" dirty="0" smtClean="0">
                <a:latin typeface="Tw Cen MT" pitchFamily="34" charset="0"/>
              </a:rPr>
              <a:t>(où </a:t>
            </a:r>
            <a:r>
              <a:rPr lang="fr-FR" sz="1400" b="1" dirty="0">
                <a:latin typeface="Tw Cen MT" pitchFamily="34" charset="0"/>
              </a:rPr>
              <a:t>tous les salaires, les revenus, les niveaux de vie... seraient </a:t>
            </a:r>
            <a:r>
              <a:rPr lang="fr-FR" sz="1400" b="1" dirty="0" smtClean="0">
                <a:latin typeface="Tw Cen MT" pitchFamily="34" charset="0"/>
              </a:rPr>
              <a:t>égaux). </a:t>
            </a:r>
            <a:r>
              <a:rPr lang="fr-FR" sz="1400" b="1" dirty="0">
                <a:latin typeface="Tw Cen MT" pitchFamily="34" charset="0"/>
              </a:rPr>
              <a:t>A l'autre extrême, il est égal à </a:t>
            </a:r>
            <a:r>
              <a:rPr lang="fr-FR" sz="1400" b="1" dirty="0" smtClean="0">
                <a:latin typeface="Tw Cen MT" pitchFamily="34" charset="0"/>
              </a:rPr>
              <a:t>100 </a:t>
            </a:r>
            <a:r>
              <a:rPr lang="fr-FR" sz="1400" b="1" dirty="0">
                <a:latin typeface="Tw Cen MT" pitchFamily="34" charset="0"/>
              </a:rPr>
              <a:t>dans une situation la plus inégalitaire </a:t>
            </a:r>
            <a:r>
              <a:rPr lang="fr-FR" sz="1400" b="1" dirty="0" smtClean="0">
                <a:latin typeface="Tw Cen MT" pitchFamily="34" charset="0"/>
              </a:rPr>
              <a:t>possible.</a:t>
            </a:r>
            <a:endParaRPr lang="fr-FR" sz="1400" b="1" dirty="0">
              <a:effectLst/>
              <a:latin typeface="Tw Cen MT" pitchFamily="34" charset="0"/>
            </a:endParaRPr>
          </a:p>
        </p:txBody>
      </p:sp>
    </p:spTree>
    <p:extLst>
      <p:ext uri="{BB962C8B-B14F-4D97-AF65-F5344CB8AC3E}">
        <p14:creationId xmlns:p14="http://schemas.microsoft.com/office/powerpoint/2010/main" val="2308336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wheel(1)">
                                      <p:cBhvr>
                                        <p:cTn id="19" dur="2000"/>
                                        <p:tgtEl>
                                          <p:spTgt spid="1029"/>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ppt_y</p:attrName>
                                        </p:attrNameLst>
                                      </p:cBhvr>
                                      <p:tavLst>
                                        <p:tav tm="0">
                                          <p:val>
                                            <p:strVal val="#ppt_y+#ppt_h*1.125000"/>
                                          </p:val>
                                        </p:tav>
                                        <p:tav tm="100000">
                                          <p:val>
                                            <p:strVal val="#ppt_y"/>
                                          </p:val>
                                        </p:tav>
                                      </p:tavLst>
                                    </p:anim>
                                    <p:animEffect transition="in" filter="wipe(up)">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nodeType="clickEffect">
                                  <p:stCondLst>
                                    <p:cond delay="0"/>
                                  </p:stCondLst>
                                  <p:childTnLst>
                                    <p:anim calcmode="lin" valueType="num">
                                      <p:cBhvr>
                                        <p:cTn id="33" dur="500"/>
                                        <p:tgtEl>
                                          <p:spTgt spid="1029"/>
                                        </p:tgtEl>
                                        <p:attrNameLst>
                                          <p:attrName>ppt_w</p:attrName>
                                        </p:attrNameLst>
                                      </p:cBhvr>
                                      <p:tavLst>
                                        <p:tav tm="0">
                                          <p:val>
                                            <p:strVal val="ppt_w"/>
                                          </p:val>
                                        </p:tav>
                                        <p:tav tm="100000">
                                          <p:val>
                                            <p:fltVal val="0"/>
                                          </p:val>
                                        </p:tav>
                                      </p:tavLst>
                                    </p:anim>
                                    <p:anim calcmode="lin" valueType="num">
                                      <p:cBhvr>
                                        <p:cTn id="34" dur="500"/>
                                        <p:tgtEl>
                                          <p:spTgt spid="1029"/>
                                        </p:tgtEl>
                                        <p:attrNameLst>
                                          <p:attrName>ppt_h</p:attrName>
                                        </p:attrNameLst>
                                      </p:cBhvr>
                                      <p:tavLst>
                                        <p:tav tm="0">
                                          <p:val>
                                            <p:strVal val="ppt_h"/>
                                          </p:val>
                                        </p:tav>
                                        <p:tav tm="100000">
                                          <p:val>
                                            <p:fltVal val="0"/>
                                          </p:val>
                                        </p:tav>
                                      </p:tavLst>
                                    </p:anim>
                                    <p:animEffect transition="out" filter="fade">
                                      <p:cBhvr>
                                        <p:cTn id="35" dur="500"/>
                                        <p:tgtEl>
                                          <p:spTgt spid="1029"/>
                                        </p:tgtEl>
                                      </p:cBhvr>
                                    </p:animEffect>
                                    <p:set>
                                      <p:cBhvr>
                                        <p:cTn id="36" dur="1" fill="hold">
                                          <p:stCondLst>
                                            <p:cond delay="499"/>
                                          </p:stCondLst>
                                        </p:cTn>
                                        <p:tgtEl>
                                          <p:spTgt spid="1029"/>
                                        </p:tgtEl>
                                        <p:attrNameLst>
                                          <p:attrName>style.visibility</p:attrName>
                                        </p:attrNameLst>
                                      </p:cBhvr>
                                      <p:to>
                                        <p:strVal val="hidden"/>
                                      </p:to>
                                    </p:set>
                                  </p:childTnLst>
                                </p:cTn>
                              </p:par>
                            </p:childTnLst>
                          </p:cTn>
                        </p:par>
                        <p:par>
                          <p:cTn id="37" fill="hold">
                            <p:stCondLst>
                              <p:cond delay="500"/>
                            </p:stCondLst>
                            <p:childTnLst>
                              <p:par>
                                <p:cTn id="38" presetID="21" presetClass="entr" presetSubtype="1" fill="hold" nodeType="afterEffect">
                                  <p:stCondLst>
                                    <p:cond delay="0"/>
                                  </p:stCondLst>
                                  <p:childTnLst>
                                    <p:set>
                                      <p:cBhvr>
                                        <p:cTn id="39" dur="1" fill="hold">
                                          <p:stCondLst>
                                            <p:cond delay="0"/>
                                          </p:stCondLst>
                                        </p:cTn>
                                        <p:tgtEl>
                                          <p:spTgt spid="5123"/>
                                        </p:tgtEl>
                                        <p:attrNameLst>
                                          <p:attrName>style.visibility</p:attrName>
                                        </p:attrNameLst>
                                      </p:cBhvr>
                                      <p:to>
                                        <p:strVal val="visible"/>
                                      </p:to>
                                    </p:set>
                                    <p:animEffect transition="in" filter="wheel(1)">
                                      <p:cBhvr>
                                        <p:cTn id="40" dur="2000"/>
                                        <p:tgtEl>
                                          <p:spTgt spid="5123"/>
                                        </p:tgtEl>
                                      </p:cBhvr>
                                    </p:animEffect>
                                  </p:childTnLst>
                                </p:cTn>
                              </p:par>
                            </p:childTnLst>
                          </p:cTn>
                        </p:par>
                        <p:par>
                          <p:cTn id="41" fill="hold">
                            <p:stCondLst>
                              <p:cond delay="2500"/>
                            </p:stCondLst>
                            <p:childTnLst>
                              <p:par>
                                <p:cTn id="42" presetID="1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p:tgtEl>
                                          <p:spTgt spid="9"/>
                                        </p:tgtEl>
                                        <p:attrNameLst>
                                          <p:attrName>ppt_y</p:attrName>
                                        </p:attrNameLst>
                                      </p:cBhvr>
                                      <p:tavLst>
                                        <p:tav tm="0">
                                          <p:val>
                                            <p:strVal val="#ppt_y+#ppt_h*1.125000"/>
                                          </p:val>
                                        </p:tav>
                                        <p:tav tm="100000">
                                          <p:val>
                                            <p:strVal val="#ppt_y"/>
                                          </p:val>
                                        </p:tav>
                                      </p:tavLst>
                                    </p:anim>
                                    <p:animEffect transition="in" filter="wipe(up)">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1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32" fill="hold" nodeType="clickEffect">
                                  <p:stCondLst>
                                    <p:cond delay="0"/>
                                  </p:stCondLst>
                                  <p:childTnLst>
                                    <p:anim calcmode="lin" valueType="num">
                                      <p:cBhvr>
                                        <p:cTn id="54" dur="500"/>
                                        <p:tgtEl>
                                          <p:spTgt spid="5123"/>
                                        </p:tgtEl>
                                        <p:attrNameLst>
                                          <p:attrName>ppt_w</p:attrName>
                                        </p:attrNameLst>
                                      </p:cBhvr>
                                      <p:tavLst>
                                        <p:tav tm="0">
                                          <p:val>
                                            <p:strVal val="ppt_w"/>
                                          </p:val>
                                        </p:tav>
                                        <p:tav tm="100000">
                                          <p:val>
                                            <p:fltVal val="0"/>
                                          </p:val>
                                        </p:tav>
                                      </p:tavLst>
                                    </p:anim>
                                    <p:anim calcmode="lin" valueType="num">
                                      <p:cBhvr>
                                        <p:cTn id="55" dur="500"/>
                                        <p:tgtEl>
                                          <p:spTgt spid="5123"/>
                                        </p:tgtEl>
                                        <p:attrNameLst>
                                          <p:attrName>ppt_h</p:attrName>
                                        </p:attrNameLst>
                                      </p:cBhvr>
                                      <p:tavLst>
                                        <p:tav tm="0">
                                          <p:val>
                                            <p:strVal val="ppt_h"/>
                                          </p:val>
                                        </p:tav>
                                        <p:tav tm="100000">
                                          <p:val>
                                            <p:fltVal val="0"/>
                                          </p:val>
                                        </p:tav>
                                      </p:tavLst>
                                    </p:anim>
                                    <p:animEffect transition="out" filter="fade">
                                      <p:cBhvr>
                                        <p:cTn id="56" dur="500"/>
                                        <p:tgtEl>
                                          <p:spTgt spid="5123"/>
                                        </p:tgtEl>
                                      </p:cBhvr>
                                    </p:animEffect>
                                    <p:set>
                                      <p:cBhvr>
                                        <p:cTn id="57" dur="1" fill="hold">
                                          <p:stCondLst>
                                            <p:cond delay="499"/>
                                          </p:stCondLst>
                                        </p:cTn>
                                        <p:tgtEl>
                                          <p:spTgt spid="5123"/>
                                        </p:tgtEl>
                                        <p:attrNameLst>
                                          <p:attrName>style.visibility</p:attrName>
                                        </p:attrNameLst>
                                      </p:cBhvr>
                                      <p:to>
                                        <p:strVal val="hidden"/>
                                      </p:to>
                                    </p:set>
                                  </p:childTnLst>
                                </p:cTn>
                              </p:par>
                              <p:par>
                                <p:cTn id="58" presetID="53" presetClass="exit" presetSubtype="32" fill="hold" grpId="1" nodeType="withEffect">
                                  <p:stCondLst>
                                    <p:cond delay="0"/>
                                  </p:stCondLst>
                                  <p:childTnLst>
                                    <p:anim calcmode="lin" valueType="num">
                                      <p:cBhvr>
                                        <p:cTn id="59" dur="500"/>
                                        <p:tgtEl>
                                          <p:spTgt spid="8"/>
                                        </p:tgtEl>
                                        <p:attrNameLst>
                                          <p:attrName>ppt_w</p:attrName>
                                        </p:attrNameLst>
                                      </p:cBhvr>
                                      <p:tavLst>
                                        <p:tav tm="0">
                                          <p:val>
                                            <p:strVal val="ppt_w"/>
                                          </p:val>
                                        </p:tav>
                                        <p:tav tm="100000">
                                          <p:val>
                                            <p:fltVal val="0"/>
                                          </p:val>
                                        </p:tav>
                                      </p:tavLst>
                                    </p:anim>
                                    <p:anim calcmode="lin" valueType="num">
                                      <p:cBhvr>
                                        <p:cTn id="60" dur="500"/>
                                        <p:tgtEl>
                                          <p:spTgt spid="8"/>
                                        </p:tgtEl>
                                        <p:attrNameLst>
                                          <p:attrName>ppt_h</p:attrName>
                                        </p:attrNameLst>
                                      </p:cBhvr>
                                      <p:tavLst>
                                        <p:tav tm="0">
                                          <p:val>
                                            <p:strVal val="ppt_h"/>
                                          </p:val>
                                        </p:tav>
                                        <p:tav tm="100000">
                                          <p:val>
                                            <p:fltVal val="0"/>
                                          </p:val>
                                        </p:tav>
                                      </p:tavLst>
                                    </p:anim>
                                    <p:animEffect transition="out" filter="fad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53" presetClass="exit" presetSubtype="32" fill="hold" grpId="1" nodeType="withEffect">
                                  <p:stCondLst>
                                    <p:cond delay="0"/>
                                  </p:stCondLst>
                                  <p:childTnLst>
                                    <p:anim calcmode="lin" valueType="num">
                                      <p:cBhvr>
                                        <p:cTn id="64" dur="500"/>
                                        <p:tgtEl>
                                          <p:spTgt spid="9"/>
                                        </p:tgtEl>
                                        <p:attrNameLst>
                                          <p:attrName>ppt_w</p:attrName>
                                        </p:attrNameLst>
                                      </p:cBhvr>
                                      <p:tavLst>
                                        <p:tav tm="0">
                                          <p:val>
                                            <p:strVal val="ppt_w"/>
                                          </p:val>
                                        </p:tav>
                                        <p:tav tm="100000">
                                          <p:val>
                                            <p:fltVal val="0"/>
                                          </p:val>
                                        </p:tav>
                                      </p:tavLst>
                                    </p:anim>
                                    <p:anim calcmode="lin" valueType="num">
                                      <p:cBhvr>
                                        <p:cTn id="65" dur="500"/>
                                        <p:tgtEl>
                                          <p:spTgt spid="9"/>
                                        </p:tgtEl>
                                        <p:attrNameLst>
                                          <p:attrName>ppt_h</p:attrName>
                                        </p:attrNameLst>
                                      </p:cBhvr>
                                      <p:tavLst>
                                        <p:tav tm="0">
                                          <p:val>
                                            <p:strVal val="ppt_h"/>
                                          </p:val>
                                        </p:tav>
                                        <p:tav tm="100000">
                                          <p:val>
                                            <p:fltVal val="0"/>
                                          </p:val>
                                        </p:tav>
                                      </p:tavLst>
                                    </p:anim>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53" presetClass="exit" presetSubtype="32" fill="hold" grpId="1" nodeType="withEffect">
                                  <p:stCondLst>
                                    <p:cond delay="0"/>
                                  </p:stCondLst>
                                  <p:childTnLst>
                                    <p:anim calcmode="lin" valueType="num">
                                      <p:cBhvr>
                                        <p:cTn id="69" dur="500"/>
                                        <p:tgtEl>
                                          <p:spTgt spid="13"/>
                                        </p:tgtEl>
                                        <p:attrNameLst>
                                          <p:attrName>ppt_w</p:attrName>
                                        </p:attrNameLst>
                                      </p:cBhvr>
                                      <p:tavLst>
                                        <p:tav tm="0">
                                          <p:val>
                                            <p:strVal val="ppt_w"/>
                                          </p:val>
                                        </p:tav>
                                        <p:tav tm="100000">
                                          <p:val>
                                            <p:fltVal val="0"/>
                                          </p:val>
                                        </p:tav>
                                      </p:tavLst>
                                    </p:anim>
                                    <p:anim calcmode="lin" valueType="num">
                                      <p:cBhvr>
                                        <p:cTn id="70" dur="500"/>
                                        <p:tgtEl>
                                          <p:spTgt spid="13"/>
                                        </p:tgtEl>
                                        <p:attrNameLst>
                                          <p:attrName>ppt_h</p:attrName>
                                        </p:attrNameLst>
                                      </p:cBhvr>
                                      <p:tavLst>
                                        <p:tav tm="0">
                                          <p:val>
                                            <p:strVal val="ppt_h"/>
                                          </p:val>
                                        </p:tav>
                                        <p:tav tm="100000">
                                          <p:val>
                                            <p:fltVal val="0"/>
                                          </p:val>
                                        </p:tav>
                                      </p:tavLst>
                                    </p:anim>
                                    <p:animEffect transition="out" filter="fade">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par>
                                <p:cTn id="73" presetID="53" presetClass="exit" presetSubtype="32" fill="hold" grpId="1" nodeType="withEffect">
                                  <p:stCondLst>
                                    <p:cond delay="0"/>
                                  </p:stCondLst>
                                  <p:childTnLst>
                                    <p:anim calcmode="lin" valueType="num">
                                      <p:cBhvr>
                                        <p:cTn id="74" dur="500"/>
                                        <p:tgtEl>
                                          <p:spTgt spid="4"/>
                                        </p:tgtEl>
                                        <p:attrNameLst>
                                          <p:attrName>ppt_w</p:attrName>
                                        </p:attrNameLst>
                                      </p:cBhvr>
                                      <p:tavLst>
                                        <p:tav tm="0">
                                          <p:val>
                                            <p:strVal val="ppt_w"/>
                                          </p:val>
                                        </p:tav>
                                        <p:tav tm="100000">
                                          <p:val>
                                            <p:fltVal val="0"/>
                                          </p:val>
                                        </p:tav>
                                      </p:tavLst>
                                    </p:anim>
                                    <p:anim calcmode="lin" valueType="num">
                                      <p:cBhvr>
                                        <p:cTn id="75" dur="500"/>
                                        <p:tgtEl>
                                          <p:spTgt spid="4"/>
                                        </p:tgtEl>
                                        <p:attrNameLst>
                                          <p:attrName>ppt_h</p:attrName>
                                        </p:attrNameLst>
                                      </p:cBhvr>
                                      <p:tavLst>
                                        <p:tav tm="0">
                                          <p:val>
                                            <p:strVal val="ppt_h"/>
                                          </p:val>
                                        </p:tav>
                                        <p:tav tm="100000">
                                          <p:val>
                                            <p:fltVal val="0"/>
                                          </p:val>
                                        </p:tav>
                                      </p:tavLst>
                                    </p:anim>
                                    <p:animEffect transition="out" filter="fade">
                                      <p:cBhvr>
                                        <p:cTn id="76" dur="500"/>
                                        <p:tgtEl>
                                          <p:spTgt spid="4"/>
                                        </p:tgtEl>
                                      </p:cBhvr>
                                    </p:animEffect>
                                    <p:set>
                                      <p:cBhvr>
                                        <p:cTn id="77" dur="1" fill="hold">
                                          <p:stCondLst>
                                            <p:cond delay="499"/>
                                          </p:stCondLst>
                                        </p:cTn>
                                        <p:tgtEl>
                                          <p:spTgt spid="4"/>
                                        </p:tgtEl>
                                        <p:attrNameLst>
                                          <p:attrName>style.visibility</p:attrName>
                                        </p:attrNameLst>
                                      </p:cBhvr>
                                      <p:to>
                                        <p:strVal val="hidden"/>
                                      </p:to>
                                    </p:set>
                                  </p:childTnLst>
                                </p:cTn>
                              </p:par>
                            </p:childTnLst>
                          </p:cTn>
                        </p:par>
                        <p:par>
                          <p:cTn id="78" fill="hold">
                            <p:stCondLst>
                              <p:cond delay="500"/>
                            </p:stCondLst>
                            <p:childTnLst>
                              <p:par>
                                <p:cTn id="79" presetID="21" presetClass="entr" presetSubtype="1" fill="hold" nodeType="afterEffect">
                                  <p:stCondLst>
                                    <p:cond delay="0"/>
                                  </p:stCondLst>
                                  <p:childTnLst>
                                    <p:set>
                                      <p:cBhvr>
                                        <p:cTn id="80" dur="1" fill="hold">
                                          <p:stCondLst>
                                            <p:cond delay="0"/>
                                          </p:stCondLst>
                                        </p:cTn>
                                        <p:tgtEl>
                                          <p:spTgt spid="1030"/>
                                        </p:tgtEl>
                                        <p:attrNameLst>
                                          <p:attrName>style.visibility</p:attrName>
                                        </p:attrNameLst>
                                      </p:cBhvr>
                                      <p:to>
                                        <p:strVal val="visible"/>
                                      </p:to>
                                    </p:set>
                                    <p:animEffect transition="in" filter="wheel(1)">
                                      <p:cBhvr>
                                        <p:cTn id="81" dur="2000"/>
                                        <p:tgtEl>
                                          <p:spTgt spid="1030"/>
                                        </p:tgtEl>
                                      </p:cBhvr>
                                    </p:animEffect>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wipe(left)">
                                      <p:cBhvr>
                                        <p:cTn id="85" dur="1000"/>
                                        <p:tgtEl>
                                          <p:spTgt spid="5"/>
                                        </p:tgtEl>
                                      </p:cBhvr>
                                    </p:animEffect>
                                  </p:childTnLst>
                                </p:cTn>
                              </p:par>
                            </p:childTnLst>
                          </p:cTn>
                        </p:par>
                        <p:par>
                          <p:cTn id="86" fill="hold">
                            <p:stCondLst>
                              <p:cond delay="3500"/>
                            </p:stCondLst>
                            <p:childTnLst>
                              <p:par>
                                <p:cTn id="87" presetID="12" presetClass="entr" presetSubtype="4"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additive="base">
                                        <p:cTn id="89" dur="500"/>
                                        <p:tgtEl>
                                          <p:spTgt spid="14"/>
                                        </p:tgtEl>
                                        <p:attrNameLst>
                                          <p:attrName>ppt_y</p:attrName>
                                        </p:attrNameLst>
                                      </p:cBhvr>
                                      <p:tavLst>
                                        <p:tav tm="0">
                                          <p:val>
                                            <p:strVal val="#ppt_y+#ppt_h*1.125000"/>
                                          </p:val>
                                        </p:tav>
                                        <p:tav tm="100000">
                                          <p:val>
                                            <p:strVal val="#ppt_y"/>
                                          </p:val>
                                        </p:tav>
                                      </p:tavLst>
                                    </p:anim>
                                    <p:animEffect transition="in" filter="wipe(up)">
                                      <p:cBhvr>
                                        <p:cTn id="90" dur="500"/>
                                        <p:tgtEl>
                                          <p:spTgt spid="14"/>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wipe(left)">
                                      <p:cBhvr>
                                        <p:cTn id="9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4" grpId="1" animBg="1"/>
      <p:bldP spid="8" grpId="0" animBg="1"/>
      <p:bldP spid="8" grpId="1" animBg="1"/>
      <p:bldP spid="9" grpId="0" animBg="1"/>
      <p:bldP spid="9" grpId="1" animBg="1"/>
      <p:bldP spid="10" grpId="0" animBg="1"/>
      <p:bldP spid="13" grpId="0" animBg="1"/>
      <p:bldP spid="13" grpId="1" animBg="1"/>
      <p:bldP spid="1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4661917" y="1295344"/>
            <a:ext cx="4158556" cy="5448809"/>
            <a:chOff x="4661917" y="1295344"/>
            <a:chExt cx="4158556" cy="5448809"/>
          </a:xfrm>
        </p:grpSpPr>
        <p:sp>
          <p:nvSpPr>
            <p:cNvPr id="11" name="Rectangle 10"/>
            <p:cNvSpPr/>
            <p:nvPr/>
          </p:nvSpPr>
          <p:spPr>
            <a:xfrm>
              <a:off x="4661917" y="1295344"/>
              <a:ext cx="4158556" cy="5446024"/>
            </a:xfrm>
            <a:prstGeom prst="rect">
              <a:avLst/>
            </a:prstGeom>
            <a:solidFill>
              <a:schemeClr val="bg2">
                <a:lumMod val="25000"/>
                <a:alpha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0" name="Picture 6" descr="Fichier:Colonizationoftheamericas-blank.png">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1917" y="1364078"/>
              <a:ext cx="4158555" cy="53800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139274" y="2875002"/>
              <a:ext cx="1681197" cy="523220"/>
            </a:xfrm>
            <a:prstGeom prst="rect">
              <a:avLst/>
            </a:prstGeom>
          </p:spPr>
          <p:txBody>
            <a:bodyPr wrap="square">
              <a:spAutoFit/>
            </a:bodyPr>
            <a:lstStyle/>
            <a:p>
              <a:pPr algn="ctr"/>
              <a:r>
                <a:rPr lang="fr-FR" sz="1400" b="1" cap="small" dirty="0" smtClean="0">
                  <a:solidFill>
                    <a:schemeClr val="bg1"/>
                  </a:solidFill>
                  <a:latin typeface="Tw Cen MT" pitchFamily="34" charset="0"/>
                </a:rPr>
                <a:t>La colonisation </a:t>
              </a:r>
              <a:r>
                <a:rPr lang="fr-FR" sz="1400" b="1" cap="small" dirty="0">
                  <a:solidFill>
                    <a:schemeClr val="bg1"/>
                  </a:solidFill>
                  <a:latin typeface="Tw Cen MT" pitchFamily="34" charset="0"/>
                </a:rPr>
                <a:t>européenne en 1750</a:t>
              </a:r>
            </a:p>
          </p:txBody>
        </p:sp>
      </p:grpSp>
      <p:sp>
        <p:nvSpPr>
          <p:cNvPr id="6" name="Rectangle 5"/>
          <p:cNvSpPr/>
          <p:nvPr/>
        </p:nvSpPr>
        <p:spPr>
          <a:xfrm>
            <a:off x="2123728" y="5079375"/>
            <a:ext cx="4572000" cy="1661993"/>
          </a:xfrm>
          <a:prstGeom prst="rect">
            <a:avLst/>
          </a:prstGeom>
          <a:solidFill>
            <a:schemeClr val="bg2">
              <a:lumMod val="25000"/>
              <a:alpha val="80000"/>
            </a:schemeClr>
          </a:solidFill>
          <a:ln>
            <a:solidFill>
              <a:schemeClr val="bg1">
                <a:lumMod val="65000"/>
              </a:schemeClr>
            </a:solidFill>
          </a:ln>
        </p:spPr>
        <p:txBody>
          <a:bodyPr>
            <a:spAutoFit/>
          </a:bodyPr>
          <a:lstStyle/>
          <a:p>
            <a:pPr>
              <a:tabLst>
                <a:tab pos="363538" algn="l"/>
              </a:tabLst>
            </a:pPr>
            <a:r>
              <a:rPr lang="fr-FR" dirty="0">
                <a:solidFill>
                  <a:schemeClr val="bg1"/>
                </a:solidFill>
              </a:rPr>
              <a:t>   </a:t>
            </a:r>
            <a:r>
              <a:rPr lang="fr-FR" dirty="0" smtClean="0">
                <a:solidFill>
                  <a:schemeClr val="bg1"/>
                </a:solidFill>
              </a:rPr>
              <a:t>	</a:t>
            </a:r>
            <a:r>
              <a:rPr lang="fr-FR" sz="1400" b="1" dirty="0" smtClean="0">
                <a:solidFill>
                  <a:schemeClr val="bg1"/>
                </a:solidFill>
                <a:latin typeface="Tw Cen MT" pitchFamily="34" charset="0"/>
              </a:rPr>
              <a:t>Territoire </a:t>
            </a:r>
            <a:r>
              <a:rPr lang="fr-FR" sz="1400" b="1" dirty="0">
                <a:solidFill>
                  <a:schemeClr val="bg1"/>
                </a:solidFill>
                <a:latin typeface="Tw Cen MT" pitchFamily="34" charset="0"/>
              </a:rPr>
              <a:t>espagnol </a:t>
            </a:r>
          </a:p>
          <a:p>
            <a:pPr>
              <a:tabLst>
                <a:tab pos="363538" algn="l"/>
              </a:tabLst>
            </a:pPr>
            <a:r>
              <a:rPr lang="fr-FR" sz="1400" b="1" dirty="0">
                <a:solidFill>
                  <a:schemeClr val="bg1"/>
                </a:solidFill>
                <a:latin typeface="Tw Cen MT" pitchFamily="34" charset="0"/>
              </a:rPr>
              <a:t>   </a:t>
            </a:r>
            <a:r>
              <a:rPr lang="fr-FR" sz="1400" b="1" dirty="0" smtClean="0">
                <a:solidFill>
                  <a:schemeClr val="bg1"/>
                </a:solidFill>
                <a:latin typeface="Tw Cen MT" pitchFamily="34" charset="0"/>
              </a:rPr>
              <a:t>	Territoire </a:t>
            </a:r>
            <a:r>
              <a:rPr lang="fr-FR" sz="1400" b="1" dirty="0">
                <a:solidFill>
                  <a:schemeClr val="bg1"/>
                </a:solidFill>
                <a:latin typeface="Tw Cen MT" pitchFamily="34" charset="0"/>
              </a:rPr>
              <a:t>revendiqué par l'Espagne </a:t>
            </a:r>
          </a:p>
          <a:p>
            <a:pPr>
              <a:tabLst>
                <a:tab pos="363538" algn="l"/>
              </a:tabLst>
            </a:pPr>
            <a:r>
              <a:rPr lang="fr-FR" sz="1400" b="1" dirty="0">
                <a:solidFill>
                  <a:schemeClr val="bg1"/>
                </a:solidFill>
                <a:latin typeface="Tw Cen MT" pitchFamily="34" charset="0"/>
              </a:rPr>
              <a:t>     </a:t>
            </a:r>
            <a:r>
              <a:rPr lang="fr-FR" sz="1400" b="1" dirty="0" smtClean="0">
                <a:solidFill>
                  <a:schemeClr val="bg1"/>
                </a:solidFill>
                <a:latin typeface="Tw Cen MT" pitchFamily="34" charset="0"/>
              </a:rPr>
              <a:t>	Territoire </a:t>
            </a:r>
            <a:r>
              <a:rPr lang="fr-FR" sz="1400" b="1" dirty="0">
                <a:solidFill>
                  <a:schemeClr val="bg1"/>
                </a:solidFill>
                <a:latin typeface="Tw Cen MT" pitchFamily="34" charset="0"/>
              </a:rPr>
              <a:t>portugais </a:t>
            </a:r>
          </a:p>
          <a:p>
            <a:pPr>
              <a:tabLst>
                <a:tab pos="363538" algn="l"/>
              </a:tabLst>
            </a:pPr>
            <a:r>
              <a:rPr lang="fr-FR" sz="1400" b="1" dirty="0">
                <a:solidFill>
                  <a:schemeClr val="bg1"/>
                </a:solidFill>
                <a:latin typeface="Tw Cen MT" pitchFamily="34" charset="0"/>
              </a:rPr>
              <a:t>    </a:t>
            </a:r>
            <a:r>
              <a:rPr lang="fr-FR" sz="1400" b="1" dirty="0" smtClean="0">
                <a:solidFill>
                  <a:schemeClr val="bg1"/>
                </a:solidFill>
                <a:latin typeface="Tw Cen MT" pitchFamily="34" charset="0"/>
              </a:rPr>
              <a:t>	Territoire </a:t>
            </a:r>
            <a:r>
              <a:rPr lang="fr-FR" sz="1400" b="1" dirty="0">
                <a:solidFill>
                  <a:schemeClr val="bg1"/>
                </a:solidFill>
                <a:latin typeface="Tw Cen MT" pitchFamily="34" charset="0"/>
              </a:rPr>
              <a:t>français </a:t>
            </a:r>
          </a:p>
          <a:p>
            <a:pPr>
              <a:tabLst>
                <a:tab pos="363538" algn="l"/>
              </a:tabLst>
            </a:pPr>
            <a:r>
              <a:rPr lang="fr-FR" sz="1400" b="1" dirty="0">
                <a:solidFill>
                  <a:schemeClr val="bg1"/>
                </a:solidFill>
                <a:latin typeface="Tw Cen MT" pitchFamily="34" charset="0"/>
              </a:rPr>
              <a:t>     </a:t>
            </a:r>
            <a:r>
              <a:rPr lang="fr-FR" sz="1400" b="1" dirty="0" smtClean="0">
                <a:solidFill>
                  <a:schemeClr val="bg1"/>
                </a:solidFill>
                <a:latin typeface="Tw Cen MT" pitchFamily="34" charset="0"/>
              </a:rPr>
              <a:t>	Territoire </a:t>
            </a:r>
            <a:r>
              <a:rPr lang="fr-FR" sz="1400" b="1" dirty="0">
                <a:solidFill>
                  <a:schemeClr val="bg1"/>
                </a:solidFill>
                <a:latin typeface="Tw Cen MT" pitchFamily="34" charset="0"/>
              </a:rPr>
              <a:t>français revendiqué par les </a:t>
            </a:r>
            <a:r>
              <a:rPr lang="fr-FR" sz="1400" b="1" dirty="0" smtClean="0">
                <a:solidFill>
                  <a:schemeClr val="bg1"/>
                </a:solidFill>
                <a:latin typeface="Tw Cen MT" pitchFamily="34" charset="0"/>
              </a:rPr>
              <a:t>Britanniques </a:t>
            </a:r>
            <a:endParaRPr lang="fr-FR" sz="1400" b="1" dirty="0">
              <a:solidFill>
                <a:schemeClr val="bg1"/>
              </a:solidFill>
              <a:latin typeface="Tw Cen MT" pitchFamily="34" charset="0"/>
            </a:endParaRPr>
          </a:p>
          <a:p>
            <a:pPr>
              <a:tabLst>
                <a:tab pos="363538" algn="l"/>
              </a:tabLst>
            </a:pPr>
            <a:r>
              <a:rPr lang="fr-FR" sz="1400" b="1" dirty="0">
                <a:solidFill>
                  <a:schemeClr val="bg1"/>
                </a:solidFill>
                <a:latin typeface="Tw Cen MT" pitchFamily="34" charset="0"/>
              </a:rPr>
              <a:t>    </a:t>
            </a:r>
            <a:r>
              <a:rPr lang="fr-FR" sz="1400" b="1" dirty="0" smtClean="0">
                <a:solidFill>
                  <a:schemeClr val="bg1"/>
                </a:solidFill>
                <a:latin typeface="Tw Cen MT" pitchFamily="34" charset="0"/>
              </a:rPr>
              <a:t>	Territoire </a:t>
            </a:r>
            <a:r>
              <a:rPr lang="fr-FR" sz="1400" b="1" dirty="0">
                <a:solidFill>
                  <a:schemeClr val="bg1"/>
                </a:solidFill>
                <a:latin typeface="Tw Cen MT" pitchFamily="34" charset="0"/>
              </a:rPr>
              <a:t>britannique </a:t>
            </a:r>
          </a:p>
          <a:p>
            <a:pPr>
              <a:tabLst>
                <a:tab pos="363538" algn="l"/>
              </a:tabLst>
            </a:pPr>
            <a:r>
              <a:rPr lang="fr-FR" sz="1400" b="1" dirty="0">
                <a:solidFill>
                  <a:schemeClr val="bg1"/>
                </a:solidFill>
                <a:latin typeface="Tw Cen MT" pitchFamily="34" charset="0"/>
              </a:rPr>
              <a:t>    </a:t>
            </a:r>
            <a:r>
              <a:rPr lang="fr-FR" sz="1400" b="1" dirty="0" smtClean="0">
                <a:solidFill>
                  <a:schemeClr val="bg1"/>
                </a:solidFill>
                <a:latin typeface="Tw Cen MT" pitchFamily="34" charset="0"/>
              </a:rPr>
              <a:t>	Territoire </a:t>
            </a:r>
            <a:r>
              <a:rPr lang="fr-FR" sz="1400" b="1" dirty="0">
                <a:solidFill>
                  <a:schemeClr val="bg1"/>
                </a:solidFill>
                <a:latin typeface="Tw Cen MT" pitchFamily="34" charset="0"/>
              </a:rPr>
              <a:t>russe</a:t>
            </a:r>
            <a:endParaRPr lang="fr-FR" sz="1400" b="1" dirty="0">
              <a:solidFill>
                <a:schemeClr val="bg1"/>
              </a:solidFill>
              <a:effectLst/>
              <a:latin typeface="Tw Cen MT" pitchFamily="34" charset="0"/>
            </a:endParaRPr>
          </a:p>
        </p:txBody>
      </p:sp>
      <p:pic>
        <p:nvPicPr>
          <p:cNvPr id="1032" name="Picture 8" descr="Fichier:Eduardo Galeano - conferenza Vicenza 2.jpg">
            <a:hlinkClick r:id="rId5"/>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7500" b="91500" l="34066" r="96291">
                        <a14:foregroundMark x1="59478" y1="23500" x2="65110" y2="30333"/>
                        <a14:foregroundMark x1="66071" y1="34833" x2="67720" y2="46833"/>
                      </a14:backgroundRemoval>
                    </a14:imgEffect>
                  </a14:imgLayer>
                </a14:imgProps>
              </a:ext>
              <a:ext uri="{28A0092B-C50C-407E-A947-70E740481C1C}">
                <a14:useLocalDpi xmlns:a14="http://schemas.microsoft.com/office/drawing/2010/main" val="0"/>
              </a:ext>
            </a:extLst>
          </a:blip>
          <a:srcRect l="34067" t="16661" r="2340"/>
          <a:stretch/>
        </p:blipFill>
        <p:spPr bwMode="auto">
          <a:xfrm>
            <a:off x="0" y="3635502"/>
            <a:ext cx="3294112" cy="35578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35257"/>
            <a:ext cx="9144000" cy="584775"/>
          </a:xfrm>
          <a:prstGeom prst="rect">
            <a:avLst/>
          </a:prstGeom>
        </p:spPr>
        <p:txBody>
          <a:bodyPr wrap="square">
            <a:spAutoFit/>
          </a:bodyPr>
          <a:lstStyle/>
          <a:p>
            <a:pPr algn="ctr"/>
            <a:r>
              <a:rPr lang="fr-FR" sz="3200" b="1" u="sng"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John Handy LET" pitchFamily="2" charset="0"/>
              </a:rPr>
              <a:t>I. L'Amérique, un continent aux fortes tensions </a:t>
            </a:r>
          </a:p>
        </p:txBody>
      </p:sp>
      <p:sp>
        <p:nvSpPr>
          <p:cNvPr id="3" name="Rectangle 2"/>
          <p:cNvSpPr/>
          <p:nvPr/>
        </p:nvSpPr>
        <p:spPr>
          <a:xfrm>
            <a:off x="3707904" y="548680"/>
            <a:ext cx="536408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b="1" dirty="0">
                <a:solidFill>
                  <a:srgbClr val="00B050"/>
                </a:solidFill>
                <a:effectLst>
                  <a:outerShdw blurRad="38100" dist="38100" dir="2700000" algn="tl">
                    <a:srgbClr val="000000">
                      <a:alpha val="43137"/>
                    </a:srgbClr>
                  </a:outerShdw>
                </a:effectLst>
                <a:latin typeface="John Handy LET" pitchFamily="2" charset="0"/>
              </a:rPr>
              <a:t>2. Des tensions liées à l'histoire et la volonté d'hégémonie étasunienne sur le reste du continent.</a:t>
            </a:r>
          </a:p>
        </p:txBody>
      </p:sp>
      <p:sp>
        <p:nvSpPr>
          <p:cNvPr id="4" name="Rectangle 3"/>
          <p:cNvSpPr/>
          <p:nvPr/>
        </p:nvSpPr>
        <p:spPr>
          <a:xfrm>
            <a:off x="395536" y="548680"/>
            <a:ext cx="3240360" cy="289310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400" b="1" dirty="0" smtClean="0">
                <a:latin typeface="Tw Cen MT" pitchFamily="34" charset="0"/>
              </a:rPr>
              <a:t>Le continent américain regroupe </a:t>
            </a:r>
            <a:r>
              <a:rPr lang="fr-FR" sz="1400" b="1" dirty="0">
                <a:latin typeface="Tw Cen MT" pitchFamily="34" charset="0"/>
              </a:rPr>
              <a:t>de multiples états et reste </a:t>
            </a:r>
            <a:r>
              <a:rPr lang="fr-FR" sz="1400" b="1" dirty="0" smtClean="0">
                <a:latin typeface="Tw Cen MT" pitchFamily="34" charset="0"/>
              </a:rPr>
              <a:t>encore aujourd'hui </a:t>
            </a:r>
            <a:r>
              <a:rPr lang="fr-FR" sz="1400" b="1" dirty="0">
                <a:latin typeface="Tw Cen MT" pitchFamily="34" charset="0"/>
              </a:rPr>
              <a:t>profondément marqué par la colonisation européenne. Dès le </a:t>
            </a:r>
            <a:r>
              <a:rPr lang="fr-FR" sz="1400" b="1" dirty="0" smtClean="0">
                <a:latin typeface="Tw Cen MT" pitchFamily="34" charset="0"/>
              </a:rPr>
              <a:t>XVI</a:t>
            </a:r>
            <a:r>
              <a:rPr lang="fr-FR" sz="1400" b="1" baseline="30000" dirty="0" smtClean="0">
                <a:latin typeface="Tw Cen MT" pitchFamily="34" charset="0"/>
              </a:rPr>
              <a:t>ème </a:t>
            </a:r>
            <a:r>
              <a:rPr lang="fr-FR" sz="1400" b="1" dirty="0" smtClean="0">
                <a:latin typeface="Tw Cen MT" pitchFamily="34" charset="0"/>
              </a:rPr>
              <a:t> </a:t>
            </a:r>
            <a:r>
              <a:rPr lang="fr-FR" sz="1400" b="1" dirty="0">
                <a:latin typeface="Tw Cen MT" pitchFamily="34" charset="0"/>
              </a:rPr>
              <a:t>siècle, les Espagnols sont présents du Mexique à la Patagonie, les Portugais au Brésil et les Anglo-Saxons au Canada et aux Etats-Unis. Cette conquête met fin aux empires précolombiens et </a:t>
            </a:r>
            <a:r>
              <a:rPr lang="fr-FR" sz="1400" b="1" dirty="0" smtClean="0">
                <a:latin typeface="Tw Cen MT" pitchFamily="34" charset="0"/>
              </a:rPr>
              <a:t>décime les </a:t>
            </a:r>
            <a:r>
              <a:rPr lang="fr-FR" sz="1400" b="1" dirty="0">
                <a:latin typeface="Tw Cen MT" pitchFamily="34" charset="0"/>
              </a:rPr>
              <a:t>populations amérindiennes </a:t>
            </a:r>
            <a:r>
              <a:rPr lang="fr-FR" sz="1400" b="1" dirty="0" smtClean="0">
                <a:latin typeface="Tw Cen MT" pitchFamily="34" charset="0"/>
              </a:rPr>
              <a:t>ce qui est dénoncé dans l’ouvrage de </a:t>
            </a:r>
            <a:r>
              <a:rPr lang="fr-FR" sz="1400" b="1" dirty="0">
                <a:latin typeface="Tw Cen MT" pitchFamily="34" charset="0"/>
              </a:rPr>
              <a:t>l’écrivain </a:t>
            </a:r>
            <a:r>
              <a:rPr lang="fr-FR" sz="1400" b="1" dirty="0" smtClean="0">
                <a:latin typeface="Tw Cen MT" pitchFamily="34" charset="0"/>
              </a:rPr>
              <a:t>uruguayen Eduardo </a:t>
            </a:r>
            <a:r>
              <a:rPr lang="fr-FR" sz="1400" b="1" dirty="0">
                <a:latin typeface="Tw Cen MT" pitchFamily="34" charset="0"/>
              </a:rPr>
              <a:t>GALEANO </a:t>
            </a:r>
            <a:r>
              <a:rPr lang="fr-FR" sz="1400" b="1" dirty="0" smtClean="0">
                <a:latin typeface="Tw Cen MT" pitchFamily="34" charset="0"/>
              </a:rPr>
              <a:t>« </a:t>
            </a:r>
            <a:r>
              <a:rPr lang="fr-FR" sz="1400" b="1" dirty="0">
                <a:latin typeface="Tw Cen MT" pitchFamily="34" charset="0"/>
              </a:rPr>
              <a:t>les veines ouvertes de l'Amérique Latine </a:t>
            </a:r>
            <a:r>
              <a:rPr lang="fr-FR" sz="1400" b="1" dirty="0" smtClean="0">
                <a:latin typeface="Tw Cen MT" pitchFamily="34" charset="0"/>
              </a:rPr>
              <a:t>»</a:t>
            </a:r>
            <a:endParaRPr lang="fr-FR" sz="1400" b="1" dirty="0">
              <a:latin typeface="Tw Cen MT" pitchFamily="34"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2644095386"/>
              </p:ext>
            </p:extLst>
          </p:nvPr>
        </p:nvGraphicFramePr>
        <p:xfrm>
          <a:off x="2123728" y="5103354"/>
          <a:ext cx="360040" cy="1638014"/>
        </p:xfrm>
        <a:graphic>
          <a:graphicData uri="http://schemas.openxmlformats.org/drawingml/2006/table">
            <a:tbl>
              <a:tblPr bandRow="1">
                <a:tableStyleId>{5C22544A-7EE6-4342-B048-85BDC9FD1C3A}</a:tableStyleId>
              </a:tblPr>
              <a:tblGrid>
                <a:gridCol w="360040"/>
              </a:tblGrid>
              <a:tr h="234002">
                <a:tc>
                  <a:txBody>
                    <a:bodyPr/>
                    <a:lstStyle/>
                    <a:p>
                      <a:endParaRPr lang="fr-FR"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234002">
                <a:tc>
                  <a:txBody>
                    <a:bodyPr/>
                    <a:lstStyle/>
                    <a:p>
                      <a:endParaRPr lang="fr-FR"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r>
              <a:tr h="234002">
                <a:tc>
                  <a:txBody>
                    <a:bodyPr/>
                    <a:lstStyle/>
                    <a:p>
                      <a:endParaRPr lang="fr-FR"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r>
              <a:tr h="234002">
                <a:tc>
                  <a:txBody>
                    <a:bodyPr/>
                    <a:lstStyle/>
                    <a:p>
                      <a:endParaRPr lang="fr-FR"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99"/>
                    </a:solidFill>
                  </a:tcPr>
                </a:tc>
              </a:tr>
              <a:tr h="234002">
                <a:tc>
                  <a:txBody>
                    <a:bodyPr/>
                    <a:lstStyle/>
                    <a:p>
                      <a:endParaRPr lang="fr-FR"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34002">
                <a:tc>
                  <a:txBody>
                    <a:bodyPr/>
                    <a:lstStyle/>
                    <a:p>
                      <a:endParaRPr lang="fr-FR"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34002">
                <a:tc>
                  <a:txBody>
                    <a:bodyPr/>
                    <a:lstStyle/>
                    <a:p>
                      <a:endParaRPr lang="fr-FR"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r>
            </a:tbl>
          </a:graphicData>
        </a:graphic>
      </p:graphicFrame>
      <p:pic>
        <p:nvPicPr>
          <p:cNvPr id="1034" name="Picture 10" descr="http://images-booknode.com/book_cover/1/les-veines-ouvertes-de-l-amerique-latine-1068-250-4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8280" y="2369794"/>
            <a:ext cx="1764938" cy="2941563"/>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extLst>
            <a:ext uri="{909E8E84-426E-40DD-AFC4-6F175D3DCCD1}">
              <a14:hiddenFill xmlns:a14="http://schemas.microsoft.com/office/drawing/2010/main">
                <a:solidFill>
                  <a:srgbClr val="FFFFFF"/>
                </a:solidFill>
              </a14:hiddenFill>
            </a:ext>
          </a:extLst>
        </p:spPr>
      </p:pic>
      <p:sp>
        <p:nvSpPr>
          <p:cNvPr id="19" name="Rectangle 18"/>
          <p:cNvSpPr/>
          <p:nvPr/>
        </p:nvSpPr>
        <p:spPr>
          <a:xfrm>
            <a:off x="179512" y="548680"/>
            <a:ext cx="3456384" cy="35394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400" b="1" dirty="0">
                <a:latin typeface="Tw Cen MT" pitchFamily="34" charset="0"/>
              </a:rPr>
              <a:t>La traite </a:t>
            </a:r>
            <a:r>
              <a:rPr lang="fr-FR" sz="1400" b="1" dirty="0" smtClean="0">
                <a:latin typeface="Tw Cen MT" pitchFamily="34" charset="0"/>
              </a:rPr>
              <a:t>négrière marque </a:t>
            </a:r>
            <a:r>
              <a:rPr lang="fr-FR" sz="1400" b="1" dirty="0">
                <a:latin typeface="Tw Cen MT" pitchFamily="34" charset="0"/>
              </a:rPr>
              <a:t>ensuite les territoires brésilien, caribéen et </a:t>
            </a:r>
            <a:r>
              <a:rPr lang="fr-FR" sz="1400" b="1" dirty="0" smtClean="0">
                <a:latin typeface="Tw Cen MT" pitchFamily="34" charset="0"/>
              </a:rPr>
              <a:t>étasunien.</a:t>
            </a:r>
          </a:p>
          <a:p>
            <a:pPr algn="ctr"/>
            <a:r>
              <a:rPr lang="fr-FR" sz="1400" b="1" dirty="0" smtClean="0">
                <a:latin typeface="Tw Cen MT" pitchFamily="34" charset="0"/>
              </a:rPr>
              <a:t>Puis au début du XIX</a:t>
            </a:r>
            <a:r>
              <a:rPr lang="fr-FR" sz="1400" b="1" baseline="30000" dirty="0" smtClean="0">
                <a:latin typeface="Tw Cen MT" pitchFamily="34" charset="0"/>
              </a:rPr>
              <a:t>ème </a:t>
            </a:r>
            <a:r>
              <a:rPr lang="fr-FR" sz="1400" b="1" dirty="0" smtClean="0">
                <a:latin typeface="Tw Cen MT" pitchFamily="34" charset="0"/>
              </a:rPr>
              <a:t>siècle, les </a:t>
            </a:r>
            <a:r>
              <a:rPr lang="fr-FR" sz="1400" b="1" dirty="0">
                <a:latin typeface="Tw Cen MT" pitchFamily="34" charset="0"/>
              </a:rPr>
              <a:t>flux massifs de migrants européens contribuent au </a:t>
            </a:r>
            <a:r>
              <a:rPr lang="fr-FR" sz="1400" b="1" dirty="0" smtClean="0">
                <a:latin typeface="Tw Cen MT" pitchFamily="34" charset="0"/>
              </a:rPr>
              <a:t>peuplement.</a:t>
            </a:r>
          </a:p>
          <a:p>
            <a:pPr algn="ctr"/>
            <a:r>
              <a:rPr lang="fr-FR" sz="1400" b="1" dirty="0" smtClean="0">
                <a:latin typeface="Tw Cen MT" pitchFamily="34" charset="0"/>
              </a:rPr>
              <a:t> </a:t>
            </a:r>
            <a:r>
              <a:rPr lang="fr-FR" sz="1400" b="1" dirty="0">
                <a:latin typeface="Tw Cen MT" pitchFamily="34" charset="0"/>
              </a:rPr>
              <a:t>Aucun autre continent n'a connu un processus colonial d'une telle ampleur et cela a contribué à l'insertion de l'Amérique dans le processus de mondialisation. La conquête a aussi abouti à des ressentiments profonds entre communautés et à une </a:t>
            </a:r>
            <a:r>
              <a:rPr lang="fr-FR" sz="1400" b="1" dirty="0" smtClean="0">
                <a:latin typeface="Tw Cen MT" pitchFamily="34" charset="0"/>
              </a:rPr>
              <a:t>opposition </a:t>
            </a:r>
            <a:r>
              <a:rPr lang="fr-FR" sz="1400" b="1" dirty="0">
                <a:latin typeface="Tw Cen MT" pitchFamily="34" charset="0"/>
              </a:rPr>
              <a:t>entre deux Amériques : l'anglo-saxonne protestante au nord et l'Amérique Latine catholique au sud. Le métissage reste une composante forte de ce continent et le multiculturalisme reste </a:t>
            </a:r>
            <a:r>
              <a:rPr lang="fr-FR" sz="1400" b="1" dirty="0" smtClean="0">
                <a:latin typeface="Tw Cen MT" pitchFamily="34" charset="0"/>
              </a:rPr>
              <a:t>très prégnant.</a:t>
            </a:r>
            <a:endParaRPr lang="fr-FR" sz="1400" b="1" dirty="0">
              <a:latin typeface="Tw Cen MT" pitchFamily="34" charset="0"/>
            </a:endParaRPr>
          </a:p>
        </p:txBody>
      </p:sp>
      <p:pic>
        <p:nvPicPr>
          <p:cNvPr id="1036" name="Picture 12" descr="http://cartographie.sciences-po.fr/sites/default/files/A03c_Esclavage.jpg"/>
          <p:cNvPicPr>
            <a:picLocks noChangeAspect="1" noChangeArrowheads="1"/>
          </p:cNvPicPr>
          <p:nvPr/>
        </p:nvPicPr>
        <p:blipFill rotWithShape="1">
          <a:blip r:embed="rId9">
            <a:extLst>
              <a:ext uri="{28A0092B-C50C-407E-A947-70E740481C1C}">
                <a14:useLocalDpi xmlns:a14="http://schemas.microsoft.com/office/drawing/2010/main" val="0"/>
              </a:ext>
            </a:extLst>
          </a:blip>
          <a:srcRect b="21791"/>
          <a:stretch/>
        </p:blipFill>
        <p:spPr bwMode="auto">
          <a:xfrm>
            <a:off x="3779912" y="1295344"/>
            <a:ext cx="5292080" cy="3921635"/>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026" name="Picture 2" descr="http://questions-contemporaines.histoire-immigration.fr/assets/images/cartes/01web_Amerique_BAT_grand.jpg"/>
          <p:cNvPicPr>
            <a:picLocks noChangeAspect="1" noChangeArrowheads="1"/>
          </p:cNvPicPr>
          <p:nvPr/>
        </p:nvPicPr>
        <p:blipFill rotWithShape="1">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l="2208" r="4111" b="13556"/>
          <a:stretch/>
        </p:blipFill>
        <p:spPr bwMode="auto">
          <a:xfrm>
            <a:off x="3779912" y="1289818"/>
            <a:ext cx="5303198" cy="3147294"/>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21" name="Rectangle 20"/>
          <p:cNvSpPr/>
          <p:nvPr/>
        </p:nvSpPr>
        <p:spPr>
          <a:xfrm>
            <a:off x="179512" y="549376"/>
            <a:ext cx="3456384" cy="626400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400" b="1" dirty="0">
                <a:latin typeface="Tw Cen MT" pitchFamily="34" charset="0"/>
              </a:rPr>
              <a:t>Les indépendances aboutissent à l'éviction des états européens. Ce « nouveau monde » façonne son identité contre le « vieux continent </a:t>
            </a:r>
            <a:r>
              <a:rPr lang="fr-FR" sz="1400" b="1" dirty="0" smtClean="0">
                <a:latin typeface="Tw Cen MT" pitchFamily="34" charset="0"/>
              </a:rPr>
              <a:t>». Les EUA </a:t>
            </a:r>
            <a:r>
              <a:rPr lang="fr-FR" sz="1400" b="1" dirty="0">
                <a:latin typeface="Tw Cen MT" pitchFamily="34" charset="0"/>
              </a:rPr>
              <a:t>proclament leur indépendance dès 1776, les pays sud américains au début du </a:t>
            </a:r>
            <a:r>
              <a:rPr lang="fr-FR" sz="1400" b="1" dirty="0" smtClean="0">
                <a:latin typeface="Tw Cen MT" pitchFamily="34" charset="0"/>
              </a:rPr>
              <a:t>XIX</a:t>
            </a:r>
            <a:r>
              <a:rPr lang="fr-FR" sz="1400" b="1" baseline="30000" dirty="0" smtClean="0">
                <a:latin typeface="Tw Cen MT" pitchFamily="34" charset="0"/>
              </a:rPr>
              <a:t>ème</a:t>
            </a:r>
            <a:r>
              <a:rPr lang="fr-FR" sz="1400" b="1" dirty="0" smtClean="0">
                <a:latin typeface="Tw Cen MT" pitchFamily="34" charset="0"/>
              </a:rPr>
              <a:t> siècle.</a:t>
            </a:r>
          </a:p>
          <a:p>
            <a:pPr algn="ctr"/>
            <a:r>
              <a:rPr lang="fr-FR" sz="1400" b="1" dirty="0" smtClean="0">
                <a:latin typeface="Tw Cen MT" pitchFamily="34" charset="0"/>
              </a:rPr>
              <a:t>Contrairement </a:t>
            </a:r>
            <a:r>
              <a:rPr lang="fr-FR" sz="1400" b="1" dirty="0">
                <a:latin typeface="Tw Cen MT" pitchFamily="34" charset="0"/>
              </a:rPr>
              <a:t>au rêve de Bolivar qui souhaitait l'unité, le sud du continent fut fractionné en de multiples </a:t>
            </a:r>
            <a:r>
              <a:rPr lang="fr-FR" sz="1400" b="1" dirty="0" smtClean="0">
                <a:latin typeface="Tw Cen MT" pitchFamily="34" charset="0"/>
              </a:rPr>
              <a:t>états.</a:t>
            </a:r>
          </a:p>
          <a:p>
            <a:pPr algn="ctr"/>
            <a:r>
              <a:rPr lang="fr-FR" sz="1400" b="1" dirty="0" smtClean="0">
                <a:latin typeface="Tw Cen MT" pitchFamily="34" charset="0"/>
              </a:rPr>
              <a:t>La </a:t>
            </a:r>
            <a:r>
              <a:rPr lang="fr-FR" sz="1400" b="1" dirty="0">
                <a:latin typeface="Tw Cen MT" pitchFamily="34" charset="0"/>
              </a:rPr>
              <a:t>mise en place de la doctrine Monroe, dès 1823, lance la politique de « l'Amérique aux américains ». Cela se concrétise, par exemple, par l'expulsion des espagnols de Porto Rico en 1898. L'Amérique centrale et les Caraïbes deviennent l'arrière cour des EU avec des interventions militaires directes </a:t>
            </a:r>
            <a:r>
              <a:rPr lang="fr-FR" sz="1400" b="1" dirty="0" smtClean="0">
                <a:latin typeface="Tw Cen MT" pitchFamily="34" charset="0"/>
              </a:rPr>
              <a:t>(ex </a:t>
            </a:r>
            <a:r>
              <a:rPr lang="fr-FR" sz="1400" b="1" dirty="0">
                <a:latin typeface="Tw Cen MT" pitchFamily="34" charset="0"/>
              </a:rPr>
              <a:t>: </a:t>
            </a:r>
            <a:r>
              <a:rPr lang="fr-FR" sz="1400" b="1" dirty="0" smtClean="0">
                <a:latin typeface="Tw Cen MT" pitchFamily="34" charset="0"/>
              </a:rPr>
              <a:t>1903 en Colombie = création de la </a:t>
            </a:r>
            <a:r>
              <a:rPr lang="fr-FR" sz="1400" b="1" dirty="0">
                <a:latin typeface="Tw Cen MT" pitchFamily="34" charset="0"/>
              </a:rPr>
              <a:t>république de Panama).</a:t>
            </a:r>
            <a:endParaRPr lang="fr-FR" sz="1400" b="1" dirty="0" smtClean="0">
              <a:latin typeface="Tw Cen MT" pitchFamily="34" charset="0"/>
            </a:endParaRPr>
          </a:p>
          <a:p>
            <a:pPr algn="ctr"/>
            <a:r>
              <a:rPr lang="fr-FR" sz="1400" b="1" dirty="0" smtClean="0">
                <a:latin typeface="Tw Cen MT" pitchFamily="34" charset="0"/>
              </a:rPr>
              <a:t> Ces </a:t>
            </a:r>
            <a:r>
              <a:rPr lang="fr-FR" sz="1400" b="1" dirty="0">
                <a:latin typeface="Tw Cen MT" pitchFamily="34" charset="0"/>
              </a:rPr>
              <a:t>rapports de domination nourrissent en Amérique Latine un sentiment </a:t>
            </a:r>
            <a:r>
              <a:rPr lang="fr-FR" sz="1400" b="1" dirty="0" smtClean="0">
                <a:latin typeface="Tw Cen MT" pitchFamily="34" charset="0"/>
              </a:rPr>
              <a:t>«</a:t>
            </a:r>
            <a:r>
              <a:rPr lang="fr-FR" sz="1400" b="1" u="sng" dirty="0" smtClean="0">
                <a:latin typeface="Tw Cen MT" pitchFamily="34" charset="0"/>
              </a:rPr>
              <a:t>anti- yankee</a:t>
            </a:r>
            <a:r>
              <a:rPr lang="fr-FR" sz="1400" b="1" dirty="0" smtClean="0">
                <a:latin typeface="Tw Cen MT" pitchFamily="34" charset="0"/>
              </a:rPr>
              <a:t>» récurrent. </a:t>
            </a:r>
            <a:r>
              <a:rPr lang="fr-FR" sz="1400" b="1" dirty="0">
                <a:latin typeface="Tw Cen MT" pitchFamily="34" charset="0"/>
              </a:rPr>
              <a:t>Longtemps sous la coupe des </a:t>
            </a:r>
            <a:r>
              <a:rPr lang="fr-FR" sz="1400" b="1" dirty="0" smtClean="0">
                <a:latin typeface="Tw Cen MT" pitchFamily="34" charset="0"/>
              </a:rPr>
              <a:t>EUA, </a:t>
            </a:r>
            <a:r>
              <a:rPr lang="fr-FR" sz="1400" b="1" dirty="0">
                <a:latin typeface="Tw Cen MT" pitchFamily="34" charset="0"/>
              </a:rPr>
              <a:t>avec un gradient de dépendance décroissant en fonction de </a:t>
            </a:r>
            <a:r>
              <a:rPr lang="fr-FR" sz="1400" b="1" dirty="0" smtClean="0">
                <a:latin typeface="Tw Cen MT" pitchFamily="34" charset="0"/>
              </a:rPr>
              <a:t>l'éloignement, l'Amérique </a:t>
            </a:r>
            <a:r>
              <a:rPr lang="fr-FR" sz="1400" b="1" dirty="0">
                <a:latin typeface="Tw Cen MT" pitchFamily="34" charset="0"/>
              </a:rPr>
              <a:t>latine prend aujourd'hui ses distances. Si le Mexique, l'Amérique centrale et les Caraïbes restent fortement liés à leur puissant voisin, le Brésil ou les pays du Cône Sud ont plus d'autonomie</a:t>
            </a:r>
            <a:r>
              <a:rPr lang="fr-FR" sz="1400" b="1" dirty="0" smtClean="0">
                <a:latin typeface="Tw Cen MT" pitchFamily="34" charset="0"/>
              </a:rPr>
              <a:t>.</a:t>
            </a:r>
            <a:endParaRPr lang="fr-FR" sz="1400" b="1" dirty="0">
              <a:latin typeface="Tw Cen MT" pitchFamily="34" charset="0"/>
            </a:endParaRPr>
          </a:p>
        </p:txBody>
      </p:sp>
      <p:pic>
        <p:nvPicPr>
          <p:cNvPr id="1038" name="Picture 14" descr="http://stef.abadie.perso.sfr.fr/IMAGES/4eme%20photos/remisecseabsol/1776ndependanceD.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87350" y="885976"/>
            <a:ext cx="2636978" cy="3346166"/>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79912" y="3813739"/>
            <a:ext cx="5497118" cy="2886780"/>
          </a:xfrm>
          <a:prstGeom prst="rect">
            <a:avLst/>
          </a:prstGeom>
        </p:spPr>
      </p:pic>
      <p:pic>
        <p:nvPicPr>
          <p:cNvPr id="1046" name="Picture 22" descr="http://imgc.allpostersimages.com/images/P-473-488-90/61/6177/7JF1100Z/posters/victor-gillam-monroe-doctrine-1896.jpg"/>
          <p:cNvPicPr>
            <a:picLocks noChangeAspect="1" noChangeArrowheads="1"/>
          </p:cNvPicPr>
          <p:nvPr/>
        </p:nvPicPr>
        <p:blipFill rotWithShape="1">
          <a:blip r:embed="rId14">
            <a:extLst>
              <a:ext uri="{28A0092B-C50C-407E-A947-70E740481C1C}">
                <a14:useLocalDpi xmlns:a14="http://schemas.microsoft.com/office/drawing/2010/main" val="0"/>
              </a:ext>
            </a:extLst>
          </a:blip>
          <a:srcRect l="5248" t="5657" r="4207" b="14788"/>
          <a:stretch/>
        </p:blipFill>
        <p:spPr bwMode="auto">
          <a:xfrm>
            <a:off x="3707904" y="1289818"/>
            <a:ext cx="5364000" cy="3444245"/>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6" name="Rectangle 15"/>
          <p:cNvSpPr/>
          <p:nvPr/>
        </p:nvSpPr>
        <p:spPr>
          <a:xfrm>
            <a:off x="3707904" y="4710043"/>
            <a:ext cx="5364088" cy="2031325"/>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fr-FR" sz="1400" b="1" u="sng" cap="small" dirty="0" smtClean="0">
                <a:latin typeface="Tw Cen MT" pitchFamily="34" charset="0"/>
              </a:rPr>
              <a:t>Doctrine Monroe </a:t>
            </a:r>
            <a:r>
              <a:rPr lang="fr-FR" sz="1400" b="1" dirty="0" smtClean="0">
                <a:latin typeface="Tw Cen MT" pitchFamily="34" charset="0"/>
              </a:rPr>
              <a:t>(du nom du président américain républicain James Monroe) :  datant de 1823, elle repose sur le principe selon lequel continent </a:t>
            </a:r>
            <a:r>
              <a:rPr lang="fr-FR" sz="1400" b="1" dirty="0">
                <a:latin typeface="Tw Cen MT" pitchFamily="34" charset="0"/>
              </a:rPr>
              <a:t>américain </a:t>
            </a:r>
            <a:r>
              <a:rPr lang="fr-FR" sz="1400" b="1" dirty="0" smtClean="0">
                <a:latin typeface="Tw Cen MT" pitchFamily="34" charset="0"/>
              </a:rPr>
              <a:t>devra être </a:t>
            </a:r>
            <a:r>
              <a:rPr lang="fr-FR" sz="1400" b="1" dirty="0">
                <a:latin typeface="Tw Cen MT" pitchFamily="34" charset="0"/>
              </a:rPr>
              <a:t>désormais </a:t>
            </a:r>
            <a:r>
              <a:rPr lang="fr-FR" sz="1400" b="1" dirty="0" smtClean="0">
                <a:latin typeface="Tw Cen MT" pitchFamily="34" charset="0"/>
              </a:rPr>
              <a:t>considéré </a:t>
            </a:r>
            <a:r>
              <a:rPr lang="fr-FR" sz="1400" b="1" dirty="0">
                <a:latin typeface="Tw Cen MT" pitchFamily="34" charset="0"/>
              </a:rPr>
              <a:t>comme fermé à toute tentative </a:t>
            </a:r>
            <a:r>
              <a:rPr lang="fr-FR" sz="1400" b="1" dirty="0" smtClean="0">
                <a:latin typeface="Tw Cen MT" pitchFamily="34" charset="0"/>
              </a:rPr>
              <a:t>de </a:t>
            </a:r>
            <a:r>
              <a:rPr lang="fr-FR" sz="1400" b="1" dirty="0">
                <a:latin typeface="Tw Cen MT" pitchFamily="34" charset="0"/>
              </a:rPr>
              <a:t>colonisation de la part de puissances européennes. </a:t>
            </a:r>
            <a:r>
              <a:rPr lang="fr-FR" sz="1400" b="1" dirty="0" smtClean="0">
                <a:latin typeface="Tw Cen MT" pitchFamily="34" charset="0"/>
              </a:rPr>
              <a:t>Il en découle</a:t>
            </a:r>
            <a:r>
              <a:rPr lang="fr-FR" sz="1400" b="1" dirty="0">
                <a:latin typeface="Tw Cen MT" pitchFamily="34" charset="0"/>
              </a:rPr>
              <a:t>, que toute intervention d'une puissance européenne sur le continent américain serait considérée comme une manifestation inamicale à l'égard des États-Unis. </a:t>
            </a:r>
            <a:r>
              <a:rPr lang="fr-FR" sz="1400" b="1" dirty="0" smtClean="0">
                <a:latin typeface="Tw Cen MT" pitchFamily="34" charset="0"/>
              </a:rPr>
              <a:t>Cette doctrine sera adoptée par la diplomatie étasunienne durant le XIX</a:t>
            </a:r>
            <a:r>
              <a:rPr lang="fr-FR" sz="1400" b="1" baseline="30000" dirty="0" smtClean="0">
                <a:latin typeface="Tw Cen MT" pitchFamily="34" charset="0"/>
              </a:rPr>
              <a:t>ème</a:t>
            </a:r>
            <a:r>
              <a:rPr lang="fr-FR" sz="1400" b="1" dirty="0" smtClean="0">
                <a:latin typeface="Tw Cen MT" pitchFamily="34" charset="0"/>
              </a:rPr>
              <a:t> et jusqu’au début de XX</a:t>
            </a:r>
            <a:r>
              <a:rPr lang="fr-FR" sz="1400" b="1" baseline="30000" dirty="0" smtClean="0">
                <a:latin typeface="Tw Cen MT" pitchFamily="34" charset="0"/>
              </a:rPr>
              <a:t>ème</a:t>
            </a:r>
            <a:r>
              <a:rPr lang="fr-FR" sz="1400" b="1" dirty="0" smtClean="0">
                <a:latin typeface="Tw Cen MT" pitchFamily="34" charset="0"/>
              </a:rPr>
              <a:t> siècle. </a:t>
            </a:r>
            <a:endParaRPr lang="fr-FR" sz="1400" b="1" dirty="0">
              <a:latin typeface="Tw Cen MT" pitchFamily="34" charset="0"/>
            </a:endParaRPr>
          </a:p>
        </p:txBody>
      </p:sp>
      <p:pic>
        <p:nvPicPr>
          <p:cNvPr id="1044" name="Picture 20" descr="http://2.bp.blogspot.com/_DhwcCqGFPe4/TMo4-OpVseI/AAAAAAAAAVw/V0xrgEEE4PA/s1600/img0099.jpg"/>
          <p:cNvPicPr>
            <a:picLocks noChangeAspect="1" noChangeArrowheads="1"/>
          </p:cNvPicPr>
          <p:nvPr/>
        </p:nvPicPr>
        <p:blipFill rotWithShape="1">
          <a:blip r:embed="rId15">
            <a:extLst>
              <a:ext uri="{28A0092B-C50C-407E-A947-70E740481C1C}">
                <a14:useLocalDpi xmlns:a14="http://schemas.microsoft.com/office/drawing/2010/main" val="0"/>
              </a:ext>
            </a:extLst>
          </a:blip>
          <a:srcRect l="20286" t="6085" r="17161" b="1550"/>
          <a:stretch/>
        </p:blipFill>
        <p:spPr bwMode="auto">
          <a:xfrm>
            <a:off x="4101949" y="1289818"/>
            <a:ext cx="4575909" cy="4504445"/>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36" name="Rectangle 35"/>
          <p:cNvSpPr/>
          <p:nvPr/>
        </p:nvSpPr>
        <p:spPr>
          <a:xfrm>
            <a:off x="179512" y="688042"/>
            <a:ext cx="3456384" cy="590931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400" b="1" dirty="0" smtClean="0">
                <a:latin typeface="Tw Cen MT" pitchFamily="34" charset="0"/>
              </a:rPr>
              <a:t>Les </a:t>
            </a:r>
            <a:r>
              <a:rPr lang="fr-FR" sz="1400" b="1" dirty="0">
                <a:latin typeface="Tw Cen MT" pitchFamily="34" charset="0"/>
              </a:rPr>
              <a:t>tensions </a:t>
            </a:r>
            <a:r>
              <a:rPr lang="fr-FR" sz="1400" b="1" dirty="0" smtClean="0">
                <a:latin typeface="Tw Cen MT" pitchFamily="34" charset="0"/>
              </a:rPr>
              <a:t>vont devenir fortes </a:t>
            </a:r>
            <a:r>
              <a:rPr lang="fr-FR" sz="1400" b="1" dirty="0">
                <a:latin typeface="Tw Cen MT" pitchFamily="34" charset="0"/>
              </a:rPr>
              <a:t>durant la guerre froide : dès 1947, </a:t>
            </a:r>
            <a:r>
              <a:rPr lang="fr-FR" sz="1400" b="1" dirty="0" smtClean="0">
                <a:latin typeface="Tw Cen MT" pitchFamily="34" charset="0"/>
              </a:rPr>
              <a:t>les </a:t>
            </a:r>
            <a:r>
              <a:rPr lang="fr-FR" sz="1400" b="1" dirty="0">
                <a:latin typeface="Tw Cen MT" pitchFamily="34" charset="0"/>
              </a:rPr>
              <a:t>Etats-Unis créaient une alliance militaire de tous les états du continent ; en 1948, </a:t>
            </a:r>
            <a:r>
              <a:rPr lang="fr-FR" sz="1400" b="1" dirty="0" smtClean="0">
                <a:latin typeface="Tw Cen MT" pitchFamily="34" charset="0"/>
              </a:rPr>
              <a:t>ils mettent en place l'OEA </a:t>
            </a:r>
            <a:r>
              <a:rPr lang="fr-FR" sz="1400" b="1" dirty="0">
                <a:latin typeface="Tw Cen MT" pitchFamily="34" charset="0"/>
              </a:rPr>
              <a:t>(Organisation des Etats Américains) dont Cuba est exclue au début des années soixante. </a:t>
            </a:r>
            <a:endParaRPr lang="fr-FR" sz="1400" b="1" dirty="0" smtClean="0">
              <a:latin typeface="Tw Cen MT" pitchFamily="34" charset="0"/>
            </a:endParaRPr>
          </a:p>
          <a:p>
            <a:pPr algn="ctr"/>
            <a:r>
              <a:rPr lang="fr-FR" sz="1400" b="1" dirty="0" smtClean="0">
                <a:latin typeface="Tw Cen MT" pitchFamily="34" charset="0"/>
              </a:rPr>
              <a:t>Les EUA </a:t>
            </a:r>
            <a:r>
              <a:rPr lang="fr-FR" sz="1400" b="1" dirty="0">
                <a:latin typeface="Tw Cen MT" pitchFamily="34" charset="0"/>
              </a:rPr>
              <a:t>soutiennent les dictatures notamment au Brésil, au Chili, ou Argentine et interviennent à chaque fois que leurs intérêts sont menacés comme au Nicaragua contre les Sandinistes ou à Grenade en 1983.</a:t>
            </a:r>
          </a:p>
          <a:p>
            <a:pPr algn="ctr"/>
            <a:r>
              <a:rPr lang="fr-FR" sz="1400" b="1" dirty="0">
                <a:latin typeface="Tw Cen MT" pitchFamily="34" charset="0"/>
              </a:rPr>
              <a:t>Bien qu'en recul </a:t>
            </a:r>
            <a:r>
              <a:rPr lang="fr-FR" sz="1400" b="1" dirty="0" smtClean="0">
                <a:latin typeface="Tw Cen MT" pitchFamily="34" charset="0"/>
              </a:rPr>
              <a:t>aujourd'hui, </a:t>
            </a:r>
            <a:r>
              <a:rPr lang="fr-FR" sz="1400" b="1" dirty="0">
                <a:latin typeface="Tw Cen MT" pitchFamily="34" charset="0"/>
              </a:rPr>
              <a:t>cette tutelle conserve les formes d'un interventionnisme diffus, relayé par une influence multiforme : investissements économiques et financiers, prévention et lutte contre les narcotrafiquants en Colombie et au Mexique.</a:t>
            </a:r>
          </a:p>
          <a:p>
            <a:pPr algn="ctr"/>
            <a:r>
              <a:rPr lang="fr-FR" sz="1400" b="1" dirty="0" smtClean="0">
                <a:latin typeface="Tw Cen MT" pitchFamily="34" charset="0"/>
              </a:rPr>
              <a:t>Enfin, certains conflits </a:t>
            </a:r>
            <a:r>
              <a:rPr lang="fr-FR" sz="1400" b="1" dirty="0">
                <a:latin typeface="Tw Cen MT" pitchFamily="34" charset="0"/>
              </a:rPr>
              <a:t>régionaux ont aussi laissé des traces, entre états, notamment latino-américains, comme la </a:t>
            </a:r>
            <a:r>
              <a:rPr lang="fr-FR" sz="1400" b="1" dirty="0" smtClean="0">
                <a:latin typeface="Tw Cen MT" pitchFamily="34" charset="0"/>
              </a:rPr>
              <a:t>guerre du Pacifique de 1879 à 1883 perdue </a:t>
            </a:r>
            <a:r>
              <a:rPr lang="fr-FR" sz="1400" b="1" dirty="0">
                <a:latin typeface="Tw Cen MT" pitchFamily="34" charset="0"/>
              </a:rPr>
              <a:t>par le Pérou et la Bolivie contre le Chili avec des contestations frontalières encore vives aujourd'hui.</a:t>
            </a:r>
          </a:p>
        </p:txBody>
      </p:sp>
      <p:pic>
        <p:nvPicPr>
          <p:cNvPr id="5" name="Picture 2" descr="http://cdn.independent.ie/multimedia/dynamic/01118/castro-che-1960_1118559s.jpg"/>
          <p:cNvPicPr preferRelativeResize="0">
            <a:picLocks noChangeArrowheads="1"/>
          </p:cNvPicPr>
          <p:nvPr/>
        </p:nvPicPr>
        <p:blipFill>
          <a:blip r:embed="rId16">
            <a:extLst>
              <a:ext uri="{BEBA8EAE-BF5A-486C-A8C5-ECC9F3942E4B}">
                <a14:imgProps xmlns:a14="http://schemas.microsoft.com/office/drawing/2010/main">
                  <a14:imgLayer r:embed="rId17">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6408496" y="1557000"/>
            <a:ext cx="2628000" cy="1872000"/>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48" name="Picture 24" descr="http://www.ameriquedusud.org/images/chili/actualite/salvador-allende.jpg"/>
          <p:cNvPicPr preferRelativeResize="0">
            <a:picLocks noChangeArrowheads="1"/>
          </p:cNvPicPr>
          <p:nvPr/>
        </p:nvPicPr>
        <p:blipFill>
          <a:blip r:embed="rId18">
            <a:extLst>
              <a:ext uri="{BEBA8EAE-BF5A-486C-A8C5-ECC9F3942E4B}">
                <a14:imgProps xmlns:a14="http://schemas.microsoft.com/office/drawing/2010/main">
                  <a14:imgLayer r:embed="rId19">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744000" y="4361916"/>
            <a:ext cx="2628000" cy="1872000"/>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50" name="Picture 26" descr="http://www.cja.org/img/original/pinochet.jpg"/>
          <p:cNvPicPr preferRelativeResize="0">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08000" y="4361916"/>
            <a:ext cx="2628000" cy="1872000"/>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52" name="Picture 28" descr="http://www.latinamericanstudies.org/batista/batista8.gif"/>
          <p:cNvPicPr preferRelativeResize="0">
            <a:picLocks noChangeArrowheads="1"/>
          </p:cNvPicPr>
          <p:nvPr/>
        </p:nvPicPr>
        <p:blipFill rotWithShape="1">
          <a:blip r:embed="rId21">
            <a:extLst>
              <a:ext uri="{BEBA8EAE-BF5A-486C-A8C5-ECC9F3942E4B}">
                <a14:imgProps xmlns:a14="http://schemas.microsoft.com/office/drawing/2010/main">
                  <a14:imgLayer r:embed="rId22">
                    <a14:imgEffect>
                      <a14:colorTemperature colorTemp="11200"/>
                    </a14:imgEffect>
                  </a14:imgLayer>
                </a14:imgProps>
              </a:ext>
              <a:ext uri="{28A0092B-C50C-407E-A947-70E740481C1C}">
                <a14:useLocalDpi xmlns:a14="http://schemas.microsoft.com/office/drawing/2010/main" val="0"/>
              </a:ext>
            </a:extLst>
          </a:blip>
          <a:srcRect b="32313"/>
          <a:stretch/>
        </p:blipFill>
        <p:spPr bwMode="auto">
          <a:xfrm>
            <a:off x="3744200" y="1557000"/>
            <a:ext cx="2628000" cy="1872000"/>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6095860" y="1548488"/>
            <a:ext cx="572593" cy="307777"/>
          </a:xfrm>
          <a:prstGeom prst="rect">
            <a:avLst/>
          </a:prstGeom>
          <a:solidFill>
            <a:schemeClr val="bg2">
              <a:lumMod val="50000"/>
            </a:schemeClr>
          </a:solidFill>
          <a:ln w="38100">
            <a:solidFill>
              <a:schemeClr val="tx1"/>
            </a:solidFill>
          </a:ln>
        </p:spPr>
        <p:txBody>
          <a:bodyPr wrap="none" rtlCol="0">
            <a:spAutoFit/>
          </a:bodyPr>
          <a:lstStyle/>
          <a:p>
            <a:r>
              <a:rPr lang="fr-FR" sz="1400" b="1" cap="small" dirty="0" smtClean="0">
                <a:solidFill>
                  <a:schemeClr val="bg1"/>
                </a:solidFill>
                <a:effectLst>
                  <a:outerShdw blurRad="38100" dist="38100" dir="2700000" algn="tl">
                    <a:srgbClr val="000000">
                      <a:alpha val="43137"/>
                    </a:srgbClr>
                  </a:outerShdw>
                </a:effectLst>
                <a:latin typeface="Tw Cen MT" pitchFamily="34" charset="0"/>
              </a:rPr>
              <a:t>Cuba</a:t>
            </a:r>
            <a:endParaRPr lang="fr-FR" sz="1400" b="1" cap="small" dirty="0">
              <a:solidFill>
                <a:schemeClr val="bg1"/>
              </a:solidFill>
              <a:effectLst>
                <a:outerShdw blurRad="38100" dist="38100" dir="2700000" algn="tl">
                  <a:srgbClr val="000000">
                    <a:alpha val="43137"/>
                  </a:srgbClr>
                </a:outerShdw>
              </a:effectLst>
              <a:latin typeface="Tw Cen MT" pitchFamily="34" charset="0"/>
            </a:endParaRPr>
          </a:p>
        </p:txBody>
      </p:sp>
      <p:sp>
        <p:nvSpPr>
          <p:cNvPr id="43" name="ZoneTexte 42"/>
          <p:cNvSpPr txBox="1"/>
          <p:nvPr/>
        </p:nvSpPr>
        <p:spPr>
          <a:xfrm>
            <a:off x="6113021" y="4322482"/>
            <a:ext cx="514885" cy="307777"/>
          </a:xfrm>
          <a:prstGeom prst="rect">
            <a:avLst/>
          </a:prstGeom>
          <a:solidFill>
            <a:schemeClr val="bg2">
              <a:lumMod val="50000"/>
            </a:schemeClr>
          </a:solidFill>
          <a:ln w="38100">
            <a:solidFill>
              <a:schemeClr val="tx1"/>
            </a:solidFill>
          </a:ln>
        </p:spPr>
        <p:txBody>
          <a:bodyPr wrap="none" rtlCol="0">
            <a:spAutoFit/>
          </a:bodyPr>
          <a:lstStyle/>
          <a:p>
            <a:r>
              <a:rPr lang="fr-FR" sz="1400" b="1" cap="small" dirty="0" smtClean="0">
                <a:solidFill>
                  <a:schemeClr val="bg1"/>
                </a:solidFill>
                <a:effectLst>
                  <a:outerShdw blurRad="38100" dist="38100" dir="2700000" algn="tl">
                    <a:srgbClr val="000000">
                      <a:alpha val="43137"/>
                    </a:srgbClr>
                  </a:outerShdw>
                </a:effectLst>
                <a:latin typeface="Tw Cen MT" pitchFamily="34" charset="0"/>
              </a:rPr>
              <a:t>Chili</a:t>
            </a:r>
            <a:endParaRPr lang="fr-FR" sz="1400" b="1" cap="small" dirty="0">
              <a:solidFill>
                <a:schemeClr val="bg1"/>
              </a:solidFill>
              <a:effectLst>
                <a:outerShdw blurRad="38100" dist="38100" dir="2700000" algn="tl">
                  <a:srgbClr val="000000">
                    <a:alpha val="43137"/>
                  </a:srgbClr>
                </a:outerShdw>
              </a:effectLst>
              <a:latin typeface="Tw Cen MT" pitchFamily="34" charset="0"/>
            </a:endParaRPr>
          </a:p>
        </p:txBody>
      </p:sp>
      <p:sp>
        <p:nvSpPr>
          <p:cNvPr id="20" name="ZoneTexte 19"/>
          <p:cNvSpPr txBox="1"/>
          <p:nvPr/>
        </p:nvSpPr>
        <p:spPr>
          <a:xfrm>
            <a:off x="3708000" y="3429000"/>
            <a:ext cx="5322979" cy="646331"/>
          </a:xfrm>
          <a:prstGeom prst="rect">
            <a:avLst/>
          </a:prstGeom>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200" b="1" dirty="0" smtClean="0">
                <a:latin typeface="Tw Cen MT" pitchFamily="34" charset="0"/>
              </a:rPr>
              <a:t>A Cuba, le dictateur proaméricain, </a:t>
            </a:r>
            <a:r>
              <a:rPr lang="fr-FR" sz="1200" b="1" dirty="0" err="1" smtClean="0">
                <a:latin typeface="Tw Cen MT" pitchFamily="34" charset="0"/>
              </a:rPr>
              <a:t>Fulgencio</a:t>
            </a:r>
            <a:r>
              <a:rPr lang="fr-FR" sz="1200" b="1" dirty="0" smtClean="0">
                <a:latin typeface="Tw Cen MT" pitchFamily="34" charset="0"/>
              </a:rPr>
              <a:t> Batista va être renversé par les troupes révolutionnaires de Castro en 1959. Les EUA interviendront à plusieurs reprises pour abolir le régime castriste</a:t>
            </a:r>
            <a:endParaRPr lang="fr-FR" sz="1200" b="1" dirty="0">
              <a:latin typeface="Tw Cen MT" pitchFamily="34" charset="0"/>
            </a:endParaRPr>
          </a:p>
        </p:txBody>
      </p:sp>
      <p:sp>
        <p:nvSpPr>
          <p:cNvPr id="46" name="ZoneTexte 45"/>
          <p:cNvSpPr txBox="1"/>
          <p:nvPr/>
        </p:nvSpPr>
        <p:spPr>
          <a:xfrm>
            <a:off x="3707904" y="6165304"/>
            <a:ext cx="5322979" cy="646331"/>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200" b="1" dirty="0" smtClean="0">
                <a:latin typeface="Tw Cen MT" pitchFamily="34" charset="0"/>
              </a:rPr>
              <a:t>Au Chili, le président Allende élu démocratiquement sera renversé par un coup d’état militaire soutenu par les Etats-Unis (11 Septembre 1973) qui portera au pouvoir Pinochet</a:t>
            </a:r>
            <a:endParaRPr lang="fr-FR" sz="1200" b="1" dirty="0">
              <a:latin typeface="Tw Cen MT" pitchFamily="34" charset="0"/>
            </a:endParaRPr>
          </a:p>
        </p:txBody>
      </p:sp>
      <p:pic>
        <p:nvPicPr>
          <p:cNvPr id="23" name="Image 22"/>
          <p:cNvPicPr>
            <a:picLocks noChangeAspect="1"/>
          </p:cNvPicPr>
          <p:nvPr/>
        </p:nvPicPr>
        <p:blipFill>
          <a:blip r:embed="rId23">
            <a:extLst>
              <a:ext uri="{BEBA8EAE-BF5A-486C-A8C5-ECC9F3942E4B}">
                <a14:imgProps xmlns:a14="http://schemas.microsoft.com/office/drawing/2010/main">
                  <a14:imgLayer r:embed="rId24">
                    <a14:imgEffect>
                      <a14:sharpenSoften amount="50000"/>
                    </a14:imgEffect>
                  </a14:imgLayer>
                </a14:imgProps>
              </a:ext>
              <a:ext uri="{28A0092B-C50C-407E-A947-70E740481C1C}">
                <a14:useLocalDpi xmlns:a14="http://schemas.microsoft.com/office/drawing/2010/main" val="0"/>
              </a:ext>
            </a:extLst>
          </a:blip>
          <a:stretch>
            <a:fillRect/>
          </a:stretch>
        </p:blipFill>
        <p:spPr>
          <a:xfrm>
            <a:off x="3711200" y="1289819"/>
            <a:ext cx="5364000" cy="2588896"/>
          </a:xfrm>
          <a:prstGeom prst="rect">
            <a:avLst/>
          </a:prstGeom>
        </p:spPr>
      </p:pic>
      <p:pic>
        <p:nvPicPr>
          <p:cNvPr id="1058" name="Picture 34" descr="http://lastresyuncuarto.files.wordpress.com/2011/08/edbe3234-cca3-11df-a1eb-00144feab49a.jpg?w=500&amp;h=308">
            <a:hlinkClick r:id="rId25"/>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t="28106"/>
          <a:stretch/>
        </p:blipFill>
        <p:spPr bwMode="auto">
          <a:xfrm>
            <a:off x="3695316" y="3966990"/>
            <a:ext cx="5364000" cy="2375528"/>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50" name="ZoneTexte 49"/>
          <p:cNvSpPr txBox="1"/>
          <p:nvPr/>
        </p:nvSpPr>
        <p:spPr>
          <a:xfrm>
            <a:off x="3707904" y="6037073"/>
            <a:ext cx="5364000" cy="646331"/>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200" b="1" u="sng" dirty="0" smtClean="0">
                <a:latin typeface="Tw Cen MT" pitchFamily="34" charset="0"/>
              </a:rPr>
              <a:t>Les « jardins de l’</a:t>
            </a:r>
            <a:r>
              <a:rPr lang="fr-FR" sz="1200" b="1" u="sng" dirty="0" err="1" smtClean="0">
                <a:latin typeface="Tw Cen MT" pitchFamily="34" charset="0"/>
              </a:rPr>
              <a:t>Humaya</a:t>
            </a:r>
            <a:r>
              <a:rPr lang="fr-FR" sz="1200" b="1" u="sng" dirty="0">
                <a:latin typeface="Tw Cen MT" pitchFamily="34" charset="0"/>
              </a:rPr>
              <a:t> »</a:t>
            </a:r>
            <a:r>
              <a:rPr lang="fr-FR" sz="1200" b="1" dirty="0">
                <a:latin typeface="Tw Cen MT" pitchFamily="34" charset="0"/>
              </a:rPr>
              <a:t> (Mexique, E</a:t>
            </a:r>
            <a:r>
              <a:rPr lang="fr-FR" sz="1200" b="1" dirty="0" smtClean="0">
                <a:latin typeface="Tw Cen MT" pitchFamily="34" charset="0"/>
              </a:rPr>
              <a:t>tat </a:t>
            </a:r>
            <a:r>
              <a:rPr lang="fr-FR" sz="1200" b="1" dirty="0">
                <a:latin typeface="Tw Cen MT" pitchFamily="34" charset="0"/>
              </a:rPr>
              <a:t>de </a:t>
            </a:r>
            <a:r>
              <a:rPr lang="fr-FR" sz="1200" b="1" dirty="0" smtClean="0">
                <a:latin typeface="Tw Cen MT" pitchFamily="34" charset="0"/>
              </a:rPr>
              <a:t>Sinaloa) </a:t>
            </a:r>
            <a:r>
              <a:rPr lang="fr-FR" sz="1200" b="1" dirty="0">
                <a:latin typeface="Tw Cen MT" pitchFamily="34" charset="0"/>
              </a:rPr>
              <a:t>: cimetière </a:t>
            </a:r>
            <a:r>
              <a:rPr lang="fr-FR" sz="1200" b="1" dirty="0" smtClean="0">
                <a:latin typeface="Tw Cen MT" pitchFamily="34" charset="0"/>
              </a:rPr>
              <a:t>des narcotrafiquants </a:t>
            </a:r>
            <a:r>
              <a:rPr lang="fr-FR" sz="1200" b="1" dirty="0">
                <a:latin typeface="Tw Cen MT" pitchFamily="34" charset="0"/>
              </a:rPr>
              <a:t>enrichis </a:t>
            </a:r>
            <a:r>
              <a:rPr lang="fr-FR" sz="1200" b="1" dirty="0" smtClean="0">
                <a:latin typeface="Tw Cen MT" pitchFamily="34" charset="0"/>
              </a:rPr>
              <a:t>destiné à montrer </a:t>
            </a:r>
            <a:r>
              <a:rPr lang="fr-FR" sz="1200" b="1" dirty="0">
                <a:latin typeface="Tw Cen MT" pitchFamily="34" charset="0"/>
              </a:rPr>
              <a:t>publiquement leur puissance par delà la </a:t>
            </a:r>
            <a:r>
              <a:rPr lang="fr-FR" sz="1200" b="1" dirty="0" smtClean="0">
                <a:latin typeface="Tw Cen MT" pitchFamily="34" charset="0"/>
              </a:rPr>
              <a:t>mort. </a:t>
            </a:r>
            <a:endParaRPr lang="fr-FR" sz="1200" b="1" dirty="0">
              <a:latin typeface="Tw Cen MT" pitchFamily="34" charset="0"/>
            </a:endParaRPr>
          </a:p>
        </p:txBody>
      </p:sp>
      <p:pic>
        <p:nvPicPr>
          <p:cNvPr id="1060" name="Picture 36" descr="http://www.voyage-au-chili.com/montage/carte_historique_frontiere_chili_bolivie.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55406" y="1326043"/>
            <a:ext cx="3597981" cy="548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4595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childTnLst>
                          </p:cTn>
                        </p:par>
                        <p:par>
                          <p:cTn id="25" fill="hold">
                            <p:stCondLst>
                              <p:cond delay="2000"/>
                            </p:stCondLst>
                            <p:childTnLst>
                              <p:par>
                                <p:cTn id="26" presetID="1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ppt_y</p:attrName>
                                        </p:attrNameLst>
                                      </p:cBhvr>
                                      <p:tavLst>
                                        <p:tav tm="0">
                                          <p:val>
                                            <p:strVal val="#ppt_y+#ppt_h*1.125000"/>
                                          </p:val>
                                        </p:tav>
                                        <p:tav tm="100000">
                                          <p:val>
                                            <p:strVal val="#ppt_y"/>
                                          </p:val>
                                        </p:tav>
                                      </p:tavLst>
                                    </p:anim>
                                    <p:animEffect transition="in" filter="wipe(up)">
                                      <p:cBhvr>
                                        <p:cTn id="29" dur="500"/>
                                        <p:tgtEl>
                                          <p:spTgt spid="6"/>
                                        </p:tgtEl>
                                      </p:cBhvr>
                                    </p:animEffect>
                                  </p:childTnLst>
                                </p:cTn>
                              </p:par>
                              <p:par>
                                <p:cTn id="30" presetID="12" presetClass="entr" presetSubtype="4"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p:tgtEl>
                                          <p:spTgt spid="7"/>
                                        </p:tgtEl>
                                        <p:attrNameLst>
                                          <p:attrName>ppt_y</p:attrName>
                                        </p:attrNameLst>
                                      </p:cBhvr>
                                      <p:tavLst>
                                        <p:tav tm="0">
                                          <p:val>
                                            <p:strVal val="#ppt_y+#ppt_h*1.125000"/>
                                          </p:val>
                                        </p:tav>
                                        <p:tav tm="100000">
                                          <p:val>
                                            <p:strVal val="#ppt_y"/>
                                          </p:val>
                                        </p:tav>
                                      </p:tavLst>
                                    </p:anim>
                                    <p:animEffect transition="in" filter="wipe(up)">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5" presetClass="entr" presetSubtype="0" fill="hold" nodeType="clickEffect">
                                  <p:stCondLst>
                                    <p:cond delay="0"/>
                                  </p:stCondLst>
                                  <p:childTnLst>
                                    <p:set>
                                      <p:cBhvr>
                                        <p:cTn id="37" dur="1" fill="hold">
                                          <p:stCondLst>
                                            <p:cond delay="0"/>
                                          </p:stCondLst>
                                        </p:cTn>
                                        <p:tgtEl>
                                          <p:spTgt spid="1034"/>
                                        </p:tgtEl>
                                        <p:attrNameLst>
                                          <p:attrName>style.visibility</p:attrName>
                                        </p:attrNameLst>
                                      </p:cBhvr>
                                      <p:to>
                                        <p:strVal val="visible"/>
                                      </p:to>
                                    </p:set>
                                    <p:animEffect transition="in" filter="fade">
                                      <p:cBhvr>
                                        <p:cTn id="38" dur="2000"/>
                                        <p:tgtEl>
                                          <p:spTgt spid="1034"/>
                                        </p:tgtEl>
                                      </p:cBhvr>
                                    </p:animEffect>
                                    <p:anim calcmode="lin" valueType="num">
                                      <p:cBhvr>
                                        <p:cTn id="39" dur="2000" fill="hold"/>
                                        <p:tgtEl>
                                          <p:spTgt spid="1034"/>
                                        </p:tgtEl>
                                        <p:attrNameLst>
                                          <p:attrName>style.rotation</p:attrName>
                                        </p:attrNameLst>
                                      </p:cBhvr>
                                      <p:tavLst>
                                        <p:tav tm="0">
                                          <p:val>
                                            <p:fltVal val="720"/>
                                          </p:val>
                                        </p:tav>
                                        <p:tav tm="100000">
                                          <p:val>
                                            <p:fltVal val="0"/>
                                          </p:val>
                                        </p:tav>
                                      </p:tavLst>
                                    </p:anim>
                                    <p:anim calcmode="lin" valueType="num">
                                      <p:cBhvr>
                                        <p:cTn id="40" dur="2000" fill="hold"/>
                                        <p:tgtEl>
                                          <p:spTgt spid="1034"/>
                                        </p:tgtEl>
                                        <p:attrNameLst>
                                          <p:attrName>ppt_h</p:attrName>
                                        </p:attrNameLst>
                                      </p:cBhvr>
                                      <p:tavLst>
                                        <p:tav tm="0">
                                          <p:val>
                                            <p:fltVal val="0"/>
                                          </p:val>
                                        </p:tav>
                                        <p:tav tm="100000">
                                          <p:val>
                                            <p:strVal val="#ppt_h"/>
                                          </p:val>
                                        </p:tav>
                                      </p:tavLst>
                                    </p:anim>
                                    <p:anim calcmode="lin" valueType="num">
                                      <p:cBhvr>
                                        <p:cTn id="41" dur="2000" fill="hold"/>
                                        <p:tgtEl>
                                          <p:spTgt spid="1034"/>
                                        </p:tgtEl>
                                        <p:attrNameLst>
                                          <p:attrName>ppt_w</p:attrName>
                                        </p:attrNameLst>
                                      </p:cBhvr>
                                      <p:tavLst>
                                        <p:tav tm="0">
                                          <p:val>
                                            <p:fltVal val="0"/>
                                          </p:val>
                                        </p:tav>
                                        <p:tav tm="100000">
                                          <p:val>
                                            <p:strVal val="#ppt_w"/>
                                          </p:val>
                                        </p:tav>
                                      </p:tavLst>
                                    </p:anim>
                                  </p:childTnLst>
                                </p:cTn>
                              </p:par>
                              <p:par>
                                <p:cTn id="42" presetID="10" presetClass="entr" presetSubtype="0" fill="hold" nodeType="withEffect">
                                  <p:stCondLst>
                                    <p:cond delay="0"/>
                                  </p:stCondLst>
                                  <p:childTnLst>
                                    <p:set>
                                      <p:cBhvr>
                                        <p:cTn id="43" dur="1" fill="hold">
                                          <p:stCondLst>
                                            <p:cond delay="0"/>
                                          </p:stCondLst>
                                        </p:cTn>
                                        <p:tgtEl>
                                          <p:spTgt spid="1032"/>
                                        </p:tgtEl>
                                        <p:attrNameLst>
                                          <p:attrName>style.visibility</p:attrName>
                                        </p:attrNameLst>
                                      </p:cBhvr>
                                      <p:to>
                                        <p:strVal val="visible"/>
                                      </p:to>
                                    </p:set>
                                    <p:animEffect transition="in" filter="fade">
                                      <p:cBhvr>
                                        <p:cTn id="44" dur="2000"/>
                                        <p:tgtEl>
                                          <p:spTgt spid="103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9"/>
                                        </p:tgtEl>
                                        <p:attrNameLst>
                                          <p:attrName>ppt_w</p:attrName>
                                        </p:attrNameLst>
                                      </p:cBhvr>
                                      <p:tavLst>
                                        <p:tav tm="0">
                                          <p:val>
                                            <p:strVal val="ppt_w"/>
                                          </p:val>
                                        </p:tav>
                                        <p:tav tm="100000">
                                          <p:val>
                                            <p:fltVal val="0"/>
                                          </p:val>
                                        </p:tav>
                                      </p:tavLst>
                                    </p:anim>
                                    <p:anim calcmode="lin" valueType="num">
                                      <p:cBhvr>
                                        <p:cTn id="49" dur="500"/>
                                        <p:tgtEl>
                                          <p:spTgt spid="9"/>
                                        </p:tgtEl>
                                        <p:attrNameLst>
                                          <p:attrName>ppt_h</p:attrName>
                                        </p:attrNameLst>
                                      </p:cBhvr>
                                      <p:tavLst>
                                        <p:tav tm="0">
                                          <p:val>
                                            <p:strVal val="ppt_h"/>
                                          </p:val>
                                        </p:tav>
                                        <p:tav tm="100000">
                                          <p:val>
                                            <p:fltVal val="0"/>
                                          </p:val>
                                        </p:tav>
                                      </p:tavLst>
                                    </p:anim>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53" presetClass="exit" presetSubtype="32" fill="hold" grpId="1" nodeType="withEffect">
                                  <p:stCondLst>
                                    <p:cond delay="0"/>
                                  </p:stCondLst>
                                  <p:childTnLst>
                                    <p:anim calcmode="lin" valueType="num">
                                      <p:cBhvr>
                                        <p:cTn id="53" dur="500"/>
                                        <p:tgtEl>
                                          <p:spTgt spid="6"/>
                                        </p:tgtEl>
                                        <p:attrNameLst>
                                          <p:attrName>ppt_w</p:attrName>
                                        </p:attrNameLst>
                                      </p:cBhvr>
                                      <p:tavLst>
                                        <p:tav tm="0">
                                          <p:val>
                                            <p:strVal val="ppt_w"/>
                                          </p:val>
                                        </p:tav>
                                        <p:tav tm="100000">
                                          <p:val>
                                            <p:fltVal val="0"/>
                                          </p:val>
                                        </p:tav>
                                      </p:tavLst>
                                    </p:anim>
                                    <p:anim calcmode="lin" valueType="num">
                                      <p:cBhvr>
                                        <p:cTn id="54" dur="500"/>
                                        <p:tgtEl>
                                          <p:spTgt spid="6"/>
                                        </p:tgtEl>
                                        <p:attrNameLst>
                                          <p:attrName>ppt_h</p:attrName>
                                        </p:attrNameLst>
                                      </p:cBhvr>
                                      <p:tavLst>
                                        <p:tav tm="0">
                                          <p:val>
                                            <p:strVal val="ppt_h"/>
                                          </p:val>
                                        </p:tav>
                                        <p:tav tm="100000">
                                          <p:val>
                                            <p:fltVal val="0"/>
                                          </p:val>
                                        </p:tav>
                                      </p:tavLst>
                                    </p:anim>
                                    <p:animEffect transition="out" filter="fade">
                                      <p:cBhvr>
                                        <p:cTn id="55" dur="500"/>
                                        <p:tgtEl>
                                          <p:spTgt spid="6"/>
                                        </p:tgtEl>
                                      </p:cBhvr>
                                    </p:animEffect>
                                    <p:set>
                                      <p:cBhvr>
                                        <p:cTn id="56" dur="1" fill="hold">
                                          <p:stCondLst>
                                            <p:cond delay="499"/>
                                          </p:stCondLst>
                                        </p:cTn>
                                        <p:tgtEl>
                                          <p:spTgt spid="6"/>
                                        </p:tgtEl>
                                        <p:attrNameLst>
                                          <p:attrName>style.visibility</p:attrName>
                                        </p:attrNameLst>
                                      </p:cBhvr>
                                      <p:to>
                                        <p:strVal val="hidden"/>
                                      </p:to>
                                    </p:set>
                                  </p:childTnLst>
                                </p:cTn>
                              </p:par>
                              <p:par>
                                <p:cTn id="57" presetID="53" presetClass="exit" presetSubtype="32" fill="hold" nodeType="withEffect">
                                  <p:stCondLst>
                                    <p:cond delay="0"/>
                                  </p:stCondLst>
                                  <p:childTnLst>
                                    <p:anim calcmode="lin" valueType="num">
                                      <p:cBhvr>
                                        <p:cTn id="58" dur="500"/>
                                        <p:tgtEl>
                                          <p:spTgt spid="7"/>
                                        </p:tgtEl>
                                        <p:attrNameLst>
                                          <p:attrName>ppt_w</p:attrName>
                                        </p:attrNameLst>
                                      </p:cBhvr>
                                      <p:tavLst>
                                        <p:tav tm="0">
                                          <p:val>
                                            <p:strVal val="ppt_w"/>
                                          </p:val>
                                        </p:tav>
                                        <p:tav tm="100000">
                                          <p:val>
                                            <p:fltVal val="0"/>
                                          </p:val>
                                        </p:tav>
                                      </p:tavLst>
                                    </p:anim>
                                    <p:anim calcmode="lin" valueType="num">
                                      <p:cBhvr>
                                        <p:cTn id="59" dur="500"/>
                                        <p:tgtEl>
                                          <p:spTgt spid="7"/>
                                        </p:tgtEl>
                                        <p:attrNameLst>
                                          <p:attrName>ppt_h</p:attrName>
                                        </p:attrNameLst>
                                      </p:cBhvr>
                                      <p:tavLst>
                                        <p:tav tm="0">
                                          <p:val>
                                            <p:strVal val="ppt_h"/>
                                          </p:val>
                                        </p:tav>
                                        <p:tav tm="100000">
                                          <p:val>
                                            <p:fltVal val="0"/>
                                          </p:val>
                                        </p:tav>
                                      </p:tavLst>
                                    </p:anim>
                                    <p:animEffect transition="out" filter="fade">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par>
                                <p:cTn id="62" presetID="53" presetClass="exit" presetSubtype="32" fill="hold" nodeType="withEffect">
                                  <p:stCondLst>
                                    <p:cond delay="0"/>
                                  </p:stCondLst>
                                  <p:childTnLst>
                                    <p:anim calcmode="lin" valueType="num">
                                      <p:cBhvr>
                                        <p:cTn id="63" dur="500"/>
                                        <p:tgtEl>
                                          <p:spTgt spid="1034"/>
                                        </p:tgtEl>
                                        <p:attrNameLst>
                                          <p:attrName>ppt_w</p:attrName>
                                        </p:attrNameLst>
                                      </p:cBhvr>
                                      <p:tavLst>
                                        <p:tav tm="0">
                                          <p:val>
                                            <p:strVal val="ppt_w"/>
                                          </p:val>
                                        </p:tav>
                                        <p:tav tm="100000">
                                          <p:val>
                                            <p:fltVal val="0"/>
                                          </p:val>
                                        </p:tav>
                                      </p:tavLst>
                                    </p:anim>
                                    <p:anim calcmode="lin" valueType="num">
                                      <p:cBhvr>
                                        <p:cTn id="64" dur="500"/>
                                        <p:tgtEl>
                                          <p:spTgt spid="1034"/>
                                        </p:tgtEl>
                                        <p:attrNameLst>
                                          <p:attrName>ppt_h</p:attrName>
                                        </p:attrNameLst>
                                      </p:cBhvr>
                                      <p:tavLst>
                                        <p:tav tm="0">
                                          <p:val>
                                            <p:strVal val="ppt_h"/>
                                          </p:val>
                                        </p:tav>
                                        <p:tav tm="100000">
                                          <p:val>
                                            <p:fltVal val="0"/>
                                          </p:val>
                                        </p:tav>
                                      </p:tavLst>
                                    </p:anim>
                                    <p:animEffect transition="out" filter="fade">
                                      <p:cBhvr>
                                        <p:cTn id="65" dur="500"/>
                                        <p:tgtEl>
                                          <p:spTgt spid="1034"/>
                                        </p:tgtEl>
                                      </p:cBhvr>
                                    </p:animEffect>
                                    <p:set>
                                      <p:cBhvr>
                                        <p:cTn id="66" dur="1" fill="hold">
                                          <p:stCondLst>
                                            <p:cond delay="499"/>
                                          </p:stCondLst>
                                        </p:cTn>
                                        <p:tgtEl>
                                          <p:spTgt spid="1034"/>
                                        </p:tgtEl>
                                        <p:attrNameLst>
                                          <p:attrName>style.visibility</p:attrName>
                                        </p:attrNameLst>
                                      </p:cBhvr>
                                      <p:to>
                                        <p:strVal val="hidden"/>
                                      </p:to>
                                    </p:set>
                                  </p:childTnLst>
                                </p:cTn>
                              </p:par>
                              <p:par>
                                <p:cTn id="67" presetID="53" presetClass="exit" presetSubtype="32" fill="hold" nodeType="withEffect">
                                  <p:stCondLst>
                                    <p:cond delay="0"/>
                                  </p:stCondLst>
                                  <p:childTnLst>
                                    <p:anim calcmode="lin" valueType="num">
                                      <p:cBhvr>
                                        <p:cTn id="68" dur="500"/>
                                        <p:tgtEl>
                                          <p:spTgt spid="1032"/>
                                        </p:tgtEl>
                                        <p:attrNameLst>
                                          <p:attrName>ppt_w</p:attrName>
                                        </p:attrNameLst>
                                      </p:cBhvr>
                                      <p:tavLst>
                                        <p:tav tm="0">
                                          <p:val>
                                            <p:strVal val="ppt_w"/>
                                          </p:val>
                                        </p:tav>
                                        <p:tav tm="100000">
                                          <p:val>
                                            <p:fltVal val="0"/>
                                          </p:val>
                                        </p:tav>
                                      </p:tavLst>
                                    </p:anim>
                                    <p:anim calcmode="lin" valueType="num">
                                      <p:cBhvr>
                                        <p:cTn id="69" dur="500"/>
                                        <p:tgtEl>
                                          <p:spTgt spid="1032"/>
                                        </p:tgtEl>
                                        <p:attrNameLst>
                                          <p:attrName>ppt_h</p:attrName>
                                        </p:attrNameLst>
                                      </p:cBhvr>
                                      <p:tavLst>
                                        <p:tav tm="0">
                                          <p:val>
                                            <p:strVal val="ppt_h"/>
                                          </p:val>
                                        </p:tav>
                                        <p:tav tm="100000">
                                          <p:val>
                                            <p:fltVal val="0"/>
                                          </p:val>
                                        </p:tav>
                                      </p:tavLst>
                                    </p:anim>
                                    <p:animEffect transition="out" filter="fade">
                                      <p:cBhvr>
                                        <p:cTn id="70" dur="500"/>
                                        <p:tgtEl>
                                          <p:spTgt spid="1032"/>
                                        </p:tgtEl>
                                      </p:cBhvr>
                                    </p:animEffect>
                                    <p:set>
                                      <p:cBhvr>
                                        <p:cTn id="71" dur="1" fill="hold">
                                          <p:stCondLst>
                                            <p:cond delay="499"/>
                                          </p:stCondLst>
                                        </p:cTn>
                                        <p:tgtEl>
                                          <p:spTgt spid="1032"/>
                                        </p:tgtEl>
                                        <p:attrNameLst>
                                          <p:attrName>style.visibility</p:attrName>
                                        </p:attrNameLst>
                                      </p:cBhvr>
                                      <p:to>
                                        <p:strVal val="hidden"/>
                                      </p:to>
                                    </p:set>
                                  </p:childTnLst>
                                </p:cTn>
                              </p:par>
                              <p:par>
                                <p:cTn id="72" presetID="53" presetClass="exit" presetSubtype="32" fill="hold" grpId="1" nodeType="withEffect">
                                  <p:stCondLst>
                                    <p:cond delay="0"/>
                                  </p:stCondLst>
                                  <p:childTnLst>
                                    <p:anim calcmode="lin" valueType="num">
                                      <p:cBhvr>
                                        <p:cTn id="73" dur="500"/>
                                        <p:tgtEl>
                                          <p:spTgt spid="4"/>
                                        </p:tgtEl>
                                        <p:attrNameLst>
                                          <p:attrName>ppt_w</p:attrName>
                                        </p:attrNameLst>
                                      </p:cBhvr>
                                      <p:tavLst>
                                        <p:tav tm="0">
                                          <p:val>
                                            <p:strVal val="ppt_w"/>
                                          </p:val>
                                        </p:tav>
                                        <p:tav tm="100000">
                                          <p:val>
                                            <p:fltVal val="0"/>
                                          </p:val>
                                        </p:tav>
                                      </p:tavLst>
                                    </p:anim>
                                    <p:anim calcmode="lin" valueType="num">
                                      <p:cBhvr>
                                        <p:cTn id="74" dur="500"/>
                                        <p:tgtEl>
                                          <p:spTgt spid="4"/>
                                        </p:tgtEl>
                                        <p:attrNameLst>
                                          <p:attrName>ppt_h</p:attrName>
                                        </p:attrNameLst>
                                      </p:cBhvr>
                                      <p:tavLst>
                                        <p:tav tm="0">
                                          <p:val>
                                            <p:strVal val="ppt_h"/>
                                          </p:val>
                                        </p:tav>
                                        <p:tav tm="100000">
                                          <p:val>
                                            <p:fltVal val="0"/>
                                          </p:val>
                                        </p:tav>
                                      </p:tavLst>
                                    </p:anim>
                                    <p:animEffect transition="out" filter="fade">
                                      <p:cBhvr>
                                        <p:cTn id="75" dur="500"/>
                                        <p:tgtEl>
                                          <p:spTgt spid="4"/>
                                        </p:tgtEl>
                                      </p:cBhvr>
                                    </p:animEffect>
                                    <p:set>
                                      <p:cBhvr>
                                        <p:cTn id="76" dur="1" fill="hold">
                                          <p:stCondLst>
                                            <p:cond delay="499"/>
                                          </p:stCondLst>
                                        </p:cTn>
                                        <p:tgtEl>
                                          <p:spTgt spid="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9">
                                            <p:bg/>
                                          </p:spTgt>
                                        </p:tgtEl>
                                        <p:attrNameLst>
                                          <p:attrName>style.visibility</p:attrName>
                                        </p:attrNameLst>
                                      </p:cBhvr>
                                      <p:to>
                                        <p:strVal val="visible"/>
                                      </p:to>
                                    </p:set>
                                    <p:animEffect transition="in" filter="wipe(left)">
                                      <p:cBhvr>
                                        <p:cTn id="81" dur="500"/>
                                        <p:tgtEl>
                                          <p:spTgt spid="19">
                                            <p:bg/>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19">
                                            <p:txEl>
                                              <p:pRg st="0" end="0"/>
                                            </p:txEl>
                                          </p:spTgt>
                                        </p:tgtEl>
                                        <p:attrNameLst>
                                          <p:attrName>style.visibility</p:attrName>
                                        </p:attrNameLst>
                                      </p:cBhvr>
                                      <p:to>
                                        <p:strVal val="visible"/>
                                      </p:to>
                                    </p:set>
                                    <p:animEffect transition="in" filter="wipe(left)">
                                      <p:cBhvr>
                                        <p:cTn id="85" dur="500"/>
                                        <p:tgtEl>
                                          <p:spTgt spid="19">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1" presetClass="entr" presetSubtype="1" fill="hold" nodeType="clickEffect">
                                  <p:stCondLst>
                                    <p:cond delay="0"/>
                                  </p:stCondLst>
                                  <p:childTnLst>
                                    <p:set>
                                      <p:cBhvr>
                                        <p:cTn id="89" dur="1" fill="hold">
                                          <p:stCondLst>
                                            <p:cond delay="0"/>
                                          </p:stCondLst>
                                        </p:cTn>
                                        <p:tgtEl>
                                          <p:spTgt spid="1036"/>
                                        </p:tgtEl>
                                        <p:attrNameLst>
                                          <p:attrName>style.visibility</p:attrName>
                                        </p:attrNameLst>
                                      </p:cBhvr>
                                      <p:to>
                                        <p:strVal val="visible"/>
                                      </p:to>
                                    </p:set>
                                    <p:animEffect transition="in" filter="wheel(1)">
                                      <p:cBhvr>
                                        <p:cTn id="90" dur="2000"/>
                                        <p:tgtEl>
                                          <p:spTgt spid="1036"/>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xit" presetSubtype="32" fill="hold" nodeType="clickEffect">
                                  <p:stCondLst>
                                    <p:cond delay="0"/>
                                  </p:stCondLst>
                                  <p:childTnLst>
                                    <p:anim calcmode="lin" valueType="num">
                                      <p:cBhvr>
                                        <p:cTn id="94" dur="500"/>
                                        <p:tgtEl>
                                          <p:spTgt spid="1036"/>
                                        </p:tgtEl>
                                        <p:attrNameLst>
                                          <p:attrName>ppt_w</p:attrName>
                                        </p:attrNameLst>
                                      </p:cBhvr>
                                      <p:tavLst>
                                        <p:tav tm="0">
                                          <p:val>
                                            <p:strVal val="ppt_w"/>
                                          </p:val>
                                        </p:tav>
                                        <p:tav tm="100000">
                                          <p:val>
                                            <p:fltVal val="0"/>
                                          </p:val>
                                        </p:tav>
                                      </p:tavLst>
                                    </p:anim>
                                    <p:anim calcmode="lin" valueType="num">
                                      <p:cBhvr>
                                        <p:cTn id="95" dur="500"/>
                                        <p:tgtEl>
                                          <p:spTgt spid="1036"/>
                                        </p:tgtEl>
                                        <p:attrNameLst>
                                          <p:attrName>ppt_h</p:attrName>
                                        </p:attrNameLst>
                                      </p:cBhvr>
                                      <p:tavLst>
                                        <p:tav tm="0">
                                          <p:val>
                                            <p:strVal val="ppt_h"/>
                                          </p:val>
                                        </p:tav>
                                        <p:tav tm="100000">
                                          <p:val>
                                            <p:fltVal val="0"/>
                                          </p:val>
                                        </p:tav>
                                      </p:tavLst>
                                    </p:anim>
                                    <p:animEffect transition="out" filter="fade">
                                      <p:cBhvr>
                                        <p:cTn id="96" dur="500"/>
                                        <p:tgtEl>
                                          <p:spTgt spid="1036"/>
                                        </p:tgtEl>
                                      </p:cBhvr>
                                    </p:animEffect>
                                    <p:set>
                                      <p:cBhvr>
                                        <p:cTn id="97" dur="1" fill="hold">
                                          <p:stCondLst>
                                            <p:cond delay="499"/>
                                          </p:stCondLst>
                                        </p:cTn>
                                        <p:tgtEl>
                                          <p:spTgt spid="1036"/>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9">
                                            <p:txEl>
                                              <p:pRg st="1" end="1"/>
                                            </p:txEl>
                                          </p:spTgt>
                                        </p:tgtEl>
                                        <p:attrNameLst>
                                          <p:attrName>style.visibility</p:attrName>
                                        </p:attrNameLst>
                                      </p:cBhvr>
                                      <p:to>
                                        <p:strVal val="visible"/>
                                      </p:to>
                                    </p:set>
                                    <p:animEffect transition="in" filter="wipe(left)">
                                      <p:cBhvr>
                                        <p:cTn id="102" dur="500"/>
                                        <p:tgtEl>
                                          <p:spTgt spid="19">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1" presetClass="entr" presetSubtype="1" fill="hold" nodeType="clickEffect">
                                  <p:stCondLst>
                                    <p:cond delay="0"/>
                                  </p:stCondLst>
                                  <p:childTnLst>
                                    <p:set>
                                      <p:cBhvr>
                                        <p:cTn id="106" dur="1" fill="hold">
                                          <p:stCondLst>
                                            <p:cond delay="0"/>
                                          </p:stCondLst>
                                        </p:cTn>
                                        <p:tgtEl>
                                          <p:spTgt spid="1026"/>
                                        </p:tgtEl>
                                        <p:attrNameLst>
                                          <p:attrName>style.visibility</p:attrName>
                                        </p:attrNameLst>
                                      </p:cBhvr>
                                      <p:to>
                                        <p:strVal val="visible"/>
                                      </p:to>
                                    </p:set>
                                    <p:animEffect transition="in" filter="wheel(1)">
                                      <p:cBhvr>
                                        <p:cTn id="107" dur="2000"/>
                                        <p:tgtEl>
                                          <p:spTgt spid="1026"/>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xit" presetSubtype="32" fill="hold" nodeType="clickEffect">
                                  <p:stCondLst>
                                    <p:cond delay="0"/>
                                  </p:stCondLst>
                                  <p:childTnLst>
                                    <p:anim calcmode="lin" valueType="num">
                                      <p:cBhvr>
                                        <p:cTn id="111" dur="500"/>
                                        <p:tgtEl>
                                          <p:spTgt spid="1026"/>
                                        </p:tgtEl>
                                        <p:attrNameLst>
                                          <p:attrName>ppt_w</p:attrName>
                                        </p:attrNameLst>
                                      </p:cBhvr>
                                      <p:tavLst>
                                        <p:tav tm="0">
                                          <p:val>
                                            <p:strVal val="ppt_w"/>
                                          </p:val>
                                        </p:tav>
                                        <p:tav tm="100000">
                                          <p:val>
                                            <p:fltVal val="0"/>
                                          </p:val>
                                        </p:tav>
                                      </p:tavLst>
                                    </p:anim>
                                    <p:anim calcmode="lin" valueType="num">
                                      <p:cBhvr>
                                        <p:cTn id="112" dur="500"/>
                                        <p:tgtEl>
                                          <p:spTgt spid="1026"/>
                                        </p:tgtEl>
                                        <p:attrNameLst>
                                          <p:attrName>ppt_h</p:attrName>
                                        </p:attrNameLst>
                                      </p:cBhvr>
                                      <p:tavLst>
                                        <p:tav tm="0">
                                          <p:val>
                                            <p:strVal val="ppt_h"/>
                                          </p:val>
                                        </p:tav>
                                        <p:tav tm="100000">
                                          <p:val>
                                            <p:fltVal val="0"/>
                                          </p:val>
                                        </p:tav>
                                      </p:tavLst>
                                    </p:anim>
                                    <p:animEffect transition="out" filter="fade">
                                      <p:cBhvr>
                                        <p:cTn id="113" dur="500"/>
                                        <p:tgtEl>
                                          <p:spTgt spid="1026"/>
                                        </p:tgtEl>
                                      </p:cBhvr>
                                    </p:animEffect>
                                    <p:set>
                                      <p:cBhvr>
                                        <p:cTn id="114" dur="1" fill="hold">
                                          <p:stCondLst>
                                            <p:cond delay="499"/>
                                          </p:stCondLst>
                                        </p:cTn>
                                        <p:tgtEl>
                                          <p:spTgt spid="1026"/>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19">
                                            <p:txEl>
                                              <p:pRg st="2" end="2"/>
                                            </p:txEl>
                                          </p:spTgt>
                                        </p:tgtEl>
                                        <p:attrNameLst>
                                          <p:attrName>style.visibility</p:attrName>
                                        </p:attrNameLst>
                                      </p:cBhvr>
                                      <p:to>
                                        <p:strVal val="visible"/>
                                      </p:to>
                                    </p:set>
                                    <p:animEffect transition="in" filter="wipe(left)">
                                      <p:cBhvr>
                                        <p:cTn id="119" dur="500"/>
                                        <p:tgtEl>
                                          <p:spTgt spid="19">
                                            <p:txEl>
                                              <p:pRg st="2" end="2"/>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xit" presetSubtype="32" fill="hold" grpId="1" nodeType="clickEffect">
                                  <p:stCondLst>
                                    <p:cond delay="0"/>
                                  </p:stCondLst>
                                  <p:childTnLst>
                                    <p:anim calcmode="lin" valueType="num">
                                      <p:cBhvr>
                                        <p:cTn id="123" dur="500"/>
                                        <p:tgtEl>
                                          <p:spTgt spid="19">
                                            <p:txEl>
                                              <p:pRg st="0" end="0"/>
                                            </p:txEl>
                                          </p:spTgt>
                                        </p:tgtEl>
                                        <p:attrNameLst>
                                          <p:attrName>ppt_w</p:attrName>
                                        </p:attrNameLst>
                                      </p:cBhvr>
                                      <p:tavLst>
                                        <p:tav tm="0">
                                          <p:val>
                                            <p:strVal val="ppt_w"/>
                                          </p:val>
                                        </p:tav>
                                        <p:tav tm="100000">
                                          <p:val>
                                            <p:fltVal val="0"/>
                                          </p:val>
                                        </p:tav>
                                      </p:tavLst>
                                    </p:anim>
                                    <p:anim calcmode="lin" valueType="num">
                                      <p:cBhvr>
                                        <p:cTn id="124" dur="500"/>
                                        <p:tgtEl>
                                          <p:spTgt spid="19">
                                            <p:txEl>
                                              <p:pRg st="0" end="0"/>
                                            </p:txEl>
                                          </p:spTgt>
                                        </p:tgtEl>
                                        <p:attrNameLst>
                                          <p:attrName>ppt_h</p:attrName>
                                        </p:attrNameLst>
                                      </p:cBhvr>
                                      <p:tavLst>
                                        <p:tav tm="0">
                                          <p:val>
                                            <p:strVal val="ppt_h"/>
                                          </p:val>
                                        </p:tav>
                                        <p:tav tm="100000">
                                          <p:val>
                                            <p:fltVal val="0"/>
                                          </p:val>
                                        </p:tav>
                                      </p:tavLst>
                                    </p:anim>
                                    <p:animEffect transition="out" filter="fade">
                                      <p:cBhvr>
                                        <p:cTn id="125" dur="500"/>
                                        <p:tgtEl>
                                          <p:spTgt spid="19">
                                            <p:txEl>
                                              <p:pRg st="0" end="0"/>
                                            </p:txEl>
                                          </p:spTgt>
                                        </p:tgtEl>
                                      </p:cBhvr>
                                    </p:animEffect>
                                    <p:set>
                                      <p:cBhvr>
                                        <p:cTn id="126" dur="1" fill="hold">
                                          <p:stCondLst>
                                            <p:cond delay="499"/>
                                          </p:stCondLst>
                                        </p:cTn>
                                        <p:tgtEl>
                                          <p:spTgt spid="19">
                                            <p:txEl>
                                              <p:pRg st="0" end="0"/>
                                            </p:txEl>
                                          </p:spTgt>
                                        </p:tgtEl>
                                        <p:attrNameLst>
                                          <p:attrName>style.visibility</p:attrName>
                                        </p:attrNameLst>
                                      </p:cBhvr>
                                      <p:to>
                                        <p:strVal val="hidden"/>
                                      </p:to>
                                    </p:set>
                                  </p:childTnLst>
                                </p:cTn>
                              </p:par>
                              <p:par>
                                <p:cTn id="127" presetID="53" presetClass="exit" presetSubtype="32" fill="hold" grpId="1" nodeType="withEffect">
                                  <p:stCondLst>
                                    <p:cond delay="0"/>
                                  </p:stCondLst>
                                  <p:childTnLst>
                                    <p:anim calcmode="lin" valueType="num">
                                      <p:cBhvr>
                                        <p:cTn id="128" dur="500"/>
                                        <p:tgtEl>
                                          <p:spTgt spid="19">
                                            <p:txEl>
                                              <p:pRg st="1" end="1"/>
                                            </p:txEl>
                                          </p:spTgt>
                                        </p:tgtEl>
                                        <p:attrNameLst>
                                          <p:attrName>ppt_w</p:attrName>
                                        </p:attrNameLst>
                                      </p:cBhvr>
                                      <p:tavLst>
                                        <p:tav tm="0">
                                          <p:val>
                                            <p:strVal val="ppt_w"/>
                                          </p:val>
                                        </p:tav>
                                        <p:tav tm="100000">
                                          <p:val>
                                            <p:fltVal val="0"/>
                                          </p:val>
                                        </p:tav>
                                      </p:tavLst>
                                    </p:anim>
                                    <p:anim calcmode="lin" valueType="num">
                                      <p:cBhvr>
                                        <p:cTn id="129" dur="500"/>
                                        <p:tgtEl>
                                          <p:spTgt spid="19">
                                            <p:txEl>
                                              <p:pRg st="1" end="1"/>
                                            </p:txEl>
                                          </p:spTgt>
                                        </p:tgtEl>
                                        <p:attrNameLst>
                                          <p:attrName>ppt_h</p:attrName>
                                        </p:attrNameLst>
                                      </p:cBhvr>
                                      <p:tavLst>
                                        <p:tav tm="0">
                                          <p:val>
                                            <p:strVal val="ppt_h"/>
                                          </p:val>
                                        </p:tav>
                                        <p:tav tm="100000">
                                          <p:val>
                                            <p:fltVal val="0"/>
                                          </p:val>
                                        </p:tav>
                                      </p:tavLst>
                                    </p:anim>
                                    <p:animEffect transition="out" filter="fade">
                                      <p:cBhvr>
                                        <p:cTn id="130" dur="500"/>
                                        <p:tgtEl>
                                          <p:spTgt spid="19">
                                            <p:txEl>
                                              <p:pRg st="1" end="1"/>
                                            </p:txEl>
                                          </p:spTgt>
                                        </p:tgtEl>
                                      </p:cBhvr>
                                    </p:animEffect>
                                    <p:set>
                                      <p:cBhvr>
                                        <p:cTn id="131" dur="1" fill="hold">
                                          <p:stCondLst>
                                            <p:cond delay="499"/>
                                          </p:stCondLst>
                                        </p:cTn>
                                        <p:tgtEl>
                                          <p:spTgt spid="19">
                                            <p:txEl>
                                              <p:pRg st="1" end="1"/>
                                            </p:txEl>
                                          </p:spTgt>
                                        </p:tgtEl>
                                        <p:attrNameLst>
                                          <p:attrName>style.visibility</p:attrName>
                                        </p:attrNameLst>
                                      </p:cBhvr>
                                      <p:to>
                                        <p:strVal val="hidden"/>
                                      </p:to>
                                    </p:set>
                                  </p:childTnLst>
                                </p:cTn>
                              </p:par>
                              <p:par>
                                <p:cTn id="132" presetID="53" presetClass="exit" presetSubtype="32" fill="hold" grpId="1" nodeType="withEffect">
                                  <p:stCondLst>
                                    <p:cond delay="0"/>
                                  </p:stCondLst>
                                  <p:childTnLst>
                                    <p:anim calcmode="lin" valueType="num">
                                      <p:cBhvr>
                                        <p:cTn id="133" dur="500"/>
                                        <p:tgtEl>
                                          <p:spTgt spid="19">
                                            <p:txEl>
                                              <p:pRg st="2" end="2"/>
                                            </p:txEl>
                                          </p:spTgt>
                                        </p:tgtEl>
                                        <p:attrNameLst>
                                          <p:attrName>ppt_w</p:attrName>
                                        </p:attrNameLst>
                                      </p:cBhvr>
                                      <p:tavLst>
                                        <p:tav tm="0">
                                          <p:val>
                                            <p:strVal val="ppt_w"/>
                                          </p:val>
                                        </p:tav>
                                        <p:tav tm="100000">
                                          <p:val>
                                            <p:fltVal val="0"/>
                                          </p:val>
                                        </p:tav>
                                      </p:tavLst>
                                    </p:anim>
                                    <p:anim calcmode="lin" valueType="num">
                                      <p:cBhvr>
                                        <p:cTn id="134" dur="500"/>
                                        <p:tgtEl>
                                          <p:spTgt spid="19">
                                            <p:txEl>
                                              <p:pRg st="2" end="2"/>
                                            </p:txEl>
                                          </p:spTgt>
                                        </p:tgtEl>
                                        <p:attrNameLst>
                                          <p:attrName>ppt_h</p:attrName>
                                        </p:attrNameLst>
                                      </p:cBhvr>
                                      <p:tavLst>
                                        <p:tav tm="0">
                                          <p:val>
                                            <p:strVal val="ppt_h"/>
                                          </p:val>
                                        </p:tav>
                                        <p:tav tm="100000">
                                          <p:val>
                                            <p:fltVal val="0"/>
                                          </p:val>
                                        </p:tav>
                                      </p:tavLst>
                                    </p:anim>
                                    <p:animEffect transition="out" filter="fade">
                                      <p:cBhvr>
                                        <p:cTn id="135" dur="500"/>
                                        <p:tgtEl>
                                          <p:spTgt spid="19">
                                            <p:txEl>
                                              <p:pRg st="2" end="2"/>
                                            </p:txEl>
                                          </p:spTgt>
                                        </p:tgtEl>
                                      </p:cBhvr>
                                    </p:animEffect>
                                    <p:set>
                                      <p:cBhvr>
                                        <p:cTn id="136" dur="1" fill="hold">
                                          <p:stCondLst>
                                            <p:cond delay="499"/>
                                          </p:stCondLst>
                                        </p:cTn>
                                        <p:tgtEl>
                                          <p:spTgt spid="19">
                                            <p:txEl>
                                              <p:pRg st="2" end="2"/>
                                            </p:txEl>
                                          </p:spTgt>
                                        </p:tgtEl>
                                        <p:attrNameLst>
                                          <p:attrName>style.visibility</p:attrName>
                                        </p:attrNameLst>
                                      </p:cBhvr>
                                      <p:to>
                                        <p:strVal val="hidden"/>
                                      </p:to>
                                    </p:set>
                                  </p:childTnLst>
                                </p:cTn>
                              </p:par>
                              <p:par>
                                <p:cTn id="137" presetID="53" presetClass="exit" presetSubtype="32" fill="hold" grpId="1" nodeType="withEffect">
                                  <p:stCondLst>
                                    <p:cond delay="0"/>
                                  </p:stCondLst>
                                  <p:childTnLst>
                                    <p:anim calcmode="lin" valueType="num">
                                      <p:cBhvr>
                                        <p:cTn id="138" dur="500"/>
                                        <p:tgtEl>
                                          <p:spTgt spid="19">
                                            <p:bg/>
                                          </p:spTgt>
                                        </p:tgtEl>
                                        <p:attrNameLst>
                                          <p:attrName>ppt_w</p:attrName>
                                        </p:attrNameLst>
                                      </p:cBhvr>
                                      <p:tavLst>
                                        <p:tav tm="0">
                                          <p:val>
                                            <p:strVal val="ppt_w"/>
                                          </p:val>
                                        </p:tav>
                                        <p:tav tm="100000">
                                          <p:val>
                                            <p:fltVal val="0"/>
                                          </p:val>
                                        </p:tav>
                                      </p:tavLst>
                                    </p:anim>
                                    <p:anim calcmode="lin" valueType="num">
                                      <p:cBhvr>
                                        <p:cTn id="139" dur="500"/>
                                        <p:tgtEl>
                                          <p:spTgt spid="19">
                                            <p:bg/>
                                          </p:spTgt>
                                        </p:tgtEl>
                                        <p:attrNameLst>
                                          <p:attrName>ppt_h</p:attrName>
                                        </p:attrNameLst>
                                      </p:cBhvr>
                                      <p:tavLst>
                                        <p:tav tm="0">
                                          <p:val>
                                            <p:strVal val="ppt_h"/>
                                          </p:val>
                                        </p:tav>
                                        <p:tav tm="100000">
                                          <p:val>
                                            <p:fltVal val="0"/>
                                          </p:val>
                                        </p:tav>
                                      </p:tavLst>
                                    </p:anim>
                                    <p:animEffect transition="out" filter="fade">
                                      <p:cBhvr>
                                        <p:cTn id="140" dur="500"/>
                                        <p:tgtEl>
                                          <p:spTgt spid="19">
                                            <p:bg/>
                                          </p:spTgt>
                                        </p:tgtEl>
                                      </p:cBhvr>
                                    </p:animEffect>
                                    <p:set>
                                      <p:cBhvr>
                                        <p:cTn id="141" dur="1" fill="hold">
                                          <p:stCondLst>
                                            <p:cond delay="499"/>
                                          </p:stCondLst>
                                        </p:cTn>
                                        <p:tgtEl>
                                          <p:spTgt spid="19">
                                            <p:bg/>
                                          </p:spTgt>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21">
                                            <p:bg/>
                                          </p:spTgt>
                                        </p:tgtEl>
                                        <p:attrNameLst>
                                          <p:attrName>style.visibility</p:attrName>
                                        </p:attrNameLst>
                                      </p:cBhvr>
                                      <p:to>
                                        <p:strVal val="visible"/>
                                      </p:to>
                                    </p:set>
                                    <p:animEffect transition="in" filter="wipe(left)">
                                      <p:cBhvr>
                                        <p:cTn id="146" dur="500"/>
                                        <p:tgtEl>
                                          <p:spTgt spid="21">
                                            <p:bg/>
                                          </p:spTgt>
                                        </p:tgtEl>
                                      </p:cBhvr>
                                    </p:animEffect>
                                  </p:childTnLst>
                                </p:cTn>
                              </p:par>
                            </p:childTnLst>
                          </p:cTn>
                        </p:par>
                        <p:par>
                          <p:cTn id="147" fill="hold">
                            <p:stCondLst>
                              <p:cond delay="500"/>
                            </p:stCondLst>
                            <p:childTnLst>
                              <p:par>
                                <p:cTn id="148" presetID="22" presetClass="entr" presetSubtype="8" fill="hold" grpId="0" nodeType="afterEffect">
                                  <p:stCondLst>
                                    <p:cond delay="0"/>
                                  </p:stCondLst>
                                  <p:childTnLst>
                                    <p:set>
                                      <p:cBhvr>
                                        <p:cTn id="149" dur="1" fill="hold">
                                          <p:stCondLst>
                                            <p:cond delay="0"/>
                                          </p:stCondLst>
                                        </p:cTn>
                                        <p:tgtEl>
                                          <p:spTgt spid="21">
                                            <p:txEl>
                                              <p:pRg st="0" end="0"/>
                                            </p:txEl>
                                          </p:spTgt>
                                        </p:tgtEl>
                                        <p:attrNameLst>
                                          <p:attrName>style.visibility</p:attrName>
                                        </p:attrNameLst>
                                      </p:cBhvr>
                                      <p:to>
                                        <p:strVal val="visible"/>
                                      </p:to>
                                    </p:set>
                                    <p:animEffect transition="in" filter="wipe(left)">
                                      <p:cBhvr>
                                        <p:cTn id="150" dur="500"/>
                                        <p:tgtEl>
                                          <p:spTgt spid="21">
                                            <p:txEl>
                                              <p:pRg st="0" end="0"/>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21" presetClass="entr" presetSubtype="1" fill="hold" nodeType="clickEffect">
                                  <p:stCondLst>
                                    <p:cond delay="0"/>
                                  </p:stCondLst>
                                  <p:childTnLst>
                                    <p:set>
                                      <p:cBhvr>
                                        <p:cTn id="154" dur="1" fill="hold">
                                          <p:stCondLst>
                                            <p:cond delay="0"/>
                                          </p:stCondLst>
                                        </p:cTn>
                                        <p:tgtEl>
                                          <p:spTgt spid="1038"/>
                                        </p:tgtEl>
                                        <p:attrNameLst>
                                          <p:attrName>style.visibility</p:attrName>
                                        </p:attrNameLst>
                                      </p:cBhvr>
                                      <p:to>
                                        <p:strVal val="visible"/>
                                      </p:to>
                                    </p:set>
                                    <p:animEffect transition="in" filter="wheel(1)">
                                      <p:cBhvr>
                                        <p:cTn id="155" dur="2000"/>
                                        <p:tgtEl>
                                          <p:spTgt spid="1038"/>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21">
                                            <p:txEl>
                                              <p:pRg st="1" end="1"/>
                                            </p:txEl>
                                          </p:spTgt>
                                        </p:tgtEl>
                                        <p:attrNameLst>
                                          <p:attrName>style.visibility</p:attrName>
                                        </p:attrNameLst>
                                      </p:cBhvr>
                                      <p:to>
                                        <p:strVal val="visible"/>
                                      </p:to>
                                    </p:set>
                                    <p:animEffect transition="in" filter="wipe(left)">
                                      <p:cBhvr>
                                        <p:cTn id="160" dur="500"/>
                                        <p:tgtEl>
                                          <p:spTgt spid="21">
                                            <p:txEl>
                                              <p:pRg st="1" end="1"/>
                                            </p:txEl>
                                          </p:spTgt>
                                        </p:tgtEl>
                                      </p:cBhvr>
                                    </p:animEffect>
                                  </p:childTnLst>
                                </p:cTn>
                              </p:par>
                            </p:childTnLst>
                          </p:cTn>
                        </p:par>
                        <p:par>
                          <p:cTn id="161" fill="hold">
                            <p:stCondLst>
                              <p:cond delay="500"/>
                            </p:stCondLst>
                            <p:childTnLst>
                              <p:par>
                                <p:cTn id="162" presetID="4" presetClass="entr" presetSubtype="32" fill="hold" nodeType="afterEffect">
                                  <p:stCondLst>
                                    <p:cond delay="0"/>
                                  </p:stCondLst>
                                  <p:childTnLst>
                                    <p:set>
                                      <p:cBhvr>
                                        <p:cTn id="163" dur="1" fill="hold">
                                          <p:stCondLst>
                                            <p:cond delay="0"/>
                                          </p:stCondLst>
                                        </p:cTn>
                                        <p:tgtEl>
                                          <p:spTgt spid="15"/>
                                        </p:tgtEl>
                                        <p:attrNameLst>
                                          <p:attrName>style.visibility</p:attrName>
                                        </p:attrNameLst>
                                      </p:cBhvr>
                                      <p:to>
                                        <p:strVal val="visible"/>
                                      </p:to>
                                    </p:set>
                                    <p:animEffect transition="in" filter="box(out)">
                                      <p:cBhvr>
                                        <p:cTn id="164" dur="2000"/>
                                        <p:tgtEl>
                                          <p:spTgt spid="15"/>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xit" presetSubtype="32" fill="hold" nodeType="clickEffect">
                                  <p:stCondLst>
                                    <p:cond delay="0"/>
                                  </p:stCondLst>
                                  <p:childTnLst>
                                    <p:anim calcmode="lin" valueType="num">
                                      <p:cBhvr>
                                        <p:cTn id="168" dur="500"/>
                                        <p:tgtEl>
                                          <p:spTgt spid="15"/>
                                        </p:tgtEl>
                                        <p:attrNameLst>
                                          <p:attrName>ppt_w</p:attrName>
                                        </p:attrNameLst>
                                      </p:cBhvr>
                                      <p:tavLst>
                                        <p:tav tm="0">
                                          <p:val>
                                            <p:strVal val="ppt_w"/>
                                          </p:val>
                                        </p:tav>
                                        <p:tav tm="100000">
                                          <p:val>
                                            <p:fltVal val="0"/>
                                          </p:val>
                                        </p:tav>
                                      </p:tavLst>
                                    </p:anim>
                                    <p:anim calcmode="lin" valueType="num">
                                      <p:cBhvr>
                                        <p:cTn id="169" dur="500"/>
                                        <p:tgtEl>
                                          <p:spTgt spid="15"/>
                                        </p:tgtEl>
                                        <p:attrNameLst>
                                          <p:attrName>ppt_h</p:attrName>
                                        </p:attrNameLst>
                                      </p:cBhvr>
                                      <p:tavLst>
                                        <p:tav tm="0">
                                          <p:val>
                                            <p:strVal val="ppt_h"/>
                                          </p:val>
                                        </p:tav>
                                        <p:tav tm="100000">
                                          <p:val>
                                            <p:fltVal val="0"/>
                                          </p:val>
                                        </p:tav>
                                      </p:tavLst>
                                    </p:anim>
                                    <p:animEffect transition="out" filter="fade">
                                      <p:cBhvr>
                                        <p:cTn id="170" dur="500"/>
                                        <p:tgtEl>
                                          <p:spTgt spid="15"/>
                                        </p:tgtEl>
                                      </p:cBhvr>
                                    </p:animEffect>
                                    <p:set>
                                      <p:cBhvr>
                                        <p:cTn id="171" dur="1" fill="hold">
                                          <p:stCondLst>
                                            <p:cond delay="499"/>
                                          </p:stCondLst>
                                        </p:cTn>
                                        <p:tgtEl>
                                          <p:spTgt spid="15"/>
                                        </p:tgtEl>
                                        <p:attrNameLst>
                                          <p:attrName>style.visibility</p:attrName>
                                        </p:attrNameLst>
                                      </p:cBhvr>
                                      <p:to>
                                        <p:strVal val="hidden"/>
                                      </p:to>
                                    </p:set>
                                  </p:childTnLst>
                                </p:cTn>
                              </p:par>
                              <p:par>
                                <p:cTn id="172" presetID="53" presetClass="exit" presetSubtype="32" fill="hold" nodeType="withEffect">
                                  <p:stCondLst>
                                    <p:cond delay="0"/>
                                  </p:stCondLst>
                                  <p:childTnLst>
                                    <p:anim calcmode="lin" valueType="num">
                                      <p:cBhvr>
                                        <p:cTn id="173" dur="500"/>
                                        <p:tgtEl>
                                          <p:spTgt spid="1038"/>
                                        </p:tgtEl>
                                        <p:attrNameLst>
                                          <p:attrName>ppt_w</p:attrName>
                                        </p:attrNameLst>
                                      </p:cBhvr>
                                      <p:tavLst>
                                        <p:tav tm="0">
                                          <p:val>
                                            <p:strVal val="ppt_w"/>
                                          </p:val>
                                        </p:tav>
                                        <p:tav tm="100000">
                                          <p:val>
                                            <p:fltVal val="0"/>
                                          </p:val>
                                        </p:tav>
                                      </p:tavLst>
                                    </p:anim>
                                    <p:anim calcmode="lin" valueType="num">
                                      <p:cBhvr>
                                        <p:cTn id="174" dur="500"/>
                                        <p:tgtEl>
                                          <p:spTgt spid="1038"/>
                                        </p:tgtEl>
                                        <p:attrNameLst>
                                          <p:attrName>ppt_h</p:attrName>
                                        </p:attrNameLst>
                                      </p:cBhvr>
                                      <p:tavLst>
                                        <p:tav tm="0">
                                          <p:val>
                                            <p:strVal val="ppt_h"/>
                                          </p:val>
                                        </p:tav>
                                        <p:tav tm="100000">
                                          <p:val>
                                            <p:fltVal val="0"/>
                                          </p:val>
                                        </p:tav>
                                      </p:tavLst>
                                    </p:anim>
                                    <p:animEffect transition="out" filter="fade">
                                      <p:cBhvr>
                                        <p:cTn id="175" dur="500"/>
                                        <p:tgtEl>
                                          <p:spTgt spid="1038"/>
                                        </p:tgtEl>
                                      </p:cBhvr>
                                    </p:animEffect>
                                    <p:set>
                                      <p:cBhvr>
                                        <p:cTn id="176" dur="1" fill="hold">
                                          <p:stCondLst>
                                            <p:cond delay="499"/>
                                          </p:stCondLst>
                                        </p:cTn>
                                        <p:tgtEl>
                                          <p:spTgt spid="1038"/>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21">
                                            <p:txEl>
                                              <p:pRg st="2" end="2"/>
                                            </p:txEl>
                                          </p:spTgt>
                                        </p:tgtEl>
                                        <p:attrNameLst>
                                          <p:attrName>style.visibility</p:attrName>
                                        </p:attrNameLst>
                                      </p:cBhvr>
                                      <p:to>
                                        <p:strVal val="visible"/>
                                      </p:to>
                                    </p:set>
                                    <p:animEffect transition="in" filter="wipe(left)">
                                      <p:cBhvr>
                                        <p:cTn id="181" dur="500"/>
                                        <p:tgtEl>
                                          <p:spTgt spid="21">
                                            <p:txEl>
                                              <p:pRg st="2" end="2"/>
                                            </p:txEl>
                                          </p:spTgt>
                                        </p:tgtEl>
                                      </p:cBhvr>
                                    </p:animEffect>
                                  </p:childTnLst>
                                </p:cTn>
                              </p:par>
                            </p:childTnLst>
                          </p:cTn>
                        </p:par>
                      </p:childTnLst>
                    </p:cTn>
                  </p:par>
                  <p:par>
                    <p:cTn id="182" fill="hold">
                      <p:stCondLst>
                        <p:cond delay="indefinite"/>
                      </p:stCondLst>
                      <p:childTnLst>
                        <p:par>
                          <p:cTn id="183" fill="hold">
                            <p:stCondLst>
                              <p:cond delay="0"/>
                            </p:stCondLst>
                            <p:childTnLst>
                              <p:par>
                                <p:cTn id="184" presetID="21" presetClass="entr" presetSubtype="1" fill="hold" nodeType="clickEffect">
                                  <p:stCondLst>
                                    <p:cond delay="0"/>
                                  </p:stCondLst>
                                  <p:childTnLst>
                                    <p:set>
                                      <p:cBhvr>
                                        <p:cTn id="185" dur="1" fill="hold">
                                          <p:stCondLst>
                                            <p:cond delay="0"/>
                                          </p:stCondLst>
                                        </p:cTn>
                                        <p:tgtEl>
                                          <p:spTgt spid="1046"/>
                                        </p:tgtEl>
                                        <p:attrNameLst>
                                          <p:attrName>style.visibility</p:attrName>
                                        </p:attrNameLst>
                                      </p:cBhvr>
                                      <p:to>
                                        <p:strVal val="visible"/>
                                      </p:to>
                                    </p:set>
                                    <p:animEffect transition="in" filter="wheel(1)">
                                      <p:cBhvr>
                                        <p:cTn id="186" dur="2000"/>
                                        <p:tgtEl>
                                          <p:spTgt spid="1046"/>
                                        </p:tgtEl>
                                      </p:cBhvr>
                                    </p:animEffect>
                                  </p:childTnLst>
                                </p:cTn>
                              </p:par>
                              <p:par>
                                <p:cTn id="187" presetID="12" presetClass="entr" presetSubtype="4" fill="hold" grpId="0" nodeType="withEffect">
                                  <p:stCondLst>
                                    <p:cond delay="0"/>
                                  </p:stCondLst>
                                  <p:childTnLst>
                                    <p:set>
                                      <p:cBhvr>
                                        <p:cTn id="188" dur="1" fill="hold">
                                          <p:stCondLst>
                                            <p:cond delay="0"/>
                                          </p:stCondLst>
                                        </p:cTn>
                                        <p:tgtEl>
                                          <p:spTgt spid="16"/>
                                        </p:tgtEl>
                                        <p:attrNameLst>
                                          <p:attrName>style.visibility</p:attrName>
                                        </p:attrNameLst>
                                      </p:cBhvr>
                                      <p:to>
                                        <p:strVal val="visible"/>
                                      </p:to>
                                    </p:set>
                                    <p:anim calcmode="lin" valueType="num">
                                      <p:cBhvr additive="base">
                                        <p:cTn id="189" dur="2000"/>
                                        <p:tgtEl>
                                          <p:spTgt spid="16"/>
                                        </p:tgtEl>
                                        <p:attrNameLst>
                                          <p:attrName>ppt_y</p:attrName>
                                        </p:attrNameLst>
                                      </p:cBhvr>
                                      <p:tavLst>
                                        <p:tav tm="0">
                                          <p:val>
                                            <p:strVal val="#ppt_y+#ppt_h*1.125000"/>
                                          </p:val>
                                        </p:tav>
                                        <p:tav tm="100000">
                                          <p:val>
                                            <p:strVal val="#ppt_y"/>
                                          </p:val>
                                        </p:tav>
                                      </p:tavLst>
                                    </p:anim>
                                    <p:animEffect transition="in" filter="wipe(up)">
                                      <p:cBhvr>
                                        <p:cTn id="190" dur="2000"/>
                                        <p:tgtEl>
                                          <p:spTgt spid="16"/>
                                        </p:tgtEl>
                                      </p:cBhvr>
                                    </p:animEffect>
                                  </p:childTnLst>
                                </p:cTn>
                              </p:par>
                            </p:childTnLst>
                          </p:cTn>
                        </p:par>
                      </p:childTnLst>
                    </p:cTn>
                  </p:par>
                  <p:par>
                    <p:cTn id="191" fill="hold">
                      <p:stCondLst>
                        <p:cond delay="indefinite"/>
                      </p:stCondLst>
                      <p:childTnLst>
                        <p:par>
                          <p:cTn id="192" fill="hold">
                            <p:stCondLst>
                              <p:cond delay="0"/>
                            </p:stCondLst>
                            <p:childTnLst>
                              <p:par>
                                <p:cTn id="193" presetID="53" presetClass="exit" presetSubtype="32" fill="hold" nodeType="clickEffect">
                                  <p:stCondLst>
                                    <p:cond delay="0"/>
                                  </p:stCondLst>
                                  <p:childTnLst>
                                    <p:anim calcmode="lin" valueType="num">
                                      <p:cBhvr>
                                        <p:cTn id="194" dur="500"/>
                                        <p:tgtEl>
                                          <p:spTgt spid="1046"/>
                                        </p:tgtEl>
                                        <p:attrNameLst>
                                          <p:attrName>ppt_w</p:attrName>
                                        </p:attrNameLst>
                                      </p:cBhvr>
                                      <p:tavLst>
                                        <p:tav tm="0">
                                          <p:val>
                                            <p:strVal val="ppt_w"/>
                                          </p:val>
                                        </p:tav>
                                        <p:tav tm="100000">
                                          <p:val>
                                            <p:fltVal val="0"/>
                                          </p:val>
                                        </p:tav>
                                      </p:tavLst>
                                    </p:anim>
                                    <p:anim calcmode="lin" valueType="num">
                                      <p:cBhvr>
                                        <p:cTn id="195" dur="500"/>
                                        <p:tgtEl>
                                          <p:spTgt spid="1046"/>
                                        </p:tgtEl>
                                        <p:attrNameLst>
                                          <p:attrName>ppt_h</p:attrName>
                                        </p:attrNameLst>
                                      </p:cBhvr>
                                      <p:tavLst>
                                        <p:tav tm="0">
                                          <p:val>
                                            <p:strVal val="ppt_h"/>
                                          </p:val>
                                        </p:tav>
                                        <p:tav tm="100000">
                                          <p:val>
                                            <p:fltVal val="0"/>
                                          </p:val>
                                        </p:tav>
                                      </p:tavLst>
                                    </p:anim>
                                    <p:animEffect transition="out" filter="fade">
                                      <p:cBhvr>
                                        <p:cTn id="196" dur="500"/>
                                        <p:tgtEl>
                                          <p:spTgt spid="1046"/>
                                        </p:tgtEl>
                                      </p:cBhvr>
                                    </p:animEffect>
                                    <p:set>
                                      <p:cBhvr>
                                        <p:cTn id="197" dur="1" fill="hold">
                                          <p:stCondLst>
                                            <p:cond delay="499"/>
                                          </p:stCondLst>
                                        </p:cTn>
                                        <p:tgtEl>
                                          <p:spTgt spid="1046"/>
                                        </p:tgtEl>
                                        <p:attrNameLst>
                                          <p:attrName>style.visibility</p:attrName>
                                        </p:attrNameLst>
                                      </p:cBhvr>
                                      <p:to>
                                        <p:strVal val="hidden"/>
                                      </p:to>
                                    </p:set>
                                  </p:childTnLst>
                                </p:cTn>
                              </p:par>
                              <p:par>
                                <p:cTn id="198" presetID="53" presetClass="exit" presetSubtype="32" fill="hold" grpId="1" nodeType="withEffect">
                                  <p:stCondLst>
                                    <p:cond delay="0"/>
                                  </p:stCondLst>
                                  <p:childTnLst>
                                    <p:anim calcmode="lin" valueType="num">
                                      <p:cBhvr>
                                        <p:cTn id="199" dur="500"/>
                                        <p:tgtEl>
                                          <p:spTgt spid="16"/>
                                        </p:tgtEl>
                                        <p:attrNameLst>
                                          <p:attrName>ppt_w</p:attrName>
                                        </p:attrNameLst>
                                      </p:cBhvr>
                                      <p:tavLst>
                                        <p:tav tm="0">
                                          <p:val>
                                            <p:strVal val="ppt_w"/>
                                          </p:val>
                                        </p:tav>
                                        <p:tav tm="100000">
                                          <p:val>
                                            <p:fltVal val="0"/>
                                          </p:val>
                                        </p:tav>
                                      </p:tavLst>
                                    </p:anim>
                                    <p:anim calcmode="lin" valueType="num">
                                      <p:cBhvr>
                                        <p:cTn id="200" dur="500"/>
                                        <p:tgtEl>
                                          <p:spTgt spid="16"/>
                                        </p:tgtEl>
                                        <p:attrNameLst>
                                          <p:attrName>ppt_h</p:attrName>
                                        </p:attrNameLst>
                                      </p:cBhvr>
                                      <p:tavLst>
                                        <p:tav tm="0">
                                          <p:val>
                                            <p:strVal val="ppt_h"/>
                                          </p:val>
                                        </p:tav>
                                        <p:tav tm="100000">
                                          <p:val>
                                            <p:fltVal val="0"/>
                                          </p:val>
                                        </p:tav>
                                      </p:tavLst>
                                    </p:anim>
                                    <p:animEffect transition="out" filter="fade">
                                      <p:cBhvr>
                                        <p:cTn id="201" dur="500"/>
                                        <p:tgtEl>
                                          <p:spTgt spid="16"/>
                                        </p:tgtEl>
                                      </p:cBhvr>
                                    </p:animEffect>
                                    <p:set>
                                      <p:cBhvr>
                                        <p:cTn id="202" dur="1" fill="hold">
                                          <p:stCondLst>
                                            <p:cond delay="499"/>
                                          </p:stCondLst>
                                        </p:cTn>
                                        <p:tgtEl>
                                          <p:spTgt spid="16"/>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21" presetClass="entr" presetSubtype="1" fill="hold" nodeType="clickEffect">
                                  <p:stCondLst>
                                    <p:cond delay="0"/>
                                  </p:stCondLst>
                                  <p:childTnLst>
                                    <p:set>
                                      <p:cBhvr>
                                        <p:cTn id="206" dur="1" fill="hold">
                                          <p:stCondLst>
                                            <p:cond delay="0"/>
                                          </p:stCondLst>
                                        </p:cTn>
                                        <p:tgtEl>
                                          <p:spTgt spid="1044"/>
                                        </p:tgtEl>
                                        <p:attrNameLst>
                                          <p:attrName>style.visibility</p:attrName>
                                        </p:attrNameLst>
                                      </p:cBhvr>
                                      <p:to>
                                        <p:strVal val="visible"/>
                                      </p:to>
                                    </p:set>
                                    <p:animEffect transition="in" filter="wheel(1)">
                                      <p:cBhvr>
                                        <p:cTn id="207" dur="2000"/>
                                        <p:tgtEl>
                                          <p:spTgt spid="1044"/>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xit" presetSubtype="32" fill="hold" nodeType="clickEffect">
                                  <p:stCondLst>
                                    <p:cond delay="0"/>
                                  </p:stCondLst>
                                  <p:childTnLst>
                                    <p:anim calcmode="lin" valueType="num">
                                      <p:cBhvr>
                                        <p:cTn id="211" dur="500"/>
                                        <p:tgtEl>
                                          <p:spTgt spid="1044"/>
                                        </p:tgtEl>
                                        <p:attrNameLst>
                                          <p:attrName>ppt_w</p:attrName>
                                        </p:attrNameLst>
                                      </p:cBhvr>
                                      <p:tavLst>
                                        <p:tav tm="0">
                                          <p:val>
                                            <p:strVal val="ppt_w"/>
                                          </p:val>
                                        </p:tav>
                                        <p:tav tm="100000">
                                          <p:val>
                                            <p:fltVal val="0"/>
                                          </p:val>
                                        </p:tav>
                                      </p:tavLst>
                                    </p:anim>
                                    <p:anim calcmode="lin" valueType="num">
                                      <p:cBhvr>
                                        <p:cTn id="212" dur="500"/>
                                        <p:tgtEl>
                                          <p:spTgt spid="1044"/>
                                        </p:tgtEl>
                                        <p:attrNameLst>
                                          <p:attrName>ppt_h</p:attrName>
                                        </p:attrNameLst>
                                      </p:cBhvr>
                                      <p:tavLst>
                                        <p:tav tm="0">
                                          <p:val>
                                            <p:strVal val="ppt_h"/>
                                          </p:val>
                                        </p:tav>
                                        <p:tav tm="100000">
                                          <p:val>
                                            <p:fltVal val="0"/>
                                          </p:val>
                                        </p:tav>
                                      </p:tavLst>
                                    </p:anim>
                                    <p:animEffect transition="out" filter="fade">
                                      <p:cBhvr>
                                        <p:cTn id="213" dur="500"/>
                                        <p:tgtEl>
                                          <p:spTgt spid="1044"/>
                                        </p:tgtEl>
                                      </p:cBhvr>
                                    </p:animEffect>
                                    <p:set>
                                      <p:cBhvr>
                                        <p:cTn id="214" dur="1" fill="hold">
                                          <p:stCondLst>
                                            <p:cond delay="499"/>
                                          </p:stCondLst>
                                        </p:cTn>
                                        <p:tgtEl>
                                          <p:spTgt spid="1044"/>
                                        </p:tgtEl>
                                        <p:attrNameLst>
                                          <p:attrName>style.visibility</p:attrName>
                                        </p:attrNameLst>
                                      </p:cBhvr>
                                      <p:to>
                                        <p:strVal val="hidden"/>
                                      </p:to>
                                    </p:set>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21">
                                            <p:txEl>
                                              <p:pRg st="3" end="3"/>
                                            </p:txEl>
                                          </p:spTgt>
                                        </p:tgtEl>
                                        <p:attrNameLst>
                                          <p:attrName>style.visibility</p:attrName>
                                        </p:attrNameLst>
                                      </p:cBhvr>
                                      <p:to>
                                        <p:strVal val="visible"/>
                                      </p:to>
                                    </p:set>
                                    <p:animEffect transition="in" filter="wipe(left)">
                                      <p:cBhvr>
                                        <p:cTn id="219" dur="500"/>
                                        <p:tgtEl>
                                          <p:spTgt spid="21">
                                            <p:txEl>
                                              <p:pRg st="3" end="3"/>
                                            </p:txEl>
                                          </p:spTgt>
                                        </p:tgtEl>
                                      </p:cBhvr>
                                    </p:animEffect>
                                  </p:childTnLst>
                                </p:cTn>
                              </p:par>
                            </p:childTnLst>
                          </p:cTn>
                        </p:par>
                      </p:childTnLst>
                    </p:cTn>
                  </p:par>
                  <p:par>
                    <p:cTn id="220" fill="hold">
                      <p:stCondLst>
                        <p:cond delay="indefinite"/>
                      </p:stCondLst>
                      <p:childTnLst>
                        <p:par>
                          <p:cTn id="221" fill="hold">
                            <p:stCondLst>
                              <p:cond delay="0"/>
                            </p:stCondLst>
                            <p:childTnLst>
                              <p:par>
                                <p:cTn id="222" presetID="53" presetClass="exit" presetSubtype="32" fill="hold" grpId="1" nodeType="clickEffect">
                                  <p:stCondLst>
                                    <p:cond delay="0"/>
                                  </p:stCondLst>
                                  <p:childTnLst>
                                    <p:anim calcmode="lin" valueType="num">
                                      <p:cBhvr>
                                        <p:cTn id="223" dur="500"/>
                                        <p:tgtEl>
                                          <p:spTgt spid="21">
                                            <p:txEl>
                                              <p:pRg st="0" end="0"/>
                                            </p:txEl>
                                          </p:spTgt>
                                        </p:tgtEl>
                                        <p:attrNameLst>
                                          <p:attrName>ppt_w</p:attrName>
                                        </p:attrNameLst>
                                      </p:cBhvr>
                                      <p:tavLst>
                                        <p:tav tm="0">
                                          <p:val>
                                            <p:strVal val="ppt_w"/>
                                          </p:val>
                                        </p:tav>
                                        <p:tav tm="100000">
                                          <p:val>
                                            <p:fltVal val="0"/>
                                          </p:val>
                                        </p:tav>
                                      </p:tavLst>
                                    </p:anim>
                                    <p:anim calcmode="lin" valueType="num">
                                      <p:cBhvr>
                                        <p:cTn id="224" dur="500"/>
                                        <p:tgtEl>
                                          <p:spTgt spid="21">
                                            <p:txEl>
                                              <p:pRg st="0" end="0"/>
                                            </p:txEl>
                                          </p:spTgt>
                                        </p:tgtEl>
                                        <p:attrNameLst>
                                          <p:attrName>ppt_h</p:attrName>
                                        </p:attrNameLst>
                                      </p:cBhvr>
                                      <p:tavLst>
                                        <p:tav tm="0">
                                          <p:val>
                                            <p:strVal val="ppt_h"/>
                                          </p:val>
                                        </p:tav>
                                        <p:tav tm="100000">
                                          <p:val>
                                            <p:fltVal val="0"/>
                                          </p:val>
                                        </p:tav>
                                      </p:tavLst>
                                    </p:anim>
                                    <p:animEffect transition="out" filter="fade">
                                      <p:cBhvr>
                                        <p:cTn id="225" dur="500"/>
                                        <p:tgtEl>
                                          <p:spTgt spid="21">
                                            <p:txEl>
                                              <p:pRg st="0" end="0"/>
                                            </p:txEl>
                                          </p:spTgt>
                                        </p:tgtEl>
                                      </p:cBhvr>
                                    </p:animEffect>
                                    <p:set>
                                      <p:cBhvr>
                                        <p:cTn id="226" dur="1" fill="hold">
                                          <p:stCondLst>
                                            <p:cond delay="499"/>
                                          </p:stCondLst>
                                        </p:cTn>
                                        <p:tgtEl>
                                          <p:spTgt spid="21">
                                            <p:txEl>
                                              <p:pRg st="0" end="0"/>
                                            </p:txEl>
                                          </p:spTgt>
                                        </p:tgtEl>
                                        <p:attrNameLst>
                                          <p:attrName>style.visibility</p:attrName>
                                        </p:attrNameLst>
                                      </p:cBhvr>
                                      <p:to>
                                        <p:strVal val="hidden"/>
                                      </p:to>
                                    </p:set>
                                  </p:childTnLst>
                                </p:cTn>
                              </p:par>
                              <p:par>
                                <p:cTn id="227" presetID="53" presetClass="exit" presetSubtype="32" fill="hold" grpId="1" nodeType="withEffect">
                                  <p:stCondLst>
                                    <p:cond delay="0"/>
                                  </p:stCondLst>
                                  <p:childTnLst>
                                    <p:anim calcmode="lin" valueType="num">
                                      <p:cBhvr>
                                        <p:cTn id="228" dur="500"/>
                                        <p:tgtEl>
                                          <p:spTgt spid="21">
                                            <p:txEl>
                                              <p:pRg st="1" end="1"/>
                                            </p:txEl>
                                          </p:spTgt>
                                        </p:tgtEl>
                                        <p:attrNameLst>
                                          <p:attrName>ppt_w</p:attrName>
                                        </p:attrNameLst>
                                      </p:cBhvr>
                                      <p:tavLst>
                                        <p:tav tm="0">
                                          <p:val>
                                            <p:strVal val="ppt_w"/>
                                          </p:val>
                                        </p:tav>
                                        <p:tav tm="100000">
                                          <p:val>
                                            <p:fltVal val="0"/>
                                          </p:val>
                                        </p:tav>
                                      </p:tavLst>
                                    </p:anim>
                                    <p:anim calcmode="lin" valueType="num">
                                      <p:cBhvr>
                                        <p:cTn id="229" dur="500"/>
                                        <p:tgtEl>
                                          <p:spTgt spid="21">
                                            <p:txEl>
                                              <p:pRg st="1" end="1"/>
                                            </p:txEl>
                                          </p:spTgt>
                                        </p:tgtEl>
                                        <p:attrNameLst>
                                          <p:attrName>ppt_h</p:attrName>
                                        </p:attrNameLst>
                                      </p:cBhvr>
                                      <p:tavLst>
                                        <p:tav tm="0">
                                          <p:val>
                                            <p:strVal val="ppt_h"/>
                                          </p:val>
                                        </p:tav>
                                        <p:tav tm="100000">
                                          <p:val>
                                            <p:fltVal val="0"/>
                                          </p:val>
                                        </p:tav>
                                      </p:tavLst>
                                    </p:anim>
                                    <p:animEffect transition="out" filter="fade">
                                      <p:cBhvr>
                                        <p:cTn id="230" dur="500"/>
                                        <p:tgtEl>
                                          <p:spTgt spid="21">
                                            <p:txEl>
                                              <p:pRg st="1" end="1"/>
                                            </p:txEl>
                                          </p:spTgt>
                                        </p:tgtEl>
                                      </p:cBhvr>
                                    </p:animEffect>
                                    <p:set>
                                      <p:cBhvr>
                                        <p:cTn id="231" dur="1" fill="hold">
                                          <p:stCondLst>
                                            <p:cond delay="499"/>
                                          </p:stCondLst>
                                        </p:cTn>
                                        <p:tgtEl>
                                          <p:spTgt spid="21">
                                            <p:txEl>
                                              <p:pRg st="1" end="1"/>
                                            </p:txEl>
                                          </p:spTgt>
                                        </p:tgtEl>
                                        <p:attrNameLst>
                                          <p:attrName>style.visibility</p:attrName>
                                        </p:attrNameLst>
                                      </p:cBhvr>
                                      <p:to>
                                        <p:strVal val="hidden"/>
                                      </p:to>
                                    </p:set>
                                  </p:childTnLst>
                                </p:cTn>
                              </p:par>
                              <p:par>
                                <p:cTn id="232" presetID="53" presetClass="exit" presetSubtype="32" fill="hold" grpId="1" nodeType="withEffect">
                                  <p:stCondLst>
                                    <p:cond delay="0"/>
                                  </p:stCondLst>
                                  <p:childTnLst>
                                    <p:anim calcmode="lin" valueType="num">
                                      <p:cBhvr>
                                        <p:cTn id="233" dur="500"/>
                                        <p:tgtEl>
                                          <p:spTgt spid="21">
                                            <p:txEl>
                                              <p:pRg st="2" end="2"/>
                                            </p:txEl>
                                          </p:spTgt>
                                        </p:tgtEl>
                                        <p:attrNameLst>
                                          <p:attrName>ppt_w</p:attrName>
                                        </p:attrNameLst>
                                      </p:cBhvr>
                                      <p:tavLst>
                                        <p:tav tm="0">
                                          <p:val>
                                            <p:strVal val="ppt_w"/>
                                          </p:val>
                                        </p:tav>
                                        <p:tav tm="100000">
                                          <p:val>
                                            <p:fltVal val="0"/>
                                          </p:val>
                                        </p:tav>
                                      </p:tavLst>
                                    </p:anim>
                                    <p:anim calcmode="lin" valueType="num">
                                      <p:cBhvr>
                                        <p:cTn id="234" dur="500"/>
                                        <p:tgtEl>
                                          <p:spTgt spid="21">
                                            <p:txEl>
                                              <p:pRg st="2" end="2"/>
                                            </p:txEl>
                                          </p:spTgt>
                                        </p:tgtEl>
                                        <p:attrNameLst>
                                          <p:attrName>ppt_h</p:attrName>
                                        </p:attrNameLst>
                                      </p:cBhvr>
                                      <p:tavLst>
                                        <p:tav tm="0">
                                          <p:val>
                                            <p:strVal val="ppt_h"/>
                                          </p:val>
                                        </p:tav>
                                        <p:tav tm="100000">
                                          <p:val>
                                            <p:fltVal val="0"/>
                                          </p:val>
                                        </p:tav>
                                      </p:tavLst>
                                    </p:anim>
                                    <p:animEffect transition="out" filter="fade">
                                      <p:cBhvr>
                                        <p:cTn id="235" dur="500"/>
                                        <p:tgtEl>
                                          <p:spTgt spid="21">
                                            <p:txEl>
                                              <p:pRg st="2" end="2"/>
                                            </p:txEl>
                                          </p:spTgt>
                                        </p:tgtEl>
                                      </p:cBhvr>
                                    </p:animEffect>
                                    <p:set>
                                      <p:cBhvr>
                                        <p:cTn id="236" dur="1" fill="hold">
                                          <p:stCondLst>
                                            <p:cond delay="499"/>
                                          </p:stCondLst>
                                        </p:cTn>
                                        <p:tgtEl>
                                          <p:spTgt spid="21">
                                            <p:txEl>
                                              <p:pRg st="2" end="2"/>
                                            </p:txEl>
                                          </p:spTgt>
                                        </p:tgtEl>
                                        <p:attrNameLst>
                                          <p:attrName>style.visibility</p:attrName>
                                        </p:attrNameLst>
                                      </p:cBhvr>
                                      <p:to>
                                        <p:strVal val="hidden"/>
                                      </p:to>
                                    </p:set>
                                  </p:childTnLst>
                                </p:cTn>
                              </p:par>
                              <p:par>
                                <p:cTn id="237" presetID="53" presetClass="exit" presetSubtype="32" fill="hold" grpId="1" nodeType="withEffect">
                                  <p:stCondLst>
                                    <p:cond delay="0"/>
                                  </p:stCondLst>
                                  <p:childTnLst>
                                    <p:anim calcmode="lin" valueType="num">
                                      <p:cBhvr>
                                        <p:cTn id="238" dur="500"/>
                                        <p:tgtEl>
                                          <p:spTgt spid="21">
                                            <p:txEl>
                                              <p:pRg st="3" end="3"/>
                                            </p:txEl>
                                          </p:spTgt>
                                        </p:tgtEl>
                                        <p:attrNameLst>
                                          <p:attrName>ppt_w</p:attrName>
                                        </p:attrNameLst>
                                      </p:cBhvr>
                                      <p:tavLst>
                                        <p:tav tm="0">
                                          <p:val>
                                            <p:strVal val="ppt_w"/>
                                          </p:val>
                                        </p:tav>
                                        <p:tav tm="100000">
                                          <p:val>
                                            <p:fltVal val="0"/>
                                          </p:val>
                                        </p:tav>
                                      </p:tavLst>
                                    </p:anim>
                                    <p:anim calcmode="lin" valueType="num">
                                      <p:cBhvr>
                                        <p:cTn id="239" dur="500"/>
                                        <p:tgtEl>
                                          <p:spTgt spid="21">
                                            <p:txEl>
                                              <p:pRg st="3" end="3"/>
                                            </p:txEl>
                                          </p:spTgt>
                                        </p:tgtEl>
                                        <p:attrNameLst>
                                          <p:attrName>ppt_h</p:attrName>
                                        </p:attrNameLst>
                                      </p:cBhvr>
                                      <p:tavLst>
                                        <p:tav tm="0">
                                          <p:val>
                                            <p:strVal val="ppt_h"/>
                                          </p:val>
                                        </p:tav>
                                        <p:tav tm="100000">
                                          <p:val>
                                            <p:fltVal val="0"/>
                                          </p:val>
                                        </p:tav>
                                      </p:tavLst>
                                    </p:anim>
                                    <p:animEffect transition="out" filter="fade">
                                      <p:cBhvr>
                                        <p:cTn id="240" dur="500"/>
                                        <p:tgtEl>
                                          <p:spTgt spid="21">
                                            <p:txEl>
                                              <p:pRg st="3" end="3"/>
                                            </p:txEl>
                                          </p:spTgt>
                                        </p:tgtEl>
                                      </p:cBhvr>
                                    </p:animEffect>
                                    <p:set>
                                      <p:cBhvr>
                                        <p:cTn id="241" dur="1" fill="hold">
                                          <p:stCondLst>
                                            <p:cond delay="499"/>
                                          </p:stCondLst>
                                        </p:cTn>
                                        <p:tgtEl>
                                          <p:spTgt spid="21">
                                            <p:txEl>
                                              <p:pRg st="3" end="3"/>
                                            </p:txEl>
                                          </p:spTgt>
                                        </p:tgtEl>
                                        <p:attrNameLst>
                                          <p:attrName>style.visibility</p:attrName>
                                        </p:attrNameLst>
                                      </p:cBhvr>
                                      <p:to>
                                        <p:strVal val="hidden"/>
                                      </p:to>
                                    </p:set>
                                  </p:childTnLst>
                                </p:cTn>
                              </p:par>
                              <p:par>
                                <p:cTn id="242" presetID="53" presetClass="exit" presetSubtype="32" fill="hold" grpId="1" nodeType="withEffect">
                                  <p:stCondLst>
                                    <p:cond delay="0"/>
                                  </p:stCondLst>
                                  <p:childTnLst>
                                    <p:anim calcmode="lin" valueType="num">
                                      <p:cBhvr>
                                        <p:cTn id="243" dur="500"/>
                                        <p:tgtEl>
                                          <p:spTgt spid="21">
                                            <p:bg/>
                                          </p:spTgt>
                                        </p:tgtEl>
                                        <p:attrNameLst>
                                          <p:attrName>ppt_w</p:attrName>
                                        </p:attrNameLst>
                                      </p:cBhvr>
                                      <p:tavLst>
                                        <p:tav tm="0">
                                          <p:val>
                                            <p:strVal val="ppt_w"/>
                                          </p:val>
                                        </p:tav>
                                        <p:tav tm="100000">
                                          <p:val>
                                            <p:fltVal val="0"/>
                                          </p:val>
                                        </p:tav>
                                      </p:tavLst>
                                    </p:anim>
                                    <p:anim calcmode="lin" valueType="num">
                                      <p:cBhvr>
                                        <p:cTn id="244" dur="500"/>
                                        <p:tgtEl>
                                          <p:spTgt spid="21">
                                            <p:bg/>
                                          </p:spTgt>
                                        </p:tgtEl>
                                        <p:attrNameLst>
                                          <p:attrName>ppt_h</p:attrName>
                                        </p:attrNameLst>
                                      </p:cBhvr>
                                      <p:tavLst>
                                        <p:tav tm="0">
                                          <p:val>
                                            <p:strVal val="ppt_h"/>
                                          </p:val>
                                        </p:tav>
                                        <p:tav tm="100000">
                                          <p:val>
                                            <p:fltVal val="0"/>
                                          </p:val>
                                        </p:tav>
                                      </p:tavLst>
                                    </p:anim>
                                    <p:animEffect transition="out" filter="fade">
                                      <p:cBhvr>
                                        <p:cTn id="245" dur="500"/>
                                        <p:tgtEl>
                                          <p:spTgt spid="21">
                                            <p:bg/>
                                          </p:spTgt>
                                        </p:tgtEl>
                                      </p:cBhvr>
                                    </p:animEffect>
                                    <p:set>
                                      <p:cBhvr>
                                        <p:cTn id="246" dur="1" fill="hold">
                                          <p:stCondLst>
                                            <p:cond delay="499"/>
                                          </p:stCondLst>
                                        </p:cTn>
                                        <p:tgtEl>
                                          <p:spTgt spid="21">
                                            <p:bg/>
                                          </p:spTgt>
                                        </p:tgtEl>
                                        <p:attrNameLst>
                                          <p:attrName>style.visibility</p:attrName>
                                        </p:attrNameLst>
                                      </p:cBhvr>
                                      <p:to>
                                        <p:strVal val="hidden"/>
                                      </p:to>
                                    </p:set>
                                  </p:childTnLst>
                                </p:cTn>
                              </p:par>
                            </p:childTnLst>
                          </p:cTn>
                        </p:par>
                      </p:childTnLst>
                    </p:cTn>
                  </p:par>
                  <p:par>
                    <p:cTn id="247" fill="hold">
                      <p:stCondLst>
                        <p:cond delay="indefinite"/>
                      </p:stCondLst>
                      <p:childTnLst>
                        <p:par>
                          <p:cTn id="248" fill="hold">
                            <p:stCondLst>
                              <p:cond delay="0"/>
                            </p:stCondLst>
                            <p:childTnLst>
                              <p:par>
                                <p:cTn id="249" presetID="22" presetClass="entr" presetSubtype="8" fill="hold" grpId="0" nodeType="clickEffect">
                                  <p:stCondLst>
                                    <p:cond delay="0"/>
                                  </p:stCondLst>
                                  <p:childTnLst>
                                    <p:set>
                                      <p:cBhvr>
                                        <p:cTn id="250" dur="1" fill="hold">
                                          <p:stCondLst>
                                            <p:cond delay="0"/>
                                          </p:stCondLst>
                                        </p:cTn>
                                        <p:tgtEl>
                                          <p:spTgt spid="36">
                                            <p:bg/>
                                          </p:spTgt>
                                        </p:tgtEl>
                                        <p:attrNameLst>
                                          <p:attrName>style.visibility</p:attrName>
                                        </p:attrNameLst>
                                      </p:cBhvr>
                                      <p:to>
                                        <p:strVal val="visible"/>
                                      </p:to>
                                    </p:set>
                                    <p:animEffect transition="in" filter="wipe(left)">
                                      <p:cBhvr>
                                        <p:cTn id="251" dur="500"/>
                                        <p:tgtEl>
                                          <p:spTgt spid="36">
                                            <p:bg/>
                                          </p:spTgt>
                                        </p:tgtEl>
                                      </p:cBhvr>
                                    </p:animEffect>
                                  </p:childTnLst>
                                </p:cTn>
                              </p:par>
                            </p:childTnLst>
                          </p:cTn>
                        </p:par>
                        <p:par>
                          <p:cTn id="252" fill="hold">
                            <p:stCondLst>
                              <p:cond delay="500"/>
                            </p:stCondLst>
                            <p:childTnLst>
                              <p:par>
                                <p:cTn id="253" presetID="22" presetClass="entr" presetSubtype="8" fill="hold" grpId="0" nodeType="afterEffect">
                                  <p:stCondLst>
                                    <p:cond delay="0"/>
                                  </p:stCondLst>
                                  <p:childTnLst>
                                    <p:set>
                                      <p:cBhvr>
                                        <p:cTn id="254" dur="1" fill="hold">
                                          <p:stCondLst>
                                            <p:cond delay="0"/>
                                          </p:stCondLst>
                                        </p:cTn>
                                        <p:tgtEl>
                                          <p:spTgt spid="36">
                                            <p:txEl>
                                              <p:pRg st="0" end="0"/>
                                            </p:txEl>
                                          </p:spTgt>
                                        </p:tgtEl>
                                        <p:attrNameLst>
                                          <p:attrName>style.visibility</p:attrName>
                                        </p:attrNameLst>
                                      </p:cBhvr>
                                      <p:to>
                                        <p:strVal val="visible"/>
                                      </p:to>
                                    </p:set>
                                    <p:animEffect transition="in" filter="wipe(left)">
                                      <p:cBhvr>
                                        <p:cTn id="255" dur="500"/>
                                        <p:tgtEl>
                                          <p:spTgt spid="36">
                                            <p:txEl>
                                              <p:pRg st="0" end="0"/>
                                            </p:txEl>
                                          </p:spTgt>
                                        </p:tgtEl>
                                      </p:cBhvr>
                                    </p:animEffect>
                                  </p:childTnLst>
                                </p:cTn>
                              </p:par>
                            </p:childTnLst>
                          </p:cTn>
                        </p:par>
                        <p:par>
                          <p:cTn id="256" fill="hold">
                            <p:stCondLst>
                              <p:cond delay="1000"/>
                            </p:stCondLst>
                            <p:childTnLst>
                              <p:par>
                                <p:cTn id="257" presetID="22" presetClass="entr" presetSubtype="8" fill="hold" grpId="0" nodeType="afterEffect">
                                  <p:stCondLst>
                                    <p:cond delay="0"/>
                                  </p:stCondLst>
                                  <p:childTnLst>
                                    <p:set>
                                      <p:cBhvr>
                                        <p:cTn id="258" dur="1" fill="hold">
                                          <p:stCondLst>
                                            <p:cond delay="0"/>
                                          </p:stCondLst>
                                        </p:cTn>
                                        <p:tgtEl>
                                          <p:spTgt spid="36">
                                            <p:txEl>
                                              <p:pRg st="1" end="1"/>
                                            </p:txEl>
                                          </p:spTgt>
                                        </p:tgtEl>
                                        <p:attrNameLst>
                                          <p:attrName>style.visibility</p:attrName>
                                        </p:attrNameLst>
                                      </p:cBhvr>
                                      <p:to>
                                        <p:strVal val="visible"/>
                                      </p:to>
                                    </p:set>
                                    <p:animEffect transition="in" filter="wipe(left)">
                                      <p:cBhvr>
                                        <p:cTn id="259" dur="500"/>
                                        <p:tgtEl>
                                          <p:spTgt spid="36">
                                            <p:txEl>
                                              <p:pRg st="1" end="1"/>
                                            </p:txEl>
                                          </p:spTgt>
                                        </p:tgtEl>
                                      </p:cBhvr>
                                    </p:animEffect>
                                  </p:childTnLst>
                                </p:cTn>
                              </p:par>
                            </p:childTnLst>
                          </p:cTn>
                        </p:par>
                      </p:childTnLst>
                    </p:cTn>
                  </p:par>
                  <p:par>
                    <p:cTn id="260" fill="hold">
                      <p:stCondLst>
                        <p:cond delay="indefinite"/>
                      </p:stCondLst>
                      <p:childTnLst>
                        <p:par>
                          <p:cTn id="261" fill="hold">
                            <p:stCondLst>
                              <p:cond delay="0"/>
                            </p:stCondLst>
                            <p:childTnLst>
                              <p:par>
                                <p:cTn id="262" presetID="10" presetClass="entr" presetSubtype="0" fill="hold" grpId="0" nodeType="clickEffect">
                                  <p:stCondLst>
                                    <p:cond delay="0"/>
                                  </p:stCondLst>
                                  <p:childTnLst>
                                    <p:set>
                                      <p:cBhvr>
                                        <p:cTn id="263" dur="1" fill="hold">
                                          <p:stCondLst>
                                            <p:cond delay="0"/>
                                          </p:stCondLst>
                                        </p:cTn>
                                        <p:tgtEl>
                                          <p:spTgt spid="17"/>
                                        </p:tgtEl>
                                        <p:attrNameLst>
                                          <p:attrName>style.visibility</p:attrName>
                                        </p:attrNameLst>
                                      </p:cBhvr>
                                      <p:to>
                                        <p:strVal val="visible"/>
                                      </p:to>
                                    </p:set>
                                    <p:animEffect transition="in" filter="fade">
                                      <p:cBhvr>
                                        <p:cTn id="264" dur="500"/>
                                        <p:tgtEl>
                                          <p:spTgt spid="17"/>
                                        </p:tgtEl>
                                      </p:cBhvr>
                                    </p:animEffect>
                                  </p:childTnLst>
                                </p:cTn>
                              </p:par>
                            </p:childTnLst>
                          </p:cTn>
                        </p:par>
                        <p:par>
                          <p:cTn id="265" fill="hold">
                            <p:stCondLst>
                              <p:cond delay="500"/>
                            </p:stCondLst>
                            <p:childTnLst>
                              <p:par>
                                <p:cTn id="266" presetID="21" presetClass="entr" presetSubtype="1" fill="hold" nodeType="afterEffect">
                                  <p:stCondLst>
                                    <p:cond delay="0"/>
                                  </p:stCondLst>
                                  <p:childTnLst>
                                    <p:set>
                                      <p:cBhvr>
                                        <p:cTn id="267" dur="1" fill="hold">
                                          <p:stCondLst>
                                            <p:cond delay="0"/>
                                          </p:stCondLst>
                                        </p:cTn>
                                        <p:tgtEl>
                                          <p:spTgt spid="1052"/>
                                        </p:tgtEl>
                                        <p:attrNameLst>
                                          <p:attrName>style.visibility</p:attrName>
                                        </p:attrNameLst>
                                      </p:cBhvr>
                                      <p:to>
                                        <p:strVal val="visible"/>
                                      </p:to>
                                    </p:set>
                                    <p:animEffect transition="in" filter="wheel(1)">
                                      <p:cBhvr>
                                        <p:cTn id="268" dur="2000"/>
                                        <p:tgtEl>
                                          <p:spTgt spid="1052"/>
                                        </p:tgtEl>
                                      </p:cBhvr>
                                    </p:animEffect>
                                  </p:childTnLst>
                                </p:cTn>
                              </p:par>
                              <p:par>
                                <p:cTn id="269" presetID="21" presetClass="entr" presetSubtype="1" fill="hold" nodeType="withEffect">
                                  <p:stCondLst>
                                    <p:cond delay="0"/>
                                  </p:stCondLst>
                                  <p:childTnLst>
                                    <p:set>
                                      <p:cBhvr>
                                        <p:cTn id="270" dur="1" fill="hold">
                                          <p:stCondLst>
                                            <p:cond delay="0"/>
                                          </p:stCondLst>
                                        </p:cTn>
                                        <p:tgtEl>
                                          <p:spTgt spid="5"/>
                                        </p:tgtEl>
                                        <p:attrNameLst>
                                          <p:attrName>style.visibility</p:attrName>
                                        </p:attrNameLst>
                                      </p:cBhvr>
                                      <p:to>
                                        <p:strVal val="visible"/>
                                      </p:to>
                                    </p:set>
                                    <p:animEffect transition="in" filter="wheel(1)">
                                      <p:cBhvr>
                                        <p:cTn id="271" dur="2000"/>
                                        <p:tgtEl>
                                          <p:spTgt spid="5"/>
                                        </p:tgtEl>
                                      </p:cBhvr>
                                    </p:animEffect>
                                  </p:childTnLst>
                                </p:cTn>
                              </p:par>
                            </p:childTnLst>
                          </p:cTn>
                        </p:par>
                        <p:par>
                          <p:cTn id="272" fill="hold">
                            <p:stCondLst>
                              <p:cond delay="2500"/>
                            </p:stCondLst>
                            <p:childTnLst>
                              <p:par>
                                <p:cTn id="273" presetID="22" presetClass="entr" presetSubtype="8" fill="hold" grpId="0" nodeType="afterEffect">
                                  <p:stCondLst>
                                    <p:cond delay="0"/>
                                  </p:stCondLst>
                                  <p:childTnLst>
                                    <p:set>
                                      <p:cBhvr>
                                        <p:cTn id="274" dur="1" fill="hold">
                                          <p:stCondLst>
                                            <p:cond delay="0"/>
                                          </p:stCondLst>
                                        </p:cTn>
                                        <p:tgtEl>
                                          <p:spTgt spid="20"/>
                                        </p:tgtEl>
                                        <p:attrNameLst>
                                          <p:attrName>style.visibility</p:attrName>
                                        </p:attrNameLst>
                                      </p:cBhvr>
                                      <p:to>
                                        <p:strVal val="visible"/>
                                      </p:to>
                                    </p:set>
                                    <p:animEffect transition="in" filter="wipe(left)">
                                      <p:cBhvr>
                                        <p:cTn id="275" dur="1000"/>
                                        <p:tgtEl>
                                          <p:spTgt spid="20"/>
                                        </p:tgtEl>
                                      </p:cBhvr>
                                    </p:animEffect>
                                  </p:childTnLst>
                                </p:cTn>
                              </p:par>
                            </p:childTnLst>
                          </p:cTn>
                        </p:par>
                      </p:childTnLst>
                    </p:cTn>
                  </p:par>
                  <p:par>
                    <p:cTn id="276" fill="hold">
                      <p:stCondLst>
                        <p:cond delay="indefinite"/>
                      </p:stCondLst>
                      <p:childTnLst>
                        <p:par>
                          <p:cTn id="277" fill="hold">
                            <p:stCondLst>
                              <p:cond delay="0"/>
                            </p:stCondLst>
                            <p:childTnLst>
                              <p:par>
                                <p:cTn id="278" presetID="10" presetClass="entr" presetSubtype="0" fill="hold" grpId="0" nodeType="clickEffect">
                                  <p:stCondLst>
                                    <p:cond delay="0"/>
                                  </p:stCondLst>
                                  <p:childTnLst>
                                    <p:set>
                                      <p:cBhvr>
                                        <p:cTn id="279" dur="1" fill="hold">
                                          <p:stCondLst>
                                            <p:cond delay="0"/>
                                          </p:stCondLst>
                                        </p:cTn>
                                        <p:tgtEl>
                                          <p:spTgt spid="43"/>
                                        </p:tgtEl>
                                        <p:attrNameLst>
                                          <p:attrName>style.visibility</p:attrName>
                                        </p:attrNameLst>
                                      </p:cBhvr>
                                      <p:to>
                                        <p:strVal val="visible"/>
                                      </p:to>
                                    </p:set>
                                    <p:animEffect transition="in" filter="fade">
                                      <p:cBhvr>
                                        <p:cTn id="280" dur="500"/>
                                        <p:tgtEl>
                                          <p:spTgt spid="43"/>
                                        </p:tgtEl>
                                      </p:cBhvr>
                                    </p:animEffect>
                                  </p:childTnLst>
                                </p:cTn>
                              </p:par>
                            </p:childTnLst>
                          </p:cTn>
                        </p:par>
                        <p:par>
                          <p:cTn id="281" fill="hold">
                            <p:stCondLst>
                              <p:cond delay="500"/>
                            </p:stCondLst>
                            <p:childTnLst>
                              <p:par>
                                <p:cTn id="282" presetID="21" presetClass="entr" presetSubtype="1" fill="hold" nodeType="afterEffect">
                                  <p:stCondLst>
                                    <p:cond delay="0"/>
                                  </p:stCondLst>
                                  <p:childTnLst>
                                    <p:set>
                                      <p:cBhvr>
                                        <p:cTn id="283" dur="1" fill="hold">
                                          <p:stCondLst>
                                            <p:cond delay="0"/>
                                          </p:stCondLst>
                                        </p:cTn>
                                        <p:tgtEl>
                                          <p:spTgt spid="1048"/>
                                        </p:tgtEl>
                                        <p:attrNameLst>
                                          <p:attrName>style.visibility</p:attrName>
                                        </p:attrNameLst>
                                      </p:cBhvr>
                                      <p:to>
                                        <p:strVal val="visible"/>
                                      </p:to>
                                    </p:set>
                                    <p:animEffect transition="in" filter="wheel(1)">
                                      <p:cBhvr>
                                        <p:cTn id="284" dur="2000"/>
                                        <p:tgtEl>
                                          <p:spTgt spid="1048"/>
                                        </p:tgtEl>
                                      </p:cBhvr>
                                    </p:animEffect>
                                  </p:childTnLst>
                                </p:cTn>
                              </p:par>
                              <p:par>
                                <p:cTn id="285" presetID="21" presetClass="entr" presetSubtype="1" fill="hold" nodeType="withEffect">
                                  <p:stCondLst>
                                    <p:cond delay="0"/>
                                  </p:stCondLst>
                                  <p:childTnLst>
                                    <p:set>
                                      <p:cBhvr>
                                        <p:cTn id="286" dur="1" fill="hold">
                                          <p:stCondLst>
                                            <p:cond delay="0"/>
                                          </p:stCondLst>
                                        </p:cTn>
                                        <p:tgtEl>
                                          <p:spTgt spid="1050"/>
                                        </p:tgtEl>
                                        <p:attrNameLst>
                                          <p:attrName>style.visibility</p:attrName>
                                        </p:attrNameLst>
                                      </p:cBhvr>
                                      <p:to>
                                        <p:strVal val="visible"/>
                                      </p:to>
                                    </p:set>
                                    <p:animEffect transition="in" filter="wheel(1)">
                                      <p:cBhvr>
                                        <p:cTn id="287" dur="2000"/>
                                        <p:tgtEl>
                                          <p:spTgt spid="1050"/>
                                        </p:tgtEl>
                                      </p:cBhvr>
                                    </p:animEffect>
                                  </p:childTnLst>
                                </p:cTn>
                              </p:par>
                            </p:childTnLst>
                          </p:cTn>
                        </p:par>
                        <p:par>
                          <p:cTn id="288" fill="hold">
                            <p:stCondLst>
                              <p:cond delay="2500"/>
                            </p:stCondLst>
                            <p:childTnLst>
                              <p:par>
                                <p:cTn id="289" presetID="22" presetClass="entr" presetSubtype="8" fill="hold" grpId="0" nodeType="afterEffect">
                                  <p:stCondLst>
                                    <p:cond delay="0"/>
                                  </p:stCondLst>
                                  <p:childTnLst>
                                    <p:set>
                                      <p:cBhvr>
                                        <p:cTn id="290" dur="1" fill="hold">
                                          <p:stCondLst>
                                            <p:cond delay="0"/>
                                          </p:stCondLst>
                                        </p:cTn>
                                        <p:tgtEl>
                                          <p:spTgt spid="46"/>
                                        </p:tgtEl>
                                        <p:attrNameLst>
                                          <p:attrName>style.visibility</p:attrName>
                                        </p:attrNameLst>
                                      </p:cBhvr>
                                      <p:to>
                                        <p:strVal val="visible"/>
                                      </p:to>
                                    </p:set>
                                    <p:animEffect transition="in" filter="wipe(left)">
                                      <p:cBhvr>
                                        <p:cTn id="291" dur="1000"/>
                                        <p:tgtEl>
                                          <p:spTgt spid="46"/>
                                        </p:tgtEl>
                                      </p:cBhvr>
                                    </p:animEffect>
                                  </p:childTnLst>
                                </p:cTn>
                              </p:par>
                            </p:childTnLst>
                          </p:cTn>
                        </p:par>
                      </p:childTnLst>
                    </p:cTn>
                  </p:par>
                  <p:par>
                    <p:cTn id="292" fill="hold">
                      <p:stCondLst>
                        <p:cond delay="indefinite"/>
                      </p:stCondLst>
                      <p:childTnLst>
                        <p:par>
                          <p:cTn id="293" fill="hold">
                            <p:stCondLst>
                              <p:cond delay="0"/>
                            </p:stCondLst>
                            <p:childTnLst>
                              <p:par>
                                <p:cTn id="294" presetID="53" presetClass="exit" presetSubtype="32" fill="hold" nodeType="clickEffect">
                                  <p:stCondLst>
                                    <p:cond delay="0"/>
                                  </p:stCondLst>
                                  <p:childTnLst>
                                    <p:anim calcmode="lin" valueType="num">
                                      <p:cBhvr>
                                        <p:cTn id="295" dur="500"/>
                                        <p:tgtEl>
                                          <p:spTgt spid="1052"/>
                                        </p:tgtEl>
                                        <p:attrNameLst>
                                          <p:attrName>ppt_w</p:attrName>
                                        </p:attrNameLst>
                                      </p:cBhvr>
                                      <p:tavLst>
                                        <p:tav tm="0">
                                          <p:val>
                                            <p:strVal val="ppt_w"/>
                                          </p:val>
                                        </p:tav>
                                        <p:tav tm="100000">
                                          <p:val>
                                            <p:fltVal val="0"/>
                                          </p:val>
                                        </p:tav>
                                      </p:tavLst>
                                    </p:anim>
                                    <p:anim calcmode="lin" valueType="num">
                                      <p:cBhvr>
                                        <p:cTn id="296" dur="500"/>
                                        <p:tgtEl>
                                          <p:spTgt spid="1052"/>
                                        </p:tgtEl>
                                        <p:attrNameLst>
                                          <p:attrName>ppt_h</p:attrName>
                                        </p:attrNameLst>
                                      </p:cBhvr>
                                      <p:tavLst>
                                        <p:tav tm="0">
                                          <p:val>
                                            <p:strVal val="ppt_h"/>
                                          </p:val>
                                        </p:tav>
                                        <p:tav tm="100000">
                                          <p:val>
                                            <p:fltVal val="0"/>
                                          </p:val>
                                        </p:tav>
                                      </p:tavLst>
                                    </p:anim>
                                    <p:animEffect transition="out" filter="fade">
                                      <p:cBhvr>
                                        <p:cTn id="297" dur="500"/>
                                        <p:tgtEl>
                                          <p:spTgt spid="1052"/>
                                        </p:tgtEl>
                                      </p:cBhvr>
                                    </p:animEffect>
                                    <p:set>
                                      <p:cBhvr>
                                        <p:cTn id="298" dur="1" fill="hold">
                                          <p:stCondLst>
                                            <p:cond delay="499"/>
                                          </p:stCondLst>
                                        </p:cTn>
                                        <p:tgtEl>
                                          <p:spTgt spid="1052"/>
                                        </p:tgtEl>
                                        <p:attrNameLst>
                                          <p:attrName>style.visibility</p:attrName>
                                        </p:attrNameLst>
                                      </p:cBhvr>
                                      <p:to>
                                        <p:strVal val="hidden"/>
                                      </p:to>
                                    </p:set>
                                  </p:childTnLst>
                                </p:cTn>
                              </p:par>
                              <p:par>
                                <p:cTn id="299" presetID="53" presetClass="exit" presetSubtype="32" fill="hold" grpId="1" nodeType="withEffect">
                                  <p:stCondLst>
                                    <p:cond delay="0"/>
                                  </p:stCondLst>
                                  <p:childTnLst>
                                    <p:anim calcmode="lin" valueType="num">
                                      <p:cBhvr>
                                        <p:cTn id="300" dur="500"/>
                                        <p:tgtEl>
                                          <p:spTgt spid="17"/>
                                        </p:tgtEl>
                                        <p:attrNameLst>
                                          <p:attrName>ppt_w</p:attrName>
                                        </p:attrNameLst>
                                      </p:cBhvr>
                                      <p:tavLst>
                                        <p:tav tm="0">
                                          <p:val>
                                            <p:strVal val="ppt_w"/>
                                          </p:val>
                                        </p:tav>
                                        <p:tav tm="100000">
                                          <p:val>
                                            <p:fltVal val="0"/>
                                          </p:val>
                                        </p:tav>
                                      </p:tavLst>
                                    </p:anim>
                                    <p:anim calcmode="lin" valueType="num">
                                      <p:cBhvr>
                                        <p:cTn id="301" dur="500"/>
                                        <p:tgtEl>
                                          <p:spTgt spid="17"/>
                                        </p:tgtEl>
                                        <p:attrNameLst>
                                          <p:attrName>ppt_h</p:attrName>
                                        </p:attrNameLst>
                                      </p:cBhvr>
                                      <p:tavLst>
                                        <p:tav tm="0">
                                          <p:val>
                                            <p:strVal val="ppt_h"/>
                                          </p:val>
                                        </p:tav>
                                        <p:tav tm="100000">
                                          <p:val>
                                            <p:fltVal val="0"/>
                                          </p:val>
                                        </p:tav>
                                      </p:tavLst>
                                    </p:anim>
                                    <p:animEffect transition="out" filter="fade">
                                      <p:cBhvr>
                                        <p:cTn id="302" dur="500"/>
                                        <p:tgtEl>
                                          <p:spTgt spid="17"/>
                                        </p:tgtEl>
                                      </p:cBhvr>
                                    </p:animEffect>
                                    <p:set>
                                      <p:cBhvr>
                                        <p:cTn id="303" dur="1" fill="hold">
                                          <p:stCondLst>
                                            <p:cond delay="499"/>
                                          </p:stCondLst>
                                        </p:cTn>
                                        <p:tgtEl>
                                          <p:spTgt spid="17"/>
                                        </p:tgtEl>
                                        <p:attrNameLst>
                                          <p:attrName>style.visibility</p:attrName>
                                        </p:attrNameLst>
                                      </p:cBhvr>
                                      <p:to>
                                        <p:strVal val="hidden"/>
                                      </p:to>
                                    </p:set>
                                  </p:childTnLst>
                                </p:cTn>
                              </p:par>
                              <p:par>
                                <p:cTn id="304" presetID="53" presetClass="exit" presetSubtype="32" fill="hold" nodeType="withEffect">
                                  <p:stCondLst>
                                    <p:cond delay="0"/>
                                  </p:stCondLst>
                                  <p:childTnLst>
                                    <p:anim calcmode="lin" valueType="num">
                                      <p:cBhvr>
                                        <p:cTn id="305" dur="500"/>
                                        <p:tgtEl>
                                          <p:spTgt spid="5"/>
                                        </p:tgtEl>
                                        <p:attrNameLst>
                                          <p:attrName>ppt_w</p:attrName>
                                        </p:attrNameLst>
                                      </p:cBhvr>
                                      <p:tavLst>
                                        <p:tav tm="0">
                                          <p:val>
                                            <p:strVal val="ppt_w"/>
                                          </p:val>
                                        </p:tav>
                                        <p:tav tm="100000">
                                          <p:val>
                                            <p:fltVal val="0"/>
                                          </p:val>
                                        </p:tav>
                                      </p:tavLst>
                                    </p:anim>
                                    <p:anim calcmode="lin" valueType="num">
                                      <p:cBhvr>
                                        <p:cTn id="306" dur="500"/>
                                        <p:tgtEl>
                                          <p:spTgt spid="5"/>
                                        </p:tgtEl>
                                        <p:attrNameLst>
                                          <p:attrName>ppt_h</p:attrName>
                                        </p:attrNameLst>
                                      </p:cBhvr>
                                      <p:tavLst>
                                        <p:tav tm="0">
                                          <p:val>
                                            <p:strVal val="ppt_h"/>
                                          </p:val>
                                        </p:tav>
                                        <p:tav tm="100000">
                                          <p:val>
                                            <p:fltVal val="0"/>
                                          </p:val>
                                        </p:tav>
                                      </p:tavLst>
                                    </p:anim>
                                    <p:animEffect transition="out" filter="fade">
                                      <p:cBhvr>
                                        <p:cTn id="307" dur="500"/>
                                        <p:tgtEl>
                                          <p:spTgt spid="5"/>
                                        </p:tgtEl>
                                      </p:cBhvr>
                                    </p:animEffect>
                                    <p:set>
                                      <p:cBhvr>
                                        <p:cTn id="308" dur="1" fill="hold">
                                          <p:stCondLst>
                                            <p:cond delay="499"/>
                                          </p:stCondLst>
                                        </p:cTn>
                                        <p:tgtEl>
                                          <p:spTgt spid="5"/>
                                        </p:tgtEl>
                                        <p:attrNameLst>
                                          <p:attrName>style.visibility</p:attrName>
                                        </p:attrNameLst>
                                      </p:cBhvr>
                                      <p:to>
                                        <p:strVal val="hidden"/>
                                      </p:to>
                                    </p:set>
                                  </p:childTnLst>
                                </p:cTn>
                              </p:par>
                              <p:par>
                                <p:cTn id="309" presetID="53" presetClass="exit" presetSubtype="32" fill="hold" grpId="1" nodeType="withEffect">
                                  <p:stCondLst>
                                    <p:cond delay="0"/>
                                  </p:stCondLst>
                                  <p:childTnLst>
                                    <p:anim calcmode="lin" valueType="num">
                                      <p:cBhvr>
                                        <p:cTn id="310" dur="500"/>
                                        <p:tgtEl>
                                          <p:spTgt spid="20"/>
                                        </p:tgtEl>
                                        <p:attrNameLst>
                                          <p:attrName>ppt_w</p:attrName>
                                        </p:attrNameLst>
                                      </p:cBhvr>
                                      <p:tavLst>
                                        <p:tav tm="0">
                                          <p:val>
                                            <p:strVal val="ppt_w"/>
                                          </p:val>
                                        </p:tav>
                                        <p:tav tm="100000">
                                          <p:val>
                                            <p:fltVal val="0"/>
                                          </p:val>
                                        </p:tav>
                                      </p:tavLst>
                                    </p:anim>
                                    <p:anim calcmode="lin" valueType="num">
                                      <p:cBhvr>
                                        <p:cTn id="311" dur="500"/>
                                        <p:tgtEl>
                                          <p:spTgt spid="20"/>
                                        </p:tgtEl>
                                        <p:attrNameLst>
                                          <p:attrName>ppt_h</p:attrName>
                                        </p:attrNameLst>
                                      </p:cBhvr>
                                      <p:tavLst>
                                        <p:tav tm="0">
                                          <p:val>
                                            <p:strVal val="ppt_h"/>
                                          </p:val>
                                        </p:tav>
                                        <p:tav tm="100000">
                                          <p:val>
                                            <p:fltVal val="0"/>
                                          </p:val>
                                        </p:tav>
                                      </p:tavLst>
                                    </p:anim>
                                    <p:animEffect transition="out" filter="fade">
                                      <p:cBhvr>
                                        <p:cTn id="312" dur="500"/>
                                        <p:tgtEl>
                                          <p:spTgt spid="20"/>
                                        </p:tgtEl>
                                      </p:cBhvr>
                                    </p:animEffect>
                                    <p:set>
                                      <p:cBhvr>
                                        <p:cTn id="313" dur="1" fill="hold">
                                          <p:stCondLst>
                                            <p:cond delay="499"/>
                                          </p:stCondLst>
                                        </p:cTn>
                                        <p:tgtEl>
                                          <p:spTgt spid="20"/>
                                        </p:tgtEl>
                                        <p:attrNameLst>
                                          <p:attrName>style.visibility</p:attrName>
                                        </p:attrNameLst>
                                      </p:cBhvr>
                                      <p:to>
                                        <p:strVal val="hidden"/>
                                      </p:to>
                                    </p:set>
                                  </p:childTnLst>
                                </p:cTn>
                              </p:par>
                              <p:par>
                                <p:cTn id="314" presetID="53" presetClass="exit" presetSubtype="32" fill="hold" nodeType="withEffect">
                                  <p:stCondLst>
                                    <p:cond delay="0"/>
                                  </p:stCondLst>
                                  <p:childTnLst>
                                    <p:anim calcmode="lin" valueType="num">
                                      <p:cBhvr>
                                        <p:cTn id="315" dur="500"/>
                                        <p:tgtEl>
                                          <p:spTgt spid="1048"/>
                                        </p:tgtEl>
                                        <p:attrNameLst>
                                          <p:attrName>ppt_w</p:attrName>
                                        </p:attrNameLst>
                                      </p:cBhvr>
                                      <p:tavLst>
                                        <p:tav tm="0">
                                          <p:val>
                                            <p:strVal val="ppt_w"/>
                                          </p:val>
                                        </p:tav>
                                        <p:tav tm="100000">
                                          <p:val>
                                            <p:fltVal val="0"/>
                                          </p:val>
                                        </p:tav>
                                      </p:tavLst>
                                    </p:anim>
                                    <p:anim calcmode="lin" valueType="num">
                                      <p:cBhvr>
                                        <p:cTn id="316" dur="500"/>
                                        <p:tgtEl>
                                          <p:spTgt spid="1048"/>
                                        </p:tgtEl>
                                        <p:attrNameLst>
                                          <p:attrName>ppt_h</p:attrName>
                                        </p:attrNameLst>
                                      </p:cBhvr>
                                      <p:tavLst>
                                        <p:tav tm="0">
                                          <p:val>
                                            <p:strVal val="ppt_h"/>
                                          </p:val>
                                        </p:tav>
                                        <p:tav tm="100000">
                                          <p:val>
                                            <p:fltVal val="0"/>
                                          </p:val>
                                        </p:tav>
                                      </p:tavLst>
                                    </p:anim>
                                    <p:animEffect transition="out" filter="fade">
                                      <p:cBhvr>
                                        <p:cTn id="317" dur="500"/>
                                        <p:tgtEl>
                                          <p:spTgt spid="1048"/>
                                        </p:tgtEl>
                                      </p:cBhvr>
                                    </p:animEffect>
                                    <p:set>
                                      <p:cBhvr>
                                        <p:cTn id="318" dur="1" fill="hold">
                                          <p:stCondLst>
                                            <p:cond delay="499"/>
                                          </p:stCondLst>
                                        </p:cTn>
                                        <p:tgtEl>
                                          <p:spTgt spid="1048"/>
                                        </p:tgtEl>
                                        <p:attrNameLst>
                                          <p:attrName>style.visibility</p:attrName>
                                        </p:attrNameLst>
                                      </p:cBhvr>
                                      <p:to>
                                        <p:strVal val="hidden"/>
                                      </p:to>
                                    </p:set>
                                  </p:childTnLst>
                                </p:cTn>
                              </p:par>
                              <p:par>
                                <p:cTn id="319" presetID="53" presetClass="exit" presetSubtype="32" fill="hold" grpId="1" nodeType="withEffect">
                                  <p:stCondLst>
                                    <p:cond delay="0"/>
                                  </p:stCondLst>
                                  <p:childTnLst>
                                    <p:anim calcmode="lin" valueType="num">
                                      <p:cBhvr>
                                        <p:cTn id="320" dur="500"/>
                                        <p:tgtEl>
                                          <p:spTgt spid="43"/>
                                        </p:tgtEl>
                                        <p:attrNameLst>
                                          <p:attrName>ppt_w</p:attrName>
                                        </p:attrNameLst>
                                      </p:cBhvr>
                                      <p:tavLst>
                                        <p:tav tm="0">
                                          <p:val>
                                            <p:strVal val="ppt_w"/>
                                          </p:val>
                                        </p:tav>
                                        <p:tav tm="100000">
                                          <p:val>
                                            <p:fltVal val="0"/>
                                          </p:val>
                                        </p:tav>
                                      </p:tavLst>
                                    </p:anim>
                                    <p:anim calcmode="lin" valueType="num">
                                      <p:cBhvr>
                                        <p:cTn id="321" dur="500"/>
                                        <p:tgtEl>
                                          <p:spTgt spid="43"/>
                                        </p:tgtEl>
                                        <p:attrNameLst>
                                          <p:attrName>ppt_h</p:attrName>
                                        </p:attrNameLst>
                                      </p:cBhvr>
                                      <p:tavLst>
                                        <p:tav tm="0">
                                          <p:val>
                                            <p:strVal val="ppt_h"/>
                                          </p:val>
                                        </p:tav>
                                        <p:tav tm="100000">
                                          <p:val>
                                            <p:fltVal val="0"/>
                                          </p:val>
                                        </p:tav>
                                      </p:tavLst>
                                    </p:anim>
                                    <p:animEffect transition="out" filter="fade">
                                      <p:cBhvr>
                                        <p:cTn id="322" dur="500"/>
                                        <p:tgtEl>
                                          <p:spTgt spid="43"/>
                                        </p:tgtEl>
                                      </p:cBhvr>
                                    </p:animEffect>
                                    <p:set>
                                      <p:cBhvr>
                                        <p:cTn id="323" dur="1" fill="hold">
                                          <p:stCondLst>
                                            <p:cond delay="499"/>
                                          </p:stCondLst>
                                        </p:cTn>
                                        <p:tgtEl>
                                          <p:spTgt spid="43"/>
                                        </p:tgtEl>
                                        <p:attrNameLst>
                                          <p:attrName>style.visibility</p:attrName>
                                        </p:attrNameLst>
                                      </p:cBhvr>
                                      <p:to>
                                        <p:strVal val="hidden"/>
                                      </p:to>
                                    </p:set>
                                  </p:childTnLst>
                                </p:cTn>
                              </p:par>
                              <p:par>
                                <p:cTn id="324" presetID="53" presetClass="exit" presetSubtype="32" fill="hold" nodeType="withEffect">
                                  <p:stCondLst>
                                    <p:cond delay="0"/>
                                  </p:stCondLst>
                                  <p:childTnLst>
                                    <p:anim calcmode="lin" valueType="num">
                                      <p:cBhvr>
                                        <p:cTn id="325" dur="500"/>
                                        <p:tgtEl>
                                          <p:spTgt spid="1050"/>
                                        </p:tgtEl>
                                        <p:attrNameLst>
                                          <p:attrName>ppt_w</p:attrName>
                                        </p:attrNameLst>
                                      </p:cBhvr>
                                      <p:tavLst>
                                        <p:tav tm="0">
                                          <p:val>
                                            <p:strVal val="ppt_w"/>
                                          </p:val>
                                        </p:tav>
                                        <p:tav tm="100000">
                                          <p:val>
                                            <p:fltVal val="0"/>
                                          </p:val>
                                        </p:tav>
                                      </p:tavLst>
                                    </p:anim>
                                    <p:anim calcmode="lin" valueType="num">
                                      <p:cBhvr>
                                        <p:cTn id="326" dur="500"/>
                                        <p:tgtEl>
                                          <p:spTgt spid="1050"/>
                                        </p:tgtEl>
                                        <p:attrNameLst>
                                          <p:attrName>ppt_h</p:attrName>
                                        </p:attrNameLst>
                                      </p:cBhvr>
                                      <p:tavLst>
                                        <p:tav tm="0">
                                          <p:val>
                                            <p:strVal val="ppt_h"/>
                                          </p:val>
                                        </p:tav>
                                        <p:tav tm="100000">
                                          <p:val>
                                            <p:fltVal val="0"/>
                                          </p:val>
                                        </p:tav>
                                      </p:tavLst>
                                    </p:anim>
                                    <p:animEffect transition="out" filter="fade">
                                      <p:cBhvr>
                                        <p:cTn id="327" dur="500"/>
                                        <p:tgtEl>
                                          <p:spTgt spid="1050"/>
                                        </p:tgtEl>
                                      </p:cBhvr>
                                    </p:animEffect>
                                    <p:set>
                                      <p:cBhvr>
                                        <p:cTn id="328" dur="1" fill="hold">
                                          <p:stCondLst>
                                            <p:cond delay="499"/>
                                          </p:stCondLst>
                                        </p:cTn>
                                        <p:tgtEl>
                                          <p:spTgt spid="1050"/>
                                        </p:tgtEl>
                                        <p:attrNameLst>
                                          <p:attrName>style.visibility</p:attrName>
                                        </p:attrNameLst>
                                      </p:cBhvr>
                                      <p:to>
                                        <p:strVal val="hidden"/>
                                      </p:to>
                                    </p:set>
                                  </p:childTnLst>
                                </p:cTn>
                              </p:par>
                              <p:par>
                                <p:cTn id="329" presetID="53" presetClass="exit" presetSubtype="32" fill="hold" grpId="1" nodeType="withEffect">
                                  <p:stCondLst>
                                    <p:cond delay="0"/>
                                  </p:stCondLst>
                                  <p:childTnLst>
                                    <p:anim calcmode="lin" valueType="num">
                                      <p:cBhvr>
                                        <p:cTn id="330" dur="500"/>
                                        <p:tgtEl>
                                          <p:spTgt spid="46"/>
                                        </p:tgtEl>
                                        <p:attrNameLst>
                                          <p:attrName>ppt_w</p:attrName>
                                        </p:attrNameLst>
                                      </p:cBhvr>
                                      <p:tavLst>
                                        <p:tav tm="0">
                                          <p:val>
                                            <p:strVal val="ppt_w"/>
                                          </p:val>
                                        </p:tav>
                                        <p:tav tm="100000">
                                          <p:val>
                                            <p:fltVal val="0"/>
                                          </p:val>
                                        </p:tav>
                                      </p:tavLst>
                                    </p:anim>
                                    <p:anim calcmode="lin" valueType="num">
                                      <p:cBhvr>
                                        <p:cTn id="331" dur="500"/>
                                        <p:tgtEl>
                                          <p:spTgt spid="46"/>
                                        </p:tgtEl>
                                        <p:attrNameLst>
                                          <p:attrName>ppt_h</p:attrName>
                                        </p:attrNameLst>
                                      </p:cBhvr>
                                      <p:tavLst>
                                        <p:tav tm="0">
                                          <p:val>
                                            <p:strVal val="ppt_h"/>
                                          </p:val>
                                        </p:tav>
                                        <p:tav tm="100000">
                                          <p:val>
                                            <p:fltVal val="0"/>
                                          </p:val>
                                        </p:tav>
                                      </p:tavLst>
                                    </p:anim>
                                    <p:animEffect transition="out" filter="fade">
                                      <p:cBhvr>
                                        <p:cTn id="332" dur="500"/>
                                        <p:tgtEl>
                                          <p:spTgt spid="46"/>
                                        </p:tgtEl>
                                      </p:cBhvr>
                                    </p:animEffect>
                                    <p:set>
                                      <p:cBhvr>
                                        <p:cTn id="333" dur="1" fill="hold">
                                          <p:stCondLst>
                                            <p:cond delay="499"/>
                                          </p:stCondLst>
                                        </p:cTn>
                                        <p:tgtEl>
                                          <p:spTgt spid="46"/>
                                        </p:tgtEl>
                                        <p:attrNameLst>
                                          <p:attrName>style.visibility</p:attrName>
                                        </p:attrNameLst>
                                      </p:cBhvr>
                                      <p:to>
                                        <p:strVal val="hidden"/>
                                      </p:to>
                                    </p:set>
                                  </p:childTnLst>
                                </p:cTn>
                              </p:par>
                            </p:childTnLst>
                          </p:cTn>
                        </p:par>
                        <p:par>
                          <p:cTn id="334" fill="hold">
                            <p:stCondLst>
                              <p:cond delay="500"/>
                            </p:stCondLst>
                            <p:childTnLst>
                              <p:par>
                                <p:cTn id="335" presetID="22" presetClass="entr" presetSubtype="8" fill="hold" grpId="0" nodeType="afterEffect">
                                  <p:stCondLst>
                                    <p:cond delay="0"/>
                                  </p:stCondLst>
                                  <p:childTnLst>
                                    <p:set>
                                      <p:cBhvr>
                                        <p:cTn id="336" dur="1" fill="hold">
                                          <p:stCondLst>
                                            <p:cond delay="0"/>
                                          </p:stCondLst>
                                        </p:cTn>
                                        <p:tgtEl>
                                          <p:spTgt spid="36">
                                            <p:txEl>
                                              <p:pRg st="2" end="2"/>
                                            </p:txEl>
                                          </p:spTgt>
                                        </p:tgtEl>
                                        <p:attrNameLst>
                                          <p:attrName>style.visibility</p:attrName>
                                        </p:attrNameLst>
                                      </p:cBhvr>
                                      <p:to>
                                        <p:strVal val="visible"/>
                                      </p:to>
                                    </p:set>
                                    <p:animEffect transition="in" filter="wipe(left)">
                                      <p:cBhvr>
                                        <p:cTn id="337" dur="500"/>
                                        <p:tgtEl>
                                          <p:spTgt spid="36">
                                            <p:txEl>
                                              <p:pRg st="2" end="2"/>
                                            </p:txEl>
                                          </p:spTgt>
                                        </p:tgtEl>
                                      </p:cBhvr>
                                    </p:animEffect>
                                  </p:childTnLst>
                                </p:cTn>
                              </p:par>
                            </p:childTnLst>
                          </p:cTn>
                        </p:par>
                      </p:childTnLst>
                    </p:cTn>
                  </p:par>
                  <p:par>
                    <p:cTn id="338" fill="hold">
                      <p:stCondLst>
                        <p:cond delay="indefinite"/>
                      </p:stCondLst>
                      <p:childTnLst>
                        <p:par>
                          <p:cTn id="339" fill="hold">
                            <p:stCondLst>
                              <p:cond delay="0"/>
                            </p:stCondLst>
                            <p:childTnLst>
                              <p:par>
                                <p:cTn id="340" presetID="21" presetClass="entr" presetSubtype="1" fill="hold" nodeType="clickEffect">
                                  <p:stCondLst>
                                    <p:cond delay="0"/>
                                  </p:stCondLst>
                                  <p:childTnLst>
                                    <p:set>
                                      <p:cBhvr>
                                        <p:cTn id="341" dur="1" fill="hold">
                                          <p:stCondLst>
                                            <p:cond delay="0"/>
                                          </p:stCondLst>
                                        </p:cTn>
                                        <p:tgtEl>
                                          <p:spTgt spid="23"/>
                                        </p:tgtEl>
                                        <p:attrNameLst>
                                          <p:attrName>style.visibility</p:attrName>
                                        </p:attrNameLst>
                                      </p:cBhvr>
                                      <p:to>
                                        <p:strVal val="visible"/>
                                      </p:to>
                                    </p:set>
                                    <p:animEffect transition="in" filter="wheel(1)">
                                      <p:cBhvr>
                                        <p:cTn id="342" dur="2000"/>
                                        <p:tgtEl>
                                          <p:spTgt spid="23"/>
                                        </p:tgtEl>
                                      </p:cBhvr>
                                    </p:animEffect>
                                  </p:childTnLst>
                                </p:cTn>
                              </p:par>
                            </p:childTnLst>
                          </p:cTn>
                        </p:par>
                      </p:childTnLst>
                    </p:cTn>
                  </p:par>
                  <p:par>
                    <p:cTn id="343" fill="hold">
                      <p:stCondLst>
                        <p:cond delay="indefinite"/>
                      </p:stCondLst>
                      <p:childTnLst>
                        <p:par>
                          <p:cTn id="344" fill="hold">
                            <p:stCondLst>
                              <p:cond delay="0"/>
                            </p:stCondLst>
                            <p:childTnLst>
                              <p:par>
                                <p:cTn id="345" presetID="21" presetClass="entr" presetSubtype="1" fill="hold" nodeType="clickEffect">
                                  <p:stCondLst>
                                    <p:cond delay="0"/>
                                  </p:stCondLst>
                                  <p:childTnLst>
                                    <p:set>
                                      <p:cBhvr>
                                        <p:cTn id="346" dur="1" fill="hold">
                                          <p:stCondLst>
                                            <p:cond delay="0"/>
                                          </p:stCondLst>
                                        </p:cTn>
                                        <p:tgtEl>
                                          <p:spTgt spid="1058"/>
                                        </p:tgtEl>
                                        <p:attrNameLst>
                                          <p:attrName>style.visibility</p:attrName>
                                        </p:attrNameLst>
                                      </p:cBhvr>
                                      <p:to>
                                        <p:strVal val="visible"/>
                                      </p:to>
                                    </p:set>
                                    <p:animEffect transition="in" filter="wheel(1)">
                                      <p:cBhvr>
                                        <p:cTn id="347" dur="2000"/>
                                        <p:tgtEl>
                                          <p:spTgt spid="1058"/>
                                        </p:tgtEl>
                                      </p:cBhvr>
                                    </p:animEffect>
                                  </p:childTnLst>
                                </p:cTn>
                              </p:par>
                            </p:childTnLst>
                          </p:cTn>
                        </p:par>
                        <p:par>
                          <p:cTn id="348" fill="hold">
                            <p:stCondLst>
                              <p:cond delay="2000"/>
                            </p:stCondLst>
                            <p:childTnLst>
                              <p:par>
                                <p:cTn id="349" presetID="22" presetClass="entr" presetSubtype="8" fill="hold" grpId="0" nodeType="afterEffect">
                                  <p:stCondLst>
                                    <p:cond delay="0"/>
                                  </p:stCondLst>
                                  <p:childTnLst>
                                    <p:set>
                                      <p:cBhvr>
                                        <p:cTn id="350" dur="1" fill="hold">
                                          <p:stCondLst>
                                            <p:cond delay="0"/>
                                          </p:stCondLst>
                                        </p:cTn>
                                        <p:tgtEl>
                                          <p:spTgt spid="50"/>
                                        </p:tgtEl>
                                        <p:attrNameLst>
                                          <p:attrName>style.visibility</p:attrName>
                                        </p:attrNameLst>
                                      </p:cBhvr>
                                      <p:to>
                                        <p:strVal val="visible"/>
                                      </p:to>
                                    </p:set>
                                    <p:animEffect transition="in" filter="wipe(left)">
                                      <p:cBhvr>
                                        <p:cTn id="351" dur="1000"/>
                                        <p:tgtEl>
                                          <p:spTgt spid="50"/>
                                        </p:tgtEl>
                                      </p:cBhvr>
                                    </p:animEffect>
                                  </p:childTnLst>
                                </p:cTn>
                              </p:par>
                            </p:childTnLst>
                          </p:cTn>
                        </p:par>
                      </p:childTnLst>
                    </p:cTn>
                  </p:par>
                  <p:par>
                    <p:cTn id="352" fill="hold">
                      <p:stCondLst>
                        <p:cond delay="indefinite"/>
                      </p:stCondLst>
                      <p:childTnLst>
                        <p:par>
                          <p:cTn id="353" fill="hold">
                            <p:stCondLst>
                              <p:cond delay="0"/>
                            </p:stCondLst>
                            <p:childTnLst>
                              <p:par>
                                <p:cTn id="354" presetID="53" presetClass="exit" presetSubtype="32" fill="hold" nodeType="clickEffect">
                                  <p:stCondLst>
                                    <p:cond delay="0"/>
                                  </p:stCondLst>
                                  <p:childTnLst>
                                    <p:anim calcmode="lin" valueType="num">
                                      <p:cBhvr>
                                        <p:cTn id="355" dur="500"/>
                                        <p:tgtEl>
                                          <p:spTgt spid="23"/>
                                        </p:tgtEl>
                                        <p:attrNameLst>
                                          <p:attrName>ppt_w</p:attrName>
                                        </p:attrNameLst>
                                      </p:cBhvr>
                                      <p:tavLst>
                                        <p:tav tm="0">
                                          <p:val>
                                            <p:strVal val="ppt_w"/>
                                          </p:val>
                                        </p:tav>
                                        <p:tav tm="100000">
                                          <p:val>
                                            <p:fltVal val="0"/>
                                          </p:val>
                                        </p:tav>
                                      </p:tavLst>
                                    </p:anim>
                                    <p:anim calcmode="lin" valueType="num">
                                      <p:cBhvr>
                                        <p:cTn id="356" dur="500"/>
                                        <p:tgtEl>
                                          <p:spTgt spid="23"/>
                                        </p:tgtEl>
                                        <p:attrNameLst>
                                          <p:attrName>ppt_h</p:attrName>
                                        </p:attrNameLst>
                                      </p:cBhvr>
                                      <p:tavLst>
                                        <p:tav tm="0">
                                          <p:val>
                                            <p:strVal val="ppt_h"/>
                                          </p:val>
                                        </p:tav>
                                        <p:tav tm="100000">
                                          <p:val>
                                            <p:fltVal val="0"/>
                                          </p:val>
                                        </p:tav>
                                      </p:tavLst>
                                    </p:anim>
                                    <p:animEffect transition="out" filter="fade">
                                      <p:cBhvr>
                                        <p:cTn id="357" dur="500"/>
                                        <p:tgtEl>
                                          <p:spTgt spid="23"/>
                                        </p:tgtEl>
                                      </p:cBhvr>
                                    </p:animEffect>
                                    <p:set>
                                      <p:cBhvr>
                                        <p:cTn id="358" dur="1" fill="hold">
                                          <p:stCondLst>
                                            <p:cond delay="499"/>
                                          </p:stCondLst>
                                        </p:cTn>
                                        <p:tgtEl>
                                          <p:spTgt spid="23"/>
                                        </p:tgtEl>
                                        <p:attrNameLst>
                                          <p:attrName>style.visibility</p:attrName>
                                        </p:attrNameLst>
                                      </p:cBhvr>
                                      <p:to>
                                        <p:strVal val="hidden"/>
                                      </p:to>
                                    </p:set>
                                  </p:childTnLst>
                                </p:cTn>
                              </p:par>
                              <p:par>
                                <p:cTn id="359" presetID="53" presetClass="exit" presetSubtype="32" fill="hold" nodeType="withEffect">
                                  <p:stCondLst>
                                    <p:cond delay="0"/>
                                  </p:stCondLst>
                                  <p:childTnLst>
                                    <p:anim calcmode="lin" valueType="num">
                                      <p:cBhvr>
                                        <p:cTn id="360" dur="500"/>
                                        <p:tgtEl>
                                          <p:spTgt spid="1058"/>
                                        </p:tgtEl>
                                        <p:attrNameLst>
                                          <p:attrName>ppt_w</p:attrName>
                                        </p:attrNameLst>
                                      </p:cBhvr>
                                      <p:tavLst>
                                        <p:tav tm="0">
                                          <p:val>
                                            <p:strVal val="ppt_w"/>
                                          </p:val>
                                        </p:tav>
                                        <p:tav tm="100000">
                                          <p:val>
                                            <p:fltVal val="0"/>
                                          </p:val>
                                        </p:tav>
                                      </p:tavLst>
                                    </p:anim>
                                    <p:anim calcmode="lin" valueType="num">
                                      <p:cBhvr>
                                        <p:cTn id="361" dur="500"/>
                                        <p:tgtEl>
                                          <p:spTgt spid="1058"/>
                                        </p:tgtEl>
                                        <p:attrNameLst>
                                          <p:attrName>ppt_h</p:attrName>
                                        </p:attrNameLst>
                                      </p:cBhvr>
                                      <p:tavLst>
                                        <p:tav tm="0">
                                          <p:val>
                                            <p:strVal val="ppt_h"/>
                                          </p:val>
                                        </p:tav>
                                        <p:tav tm="100000">
                                          <p:val>
                                            <p:fltVal val="0"/>
                                          </p:val>
                                        </p:tav>
                                      </p:tavLst>
                                    </p:anim>
                                    <p:animEffect transition="out" filter="fade">
                                      <p:cBhvr>
                                        <p:cTn id="362" dur="500"/>
                                        <p:tgtEl>
                                          <p:spTgt spid="1058"/>
                                        </p:tgtEl>
                                      </p:cBhvr>
                                    </p:animEffect>
                                    <p:set>
                                      <p:cBhvr>
                                        <p:cTn id="363" dur="1" fill="hold">
                                          <p:stCondLst>
                                            <p:cond delay="499"/>
                                          </p:stCondLst>
                                        </p:cTn>
                                        <p:tgtEl>
                                          <p:spTgt spid="1058"/>
                                        </p:tgtEl>
                                        <p:attrNameLst>
                                          <p:attrName>style.visibility</p:attrName>
                                        </p:attrNameLst>
                                      </p:cBhvr>
                                      <p:to>
                                        <p:strVal val="hidden"/>
                                      </p:to>
                                    </p:set>
                                  </p:childTnLst>
                                </p:cTn>
                              </p:par>
                              <p:par>
                                <p:cTn id="364" presetID="53" presetClass="exit" presetSubtype="32" fill="hold" grpId="1" nodeType="withEffect">
                                  <p:stCondLst>
                                    <p:cond delay="0"/>
                                  </p:stCondLst>
                                  <p:childTnLst>
                                    <p:anim calcmode="lin" valueType="num">
                                      <p:cBhvr>
                                        <p:cTn id="365" dur="500"/>
                                        <p:tgtEl>
                                          <p:spTgt spid="50"/>
                                        </p:tgtEl>
                                        <p:attrNameLst>
                                          <p:attrName>ppt_w</p:attrName>
                                        </p:attrNameLst>
                                      </p:cBhvr>
                                      <p:tavLst>
                                        <p:tav tm="0">
                                          <p:val>
                                            <p:strVal val="ppt_w"/>
                                          </p:val>
                                        </p:tav>
                                        <p:tav tm="100000">
                                          <p:val>
                                            <p:fltVal val="0"/>
                                          </p:val>
                                        </p:tav>
                                      </p:tavLst>
                                    </p:anim>
                                    <p:anim calcmode="lin" valueType="num">
                                      <p:cBhvr>
                                        <p:cTn id="366" dur="500"/>
                                        <p:tgtEl>
                                          <p:spTgt spid="50"/>
                                        </p:tgtEl>
                                        <p:attrNameLst>
                                          <p:attrName>ppt_h</p:attrName>
                                        </p:attrNameLst>
                                      </p:cBhvr>
                                      <p:tavLst>
                                        <p:tav tm="0">
                                          <p:val>
                                            <p:strVal val="ppt_h"/>
                                          </p:val>
                                        </p:tav>
                                        <p:tav tm="100000">
                                          <p:val>
                                            <p:fltVal val="0"/>
                                          </p:val>
                                        </p:tav>
                                      </p:tavLst>
                                    </p:anim>
                                    <p:animEffect transition="out" filter="fade">
                                      <p:cBhvr>
                                        <p:cTn id="367" dur="500"/>
                                        <p:tgtEl>
                                          <p:spTgt spid="50"/>
                                        </p:tgtEl>
                                      </p:cBhvr>
                                    </p:animEffect>
                                    <p:set>
                                      <p:cBhvr>
                                        <p:cTn id="368" dur="1" fill="hold">
                                          <p:stCondLst>
                                            <p:cond delay="499"/>
                                          </p:stCondLst>
                                        </p:cTn>
                                        <p:tgtEl>
                                          <p:spTgt spid="50"/>
                                        </p:tgtEl>
                                        <p:attrNameLst>
                                          <p:attrName>style.visibility</p:attrName>
                                        </p:attrNameLst>
                                      </p:cBhvr>
                                      <p:to>
                                        <p:strVal val="hidden"/>
                                      </p:to>
                                    </p:set>
                                  </p:childTnLst>
                                </p:cTn>
                              </p:par>
                            </p:childTnLst>
                          </p:cTn>
                        </p:par>
                      </p:childTnLst>
                    </p:cTn>
                  </p:par>
                  <p:par>
                    <p:cTn id="369" fill="hold">
                      <p:stCondLst>
                        <p:cond delay="indefinite"/>
                      </p:stCondLst>
                      <p:childTnLst>
                        <p:par>
                          <p:cTn id="370" fill="hold">
                            <p:stCondLst>
                              <p:cond delay="0"/>
                            </p:stCondLst>
                            <p:childTnLst>
                              <p:par>
                                <p:cTn id="371" presetID="22" presetClass="entr" presetSubtype="8" fill="hold" grpId="0" nodeType="clickEffect">
                                  <p:stCondLst>
                                    <p:cond delay="0"/>
                                  </p:stCondLst>
                                  <p:childTnLst>
                                    <p:set>
                                      <p:cBhvr>
                                        <p:cTn id="372" dur="1" fill="hold">
                                          <p:stCondLst>
                                            <p:cond delay="0"/>
                                          </p:stCondLst>
                                        </p:cTn>
                                        <p:tgtEl>
                                          <p:spTgt spid="36">
                                            <p:txEl>
                                              <p:pRg st="3" end="3"/>
                                            </p:txEl>
                                          </p:spTgt>
                                        </p:tgtEl>
                                        <p:attrNameLst>
                                          <p:attrName>style.visibility</p:attrName>
                                        </p:attrNameLst>
                                      </p:cBhvr>
                                      <p:to>
                                        <p:strVal val="visible"/>
                                      </p:to>
                                    </p:set>
                                    <p:animEffect transition="in" filter="wipe(left)">
                                      <p:cBhvr>
                                        <p:cTn id="373" dur="500"/>
                                        <p:tgtEl>
                                          <p:spTgt spid="36">
                                            <p:txEl>
                                              <p:pRg st="3" end="3"/>
                                            </p:txEl>
                                          </p:spTgt>
                                        </p:tgtEl>
                                      </p:cBhvr>
                                    </p:animEffect>
                                  </p:childTnLst>
                                </p:cTn>
                              </p:par>
                            </p:childTnLst>
                          </p:cTn>
                        </p:par>
                        <p:par>
                          <p:cTn id="374" fill="hold">
                            <p:stCondLst>
                              <p:cond delay="500"/>
                            </p:stCondLst>
                            <p:childTnLst>
                              <p:par>
                                <p:cTn id="375" presetID="21" presetClass="entr" presetSubtype="1" fill="hold" nodeType="afterEffect">
                                  <p:stCondLst>
                                    <p:cond delay="0"/>
                                  </p:stCondLst>
                                  <p:childTnLst>
                                    <p:set>
                                      <p:cBhvr>
                                        <p:cTn id="376" dur="1" fill="hold">
                                          <p:stCondLst>
                                            <p:cond delay="0"/>
                                          </p:stCondLst>
                                        </p:cTn>
                                        <p:tgtEl>
                                          <p:spTgt spid="1060"/>
                                        </p:tgtEl>
                                        <p:attrNameLst>
                                          <p:attrName>style.visibility</p:attrName>
                                        </p:attrNameLst>
                                      </p:cBhvr>
                                      <p:to>
                                        <p:strVal val="visible"/>
                                      </p:to>
                                    </p:set>
                                    <p:animEffect transition="in" filter="wheel(1)">
                                      <p:cBhvr>
                                        <p:cTn id="377" dur="2000"/>
                                        <p:tgtEl>
                                          <p:spTgt spid="1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p:bldP spid="3" grpId="0" animBg="1"/>
      <p:bldP spid="4" grpId="0" animBg="1"/>
      <p:bldP spid="4" grpId="1" animBg="1"/>
      <p:bldP spid="19" grpId="0" uiExpand="1" build="p" animBg="1"/>
      <p:bldP spid="19" grpId="1" uiExpand="1" build="p" animBg="1"/>
      <p:bldP spid="21" grpId="0" uiExpand="1" build="p" animBg="1"/>
      <p:bldP spid="21" grpId="1" uiExpand="1" build="p" animBg="1"/>
      <p:bldP spid="16" grpId="0" animBg="1"/>
      <p:bldP spid="16" grpId="1" animBg="1"/>
      <p:bldP spid="36" grpId="0" uiExpand="1" build="p" animBg="1"/>
      <p:bldP spid="17" grpId="0" uiExpand="1" animBg="1"/>
      <p:bldP spid="17" grpId="1" animBg="1"/>
      <p:bldP spid="43" grpId="0" uiExpand="1" animBg="1"/>
      <p:bldP spid="43" grpId="1" animBg="1"/>
      <p:bldP spid="20" grpId="0" uiExpand="1" animBg="1"/>
      <p:bldP spid="20" grpId="1" animBg="1"/>
      <p:bldP spid="46" grpId="0" uiExpand="1" animBg="1"/>
      <p:bldP spid="46" grpId="1" animBg="1"/>
      <p:bldP spid="50" grpId="0" animBg="1"/>
      <p:bldP spid="5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257"/>
            <a:ext cx="9144000" cy="584775"/>
          </a:xfrm>
          <a:prstGeom prst="rect">
            <a:avLst/>
          </a:prstGeom>
        </p:spPr>
        <p:txBody>
          <a:bodyPr wrap="square">
            <a:spAutoFit/>
          </a:bodyPr>
          <a:lstStyle/>
          <a:p>
            <a:pPr algn="ctr"/>
            <a:r>
              <a:rPr lang="fr-FR" sz="3200" b="1" u="sng"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John Handy LET" pitchFamily="2" charset="0"/>
              </a:rPr>
              <a:t>II. L'Amérique, un continent en cours d'intégration </a:t>
            </a:r>
          </a:p>
        </p:txBody>
      </p:sp>
      <p:sp>
        <p:nvSpPr>
          <p:cNvPr id="3" name="Rectangle 2"/>
          <p:cNvSpPr/>
          <p:nvPr/>
        </p:nvSpPr>
        <p:spPr>
          <a:xfrm>
            <a:off x="4499992" y="548680"/>
            <a:ext cx="4572000" cy="646331"/>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r>
              <a:rPr lang="fr-FR" b="1" dirty="0">
                <a:solidFill>
                  <a:srgbClr val="00B050"/>
                </a:solidFill>
                <a:effectLst>
                  <a:outerShdw blurRad="38100" dist="38100" dir="2700000" algn="tl">
                    <a:srgbClr val="000000">
                      <a:alpha val="43137"/>
                    </a:srgbClr>
                  </a:outerShdw>
                </a:effectLst>
                <a:latin typeface="John Handy LET" pitchFamily="2" charset="0"/>
              </a:rPr>
              <a:t>1. Au Nord, une intégration régionale dominée par les EUA : l'ALENA</a:t>
            </a:r>
          </a:p>
        </p:txBody>
      </p:sp>
      <p:pic>
        <p:nvPicPr>
          <p:cNvPr id="2052" name="Picture 4" descr="http://upload.wikimedia.org/wikipedia/commons/thumb/2/20/NAFTA_logo.png/200px-NAFTA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650876"/>
            <a:ext cx="1905000" cy="15621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499992" y="3212976"/>
            <a:ext cx="4572000" cy="332398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400" b="1" u="sng" cap="small" dirty="0" smtClean="0">
                <a:latin typeface="Tw Cen MT" pitchFamily="34" charset="0"/>
              </a:rPr>
              <a:t>L’Alena en chiffre (NAFTA en anglais)</a:t>
            </a:r>
          </a:p>
          <a:p>
            <a:pPr algn="ctr"/>
            <a:r>
              <a:rPr lang="fr-FR" sz="1400" b="1" dirty="0">
                <a:latin typeface="Tw Cen MT" pitchFamily="34" charset="0"/>
              </a:rPr>
              <a:t>Elle regroupe depuis 1994 le Canada, Les Etats-Unis et le Mexique</a:t>
            </a:r>
            <a:r>
              <a:rPr lang="fr-FR" sz="1400" b="1" dirty="0" smtClean="0">
                <a:latin typeface="Tw Cen MT" pitchFamily="34" charset="0"/>
              </a:rPr>
              <a:t>, soit 460 </a:t>
            </a:r>
            <a:r>
              <a:rPr lang="fr-FR" sz="1400" b="1" dirty="0">
                <a:latin typeface="Tw Cen MT" pitchFamily="34" charset="0"/>
              </a:rPr>
              <a:t>millions de personnes sur 21,5 millions de Km². Elle représente la 1</a:t>
            </a:r>
            <a:r>
              <a:rPr lang="fr-FR" sz="1400" b="1" baseline="30000" dirty="0">
                <a:latin typeface="Tw Cen MT" pitchFamily="34" charset="0"/>
              </a:rPr>
              <a:t>ère</a:t>
            </a:r>
            <a:r>
              <a:rPr lang="fr-FR" sz="1400" b="1" dirty="0">
                <a:latin typeface="Tw Cen MT" pitchFamily="34" charset="0"/>
              </a:rPr>
              <a:t> aire de puissance de la planète. Son RNB de 17000 milliards de </a:t>
            </a:r>
            <a:r>
              <a:rPr lang="fr-FR" sz="1400" b="1" dirty="0" smtClean="0">
                <a:latin typeface="Tw Cen MT" pitchFamily="34" charset="0"/>
              </a:rPr>
              <a:t>dollars </a:t>
            </a:r>
            <a:r>
              <a:rPr lang="fr-FR" sz="1400" b="1" dirty="0">
                <a:latin typeface="Tw Cen MT" pitchFamily="34" charset="0"/>
              </a:rPr>
              <a:t>en 2010 représente un quart des richesses produites dans le monde. Elle organise la libre circulation des capitaux, des marchandises mais pas des personnes. Les </a:t>
            </a:r>
            <a:r>
              <a:rPr lang="fr-FR" sz="1400" b="1" dirty="0" smtClean="0">
                <a:latin typeface="Tw Cen MT" pitchFamily="34" charset="0"/>
              </a:rPr>
              <a:t>entreprises </a:t>
            </a:r>
            <a:r>
              <a:rPr lang="fr-FR" sz="1400" b="1" dirty="0">
                <a:latin typeface="Tw Cen MT" pitchFamily="34" charset="0"/>
              </a:rPr>
              <a:t>anglo-saxonnes invertissent massivement au Mexique (</a:t>
            </a:r>
            <a:r>
              <a:rPr lang="fr-FR" sz="1400" b="1" dirty="0" err="1">
                <a:latin typeface="Tw Cen MT" pitchFamily="34" charset="0"/>
              </a:rPr>
              <a:t>maquiladoras</a:t>
            </a:r>
            <a:r>
              <a:rPr lang="fr-FR" sz="1400" b="1" dirty="0">
                <a:latin typeface="Tw Cen MT" pitchFamily="34" charset="0"/>
              </a:rPr>
              <a:t>) et </a:t>
            </a:r>
            <a:r>
              <a:rPr lang="fr-FR" sz="1400" b="1" dirty="0" smtClean="0">
                <a:latin typeface="Tw Cen MT" pitchFamily="34" charset="0"/>
              </a:rPr>
              <a:t>se préservent de l'immigration mexicaine </a:t>
            </a:r>
            <a:r>
              <a:rPr lang="fr-FR" sz="1400" b="1" dirty="0">
                <a:latin typeface="Tw Cen MT" pitchFamily="34" charset="0"/>
              </a:rPr>
              <a:t>indésirable. L'intégration est centrée sur les </a:t>
            </a:r>
            <a:r>
              <a:rPr lang="fr-FR" sz="1400" b="1" dirty="0" smtClean="0">
                <a:latin typeface="Tw Cen MT" pitchFamily="34" charset="0"/>
              </a:rPr>
              <a:t>EUA </a:t>
            </a:r>
            <a:r>
              <a:rPr lang="fr-FR" sz="1400" b="1" dirty="0">
                <a:latin typeface="Tw Cen MT" pitchFamily="34" charset="0"/>
              </a:rPr>
              <a:t>qui attirent 75% des exportations canadiennes et 78% des exportations mexicaines. De puissantes régions transfrontalières émergent comme la </a:t>
            </a:r>
            <a:r>
              <a:rPr lang="fr-FR" sz="1400" b="1" dirty="0" err="1">
                <a:latin typeface="Tw Cen MT" pitchFamily="34" charset="0"/>
              </a:rPr>
              <a:t>Mexamérique</a:t>
            </a:r>
            <a:r>
              <a:rPr lang="fr-FR" sz="1400" b="1" dirty="0">
                <a:latin typeface="Tw Cen MT" pitchFamily="34" charset="0"/>
              </a:rPr>
              <a:t> ou la Main Street le long du fleuve St Laurent.</a:t>
            </a:r>
          </a:p>
        </p:txBody>
      </p:sp>
      <p:sp>
        <p:nvSpPr>
          <p:cNvPr id="4" name="Rectangle 3"/>
          <p:cNvSpPr/>
          <p:nvPr/>
        </p:nvSpPr>
        <p:spPr>
          <a:xfrm>
            <a:off x="107504" y="483046"/>
            <a:ext cx="4320480" cy="62640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1300" b="1" u="sng" cap="small" dirty="0">
                <a:latin typeface="Tw Cen MT" pitchFamily="34" charset="0"/>
              </a:rPr>
              <a:t>Le prix d’une réussite (par Gérard </a:t>
            </a:r>
            <a:r>
              <a:rPr lang="fr-FR" sz="1300" b="1" u="sng" cap="small" dirty="0" err="1">
                <a:latin typeface="Tw Cen MT" pitchFamily="34" charset="0"/>
              </a:rPr>
              <a:t>Duhaime</a:t>
            </a:r>
            <a:r>
              <a:rPr lang="fr-FR" sz="1300" b="1" u="sng" cap="small" dirty="0">
                <a:latin typeface="Tw Cen MT" pitchFamily="34" charset="0"/>
              </a:rPr>
              <a:t>, juillet 2012)</a:t>
            </a:r>
            <a:endParaRPr lang="fr-FR" sz="1300" dirty="0">
              <a:latin typeface="Tw Cen MT" pitchFamily="34" charset="0"/>
            </a:endParaRPr>
          </a:p>
          <a:p>
            <a:pPr algn="just"/>
            <a:r>
              <a:rPr lang="fr-FR" sz="1300" b="1" dirty="0">
                <a:latin typeface="Tw Cen MT" pitchFamily="34" charset="0"/>
              </a:rPr>
              <a:t>Au Québec, l’économie se porte bien ; la province se serait mieux sortie de la récession que le reste du monde. Tel est du moins le refrain entonné par le gouvernement, qui cite des indicateurs censés attester la pertinence de ses politiques économiques : « L’emploi est en croissance, le taux de chômage est à son plus bas, les investissements privés sont en croissance », claironnait ainsi le ministre provincial des finances, M. Raymond </a:t>
            </a:r>
            <a:r>
              <a:rPr lang="fr-FR" sz="1300" b="1" dirty="0" err="1">
                <a:latin typeface="Tw Cen MT" pitchFamily="34" charset="0"/>
              </a:rPr>
              <a:t>Bachand</a:t>
            </a:r>
            <a:r>
              <a:rPr lang="fr-FR" sz="1300" b="1" dirty="0">
                <a:latin typeface="Tw Cen MT" pitchFamily="34" charset="0"/>
              </a:rPr>
              <a:t>, (…). Mais, si le bilan est globalement  positif,   ces   agrégats   ne   disent   rien   sur   les   </a:t>
            </a:r>
            <a:r>
              <a:rPr lang="fr-FR" sz="1300" b="1" dirty="0" smtClean="0">
                <a:latin typeface="Tw Cen MT" pitchFamily="34" charset="0"/>
              </a:rPr>
              <a:t>dynamiques contradictoires </a:t>
            </a:r>
            <a:r>
              <a:rPr lang="fr-FR" sz="1300" b="1" dirty="0">
                <a:latin typeface="Tw Cen MT" pitchFamily="34" charset="0"/>
              </a:rPr>
              <a:t>des branches d’activité ni sur l’accroissement des inégalités sociales. Gommés par les moyennes statistiques, ces mouvements ne s’observent que dans les détails.</a:t>
            </a:r>
            <a:endParaRPr lang="fr-FR" sz="1300" dirty="0">
              <a:latin typeface="Tw Cen MT" pitchFamily="34" charset="0"/>
            </a:endParaRPr>
          </a:p>
          <a:p>
            <a:pPr algn="just"/>
            <a:r>
              <a:rPr lang="fr-FR" sz="1300" b="1" dirty="0">
                <a:latin typeface="Tw Cen MT" pitchFamily="34" charset="0"/>
              </a:rPr>
              <a:t>Effet des politiques libre-échangistes mises en place il y a trente ans, les délocalisations industrielles se sont multipliées au profit des banlieues de Mexico, New Delhi ou </a:t>
            </a:r>
            <a:r>
              <a:rPr lang="fr-FR" sz="1300" b="1" dirty="0" smtClean="0">
                <a:latin typeface="Tw Cen MT" pitchFamily="34" charset="0"/>
              </a:rPr>
              <a:t>Shanghai. </a:t>
            </a:r>
            <a:r>
              <a:rPr lang="fr-FR" sz="1300" b="1" dirty="0">
                <a:latin typeface="Tw Cen MT" pitchFamily="34" charset="0"/>
              </a:rPr>
              <a:t>Depuis longtemps, elles ont fait disparaître du Québec le textile et la production de meubles ; plus récemment, elles ont touché la métallurgie ou la fabrication et l’assemblage de produits finis. Des fleurons de l’industrie nationale tel Bombardier et ses engins récréatifs motorisés (comme les motoneiges) comptent désormais sur les pays émergents pour rester compétitifs.</a:t>
            </a:r>
            <a:endParaRPr lang="fr-FR" sz="1300" dirty="0">
              <a:latin typeface="Tw Cen MT" pitchFamily="34" charset="0"/>
            </a:endParaRPr>
          </a:p>
          <a:p>
            <a:pPr algn="just"/>
            <a:r>
              <a:rPr lang="fr-FR" sz="1300" b="1" dirty="0">
                <a:latin typeface="Tw Cen MT" pitchFamily="34" charset="0"/>
              </a:rPr>
              <a:t>Dans les secteurs en déclin, certaines entreprises maintiennent leur rentabilité en imposant une dégradation des conditions de travail : diminution des salaires, des congés payés, des rentes de retraite, etc. Et cela ne suffit pas toujours. A la </a:t>
            </a:r>
            <a:r>
              <a:rPr lang="fr-FR" sz="1300" b="1" dirty="0" err="1">
                <a:latin typeface="Tw Cen MT" pitchFamily="34" charset="0"/>
              </a:rPr>
              <a:t>Stadacona</a:t>
            </a:r>
            <a:r>
              <a:rPr lang="fr-FR" sz="1300" b="1" dirty="0">
                <a:latin typeface="Tw Cen MT" pitchFamily="34" charset="0"/>
              </a:rPr>
              <a:t>, par exemple, les syndicats ont accepté des contrats de travail désavantageux, mais leur entreprise a tout de même disparu</a:t>
            </a:r>
            <a:r>
              <a:rPr lang="fr-FR" sz="1300" b="1" dirty="0" smtClean="0">
                <a:latin typeface="Tw Cen MT" pitchFamily="34" charset="0"/>
              </a:rPr>
              <a:t>.</a:t>
            </a:r>
            <a:endParaRPr lang="fr-FR" sz="1300" dirty="0">
              <a:latin typeface="Tw Cen MT" pitchFamily="34" charset="0"/>
            </a:endParaRPr>
          </a:p>
        </p:txBody>
      </p:sp>
      <p:sp>
        <p:nvSpPr>
          <p:cNvPr id="7" name="Rectangle 6"/>
          <p:cNvSpPr/>
          <p:nvPr/>
        </p:nvSpPr>
        <p:spPr>
          <a:xfrm>
            <a:off x="4499992" y="2492896"/>
            <a:ext cx="4571992" cy="289310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fr-FR" sz="1300" b="1" dirty="0" smtClean="0">
                <a:latin typeface="Tw Cen MT" pitchFamily="34" charset="0"/>
              </a:rPr>
              <a:t>Au </a:t>
            </a:r>
            <a:r>
              <a:rPr lang="fr-FR" sz="1300" b="1" dirty="0">
                <a:latin typeface="Tw Cen MT" pitchFamily="34" charset="0"/>
              </a:rPr>
              <a:t>cours de la dernière décennie, tandis que la fabrication et l’agriculture continuaient à décliner, d’autres branches connaissaient une croissance plus soutenue sauf en 2008 et 2009 (1). La finance et les assurances ont poursuivi leur développement remarquable, amorcé depuis les manœuvres de décloisonnement et de déréglementation intérieurs, suivies par la libéralisation internationale des capitaux, avec l’Accord de libre- échange nord-américain (Alena) et les traités similaires conclus dans les années 1990. Le secteur du bâtiment a quant à lui été stimulé par d’importants programmes d’infrastructures publiques, lesquels ne devraient pas s’essouffler de sitôt étant donné l’état inquiétant de certains ouvrages majeurs du génie civil, en particulier à Montréal.                               </a:t>
            </a:r>
            <a:endParaRPr lang="fr-FR" sz="1300" b="1" dirty="0" smtClean="0">
              <a:latin typeface="Tw Cen MT" pitchFamily="34" charset="0"/>
            </a:endParaRPr>
          </a:p>
          <a:p>
            <a:pPr algn="r"/>
            <a:r>
              <a:rPr lang="fr-FR" sz="1000" b="1" i="1" dirty="0" smtClean="0">
                <a:latin typeface="Tw Cen MT" pitchFamily="34" charset="0"/>
              </a:rPr>
              <a:t>http</a:t>
            </a:r>
            <a:r>
              <a:rPr lang="fr-FR" sz="1000" b="1" i="1" dirty="0">
                <a:latin typeface="Tw Cen MT" pitchFamily="34" charset="0"/>
              </a:rPr>
              <a:t>://www.monde-diplomatique.fr/2012/07/DUHAIME/47981</a:t>
            </a:r>
            <a:endParaRPr lang="fr-FR" sz="1000" i="1" dirty="0">
              <a:latin typeface="Tw Cen MT" pitchFamily="34" charset="0"/>
            </a:endParaRPr>
          </a:p>
        </p:txBody>
      </p:sp>
      <p:sp>
        <p:nvSpPr>
          <p:cNvPr id="8" name="ZoneTexte 7"/>
          <p:cNvSpPr txBox="1"/>
          <p:nvPr/>
        </p:nvSpPr>
        <p:spPr>
          <a:xfrm>
            <a:off x="4499992" y="1217962"/>
            <a:ext cx="4571848" cy="307777"/>
          </a:xfrm>
          <a:prstGeom prst="rect">
            <a:avLst/>
          </a:prstGeom>
          <a:ln>
            <a:solidFill>
              <a:schemeClr val="bg1"/>
            </a:solid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fr-FR" sz="1400" b="1" dirty="0" smtClean="0">
                <a:latin typeface="Tw Cen MT" pitchFamily="34" charset="0"/>
              </a:rPr>
              <a:t>Recherche : Qu’est ce que l’Aléna ?</a:t>
            </a:r>
            <a:endParaRPr lang="fr-FR" sz="1400" b="1" dirty="0">
              <a:latin typeface="Tw Cen MT" pitchFamily="34" charset="0"/>
            </a:endParaRPr>
          </a:p>
        </p:txBody>
      </p:sp>
      <p:sp>
        <p:nvSpPr>
          <p:cNvPr id="9" name="ZoneTexte 8"/>
          <p:cNvSpPr txBox="1"/>
          <p:nvPr/>
        </p:nvSpPr>
        <p:spPr>
          <a:xfrm>
            <a:off x="4500144" y="1251337"/>
            <a:ext cx="4571848" cy="1169551"/>
          </a:xfrm>
          <a:prstGeom prst="rect">
            <a:avLst/>
          </a:prstGeom>
          <a:ln>
            <a:solidFill>
              <a:schemeClr val="bg1"/>
            </a:solid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fr-FR" sz="1400" b="1" dirty="0">
                <a:latin typeface="Tw Cen MT" pitchFamily="34" charset="0"/>
              </a:rPr>
              <a:t>2. Dans quels secteurs, les </a:t>
            </a:r>
            <a:r>
              <a:rPr lang="fr-FR" sz="1400" b="1" dirty="0">
                <a:solidFill>
                  <a:srgbClr val="FF0000"/>
                </a:solidFill>
                <a:latin typeface="Tw Cen MT" pitchFamily="34" charset="0"/>
              </a:rPr>
              <a:t>effets</a:t>
            </a:r>
            <a:r>
              <a:rPr lang="fr-FR" sz="1400" b="1" dirty="0">
                <a:latin typeface="Tw Cen MT" pitchFamily="34" charset="0"/>
              </a:rPr>
              <a:t> de l’Alena sont </a:t>
            </a:r>
            <a:r>
              <a:rPr lang="fr-FR" sz="1400" b="1" dirty="0">
                <a:solidFill>
                  <a:srgbClr val="FF0000"/>
                </a:solidFill>
                <a:latin typeface="Tw Cen MT" pitchFamily="34" charset="0"/>
              </a:rPr>
              <a:t>positifs selon le gouvernement du </a:t>
            </a:r>
            <a:r>
              <a:rPr lang="fr-FR" sz="1400" b="1" dirty="0" smtClean="0">
                <a:solidFill>
                  <a:srgbClr val="FF0000"/>
                </a:solidFill>
                <a:latin typeface="Tw Cen MT" pitchFamily="34" charset="0"/>
              </a:rPr>
              <a:t>Québec </a:t>
            </a:r>
            <a:r>
              <a:rPr lang="fr-FR" sz="1400" b="1" dirty="0">
                <a:latin typeface="Tw Cen MT" pitchFamily="34" charset="0"/>
              </a:rPr>
              <a:t>? </a:t>
            </a:r>
            <a:r>
              <a:rPr lang="fr-FR" sz="1400" b="1" dirty="0">
                <a:solidFill>
                  <a:srgbClr val="92D050"/>
                </a:solidFill>
                <a:latin typeface="Tw Cen MT" pitchFamily="34" charset="0"/>
              </a:rPr>
              <a:t>Selon le journaliste </a:t>
            </a:r>
            <a:r>
              <a:rPr lang="fr-FR" sz="1400" b="1" dirty="0">
                <a:latin typeface="Tw Cen MT" pitchFamily="34" charset="0"/>
              </a:rPr>
              <a:t>? </a:t>
            </a:r>
          </a:p>
          <a:p>
            <a:pPr algn="ctr"/>
            <a:r>
              <a:rPr lang="fr-FR" sz="1400" b="1" dirty="0">
                <a:latin typeface="Tw Cen MT" pitchFamily="34" charset="0"/>
              </a:rPr>
              <a:t>Quels sont les </a:t>
            </a:r>
            <a:r>
              <a:rPr lang="fr-FR" sz="1400" b="1" dirty="0">
                <a:solidFill>
                  <a:srgbClr val="00B0F0"/>
                </a:solidFill>
                <a:latin typeface="Tw Cen MT" pitchFamily="34" charset="0"/>
              </a:rPr>
              <a:t>effets négatifs </a:t>
            </a:r>
            <a:r>
              <a:rPr lang="fr-FR" sz="1400" b="1" dirty="0">
                <a:latin typeface="Tw Cen MT" pitchFamily="34" charset="0"/>
              </a:rPr>
              <a:t>que la libre circulation des capitaux et des marchandises au </a:t>
            </a:r>
            <a:r>
              <a:rPr lang="fr-FR" sz="1400" b="1" dirty="0">
                <a:solidFill>
                  <a:srgbClr val="00B0F0"/>
                </a:solidFill>
                <a:latin typeface="Tw Cen MT" pitchFamily="34" charset="0"/>
              </a:rPr>
              <a:t>niveau économique </a:t>
            </a:r>
            <a:r>
              <a:rPr lang="fr-FR" sz="1400" b="1" dirty="0">
                <a:latin typeface="Tw Cen MT" pitchFamily="34" charset="0"/>
              </a:rPr>
              <a:t>et </a:t>
            </a:r>
            <a:r>
              <a:rPr lang="fr-FR" sz="1400" b="1" dirty="0" smtClean="0">
                <a:latin typeface="Tw Cen MT" pitchFamily="34" charset="0"/>
              </a:rPr>
              <a:t>au </a:t>
            </a:r>
            <a:r>
              <a:rPr lang="fr-FR" sz="1400" b="1" dirty="0" smtClean="0">
                <a:solidFill>
                  <a:srgbClr val="FFC000"/>
                </a:solidFill>
                <a:latin typeface="Tw Cen MT" pitchFamily="34" charset="0"/>
              </a:rPr>
              <a:t>niveau social </a:t>
            </a:r>
            <a:r>
              <a:rPr lang="fr-FR" sz="1400" b="1" dirty="0">
                <a:latin typeface="Tw Cen MT" pitchFamily="34" charset="0"/>
              </a:rPr>
              <a:t>? </a:t>
            </a:r>
          </a:p>
        </p:txBody>
      </p:sp>
      <p:sp>
        <p:nvSpPr>
          <p:cNvPr id="5" name="Rectangle 4"/>
          <p:cNvSpPr/>
          <p:nvPr/>
        </p:nvSpPr>
        <p:spPr>
          <a:xfrm>
            <a:off x="2195736" y="1551691"/>
            <a:ext cx="1944000" cy="1440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80000" y="1728000"/>
            <a:ext cx="4176000" cy="1440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83072" y="1944000"/>
            <a:ext cx="1908000" cy="1440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364088" y="3168000"/>
            <a:ext cx="2232000" cy="144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710884" y="4149080"/>
            <a:ext cx="1605532" cy="144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475656" y="3528000"/>
            <a:ext cx="2160000" cy="1440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3721325"/>
            <a:ext cx="4176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79511" y="3939446"/>
            <a:ext cx="720081" cy="1440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3347862" y="3933072"/>
            <a:ext cx="1008000" cy="1440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79511" y="4140000"/>
            <a:ext cx="3672000" cy="1440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2123727" y="4320000"/>
            <a:ext cx="2232000" cy="1440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79512" y="4509136"/>
            <a:ext cx="2232248" cy="1440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4572000" y="2780928"/>
            <a:ext cx="2880320" cy="1440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2268000" y="2736000"/>
            <a:ext cx="2087511" cy="144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183072" y="2945952"/>
            <a:ext cx="612000" cy="144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3528244" y="5517232"/>
            <a:ext cx="827267" cy="144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183072" y="5724000"/>
            <a:ext cx="4172439" cy="144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183072" y="5904000"/>
            <a:ext cx="2660736" cy="144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3384228" y="6093312"/>
            <a:ext cx="971283" cy="144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83072" y="6309320"/>
            <a:ext cx="3686797" cy="144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 name="Image 29" descr="Mike Keefe Editorial Cartoon"/>
          <p:cNvPicPr/>
          <p:nvPr/>
        </p:nvPicPr>
        <p:blipFill>
          <a:blip r:embed="rId5">
            <a:extLst>
              <a:ext uri="{28A0092B-C50C-407E-A947-70E740481C1C}">
                <a14:useLocalDpi xmlns:a14="http://schemas.microsoft.com/office/drawing/2010/main" val="0"/>
              </a:ext>
            </a:extLst>
          </a:blip>
          <a:srcRect/>
          <a:stretch>
            <a:fillRect/>
          </a:stretch>
        </p:blipFill>
        <p:spPr bwMode="auto">
          <a:xfrm>
            <a:off x="4500143" y="1728101"/>
            <a:ext cx="4574565" cy="3401799"/>
          </a:xfrm>
          <a:prstGeom prst="rect">
            <a:avLst/>
          </a:prstGeom>
          <a:noFill/>
          <a:ln>
            <a:solidFill>
              <a:schemeClr val="bg1">
                <a:lumMod val="50000"/>
              </a:schemeClr>
            </a:solidFill>
          </a:ln>
        </p:spPr>
      </p:pic>
      <p:sp>
        <p:nvSpPr>
          <p:cNvPr id="31" name="ZoneTexte 30"/>
          <p:cNvSpPr txBox="1"/>
          <p:nvPr/>
        </p:nvSpPr>
        <p:spPr>
          <a:xfrm>
            <a:off x="107504" y="550337"/>
            <a:ext cx="4320480" cy="523220"/>
          </a:xfrm>
          <a:prstGeom prst="rect">
            <a:avLst/>
          </a:prstGeom>
          <a:ln>
            <a:solidFill>
              <a:schemeClr val="bg1"/>
            </a:solid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fr-FR" sz="1400" b="1" dirty="0" smtClean="0">
                <a:latin typeface="Tw Cen MT" pitchFamily="34" charset="0"/>
              </a:rPr>
              <a:t>3. Analysez </a:t>
            </a:r>
            <a:r>
              <a:rPr lang="fr-FR" sz="1400" b="1" dirty="0">
                <a:latin typeface="Tw Cen MT" pitchFamily="34" charset="0"/>
              </a:rPr>
              <a:t>la caricature de Mike </a:t>
            </a:r>
            <a:r>
              <a:rPr lang="fr-FR" sz="1400" b="1" dirty="0" err="1">
                <a:latin typeface="Tw Cen MT" pitchFamily="34" charset="0"/>
              </a:rPr>
              <a:t>Keefe</a:t>
            </a:r>
            <a:r>
              <a:rPr lang="fr-FR" sz="1400" b="1" dirty="0">
                <a:latin typeface="Tw Cen MT" pitchFamily="34" charset="0"/>
              </a:rPr>
              <a:t> : quel travers de l’Alena dénonce ce document ? </a:t>
            </a:r>
          </a:p>
        </p:txBody>
      </p:sp>
      <p:sp>
        <p:nvSpPr>
          <p:cNvPr id="32" name="Rectangle 31"/>
          <p:cNvSpPr/>
          <p:nvPr/>
        </p:nvSpPr>
        <p:spPr>
          <a:xfrm>
            <a:off x="107504" y="1551563"/>
            <a:ext cx="4320480" cy="375487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400" b="1" dirty="0" smtClean="0">
                <a:latin typeface="Tw Cen MT" pitchFamily="34" charset="0"/>
              </a:rPr>
              <a:t>Le document met en scène un flux de marchandise illicite : la drogue (héroïne). On peut y voir un bras, symbolisant la demande américaine, principal marché mondial, alimenté par les cartels mexicains et une seringue transportée par deux narcotrafiquants armés. La scène se déroule à la frontière </a:t>
            </a:r>
            <a:r>
              <a:rPr lang="fr-FR" sz="1400" b="1" dirty="0" err="1" smtClean="0">
                <a:latin typeface="Tw Cen MT" pitchFamily="34" charset="0"/>
              </a:rPr>
              <a:t>mexaméricaine</a:t>
            </a:r>
            <a:r>
              <a:rPr lang="fr-FR" sz="1400" b="1" dirty="0" smtClean="0">
                <a:latin typeface="Tw Cen MT" pitchFamily="34" charset="0"/>
              </a:rPr>
              <a:t> devant un Oncle Sam excédé qui demande avec autorité à son homologue mexicain (sans doute </a:t>
            </a:r>
            <a:r>
              <a:rPr lang="fr-FR" sz="1400" b="1" dirty="0" err="1" smtClean="0">
                <a:latin typeface="Tw Cen MT" pitchFamily="34" charset="0"/>
              </a:rPr>
              <a:t>Félipe</a:t>
            </a:r>
            <a:r>
              <a:rPr lang="fr-FR" sz="1400" b="1" dirty="0" smtClean="0">
                <a:latin typeface="Tw Cen MT" pitchFamily="34" charset="0"/>
              </a:rPr>
              <a:t> </a:t>
            </a:r>
            <a:r>
              <a:rPr lang="fr-FR" sz="1400" b="1" dirty="0" err="1" smtClean="0">
                <a:latin typeface="Tw Cen MT" pitchFamily="34" charset="0"/>
              </a:rPr>
              <a:t>Calderon</a:t>
            </a:r>
            <a:r>
              <a:rPr lang="fr-FR" sz="1400" b="1" dirty="0" smtClean="0">
                <a:latin typeface="Tw Cen MT" pitchFamily="34" charset="0"/>
              </a:rPr>
              <a:t>, président en 2009, engagé dans une lutte anti-drogue radicale qui n’a pour l’heure pas donné beaucoup de résultats mais a fait énormément de victimes) d’arrêter cette activité du crime organisé. C’est là un des problèmes générés par l’ouverture des frontières aux flux de marchandises : toutes y transitent y compris les illicites. Il suffit juste que le marché soit en demande : or, les EUA représentent avec l’Europe les deux plus gros marchés de consommateurs. </a:t>
            </a:r>
            <a:endParaRPr lang="fr-FR" sz="1400" b="1" dirty="0">
              <a:latin typeface="Tw Cen MT" pitchFamily="34" charset="0"/>
            </a:endParaRPr>
          </a:p>
        </p:txBody>
      </p:sp>
    </p:spTree>
    <p:extLst>
      <p:ext uri="{BB962C8B-B14F-4D97-AF65-F5344CB8AC3E}">
        <p14:creationId xmlns:p14="http://schemas.microsoft.com/office/powerpoint/2010/main" val="8389871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dissolve">
                                      <p:cBhvr>
                                        <p:cTn id="19" dur="500"/>
                                        <p:tgtEl>
                                          <p:spTgt spid="2052"/>
                                        </p:tgtEl>
                                      </p:cBhvr>
                                    </p:animEffect>
                                  </p:childTnLst>
                                </p:cTn>
                              </p:par>
                            </p:childTnLst>
                          </p:cTn>
                        </p:par>
                        <p:par>
                          <p:cTn id="20" fill="hold">
                            <p:stCondLst>
                              <p:cond delay="500"/>
                            </p:stCondLst>
                            <p:childTnLst>
                              <p:par>
                                <p:cTn id="21" presetID="1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nodeType="clickEffect">
                                  <p:stCondLst>
                                    <p:cond delay="0"/>
                                  </p:stCondLst>
                                  <p:childTnLst>
                                    <p:anim calcmode="lin" valueType="num">
                                      <p:cBhvr>
                                        <p:cTn id="33" dur="500"/>
                                        <p:tgtEl>
                                          <p:spTgt spid="2052"/>
                                        </p:tgtEl>
                                        <p:attrNameLst>
                                          <p:attrName>ppt_w</p:attrName>
                                        </p:attrNameLst>
                                      </p:cBhvr>
                                      <p:tavLst>
                                        <p:tav tm="0">
                                          <p:val>
                                            <p:strVal val="ppt_w"/>
                                          </p:val>
                                        </p:tav>
                                        <p:tav tm="100000">
                                          <p:val>
                                            <p:fltVal val="0"/>
                                          </p:val>
                                        </p:tav>
                                      </p:tavLst>
                                    </p:anim>
                                    <p:anim calcmode="lin" valueType="num">
                                      <p:cBhvr>
                                        <p:cTn id="34" dur="500"/>
                                        <p:tgtEl>
                                          <p:spTgt spid="2052"/>
                                        </p:tgtEl>
                                        <p:attrNameLst>
                                          <p:attrName>ppt_h</p:attrName>
                                        </p:attrNameLst>
                                      </p:cBhvr>
                                      <p:tavLst>
                                        <p:tav tm="0">
                                          <p:val>
                                            <p:strVal val="ppt_h"/>
                                          </p:val>
                                        </p:tav>
                                        <p:tav tm="100000">
                                          <p:val>
                                            <p:fltVal val="0"/>
                                          </p:val>
                                        </p:tav>
                                      </p:tavLst>
                                    </p:anim>
                                    <p:animEffect transition="out" filter="fade">
                                      <p:cBhvr>
                                        <p:cTn id="35" dur="500"/>
                                        <p:tgtEl>
                                          <p:spTgt spid="2052"/>
                                        </p:tgtEl>
                                      </p:cBhvr>
                                    </p:animEffect>
                                    <p:set>
                                      <p:cBhvr>
                                        <p:cTn id="36" dur="1" fill="hold">
                                          <p:stCondLst>
                                            <p:cond delay="499"/>
                                          </p:stCondLst>
                                        </p:cTn>
                                        <p:tgtEl>
                                          <p:spTgt spid="2052"/>
                                        </p:tgtEl>
                                        <p:attrNameLst>
                                          <p:attrName>style.visibility</p:attrName>
                                        </p:attrNameLst>
                                      </p:cBhvr>
                                      <p:to>
                                        <p:strVal val="hidden"/>
                                      </p:to>
                                    </p:set>
                                  </p:childTnLst>
                                </p:cTn>
                              </p:par>
                              <p:par>
                                <p:cTn id="37" presetID="53" presetClass="exit" presetSubtype="32" fill="hold" grpId="1" nodeType="withEffect">
                                  <p:stCondLst>
                                    <p:cond delay="0"/>
                                  </p:stCondLst>
                                  <p:childTnLst>
                                    <p:anim calcmode="lin" valueType="num">
                                      <p:cBhvr>
                                        <p:cTn id="38" dur="500"/>
                                        <p:tgtEl>
                                          <p:spTgt spid="8"/>
                                        </p:tgtEl>
                                        <p:attrNameLst>
                                          <p:attrName>ppt_w</p:attrName>
                                        </p:attrNameLst>
                                      </p:cBhvr>
                                      <p:tavLst>
                                        <p:tav tm="0">
                                          <p:val>
                                            <p:strVal val="ppt_w"/>
                                          </p:val>
                                        </p:tav>
                                        <p:tav tm="100000">
                                          <p:val>
                                            <p:fltVal val="0"/>
                                          </p:val>
                                        </p:tav>
                                      </p:tavLst>
                                    </p:anim>
                                    <p:anim calcmode="lin" valueType="num">
                                      <p:cBhvr>
                                        <p:cTn id="39" dur="500"/>
                                        <p:tgtEl>
                                          <p:spTgt spid="8"/>
                                        </p:tgtEl>
                                        <p:attrNameLst>
                                          <p:attrName>ppt_h</p:attrName>
                                        </p:attrNameLst>
                                      </p:cBhvr>
                                      <p:tavLst>
                                        <p:tav tm="0">
                                          <p:val>
                                            <p:strVal val="ppt_h"/>
                                          </p:val>
                                        </p:tav>
                                        <p:tav tm="100000">
                                          <p:val>
                                            <p:fltVal val="0"/>
                                          </p:val>
                                        </p:tav>
                                      </p:tavLst>
                                    </p:anim>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53" presetClass="exit" presetSubtype="32" fill="hold" grpId="1" nodeType="withEffect">
                                  <p:stCondLst>
                                    <p:cond delay="0"/>
                                  </p:stCondLst>
                                  <p:childTnLst>
                                    <p:anim calcmode="lin" valueType="num">
                                      <p:cBhvr>
                                        <p:cTn id="43" dur="500"/>
                                        <p:tgtEl>
                                          <p:spTgt spid="13"/>
                                        </p:tgtEl>
                                        <p:attrNameLst>
                                          <p:attrName>ppt_w</p:attrName>
                                        </p:attrNameLst>
                                      </p:cBhvr>
                                      <p:tavLst>
                                        <p:tav tm="0">
                                          <p:val>
                                            <p:strVal val="ppt_w"/>
                                          </p:val>
                                        </p:tav>
                                        <p:tav tm="100000">
                                          <p:val>
                                            <p:fltVal val="0"/>
                                          </p:val>
                                        </p:tav>
                                      </p:tavLst>
                                    </p:anim>
                                    <p:anim calcmode="lin" valueType="num">
                                      <p:cBhvr>
                                        <p:cTn id="44" dur="500"/>
                                        <p:tgtEl>
                                          <p:spTgt spid="13"/>
                                        </p:tgtEl>
                                        <p:attrNameLst>
                                          <p:attrName>ppt_h</p:attrName>
                                        </p:attrNameLst>
                                      </p:cBhvr>
                                      <p:tavLst>
                                        <p:tav tm="0">
                                          <p:val>
                                            <p:strVal val="ppt_h"/>
                                          </p:val>
                                        </p:tav>
                                        <p:tav tm="100000">
                                          <p:val>
                                            <p:fltVal val="0"/>
                                          </p:val>
                                        </p:tav>
                                      </p:tavLst>
                                    </p:anim>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heel(1)">
                                      <p:cBhvr>
                                        <p:cTn id="51" dur="2000"/>
                                        <p:tgtEl>
                                          <p:spTgt spid="4"/>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heel(1)">
                                      <p:cBhvr>
                                        <p:cTn id="54" dur="2000"/>
                                        <p:tgtEl>
                                          <p:spTgt spid="7"/>
                                        </p:tgtEl>
                                      </p:cBhvr>
                                    </p:animEffect>
                                  </p:childTnLst>
                                </p:cTn>
                              </p:par>
                            </p:childTnLst>
                          </p:cTn>
                        </p:par>
                        <p:par>
                          <p:cTn id="55" fill="hold">
                            <p:stCondLst>
                              <p:cond delay="2000"/>
                            </p:stCondLst>
                            <p:childTnLst>
                              <p:par>
                                <p:cTn id="56" presetID="1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p:tgtEl>
                                          <p:spTgt spid="9"/>
                                        </p:tgtEl>
                                        <p:attrNameLst>
                                          <p:attrName>ppt_y</p:attrName>
                                        </p:attrNameLst>
                                      </p:cBhvr>
                                      <p:tavLst>
                                        <p:tav tm="0">
                                          <p:val>
                                            <p:strVal val="#ppt_y+#ppt_h*1.125000"/>
                                          </p:val>
                                        </p:tav>
                                        <p:tav tm="100000">
                                          <p:val>
                                            <p:strVal val="#ppt_y"/>
                                          </p:val>
                                        </p:tav>
                                      </p:tavLst>
                                    </p:anim>
                                    <p:animEffect transition="in" filter="wipe(up)">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left)">
                                      <p:cBhvr>
                                        <p:cTn id="64" dur="1000"/>
                                        <p:tgtEl>
                                          <p:spTgt spid="5"/>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left)">
                                      <p:cBhvr>
                                        <p:cTn id="72" dur="10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left)">
                                      <p:cBhvr>
                                        <p:cTn id="77" dur="1000"/>
                                        <p:tgtEl>
                                          <p:spTgt spid="14"/>
                                        </p:tgtEl>
                                      </p:cBhvr>
                                    </p:animEffect>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left)">
                                      <p:cBhvr>
                                        <p:cTn id="81" dur="1000"/>
                                        <p:tgtEl>
                                          <p:spTgt spid="1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wipe(left)">
                                      <p:cBhvr>
                                        <p:cTn id="86" dur="1000"/>
                                        <p:tgtEl>
                                          <p:spTgt spid="16"/>
                                        </p:tgtEl>
                                      </p:cBhvr>
                                    </p:animEffect>
                                  </p:childTnLst>
                                </p:cTn>
                              </p:par>
                            </p:childTnLst>
                          </p:cTn>
                        </p:par>
                        <p:par>
                          <p:cTn id="87" fill="hold">
                            <p:stCondLst>
                              <p:cond delay="1000"/>
                            </p:stCondLst>
                            <p:childTnLst>
                              <p:par>
                                <p:cTn id="88" presetID="22" presetClass="entr" presetSubtype="8" fill="hold" nodeType="afterEffect">
                                  <p:stCondLst>
                                    <p:cond delay="0"/>
                                  </p:stCondLst>
                                  <p:childTnLst>
                                    <p:set>
                                      <p:cBhvr>
                                        <p:cTn id="89" dur="1" fill="hold">
                                          <p:stCondLst>
                                            <p:cond delay="0"/>
                                          </p:stCondLst>
                                        </p:cTn>
                                        <p:tgtEl>
                                          <p:spTgt spid="1026"/>
                                        </p:tgtEl>
                                        <p:attrNameLst>
                                          <p:attrName>style.visibility</p:attrName>
                                        </p:attrNameLst>
                                      </p:cBhvr>
                                      <p:to>
                                        <p:strVal val="visible"/>
                                      </p:to>
                                    </p:set>
                                    <p:animEffect transition="in" filter="wipe(left)">
                                      <p:cBhvr>
                                        <p:cTn id="90" dur="1000"/>
                                        <p:tgtEl>
                                          <p:spTgt spid="1026"/>
                                        </p:tgtEl>
                                      </p:cBhvr>
                                    </p:animEffect>
                                  </p:childTnLst>
                                </p:cTn>
                              </p:par>
                            </p:childTnLst>
                          </p:cTn>
                        </p:par>
                        <p:par>
                          <p:cTn id="91" fill="hold">
                            <p:stCondLst>
                              <p:cond delay="2000"/>
                            </p:stCondLst>
                            <p:childTnLst>
                              <p:par>
                                <p:cTn id="92" presetID="22" presetClass="entr" presetSubtype="8" fill="hold" grpId="0"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ipe(left)">
                                      <p:cBhvr>
                                        <p:cTn id="94" dur="1000"/>
                                        <p:tgtEl>
                                          <p:spTgt spid="17"/>
                                        </p:tgtEl>
                                      </p:cBhvr>
                                    </p:animEffect>
                                  </p:childTnLst>
                                </p:cTn>
                              </p:par>
                            </p:childTnLst>
                          </p:cTn>
                        </p:par>
                        <p:par>
                          <p:cTn id="95" fill="hold">
                            <p:stCondLst>
                              <p:cond delay="3000"/>
                            </p:stCondLst>
                            <p:childTnLst>
                              <p:par>
                                <p:cTn id="96" presetID="22" presetClass="entr" presetSubtype="8" fill="hold" grpId="0" nodeType="after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wipe(left)">
                                      <p:cBhvr>
                                        <p:cTn id="98" dur="1000"/>
                                        <p:tgtEl>
                                          <p:spTgt spid="18"/>
                                        </p:tgtEl>
                                      </p:cBhvr>
                                    </p:animEffect>
                                  </p:childTnLst>
                                </p:cTn>
                              </p:par>
                            </p:childTnLst>
                          </p:cTn>
                        </p:par>
                        <p:par>
                          <p:cTn id="99" fill="hold">
                            <p:stCondLst>
                              <p:cond delay="4000"/>
                            </p:stCondLst>
                            <p:childTnLst>
                              <p:par>
                                <p:cTn id="100" presetID="22" presetClass="entr" presetSubtype="8" fill="hold" grpId="0" nodeType="after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wipe(left)">
                                      <p:cBhvr>
                                        <p:cTn id="102" dur="1000"/>
                                        <p:tgtEl>
                                          <p:spTgt spid="19"/>
                                        </p:tgtEl>
                                      </p:cBhvr>
                                    </p:animEffect>
                                  </p:childTnLst>
                                </p:cTn>
                              </p:par>
                            </p:childTnLst>
                          </p:cTn>
                        </p:par>
                        <p:par>
                          <p:cTn id="103" fill="hold">
                            <p:stCondLst>
                              <p:cond delay="5000"/>
                            </p:stCondLst>
                            <p:childTnLst>
                              <p:par>
                                <p:cTn id="104" presetID="22" presetClass="entr" presetSubtype="8"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wipe(left)">
                                      <p:cBhvr>
                                        <p:cTn id="106" dur="1000"/>
                                        <p:tgtEl>
                                          <p:spTgt spid="20"/>
                                        </p:tgtEl>
                                      </p:cBhvr>
                                    </p:animEffect>
                                  </p:childTnLst>
                                </p:cTn>
                              </p:par>
                            </p:childTnLst>
                          </p:cTn>
                        </p:par>
                        <p:par>
                          <p:cTn id="107" fill="hold">
                            <p:stCondLst>
                              <p:cond delay="6000"/>
                            </p:stCondLst>
                            <p:childTnLst>
                              <p:par>
                                <p:cTn id="108" presetID="22" presetClass="entr" presetSubtype="8" fill="hold" grpId="0" nodeType="after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1000"/>
                                        <p:tgtEl>
                                          <p:spTgt spid="21"/>
                                        </p:tgtEl>
                                      </p:cBhvr>
                                    </p:animEffect>
                                  </p:childTnLst>
                                </p:cTn>
                              </p:par>
                            </p:childTnLst>
                          </p:cTn>
                        </p:par>
                        <p:par>
                          <p:cTn id="111" fill="hold">
                            <p:stCondLst>
                              <p:cond delay="7000"/>
                            </p:stCondLst>
                            <p:childTnLst>
                              <p:par>
                                <p:cTn id="112" presetID="22" presetClass="entr" presetSubtype="8" fill="hold" grpId="0" nodeType="afterEffect">
                                  <p:stCondLst>
                                    <p:cond delay="0"/>
                                  </p:stCondLst>
                                  <p:childTnLst>
                                    <p:set>
                                      <p:cBhvr>
                                        <p:cTn id="113" dur="1" fill="hold">
                                          <p:stCondLst>
                                            <p:cond delay="0"/>
                                          </p:stCondLst>
                                        </p:cTn>
                                        <p:tgtEl>
                                          <p:spTgt spid="22"/>
                                        </p:tgtEl>
                                        <p:attrNameLst>
                                          <p:attrName>style.visibility</p:attrName>
                                        </p:attrNameLst>
                                      </p:cBhvr>
                                      <p:to>
                                        <p:strVal val="visible"/>
                                      </p:to>
                                    </p:set>
                                    <p:animEffect transition="in" filter="wipe(left)">
                                      <p:cBhvr>
                                        <p:cTn id="114" dur="1000"/>
                                        <p:tgtEl>
                                          <p:spTgt spid="22"/>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wipe(left)">
                                      <p:cBhvr>
                                        <p:cTn id="119" dur="1000"/>
                                        <p:tgtEl>
                                          <p:spTgt spid="23"/>
                                        </p:tgtEl>
                                      </p:cBhvr>
                                    </p:animEffect>
                                  </p:childTnLst>
                                </p:cTn>
                              </p:par>
                            </p:childTnLst>
                          </p:cTn>
                        </p:par>
                        <p:par>
                          <p:cTn id="120" fill="hold">
                            <p:stCondLst>
                              <p:cond delay="1000"/>
                            </p:stCondLst>
                            <p:childTnLst>
                              <p:par>
                                <p:cTn id="121" presetID="22" presetClass="entr" presetSubtype="8" fill="hold" grpId="0" nodeType="after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wipe(left)">
                                      <p:cBhvr>
                                        <p:cTn id="123" dur="1000"/>
                                        <p:tgtEl>
                                          <p:spTgt spid="24"/>
                                        </p:tgtEl>
                                      </p:cBhvr>
                                    </p:animEffect>
                                  </p:childTnLst>
                                </p:cTn>
                              </p:par>
                            </p:childTnLst>
                          </p:cTn>
                        </p:par>
                        <p:par>
                          <p:cTn id="124" fill="hold">
                            <p:stCondLst>
                              <p:cond delay="2000"/>
                            </p:stCondLst>
                            <p:childTnLst>
                              <p:par>
                                <p:cTn id="125" presetID="22" presetClass="entr" presetSubtype="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wipe(left)">
                                      <p:cBhvr>
                                        <p:cTn id="127" dur="1000"/>
                                        <p:tgtEl>
                                          <p:spTgt spid="25"/>
                                        </p:tgtEl>
                                      </p:cBhvr>
                                    </p:animEffect>
                                  </p:childTnLst>
                                </p:cTn>
                              </p:par>
                            </p:childTnLst>
                          </p:cTn>
                        </p:par>
                        <p:par>
                          <p:cTn id="128" fill="hold">
                            <p:stCondLst>
                              <p:cond delay="3000"/>
                            </p:stCondLst>
                            <p:childTnLst>
                              <p:par>
                                <p:cTn id="129" presetID="22" presetClass="entr" presetSubtype="8" fill="hold" grpId="0"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wipe(left)">
                                      <p:cBhvr>
                                        <p:cTn id="131" dur="1000"/>
                                        <p:tgtEl>
                                          <p:spTgt spid="26"/>
                                        </p:tgtEl>
                                      </p:cBhvr>
                                    </p:animEffect>
                                  </p:childTnLst>
                                </p:cTn>
                              </p:par>
                            </p:childTnLst>
                          </p:cTn>
                        </p:par>
                        <p:par>
                          <p:cTn id="132" fill="hold">
                            <p:stCondLst>
                              <p:cond delay="4000"/>
                            </p:stCondLst>
                            <p:childTnLst>
                              <p:par>
                                <p:cTn id="133" presetID="22" presetClass="entr" presetSubtype="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wipe(left)">
                                      <p:cBhvr>
                                        <p:cTn id="135" dur="1000"/>
                                        <p:tgtEl>
                                          <p:spTgt spid="27"/>
                                        </p:tgtEl>
                                      </p:cBhvr>
                                    </p:animEffect>
                                  </p:childTnLst>
                                </p:cTn>
                              </p:par>
                            </p:childTnLst>
                          </p:cTn>
                        </p:par>
                        <p:par>
                          <p:cTn id="136" fill="hold">
                            <p:stCondLst>
                              <p:cond delay="5000"/>
                            </p:stCondLst>
                            <p:childTnLst>
                              <p:par>
                                <p:cTn id="137" presetID="22" presetClass="entr" presetSubtype="8" fill="hold" grpId="0" nodeType="afterEffect">
                                  <p:stCondLst>
                                    <p:cond delay="0"/>
                                  </p:stCondLst>
                                  <p:childTnLst>
                                    <p:set>
                                      <p:cBhvr>
                                        <p:cTn id="138" dur="1" fill="hold">
                                          <p:stCondLst>
                                            <p:cond delay="0"/>
                                          </p:stCondLst>
                                        </p:cTn>
                                        <p:tgtEl>
                                          <p:spTgt spid="28"/>
                                        </p:tgtEl>
                                        <p:attrNameLst>
                                          <p:attrName>style.visibility</p:attrName>
                                        </p:attrNameLst>
                                      </p:cBhvr>
                                      <p:to>
                                        <p:strVal val="visible"/>
                                      </p:to>
                                    </p:set>
                                    <p:animEffect transition="in" filter="wipe(left)">
                                      <p:cBhvr>
                                        <p:cTn id="139" dur="1000"/>
                                        <p:tgtEl>
                                          <p:spTgt spid="28"/>
                                        </p:tgtEl>
                                      </p:cBhvr>
                                    </p:animEffect>
                                  </p:childTnLst>
                                </p:cTn>
                              </p:par>
                            </p:childTnLst>
                          </p:cTn>
                        </p:par>
                        <p:par>
                          <p:cTn id="140" fill="hold">
                            <p:stCondLst>
                              <p:cond delay="6000"/>
                            </p:stCondLst>
                            <p:childTnLst>
                              <p:par>
                                <p:cTn id="141" presetID="22" presetClass="entr" presetSubtype="8" fill="hold" grpId="0" nodeType="afterEffect">
                                  <p:stCondLst>
                                    <p:cond delay="0"/>
                                  </p:stCondLst>
                                  <p:childTnLst>
                                    <p:set>
                                      <p:cBhvr>
                                        <p:cTn id="142" dur="1" fill="hold">
                                          <p:stCondLst>
                                            <p:cond delay="0"/>
                                          </p:stCondLst>
                                        </p:cTn>
                                        <p:tgtEl>
                                          <p:spTgt spid="29"/>
                                        </p:tgtEl>
                                        <p:attrNameLst>
                                          <p:attrName>style.visibility</p:attrName>
                                        </p:attrNameLst>
                                      </p:cBhvr>
                                      <p:to>
                                        <p:strVal val="visible"/>
                                      </p:to>
                                    </p:set>
                                    <p:animEffect transition="in" filter="wipe(left)">
                                      <p:cBhvr>
                                        <p:cTn id="143" dur="1000"/>
                                        <p:tgtEl>
                                          <p:spTgt spid="29"/>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xit" presetSubtype="32" fill="hold" grpId="1" nodeType="clickEffect">
                                  <p:stCondLst>
                                    <p:cond delay="0"/>
                                  </p:stCondLst>
                                  <p:childTnLst>
                                    <p:anim calcmode="lin" valueType="num">
                                      <p:cBhvr>
                                        <p:cTn id="147" dur="500"/>
                                        <p:tgtEl>
                                          <p:spTgt spid="5"/>
                                        </p:tgtEl>
                                        <p:attrNameLst>
                                          <p:attrName>ppt_w</p:attrName>
                                        </p:attrNameLst>
                                      </p:cBhvr>
                                      <p:tavLst>
                                        <p:tav tm="0">
                                          <p:val>
                                            <p:strVal val="ppt_w"/>
                                          </p:val>
                                        </p:tav>
                                        <p:tav tm="100000">
                                          <p:val>
                                            <p:fltVal val="0"/>
                                          </p:val>
                                        </p:tav>
                                      </p:tavLst>
                                    </p:anim>
                                    <p:anim calcmode="lin" valueType="num">
                                      <p:cBhvr>
                                        <p:cTn id="148" dur="500"/>
                                        <p:tgtEl>
                                          <p:spTgt spid="5"/>
                                        </p:tgtEl>
                                        <p:attrNameLst>
                                          <p:attrName>ppt_h</p:attrName>
                                        </p:attrNameLst>
                                      </p:cBhvr>
                                      <p:tavLst>
                                        <p:tav tm="0">
                                          <p:val>
                                            <p:strVal val="ppt_h"/>
                                          </p:val>
                                        </p:tav>
                                        <p:tav tm="100000">
                                          <p:val>
                                            <p:fltVal val="0"/>
                                          </p:val>
                                        </p:tav>
                                      </p:tavLst>
                                    </p:anim>
                                    <p:animEffect transition="out" filter="fade">
                                      <p:cBhvr>
                                        <p:cTn id="149" dur="500"/>
                                        <p:tgtEl>
                                          <p:spTgt spid="5"/>
                                        </p:tgtEl>
                                      </p:cBhvr>
                                    </p:animEffect>
                                    <p:set>
                                      <p:cBhvr>
                                        <p:cTn id="150" dur="1" fill="hold">
                                          <p:stCondLst>
                                            <p:cond delay="499"/>
                                          </p:stCondLst>
                                        </p:cTn>
                                        <p:tgtEl>
                                          <p:spTgt spid="5"/>
                                        </p:tgtEl>
                                        <p:attrNameLst>
                                          <p:attrName>style.visibility</p:attrName>
                                        </p:attrNameLst>
                                      </p:cBhvr>
                                      <p:to>
                                        <p:strVal val="hidden"/>
                                      </p:to>
                                    </p:set>
                                  </p:childTnLst>
                                </p:cTn>
                              </p:par>
                              <p:par>
                                <p:cTn id="151" presetID="53" presetClass="exit" presetSubtype="32" fill="hold" grpId="1" nodeType="withEffect">
                                  <p:stCondLst>
                                    <p:cond delay="0"/>
                                  </p:stCondLst>
                                  <p:childTnLst>
                                    <p:anim calcmode="lin" valueType="num">
                                      <p:cBhvr>
                                        <p:cTn id="152" dur="500"/>
                                        <p:tgtEl>
                                          <p:spTgt spid="11"/>
                                        </p:tgtEl>
                                        <p:attrNameLst>
                                          <p:attrName>ppt_w</p:attrName>
                                        </p:attrNameLst>
                                      </p:cBhvr>
                                      <p:tavLst>
                                        <p:tav tm="0">
                                          <p:val>
                                            <p:strVal val="ppt_w"/>
                                          </p:val>
                                        </p:tav>
                                        <p:tav tm="100000">
                                          <p:val>
                                            <p:fltVal val="0"/>
                                          </p:val>
                                        </p:tav>
                                      </p:tavLst>
                                    </p:anim>
                                    <p:anim calcmode="lin" valueType="num">
                                      <p:cBhvr>
                                        <p:cTn id="153" dur="500"/>
                                        <p:tgtEl>
                                          <p:spTgt spid="11"/>
                                        </p:tgtEl>
                                        <p:attrNameLst>
                                          <p:attrName>ppt_h</p:attrName>
                                        </p:attrNameLst>
                                      </p:cBhvr>
                                      <p:tavLst>
                                        <p:tav tm="0">
                                          <p:val>
                                            <p:strVal val="ppt_h"/>
                                          </p:val>
                                        </p:tav>
                                        <p:tav tm="100000">
                                          <p:val>
                                            <p:fltVal val="0"/>
                                          </p:val>
                                        </p:tav>
                                      </p:tavLst>
                                    </p:anim>
                                    <p:animEffect transition="out" filter="fade">
                                      <p:cBhvr>
                                        <p:cTn id="154" dur="500"/>
                                        <p:tgtEl>
                                          <p:spTgt spid="11"/>
                                        </p:tgtEl>
                                      </p:cBhvr>
                                    </p:animEffect>
                                    <p:set>
                                      <p:cBhvr>
                                        <p:cTn id="155" dur="1" fill="hold">
                                          <p:stCondLst>
                                            <p:cond delay="499"/>
                                          </p:stCondLst>
                                        </p:cTn>
                                        <p:tgtEl>
                                          <p:spTgt spid="11"/>
                                        </p:tgtEl>
                                        <p:attrNameLst>
                                          <p:attrName>style.visibility</p:attrName>
                                        </p:attrNameLst>
                                      </p:cBhvr>
                                      <p:to>
                                        <p:strVal val="hidden"/>
                                      </p:to>
                                    </p:set>
                                  </p:childTnLst>
                                </p:cTn>
                              </p:par>
                              <p:par>
                                <p:cTn id="156" presetID="53" presetClass="exit" presetSubtype="32" fill="hold" grpId="1" nodeType="withEffect">
                                  <p:stCondLst>
                                    <p:cond delay="0"/>
                                  </p:stCondLst>
                                  <p:childTnLst>
                                    <p:anim calcmode="lin" valueType="num">
                                      <p:cBhvr>
                                        <p:cTn id="157" dur="500"/>
                                        <p:tgtEl>
                                          <p:spTgt spid="12"/>
                                        </p:tgtEl>
                                        <p:attrNameLst>
                                          <p:attrName>ppt_w</p:attrName>
                                        </p:attrNameLst>
                                      </p:cBhvr>
                                      <p:tavLst>
                                        <p:tav tm="0">
                                          <p:val>
                                            <p:strVal val="ppt_w"/>
                                          </p:val>
                                        </p:tav>
                                        <p:tav tm="100000">
                                          <p:val>
                                            <p:fltVal val="0"/>
                                          </p:val>
                                        </p:tav>
                                      </p:tavLst>
                                    </p:anim>
                                    <p:anim calcmode="lin" valueType="num">
                                      <p:cBhvr>
                                        <p:cTn id="158" dur="500"/>
                                        <p:tgtEl>
                                          <p:spTgt spid="12"/>
                                        </p:tgtEl>
                                        <p:attrNameLst>
                                          <p:attrName>ppt_h</p:attrName>
                                        </p:attrNameLst>
                                      </p:cBhvr>
                                      <p:tavLst>
                                        <p:tav tm="0">
                                          <p:val>
                                            <p:strVal val="ppt_h"/>
                                          </p:val>
                                        </p:tav>
                                        <p:tav tm="100000">
                                          <p:val>
                                            <p:fltVal val="0"/>
                                          </p:val>
                                        </p:tav>
                                      </p:tavLst>
                                    </p:anim>
                                    <p:animEffect transition="out" filter="fade">
                                      <p:cBhvr>
                                        <p:cTn id="159" dur="500"/>
                                        <p:tgtEl>
                                          <p:spTgt spid="12"/>
                                        </p:tgtEl>
                                      </p:cBhvr>
                                    </p:animEffect>
                                    <p:set>
                                      <p:cBhvr>
                                        <p:cTn id="160" dur="1" fill="hold">
                                          <p:stCondLst>
                                            <p:cond delay="499"/>
                                          </p:stCondLst>
                                        </p:cTn>
                                        <p:tgtEl>
                                          <p:spTgt spid="12"/>
                                        </p:tgtEl>
                                        <p:attrNameLst>
                                          <p:attrName>style.visibility</p:attrName>
                                        </p:attrNameLst>
                                      </p:cBhvr>
                                      <p:to>
                                        <p:strVal val="hidden"/>
                                      </p:to>
                                    </p:set>
                                  </p:childTnLst>
                                </p:cTn>
                              </p:par>
                              <p:par>
                                <p:cTn id="161" presetID="53" presetClass="exit" presetSubtype="32" fill="hold" grpId="1" nodeType="withEffect">
                                  <p:stCondLst>
                                    <p:cond delay="0"/>
                                  </p:stCondLst>
                                  <p:childTnLst>
                                    <p:anim calcmode="lin" valueType="num">
                                      <p:cBhvr>
                                        <p:cTn id="162" dur="500"/>
                                        <p:tgtEl>
                                          <p:spTgt spid="9"/>
                                        </p:tgtEl>
                                        <p:attrNameLst>
                                          <p:attrName>ppt_w</p:attrName>
                                        </p:attrNameLst>
                                      </p:cBhvr>
                                      <p:tavLst>
                                        <p:tav tm="0">
                                          <p:val>
                                            <p:strVal val="ppt_w"/>
                                          </p:val>
                                        </p:tav>
                                        <p:tav tm="100000">
                                          <p:val>
                                            <p:fltVal val="0"/>
                                          </p:val>
                                        </p:tav>
                                      </p:tavLst>
                                    </p:anim>
                                    <p:anim calcmode="lin" valueType="num">
                                      <p:cBhvr>
                                        <p:cTn id="163" dur="500"/>
                                        <p:tgtEl>
                                          <p:spTgt spid="9"/>
                                        </p:tgtEl>
                                        <p:attrNameLst>
                                          <p:attrName>ppt_h</p:attrName>
                                        </p:attrNameLst>
                                      </p:cBhvr>
                                      <p:tavLst>
                                        <p:tav tm="0">
                                          <p:val>
                                            <p:strVal val="ppt_h"/>
                                          </p:val>
                                        </p:tav>
                                        <p:tav tm="100000">
                                          <p:val>
                                            <p:fltVal val="0"/>
                                          </p:val>
                                        </p:tav>
                                      </p:tavLst>
                                    </p:anim>
                                    <p:animEffect transition="out" filter="fade">
                                      <p:cBhvr>
                                        <p:cTn id="164" dur="500"/>
                                        <p:tgtEl>
                                          <p:spTgt spid="9"/>
                                        </p:tgtEl>
                                      </p:cBhvr>
                                    </p:animEffect>
                                    <p:set>
                                      <p:cBhvr>
                                        <p:cTn id="165" dur="1" fill="hold">
                                          <p:stCondLst>
                                            <p:cond delay="499"/>
                                          </p:stCondLst>
                                        </p:cTn>
                                        <p:tgtEl>
                                          <p:spTgt spid="9"/>
                                        </p:tgtEl>
                                        <p:attrNameLst>
                                          <p:attrName>style.visibility</p:attrName>
                                        </p:attrNameLst>
                                      </p:cBhvr>
                                      <p:to>
                                        <p:strVal val="hidden"/>
                                      </p:to>
                                    </p:set>
                                  </p:childTnLst>
                                </p:cTn>
                              </p:par>
                              <p:par>
                                <p:cTn id="166" presetID="53" presetClass="exit" presetSubtype="32" fill="hold" grpId="1" nodeType="withEffect">
                                  <p:stCondLst>
                                    <p:cond delay="0"/>
                                  </p:stCondLst>
                                  <p:childTnLst>
                                    <p:anim calcmode="lin" valueType="num">
                                      <p:cBhvr>
                                        <p:cTn id="167" dur="500"/>
                                        <p:tgtEl>
                                          <p:spTgt spid="4"/>
                                        </p:tgtEl>
                                        <p:attrNameLst>
                                          <p:attrName>ppt_w</p:attrName>
                                        </p:attrNameLst>
                                      </p:cBhvr>
                                      <p:tavLst>
                                        <p:tav tm="0">
                                          <p:val>
                                            <p:strVal val="ppt_w"/>
                                          </p:val>
                                        </p:tav>
                                        <p:tav tm="100000">
                                          <p:val>
                                            <p:fltVal val="0"/>
                                          </p:val>
                                        </p:tav>
                                      </p:tavLst>
                                    </p:anim>
                                    <p:anim calcmode="lin" valueType="num">
                                      <p:cBhvr>
                                        <p:cTn id="168" dur="500"/>
                                        <p:tgtEl>
                                          <p:spTgt spid="4"/>
                                        </p:tgtEl>
                                        <p:attrNameLst>
                                          <p:attrName>ppt_h</p:attrName>
                                        </p:attrNameLst>
                                      </p:cBhvr>
                                      <p:tavLst>
                                        <p:tav tm="0">
                                          <p:val>
                                            <p:strVal val="ppt_h"/>
                                          </p:val>
                                        </p:tav>
                                        <p:tav tm="100000">
                                          <p:val>
                                            <p:fltVal val="0"/>
                                          </p:val>
                                        </p:tav>
                                      </p:tavLst>
                                    </p:anim>
                                    <p:animEffect transition="out" filter="fade">
                                      <p:cBhvr>
                                        <p:cTn id="169" dur="500"/>
                                        <p:tgtEl>
                                          <p:spTgt spid="4"/>
                                        </p:tgtEl>
                                      </p:cBhvr>
                                    </p:animEffect>
                                    <p:set>
                                      <p:cBhvr>
                                        <p:cTn id="170" dur="1" fill="hold">
                                          <p:stCondLst>
                                            <p:cond delay="499"/>
                                          </p:stCondLst>
                                        </p:cTn>
                                        <p:tgtEl>
                                          <p:spTgt spid="4"/>
                                        </p:tgtEl>
                                        <p:attrNameLst>
                                          <p:attrName>style.visibility</p:attrName>
                                        </p:attrNameLst>
                                      </p:cBhvr>
                                      <p:to>
                                        <p:strVal val="hidden"/>
                                      </p:to>
                                    </p:set>
                                  </p:childTnLst>
                                </p:cTn>
                              </p:par>
                              <p:par>
                                <p:cTn id="171" presetID="53" presetClass="exit" presetSubtype="32" fill="hold" grpId="1" nodeType="withEffect">
                                  <p:stCondLst>
                                    <p:cond delay="0"/>
                                  </p:stCondLst>
                                  <p:childTnLst>
                                    <p:anim calcmode="lin" valueType="num">
                                      <p:cBhvr>
                                        <p:cTn id="172" dur="500"/>
                                        <p:tgtEl>
                                          <p:spTgt spid="14"/>
                                        </p:tgtEl>
                                        <p:attrNameLst>
                                          <p:attrName>ppt_w</p:attrName>
                                        </p:attrNameLst>
                                      </p:cBhvr>
                                      <p:tavLst>
                                        <p:tav tm="0">
                                          <p:val>
                                            <p:strVal val="ppt_w"/>
                                          </p:val>
                                        </p:tav>
                                        <p:tav tm="100000">
                                          <p:val>
                                            <p:fltVal val="0"/>
                                          </p:val>
                                        </p:tav>
                                      </p:tavLst>
                                    </p:anim>
                                    <p:anim calcmode="lin" valueType="num">
                                      <p:cBhvr>
                                        <p:cTn id="173" dur="500"/>
                                        <p:tgtEl>
                                          <p:spTgt spid="14"/>
                                        </p:tgtEl>
                                        <p:attrNameLst>
                                          <p:attrName>ppt_h</p:attrName>
                                        </p:attrNameLst>
                                      </p:cBhvr>
                                      <p:tavLst>
                                        <p:tav tm="0">
                                          <p:val>
                                            <p:strVal val="ppt_h"/>
                                          </p:val>
                                        </p:tav>
                                        <p:tav tm="100000">
                                          <p:val>
                                            <p:fltVal val="0"/>
                                          </p:val>
                                        </p:tav>
                                      </p:tavLst>
                                    </p:anim>
                                    <p:animEffect transition="out" filter="fade">
                                      <p:cBhvr>
                                        <p:cTn id="174" dur="500"/>
                                        <p:tgtEl>
                                          <p:spTgt spid="14"/>
                                        </p:tgtEl>
                                      </p:cBhvr>
                                    </p:animEffect>
                                    <p:set>
                                      <p:cBhvr>
                                        <p:cTn id="175" dur="1" fill="hold">
                                          <p:stCondLst>
                                            <p:cond delay="499"/>
                                          </p:stCondLst>
                                        </p:cTn>
                                        <p:tgtEl>
                                          <p:spTgt spid="14"/>
                                        </p:tgtEl>
                                        <p:attrNameLst>
                                          <p:attrName>style.visibility</p:attrName>
                                        </p:attrNameLst>
                                      </p:cBhvr>
                                      <p:to>
                                        <p:strVal val="hidden"/>
                                      </p:to>
                                    </p:set>
                                  </p:childTnLst>
                                </p:cTn>
                              </p:par>
                              <p:par>
                                <p:cTn id="176" presetID="53" presetClass="exit" presetSubtype="32" fill="hold" grpId="1" nodeType="withEffect">
                                  <p:stCondLst>
                                    <p:cond delay="0"/>
                                  </p:stCondLst>
                                  <p:childTnLst>
                                    <p:anim calcmode="lin" valueType="num">
                                      <p:cBhvr>
                                        <p:cTn id="177" dur="500"/>
                                        <p:tgtEl>
                                          <p:spTgt spid="15"/>
                                        </p:tgtEl>
                                        <p:attrNameLst>
                                          <p:attrName>ppt_w</p:attrName>
                                        </p:attrNameLst>
                                      </p:cBhvr>
                                      <p:tavLst>
                                        <p:tav tm="0">
                                          <p:val>
                                            <p:strVal val="ppt_w"/>
                                          </p:val>
                                        </p:tav>
                                        <p:tav tm="100000">
                                          <p:val>
                                            <p:fltVal val="0"/>
                                          </p:val>
                                        </p:tav>
                                      </p:tavLst>
                                    </p:anim>
                                    <p:anim calcmode="lin" valueType="num">
                                      <p:cBhvr>
                                        <p:cTn id="178" dur="500"/>
                                        <p:tgtEl>
                                          <p:spTgt spid="15"/>
                                        </p:tgtEl>
                                        <p:attrNameLst>
                                          <p:attrName>ppt_h</p:attrName>
                                        </p:attrNameLst>
                                      </p:cBhvr>
                                      <p:tavLst>
                                        <p:tav tm="0">
                                          <p:val>
                                            <p:strVal val="ppt_h"/>
                                          </p:val>
                                        </p:tav>
                                        <p:tav tm="100000">
                                          <p:val>
                                            <p:fltVal val="0"/>
                                          </p:val>
                                        </p:tav>
                                      </p:tavLst>
                                    </p:anim>
                                    <p:animEffect transition="out" filter="fade">
                                      <p:cBhvr>
                                        <p:cTn id="179" dur="500"/>
                                        <p:tgtEl>
                                          <p:spTgt spid="15"/>
                                        </p:tgtEl>
                                      </p:cBhvr>
                                    </p:animEffect>
                                    <p:set>
                                      <p:cBhvr>
                                        <p:cTn id="180" dur="1" fill="hold">
                                          <p:stCondLst>
                                            <p:cond delay="499"/>
                                          </p:stCondLst>
                                        </p:cTn>
                                        <p:tgtEl>
                                          <p:spTgt spid="15"/>
                                        </p:tgtEl>
                                        <p:attrNameLst>
                                          <p:attrName>style.visibility</p:attrName>
                                        </p:attrNameLst>
                                      </p:cBhvr>
                                      <p:to>
                                        <p:strVal val="hidden"/>
                                      </p:to>
                                    </p:set>
                                  </p:childTnLst>
                                </p:cTn>
                              </p:par>
                              <p:par>
                                <p:cTn id="181" presetID="53" presetClass="exit" presetSubtype="32" fill="hold" grpId="1" nodeType="withEffect">
                                  <p:stCondLst>
                                    <p:cond delay="0"/>
                                  </p:stCondLst>
                                  <p:childTnLst>
                                    <p:anim calcmode="lin" valueType="num">
                                      <p:cBhvr>
                                        <p:cTn id="182" dur="500"/>
                                        <p:tgtEl>
                                          <p:spTgt spid="7"/>
                                        </p:tgtEl>
                                        <p:attrNameLst>
                                          <p:attrName>ppt_w</p:attrName>
                                        </p:attrNameLst>
                                      </p:cBhvr>
                                      <p:tavLst>
                                        <p:tav tm="0">
                                          <p:val>
                                            <p:strVal val="ppt_w"/>
                                          </p:val>
                                        </p:tav>
                                        <p:tav tm="100000">
                                          <p:val>
                                            <p:fltVal val="0"/>
                                          </p:val>
                                        </p:tav>
                                      </p:tavLst>
                                    </p:anim>
                                    <p:anim calcmode="lin" valueType="num">
                                      <p:cBhvr>
                                        <p:cTn id="183" dur="500"/>
                                        <p:tgtEl>
                                          <p:spTgt spid="7"/>
                                        </p:tgtEl>
                                        <p:attrNameLst>
                                          <p:attrName>ppt_h</p:attrName>
                                        </p:attrNameLst>
                                      </p:cBhvr>
                                      <p:tavLst>
                                        <p:tav tm="0">
                                          <p:val>
                                            <p:strVal val="ppt_h"/>
                                          </p:val>
                                        </p:tav>
                                        <p:tav tm="100000">
                                          <p:val>
                                            <p:fltVal val="0"/>
                                          </p:val>
                                        </p:tav>
                                      </p:tavLst>
                                    </p:anim>
                                    <p:animEffect transition="out" filter="fade">
                                      <p:cBhvr>
                                        <p:cTn id="184" dur="500"/>
                                        <p:tgtEl>
                                          <p:spTgt spid="7"/>
                                        </p:tgtEl>
                                      </p:cBhvr>
                                    </p:animEffect>
                                    <p:set>
                                      <p:cBhvr>
                                        <p:cTn id="185" dur="1" fill="hold">
                                          <p:stCondLst>
                                            <p:cond delay="499"/>
                                          </p:stCondLst>
                                        </p:cTn>
                                        <p:tgtEl>
                                          <p:spTgt spid="7"/>
                                        </p:tgtEl>
                                        <p:attrNameLst>
                                          <p:attrName>style.visibility</p:attrName>
                                        </p:attrNameLst>
                                      </p:cBhvr>
                                      <p:to>
                                        <p:strVal val="hidden"/>
                                      </p:to>
                                    </p:set>
                                  </p:childTnLst>
                                </p:cTn>
                              </p:par>
                              <p:par>
                                <p:cTn id="186" presetID="53" presetClass="exit" presetSubtype="32" fill="hold" grpId="1" nodeType="withEffect">
                                  <p:stCondLst>
                                    <p:cond delay="0"/>
                                  </p:stCondLst>
                                  <p:childTnLst>
                                    <p:anim calcmode="lin" valueType="num">
                                      <p:cBhvr>
                                        <p:cTn id="187" dur="500"/>
                                        <p:tgtEl>
                                          <p:spTgt spid="16"/>
                                        </p:tgtEl>
                                        <p:attrNameLst>
                                          <p:attrName>ppt_w</p:attrName>
                                        </p:attrNameLst>
                                      </p:cBhvr>
                                      <p:tavLst>
                                        <p:tav tm="0">
                                          <p:val>
                                            <p:strVal val="ppt_w"/>
                                          </p:val>
                                        </p:tav>
                                        <p:tav tm="100000">
                                          <p:val>
                                            <p:fltVal val="0"/>
                                          </p:val>
                                        </p:tav>
                                      </p:tavLst>
                                    </p:anim>
                                    <p:anim calcmode="lin" valueType="num">
                                      <p:cBhvr>
                                        <p:cTn id="188" dur="500"/>
                                        <p:tgtEl>
                                          <p:spTgt spid="16"/>
                                        </p:tgtEl>
                                        <p:attrNameLst>
                                          <p:attrName>ppt_h</p:attrName>
                                        </p:attrNameLst>
                                      </p:cBhvr>
                                      <p:tavLst>
                                        <p:tav tm="0">
                                          <p:val>
                                            <p:strVal val="ppt_h"/>
                                          </p:val>
                                        </p:tav>
                                        <p:tav tm="100000">
                                          <p:val>
                                            <p:fltVal val="0"/>
                                          </p:val>
                                        </p:tav>
                                      </p:tavLst>
                                    </p:anim>
                                    <p:animEffect transition="out" filter="fade">
                                      <p:cBhvr>
                                        <p:cTn id="189" dur="500"/>
                                        <p:tgtEl>
                                          <p:spTgt spid="16"/>
                                        </p:tgtEl>
                                      </p:cBhvr>
                                    </p:animEffect>
                                    <p:set>
                                      <p:cBhvr>
                                        <p:cTn id="190" dur="1" fill="hold">
                                          <p:stCondLst>
                                            <p:cond delay="499"/>
                                          </p:stCondLst>
                                        </p:cTn>
                                        <p:tgtEl>
                                          <p:spTgt spid="16"/>
                                        </p:tgtEl>
                                        <p:attrNameLst>
                                          <p:attrName>style.visibility</p:attrName>
                                        </p:attrNameLst>
                                      </p:cBhvr>
                                      <p:to>
                                        <p:strVal val="hidden"/>
                                      </p:to>
                                    </p:set>
                                  </p:childTnLst>
                                </p:cTn>
                              </p:par>
                              <p:par>
                                <p:cTn id="191" presetID="53" presetClass="exit" presetSubtype="32" fill="hold" grpId="1" nodeType="withEffect">
                                  <p:stCondLst>
                                    <p:cond delay="0"/>
                                  </p:stCondLst>
                                  <p:childTnLst>
                                    <p:anim calcmode="lin" valueType="num">
                                      <p:cBhvr>
                                        <p:cTn id="192" dur="500"/>
                                        <p:tgtEl>
                                          <p:spTgt spid="17"/>
                                        </p:tgtEl>
                                        <p:attrNameLst>
                                          <p:attrName>ppt_w</p:attrName>
                                        </p:attrNameLst>
                                      </p:cBhvr>
                                      <p:tavLst>
                                        <p:tav tm="0">
                                          <p:val>
                                            <p:strVal val="ppt_w"/>
                                          </p:val>
                                        </p:tav>
                                        <p:tav tm="100000">
                                          <p:val>
                                            <p:fltVal val="0"/>
                                          </p:val>
                                        </p:tav>
                                      </p:tavLst>
                                    </p:anim>
                                    <p:anim calcmode="lin" valueType="num">
                                      <p:cBhvr>
                                        <p:cTn id="193" dur="500"/>
                                        <p:tgtEl>
                                          <p:spTgt spid="17"/>
                                        </p:tgtEl>
                                        <p:attrNameLst>
                                          <p:attrName>ppt_h</p:attrName>
                                        </p:attrNameLst>
                                      </p:cBhvr>
                                      <p:tavLst>
                                        <p:tav tm="0">
                                          <p:val>
                                            <p:strVal val="ppt_h"/>
                                          </p:val>
                                        </p:tav>
                                        <p:tav tm="100000">
                                          <p:val>
                                            <p:fltVal val="0"/>
                                          </p:val>
                                        </p:tav>
                                      </p:tavLst>
                                    </p:anim>
                                    <p:animEffect transition="out" filter="fade">
                                      <p:cBhvr>
                                        <p:cTn id="194" dur="500"/>
                                        <p:tgtEl>
                                          <p:spTgt spid="17"/>
                                        </p:tgtEl>
                                      </p:cBhvr>
                                    </p:animEffect>
                                    <p:set>
                                      <p:cBhvr>
                                        <p:cTn id="195" dur="1" fill="hold">
                                          <p:stCondLst>
                                            <p:cond delay="499"/>
                                          </p:stCondLst>
                                        </p:cTn>
                                        <p:tgtEl>
                                          <p:spTgt spid="17"/>
                                        </p:tgtEl>
                                        <p:attrNameLst>
                                          <p:attrName>style.visibility</p:attrName>
                                        </p:attrNameLst>
                                      </p:cBhvr>
                                      <p:to>
                                        <p:strVal val="hidden"/>
                                      </p:to>
                                    </p:set>
                                  </p:childTnLst>
                                </p:cTn>
                              </p:par>
                              <p:par>
                                <p:cTn id="196" presetID="53" presetClass="exit" presetSubtype="32" fill="hold" grpId="1" nodeType="withEffect">
                                  <p:stCondLst>
                                    <p:cond delay="0"/>
                                  </p:stCondLst>
                                  <p:childTnLst>
                                    <p:anim calcmode="lin" valueType="num">
                                      <p:cBhvr>
                                        <p:cTn id="197" dur="500"/>
                                        <p:tgtEl>
                                          <p:spTgt spid="19"/>
                                        </p:tgtEl>
                                        <p:attrNameLst>
                                          <p:attrName>ppt_w</p:attrName>
                                        </p:attrNameLst>
                                      </p:cBhvr>
                                      <p:tavLst>
                                        <p:tav tm="0">
                                          <p:val>
                                            <p:strVal val="ppt_w"/>
                                          </p:val>
                                        </p:tav>
                                        <p:tav tm="100000">
                                          <p:val>
                                            <p:fltVal val="0"/>
                                          </p:val>
                                        </p:tav>
                                      </p:tavLst>
                                    </p:anim>
                                    <p:anim calcmode="lin" valueType="num">
                                      <p:cBhvr>
                                        <p:cTn id="198" dur="500"/>
                                        <p:tgtEl>
                                          <p:spTgt spid="19"/>
                                        </p:tgtEl>
                                        <p:attrNameLst>
                                          <p:attrName>ppt_h</p:attrName>
                                        </p:attrNameLst>
                                      </p:cBhvr>
                                      <p:tavLst>
                                        <p:tav tm="0">
                                          <p:val>
                                            <p:strVal val="ppt_h"/>
                                          </p:val>
                                        </p:tav>
                                        <p:tav tm="100000">
                                          <p:val>
                                            <p:fltVal val="0"/>
                                          </p:val>
                                        </p:tav>
                                      </p:tavLst>
                                    </p:anim>
                                    <p:animEffect transition="out" filter="fade">
                                      <p:cBhvr>
                                        <p:cTn id="199" dur="500"/>
                                        <p:tgtEl>
                                          <p:spTgt spid="19"/>
                                        </p:tgtEl>
                                      </p:cBhvr>
                                    </p:animEffect>
                                    <p:set>
                                      <p:cBhvr>
                                        <p:cTn id="200" dur="1" fill="hold">
                                          <p:stCondLst>
                                            <p:cond delay="499"/>
                                          </p:stCondLst>
                                        </p:cTn>
                                        <p:tgtEl>
                                          <p:spTgt spid="19"/>
                                        </p:tgtEl>
                                        <p:attrNameLst>
                                          <p:attrName>style.visibility</p:attrName>
                                        </p:attrNameLst>
                                      </p:cBhvr>
                                      <p:to>
                                        <p:strVal val="hidden"/>
                                      </p:to>
                                    </p:set>
                                  </p:childTnLst>
                                </p:cTn>
                              </p:par>
                              <p:par>
                                <p:cTn id="201" presetID="53" presetClass="exit" presetSubtype="32" fill="hold" grpId="1" nodeType="withEffect">
                                  <p:stCondLst>
                                    <p:cond delay="0"/>
                                  </p:stCondLst>
                                  <p:childTnLst>
                                    <p:anim calcmode="lin" valueType="num">
                                      <p:cBhvr>
                                        <p:cTn id="202" dur="500"/>
                                        <p:tgtEl>
                                          <p:spTgt spid="21"/>
                                        </p:tgtEl>
                                        <p:attrNameLst>
                                          <p:attrName>ppt_w</p:attrName>
                                        </p:attrNameLst>
                                      </p:cBhvr>
                                      <p:tavLst>
                                        <p:tav tm="0">
                                          <p:val>
                                            <p:strVal val="ppt_w"/>
                                          </p:val>
                                        </p:tav>
                                        <p:tav tm="100000">
                                          <p:val>
                                            <p:fltVal val="0"/>
                                          </p:val>
                                        </p:tav>
                                      </p:tavLst>
                                    </p:anim>
                                    <p:anim calcmode="lin" valueType="num">
                                      <p:cBhvr>
                                        <p:cTn id="203" dur="500"/>
                                        <p:tgtEl>
                                          <p:spTgt spid="21"/>
                                        </p:tgtEl>
                                        <p:attrNameLst>
                                          <p:attrName>ppt_h</p:attrName>
                                        </p:attrNameLst>
                                      </p:cBhvr>
                                      <p:tavLst>
                                        <p:tav tm="0">
                                          <p:val>
                                            <p:strVal val="ppt_h"/>
                                          </p:val>
                                        </p:tav>
                                        <p:tav tm="100000">
                                          <p:val>
                                            <p:fltVal val="0"/>
                                          </p:val>
                                        </p:tav>
                                      </p:tavLst>
                                    </p:anim>
                                    <p:animEffect transition="out" filter="fade">
                                      <p:cBhvr>
                                        <p:cTn id="204" dur="500"/>
                                        <p:tgtEl>
                                          <p:spTgt spid="21"/>
                                        </p:tgtEl>
                                      </p:cBhvr>
                                    </p:animEffect>
                                    <p:set>
                                      <p:cBhvr>
                                        <p:cTn id="205" dur="1" fill="hold">
                                          <p:stCondLst>
                                            <p:cond delay="499"/>
                                          </p:stCondLst>
                                        </p:cTn>
                                        <p:tgtEl>
                                          <p:spTgt spid="21"/>
                                        </p:tgtEl>
                                        <p:attrNameLst>
                                          <p:attrName>style.visibility</p:attrName>
                                        </p:attrNameLst>
                                      </p:cBhvr>
                                      <p:to>
                                        <p:strVal val="hidden"/>
                                      </p:to>
                                    </p:set>
                                  </p:childTnLst>
                                </p:cTn>
                              </p:par>
                              <p:par>
                                <p:cTn id="206" presetID="53" presetClass="exit" presetSubtype="32" fill="hold" grpId="1" nodeType="withEffect">
                                  <p:stCondLst>
                                    <p:cond delay="0"/>
                                  </p:stCondLst>
                                  <p:childTnLst>
                                    <p:anim calcmode="lin" valueType="num">
                                      <p:cBhvr>
                                        <p:cTn id="207" dur="500"/>
                                        <p:tgtEl>
                                          <p:spTgt spid="22"/>
                                        </p:tgtEl>
                                        <p:attrNameLst>
                                          <p:attrName>ppt_w</p:attrName>
                                        </p:attrNameLst>
                                      </p:cBhvr>
                                      <p:tavLst>
                                        <p:tav tm="0">
                                          <p:val>
                                            <p:strVal val="ppt_w"/>
                                          </p:val>
                                        </p:tav>
                                        <p:tav tm="100000">
                                          <p:val>
                                            <p:fltVal val="0"/>
                                          </p:val>
                                        </p:tav>
                                      </p:tavLst>
                                    </p:anim>
                                    <p:anim calcmode="lin" valueType="num">
                                      <p:cBhvr>
                                        <p:cTn id="208" dur="500"/>
                                        <p:tgtEl>
                                          <p:spTgt spid="22"/>
                                        </p:tgtEl>
                                        <p:attrNameLst>
                                          <p:attrName>ppt_h</p:attrName>
                                        </p:attrNameLst>
                                      </p:cBhvr>
                                      <p:tavLst>
                                        <p:tav tm="0">
                                          <p:val>
                                            <p:strVal val="ppt_h"/>
                                          </p:val>
                                        </p:tav>
                                        <p:tav tm="100000">
                                          <p:val>
                                            <p:fltVal val="0"/>
                                          </p:val>
                                        </p:tav>
                                      </p:tavLst>
                                    </p:anim>
                                    <p:animEffect transition="out" filter="fade">
                                      <p:cBhvr>
                                        <p:cTn id="209" dur="500"/>
                                        <p:tgtEl>
                                          <p:spTgt spid="22"/>
                                        </p:tgtEl>
                                      </p:cBhvr>
                                    </p:animEffect>
                                    <p:set>
                                      <p:cBhvr>
                                        <p:cTn id="210" dur="1" fill="hold">
                                          <p:stCondLst>
                                            <p:cond delay="499"/>
                                          </p:stCondLst>
                                        </p:cTn>
                                        <p:tgtEl>
                                          <p:spTgt spid="22"/>
                                        </p:tgtEl>
                                        <p:attrNameLst>
                                          <p:attrName>style.visibility</p:attrName>
                                        </p:attrNameLst>
                                      </p:cBhvr>
                                      <p:to>
                                        <p:strVal val="hidden"/>
                                      </p:to>
                                    </p:set>
                                  </p:childTnLst>
                                </p:cTn>
                              </p:par>
                              <p:par>
                                <p:cTn id="211" presetID="53" presetClass="exit" presetSubtype="32" fill="hold" grpId="1" nodeType="withEffect">
                                  <p:stCondLst>
                                    <p:cond delay="0"/>
                                  </p:stCondLst>
                                  <p:childTnLst>
                                    <p:anim calcmode="lin" valueType="num">
                                      <p:cBhvr>
                                        <p:cTn id="212" dur="500"/>
                                        <p:tgtEl>
                                          <p:spTgt spid="18"/>
                                        </p:tgtEl>
                                        <p:attrNameLst>
                                          <p:attrName>ppt_w</p:attrName>
                                        </p:attrNameLst>
                                      </p:cBhvr>
                                      <p:tavLst>
                                        <p:tav tm="0">
                                          <p:val>
                                            <p:strVal val="ppt_w"/>
                                          </p:val>
                                        </p:tav>
                                        <p:tav tm="100000">
                                          <p:val>
                                            <p:fltVal val="0"/>
                                          </p:val>
                                        </p:tav>
                                      </p:tavLst>
                                    </p:anim>
                                    <p:anim calcmode="lin" valueType="num">
                                      <p:cBhvr>
                                        <p:cTn id="213" dur="500"/>
                                        <p:tgtEl>
                                          <p:spTgt spid="18"/>
                                        </p:tgtEl>
                                        <p:attrNameLst>
                                          <p:attrName>ppt_h</p:attrName>
                                        </p:attrNameLst>
                                      </p:cBhvr>
                                      <p:tavLst>
                                        <p:tav tm="0">
                                          <p:val>
                                            <p:strVal val="ppt_h"/>
                                          </p:val>
                                        </p:tav>
                                        <p:tav tm="100000">
                                          <p:val>
                                            <p:fltVal val="0"/>
                                          </p:val>
                                        </p:tav>
                                      </p:tavLst>
                                    </p:anim>
                                    <p:animEffect transition="out" filter="fade">
                                      <p:cBhvr>
                                        <p:cTn id="214" dur="500"/>
                                        <p:tgtEl>
                                          <p:spTgt spid="18"/>
                                        </p:tgtEl>
                                      </p:cBhvr>
                                    </p:animEffect>
                                    <p:set>
                                      <p:cBhvr>
                                        <p:cTn id="215" dur="1" fill="hold">
                                          <p:stCondLst>
                                            <p:cond delay="499"/>
                                          </p:stCondLst>
                                        </p:cTn>
                                        <p:tgtEl>
                                          <p:spTgt spid="18"/>
                                        </p:tgtEl>
                                        <p:attrNameLst>
                                          <p:attrName>style.visibility</p:attrName>
                                        </p:attrNameLst>
                                      </p:cBhvr>
                                      <p:to>
                                        <p:strVal val="hidden"/>
                                      </p:to>
                                    </p:set>
                                  </p:childTnLst>
                                </p:cTn>
                              </p:par>
                              <p:par>
                                <p:cTn id="216" presetID="53" presetClass="exit" presetSubtype="32" fill="hold" grpId="1" nodeType="withEffect">
                                  <p:stCondLst>
                                    <p:cond delay="0"/>
                                  </p:stCondLst>
                                  <p:childTnLst>
                                    <p:anim calcmode="lin" valueType="num">
                                      <p:cBhvr>
                                        <p:cTn id="217" dur="500"/>
                                        <p:tgtEl>
                                          <p:spTgt spid="20"/>
                                        </p:tgtEl>
                                        <p:attrNameLst>
                                          <p:attrName>ppt_w</p:attrName>
                                        </p:attrNameLst>
                                      </p:cBhvr>
                                      <p:tavLst>
                                        <p:tav tm="0">
                                          <p:val>
                                            <p:strVal val="ppt_w"/>
                                          </p:val>
                                        </p:tav>
                                        <p:tav tm="100000">
                                          <p:val>
                                            <p:fltVal val="0"/>
                                          </p:val>
                                        </p:tav>
                                      </p:tavLst>
                                    </p:anim>
                                    <p:anim calcmode="lin" valueType="num">
                                      <p:cBhvr>
                                        <p:cTn id="218" dur="500"/>
                                        <p:tgtEl>
                                          <p:spTgt spid="20"/>
                                        </p:tgtEl>
                                        <p:attrNameLst>
                                          <p:attrName>ppt_h</p:attrName>
                                        </p:attrNameLst>
                                      </p:cBhvr>
                                      <p:tavLst>
                                        <p:tav tm="0">
                                          <p:val>
                                            <p:strVal val="ppt_h"/>
                                          </p:val>
                                        </p:tav>
                                        <p:tav tm="100000">
                                          <p:val>
                                            <p:fltVal val="0"/>
                                          </p:val>
                                        </p:tav>
                                      </p:tavLst>
                                    </p:anim>
                                    <p:animEffect transition="out" filter="fade">
                                      <p:cBhvr>
                                        <p:cTn id="219" dur="500"/>
                                        <p:tgtEl>
                                          <p:spTgt spid="20"/>
                                        </p:tgtEl>
                                      </p:cBhvr>
                                    </p:animEffect>
                                    <p:set>
                                      <p:cBhvr>
                                        <p:cTn id="220" dur="1" fill="hold">
                                          <p:stCondLst>
                                            <p:cond delay="499"/>
                                          </p:stCondLst>
                                        </p:cTn>
                                        <p:tgtEl>
                                          <p:spTgt spid="20"/>
                                        </p:tgtEl>
                                        <p:attrNameLst>
                                          <p:attrName>style.visibility</p:attrName>
                                        </p:attrNameLst>
                                      </p:cBhvr>
                                      <p:to>
                                        <p:strVal val="hidden"/>
                                      </p:to>
                                    </p:set>
                                  </p:childTnLst>
                                </p:cTn>
                              </p:par>
                              <p:par>
                                <p:cTn id="221" presetID="53" presetClass="exit" presetSubtype="32" fill="hold" nodeType="withEffect">
                                  <p:stCondLst>
                                    <p:cond delay="0"/>
                                  </p:stCondLst>
                                  <p:childTnLst>
                                    <p:anim calcmode="lin" valueType="num">
                                      <p:cBhvr>
                                        <p:cTn id="222" dur="500"/>
                                        <p:tgtEl>
                                          <p:spTgt spid="1026"/>
                                        </p:tgtEl>
                                        <p:attrNameLst>
                                          <p:attrName>ppt_w</p:attrName>
                                        </p:attrNameLst>
                                      </p:cBhvr>
                                      <p:tavLst>
                                        <p:tav tm="0">
                                          <p:val>
                                            <p:strVal val="ppt_w"/>
                                          </p:val>
                                        </p:tav>
                                        <p:tav tm="100000">
                                          <p:val>
                                            <p:fltVal val="0"/>
                                          </p:val>
                                        </p:tav>
                                      </p:tavLst>
                                    </p:anim>
                                    <p:anim calcmode="lin" valueType="num">
                                      <p:cBhvr>
                                        <p:cTn id="223" dur="500"/>
                                        <p:tgtEl>
                                          <p:spTgt spid="1026"/>
                                        </p:tgtEl>
                                        <p:attrNameLst>
                                          <p:attrName>ppt_h</p:attrName>
                                        </p:attrNameLst>
                                      </p:cBhvr>
                                      <p:tavLst>
                                        <p:tav tm="0">
                                          <p:val>
                                            <p:strVal val="ppt_h"/>
                                          </p:val>
                                        </p:tav>
                                        <p:tav tm="100000">
                                          <p:val>
                                            <p:fltVal val="0"/>
                                          </p:val>
                                        </p:tav>
                                      </p:tavLst>
                                    </p:anim>
                                    <p:animEffect transition="out" filter="fade">
                                      <p:cBhvr>
                                        <p:cTn id="224" dur="500"/>
                                        <p:tgtEl>
                                          <p:spTgt spid="1026"/>
                                        </p:tgtEl>
                                      </p:cBhvr>
                                    </p:animEffect>
                                    <p:set>
                                      <p:cBhvr>
                                        <p:cTn id="225" dur="1" fill="hold">
                                          <p:stCondLst>
                                            <p:cond delay="499"/>
                                          </p:stCondLst>
                                        </p:cTn>
                                        <p:tgtEl>
                                          <p:spTgt spid="1026"/>
                                        </p:tgtEl>
                                        <p:attrNameLst>
                                          <p:attrName>style.visibility</p:attrName>
                                        </p:attrNameLst>
                                      </p:cBhvr>
                                      <p:to>
                                        <p:strVal val="hidden"/>
                                      </p:to>
                                    </p:set>
                                  </p:childTnLst>
                                </p:cTn>
                              </p:par>
                              <p:par>
                                <p:cTn id="226" presetID="53" presetClass="exit" presetSubtype="32" fill="hold" grpId="1" nodeType="withEffect">
                                  <p:stCondLst>
                                    <p:cond delay="0"/>
                                  </p:stCondLst>
                                  <p:childTnLst>
                                    <p:anim calcmode="lin" valueType="num">
                                      <p:cBhvr>
                                        <p:cTn id="227" dur="500"/>
                                        <p:tgtEl>
                                          <p:spTgt spid="29"/>
                                        </p:tgtEl>
                                        <p:attrNameLst>
                                          <p:attrName>ppt_w</p:attrName>
                                        </p:attrNameLst>
                                      </p:cBhvr>
                                      <p:tavLst>
                                        <p:tav tm="0">
                                          <p:val>
                                            <p:strVal val="ppt_w"/>
                                          </p:val>
                                        </p:tav>
                                        <p:tav tm="100000">
                                          <p:val>
                                            <p:fltVal val="0"/>
                                          </p:val>
                                        </p:tav>
                                      </p:tavLst>
                                    </p:anim>
                                    <p:anim calcmode="lin" valueType="num">
                                      <p:cBhvr>
                                        <p:cTn id="228" dur="500"/>
                                        <p:tgtEl>
                                          <p:spTgt spid="29"/>
                                        </p:tgtEl>
                                        <p:attrNameLst>
                                          <p:attrName>ppt_h</p:attrName>
                                        </p:attrNameLst>
                                      </p:cBhvr>
                                      <p:tavLst>
                                        <p:tav tm="0">
                                          <p:val>
                                            <p:strVal val="ppt_h"/>
                                          </p:val>
                                        </p:tav>
                                        <p:tav tm="100000">
                                          <p:val>
                                            <p:fltVal val="0"/>
                                          </p:val>
                                        </p:tav>
                                      </p:tavLst>
                                    </p:anim>
                                    <p:animEffect transition="out" filter="fade">
                                      <p:cBhvr>
                                        <p:cTn id="229" dur="500"/>
                                        <p:tgtEl>
                                          <p:spTgt spid="29"/>
                                        </p:tgtEl>
                                      </p:cBhvr>
                                    </p:animEffect>
                                    <p:set>
                                      <p:cBhvr>
                                        <p:cTn id="230" dur="1" fill="hold">
                                          <p:stCondLst>
                                            <p:cond delay="499"/>
                                          </p:stCondLst>
                                        </p:cTn>
                                        <p:tgtEl>
                                          <p:spTgt spid="29"/>
                                        </p:tgtEl>
                                        <p:attrNameLst>
                                          <p:attrName>style.visibility</p:attrName>
                                        </p:attrNameLst>
                                      </p:cBhvr>
                                      <p:to>
                                        <p:strVal val="hidden"/>
                                      </p:to>
                                    </p:set>
                                  </p:childTnLst>
                                </p:cTn>
                              </p:par>
                              <p:par>
                                <p:cTn id="231" presetID="53" presetClass="exit" presetSubtype="32" fill="hold" grpId="1" nodeType="withEffect">
                                  <p:stCondLst>
                                    <p:cond delay="0"/>
                                  </p:stCondLst>
                                  <p:childTnLst>
                                    <p:anim calcmode="lin" valueType="num">
                                      <p:cBhvr>
                                        <p:cTn id="232" dur="500"/>
                                        <p:tgtEl>
                                          <p:spTgt spid="26"/>
                                        </p:tgtEl>
                                        <p:attrNameLst>
                                          <p:attrName>ppt_w</p:attrName>
                                        </p:attrNameLst>
                                      </p:cBhvr>
                                      <p:tavLst>
                                        <p:tav tm="0">
                                          <p:val>
                                            <p:strVal val="ppt_w"/>
                                          </p:val>
                                        </p:tav>
                                        <p:tav tm="100000">
                                          <p:val>
                                            <p:fltVal val="0"/>
                                          </p:val>
                                        </p:tav>
                                      </p:tavLst>
                                    </p:anim>
                                    <p:anim calcmode="lin" valueType="num">
                                      <p:cBhvr>
                                        <p:cTn id="233" dur="500"/>
                                        <p:tgtEl>
                                          <p:spTgt spid="26"/>
                                        </p:tgtEl>
                                        <p:attrNameLst>
                                          <p:attrName>ppt_h</p:attrName>
                                        </p:attrNameLst>
                                      </p:cBhvr>
                                      <p:tavLst>
                                        <p:tav tm="0">
                                          <p:val>
                                            <p:strVal val="ppt_h"/>
                                          </p:val>
                                        </p:tav>
                                        <p:tav tm="100000">
                                          <p:val>
                                            <p:fltVal val="0"/>
                                          </p:val>
                                        </p:tav>
                                      </p:tavLst>
                                    </p:anim>
                                    <p:animEffect transition="out" filter="fade">
                                      <p:cBhvr>
                                        <p:cTn id="234" dur="500"/>
                                        <p:tgtEl>
                                          <p:spTgt spid="26"/>
                                        </p:tgtEl>
                                      </p:cBhvr>
                                    </p:animEffect>
                                    <p:set>
                                      <p:cBhvr>
                                        <p:cTn id="235" dur="1" fill="hold">
                                          <p:stCondLst>
                                            <p:cond delay="499"/>
                                          </p:stCondLst>
                                        </p:cTn>
                                        <p:tgtEl>
                                          <p:spTgt spid="26"/>
                                        </p:tgtEl>
                                        <p:attrNameLst>
                                          <p:attrName>style.visibility</p:attrName>
                                        </p:attrNameLst>
                                      </p:cBhvr>
                                      <p:to>
                                        <p:strVal val="hidden"/>
                                      </p:to>
                                    </p:set>
                                  </p:childTnLst>
                                </p:cTn>
                              </p:par>
                              <p:par>
                                <p:cTn id="236" presetID="53" presetClass="exit" presetSubtype="32" fill="hold" grpId="1" nodeType="withEffect">
                                  <p:stCondLst>
                                    <p:cond delay="0"/>
                                  </p:stCondLst>
                                  <p:childTnLst>
                                    <p:anim calcmode="lin" valueType="num">
                                      <p:cBhvr>
                                        <p:cTn id="237" dur="500"/>
                                        <p:tgtEl>
                                          <p:spTgt spid="25"/>
                                        </p:tgtEl>
                                        <p:attrNameLst>
                                          <p:attrName>ppt_w</p:attrName>
                                        </p:attrNameLst>
                                      </p:cBhvr>
                                      <p:tavLst>
                                        <p:tav tm="0">
                                          <p:val>
                                            <p:strVal val="ppt_w"/>
                                          </p:val>
                                        </p:tav>
                                        <p:tav tm="100000">
                                          <p:val>
                                            <p:fltVal val="0"/>
                                          </p:val>
                                        </p:tav>
                                      </p:tavLst>
                                    </p:anim>
                                    <p:anim calcmode="lin" valueType="num">
                                      <p:cBhvr>
                                        <p:cTn id="238" dur="500"/>
                                        <p:tgtEl>
                                          <p:spTgt spid="25"/>
                                        </p:tgtEl>
                                        <p:attrNameLst>
                                          <p:attrName>ppt_h</p:attrName>
                                        </p:attrNameLst>
                                      </p:cBhvr>
                                      <p:tavLst>
                                        <p:tav tm="0">
                                          <p:val>
                                            <p:strVal val="ppt_h"/>
                                          </p:val>
                                        </p:tav>
                                        <p:tav tm="100000">
                                          <p:val>
                                            <p:fltVal val="0"/>
                                          </p:val>
                                        </p:tav>
                                      </p:tavLst>
                                    </p:anim>
                                    <p:animEffect transition="out" filter="fade">
                                      <p:cBhvr>
                                        <p:cTn id="239" dur="500"/>
                                        <p:tgtEl>
                                          <p:spTgt spid="25"/>
                                        </p:tgtEl>
                                      </p:cBhvr>
                                    </p:animEffect>
                                    <p:set>
                                      <p:cBhvr>
                                        <p:cTn id="240" dur="1" fill="hold">
                                          <p:stCondLst>
                                            <p:cond delay="499"/>
                                          </p:stCondLst>
                                        </p:cTn>
                                        <p:tgtEl>
                                          <p:spTgt spid="25"/>
                                        </p:tgtEl>
                                        <p:attrNameLst>
                                          <p:attrName>style.visibility</p:attrName>
                                        </p:attrNameLst>
                                      </p:cBhvr>
                                      <p:to>
                                        <p:strVal val="hidden"/>
                                      </p:to>
                                    </p:set>
                                  </p:childTnLst>
                                </p:cTn>
                              </p:par>
                              <p:par>
                                <p:cTn id="241" presetID="53" presetClass="exit" presetSubtype="32" fill="hold" grpId="1" nodeType="withEffect">
                                  <p:stCondLst>
                                    <p:cond delay="0"/>
                                  </p:stCondLst>
                                  <p:childTnLst>
                                    <p:anim calcmode="lin" valueType="num">
                                      <p:cBhvr>
                                        <p:cTn id="242" dur="500"/>
                                        <p:tgtEl>
                                          <p:spTgt spid="28"/>
                                        </p:tgtEl>
                                        <p:attrNameLst>
                                          <p:attrName>ppt_w</p:attrName>
                                        </p:attrNameLst>
                                      </p:cBhvr>
                                      <p:tavLst>
                                        <p:tav tm="0">
                                          <p:val>
                                            <p:strVal val="ppt_w"/>
                                          </p:val>
                                        </p:tav>
                                        <p:tav tm="100000">
                                          <p:val>
                                            <p:fltVal val="0"/>
                                          </p:val>
                                        </p:tav>
                                      </p:tavLst>
                                    </p:anim>
                                    <p:anim calcmode="lin" valueType="num">
                                      <p:cBhvr>
                                        <p:cTn id="243" dur="500"/>
                                        <p:tgtEl>
                                          <p:spTgt spid="28"/>
                                        </p:tgtEl>
                                        <p:attrNameLst>
                                          <p:attrName>ppt_h</p:attrName>
                                        </p:attrNameLst>
                                      </p:cBhvr>
                                      <p:tavLst>
                                        <p:tav tm="0">
                                          <p:val>
                                            <p:strVal val="ppt_h"/>
                                          </p:val>
                                        </p:tav>
                                        <p:tav tm="100000">
                                          <p:val>
                                            <p:fltVal val="0"/>
                                          </p:val>
                                        </p:tav>
                                      </p:tavLst>
                                    </p:anim>
                                    <p:animEffect transition="out" filter="fade">
                                      <p:cBhvr>
                                        <p:cTn id="244" dur="500"/>
                                        <p:tgtEl>
                                          <p:spTgt spid="28"/>
                                        </p:tgtEl>
                                      </p:cBhvr>
                                    </p:animEffect>
                                    <p:set>
                                      <p:cBhvr>
                                        <p:cTn id="245" dur="1" fill="hold">
                                          <p:stCondLst>
                                            <p:cond delay="499"/>
                                          </p:stCondLst>
                                        </p:cTn>
                                        <p:tgtEl>
                                          <p:spTgt spid="28"/>
                                        </p:tgtEl>
                                        <p:attrNameLst>
                                          <p:attrName>style.visibility</p:attrName>
                                        </p:attrNameLst>
                                      </p:cBhvr>
                                      <p:to>
                                        <p:strVal val="hidden"/>
                                      </p:to>
                                    </p:set>
                                  </p:childTnLst>
                                </p:cTn>
                              </p:par>
                              <p:par>
                                <p:cTn id="246" presetID="53" presetClass="exit" presetSubtype="32" fill="hold" grpId="1" nodeType="withEffect">
                                  <p:stCondLst>
                                    <p:cond delay="0"/>
                                  </p:stCondLst>
                                  <p:childTnLst>
                                    <p:anim calcmode="lin" valueType="num">
                                      <p:cBhvr>
                                        <p:cTn id="247" dur="500"/>
                                        <p:tgtEl>
                                          <p:spTgt spid="27"/>
                                        </p:tgtEl>
                                        <p:attrNameLst>
                                          <p:attrName>ppt_w</p:attrName>
                                        </p:attrNameLst>
                                      </p:cBhvr>
                                      <p:tavLst>
                                        <p:tav tm="0">
                                          <p:val>
                                            <p:strVal val="ppt_w"/>
                                          </p:val>
                                        </p:tav>
                                        <p:tav tm="100000">
                                          <p:val>
                                            <p:fltVal val="0"/>
                                          </p:val>
                                        </p:tav>
                                      </p:tavLst>
                                    </p:anim>
                                    <p:anim calcmode="lin" valueType="num">
                                      <p:cBhvr>
                                        <p:cTn id="248" dur="500"/>
                                        <p:tgtEl>
                                          <p:spTgt spid="27"/>
                                        </p:tgtEl>
                                        <p:attrNameLst>
                                          <p:attrName>ppt_h</p:attrName>
                                        </p:attrNameLst>
                                      </p:cBhvr>
                                      <p:tavLst>
                                        <p:tav tm="0">
                                          <p:val>
                                            <p:strVal val="ppt_h"/>
                                          </p:val>
                                        </p:tav>
                                        <p:tav tm="100000">
                                          <p:val>
                                            <p:fltVal val="0"/>
                                          </p:val>
                                        </p:tav>
                                      </p:tavLst>
                                    </p:anim>
                                    <p:animEffect transition="out" filter="fade">
                                      <p:cBhvr>
                                        <p:cTn id="249" dur="500"/>
                                        <p:tgtEl>
                                          <p:spTgt spid="27"/>
                                        </p:tgtEl>
                                      </p:cBhvr>
                                    </p:animEffect>
                                    <p:set>
                                      <p:cBhvr>
                                        <p:cTn id="250" dur="1" fill="hold">
                                          <p:stCondLst>
                                            <p:cond delay="499"/>
                                          </p:stCondLst>
                                        </p:cTn>
                                        <p:tgtEl>
                                          <p:spTgt spid="27"/>
                                        </p:tgtEl>
                                        <p:attrNameLst>
                                          <p:attrName>style.visibility</p:attrName>
                                        </p:attrNameLst>
                                      </p:cBhvr>
                                      <p:to>
                                        <p:strVal val="hidden"/>
                                      </p:to>
                                    </p:set>
                                  </p:childTnLst>
                                </p:cTn>
                              </p:par>
                              <p:par>
                                <p:cTn id="251" presetID="53" presetClass="exit" presetSubtype="32" fill="hold" grpId="1" nodeType="withEffect">
                                  <p:stCondLst>
                                    <p:cond delay="0"/>
                                  </p:stCondLst>
                                  <p:childTnLst>
                                    <p:anim calcmode="lin" valueType="num">
                                      <p:cBhvr>
                                        <p:cTn id="252" dur="500"/>
                                        <p:tgtEl>
                                          <p:spTgt spid="24"/>
                                        </p:tgtEl>
                                        <p:attrNameLst>
                                          <p:attrName>ppt_w</p:attrName>
                                        </p:attrNameLst>
                                      </p:cBhvr>
                                      <p:tavLst>
                                        <p:tav tm="0">
                                          <p:val>
                                            <p:strVal val="ppt_w"/>
                                          </p:val>
                                        </p:tav>
                                        <p:tav tm="100000">
                                          <p:val>
                                            <p:fltVal val="0"/>
                                          </p:val>
                                        </p:tav>
                                      </p:tavLst>
                                    </p:anim>
                                    <p:anim calcmode="lin" valueType="num">
                                      <p:cBhvr>
                                        <p:cTn id="253" dur="500"/>
                                        <p:tgtEl>
                                          <p:spTgt spid="24"/>
                                        </p:tgtEl>
                                        <p:attrNameLst>
                                          <p:attrName>ppt_h</p:attrName>
                                        </p:attrNameLst>
                                      </p:cBhvr>
                                      <p:tavLst>
                                        <p:tav tm="0">
                                          <p:val>
                                            <p:strVal val="ppt_h"/>
                                          </p:val>
                                        </p:tav>
                                        <p:tav tm="100000">
                                          <p:val>
                                            <p:fltVal val="0"/>
                                          </p:val>
                                        </p:tav>
                                      </p:tavLst>
                                    </p:anim>
                                    <p:animEffect transition="out" filter="fade">
                                      <p:cBhvr>
                                        <p:cTn id="254" dur="500"/>
                                        <p:tgtEl>
                                          <p:spTgt spid="24"/>
                                        </p:tgtEl>
                                      </p:cBhvr>
                                    </p:animEffect>
                                    <p:set>
                                      <p:cBhvr>
                                        <p:cTn id="255" dur="1" fill="hold">
                                          <p:stCondLst>
                                            <p:cond delay="499"/>
                                          </p:stCondLst>
                                        </p:cTn>
                                        <p:tgtEl>
                                          <p:spTgt spid="24"/>
                                        </p:tgtEl>
                                        <p:attrNameLst>
                                          <p:attrName>style.visibility</p:attrName>
                                        </p:attrNameLst>
                                      </p:cBhvr>
                                      <p:to>
                                        <p:strVal val="hidden"/>
                                      </p:to>
                                    </p:set>
                                  </p:childTnLst>
                                </p:cTn>
                              </p:par>
                              <p:par>
                                <p:cTn id="256" presetID="53" presetClass="exit" presetSubtype="32" fill="hold" grpId="1" nodeType="withEffect">
                                  <p:stCondLst>
                                    <p:cond delay="0"/>
                                  </p:stCondLst>
                                  <p:childTnLst>
                                    <p:anim calcmode="lin" valueType="num">
                                      <p:cBhvr>
                                        <p:cTn id="257" dur="500"/>
                                        <p:tgtEl>
                                          <p:spTgt spid="23"/>
                                        </p:tgtEl>
                                        <p:attrNameLst>
                                          <p:attrName>ppt_w</p:attrName>
                                        </p:attrNameLst>
                                      </p:cBhvr>
                                      <p:tavLst>
                                        <p:tav tm="0">
                                          <p:val>
                                            <p:strVal val="ppt_w"/>
                                          </p:val>
                                        </p:tav>
                                        <p:tav tm="100000">
                                          <p:val>
                                            <p:fltVal val="0"/>
                                          </p:val>
                                        </p:tav>
                                      </p:tavLst>
                                    </p:anim>
                                    <p:anim calcmode="lin" valueType="num">
                                      <p:cBhvr>
                                        <p:cTn id="258" dur="500"/>
                                        <p:tgtEl>
                                          <p:spTgt spid="23"/>
                                        </p:tgtEl>
                                        <p:attrNameLst>
                                          <p:attrName>ppt_h</p:attrName>
                                        </p:attrNameLst>
                                      </p:cBhvr>
                                      <p:tavLst>
                                        <p:tav tm="0">
                                          <p:val>
                                            <p:strVal val="ppt_h"/>
                                          </p:val>
                                        </p:tav>
                                        <p:tav tm="100000">
                                          <p:val>
                                            <p:fltVal val="0"/>
                                          </p:val>
                                        </p:tav>
                                      </p:tavLst>
                                    </p:anim>
                                    <p:animEffect transition="out" filter="fade">
                                      <p:cBhvr>
                                        <p:cTn id="259" dur="500"/>
                                        <p:tgtEl>
                                          <p:spTgt spid="23"/>
                                        </p:tgtEl>
                                      </p:cBhvr>
                                    </p:animEffect>
                                    <p:set>
                                      <p:cBhvr>
                                        <p:cTn id="260" dur="1" fill="hold">
                                          <p:stCondLst>
                                            <p:cond delay="499"/>
                                          </p:stCondLst>
                                        </p:cTn>
                                        <p:tgtEl>
                                          <p:spTgt spid="23"/>
                                        </p:tgtEl>
                                        <p:attrNameLst>
                                          <p:attrName>style.visibility</p:attrName>
                                        </p:attrNameLst>
                                      </p:cBhvr>
                                      <p:to>
                                        <p:strVal val="hidden"/>
                                      </p:to>
                                    </p:set>
                                  </p:childTnLst>
                                </p:cTn>
                              </p:par>
                            </p:childTnLst>
                          </p:cTn>
                        </p:par>
                      </p:childTnLst>
                    </p:cTn>
                  </p:par>
                  <p:par>
                    <p:cTn id="261" fill="hold">
                      <p:stCondLst>
                        <p:cond delay="indefinite"/>
                      </p:stCondLst>
                      <p:childTnLst>
                        <p:par>
                          <p:cTn id="262" fill="hold">
                            <p:stCondLst>
                              <p:cond delay="0"/>
                            </p:stCondLst>
                            <p:childTnLst>
                              <p:par>
                                <p:cTn id="263" presetID="21" presetClass="entr" presetSubtype="1" fill="hold" nodeType="clickEffect">
                                  <p:stCondLst>
                                    <p:cond delay="0"/>
                                  </p:stCondLst>
                                  <p:childTnLst>
                                    <p:set>
                                      <p:cBhvr>
                                        <p:cTn id="264" dur="1" fill="hold">
                                          <p:stCondLst>
                                            <p:cond delay="0"/>
                                          </p:stCondLst>
                                        </p:cTn>
                                        <p:tgtEl>
                                          <p:spTgt spid="30"/>
                                        </p:tgtEl>
                                        <p:attrNameLst>
                                          <p:attrName>style.visibility</p:attrName>
                                        </p:attrNameLst>
                                      </p:cBhvr>
                                      <p:to>
                                        <p:strVal val="visible"/>
                                      </p:to>
                                    </p:set>
                                    <p:animEffect transition="in" filter="wheel(1)">
                                      <p:cBhvr>
                                        <p:cTn id="265" dur="2000"/>
                                        <p:tgtEl>
                                          <p:spTgt spid="30"/>
                                        </p:tgtEl>
                                      </p:cBhvr>
                                    </p:animEffect>
                                  </p:childTnLst>
                                </p:cTn>
                              </p:par>
                            </p:childTnLst>
                          </p:cTn>
                        </p:par>
                        <p:par>
                          <p:cTn id="266" fill="hold">
                            <p:stCondLst>
                              <p:cond delay="2000"/>
                            </p:stCondLst>
                            <p:childTnLst>
                              <p:par>
                                <p:cTn id="267" presetID="12" presetClass="entr" presetSubtype="4" fill="hold" grpId="0" nodeType="afterEffect">
                                  <p:stCondLst>
                                    <p:cond delay="0"/>
                                  </p:stCondLst>
                                  <p:childTnLst>
                                    <p:set>
                                      <p:cBhvr>
                                        <p:cTn id="268" dur="1" fill="hold">
                                          <p:stCondLst>
                                            <p:cond delay="0"/>
                                          </p:stCondLst>
                                        </p:cTn>
                                        <p:tgtEl>
                                          <p:spTgt spid="31"/>
                                        </p:tgtEl>
                                        <p:attrNameLst>
                                          <p:attrName>style.visibility</p:attrName>
                                        </p:attrNameLst>
                                      </p:cBhvr>
                                      <p:to>
                                        <p:strVal val="visible"/>
                                      </p:to>
                                    </p:set>
                                    <p:anim calcmode="lin" valueType="num">
                                      <p:cBhvr additive="base">
                                        <p:cTn id="269" dur="500"/>
                                        <p:tgtEl>
                                          <p:spTgt spid="31"/>
                                        </p:tgtEl>
                                        <p:attrNameLst>
                                          <p:attrName>ppt_y</p:attrName>
                                        </p:attrNameLst>
                                      </p:cBhvr>
                                      <p:tavLst>
                                        <p:tav tm="0">
                                          <p:val>
                                            <p:strVal val="#ppt_y+#ppt_h*1.125000"/>
                                          </p:val>
                                        </p:tav>
                                        <p:tav tm="100000">
                                          <p:val>
                                            <p:strVal val="#ppt_y"/>
                                          </p:val>
                                        </p:tav>
                                      </p:tavLst>
                                    </p:anim>
                                    <p:animEffect transition="in" filter="wipe(up)">
                                      <p:cBhvr>
                                        <p:cTn id="270" dur="500"/>
                                        <p:tgtEl>
                                          <p:spTgt spid="31"/>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ntr" presetSubtype="8" fill="hold" grpId="0" nodeType="clickEffect">
                                  <p:stCondLst>
                                    <p:cond delay="0"/>
                                  </p:stCondLst>
                                  <p:childTnLst>
                                    <p:set>
                                      <p:cBhvr>
                                        <p:cTn id="274" dur="1" fill="hold">
                                          <p:stCondLst>
                                            <p:cond delay="0"/>
                                          </p:stCondLst>
                                        </p:cTn>
                                        <p:tgtEl>
                                          <p:spTgt spid="32"/>
                                        </p:tgtEl>
                                        <p:attrNameLst>
                                          <p:attrName>style.visibility</p:attrName>
                                        </p:attrNameLst>
                                      </p:cBhvr>
                                      <p:to>
                                        <p:strVal val="visible"/>
                                      </p:to>
                                    </p:set>
                                    <p:animEffect transition="in" filter="wipe(left)">
                                      <p:cBhvr>
                                        <p:cTn id="2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3" grpId="0" uiExpand="1" animBg="1"/>
      <p:bldP spid="13" grpId="1" animBg="1"/>
      <p:bldP spid="4" grpId="0" animBg="1"/>
      <p:bldP spid="4" grpId="1" animBg="1"/>
      <p:bldP spid="7" grpId="0" animBg="1"/>
      <p:bldP spid="7" grpId="1" animBg="1"/>
      <p:bldP spid="8" grpId="0" animBg="1"/>
      <p:bldP spid="8" grpId="1" animBg="1"/>
      <p:bldP spid="9" grpId="0" animBg="1"/>
      <p:bldP spid="9" grpId="1" animBg="1"/>
      <p:bldP spid="5" grpId="0" animBg="1"/>
      <p:bldP spid="5"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257"/>
            <a:ext cx="9144000" cy="584775"/>
          </a:xfrm>
          <a:prstGeom prst="rect">
            <a:avLst/>
          </a:prstGeom>
        </p:spPr>
        <p:txBody>
          <a:bodyPr wrap="square">
            <a:spAutoFit/>
          </a:bodyPr>
          <a:lstStyle/>
          <a:p>
            <a:pPr algn="ctr"/>
            <a:r>
              <a:rPr lang="fr-FR" sz="3200" b="1" u="sng"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John Handy LET" pitchFamily="2" charset="0"/>
              </a:rPr>
              <a:t>II. L'Amérique, un continent en cours d'intégration </a:t>
            </a:r>
          </a:p>
        </p:txBody>
      </p:sp>
      <p:sp>
        <p:nvSpPr>
          <p:cNvPr id="3" name="Rectangle 2"/>
          <p:cNvSpPr/>
          <p:nvPr/>
        </p:nvSpPr>
        <p:spPr>
          <a:xfrm>
            <a:off x="5148064" y="476672"/>
            <a:ext cx="3924000"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r-FR" b="1" dirty="0">
                <a:solidFill>
                  <a:srgbClr val="00B050"/>
                </a:solidFill>
                <a:effectLst>
                  <a:outerShdw blurRad="38100" dist="38100" dir="2700000" algn="tl">
                    <a:srgbClr val="000000">
                      <a:alpha val="43137"/>
                    </a:srgbClr>
                  </a:outerShdw>
                </a:effectLst>
                <a:latin typeface="John Handy LET" pitchFamily="2" charset="0"/>
              </a:rPr>
              <a:t>2. Au Sud, des intégrations régionales en opposition aux EUA</a:t>
            </a:r>
          </a:p>
        </p:txBody>
      </p:sp>
      <p:sp>
        <p:nvSpPr>
          <p:cNvPr id="4" name="Rectangle 3"/>
          <p:cNvSpPr/>
          <p:nvPr/>
        </p:nvSpPr>
        <p:spPr>
          <a:xfrm>
            <a:off x="107504" y="476672"/>
            <a:ext cx="4968552" cy="61920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1300" b="1" u="sng" cap="small" dirty="0">
                <a:latin typeface="Tw Cen MT" pitchFamily="34" charset="0"/>
              </a:rPr>
              <a:t>Qu’est-ce que le Mercosur?</a:t>
            </a:r>
          </a:p>
          <a:p>
            <a:pPr algn="just"/>
            <a:r>
              <a:rPr lang="fr-FR" sz="1300" b="1" dirty="0">
                <a:latin typeface="Tw Cen MT" pitchFamily="34" charset="0"/>
              </a:rPr>
              <a:t>Le marché commun du Sud (</a:t>
            </a:r>
            <a:r>
              <a:rPr lang="fr-FR" sz="1300" b="1" dirty="0" err="1">
                <a:latin typeface="Tw Cen MT" pitchFamily="34" charset="0"/>
              </a:rPr>
              <a:t>Mercado</a:t>
            </a:r>
            <a:r>
              <a:rPr lang="fr-FR" sz="1300" b="1" dirty="0">
                <a:latin typeface="Tw Cen MT" pitchFamily="34" charset="0"/>
              </a:rPr>
              <a:t> </a:t>
            </a:r>
            <a:r>
              <a:rPr lang="fr-FR" sz="1300" b="1" dirty="0" err="1">
                <a:latin typeface="Tw Cen MT" pitchFamily="34" charset="0"/>
              </a:rPr>
              <a:t>Comùn</a:t>
            </a:r>
            <a:r>
              <a:rPr lang="fr-FR" sz="1300" b="1" dirty="0">
                <a:latin typeface="Tw Cen MT" pitchFamily="34" charset="0"/>
              </a:rPr>
              <a:t> </a:t>
            </a:r>
            <a:r>
              <a:rPr lang="fr-FR" sz="1300" b="1" dirty="0" err="1">
                <a:latin typeface="Tw Cen MT" pitchFamily="34" charset="0"/>
              </a:rPr>
              <a:t>del</a:t>
            </a:r>
            <a:r>
              <a:rPr lang="fr-FR" sz="1300" b="1" dirty="0">
                <a:latin typeface="Tw Cen MT" pitchFamily="34" charset="0"/>
              </a:rPr>
              <a:t> Sur en espagnol, abrégé Mercosur) constitue le quatrième espace économique du monde, après l’Europe, l’Amérique du Nord et l’Asie du Sud-Est. Il représente un marché de plus de 240 millions de consommateurs, soit 70 % de la population de l’Amérique du Sud. Le PIB du Mercosur est comparable à celui de l’Allemagne, il est estimé à 3 200 milliards de dollars, ce qui représente 80 % de la richesse produite sur le continent </a:t>
            </a:r>
            <a:r>
              <a:rPr lang="fr-FR" sz="1300" b="1" dirty="0" smtClean="0">
                <a:latin typeface="Tw Cen MT" pitchFamily="34" charset="0"/>
              </a:rPr>
              <a:t>sud-américain. Créé </a:t>
            </a:r>
            <a:r>
              <a:rPr lang="fr-FR" sz="1300" b="1" dirty="0">
                <a:latin typeface="Tw Cen MT" pitchFamily="34" charset="0"/>
              </a:rPr>
              <a:t>le 26 mars 1991 par le traité d’</a:t>
            </a:r>
            <a:r>
              <a:rPr lang="fr-FR" sz="1300" b="1" dirty="0" err="1">
                <a:latin typeface="Tw Cen MT" pitchFamily="34" charset="0"/>
              </a:rPr>
              <a:t>Asuncion</a:t>
            </a:r>
            <a:r>
              <a:rPr lang="fr-FR" sz="1300" b="1" dirty="0">
                <a:latin typeface="Tw Cen MT" pitchFamily="34" charset="0"/>
              </a:rPr>
              <a:t>, le Mercosur regroupe aujourd’hui le Brésil, l’Argentine (tous deux déjà liés depuis 1985), l’Uruguay, le Paraguay et le Venezuela. L’entrée de ce dernier pays dans le bloc sud-américain ne s’est pas faite sans mal. Depuis 2006, le Sénat du Paraguay bloquait toute intégration du Venezuela. Mais, à la suite de la destitution très controversée du président paraguayen en juin 2012, les membres du Mercosur ont décidé de suspendre la participation du Paraguay. De fait, le principal obstacle à l’adhésion du Venezuela fut alors levé.</a:t>
            </a:r>
          </a:p>
          <a:p>
            <a:pPr algn="just"/>
            <a:r>
              <a:rPr lang="fr-FR" sz="1300" b="1" dirty="0">
                <a:latin typeface="Tw Cen MT" pitchFamily="34" charset="0"/>
              </a:rPr>
              <a:t>Si on le compare aux autres grands marchés intégrés, le Mercosur se présente comme un outil de coopération moins efficace que l’Union européenne, mais plus poussé que l’Alena (Accord de libre-échange de l’Amérique du Nord). Les objectifs du Mercosur sont multiples et complexes : la libre circulation des biens, des services et des facteurs de production, l’établissement de droits douaniers extérieurs communs, la coordination des politiques économiques et l’harmonisation des législations des États membres. Le libre commerce est institué sur 85 % des 9 000 produits entrant dans les termes de l’accord, principalement les denrées comestibles, les biens d’équipement et certains services informatiques. Ce qui a suscité l’intérêt des pays voisins : le Chili et la Bolivie ont signé un accord de libre-échange avec le Mercosur en </a:t>
            </a:r>
            <a:r>
              <a:rPr lang="fr-FR" sz="1300" b="1" dirty="0" smtClean="0">
                <a:latin typeface="Tw Cen MT" pitchFamily="34" charset="0"/>
              </a:rPr>
              <a:t>1996.</a:t>
            </a:r>
          </a:p>
          <a:p>
            <a:pPr algn="r"/>
            <a:r>
              <a:rPr lang="fr-FR" sz="800" b="1" i="1" dirty="0">
                <a:latin typeface="Tw Cen MT" pitchFamily="34" charset="0"/>
              </a:rPr>
              <a:t>http://www.la-croix.com/Actualite/S-informer/Monde/Le-Venezuela-integre-le-Mercosur-_NG_-2012-08-01-837666</a:t>
            </a:r>
          </a:p>
        </p:txBody>
      </p:sp>
      <p:sp>
        <p:nvSpPr>
          <p:cNvPr id="6" name="ZoneTexte 5"/>
          <p:cNvSpPr txBox="1"/>
          <p:nvPr/>
        </p:nvSpPr>
        <p:spPr>
          <a:xfrm>
            <a:off x="5148064" y="1157819"/>
            <a:ext cx="3924000" cy="1384995"/>
          </a:xfrm>
          <a:prstGeom prst="rect">
            <a:avLst/>
          </a:prstGeom>
          <a:ln>
            <a:solidFill>
              <a:schemeClr val="bg1"/>
            </a:solid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fr-FR" sz="1400" b="1" dirty="0" smtClean="0">
                <a:latin typeface="Tw Cen MT" pitchFamily="34" charset="0"/>
              </a:rPr>
              <a:t>Sur le modèle réalisé précédemment pour l’Alena , collectez les informations du texte vous permettant de définir avec précision ce qu’est le Mercosur (poids, membres, missions). Peut-on considérer cette organisation comme une réussite. Justifiez.</a:t>
            </a:r>
            <a:endParaRPr lang="fr-FR" sz="1400" b="1" dirty="0">
              <a:latin typeface="Tw Cen MT" pitchFamily="34" charset="0"/>
            </a:endParaRPr>
          </a:p>
        </p:txBody>
      </p:sp>
      <p:sp>
        <p:nvSpPr>
          <p:cNvPr id="8" name="Rectangle 7"/>
          <p:cNvSpPr/>
          <p:nvPr/>
        </p:nvSpPr>
        <p:spPr>
          <a:xfrm>
            <a:off x="5148064" y="2627034"/>
            <a:ext cx="3924000" cy="418576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400" b="1" u="sng" cap="small" dirty="0" smtClean="0">
                <a:latin typeface="Tw Cen MT" pitchFamily="34" charset="0"/>
              </a:rPr>
              <a:t>Le Mercosur</a:t>
            </a:r>
          </a:p>
          <a:p>
            <a:pPr algn="ctr"/>
            <a:r>
              <a:rPr lang="fr-FR" sz="1400" b="1" dirty="0" smtClean="0">
                <a:latin typeface="Tw Cen MT" pitchFamily="34" charset="0"/>
              </a:rPr>
              <a:t>Il </a:t>
            </a:r>
            <a:r>
              <a:rPr lang="fr-FR" sz="1400" b="1" dirty="0">
                <a:latin typeface="Tw Cen MT" pitchFamily="34" charset="0"/>
              </a:rPr>
              <a:t>regroupe depuis </a:t>
            </a:r>
            <a:r>
              <a:rPr lang="fr-FR" sz="1400" b="1" dirty="0" smtClean="0">
                <a:latin typeface="Tw Cen MT" pitchFamily="34" charset="0"/>
              </a:rPr>
              <a:t>1991 le Brésil, l’Argentine, le Paraguay, l’Uruguay et depuis 2012 le Venezuela soit 240 </a:t>
            </a:r>
            <a:r>
              <a:rPr lang="fr-FR" sz="1400" b="1" dirty="0">
                <a:latin typeface="Tw Cen MT" pitchFamily="34" charset="0"/>
              </a:rPr>
              <a:t>millions de personnes </a:t>
            </a:r>
            <a:r>
              <a:rPr lang="fr-FR" sz="1400" b="1" dirty="0" smtClean="0">
                <a:latin typeface="Tw Cen MT" pitchFamily="34" charset="0"/>
              </a:rPr>
              <a:t>(70% de la population de l’Amérique du Sud). Cet organisation constitue la 4</a:t>
            </a:r>
            <a:r>
              <a:rPr lang="fr-FR" sz="1400" b="1" baseline="30000" dirty="0" smtClean="0">
                <a:latin typeface="Tw Cen MT" pitchFamily="34" charset="0"/>
              </a:rPr>
              <a:t>ème</a:t>
            </a:r>
            <a:r>
              <a:rPr lang="fr-FR" sz="1400" b="1" dirty="0" smtClean="0">
                <a:latin typeface="Tw Cen MT" pitchFamily="34" charset="0"/>
              </a:rPr>
              <a:t> aire </a:t>
            </a:r>
            <a:r>
              <a:rPr lang="fr-FR" sz="1400" b="1" dirty="0">
                <a:latin typeface="Tw Cen MT" pitchFamily="34" charset="0"/>
              </a:rPr>
              <a:t>de puissance de la planète. Son </a:t>
            </a:r>
            <a:r>
              <a:rPr lang="fr-FR" sz="1400" b="1" dirty="0" smtClean="0">
                <a:latin typeface="Tw Cen MT" pitchFamily="34" charset="0"/>
              </a:rPr>
              <a:t>PIB </a:t>
            </a:r>
            <a:r>
              <a:rPr lang="fr-FR" sz="1400" b="1" dirty="0">
                <a:latin typeface="Tw Cen MT" pitchFamily="34" charset="0"/>
              </a:rPr>
              <a:t>de </a:t>
            </a:r>
            <a:r>
              <a:rPr lang="fr-FR" sz="1400" b="1" dirty="0" smtClean="0">
                <a:latin typeface="Tw Cen MT" pitchFamily="34" charset="0"/>
              </a:rPr>
              <a:t>3200 </a:t>
            </a:r>
            <a:r>
              <a:rPr lang="fr-FR" sz="1400" b="1" dirty="0">
                <a:latin typeface="Tw Cen MT" pitchFamily="34" charset="0"/>
              </a:rPr>
              <a:t>milliards de </a:t>
            </a:r>
            <a:r>
              <a:rPr lang="fr-FR" sz="1400" b="1" dirty="0" smtClean="0">
                <a:latin typeface="Tw Cen MT" pitchFamily="34" charset="0"/>
              </a:rPr>
              <a:t>dollars représente 80% de la richesse produite sur le continent sud-américain. Le Mercosur organise </a:t>
            </a:r>
            <a:r>
              <a:rPr lang="fr-FR" sz="1400" b="1" dirty="0">
                <a:latin typeface="Tw Cen MT" pitchFamily="34" charset="0"/>
              </a:rPr>
              <a:t>la libre circulation </a:t>
            </a:r>
            <a:r>
              <a:rPr lang="fr-FR" sz="1400" b="1" dirty="0" smtClean="0">
                <a:latin typeface="Tw Cen MT" pitchFamily="34" charset="0"/>
              </a:rPr>
              <a:t>des biens (denrées comestibles, biens d’équipement) </a:t>
            </a:r>
            <a:r>
              <a:rPr lang="fr-FR" sz="1400" b="1" dirty="0">
                <a:latin typeface="Tw Cen MT" pitchFamily="34" charset="0"/>
              </a:rPr>
              <a:t>des </a:t>
            </a:r>
            <a:r>
              <a:rPr lang="fr-FR" sz="1400" b="1" dirty="0" smtClean="0">
                <a:latin typeface="Tw Cen MT" pitchFamily="34" charset="0"/>
              </a:rPr>
              <a:t>services (ex : service informatique) et des facteurs de production, établit des taxes douanières extérieurs communs (protectionnisme), coordonne les politiques économique et harmonise les législations. Sa réussite fait que certains pays voisins sont associés à cette organisation régionale. La Bolivie est en train de remplir les conditions pour en devenir membre de plein droit.</a:t>
            </a:r>
            <a:endParaRPr lang="fr-FR" sz="1400" b="1" dirty="0">
              <a:latin typeface="Tw Cen MT" pitchFamily="34" charset="0"/>
            </a:endParaRPr>
          </a:p>
        </p:txBody>
      </p:sp>
      <p:pic>
        <p:nvPicPr>
          <p:cNvPr id="2050" name="Picture 2" descr="http://www.opalc.org/web/images/stories/INTE/Rgionalisme_2009.jpg"/>
          <p:cNvPicPr preferRelativeResize="0">
            <a:picLocks noChangeArrowheads="1"/>
          </p:cNvPicPr>
          <p:nvPr/>
        </p:nvPicPr>
        <p:blipFill rotWithShape="1">
          <a:blip r:embed="rId3">
            <a:extLst>
              <a:ext uri="{BEBA8EAE-BF5A-486C-A8C5-ECC9F3942E4B}">
                <a14:imgProps xmlns:a14="http://schemas.microsoft.com/office/drawing/2010/main">
                  <a14:imgLayer r:embed="rId4">
                    <a14:imgEffect>
                      <a14:brightnessContrast bright="-26000" contrast="54000"/>
                    </a14:imgEffect>
                  </a14:imgLayer>
                </a14:imgProps>
              </a:ext>
              <a:ext uri="{28A0092B-C50C-407E-A947-70E740481C1C}">
                <a14:useLocalDpi xmlns:a14="http://schemas.microsoft.com/office/drawing/2010/main" val="0"/>
              </a:ext>
            </a:extLst>
          </a:blip>
          <a:srcRect l="2904" r="2302" b="3973"/>
          <a:stretch/>
        </p:blipFill>
        <p:spPr bwMode="auto">
          <a:xfrm>
            <a:off x="136496" y="476234"/>
            <a:ext cx="4032448" cy="6336000"/>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4211960" y="1157819"/>
            <a:ext cx="4860000" cy="1169551"/>
          </a:xfrm>
          <a:prstGeom prst="rect">
            <a:avLst/>
          </a:prstGeom>
          <a:ln>
            <a:solidFill>
              <a:schemeClr val="bg1"/>
            </a:solid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fr-FR" sz="1400" b="1" dirty="0" smtClean="0">
                <a:latin typeface="Tw Cen MT" pitchFamily="34" charset="0"/>
              </a:rPr>
              <a:t>Observez la carte ci contre : combien dénombre-t-on d’organisations régionales au sein du sous continent américain  ? (Amérique centrale et caraïbes comprises).  Que peut-on en déduire sur les processus d’intégrations régionales dans cette partie du continent.</a:t>
            </a:r>
            <a:endParaRPr lang="fr-FR" sz="1400" b="1" dirty="0">
              <a:latin typeface="Tw Cen MT" pitchFamily="34" charset="0"/>
            </a:endParaRPr>
          </a:p>
        </p:txBody>
      </p:sp>
      <p:sp>
        <p:nvSpPr>
          <p:cNvPr id="10" name="Rectangle 9"/>
          <p:cNvSpPr/>
          <p:nvPr/>
        </p:nvSpPr>
        <p:spPr>
          <a:xfrm>
            <a:off x="4212064" y="2412410"/>
            <a:ext cx="4860000" cy="446400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300" b="1" dirty="0" smtClean="0">
                <a:latin typeface="Tw Cen MT" pitchFamily="34" charset="0"/>
              </a:rPr>
              <a:t>Il existe actuellement 8 associations régionales (9 si on ajoute la récente création du </a:t>
            </a:r>
            <a:r>
              <a:rPr lang="fr-FR" sz="1300" b="1" cap="small" dirty="0" err="1" smtClean="0">
                <a:latin typeface="Tw Cen MT" pitchFamily="34" charset="0"/>
              </a:rPr>
              <a:t>Celac</a:t>
            </a:r>
            <a:r>
              <a:rPr lang="fr-FR" sz="1300" b="1" dirty="0">
                <a:latin typeface="Tw Cen MT" pitchFamily="34" charset="0"/>
              </a:rPr>
              <a:t> -</a:t>
            </a:r>
            <a:r>
              <a:rPr lang="fr-FR" sz="1300" b="1" dirty="0" smtClean="0">
                <a:latin typeface="Tw Cen MT" pitchFamily="34" charset="0"/>
              </a:rPr>
              <a:t>Communauté </a:t>
            </a:r>
            <a:r>
              <a:rPr lang="fr-FR" sz="1300" b="1" dirty="0">
                <a:latin typeface="Tw Cen MT" pitchFamily="34" charset="0"/>
              </a:rPr>
              <a:t>des Etats Latino Américains et des </a:t>
            </a:r>
            <a:r>
              <a:rPr lang="fr-FR" sz="1300" b="1" dirty="0" smtClean="0">
                <a:latin typeface="Tw Cen MT" pitchFamily="34" charset="0"/>
              </a:rPr>
              <a:t>Caraïbes créée </a:t>
            </a:r>
            <a:r>
              <a:rPr lang="fr-FR" sz="1300" b="1" dirty="0">
                <a:latin typeface="Tw Cen MT" pitchFamily="34" charset="0"/>
              </a:rPr>
              <a:t>en </a:t>
            </a:r>
            <a:r>
              <a:rPr lang="fr-FR" sz="1300" b="1" dirty="0" smtClean="0">
                <a:latin typeface="Tw Cen MT" pitchFamily="34" charset="0"/>
              </a:rPr>
              <a:t>2011:  </a:t>
            </a:r>
            <a:r>
              <a:rPr lang="fr-FR" sz="1300" b="1" dirty="0">
                <a:latin typeface="Tw Cen MT" pitchFamily="34" charset="0"/>
              </a:rPr>
              <a:t>forum culturel et politique pour un développement du bloc latino- </a:t>
            </a:r>
            <a:r>
              <a:rPr lang="fr-FR" sz="1300" b="1" dirty="0" smtClean="0">
                <a:latin typeface="Tw Cen MT" pitchFamily="34" charset="0"/>
              </a:rPr>
              <a:t>américain</a:t>
            </a:r>
            <a:r>
              <a:rPr lang="fr-FR" sz="1300" b="1" dirty="0">
                <a:latin typeface="Tw Cen MT" pitchFamily="34" charset="0"/>
              </a:rPr>
              <a:t>). Elles s'appuient sur la constitution d'ensembles régionaux à multiples participants, mais aussi, sur de grands projets structurants. Cependant, ces associations locales sont trop nombreuses pour être efficaces (disparités entre états membres, superposition des unions...). La fragmentation politique en Amérique centrale perpétue l'emprise étasunienne. Malgré la création du Marché Commun Centre Américain et la Communauté des Caraïbes(CARICOM), ces pays restent fragiles et montrent une dépendance forte dans le secteur agricole ou touristique notamment. La volonté d'intégration à l'échelle de l'Amérique latine a vu le rapprochement entre le Mercosur et la CAN (Communauté Andine des Nations) et a abouti à la création dès 2004 de la Communauté Sud Américaine des Nations qui est devenue en 2008 l'UNASUR (Union des Nations Sud Américaines) à Brasilia. Cette alliance favorise la construction d'infrastructures pour connecter les territoires </a:t>
            </a:r>
            <a:r>
              <a:rPr lang="fr-FR" sz="1300" b="1" dirty="0" smtClean="0">
                <a:latin typeface="Tw Cen MT" pitchFamily="34" charset="0"/>
              </a:rPr>
              <a:t>(ex :construction </a:t>
            </a:r>
            <a:r>
              <a:rPr lang="fr-FR" sz="1300" b="1" dirty="0">
                <a:latin typeface="Tw Cen MT" pitchFamily="34" charset="0"/>
              </a:rPr>
              <a:t>d'un gazoduc entre le Venezuela </a:t>
            </a:r>
            <a:r>
              <a:rPr lang="fr-FR" sz="1300" b="1">
                <a:latin typeface="Tw Cen MT" pitchFamily="34" charset="0"/>
              </a:rPr>
              <a:t>et </a:t>
            </a:r>
            <a:r>
              <a:rPr lang="fr-FR" sz="1300" b="1" smtClean="0">
                <a:latin typeface="Tw Cen MT" pitchFamily="34" charset="0"/>
              </a:rPr>
              <a:t>l'Argentine). </a:t>
            </a:r>
            <a:r>
              <a:rPr lang="fr-FR" sz="1300" b="1" dirty="0" smtClean="0">
                <a:latin typeface="Tw Cen MT" pitchFamily="34" charset="0"/>
              </a:rPr>
              <a:t>Enfin, pour </a:t>
            </a:r>
            <a:r>
              <a:rPr lang="fr-FR" sz="1300" b="1" dirty="0">
                <a:latin typeface="Tw Cen MT" pitchFamily="34" charset="0"/>
              </a:rPr>
              <a:t>contrer la </a:t>
            </a:r>
            <a:r>
              <a:rPr lang="fr-FR" sz="1300" b="1" dirty="0" smtClean="0">
                <a:latin typeface="Tw Cen MT" pitchFamily="34" charset="0"/>
              </a:rPr>
              <a:t>ZLEA le Venezuela </a:t>
            </a:r>
            <a:r>
              <a:rPr lang="fr-FR" sz="1300" b="1" dirty="0">
                <a:latin typeface="Tw Cen MT" pitchFamily="34" charset="0"/>
              </a:rPr>
              <a:t>a impulsé en 2005 l'ALBA </a:t>
            </a:r>
            <a:r>
              <a:rPr lang="fr-FR" sz="1300" b="1" dirty="0" smtClean="0">
                <a:latin typeface="Tw Cen MT" pitchFamily="34" charset="0"/>
              </a:rPr>
              <a:t>(L'Alliance </a:t>
            </a:r>
            <a:r>
              <a:rPr lang="fr-FR" sz="1300" b="1" dirty="0">
                <a:latin typeface="Tw Cen MT" pitchFamily="34" charset="0"/>
              </a:rPr>
              <a:t>Bolivarienne des peuples </a:t>
            </a:r>
            <a:r>
              <a:rPr lang="fr-FR" sz="1300" b="1" dirty="0" smtClean="0">
                <a:latin typeface="Tw Cen MT" pitchFamily="34" charset="0"/>
              </a:rPr>
              <a:t>d'Amérique).</a:t>
            </a:r>
            <a:endParaRPr lang="fr-FR" sz="1300" b="1" dirty="0">
              <a:latin typeface="Tw Cen MT" pitchFamily="34" charset="0"/>
            </a:endParaRPr>
          </a:p>
        </p:txBody>
      </p:sp>
    </p:spTree>
    <p:extLst>
      <p:ext uri="{BB962C8B-B14F-4D97-AF65-F5344CB8AC3E}">
        <p14:creationId xmlns:p14="http://schemas.microsoft.com/office/powerpoint/2010/main" val="17201908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500"/>
                                        <p:tgtEl>
                                          <p:spTgt spid="4"/>
                                        </p:tgtEl>
                                        <p:attrNameLst>
                                          <p:attrName>ppt_w</p:attrName>
                                        </p:attrNameLst>
                                      </p:cBhvr>
                                      <p:tavLst>
                                        <p:tav tm="0">
                                          <p:val>
                                            <p:strVal val="ppt_w"/>
                                          </p:val>
                                        </p:tav>
                                        <p:tav tm="100000">
                                          <p:val>
                                            <p:fltVal val="0"/>
                                          </p:val>
                                        </p:tav>
                                      </p:tavLst>
                                    </p:anim>
                                    <p:anim calcmode="lin" valueType="num">
                                      <p:cBhvr>
                                        <p:cTn id="34" dur="500"/>
                                        <p:tgtEl>
                                          <p:spTgt spid="4"/>
                                        </p:tgtEl>
                                        <p:attrNameLst>
                                          <p:attrName>ppt_h</p:attrName>
                                        </p:attrNameLst>
                                      </p:cBhvr>
                                      <p:tavLst>
                                        <p:tav tm="0">
                                          <p:val>
                                            <p:strVal val="ppt_h"/>
                                          </p:val>
                                        </p:tav>
                                        <p:tav tm="100000">
                                          <p:val>
                                            <p:fltVal val="0"/>
                                          </p:val>
                                        </p:tav>
                                      </p:tavLst>
                                    </p:anim>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53" presetClass="exit" presetSubtype="32" fill="hold" grpId="1" nodeType="withEffect">
                                  <p:stCondLst>
                                    <p:cond delay="0"/>
                                  </p:stCondLst>
                                  <p:childTnLst>
                                    <p:anim calcmode="lin" valueType="num">
                                      <p:cBhvr>
                                        <p:cTn id="38" dur="500"/>
                                        <p:tgtEl>
                                          <p:spTgt spid="8"/>
                                        </p:tgtEl>
                                        <p:attrNameLst>
                                          <p:attrName>ppt_w</p:attrName>
                                        </p:attrNameLst>
                                      </p:cBhvr>
                                      <p:tavLst>
                                        <p:tav tm="0">
                                          <p:val>
                                            <p:strVal val="ppt_w"/>
                                          </p:val>
                                        </p:tav>
                                        <p:tav tm="100000">
                                          <p:val>
                                            <p:fltVal val="0"/>
                                          </p:val>
                                        </p:tav>
                                      </p:tavLst>
                                    </p:anim>
                                    <p:anim calcmode="lin" valueType="num">
                                      <p:cBhvr>
                                        <p:cTn id="39" dur="500"/>
                                        <p:tgtEl>
                                          <p:spTgt spid="8"/>
                                        </p:tgtEl>
                                        <p:attrNameLst>
                                          <p:attrName>ppt_h</p:attrName>
                                        </p:attrNameLst>
                                      </p:cBhvr>
                                      <p:tavLst>
                                        <p:tav tm="0">
                                          <p:val>
                                            <p:strVal val="ppt_h"/>
                                          </p:val>
                                        </p:tav>
                                        <p:tav tm="100000">
                                          <p:val>
                                            <p:fltVal val="0"/>
                                          </p:val>
                                        </p:tav>
                                      </p:tavLst>
                                    </p:anim>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53" presetClass="exit" presetSubtype="32" fill="hold" grpId="1" nodeType="withEffect">
                                  <p:stCondLst>
                                    <p:cond delay="0"/>
                                  </p:stCondLst>
                                  <p:childTnLst>
                                    <p:anim calcmode="lin" valueType="num">
                                      <p:cBhvr>
                                        <p:cTn id="43" dur="500"/>
                                        <p:tgtEl>
                                          <p:spTgt spid="6"/>
                                        </p:tgtEl>
                                        <p:attrNameLst>
                                          <p:attrName>ppt_w</p:attrName>
                                        </p:attrNameLst>
                                      </p:cBhvr>
                                      <p:tavLst>
                                        <p:tav tm="0">
                                          <p:val>
                                            <p:strVal val="ppt_w"/>
                                          </p:val>
                                        </p:tav>
                                        <p:tav tm="100000">
                                          <p:val>
                                            <p:fltVal val="0"/>
                                          </p:val>
                                        </p:tav>
                                      </p:tavLst>
                                    </p:anim>
                                    <p:anim calcmode="lin" valueType="num">
                                      <p:cBhvr>
                                        <p:cTn id="44" dur="500"/>
                                        <p:tgtEl>
                                          <p:spTgt spid="6"/>
                                        </p:tgtEl>
                                        <p:attrNameLst>
                                          <p:attrName>ppt_h</p:attrName>
                                        </p:attrNameLst>
                                      </p:cBhvr>
                                      <p:tavLst>
                                        <p:tav tm="0">
                                          <p:val>
                                            <p:strVal val="ppt_h"/>
                                          </p:val>
                                        </p:tav>
                                        <p:tav tm="100000">
                                          <p:val>
                                            <p:fltVal val="0"/>
                                          </p:val>
                                        </p:tav>
                                      </p:tavLst>
                                    </p:anim>
                                    <p:animEffect transition="out" filter="fade">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2050"/>
                                        </p:tgtEl>
                                        <p:attrNameLst>
                                          <p:attrName>style.visibility</p:attrName>
                                        </p:attrNameLst>
                                      </p:cBhvr>
                                      <p:to>
                                        <p:strVal val="visible"/>
                                      </p:to>
                                    </p:set>
                                    <p:animEffect transition="in" filter="wheel(1)">
                                      <p:cBhvr>
                                        <p:cTn id="51" dur="2000"/>
                                        <p:tgtEl>
                                          <p:spTgt spid="2050"/>
                                        </p:tgtEl>
                                      </p:cBhvr>
                                    </p:animEffect>
                                  </p:childTnLst>
                                </p:cTn>
                              </p:par>
                            </p:childTnLst>
                          </p:cTn>
                        </p:par>
                        <p:par>
                          <p:cTn id="52" fill="hold">
                            <p:stCondLst>
                              <p:cond delay="2000"/>
                            </p:stCondLst>
                            <p:childTnLst>
                              <p:par>
                                <p:cTn id="53" presetID="1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p:tgtEl>
                                          <p:spTgt spid="9"/>
                                        </p:tgtEl>
                                        <p:attrNameLst>
                                          <p:attrName>ppt_y</p:attrName>
                                        </p:attrNameLst>
                                      </p:cBhvr>
                                      <p:tavLst>
                                        <p:tav tm="0">
                                          <p:val>
                                            <p:strVal val="#ppt_y+#ppt_h*1.125000"/>
                                          </p:val>
                                        </p:tav>
                                        <p:tav tm="100000">
                                          <p:val>
                                            <p:strVal val="#ppt_y"/>
                                          </p:val>
                                        </p:tav>
                                      </p:tavLst>
                                    </p:anim>
                                    <p:animEffect transition="in" filter="wipe(up)">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4" grpId="1" animBg="1"/>
      <p:bldP spid="6" grpId="0" animBg="1"/>
      <p:bldP spid="6" grpId="1" animBg="1"/>
      <p:bldP spid="8" grpId="0" animBg="1"/>
      <p:bldP spid="8" grpId="1"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257"/>
            <a:ext cx="9144000" cy="584775"/>
          </a:xfrm>
          <a:prstGeom prst="rect">
            <a:avLst/>
          </a:prstGeom>
        </p:spPr>
        <p:txBody>
          <a:bodyPr wrap="square">
            <a:spAutoFit/>
          </a:bodyPr>
          <a:lstStyle/>
          <a:p>
            <a:pPr algn="ctr"/>
            <a:r>
              <a:rPr lang="fr-FR" sz="3200" b="1" u="sng"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John Handy LET" pitchFamily="2" charset="0"/>
              </a:rPr>
              <a:t>II. L'Amérique, un continent en cours d'intégration </a:t>
            </a:r>
          </a:p>
        </p:txBody>
      </p:sp>
      <p:sp>
        <p:nvSpPr>
          <p:cNvPr id="3" name="Rectangle 2"/>
          <p:cNvSpPr/>
          <p:nvPr/>
        </p:nvSpPr>
        <p:spPr>
          <a:xfrm>
            <a:off x="4860032" y="548680"/>
            <a:ext cx="4211960"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r-FR" b="1" dirty="0">
                <a:solidFill>
                  <a:srgbClr val="00B050"/>
                </a:solidFill>
                <a:effectLst>
                  <a:outerShdw blurRad="38100" dist="38100" dir="2700000" algn="tl">
                    <a:srgbClr val="000000">
                      <a:alpha val="43137"/>
                    </a:srgbClr>
                  </a:outerShdw>
                </a:effectLst>
                <a:latin typeface="John Handy LET" pitchFamily="2" charset="0"/>
              </a:rPr>
              <a:t>3. A l'échelle continentale, une intégration en panne</a:t>
            </a:r>
          </a:p>
        </p:txBody>
      </p:sp>
      <p:sp>
        <p:nvSpPr>
          <p:cNvPr id="4" name="Rectangle 3"/>
          <p:cNvSpPr/>
          <p:nvPr/>
        </p:nvSpPr>
        <p:spPr>
          <a:xfrm>
            <a:off x="107504" y="616034"/>
            <a:ext cx="4608512" cy="59093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1400" b="1" u="sng" cap="small" dirty="0" smtClean="0">
                <a:latin typeface="Tw Cen MT" pitchFamily="34" charset="0"/>
              </a:rPr>
              <a:t>La ZLEA, un projet gelé.</a:t>
            </a:r>
          </a:p>
          <a:p>
            <a:pPr algn="just">
              <a:tabLst>
                <a:tab pos="3681413" algn="l"/>
              </a:tabLst>
            </a:pPr>
            <a:r>
              <a:rPr lang="fr-FR" sz="1400" b="1" dirty="0" smtClean="0">
                <a:latin typeface="Tw Cen MT" pitchFamily="34" charset="0"/>
              </a:rPr>
              <a:t>Le </a:t>
            </a:r>
            <a:r>
              <a:rPr lang="fr-FR" sz="1400" b="1" dirty="0">
                <a:latin typeface="Tw Cen MT" pitchFamily="34" charset="0"/>
              </a:rPr>
              <a:t>projet de Zone de libre-échange des </a:t>
            </a:r>
            <a:endParaRPr lang="fr-FR" sz="1400" b="1" dirty="0" smtClean="0">
              <a:latin typeface="Tw Cen MT" pitchFamily="34" charset="0"/>
            </a:endParaRPr>
          </a:p>
          <a:p>
            <a:pPr algn="just">
              <a:tabLst>
                <a:tab pos="3681413" algn="l"/>
              </a:tabLst>
            </a:pPr>
            <a:r>
              <a:rPr lang="fr-FR" sz="1400" b="1" dirty="0" smtClean="0">
                <a:latin typeface="Tw Cen MT" pitchFamily="34" charset="0"/>
              </a:rPr>
              <a:t>Amériques </a:t>
            </a:r>
            <a:r>
              <a:rPr lang="fr-FR" sz="1400" b="1" dirty="0">
                <a:latin typeface="Tw Cen MT" pitchFamily="34" charset="0"/>
              </a:rPr>
              <a:t>se situe dans une perspective </a:t>
            </a:r>
            <a:endParaRPr lang="fr-FR" sz="1400" b="1" dirty="0" smtClean="0">
              <a:latin typeface="Tw Cen MT" pitchFamily="34" charset="0"/>
            </a:endParaRPr>
          </a:p>
          <a:p>
            <a:pPr algn="just">
              <a:tabLst>
                <a:tab pos="3681413" algn="l"/>
              </a:tabLst>
            </a:pPr>
            <a:r>
              <a:rPr lang="fr-FR" sz="1400" b="1" dirty="0" smtClean="0">
                <a:latin typeface="Tw Cen MT" pitchFamily="34" charset="0"/>
              </a:rPr>
              <a:t>d’intégration </a:t>
            </a:r>
            <a:r>
              <a:rPr lang="fr-FR" sz="1400" b="1" dirty="0">
                <a:latin typeface="Tw Cen MT" pitchFamily="34" charset="0"/>
              </a:rPr>
              <a:t>des économies de l’Amérique </a:t>
            </a:r>
            <a:endParaRPr lang="fr-FR" sz="1400" b="1" dirty="0" smtClean="0">
              <a:latin typeface="Tw Cen MT" pitchFamily="34" charset="0"/>
            </a:endParaRPr>
          </a:p>
          <a:p>
            <a:pPr algn="just">
              <a:tabLst>
                <a:tab pos="3681413" algn="l"/>
              </a:tabLst>
            </a:pPr>
            <a:r>
              <a:rPr lang="fr-FR" sz="1400" b="1" dirty="0" smtClean="0">
                <a:latin typeface="Tw Cen MT" pitchFamily="34" charset="0"/>
              </a:rPr>
              <a:t>latine </a:t>
            </a:r>
            <a:r>
              <a:rPr lang="fr-FR" sz="1400" b="1" dirty="0">
                <a:latin typeface="Tw Cen MT" pitchFamily="34" charset="0"/>
              </a:rPr>
              <a:t>dans celle des États-Unis, sur le </a:t>
            </a:r>
            <a:r>
              <a:rPr lang="fr-FR" sz="1400" b="1" dirty="0" smtClean="0">
                <a:latin typeface="Tw Cen MT" pitchFamily="34" charset="0"/>
              </a:rPr>
              <a:t>modèle</a:t>
            </a:r>
          </a:p>
          <a:p>
            <a:pPr algn="just"/>
            <a:r>
              <a:rPr lang="fr-FR" sz="1400" b="1" dirty="0" smtClean="0">
                <a:latin typeface="Tw Cen MT" pitchFamily="34" charset="0"/>
              </a:rPr>
              <a:t>de </a:t>
            </a:r>
            <a:r>
              <a:rPr lang="fr-FR" sz="1400" b="1" dirty="0">
                <a:latin typeface="Tw Cen MT" pitchFamily="34" charset="0"/>
              </a:rPr>
              <a:t>l’ALENA (Accord de libre-échange entre les États-Unis, le Canada et le Mexique). L’idée d’un tel traité, allant de l’Alaska à la Terre de Feu, a été lancée en juin 1990 par le président George H. Bush et reprise par ses successeurs. On en mesure l’enjeu lorsqu’on sait que la zone concernée est peuplée de 800 millions d’habitants et qu’elle représente 40% du PIB mondial et 20% du commerce de la planète. Cependant, comme dans le cas de l’ALENA, il existe de fortes différences entre les partenaires. Les États-Unis et le Canada représentent 81% du PIB de la zone et les autres 19%, dont le Brésil qui représente à lui seul 10% du PIB. L’objectif est d’établir des règles multilatérales qui assurent la libre circulation des marchandises et des capitaux. Il s’agit, entre autres, d’abolir les traitements préférentiels et de protéger les </a:t>
            </a:r>
            <a:r>
              <a:rPr lang="fr-FR" sz="1400" b="1" dirty="0" smtClean="0">
                <a:latin typeface="Tw Cen MT" pitchFamily="34" charset="0"/>
              </a:rPr>
              <a:t>investissements.</a:t>
            </a:r>
          </a:p>
          <a:p>
            <a:pPr algn="just"/>
            <a:r>
              <a:rPr lang="fr-FR" sz="1400" b="1" dirty="0" smtClean="0">
                <a:latin typeface="Tw Cen MT" pitchFamily="34" charset="0"/>
              </a:rPr>
              <a:t>Alors </a:t>
            </a:r>
            <a:r>
              <a:rPr lang="fr-FR" sz="1400" b="1" dirty="0">
                <a:latin typeface="Tw Cen MT" pitchFamily="34" charset="0"/>
              </a:rPr>
              <a:t>que le projet devait entrer en vigueur 2005, les négociations se sont bloquées depuis plusieurs années. Pour contourner ces freins au libre-échange sur le continent, Washington s’emploie maintenant à privilégier la négociation de traités multilatéraux et bilatéraux de libre-échange (Colombie, Chili, Pérou, Amérique centrale, etc</a:t>
            </a:r>
            <a:r>
              <a:rPr lang="fr-FR" sz="1400" b="1" dirty="0" smtClean="0">
                <a:latin typeface="Tw Cen MT" pitchFamily="34" charset="0"/>
              </a:rPr>
              <a:t>.)</a:t>
            </a:r>
          </a:p>
          <a:p>
            <a:pPr algn="r"/>
            <a:r>
              <a:rPr lang="fr-FR" sz="1400" b="1" i="1" dirty="0">
                <a:latin typeface="Tw Cen MT" pitchFamily="34" charset="0"/>
              </a:rPr>
              <a:t>http://risal.collectifs.net/spip.php?mot622</a:t>
            </a:r>
          </a:p>
        </p:txBody>
      </p:sp>
      <p:pic>
        <p:nvPicPr>
          <p:cNvPr id="3074" name="Picture 2" descr="Logo_ZLEA"/>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63516" y="548680"/>
            <a:ext cx="952500" cy="1085851"/>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860032" y="1268760"/>
            <a:ext cx="4211960" cy="954107"/>
          </a:xfrm>
          <a:prstGeom prst="rect">
            <a:avLst/>
          </a:prstGeom>
          <a:ln>
            <a:solidFill>
              <a:schemeClr val="bg1"/>
            </a:solid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fr-FR" sz="1400" b="1" dirty="0" smtClean="0">
                <a:latin typeface="Tw Cen MT" pitchFamily="34" charset="0"/>
              </a:rPr>
              <a:t>Qu’est ce que la ZLEA ? Qui est à l’origine de ce projet ? Sur quel modèle a-t-il été bâti ? Quelles oppositions rencontre-t-il ? Comment les EUA contournent-ils l’échec de ce processus . </a:t>
            </a:r>
            <a:endParaRPr lang="fr-FR" sz="1400" b="1" dirty="0">
              <a:latin typeface="Tw Cen MT" pitchFamily="34" charset="0"/>
            </a:endParaRPr>
          </a:p>
        </p:txBody>
      </p:sp>
      <p:sp>
        <p:nvSpPr>
          <p:cNvPr id="7" name="Rectangle 6"/>
          <p:cNvSpPr/>
          <p:nvPr/>
        </p:nvSpPr>
        <p:spPr>
          <a:xfrm>
            <a:off x="4860032" y="2276872"/>
            <a:ext cx="4211896" cy="209288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300" b="1" dirty="0" smtClean="0">
                <a:latin typeface="Tw Cen MT" pitchFamily="34" charset="0"/>
              </a:rPr>
              <a:t>La ZLEA est un projet de zone de libre échange panaméricaine dont les bases furent posées dès 1990 par les Etats-Unis. Il s’agit en fait d’une extension du modèle de l’Alena à savoir établir des règles qui assureraient la libre circulation des marchandises et des capitaux. Aujourd’hui, le projet est en berne car il a rencontré l’opposition de nombreux pays notamment en Amérique du Sud. Pour contourner le gel de ce projet, les EUA signent des accords commerciaux bilatéraux avec certains pays (Colombie, Chili, Pérou).</a:t>
            </a:r>
            <a:endParaRPr lang="fr-FR" sz="1300" b="1" dirty="0">
              <a:latin typeface="Tw Cen MT" pitchFamily="34" charset="0"/>
            </a:endParaRPr>
          </a:p>
        </p:txBody>
      </p:sp>
    </p:spTree>
    <p:extLst>
      <p:ext uri="{BB962C8B-B14F-4D97-AF65-F5344CB8AC3E}">
        <p14:creationId xmlns:p14="http://schemas.microsoft.com/office/powerpoint/2010/main" val="10264978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par>
                                <p:cTn id="20" presetID="21" presetClass="entr" presetSubtype="1" fill="hold" nodeType="with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wheel(1)">
                                      <p:cBhvr>
                                        <p:cTn id="22" dur="2000"/>
                                        <p:tgtEl>
                                          <p:spTgt spid="3074"/>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p:tgtEl>
                                          <p:spTgt spid="6"/>
                                        </p:tgtEl>
                                        <p:attrNameLst>
                                          <p:attrName>ppt_y</p:attrName>
                                        </p:attrNameLst>
                                      </p:cBhvr>
                                      <p:tavLst>
                                        <p:tav tm="0">
                                          <p:val>
                                            <p:strVal val="#ppt_y+#ppt_h*1.125000"/>
                                          </p:val>
                                        </p:tav>
                                        <p:tav tm="100000">
                                          <p:val>
                                            <p:strVal val="#ppt_y"/>
                                          </p:val>
                                        </p:tav>
                                      </p:tavLst>
                                    </p:anim>
                                    <p:animEffect transition="in" filter="wipe(up)">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51512" y="0"/>
            <a:ext cx="4392488" cy="738664"/>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r"/>
            <a:r>
              <a:rPr lang="fr-FR" sz="4200" b="1" u="sng" spc="150" dirty="0" smtClean="0">
                <a:ln w="11430"/>
                <a:solidFill>
                  <a:srgbClr val="F8F8F8"/>
                </a:solidFill>
                <a:effectLst>
                  <a:outerShdw blurRad="25400" algn="tl" rotWithShape="0">
                    <a:srgbClr val="000000">
                      <a:alpha val="43000"/>
                    </a:srgbClr>
                  </a:outerShdw>
                </a:effectLst>
                <a:latin typeface="John Handy LET" pitchFamily="2" charset="0"/>
              </a:rPr>
              <a:t>Conclusion</a:t>
            </a:r>
            <a:endParaRPr lang="fr-FR" sz="4200" b="1" u="sng" spc="150" dirty="0">
              <a:ln w="11430"/>
              <a:solidFill>
                <a:srgbClr val="F8F8F8"/>
              </a:solidFill>
              <a:effectLst>
                <a:outerShdw blurRad="25400" algn="tl" rotWithShape="0">
                  <a:srgbClr val="000000">
                    <a:alpha val="43000"/>
                  </a:srgbClr>
                </a:outerShdw>
              </a:effectLst>
              <a:latin typeface="John Handy LET" pitchFamily="2" charset="0"/>
            </a:endParaRPr>
          </a:p>
        </p:txBody>
      </p:sp>
      <p:sp>
        <p:nvSpPr>
          <p:cNvPr id="3" name="Rectangle 2"/>
          <p:cNvSpPr/>
          <p:nvPr/>
        </p:nvSpPr>
        <p:spPr>
          <a:xfrm>
            <a:off x="278244" y="748216"/>
            <a:ext cx="8661108" cy="1569660"/>
          </a:xfrm>
          <a:prstGeom prst="rect">
            <a:avLst/>
          </a:prstGeom>
        </p:spPr>
        <p:style>
          <a:lnRef idx="1">
            <a:schemeClr val="dk1"/>
          </a:lnRef>
          <a:fillRef idx="1001">
            <a:schemeClr val="lt2"/>
          </a:fillRef>
          <a:effectRef idx="1">
            <a:schemeClr val="dk1"/>
          </a:effectRef>
          <a:fontRef idx="minor">
            <a:schemeClr val="dk1"/>
          </a:fontRef>
        </p:style>
        <p:txBody>
          <a:bodyPr wrap="square">
            <a:spAutoFit/>
          </a:bodyPr>
          <a:lstStyle/>
          <a:p>
            <a:pPr algn="just"/>
            <a:r>
              <a:rPr lang="fr-FR" sz="1600" b="1" dirty="0">
                <a:latin typeface="Tw Cen MT" pitchFamily="34" charset="0"/>
              </a:rPr>
              <a:t>L'intégration continentale apparait mitigée même si on peut souligner un certain nombre de réussites qui n'ont </a:t>
            </a:r>
            <a:r>
              <a:rPr lang="fr-FR" sz="1600" b="1" dirty="0" smtClean="0">
                <a:latin typeface="Tw Cen MT" pitchFamily="34" charset="0"/>
              </a:rPr>
              <a:t>toutefois pas </a:t>
            </a:r>
            <a:r>
              <a:rPr lang="fr-FR" sz="1600" b="1" dirty="0">
                <a:latin typeface="Tw Cen MT" pitchFamily="34" charset="0"/>
              </a:rPr>
              <a:t>permis d'apaiser toutes les tensions. </a:t>
            </a:r>
            <a:endParaRPr lang="fr-FR" sz="1600" b="1" dirty="0" smtClean="0">
              <a:latin typeface="Tw Cen MT" pitchFamily="34" charset="0"/>
            </a:endParaRPr>
          </a:p>
          <a:p>
            <a:pPr algn="just"/>
            <a:r>
              <a:rPr lang="fr-FR" sz="1600" b="1" dirty="0" smtClean="0">
                <a:latin typeface="Tw Cen MT" pitchFamily="34" charset="0"/>
              </a:rPr>
              <a:t>Les </a:t>
            </a:r>
            <a:r>
              <a:rPr lang="fr-FR" sz="1600" b="1" dirty="0">
                <a:latin typeface="Tw Cen MT" pitchFamily="34" charset="0"/>
              </a:rPr>
              <a:t>intégrations restent aujourd'hui plus économiques que politiques à la différence de l'intégration européenne. </a:t>
            </a:r>
            <a:endParaRPr lang="fr-FR" sz="1600" b="1" dirty="0" smtClean="0">
              <a:latin typeface="Tw Cen MT" pitchFamily="34" charset="0"/>
            </a:endParaRPr>
          </a:p>
          <a:p>
            <a:pPr algn="just"/>
            <a:r>
              <a:rPr lang="fr-FR" sz="1600" b="1" dirty="0" smtClean="0">
                <a:latin typeface="Tw Cen MT" pitchFamily="34" charset="0"/>
              </a:rPr>
              <a:t>La </a:t>
            </a:r>
            <a:r>
              <a:rPr lang="fr-FR" sz="1600" b="1" dirty="0">
                <a:latin typeface="Tw Cen MT" pitchFamily="34" charset="0"/>
              </a:rPr>
              <a:t>mondialisation, notamment les nouvelles puissances asiatiques, bouleverse les relations interaméricaines. De nouvelles règles devront être définies pour poursuivre cette volonté d'unité.</a:t>
            </a:r>
          </a:p>
        </p:txBody>
      </p:sp>
      <p:pic>
        <p:nvPicPr>
          <p:cNvPr id="4098" name="Picture 2" descr="Fichier:Anti usa demo brazi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1" y="2420888"/>
            <a:ext cx="5760639" cy="4320480"/>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5796136" y="5733256"/>
            <a:ext cx="1584000" cy="954107"/>
          </a:xfrm>
          <a:prstGeom prst="rect">
            <a:avLst/>
          </a:prstGeom>
          <a:solidFill>
            <a:schemeClr val="bg2">
              <a:lumMod val="75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1400" b="1" dirty="0">
                <a:solidFill>
                  <a:schemeClr val="tx1"/>
                </a:solidFill>
                <a:latin typeface="Tw Cen MT" pitchFamily="34" charset="0"/>
              </a:rPr>
              <a:t>Bannière </a:t>
            </a:r>
            <a:r>
              <a:rPr lang="fr-FR" sz="1400" b="1" dirty="0" smtClean="0">
                <a:solidFill>
                  <a:schemeClr val="tx1"/>
                </a:solidFill>
                <a:latin typeface="Tw Cen MT" pitchFamily="34" charset="0"/>
              </a:rPr>
              <a:t>anti-EUA </a:t>
            </a:r>
            <a:r>
              <a:rPr lang="fr-FR" sz="1400" b="1" dirty="0">
                <a:solidFill>
                  <a:schemeClr val="tx1"/>
                </a:solidFill>
                <a:latin typeface="Tw Cen MT" pitchFamily="34" charset="0"/>
              </a:rPr>
              <a:t>lors d'une manifestation au </a:t>
            </a:r>
            <a:r>
              <a:rPr lang="fr-FR" sz="1400" b="1" dirty="0" smtClean="0">
                <a:solidFill>
                  <a:schemeClr val="tx1"/>
                </a:solidFill>
                <a:latin typeface="Tw Cen MT" pitchFamily="34" charset="0"/>
              </a:rPr>
              <a:t>Brésil (2005)</a:t>
            </a:r>
            <a:endParaRPr lang="fr-FR" sz="1400" b="1" dirty="0">
              <a:solidFill>
                <a:schemeClr val="tx1"/>
              </a:solidFill>
              <a:effectLst/>
              <a:latin typeface="Tw Cen MT" pitchFamily="34" charset="0"/>
            </a:endParaRPr>
          </a:p>
        </p:txBody>
      </p:sp>
    </p:spTree>
    <p:extLst>
      <p:ext uri="{BB962C8B-B14F-4D97-AF65-F5344CB8AC3E}">
        <p14:creationId xmlns:p14="http://schemas.microsoft.com/office/powerpoint/2010/main" val="330022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par>
                                <p:cTn id="13" presetID="21" presetClass="entr" presetSubtype="1"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wheel(1)">
                                      <p:cBhvr>
                                        <p:cTn id="15" dur="2000"/>
                                        <p:tgtEl>
                                          <p:spTgt spid="4098"/>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animBg="1"/>
      <p:bldP spid="4"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5033</TotalTime>
  <Words>3584</Words>
  <Application>Microsoft Office PowerPoint</Application>
  <PresentationFormat>Affichage à l'écran (4:3)</PresentationFormat>
  <Paragraphs>149</Paragraphs>
  <Slides>10</Slides>
  <Notes>10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Corinne</dc:creator>
  <cp:lastModifiedBy>User</cp:lastModifiedBy>
  <cp:revision>181</cp:revision>
  <dcterms:created xsi:type="dcterms:W3CDTF">2012-12-08T22:50:27Z</dcterms:created>
  <dcterms:modified xsi:type="dcterms:W3CDTF">2015-10-23T12:40:48Z</dcterms:modified>
</cp:coreProperties>
</file>