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3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5B5F5-9899-42E4-A0FB-B8BD8C6D508A}" type="datetimeFigureOut">
              <a:rPr lang="fr-FR" smtClean="0"/>
              <a:t>28/02/2016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D7AA3-C8C1-425A-8929-4957FF52C675}" type="slidenum">
              <a:rPr lang="fr-FR" smtClean="0"/>
              <a:t>‹N°›</a:t>
            </a:fld>
            <a:endParaRPr lang="fr-FR"/>
          </a:p>
        </p:txBody>
      </p:sp>
    </p:spTree>
    <p:extLst>
      <p:ext uri="{BB962C8B-B14F-4D97-AF65-F5344CB8AC3E}">
        <p14:creationId xmlns:p14="http://schemas.microsoft.com/office/powerpoint/2010/main" val="76159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23556" name="Espace réservé du numéro de diapositiv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77" indent="-285722" eaLnBrk="0" hangingPunct="0">
              <a:defRPr>
                <a:solidFill>
                  <a:schemeClr val="tx1"/>
                </a:solidFill>
                <a:latin typeface="Arial" charset="0"/>
              </a:defRPr>
            </a:lvl2pPr>
            <a:lvl3pPr marL="1142888" indent="-228578" eaLnBrk="0" hangingPunct="0">
              <a:defRPr>
                <a:solidFill>
                  <a:schemeClr val="tx1"/>
                </a:solidFill>
                <a:latin typeface="Arial" charset="0"/>
              </a:defRPr>
            </a:lvl3pPr>
            <a:lvl4pPr marL="1600043" indent="-228578" eaLnBrk="0" hangingPunct="0">
              <a:defRPr>
                <a:solidFill>
                  <a:schemeClr val="tx1"/>
                </a:solidFill>
                <a:latin typeface="Arial" charset="0"/>
              </a:defRPr>
            </a:lvl4pPr>
            <a:lvl5pPr marL="2057199" indent="-228578" eaLnBrk="0" hangingPunct="0">
              <a:defRPr>
                <a:solidFill>
                  <a:schemeClr val="tx1"/>
                </a:solidFill>
                <a:latin typeface="Arial" charset="0"/>
              </a:defRPr>
            </a:lvl5pPr>
            <a:lvl6pPr marL="2514354" indent="-228578" eaLnBrk="0" fontAlgn="base" hangingPunct="0">
              <a:spcBef>
                <a:spcPct val="0"/>
              </a:spcBef>
              <a:spcAft>
                <a:spcPct val="0"/>
              </a:spcAft>
              <a:defRPr>
                <a:solidFill>
                  <a:schemeClr val="tx1"/>
                </a:solidFill>
                <a:latin typeface="Arial" charset="0"/>
              </a:defRPr>
            </a:lvl6pPr>
            <a:lvl7pPr marL="2971509" indent="-228578" eaLnBrk="0" fontAlgn="base" hangingPunct="0">
              <a:spcBef>
                <a:spcPct val="0"/>
              </a:spcBef>
              <a:spcAft>
                <a:spcPct val="0"/>
              </a:spcAft>
              <a:defRPr>
                <a:solidFill>
                  <a:schemeClr val="tx1"/>
                </a:solidFill>
                <a:latin typeface="Arial" charset="0"/>
              </a:defRPr>
            </a:lvl7pPr>
            <a:lvl8pPr marL="3428664" indent="-228578" eaLnBrk="0" fontAlgn="base" hangingPunct="0">
              <a:spcBef>
                <a:spcPct val="0"/>
              </a:spcBef>
              <a:spcAft>
                <a:spcPct val="0"/>
              </a:spcAft>
              <a:defRPr>
                <a:solidFill>
                  <a:schemeClr val="tx1"/>
                </a:solidFill>
                <a:latin typeface="Arial" charset="0"/>
              </a:defRPr>
            </a:lvl8pPr>
            <a:lvl9pPr marL="3885819" indent="-228578" eaLnBrk="0" fontAlgn="base" hangingPunct="0">
              <a:spcBef>
                <a:spcPct val="0"/>
              </a:spcBef>
              <a:spcAft>
                <a:spcPct val="0"/>
              </a:spcAft>
              <a:defRPr>
                <a:solidFill>
                  <a:schemeClr val="tx1"/>
                </a:solidFill>
                <a:latin typeface="Arial" charset="0"/>
              </a:defRPr>
            </a:lvl9pPr>
          </a:lstStyle>
          <a:p>
            <a:pPr eaLnBrk="1" hangingPunct="1">
              <a:defRPr/>
            </a:pPr>
            <a:fld id="{6FB5999A-6E20-4FF3-8BFF-976A2FE3D1CB}" type="slidenum">
              <a:rPr lang="fr-FR" smtClean="0"/>
              <a:pPr eaLnBrk="1" hangingPunct="1">
                <a:defRPr/>
              </a:pPr>
              <a:t>6</a:t>
            </a:fld>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23556" name="Espace réservé du numéro de diapositiv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877" indent="-285722" eaLnBrk="0" hangingPunct="0">
              <a:defRPr>
                <a:solidFill>
                  <a:schemeClr val="tx1"/>
                </a:solidFill>
                <a:latin typeface="Arial" charset="0"/>
              </a:defRPr>
            </a:lvl2pPr>
            <a:lvl3pPr marL="1142888" indent="-228578" eaLnBrk="0" hangingPunct="0">
              <a:defRPr>
                <a:solidFill>
                  <a:schemeClr val="tx1"/>
                </a:solidFill>
                <a:latin typeface="Arial" charset="0"/>
              </a:defRPr>
            </a:lvl3pPr>
            <a:lvl4pPr marL="1600043" indent="-228578" eaLnBrk="0" hangingPunct="0">
              <a:defRPr>
                <a:solidFill>
                  <a:schemeClr val="tx1"/>
                </a:solidFill>
                <a:latin typeface="Arial" charset="0"/>
              </a:defRPr>
            </a:lvl4pPr>
            <a:lvl5pPr marL="2057199" indent="-228578" eaLnBrk="0" hangingPunct="0">
              <a:defRPr>
                <a:solidFill>
                  <a:schemeClr val="tx1"/>
                </a:solidFill>
                <a:latin typeface="Arial" charset="0"/>
              </a:defRPr>
            </a:lvl5pPr>
            <a:lvl6pPr marL="2514354" indent="-228578" eaLnBrk="0" fontAlgn="base" hangingPunct="0">
              <a:spcBef>
                <a:spcPct val="0"/>
              </a:spcBef>
              <a:spcAft>
                <a:spcPct val="0"/>
              </a:spcAft>
              <a:defRPr>
                <a:solidFill>
                  <a:schemeClr val="tx1"/>
                </a:solidFill>
                <a:latin typeface="Arial" charset="0"/>
              </a:defRPr>
            </a:lvl6pPr>
            <a:lvl7pPr marL="2971509" indent="-228578" eaLnBrk="0" fontAlgn="base" hangingPunct="0">
              <a:spcBef>
                <a:spcPct val="0"/>
              </a:spcBef>
              <a:spcAft>
                <a:spcPct val="0"/>
              </a:spcAft>
              <a:defRPr>
                <a:solidFill>
                  <a:schemeClr val="tx1"/>
                </a:solidFill>
                <a:latin typeface="Arial" charset="0"/>
              </a:defRPr>
            </a:lvl7pPr>
            <a:lvl8pPr marL="3428664" indent="-228578" eaLnBrk="0" fontAlgn="base" hangingPunct="0">
              <a:spcBef>
                <a:spcPct val="0"/>
              </a:spcBef>
              <a:spcAft>
                <a:spcPct val="0"/>
              </a:spcAft>
              <a:defRPr>
                <a:solidFill>
                  <a:schemeClr val="tx1"/>
                </a:solidFill>
                <a:latin typeface="Arial" charset="0"/>
              </a:defRPr>
            </a:lvl8pPr>
            <a:lvl9pPr marL="3885819" indent="-228578" eaLnBrk="0" fontAlgn="base" hangingPunct="0">
              <a:spcBef>
                <a:spcPct val="0"/>
              </a:spcBef>
              <a:spcAft>
                <a:spcPct val="0"/>
              </a:spcAft>
              <a:defRPr>
                <a:solidFill>
                  <a:schemeClr val="tx1"/>
                </a:solidFill>
                <a:latin typeface="Arial" charset="0"/>
              </a:defRPr>
            </a:lvl9pPr>
          </a:lstStyle>
          <a:p>
            <a:pPr eaLnBrk="1" hangingPunct="1">
              <a:defRPr/>
            </a:pPr>
            <a:fld id="{07B26287-C65C-4E9B-91F4-BD1E098ECBEF}" type="slidenum">
              <a:rPr lang="fr-FR" smtClean="0"/>
              <a:pPr eaLnBrk="1" hangingPunct="1">
                <a:defRPr/>
              </a:pPr>
              <a:t>7</a:t>
            </a:fld>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0036309-F31B-445F-B269-F927702625BF}" type="datetimeFigureOut">
              <a:rPr lang="fr-FR" smtClean="0"/>
              <a:t>28/02/2016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206662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036309-F31B-445F-B269-F927702625BF}" type="datetimeFigureOut">
              <a:rPr lang="fr-FR" smtClean="0"/>
              <a:t>28/02/2016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2494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036309-F31B-445F-B269-F927702625BF}" type="datetimeFigureOut">
              <a:rPr lang="fr-FR" smtClean="0"/>
              <a:t>28/02/2016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194617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036309-F31B-445F-B269-F927702625BF}" type="datetimeFigureOut">
              <a:rPr lang="fr-FR" smtClean="0"/>
              <a:t>28/02/2016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131753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0036309-F31B-445F-B269-F927702625BF}" type="datetimeFigureOut">
              <a:rPr lang="fr-FR" smtClean="0"/>
              <a:t>28/02/2016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296417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0036309-F31B-445F-B269-F927702625BF}" type="datetimeFigureOut">
              <a:rPr lang="fr-FR" smtClean="0"/>
              <a:t>28/02/2016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367410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0036309-F31B-445F-B269-F927702625BF}" type="datetimeFigureOut">
              <a:rPr lang="fr-FR" smtClean="0"/>
              <a:t>28/02/2016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139477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0036309-F31B-445F-B269-F927702625BF}" type="datetimeFigureOut">
              <a:rPr lang="fr-FR" smtClean="0"/>
              <a:t>28/02/2016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229115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036309-F31B-445F-B269-F927702625BF}" type="datetimeFigureOut">
              <a:rPr lang="fr-FR" smtClean="0"/>
              <a:t>28/02/2016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333691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0036309-F31B-445F-B269-F927702625BF}" type="datetimeFigureOut">
              <a:rPr lang="fr-FR" smtClean="0"/>
              <a:t>28/02/2016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5280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0036309-F31B-445F-B269-F927702625BF}" type="datetimeFigureOut">
              <a:rPr lang="fr-FR" smtClean="0"/>
              <a:t>28/02/2016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C795E1-AAFC-4C09-9D55-9E4B5247772B}" type="slidenum">
              <a:rPr lang="fr-FR" smtClean="0"/>
              <a:t>‹N°›</a:t>
            </a:fld>
            <a:endParaRPr lang="fr-FR"/>
          </a:p>
        </p:txBody>
      </p:sp>
    </p:spTree>
    <p:extLst>
      <p:ext uri="{BB962C8B-B14F-4D97-AF65-F5344CB8AC3E}">
        <p14:creationId xmlns:p14="http://schemas.microsoft.com/office/powerpoint/2010/main" val="36174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36309-F31B-445F-B269-F927702625BF}" type="datetimeFigureOut">
              <a:rPr lang="fr-FR" smtClean="0"/>
              <a:t>28/02/2016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795E1-AAFC-4C09-9D55-9E4B5247772B}" type="slidenum">
              <a:rPr lang="fr-FR" smtClean="0"/>
              <a:t>‹N°›</a:t>
            </a:fld>
            <a:endParaRPr lang="fr-FR"/>
          </a:p>
        </p:txBody>
      </p:sp>
    </p:spTree>
    <p:extLst>
      <p:ext uri="{BB962C8B-B14F-4D97-AF65-F5344CB8AC3E}">
        <p14:creationId xmlns:p14="http://schemas.microsoft.com/office/powerpoint/2010/main" val="2921411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histgeo.discipline.ac-lille.fr/college/socle/jouer-pour-memoriser-et-donner-du-sens-aux-reperes-chronologiqu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2816"/>
            <a:ext cx="8229600" cy="4353349"/>
          </a:xfrm>
        </p:spPr>
        <p:txBody>
          <a:bodyPr/>
          <a:lstStyle/>
          <a:p>
            <a:pPr marL="0" indent="0">
              <a:buNone/>
            </a:pPr>
            <a:endParaRPr lang="fr-FR"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Arial (Corps)"/>
            </a:endParaRPr>
          </a:p>
          <a:p>
            <a:pPr marL="514350" indent="-514350">
              <a:buAutoNum type="arabicPeriod"/>
            </a:pPr>
            <a:r>
              <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fil rouge</a:t>
            </a:r>
          </a:p>
          <a:p>
            <a:pPr>
              <a:buFontTx/>
              <a:buChar char="-"/>
            </a:pPr>
            <a:r>
              <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fil rouge « façon Dédé »</a:t>
            </a:r>
          </a:p>
          <a:p>
            <a:pPr>
              <a:buFontTx/>
              <a:buChar char="-"/>
            </a:pPr>
            <a:r>
              <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fil rouge « façon Lise Ophion »</a:t>
            </a:r>
          </a:p>
          <a:p>
            <a:pPr>
              <a:buFontTx/>
              <a:buChar char="-"/>
            </a:pPr>
            <a:r>
              <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fil rouge « façon Kapel »</a:t>
            </a:r>
          </a:p>
          <a:p>
            <a:pPr marL="0" indent="0">
              <a:buNone/>
            </a:pPr>
            <a:endPar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2. </a:t>
            </a:r>
            <a:r>
              <a:rPr lang="fr-FR" sz="28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J</a:t>
            </a:r>
            <a:r>
              <a:rPr lang="fr-FR" sz="28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eux - Concours</a:t>
            </a:r>
            <a:endParaRPr lang="fr-FR"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467544" y="476672"/>
            <a:ext cx="8208912" cy="1569660"/>
          </a:xfrm>
          <a:prstGeom prst="rect">
            <a:avLst/>
          </a:prstGeom>
          <a:noFill/>
        </p:spPr>
        <p:txBody>
          <a:bodyPr wrap="square" lIns="91440" tIns="45720" rIns="91440" bIns="45720">
            <a:spAutoFit/>
          </a:bodyPr>
          <a:lstStyle/>
          <a:p>
            <a:r>
              <a:rPr lang="fr-FR" sz="32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III : RÉVISION DES REPÈRES D’HISTOIRE-GEOGRAPHIE AU COLLEGE</a:t>
            </a:r>
            <a:endParaRPr lang="fr-FR" sz="3200" b="1" cap="none" spc="0"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741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20680"/>
          </a:xfrm>
        </p:spPr>
        <p:txBody>
          <a:bodyPr>
            <a:normAutofit/>
          </a:bodyPr>
          <a:lstStyle/>
          <a:p>
            <a:pPr marL="0" lvl="0" indent="0">
              <a:buNone/>
            </a:pPr>
            <a:r>
              <a:rPr lang="fr-FR" sz="2300" u="sng" dirty="0">
                <a:latin typeface="Arial (Corps)"/>
              </a:rPr>
              <a:t>Evaluation du fil rouge « façon Lise Ophion </a:t>
            </a:r>
            <a:r>
              <a:rPr lang="fr-FR" sz="2300" u="sng" dirty="0" smtClean="0">
                <a:latin typeface="Arial (Corps)"/>
              </a:rPr>
              <a:t>»</a:t>
            </a:r>
          </a:p>
          <a:p>
            <a:pPr marL="0" lvl="0" indent="0">
              <a:buNone/>
            </a:pPr>
            <a:endParaRPr lang="fr-FR" sz="800" u="sng" dirty="0">
              <a:latin typeface="Arial (Corps)"/>
            </a:endParaRPr>
          </a:p>
          <a:p>
            <a:pPr>
              <a:spcBef>
                <a:spcPts val="0"/>
              </a:spcBef>
              <a:buFontTx/>
              <a:buChar char="-"/>
            </a:pPr>
            <a:r>
              <a:rPr lang="fr-FR" sz="2300" dirty="0">
                <a:latin typeface="Arial (Corps)"/>
              </a:rPr>
              <a:t>La question est notée de 2 à 4 selon </a:t>
            </a:r>
            <a:r>
              <a:rPr lang="fr-FR" sz="2300" dirty="0" smtClean="0">
                <a:latin typeface="Arial (Corps)"/>
              </a:rPr>
              <a:t>le niveau de difficulté. </a:t>
            </a:r>
            <a:r>
              <a:rPr lang="fr-FR" sz="2300" dirty="0">
                <a:latin typeface="Arial (Corps)"/>
              </a:rPr>
              <a:t>Dès que le total du barème atteint 20, la note est indiquée sur leur feuille et en ligne.</a:t>
            </a:r>
          </a:p>
          <a:p>
            <a:pPr lvl="0">
              <a:spcBef>
                <a:spcPts val="0"/>
              </a:spcBef>
              <a:buFontTx/>
              <a:buChar char="-"/>
            </a:pPr>
            <a:r>
              <a:rPr lang="fr-FR" sz="2300" dirty="0">
                <a:latin typeface="Arial (Corps)"/>
              </a:rPr>
              <a:t>Les élèves savent que </a:t>
            </a:r>
            <a:r>
              <a:rPr lang="fr-FR" sz="2300" b="1" dirty="0">
                <a:latin typeface="Arial (Corps)"/>
              </a:rPr>
              <a:t>cette question sera reposée pour le contrôle</a:t>
            </a:r>
            <a:r>
              <a:rPr lang="fr-FR" sz="2300" dirty="0">
                <a:latin typeface="Arial (Corps)"/>
              </a:rPr>
              <a:t>. </a:t>
            </a:r>
          </a:p>
          <a:p>
            <a:pPr>
              <a:spcBef>
                <a:spcPts val="0"/>
              </a:spcBef>
              <a:buFontTx/>
              <a:buChar char="-"/>
            </a:pPr>
            <a:r>
              <a:rPr lang="fr-FR" sz="2300" dirty="0">
                <a:latin typeface="Arial (Corps)"/>
              </a:rPr>
              <a:t>A</a:t>
            </a:r>
            <a:r>
              <a:rPr lang="fr-FR" sz="2300" dirty="0" smtClean="0">
                <a:latin typeface="Arial (Corps)"/>
              </a:rPr>
              <a:t> </a:t>
            </a:r>
            <a:r>
              <a:rPr lang="fr-FR" sz="2300" dirty="0">
                <a:latin typeface="Arial (Corps)"/>
              </a:rPr>
              <a:t>la demande des élèves, </a:t>
            </a:r>
            <a:r>
              <a:rPr lang="fr-FR" sz="2300" dirty="0" smtClean="0">
                <a:latin typeface="Arial (Corps)"/>
              </a:rPr>
              <a:t>le fil </a:t>
            </a:r>
            <a:r>
              <a:rPr lang="fr-FR" sz="2300" dirty="0">
                <a:latin typeface="Arial (Corps)"/>
              </a:rPr>
              <a:t>rouge </a:t>
            </a:r>
            <a:r>
              <a:rPr lang="fr-FR" sz="2300" dirty="0" smtClean="0">
                <a:latin typeface="Arial (Corps)"/>
              </a:rPr>
              <a:t>et parfois utilisé pour </a:t>
            </a:r>
            <a:r>
              <a:rPr lang="fr-FR" sz="2300" dirty="0">
                <a:latin typeface="Arial (Corps)"/>
              </a:rPr>
              <a:t>évaluer </a:t>
            </a:r>
            <a:r>
              <a:rPr lang="fr-FR" sz="2300" dirty="0" smtClean="0">
                <a:latin typeface="Arial (Corps)"/>
              </a:rPr>
              <a:t>des </a:t>
            </a:r>
            <a:r>
              <a:rPr lang="fr-FR" sz="2300" dirty="0">
                <a:latin typeface="Arial (Corps)"/>
              </a:rPr>
              <a:t>capacités </a:t>
            </a:r>
            <a:r>
              <a:rPr lang="fr-FR" sz="2300" dirty="0" smtClean="0">
                <a:latin typeface="Arial (Corps)"/>
              </a:rPr>
              <a:t>étudiées dans </a:t>
            </a:r>
            <a:r>
              <a:rPr lang="fr-FR" sz="2300" dirty="0">
                <a:latin typeface="Arial (Corps)"/>
              </a:rPr>
              <a:t>les cours précédents</a:t>
            </a:r>
            <a:r>
              <a:rPr lang="fr-FR" sz="2300" dirty="0" smtClean="0">
                <a:latin typeface="Arial (Corps)"/>
              </a:rPr>
              <a:t>.</a:t>
            </a:r>
          </a:p>
          <a:p>
            <a:pPr>
              <a:buFontTx/>
              <a:buChar char="-"/>
            </a:pPr>
            <a:endParaRPr lang="fr-FR" sz="2300" dirty="0">
              <a:latin typeface="Arial (Corps)"/>
            </a:endParaRPr>
          </a:p>
          <a:p>
            <a:endParaRPr lang="fr-FR" dirty="0"/>
          </a:p>
          <a:p>
            <a:endParaRPr lang="fr-FR" dirty="0"/>
          </a:p>
        </p:txBody>
      </p:sp>
      <p:sp>
        <p:nvSpPr>
          <p:cNvPr id="4" name="Rectangle 3"/>
          <p:cNvSpPr/>
          <p:nvPr/>
        </p:nvSpPr>
        <p:spPr>
          <a:xfrm>
            <a:off x="7524328" y="6396335"/>
            <a:ext cx="1619672" cy="461665"/>
          </a:xfrm>
          <a:prstGeom prst="rect">
            <a:avLst/>
          </a:prstGeom>
        </p:spPr>
        <p:txBody>
          <a:bodyPr wrap="square">
            <a:spAutoFit/>
          </a:bodyPr>
          <a:lstStyle/>
          <a:p>
            <a:pPr algn="r"/>
            <a:r>
              <a:rPr lang="fr-FR" sz="1200" dirty="0" smtClean="0"/>
              <a:t>Aurélien Mas, </a:t>
            </a:r>
          </a:p>
          <a:p>
            <a:pPr algn="r"/>
            <a:r>
              <a:rPr lang="fr-FR" sz="1200" dirty="0" smtClean="0"/>
              <a:t>collège  Lise Ophion</a:t>
            </a:r>
            <a:endParaRPr lang="fr-FR" sz="1200" dirty="0"/>
          </a:p>
        </p:txBody>
      </p:sp>
    </p:spTree>
    <p:extLst>
      <p:ext uri="{BB962C8B-B14F-4D97-AF65-F5344CB8AC3E}">
        <p14:creationId xmlns:p14="http://schemas.microsoft.com/office/powerpoint/2010/main" val="3040244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381327"/>
          </a:xfrm>
        </p:spPr>
        <p:txBody>
          <a:bodyPr>
            <a:normAutofit fontScale="32500" lnSpcReduction="20000"/>
          </a:bodyPr>
          <a:lstStyle/>
          <a:p>
            <a:pPr marL="0" indent="0">
              <a:buNone/>
            </a:pPr>
            <a:r>
              <a:rPr lang="fr-FR" sz="6800" dirty="0">
                <a:latin typeface="Arial (Corps)"/>
              </a:rPr>
              <a:t>Exemple de fil rouge en 5ème  </a:t>
            </a:r>
            <a:endParaRPr lang="fr-FR" sz="6800" dirty="0" smtClean="0">
              <a:latin typeface="Arial (Corps)"/>
            </a:endParaRPr>
          </a:p>
          <a:p>
            <a:pPr marL="0" indent="0">
              <a:buNone/>
            </a:pPr>
            <a:endParaRPr lang="fr-FR" sz="3100" b="1" dirty="0" smtClean="0">
              <a:latin typeface="Arial (Corps)"/>
            </a:endParaRPr>
          </a:p>
          <a:p>
            <a:pPr marL="0" indent="0">
              <a:buNone/>
            </a:pPr>
            <a:r>
              <a:rPr lang="fr-FR" sz="4900" b="1" dirty="0" smtClean="0">
                <a:latin typeface="Arial (Corps)"/>
              </a:rPr>
              <a:t>LES </a:t>
            </a:r>
            <a:r>
              <a:rPr lang="fr-FR" sz="4900" b="1" dirty="0">
                <a:latin typeface="Arial (Corps)"/>
              </a:rPr>
              <a:t>BOULEVERSEMENTS CULTURELS ET INTELLECTUELS (XVe – XVIIe siècle)</a:t>
            </a:r>
            <a:endParaRPr lang="fr-FR" sz="4900" dirty="0">
              <a:latin typeface="Arial (Corps)"/>
            </a:endParaRPr>
          </a:p>
          <a:p>
            <a:pPr marL="0" indent="0">
              <a:buNone/>
            </a:pPr>
            <a:r>
              <a:rPr lang="fr-FR" sz="5500" u="sng" dirty="0" smtClean="0">
                <a:latin typeface="Arial (Corps)"/>
              </a:rPr>
              <a:t>Objectifs</a:t>
            </a:r>
            <a:r>
              <a:rPr lang="fr-FR" sz="5500" dirty="0" smtClean="0">
                <a:latin typeface="Arial (Corps)"/>
              </a:rPr>
              <a:t> </a:t>
            </a:r>
            <a:r>
              <a:rPr lang="fr-FR" sz="5500" dirty="0">
                <a:latin typeface="Arial (Corps)"/>
              </a:rPr>
              <a:t>:</a:t>
            </a:r>
          </a:p>
          <a:p>
            <a:pPr marL="0" lvl="0" indent="0">
              <a:buNone/>
            </a:pPr>
            <a:r>
              <a:rPr lang="fr-FR" sz="5500" dirty="0" smtClean="0">
                <a:latin typeface="Arial (Corps)"/>
              </a:rPr>
              <a:t>- réaliser </a:t>
            </a:r>
            <a:r>
              <a:rPr lang="fr-FR" sz="5500" dirty="0">
                <a:latin typeface="Arial (Corps)"/>
              </a:rPr>
              <a:t>une carte heuristique (hors fil rouge mais importante dans le cadre de la mémorisation</a:t>
            </a:r>
            <a:r>
              <a:rPr lang="fr-FR" sz="5500" dirty="0" smtClean="0">
                <a:latin typeface="Arial (Corps)"/>
              </a:rPr>
              <a:t>) ;</a:t>
            </a:r>
            <a:endParaRPr lang="fr-FR" sz="5500" dirty="0">
              <a:latin typeface="Arial (Corps)"/>
            </a:endParaRPr>
          </a:p>
          <a:p>
            <a:pPr marL="0" lvl="0" indent="0">
              <a:buNone/>
            </a:pPr>
            <a:r>
              <a:rPr lang="fr-FR" sz="5500" dirty="0" smtClean="0">
                <a:latin typeface="Arial (Corps)"/>
              </a:rPr>
              <a:t>- raconter </a:t>
            </a:r>
            <a:r>
              <a:rPr lang="fr-FR" sz="5500" dirty="0">
                <a:latin typeface="Arial (Corps)"/>
              </a:rPr>
              <a:t>la vie d'un personnage important (faire une biographie) : fil </a:t>
            </a:r>
            <a:r>
              <a:rPr lang="fr-FR" sz="5500" dirty="0" smtClean="0">
                <a:latin typeface="Arial (Corps)"/>
              </a:rPr>
              <a:t>rouge ;</a:t>
            </a:r>
            <a:endParaRPr lang="fr-FR" sz="5500" dirty="0">
              <a:latin typeface="Arial (Corps)"/>
            </a:endParaRPr>
          </a:p>
          <a:p>
            <a:pPr marL="0" lvl="0" indent="0">
              <a:buNone/>
            </a:pPr>
            <a:r>
              <a:rPr lang="fr-FR" sz="5500" dirty="0" smtClean="0">
                <a:latin typeface="Arial (Corps)"/>
              </a:rPr>
              <a:t> -avoir </a:t>
            </a:r>
            <a:r>
              <a:rPr lang="fr-FR" sz="5500" dirty="0">
                <a:latin typeface="Arial (Corps)"/>
              </a:rPr>
              <a:t>les connaissances requises par le programme : fil </a:t>
            </a:r>
            <a:r>
              <a:rPr lang="fr-FR" sz="5500" dirty="0" smtClean="0">
                <a:latin typeface="Arial (Corps)"/>
              </a:rPr>
              <a:t>rouge.</a:t>
            </a:r>
            <a:endParaRPr lang="fr-FR" sz="5500" dirty="0">
              <a:latin typeface="Arial (Corps)"/>
            </a:endParaRPr>
          </a:p>
          <a:p>
            <a:pPr marL="0" indent="0">
              <a:buNone/>
            </a:pPr>
            <a:r>
              <a:rPr lang="fr-FR" sz="5000" dirty="0">
                <a:latin typeface="Arial (Corps)"/>
              </a:rPr>
              <a:t> </a:t>
            </a:r>
          </a:p>
          <a:p>
            <a:pPr marL="0" indent="0">
              <a:buNone/>
            </a:pPr>
            <a:r>
              <a:rPr lang="fr-FR" sz="5500" dirty="0">
                <a:latin typeface="Arial (Corps)"/>
              </a:rPr>
              <a:t>Séance 1 </a:t>
            </a:r>
            <a:r>
              <a:rPr lang="fr-FR" sz="4900" b="1" dirty="0">
                <a:latin typeface="Arial (Corps)"/>
              </a:rPr>
              <a:t>: </a:t>
            </a:r>
            <a:r>
              <a:rPr lang="fr-FR" sz="4900" b="1" dirty="0" smtClean="0">
                <a:latin typeface="Arial (Corps)"/>
              </a:rPr>
              <a:t>I - LA </a:t>
            </a:r>
            <a:r>
              <a:rPr lang="fr-FR" sz="4900" b="1" dirty="0">
                <a:latin typeface="Arial (Corps)"/>
              </a:rPr>
              <a:t>RENAISSANCE A TRAVERS </a:t>
            </a:r>
            <a:r>
              <a:rPr lang="fr-FR" sz="4900" b="1" dirty="0" smtClean="0">
                <a:latin typeface="Arial (Corps)"/>
              </a:rPr>
              <a:t>L’ETUDE DE LEONARD </a:t>
            </a:r>
            <a:r>
              <a:rPr lang="fr-FR" sz="4900" b="1" dirty="0">
                <a:latin typeface="Arial (Corps)"/>
              </a:rPr>
              <a:t>DE VINCI</a:t>
            </a:r>
            <a:endParaRPr lang="fr-FR" sz="4900" dirty="0">
              <a:latin typeface="Arial (Corps)"/>
            </a:endParaRPr>
          </a:p>
          <a:p>
            <a:pPr marL="0" indent="0">
              <a:buNone/>
            </a:pPr>
            <a:r>
              <a:rPr lang="fr-FR" sz="4900" b="1" i="1" dirty="0">
                <a:latin typeface="Arial (Corps)"/>
              </a:rPr>
              <a:t>A. LÉONARD DE VINCI : UN HUMANISTE ET UN ARTISTE DE LA RENAISSANCE</a:t>
            </a:r>
            <a:endParaRPr lang="fr-FR" sz="4900" dirty="0">
              <a:latin typeface="Arial (Corps)"/>
            </a:endParaRPr>
          </a:p>
          <a:p>
            <a:pPr marL="0" indent="0">
              <a:buNone/>
            </a:pPr>
            <a:r>
              <a:rPr lang="fr-FR" sz="5500" i="1" u="sng" dirty="0">
                <a:latin typeface="Arial (Corps)"/>
              </a:rPr>
              <a:t>Question fil rouge </a:t>
            </a:r>
            <a:r>
              <a:rPr lang="fr-FR" sz="5500" i="1" dirty="0">
                <a:latin typeface="Arial (Corps)"/>
              </a:rPr>
              <a:t>: Présenter Léonard de Vinci (siècle et pays d'origine</a:t>
            </a:r>
            <a:r>
              <a:rPr lang="fr-FR" sz="5500" i="1" dirty="0" smtClean="0">
                <a:latin typeface="Arial (Corps)"/>
              </a:rPr>
              <a:t>). Donner </a:t>
            </a:r>
            <a:r>
              <a:rPr lang="fr-FR" sz="5500" i="1" dirty="0">
                <a:latin typeface="Arial (Corps)"/>
              </a:rPr>
              <a:t>un exemple montrant qu'il était humaniste et </a:t>
            </a:r>
            <a:r>
              <a:rPr lang="fr-FR" sz="5500" i="1" dirty="0" smtClean="0">
                <a:latin typeface="Arial (Corps)"/>
              </a:rPr>
              <a:t>un </a:t>
            </a:r>
            <a:r>
              <a:rPr lang="fr-FR" sz="5500" i="1" dirty="0">
                <a:latin typeface="Arial (Corps)"/>
              </a:rPr>
              <a:t>artiste (4 pts)</a:t>
            </a:r>
            <a:r>
              <a:rPr lang="fr-FR" sz="5500" dirty="0">
                <a:latin typeface="Arial (Corps)"/>
              </a:rPr>
              <a:t> </a:t>
            </a:r>
            <a:r>
              <a:rPr lang="fr-FR" sz="5500" dirty="0" smtClean="0">
                <a:latin typeface="Arial (Corps)"/>
              </a:rPr>
              <a:t>- question13 </a:t>
            </a:r>
            <a:r>
              <a:rPr lang="fr-FR" sz="5500" dirty="0">
                <a:latin typeface="Arial (Corps)"/>
              </a:rPr>
              <a:t>du </a:t>
            </a:r>
            <a:r>
              <a:rPr lang="fr-FR" sz="5500" dirty="0" smtClean="0">
                <a:latin typeface="Arial (Corps)"/>
              </a:rPr>
              <a:t>contrôle.</a:t>
            </a:r>
            <a:endParaRPr lang="fr-FR" sz="5500" dirty="0">
              <a:latin typeface="Arial (Corps)"/>
            </a:endParaRPr>
          </a:p>
          <a:p>
            <a:pPr marL="0" indent="0">
              <a:buNone/>
            </a:pPr>
            <a:r>
              <a:rPr lang="fr-FR" sz="5000" dirty="0">
                <a:latin typeface="Arial (Corps)"/>
              </a:rPr>
              <a:t> </a:t>
            </a:r>
          </a:p>
          <a:p>
            <a:pPr marL="0" indent="0">
              <a:buNone/>
            </a:pPr>
            <a:r>
              <a:rPr lang="fr-FR" sz="5500" dirty="0">
                <a:latin typeface="Arial (Corps)"/>
              </a:rPr>
              <a:t>Séance 2</a:t>
            </a:r>
            <a:r>
              <a:rPr lang="fr-FR" sz="5000" dirty="0">
                <a:latin typeface="Arial (Corps)"/>
              </a:rPr>
              <a:t> </a:t>
            </a:r>
            <a:r>
              <a:rPr lang="fr-FR" sz="5000" dirty="0" smtClean="0">
                <a:latin typeface="Arial (Corps)"/>
              </a:rPr>
              <a:t>: </a:t>
            </a:r>
            <a:r>
              <a:rPr lang="fr-FR" sz="5000" b="1" i="1" dirty="0" smtClean="0">
                <a:latin typeface="Arial (Corps)"/>
              </a:rPr>
              <a:t>B</a:t>
            </a:r>
            <a:r>
              <a:rPr lang="fr-FR" sz="5000" b="1" i="1" dirty="0">
                <a:latin typeface="Arial (Corps)"/>
              </a:rPr>
              <a:t>. LA RENAISSANCE ET SA DIFFUSION EN EUROPE (Travail sur carte)</a:t>
            </a:r>
            <a:endParaRPr lang="fr-FR" sz="5000" dirty="0">
              <a:latin typeface="Arial (Corps)"/>
            </a:endParaRPr>
          </a:p>
          <a:p>
            <a:pPr marL="0" indent="0">
              <a:buNone/>
            </a:pPr>
            <a:r>
              <a:rPr lang="fr-FR" sz="5500" i="1" u="sng" dirty="0">
                <a:latin typeface="Arial (Corps)"/>
              </a:rPr>
              <a:t>Question fil rouge </a:t>
            </a:r>
            <a:r>
              <a:rPr lang="fr-FR" sz="5500" i="1" dirty="0">
                <a:latin typeface="Arial (Corps)"/>
              </a:rPr>
              <a:t>: Comment appelle-t-on le renouveau des arts aux XVème-XVIème siècle en Europe ? Dans quel pays est apparu ce renouveau des arts ? (2 pts) </a:t>
            </a:r>
            <a:r>
              <a:rPr lang="fr-FR" sz="5500" i="1" dirty="0" smtClean="0">
                <a:latin typeface="Arial (Corps)"/>
              </a:rPr>
              <a:t>- </a:t>
            </a:r>
            <a:r>
              <a:rPr lang="fr-FR" sz="5500" dirty="0" smtClean="0">
                <a:latin typeface="Arial (Corps)"/>
              </a:rPr>
              <a:t>question </a:t>
            </a:r>
            <a:r>
              <a:rPr lang="fr-FR" sz="5500" dirty="0">
                <a:latin typeface="Arial (Corps)"/>
              </a:rPr>
              <a:t>2 du </a:t>
            </a:r>
            <a:r>
              <a:rPr lang="fr-FR" sz="5500" dirty="0" smtClean="0">
                <a:latin typeface="Arial (Corps)"/>
              </a:rPr>
              <a:t>contrôle. </a:t>
            </a:r>
            <a:r>
              <a:rPr lang="fr-FR" sz="5500" i="1" dirty="0" smtClean="0">
                <a:latin typeface="Arial (Corps)"/>
              </a:rPr>
              <a:t>Citez </a:t>
            </a:r>
            <a:r>
              <a:rPr lang="fr-FR" sz="5500" i="1" dirty="0">
                <a:latin typeface="Arial (Corps)"/>
              </a:rPr>
              <a:t>2 pays européens où ce renouveau des arts s'est diffusé ? (1 pt) </a:t>
            </a:r>
            <a:r>
              <a:rPr lang="fr-FR" sz="5500" i="1" dirty="0" smtClean="0">
                <a:latin typeface="Arial (Corps)"/>
              </a:rPr>
              <a:t>-</a:t>
            </a:r>
            <a:r>
              <a:rPr lang="fr-FR" sz="5500" dirty="0" smtClean="0">
                <a:latin typeface="Arial (Corps)"/>
              </a:rPr>
              <a:t>question </a:t>
            </a:r>
            <a:r>
              <a:rPr lang="fr-FR" sz="5500" dirty="0">
                <a:latin typeface="Arial (Corps)"/>
              </a:rPr>
              <a:t>4 du </a:t>
            </a:r>
            <a:r>
              <a:rPr lang="fr-FR" sz="5500" dirty="0" smtClean="0">
                <a:latin typeface="Arial (Corps)"/>
              </a:rPr>
              <a:t>contrôle.</a:t>
            </a:r>
            <a:endParaRPr lang="fr-FR" sz="5500" dirty="0">
              <a:latin typeface="Arial (Corps)"/>
            </a:endParaRPr>
          </a:p>
          <a:p>
            <a:pPr marL="0" indent="0">
              <a:buNone/>
            </a:pPr>
            <a:r>
              <a:rPr lang="fr-FR" sz="5000" dirty="0">
                <a:latin typeface="Arial (Corps)"/>
              </a:rPr>
              <a:t> </a:t>
            </a:r>
          </a:p>
          <a:p>
            <a:pPr marL="0" indent="0">
              <a:buNone/>
            </a:pPr>
            <a:r>
              <a:rPr lang="fr-FR" sz="5500" i="1" dirty="0">
                <a:latin typeface="Arial (Corps)"/>
              </a:rPr>
              <a:t>Séance 3</a:t>
            </a:r>
            <a:r>
              <a:rPr lang="fr-FR" sz="5000" i="1" dirty="0">
                <a:latin typeface="Arial (Corps)"/>
              </a:rPr>
              <a:t> </a:t>
            </a:r>
            <a:r>
              <a:rPr lang="fr-FR" sz="5000" b="1" i="1" dirty="0">
                <a:latin typeface="Arial (Corps)"/>
              </a:rPr>
              <a:t>: </a:t>
            </a:r>
            <a:r>
              <a:rPr lang="fr-FR" sz="5000" dirty="0">
                <a:latin typeface="Arial (Corps)"/>
              </a:rPr>
              <a:t> </a:t>
            </a:r>
            <a:r>
              <a:rPr lang="fr-FR" sz="5000" b="1" i="1" dirty="0">
                <a:latin typeface="Arial (Corps)"/>
              </a:rPr>
              <a:t>C.  L'ÉTUDE D'UNE ŒUVRE D'ART</a:t>
            </a:r>
            <a:r>
              <a:rPr lang="fr-FR" sz="5000" dirty="0">
                <a:latin typeface="Arial (Corps)"/>
              </a:rPr>
              <a:t> ( </a:t>
            </a:r>
            <a:r>
              <a:rPr lang="fr-FR" sz="5000" i="1" dirty="0">
                <a:latin typeface="Arial (Corps)"/>
              </a:rPr>
              <a:t>Sainte Anne, la Vierge et l'Enfant</a:t>
            </a:r>
            <a:r>
              <a:rPr lang="fr-FR" sz="5000" dirty="0">
                <a:latin typeface="Arial (Corps)"/>
              </a:rPr>
              <a:t>)</a:t>
            </a:r>
          </a:p>
          <a:p>
            <a:pPr marL="0" indent="0">
              <a:buNone/>
            </a:pPr>
            <a:r>
              <a:rPr lang="fr-FR" sz="5500" i="1" u="sng" dirty="0">
                <a:latin typeface="Arial (Corps)"/>
              </a:rPr>
              <a:t>Question fil rouge </a:t>
            </a:r>
            <a:r>
              <a:rPr lang="fr-FR" sz="5500" i="1" dirty="0">
                <a:latin typeface="Arial (Corps)"/>
              </a:rPr>
              <a:t>: Présenter et décrire </a:t>
            </a:r>
            <a:r>
              <a:rPr lang="fr-FR" sz="5500" i="1" dirty="0" smtClean="0">
                <a:latin typeface="Arial (Corps)"/>
              </a:rPr>
              <a:t>l'œuvre. (</a:t>
            </a:r>
            <a:r>
              <a:rPr lang="fr-FR" sz="5500" i="1" dirty="0">
                <a:latin typeface="Arial (Corps)"/>
              </a:rPr>
              <a:t>4 pts</a:t>
            </a:r>
            <a:r>
              <a:rPr lang="fr-FR" sz="5500" i="1" dirty="0" smtClean="0">
                <a:latin typeface="Arial (Corps)"/>
              </a:rPr>
              <a:t>) -</a:t>
            </a:r>
            <a:r>
              <a:rPr lang="fr-FR" sz="5500" dirty="0" smtClean="0">
                <a:latin typeface="Arial (Corps)"/>
              </a:rPr>
              <a:t> </a:t>
            </a:r>
            <a:r>
              <a:rPr lang="fr-FR" sz="5500" dirty="0">
                <a:latin typeface="Arial (Corps)"/>
              </a:rPr>
              <a:t>questions 14 et 15 du </a:t>
            </a:r>
            <a:r>
              <a:rPr lang="fr-FR" sz="5500" dirty="0" smtClean="0">
                <a:latin typeface="Arial (Corps)"/>
              </a:rPr>
              <a:t>contrôle</a:t>
            </a:r>
            <a:endParaRPr lang="fr-FR" sz="5500" dirty="0"/>
          </a:p>
        </p:txBody>
      </p:sp>
      <p:sp>
        <p:nvSpPr>
          <p:cNvPr id="4" name="Rectangle 3"/>
          <p:cNvSpPr/>
          <p:nvPr/>
        </p:nvSpPr>
        <p:spPr>
          <a:xfrm>
            <a:off x="7524328" y="6396335"/>
            <a:ext cx="1619672" cy="461665"/>
          </a:xfrm>
          <a:prstGeom prst="rect">
            <a:avLst/>
          </a:prstGeom>
        </p:spPr>
        <p:txBody>
          <a:bodyPr wrap="square">
            <a:spAutoFit/>
          </a:bodyPr>
          <a:lstStyle/>
          <a:p>
            <a:pPr algn="r"/>
            <a:r>
              <a:rPr lang="fr-FR" sz="1200" dirty="0" smtClean="0"/>
              <a:t>Aurélien Mas, </a:t>
            </a:r>
          </a:p>
          <a:p>
            <a:pPr algn="r"/>
            <a:r>
              <a:rPr lang="fr-FR" sz="1200" dirty="0" smtClean="0"/>
              <a:t>collège  Lise Ophion</a:t>
            </a:r>
            <a:endParaRPr lang="fr-FR" sz="1200" dirty="0"/>
          </a:p>
        </p:txBody>
      </p:sp>
    </p:spTree>
    <p:extLst>
      <p:ext uri="{BB962C8B-B14F-4D97-AF65-F5344CB8AC3E}">
        <p14:creationId xmlns:p14="http://schemas.microsoft.com/office/powerpoint/2010/main" val="3455620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222503"/>
          </a:xfrm>
        </p:spPr>
        <p:txBody>
          <a:bodyPr>
            <a:normAutofit/>
          </a:bodyPr>
          <a:lstStyle/>
          <a:p>
            <a:pPr marL="0" indent="0">
              <a:spcBef>
                <a:spcPts val="0"/>
              </a:spcBef>
              <a:buNone/>
            </a:pPr>
            <a:r>
              <a:rPr lang="fr-FR" sz="1800" dirty="0">
                <a:latin typeface="Arial (Corps)"/>
              </a:rPr>
              <a:t>Séance 4 : </a:t>
            </a:r>
            <a:r>
              <a:rPr lang="fr-FR" sz="1800" b="1" dirty="0">
                <a:latin typeface="Arial (Corps)"/>
              </a:rPr>
              <a:t>II. LA REMISE EN CAUSE DE L'ÉGLISE</a:t>
            </a:r>
            <a:endParaRPr lang="fr-FR" sz="1800" dirty="0">
              <a:latin typeface="Arial (Corps)"/>
            </a:endParaRPr>
          </a:p>
          <a:p>
            <a:pPr marL="0" indent="0">
              <a:spcBef>
                <a:spcPts val="0"/>
              </a:spcBef>
              <a:buNone/>
            </a:pPr>
            <a:r>
              <a:rPr lang="fr-FR" sz="1800" b="1" i="1" dirty="0">
                <a:latin typeface="Arial (Corps)"/>
              </a:rPr>
              <a:t>A. LUTHER : LA NAISSANCE DES CHRÉTIENS PROTESTANTS</a:t>
            </a:r>
            <a:endParaRPr lang="fr-FR" sz="1800" dirty="0">
              <a:latin typeface="Arial (Corps)"/>
            </a:endParaRPr>
          </a:p>
          <a:p>
            <a:pPr marL="0" indent="0">
              <a:spcBef>
                <a:spcPts val="0"/>
              </a:spcBef>
              <a:buNone/>
            </a:pPr>
            <a:r>
              <a:rPr lang="fr-FR" sz="1800" i="1" u="sng" dirty="0">
                <a:latin typeface="Arial (Corps)"/>
              </a:rPr>
              <a:t>Question fil rouge </a:t>
            </a:r>
            <a:r>
              <a:rPr lang="fr-FR" sz="1800" i="1" dirty="0">
                <a:latin typeface="Arial (Corps)"/>
              </a:rPr>
              <a:t>: Que sont les indulgences ? Par qui sont-elles vendues ? Qui s'oppose aux indulgences ? (3 pts) </a:t>
            </a:r>
            <a:r>
              <a:rPr lang="fr-FR" sz="1800" i="1" dirty="0" smtClean="0">
                <a:latin typeface="Arial (Corps)"/>
              </a:rPr>
              <a:t>- </a:t>
            </a:r>
            <a:r>
              <a:rPr lang="fr-FR" sz="1800" dirty="0" smtClean="0">
                <a:latin typeface="Arial (Corps)"/>
              </a:rPr>
              <a:t>question </a:t>
            </a:r>
            <a:r>
              <a:rPr lang="fr-FR" sz="1800" dirty="0">
                <a:latin typeface="Arial (Corps)"/>
              </a:rPr>
              <a:t>7 du </a:t>
            </a:r>
            <a:r>
              <a:rPr lang="fr-FR" sz="1800" dirty="0" smtClean="0">
                <a:latin typeface="Arial (Corps)"/>
              </a:rPr>
              <a:t>contrôle.</a:t>
            </a:r>
            <a:endParaRPr lang="fr-FR" sz="1800" dirty="0">
              <a:latin typeface="Arial (Corps)"/>
            </a:endParaRPr>
          </a:p>
          <a:p>
            <a:pPr marL="0" indent="0">
              <a:spcBef>
                <a:spcPts val="0"/>
              </a:spcBef>
              <a:buNone/>
            </a:pPr>
            <a:r>
              <a:rPr lang="fr-FR" sz="1800" dirty="0">
                <a:latin typeface="Arial (Corps)"/>
              </a:rPr>
              <a:t> </a:t>
            </a:r>
          </a:p>
          <a:p>
            <a:pPr marL="0" indent="0">
              <a:spcBef>
                <a:spcPts val="0"/>
              </a:spcBef>
              <a:buNone/>
            </a:pPr>
            <a:r>
              <a:rPr lang="fr-FR" sz="1800" dirty="0">
                <a:latin typeface="Arial (Corps)"/>
              </a:rPr>
              <a:t>S</a:t>
            </a:r>
            <a:r>
              <a:rPr lang="fr-FR" sz="1800" dirty="0" smtClean="0">
                <a:latin typeface="Arial (Corps)"/>
              </a:rPr>
              <a:t>éance </a:t>
            </a:r>
            <a:r>
              <a:rPr lang="fr-FR" sz="1800" dirty="0">
                <a:latin typeface="Arial (Corps)"/>
              </a:rPr>
              <a:t>5 : </a:t>
            </a:r>
            <a:r>
              <a:rPr lang="fr-FR" sz="1800" b="1" i="1" dirty="0">
                <a:latin typeface="Arial (Corps)"/>
              </a:rPr>
              <a:t>B. LA NOUVELLE CARTE DE L'EUROPE</a:t>
            </a:r>
          </a:p>
          <a:p>
            <a:pPr marL="0" indent="0">
              <a:spcBef>
                <a:spcPts val="0"/>
              </a:spcBef>
              <a:buNone/>
            </a:pPr>
            <a:r>
              <a:rPr lang="fr-FR" sz="1800" b="1" i="1" dirty="0">
                <a:latin typeface="Arial (Corps)"/>
              </a:rPr>
              <a:t>C. LA REACTION CATHOLIQUE </a:t>
            </a:r>
            <a:r>
              <a:rPr lang="fr-FR" sz="1800" dirty="0">
                <a:latin typeface="Arial (Corps)"/>
              </a:rPr>
              <a:t>: l</a:t>
            </a:r>
            <a:r>
              <a:rPr lang="fr-FR" sz="1800" dirty="0" smtClean="0">
                <a:latin typeface="Arial (Corps)"/>
              </a:rPr>
              <a:t>'exemple </a:t>
            </a:r>
            <a:r>
              <a:rPr lang="fr-FR" sz="1800" dirty="0">
                <a:latin typeface="Arial (Corps)"/>
              </a:rPr>
              <a:t>d'Ignace de Loyola</a:t>
            </a:r>
          </a:p>
          <a:p>
            <a:pPr marL="0" indent="0">
              <a:spcBef>
                <a:spcPts val="0"/>
              </a:spcBef>
              <a:buNone/>
            </a:pPr>
            <a:r>
              <a:rPr lang="fr-FR" sz="1800" i="1" u="sng" dirty="0">
                <a:latin typeface="Arial (Corps)"/>
              </a:rPr>
              <a:t>Question fil rouge </a:t>
            </a:r>
            <a:r>
              <a:rPr lang="fr-FR" sz="1800" i="1" dirty="0">
                <a:latin typeface="Arial (Corps)"/>
              </a:rPr>
              <a:t>: Quelle partie de l'Europe devient protestante ? Citez 2 églises protestantes (3 pts) </a:t>
            </a:r>
            <a:r>
              <a:rPr lang="fr-FR" sz="1800" i="1" dirty="0" smtClean="0">
                <a:latin typeface="Arial (Corps)"/>
              </a:rPr>
              <a:t>- </a:t>
            </a:r>
            <a:r>
              <a:rPr lang="fr-FR" sz="1800" dirty="0" smtClean="0">
                <a:latin typeface="Arial (Corps)"/>
              </a:rPr>
              <a:t>question </a:t>
            </a:r>
            <a:r>
              <a:rPr lang="fr-FR" sz="1800" dirty="0">
                <a:latin typeface="Arial (Corps)"/>
              </a:rPr>
              <a:t>10 du </a:t>
            </a:r>
            <a:r>
              <a:rPr lang="fr-FR" sz="1800" dirty="0" smtClean="0">
                <a:latin typeface="Arial (Corps)"/>
              </a:rPr>
              <a:t>contrôle.</a:t>
            </a:r>
            <a:endParaRPr lang="fr-FR" sz="1800" dirty="0">
              <a:latin typeface="Arial (Corps)"/>
            </a:endParaRPr>
          </a:p>
          <a:p>
            <a:pPr marL="0" indent="0">
              <a:spcBef>
                <a:spcPts val="0"/>
              </a:spcBef>
              <a:buNone/>
            </a:pPr>
            <a:r>
              <a:rPr lang="fr-FR" sz="1800" b="1" i="1" dirty="0">
                <a:latin typeface="Arial (Corps)"/>
              </a:rPr>
              <a:t> </a:t>
            </a:r>
            <a:endParaRPr lang="fr-FR" sz="1800" dirty="0">
              <a:latin typeface="Arial (Corps)"/>
            </a:endParaRPr>
          </a:p>
          <a:p>
            <a:pPr marL="0" indent="0">
              <a:spcBef>
                <a:spcPts val="0"/>
              </a:spcBef>
              <a:buNone/>
            </a:pPr>
            <a:r>
              <a:rPr lang="fr-FR" sz="1800" dirty="0">
                <a:latin typeface="Arial (Corps)"/>
              </a:rPr>
              <a:t>Séance 6 : </a:t>
            </a:r>
            <a:r>
              <a:rPr lang="fr-FR" sz="1800" b="1" i="1" dirty="0">
                <a:latin typeface="Arial (Corps)"/>
              </a:rPr>
              <a:t>D. COMPRENDRE LES DIFFÉRENCES RELIGIEUSES À TRAVERS L'ART</a:t>
            </a:r>
            <a:endParaRPr lang="fr-FR" sz="1800" dirty="0">
              <a:latin typeface="Arial (Corps)"/>
            </a:endParaRPr>
          </a:p>
          <a:p>
            <a:pPr marL="0" indent="0">
              <a:spcBef>
                <a:spcPts val="0"/>
              </a:spcBef>
              <a:buNone/>
            </a:pPr>
            <a:r>
              <a:rPr lang="fr-FR" sz="1800" i="1" u="sng" dirty="0">
                <a:latin typeface="Arial (Corps)"/>
              </a:rPr>
              <a:t>Question fil rouge </a:t>
            </a:r>
            <a:r>
              <a:rPr lang="fr-FR" sz="1800" i="1" dirty="0">
                <a:latin typeface="Arial (Corps)"/>
              </a:rPr>
              <a:t>: expliquer </a:t>
            </a:r>
            <a:r>
              <a:rPr lang="fr-FR" sz="1800" i="1" dirty="0" smtClean="0">
                <a:latin typeface="Arial (Corps)"/>
              </a:rPr>
              <a:t>l'œuvre.</a:t>
            </a:r>
            <a:endParaRPr lang="fr-FR" sz="1800" dirty="0">
              <a:latin typeface="Arial (Corps)"/>
            </a:endParaRPr>
          </a:p>
          <a:p>
            <a:pPr marL="0" indent="0">
              <a:spcBef>
                <a:spcPts val="0"/>
              </a:spcBef>
              <a:buNone/>
            </a:pPr>
            <a:r>
              <a:rPr lang="fr-FR" sz="1800" i="1" dirty="0">
                <a:latin typeface="Arial (Corps)"/>
              </a:rPr>
              <a:t>Que ressentez-vous en regardant cette œuvre ? Montrer </a:t>
            </a:r>
            <a:r>
              <a:rPr lang="fr-FR" sz="1800" i="1" dirty="0" smtClean="0">
                <a:latin typeface="Arial (Corps)"/>
              </a:rPr>
              <a:t>qu’il s’agit d’ une </a:t>
            </a:r>
            <a:r>
              <a:rPr lang="fr-FR" sz="1800" i="1" dirty="0">
                <a:latin typeface="Arial (Corps)"/>
              </a:rPr>
              <a:t>œuvre baroque (3 pts) </a:t>
            </a:r>
            <a:r>
              <a:rPr lang="fr-FR" sz="1800" i="1" dirty="0" smtClean="0">
                <a:latin typeface="Arial (Corps)"/>
              </a:rPr>
              <a:t>- </a:t>
            </a:r>
            <a:r>
              <a:rPr lang="fr-FR" sz="1800" dirty="0" smtClean="0">
                <a:latin typeface="Arial (Corps)"/>
              </a:rPr>
              <a:t>questions </a:t>
            </a:r>
            <a:r>
              <a:rPr lang="fr-FR" sz="1800" dirty="0">
                <a:latin typeface="Arial (Corps)"/>
              </a:rPr>
              <a:t>16 et 17 du </a:t>
            </a:r>
            <a:r>
              <a:rPr lang="fr-FR" sz="1800" dirty="0" smtClean="0">
                <a:latin typeface="Arial (Corps)"/>
              </a:rPr>
              <a:t>contrôle.</a:t>
            </a:r>
            <a:endParaRPr lang="fr-FR" sz="1800" dirty="0">
              <a:latin typeface="Arial (Corps)"/>
            </a:endParaRPr>
          </a:p>
          <a:p>
            <a:pPr marL="0" indent="0">
              <a:spcBef>
                <a:spcPts val="0"/>
              </a:spcBef>
              <a:buNone/>
            </a:pPr>
            <a:r>
              <a:rPr lang="fr-FR" sz="1800" i="1" dirty="0">
                <a:latin typeface="Arial (Corps)"/>
              </a:rPr>
              <a:t> </a:t>
            </a:r>
            <a:endParaRPr lang="fr-FR" sz="1800" dirty="0">
              <a:latin typeface="Arial (Corps)"/>
            </a:endParaRPr>
          </a:p>
          <a:p>
            <a:pPr marL="0" indent="0">
              <a:spcBef>
                <a:spcPts val="0"/>
              </a:spcBef>
              <a:buNone/>
            </a:pPr>
            <a:r>
              <a:rPr lang="fr-FR" sz="1800" dirty="0">
                <a:latin typeface="Arial (Corps)"/>
              </a:rPr>
              <a:t>Séance 7</a:t>
            </a:r>
            <a:r>
              <a:rPr lang="fr-FR" sz="1800" b="1" dirty="0">
                <a:latin typeface="Arial (Corps)"/>
              </a:rPr>
              <a:t> III.LES AVANCÉES SCIENTIFIQUES : L'EXEMPLE DE GALILÉE</a:t>
            </a:r>
            <a:endParaRPr lang="fr-FR" sz="1800" dirty="0">
              <a:latin typeface="Arial (Corps)"/>
            </a:endParaRPr>
          </a:p>
          <a:p>
            <a:pPr marL="0" indent="0">
              <a:spcBef>
                <a:spcPts val="0"/>
              </a:spcBef>
              <a:buNone/>
            </a:pPr>
            <a:r>
              <a:rPr lang="fr-FR" sz="1800" i="1" u="sng" dirty="0">
                <a:latin typeface="Arial (Corps)"/>
              </a:rPr>
              <a:t>Question fil rouge </a:t>
            </a:r>
            <a:r>
              <a:rPr lang="fr-FR" sz="1800" i="1" dirty="0">
                <a:latin typeface="Arial (Corps)"/>
              </a:rPr>
              <a:t>: Qu'est-ce que l'héliocentrisme ? Qui prouve cette théorie ? Comment ? (3 pts)</a:t>
            </a:r>
            <a:r>
              <a:rPr lang="fr-FR" sz="1800" dirty="0">
                <a:latin typeface="Arial (Corps)"/>
              </a:rPr>
              <a:t> </a:t>
            </a:r>
            <a:r>
              <a:rPr lang="fr-FR" sz="1800" dirty="0" smtClean="0">
                <a:latin typeface="Arial (Corps)"/>
              </a:rPr>
              <a:t>- question </a:t>
            </a:r>
            <a:r>
              <a:rPr lang="fr-FR" sz="1800" dirty="0">
                <a:latin typeface="Arial (Corps)"/>
              </a:rPr>
              <a:t>11 du </a:t>
            </a:r>
            <a:r>
              <a:rPr lang="fr-FR" sz="1800" dirty="0" smtClean="0">
                <a:latin typeface="Arial (Corps)"/>
              </a:rPr>
              <a:t>contrôle.</a:t>
            </a:r>
            <a:endParaRPr lang="fr-FR" sz="1800" dirty="0">
              <a:latin typeface="Arial (Corps)"/>
            </a:endParaRPr>
          </a:p>
          <a:p>
            <a:pPr marL="0" indent="0">
              <a:spcBef>
                <a:spcPts val="0"/>
              </a:spcBef>
              <a:buNone/>
            </a:pPr>
            <a:r>
              <a:rPr lang="fr-FR" sz="1800" b="1" dirty="0">
                <a:latin typeface="Arial (Corps)"/>
              </a:rPr>
              <a:t> </a:t>
            </a:r>
            <a:endParaRPr lang="fr-FR" sz="1800" dirty="0">
              <a:latin typeface="Arial (Corps)"/>
            </a:endParaRPr>
          </a:p>
          <a:p>
            <a:pPr marL="0" indent="0">
              <a:spcBef>
                <a:spcPts val="0"/>
              </a:spcBef>
              <a:buNone/>
            </a:pPr>
            <a:r>
              <a:rPr lang="fr-FR" sz="1800" dirty="0">
                <a:latin typeface="Arial (Corps)"/>
              </a:rPr>
              <a:t>Fin du fil rouge = les élèves sont notés sur 22 mais leur note est ramenée à 20 (décompte des absences)</a:t>
            </a:r>
          </a:p>
          <a:p>
            <a:pPr marL="0" indent="0">
              <a:buNone/>
            </a:pPr>
            <a:endParaRPr lang="fr-FR" sz="1800" dirty="0"/>
          </a:p>
        </p:txBody>
      </p:sp>
      <p:sp>
        <p:nvSpPr>
          <p:cNvPr id="4" name="Rectangle 3"/>
          <p:cNvSpPr/>
          <p:nvPr/>
        </p:nvSpPr>
        <p:spPr>
          <a:xfrm>
            <a:off x="7524328" y="6396335"/>
            <a:ext cx="1619672" cy="461665"/>
          </a:xfrm>
          <a:prstGeom prst="rect">
            <a:avLst/>
          </a:prstGeom>
        </p:spPr>
        <p:txBody>
          <a:bodyPr wrap="square">
            <a:spAutoFit/>
          </a:bodyPr>
          <a:lstStyle/>
          <a:p>
            <a:pPr algn="r"/>
            <a:r>
              <a:rPr lang="fr-FR" sz="1200" dirty="0" smtClean="0"/>
              <a:t>Aurélien Mas, </a:t>
            </a:r>
          </a:p>
          <a:p>
            <a:pPr algn="r"/>
            <a:r>
              <a:rPr lang="fr-FR" sz="1200" dirty="0" smtClean="0"/>
              <a:t>collège  Lise Ophion</a:t>
            </a:r>
            <a:endParaRPr lang="fr-FR" sz="1200" dirty="0"/>
          </a:p>
        </p:txBody>
      </p:sp>
    </p:spTree>
    <p:extLst>
      <p:ext uri="{BB962C8B-B14F-4D97-AF65-F5344CB8AC3E}">
        <p14:creationId xmlns:p14="http://schemas.microsoft.com/office/powerpoint/2010/main" val="216637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525344"/>
          </a:xfrm>
        </p:spPr>
        <p:txBody>
          <a:bodyPr>
            <a:normAutofit/>
          </a:bodyPr>
          <a:lstStyle/>
          <a:p>
            <a:pPr marL="0" indent="0">
              <a:buNone/>
            </a:pPr>
            <a:r>
              <a:rPr lang="fr-FR" sz="2200" u="sng" dirty="0">
                <a:latin typeface="Arial (Corps)"/>
              </a:rPr>
              <a:t>Déroulé du fil rouge : variante en classe </a:t>
            </a:r>
            <a:r>
              <a:rPr lang="fr-FR" sz="2200" u="sng" dirty="0" smtClean="0">
                <a:latin typeface="Arial (Corps)"/>
              </a:rPr>
              <a:t>de 3</a:t>
            </a:r>
            <a:r>
              <a:rPr lang="fr-FR" sz="2200" u="sng" baseline="30000" dirty="0" smtClean="0">
                <a:latin typeface="Arial (Corps)"/>
              </a:rPr>
              <a:t>ème</a:t>
            </a:r>
            <a:r>
              <a:rPr lang="fr-FR" sz="2200" dirty="0" smtClean="0">
                <a:latin typeface="Arial (Corps)"/>
              </a:rPr>
              <a:t> :</a:t>
            </a:r>
            <a:endParaRPr lang="fr-FR" sz="2200" dirty="0">
              <a:latin typeface="Arial (Corps)"/>
            </a:endParaRPr>
          </a:p>
          <a:p>
            <a:pPr lvl="0">
              <a:spcBef>
                <a:spcPts val="0"/>
              </a:spcBef>
              <a:buFontTx/>
              <a:buChar char="-"/>
            </a:pPr>
            <a:r>
              <a:rPr lang="fr-FR" sz="2200" dirty="0" smtClean="0">
                <a:latin typeface="Arial (Corps)"/>
              </a:rPr>
              <a:t>question </a:t>
            </a:r>
            <a:r>
              <a:rPr lang="fr-FR" sz="2200" dirty="0">
                <a:latin typeface="Arial (Corps)"/>
              </a:rPr>
              <a:t>posée oralement sur un repère historique ou géographique </a:t>
            </a:r>
            <a:r>
              <a:rPr lang="fr-FR" sz="2200" dirty="0" smtClean="0">
                <a:latin typeface="Arial (Corps)"/>
              </a:rPr>
              <a:t>expliqué </a:t>
            </a:r>
            <a:r>
              <a:rPr lang="fr-FR" sz="2200" dirty="0">
                <a:latin typeface="Arial (Corps)"/>
              </a:rPr>
              <a:t>lors du cours </a:t>
            </a:r>
            <a:r>
              <a:rPr lang="fr-FR" sz="2200" dirty="0" smtClean="0">
                <a:latin typeface="Arial (Corps)"/>
              </a:rPr>
              <a:t>précédent ;</a:t>
            </a:r>
          </a:p>
          <a:p>
            <a:pPr lvl="0">
              <a:spcBef>
                <a:spcPts val="0"/>
              </a:spcBef>
              <a:buFontTx/>
              <a:buChar char="-"/>
            </a:pPr>
            <a:r>
              <a:rPr lang="fr-FR" sz="2200" dirty="0" smtClean="0">
                <a:latin typeface="Arial (Corps)"/>
              </a:rPr>
              <a:t>correction réalisée </a:t>
            </a:r>
            <a:r>
              <a:rPr lang="fr-FR" sz="2200" dirty="0">
                <a:latin typeface="Arial (Corps)"/>
              </a:rPr>
              <a:t>rapidement </a:t>
            </a:r>
            <a:r>
              <a:rPr lang="fr-FR" sz="2200" dirty="0" smtClean="0">
                <a:latin typeface="Arial (Corps)"/>
              </a:rPr>
              <a:t>;</a:t>
            </a:r>
          </a:p>
          <a:p>
            <a:pPr lvl="0">
              <a:spcBef>
                <a:spcPts val="0"/>
              </a:spcBef>
              <a:buFontTx/>
              <a:buChar char="-"/>
            </a:pPr>
            <a:r>
              <a:rPr lang="fr-FR" sz="2200" dirty="0" smtClean="0">
                <a:latin typeface="Arial (Corps)"/>
              </a:rPr>
              <a:t>présentation </a:t>
            </a:r>
            <a:r>
              <a:rPr lang="fr-FR" sz="2200" dirty="0">
                <a:latin typeface="Arial (Corps)"/>
              </a:rPr>
              <a:t>du nouveau repère qui sera demandé </a:t>
            </a:r>
            <a:r>
              <a:rPr lang="fr-FR" sz="2200" dirty="0" smtClean="0">
                <a:latin typeface="Arial (Corps)"/>
              </a:rPr>
              <a:t>au </a:t>
            </a:r>
            <a:r>
              <a:rPr lang="fr-FR" sz="2200" dirty="0">
                <a:latin typeface="Arial (Corps)"/>
              </a:rPr>
              <a:t>cours </a:t>
            </a:r>
            <a:r>
              <a:rPr lang="fr-FR" sz="2200" dirty="0" smtClean="0">
                <a:latin typeface="Arial (Corps)"/>
              </a:rPr>
              <a:t>suivant ;</a:t>
            </a:r>
          </a:p>
          <a:p>
            <a:pPr lvl="0">
              <a:spcBef>
                <a:spcPts val="0"/>
              </a:spcBef>
              <a:buFontTx/>
              <a:buChar char="-"/>
            </a:pPr>
            <a:r>
              <a:rPr lang="fr-FR" sz="2200" dirty="0">
                <a:latin typeface="Arial (Corps)"/>
              </a:rPr>
              <a:t>l</a:t>
            </a:r>
            <a:r>
              <a:rPr lang="fr-FR" sz="2200" dirty="0" smtClean="0">
                <a:latin typeface="Arial (Corps)"/>
              </a:rPr>
              <a:t>a </a:t>
            </a:r>
            <a:r>
              <a:rPr lang="fr-FR" sz="2200" dirty="0">
                <a:latin typeface="Arial (Corps)"/>
              </a:rPr>
              <a:t>note dépend de la complexité du repère (notamment s'il est demandé de l'expliciter ou non</a:t>
            </a:r>
            <a:r>
              <a:rPr lang="fr-FR" sz="2200" dirty="0" smtClean="0">
                <a:latin typeface="Arial (Corps)"/>
              </a:rPr>
              <a:t>).</a:t>
            </a:r>
          </a:p>
          <a:p>
            <a:pPr marL="0" indent="0">
              <a:spcBef>
                <a:spcPts val="0"/>
              </a:spcBef>
              <a:buNone/>
            </a:pPr>
            <a:r>
              <a:rPr lang="fr-FR" sz="2200" dirty="0">
                <a:latin typeface="Arial (Corps)"/>
              </a:rPr>
              <a:t>Tous les contrôles de 3</a:t>
            </a:r>
            <a:r>
              <a:rPr lang="fr-FR" sz="2200" baseline="30000" dirty="0">
                <a:latin typeface="Arial (Corps)"/>
              </a:rPr>
              <a:t>ème</a:t>
            </a:r>
            <a:r>
              <a:rPr lang="fr-FR" sz="2200" dirty="0">
                <a:latin typeface="Arial (Corps)"/>
              </a:rPr>
              <a:t> sont organisés de la même façon :</a:t>
            </a:r>
          </a:p>
          <a:p>
            <a:pPr marL="0" indent="0">
              <a:spcBef>
                <a:spcPts val="0"/>
              </a:spcBef>
              <a:buNone/>
            </a:pPr>
            <a:r>
              <a:rPr lang="fr-FR" sz="2200" dirty="0" smtClean="0">
                <a:latin typeface="Arial (Corps)"/>
              </a:rPr>
              <a:t>- 1ère </a:t>
            </a:r>
            <a:r>
              <a:rPr lang="fr-FR" sz="2200" dirty="0">
                <a:latin typeface="Arial (Corps)"/>
              </a:rPr>
              <a:t>partie : repères (toujours sur 4 </a:t>
            </a:r>
            <a:r>
              <a:rPr lang="fr-FR" sz="2200" dirty="0" smtClean="0">
                <a:latin typeface="Arial (Corps)"/>
              </a:rPr>
              <a:t>points</a:t>
            </a:r>
            <a:r>
              <a:rPr lang="fr-FR" sz="2200" dirty="0">
                <a:latin typeface="Arial (Corps)"/>
              </a:rPr>
              <a:t>)</a:t>
            </a:r>
          </a:p>
          <a:p>
            <a:pPr marL="0" indent="0">
              <a:spcBef>
                <a:spcPts val="0"/>
              </a:spcBef>
              <a:buNone/>
            </a:pPr>
            <a:r>
              <a:rPr lang="fr-FR" sz="2200" dirty="0" smtClean="0">
                <a:latin typeface="Arial (Corps)"/>
              </a:rPr>
              <a:t>- 2ème </a:t>
            </a:r>
            <a:r>
              <a:rPr lang="fr-FR" sz="2200" dirty="0">
                <a:latin typeface="Arial (Corps)"/>
              </a:rPr>
              <a:t>partie : question de cours dont les repères </a:t>
            </a:r>
            <a:r>
              <a:rPr lang="fr-FR" sz="2200" dirty="0" smtClean="0">
                <a:latin typeface="Arial (Corps)"/>
              </a:rPr>
              <a:t>de 3</a:t>
            </a:r>
            <a:r>
              <a:rPr lang="fr-FR" sz="2200" baseline="30000" dirty="0" smtClean="0">
                <a:latin typeface="Arial (Corps)"/>
              </a:rPr>
              <a:t>ème</a:t>
            </a:r>
            <a:endParaRPr lang="fr-FR" sz="2200" dirty="0" smtClean="0">
              <a:latin typeface="Arial (Corps)"/>
            </a:endParaRPr>
          </a:p>
          <a:p>
            <a:pPr marL="0" indent="0">
              <a:spcBef>
                <a:spcPts val="0"/>
              </a:spcBef>
              <a:buNone/>
            </a:pPr>
            <a:r>
              <a:rPr lang="fr-FR" sz="2200" dirty="0" smtClean="0">
                <a:latin typeface="Arial (Corps)"/>
              </a:rPr>
              <a:t>- 3ème </a:t>
            </a:r>
            <a:r>
              <a:rPr lang="fr-FR" sz="2200" dirty="0">
                <a:latin typeface="Arial (Corps)"/>
              </a:rPr>
              <a:t>partie : étude d'un document</a:t>
            </a:r>
          </a:p>
          <a:p>
            <a:pPr marL="0" indent="0">
              <a:spcBef>
                <a:spcPts val="0"/>
              </a:spcBef>
              <a:buNone/>
            </a:pPr>
            <a:r>
              <a:rPr lang="fr-FR" sz="2200" dirty="0" smtClean="0">
                <a:latin typeface="Arial (Corps)"/>
              </a:rPr>
              <a:t>- 4ème </a:t>
            </a:r>
            <a:r>
              <a:rPr lang="fr-FR" sz="2200" dirty="0">
                <a:latin typeface="Arial (Corps)"/>
              </a:rPr>
              <a:t>partie : étude d'une œuvre d'art</a:t>
            </a:r>
          </a:p>
          <a:p>
            <a:pPr marL="0" indent="0">
              <a:buNone/>
            </a:pPr>
            <a:r>
              <a:rPr lang="fr-FR" sz="1800" b="1" dirty="0">
                <a:latin typeface="Arial (Corps)"/>
              </a:rPr>
              <a:t>E</a:t>
            </a:r>
            <a:r>
              <a:rPr lang="fr-FR" sz="1800" b="1" dirty="0" smtClean="0">
                <a:latin typeface="Arial (Corps)"/>
              </a:rPr>
              <a:t>xemple </a:t>
            </a:r>
            <a:r>
              <a:rPr lang="fr-FR" sz="1800" b="1" dirty="0">
                <a:latin typeface="Arial (Corps)"/>
              </a:rPr>
              <a:t>:</a:t>
            </a:r>
          </a:p>
          <a:p>
            <a:pPr marL="0" indent="0">
              <a:spcBef>
                <a:spcPts val="0"/>
              </a:spcBef>
              <a:buNone/>
            </a:pPr>
            <a:r>
              <a:rPr lang="fr-FR" sz="1600" dirty="0">
                <a:latin typeface="Arial" panose="020B0604020202020204" pitchFamily="34" charset="0"/>
                <a:cs typeface="Arial" panose="020B0604020202020204" pitchFamily="34" charset="0"/>
              </a:rPr>
              <a:t>CONTRÔLE N°2 D'HISTOIRE SUR LA 1ère GUERRE MONDIALE</a:t>
            </a:r>
          </a:p>
          <a:p>
            <a:pPr marL="0" indent="0">
              <a:spcBef>
                <a:spcPts val="0"/>
              </a:spcBef>
              <a:buNone/>
            </a:pPr>
            <a:r>
              <a:rPr lang="fr-FR" sz="1600" dirty="0">
                <a:latin typeface="Arial" panose="020B0604020202020204" pitchFamily="34" charset="0"/>
                <a:cs typeface="Arial" panose="020B0604020202020204" pitchFamily="34" charset="0"/>
              </a:rPr>
              <a:t>PARTIE 1 QUATRE REPERES DE 6ème A APPRENDRE (4 pts)</a:t>
            </a:r>
          </a:p>
          <a:p>
            <a:pPr marL="0" indent="0">
              <a:buNone/>
            </a:pPr>
            <a:endParaRPr lang="fr-FR" sz="2200" dirty="0"/>
          </a:p>
        </p:txBody>
      </p:sp>
      <p:graphicFrame>
        <p:nvGraphicFramePr>
          <p:cNvPr id="5" name="Tableau 4"/>
          <p:cNvGraphicFramePr>
            <a:graphicFrameLocks noGrp="1"/>
          </p:cNvGraphicFramePr>
          <p:nvPr>
            <p:extLst>
              <p:ext uri="{D42A27DB-BD31-4B8C-83A1-F6EECF244321}">
                <p14:modId xmlns:p14="http://schemas.microsoft.com/office/powerpoint/2010/main" val="2469008928"/>
              </p:ext>
            </p:extLst>
          </p:nvPr>
        </p:nvGraphicFramePr>
        <p:xfrm>
          <a:off x="539552" y="5517232"/>
          <a:ext cx="8208912" cy="1010920"/>
        </p:xfrm>
        <a:graphic>
          <a:graphicData uri="http://schemas.openxmlformats.org/drawingml/2006/table">
            <a:tbl>
              <a:tblPr firstRow="1" bandRow="1">
                <a:tableStyleId>{5C22544A-7EE6-4342-B048-85BDC9FD1C3A}</a:tableStyleId>
              </a:tblPr>
              <a:tblGrid>
                <a:gridCol w="4104456"/>
                <a:gridCol w="4104456"/>
              </a:tblGrid>
              <a:tr h="370840">
                <a:tc>
                  <a:txBody>
                    <a:bodyPr/>
                    <a:lstStyle/>
                    <a:p>
                      <a:r>
                        <a:rPr lang="fr-FR" sz="1800" b="0" kern="1200" dirty="0" smtClean="0">
                          <a:solidFill>
                            <a:schemeClr val="tx1"/>
                          </a:solidFill>
                          <a:effectLst/>
                          <a:latin typeface="+mn-lt"/>
                          <a:ea typeface="+mn-ea"/>
                          <a:cs typeface="+mn-cs"/>
                        </a:rPr>
                        <a:t>Où et quand apparaissent les 1ères civilisations ?</a:t>
                      </a:r>
                      <a:endParaRPr lang="fr-FR" b="0" dirty="0">
                        <a:solidFill>
                          <a:schemeClr val="tx1"/>
                        </a:solidFill>
                      </a:endParaRPr>
                    </a:p>
                  </a:txBody>
                  <a:tcPr>
                    <a:solidFill>
                      <a:schemeClr val="bg1">
                        <a:lumMod val="85000"/>
                      </a:schemeClr>
                    </a:solidFill>
                  </a:tcPr>
                </a:tc>
                <a:tc>
                  <a:txBody>
                    <a:bodyPr/>
                    <a:lstStyle/>
                    <a:p>
                      <a:r>
                        <a:rPr lang="fr-FR" sz="1800" b="0" kern="1200" dirty="0" smtClean="0">
                          <a:solidFill>
                            <a:schemeClr val="tx1"/>
                          </a:solidFill>
                          <a:effectLst/>
                          <a:latin typeface="+mn-lt"/>
                          <a:ea typeface="+mn-ea"/>
                          <a:cs typeface="+mn-cs"/>
                        </a:rPr>
                        <a:t>Présenter Périclès (Date, lieu et fonction)</a:t>
                      </a:r>
                      <a:endParaRPr lang="fr-FR" b="0" dirty="0">
                        <a:solidFill>
                          <a:schemeClr val="tx1"/>
                        </a:solidFill>
                      </a:endParaRPr>
                    </a:p>
                  </a:txBody>
                  <a:tcPr>
                    <a:solidFill>
                      <a:schemeClr val="bg1">
                        <a:lumMod val="85000"/>
                      </a:schemeClr>
                    </a:solidFill>
                  </a:tcPr>
                </a:tc>
              </a:tr>
              <a:tr h="370840">
                <a:tc>
                  <a:txBody>
                    <a:bodyPr/>
                    <a:lstStyle/>
                    <a:p>
                      <a:r>
                        <a:rPr lang="fr-FR" sz="1800" kern="1200" dirty="0" smtClean="0">
                          <a:solidFill>
                            <a:schemeClr val="dk1"/>
                          </a:solidFill>
                          <a:effectLst/>
                          <a:latin typeface="+mn-lt"/>
                          <a:ea typeface="+mn-ea"/>
                          <a:cs typeface="+mn-cs"/>
                        </a:rPr>
                        <a:t>Où</a:t>
                      </a:r>
                      <a:r>
                        <a:rPr lang="fr-FR" sz="1800" kern="1200" baseline="0" dirty="0" smtClean="0">
                          <a:solidFill>
                            <a:schemeClr val="dk1"/>
                          </a:solidFill>
                          <a:effectLst/>
                          <a:latin typeface="+mn-lt"/>
                          <a:ea typeface="+mn-ea"/>
                          <a:cs typeface="+mn-cs"/>
                        </a:rPr>
                        <a:t> et quand</a:t>
                      </a:r>
                      <a:r>
                        <a:rPr lang="fr-FR" sz="1800" kern="1200" dirty="0" smtClean="0">
                          <a:solidFill>
                            <a:schemeClr val="dk1"/>
                          </a:solidFill>
                          <a:effectLst/>
                          <a:latin typeface="+mn-lt"/>
                          <a:ea typeface="+mn-ea"/>
                          <a:cs typeface="+mn-cs"/>
                        </a:rPr>
                        <a:t> le christianisme  apparaît-il</a:t>
                      </a:r>
                      <a:r>
                        <a:rPr lang="fr-FR" sz="1800" kern="1200" baseline="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a:t>
                      </a:r>
                      <a:endParaRPr lang="fr-FR" dirty="0"/>
                    </a:p>
                  </a:txBody>
                  <a:tcPr>
                    <a:solidFill>
                      <a:schemeClr val="bg1">
                        <a:lumMod val="85000"/>
                      </a:schemeClr>
                    </a:solidFill>
                  </a:tcPr>
                </a:tc>
                <a:tc>
                  <a:txBody>
                    <a:bodyPr/>
                    <a:lstStyle/>
                    <a:p>
                      <a:r>
                        <a:rPr lang="fr-FR" sz="1800" kern="1200" dirty="0" smtClean="0">
                          <a:solidFill>
                            <a:schemeClr val="dk1"/>
                          </a:solidFill>
                          <a:effectLst/>
                          <a:latin typeface="+mn-lt"/>
                          <a:ea typeface="+mn-ea"/>
                          <a:cs typeface="+mn-cs"/>
                        </a:rPr>
                        <a:t>Qu'est-ce que la paix romaine ?</a:t>
                      </a:r>
                      <a:endParaRPr lang="fr-FR" dirty="0"/>
                    </a:p>
                  </a:txBody>
                  <a:tcPr>
                    <a:solidFill>
                      <a:schemeClr val="bg1">
                        <a:lumMod val="85000"/>
                      </a:schemeClr>
                    </a:solidFill>
                  </a:tcPr>
                </a:tc>
              </a:tr>
            </a:tbl>
          </a:graphicData>
        </a:graphic>
      </p:graphicFrame>
      <p:sp>
        <p:nvSpPr>
          <p:cNvPr id="6" name="Rectangle 5"/>
          <p:cNvSpPr/>
          <p:nvPr/>
        </p:nvSpPr>
        <p:spPr>
          <a:xfrm>
            <a:off x="7524328" y="6396335"/>
            <a:ext cx="1619672" cy="461665"/>
          </a:xfrm>
          <a:prstGeom prst="rect">
            <a:avLst/>
          </a:prstGeom>
        </p:spPr>
        <p:txBody>
          <a:bodyPr wrap="square">
            <a:spAutoFit/>
          </a:bodyPr>
          <a:lstStyle/>
          <a:p>
            <a:pPr algn="r"/>
            <a:r>
              <a:rPr lang="fr-FR" sz="1200" dirty="0" smtClean="0"/>
              <a:t>Aurélien Mas, </a:t>
            </a:r>
          </a:p>
          <a:p>
            <a:pPr algn="r"/>
            <a:r>
              <a:rPr lang="fr-FR" sz="1200" dirty="0" smtClean="0"/>
              <a:t>collège  Lise Ophion</a:t>
            </a:r>
            <a:endParaRPr lang="fr-FR" sz="1200" dirty="0"/>
          </a:p>
        </p:txBody>
      </p:sp>
    </p:spTree>
    <p:extLst>
      <p:ext uri="{BB962C8B-B14F-4D97-AF65-F5344CB8AC3E}">
        <p14:creationId xmlns:p14="http://schemas.microsoft.com/office/powerpoint/2010/main" val="2581057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Autofit/>
          </a:bodyPr>
          <a:lstStyle/>
          <a:p>
            <a:pPr marL="0" indent="0">
              <a:buNone/>
            </a:pPr>
            <a:r>
              <a:rPr lang="fr-FR" sz="2200" u="sng" dirty="0">
                <a:latin typeface="Arial (Corps)"/>
              </a:rPr>
              <a:t>Bilan </a:t>
            </a:r>
            <a:r>
              <a:rPr lang="fr-FR" sz="2200" u="sng" dirty="0" smtClean="0">
                <a:latin typeface="Arial (Corps)"/>
              </a:rPr>
              <a:t>du fil rouge « façon Lise Ophion »</a:t>
            </a:r>
            <a:endParaRPr lang="fr-FR" sz="2200" u="sng" dirty="0">
              <a:latin typeface="Arial (Corps)"/>
            </a:endParaRPr>
          </a:p>
          <a:p>
            <a:pPr marL="0" indent="0">
              <a:spcBef>
                <a:spcPts val="0"/>
              </a:spcBef>
              <a:buNone/>
            </a:pPr>
            <a:r>
              <a:rPr lang="fr-FR" sz="2200" dirty="0">
                <a:latin typeface="Arial (Corps)"/>
              </a:rPr>
              <a:t>Les élèves sont très demandeurs et sont très contents d'apprendre leur repère de manière quasi </a:t>
            </a:r>
            <a:r>
              <a:rPr lang="fr-FR" sz="2200" dirty="0" smtClean="0">
                <a:latin typeface="Arial (Corps)"/>
              </a:rPr>
              <a:t>journalière </a:t>
            </a:r>
            <a:r>
              <a:rPr lang="fr-FR" sz="2200" dirty="0">
                <a:latin typeface="Arial (Corps)"/>
              </a:rPr>
              <a:t>(« Quand est ce qu'il y aura fil rouge ? » « Quelle sera la question de demain ? </a:t>
            </a:r>
            <a:r>
              <a:rPr lang="fr-FR" sz="2200" dirty="0" smtClean="0">
                <a:latin typeface="Arial (Corps)"/>
              </a:rPr>
              <a:t>»…) </a:t>
            </a:r>
            <a:r>
              <a:rPr lang="fr-FR" sz="2200" dirty="0">
                <a:latin typeface="Arial (Corps)"/>
              </a:rPr>
              <a:t>La qualité de la mémorisation est très visible </a:t>
            </a:r>
            <a:r>
              <a:rPr lang="fr-FR" sz="2200" dirty="0" smtClean="0">
                <a:latin typeface="Arial (Corps)"/>
              </a:rPr>
              <a:t>pour </a:t>
            </a:r>
            <a:r>
              <a:rPr lang="fr-FR" sz="2200" dirty="0">
                <a:latin typeface="Arial (Corps)"/>
              </a:rPr>
              <a:t>les élèves qui font le travail demandé c'est à dire écouter l'explication, relire le soir, écouter la correction et réviser encore pour le contrôle. Il y a aussi un intérêt accru pour le cours et une meilleure qualité d'écoute même si l'intérêt </a:t>
            </a:r>
            <a:r>
              <a:rPr lang="fr-FR" sz="2200" dirty="0" smtClean="0">
                <a:latin typeface="Arial (Corps)"/>
              </a:rPr>
              <a:t>reste </a:t>
            </a:r>
            <a:r>
              <a:rPr lang="fr-FR" sz="2200" dirty="0">
                <a:latin typeface="Arial (Corps)"/>
              </a:rPr>
              <a:t>très centré sur la question du fil rouge.</a:t>
            </a:r>
          </a:p>
          <a:p>
            <a:pPr marL="0" indent="0">
              <a:spcBef>
                <a:spcPts val="0"/>
              </a:spcBef>
              <a:buNone/>
            </a:pPr>
            <a:r>
              <a:rPr lang="fr-FR" sz="2200" dirty="0" smtClean="0">
                <a:latin typeface="Arial (Corps)"/>
              </a:rPr>
              <a:t>Mais</a:t>
            </a:r>
            <a:r>
              <a:rPr lang="fr-FR" sz="2200" dirty="0">
                <a:latin typeface="Arial (Corps)"/>
              </a:rPr>
              <a:t>, certains élèves ne révisent le repère que de manière factuelle c'est à dire juste avant de rentrer en cours ou pendant la récréation et révisent peu pour le contrôle. Dans ce dernier cas, même si les notes du fil rouge restent correctes (autour de la moyenne), les résultats sur le long terme sont moins intéressants</a:t>
            </a:r>
            <a:r>
              <a:rPr lang="fr-FR" sz="2200" dirty="0" smtClean="0">
                <a:latin typeface="Arial (Corps)"/>
              </a:rPr>
              <a:t>. </a:t>
            </a:r>
          </a:p>
          <a:p>
            <a:pPr marL="0" indent="0">
              <a:spcBef>
                <a:spcPts val="0"/>
              </a:spcBef>
              <a:buNone/>
            </a:pPr>
            <a:r>
              <a:rPr lang="fr-FR" sz="2200" dirty="0" smtClean="0">
                <a:latin typeface="Arial (Corps)"/>
              </a:rPr>
              <a:t>Pour </a:t>
            </a:r>
            <a:r>
              <a:rPr lang="fr-FR" sz="2200" dirty="0">
                <a:latin typeface="Arial (Corps)"/>
              </a:rPr>
              <a:t>les plus faibles (notamment les non francophones) les questions restent trop </a:t>
            </a:r>
            <a:r>
              <a:rPr lang="fr-FR" sz="2200" dirty="0" smtClean="0">
                <a:latin typeface="Arial (Corps)"/>
              </a:rPr>
              <a:t>difficiles, </a:t>
            </a:r>
            <a:r>
              <a:rPr lang="fr-FR" sz="2200" dirty="0">
                <a:latin typeface="Arial (Corps)"/>
              </a:rPr>
              <a:t>même </a:t>
            </a:r>
            <a:r>
              <a:rPr lang="fr-FR" sz="2200" dirty="0" smtClean="0">
                <a:latin typeface="Arial (Corps)"/>
              </a:rPr>
              <a:t>en les interrogeant </a:t>
            </a:r>
            <a:r>
              <a:rPr lang="fr-FR" sz="2200" dirty="0">
                <a:latin typeface="Arial (Corps)"/>
              </a:rPr>
              <a:t>à l'oral lors de la correction. </a:t>
            </a:r>
          </a:p>
          <a:p>
            <a:pPr marL="0" indent="0">
              <a:buNone/>
            </a:pPr>
            <a:endParaRPr lang="fr-FR" sz="2200" dirty="0"/>
          </a:p>
        </p:txBody>
      </p:sp>
      <p:sp>
        <p:nvSpPr>
          <p:cNvPr id="4" name="Rectangle 3"/>
          <p:cNvSpPr/>
          <p:nvPr/>
        </p:nvSpPr>
        <p:spPr>
          <a:xfrm>
            <a:off x="7524328" y="6396335"/>
            <a:ext cx="1619672" cy="461665"/>
          </a:xfrm>
          <a:prstGeom prst="rect">
            <a:avLst/>
          </a:prstGeom>
        </p:spPr>
        <p:txBody>
          <a:bodyPr wrap="square">
            <a:spAutoFit/>
          </a:bodyPr>
          <a:lstStyle/>
          <a:p>
            <a:pPr algn="r"/>
            <a:r>
              <a:rPr lang="fr-FR" sz="1200" dirty="0" smtClean="0"/>
              <a:t>Aurélien Mas, </a:t>
            </a:r>
          </a:p>
          <a:p>
            <a:pPr algn="r"/>
            <a:r>
              <a:rPr lang="fr-FR" sz="1200" dirty="0" smtClean="0"/>
              <a:t>collège  Lise Ophion</a:t>
            </a:r>
            <a:endParaRPr lang="fr-FR" sz="1200" dirty="0"/>
          </a:p>
        </p:txBody>
      </p:sp>
    </p:spTree>
    <p:extLst>
      <p:ext uri="{BB962C8B-B14F-4D97-AF65-F5344CB8AC3E}">
        <p14:creationId xmlns:p14="http://schemas.microsoft.com/office/powerpoint/2010/main" val="321949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48672"/>
          </a:xfrm>
        </p:spPr>
        <p:txBody>
          <a:bodyPr>
            <a:normAutofit lnSpcReduction="10000"/>
          </a:bodyPr>
          <a:lstStyle/>
          <a:p>
            <a:pPr marL="0" indent="0">
              <a:buNone/>
            </a:pPr>
            <a:r>
              <a:rPr lang="fr-FR" sz="28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fil rouge « façon </a:t>
            </a:r>
            <a:r>
              <a:rPr lang="fr-FR" sz="2800" b="1" dirty="0" err="1">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Kapel</a:t>
            </a:r>
            <a:r>
              <a:rPr lang="fr-FR" sz="28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fr-FR" sz="12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Arial (Corps)"/>
            </a:endParaRPr>
          </a:p>
          <a:p>
            <a:pPr marL="0" indent="0">
              <a:buNone/>
            </a:pPr>
            <a:endParaRPr lang="fr-FR" sz="12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Arial (Corps)"/>
            </a:endParaRPr>
          </a:p>
          <a:p>
            <a:pPr lvl="0">
              <a:spcBef>
                <a:spcPts val="0"/>
              </a:spcBef>
              <a:buFontTx/>
              <a:buChar char="-"/>
            </a:pPr>
            <a:r>
              <a:rPr lang="fr-FR" sz="2200" dirty="0">
                <a:latin typeface="Arial" panose="020B0604020202020204" pitchFamily="34" charset="0"/>
                <a:cs typeface="Arial" panose="020B0604020202020204" pitchFamily="34" charset="0"/>
              </a:rPr>
              <a:t>3 questions posées oralement, préparées la veille et portant sur le cours précédent : </a:t>
            </a:r>
          </a:p>
          <a:p>
            <a:pPr>
              <a:spcBef>
                <a:spcPts val="0"/>
              </a:spcBef>
            </a:pPr>
            <a:r>
              <a:rPr lang="fr-FR" sz="2200" dirty="0">
                <a:latin typeface="Arial" panose="020B0604020202020204" pitchFamily="34" charset="0"/>
                <a:cs typeface="Arial" panose="020B0604020202020204" pitchFamily="34" charset="0"/>
              </a:rPr>
              <a:t>la première question est un </a:t>
            </a:r>
            <a:r>
              <a:rPr lang="fr-FR" sz="2200" dirty="0" smtClean="0">
                <a:latin typeface="Arial" panose="020B0604020202020204" pitchFamily="34" charset="0"/>
                <a:cs typeface="Arial" panose="020B0604020202020204" pitchFamily="34" charset="0"/>
              </a:rPr>
              <a:t>QCM ;</a:t>
            </a:r>
            <a:endParaRPr lang="fr-FR" sz="2200" dirty="0">
              <a:latin typeface="Arial" panose="020B0604020202020204" pitchFamily="34" charset="0"/>
              <a:cs typeface="Arial" panose="020B0604020202020204" pitchFamily="34" charset="0"/>
            </a:endParaRPr>
          </a:p>
          <a:p>
            <a:pPr>
              <a:spcBef>
                <a:spcPts val="0"/>
              </a:spcBef>
            </a:pPr>
            <a:r>
              <a:rPr lang="fr-FR" sz="2200" dirty="0">
                <a:latin typeface="Arial" panose="020B0604020202020204" pitchFamily="34" charset="0"/>
                <a:cs typeface="Arial" panose="020B0604020202020204" pitchFamily="34" charset="0"/>
              </a:rPr>
              <a:t>la seconde question est assortie d’un indice pour guider l’élève dans sa </a:t>
            </a:r>
            <a:r>
              <a:rPr lang="fr-FR" sz="2200" dirty="0" smtClean="0">
                <a:latin typeface="Arial" panose="020B0604020202020204" pitchFamily="34" charset="0"/>
                <a:cs typeface="Arial" panose="020B0604020202020204" pitchFamily="34" charset="0"/>
              </a:rPr>
              <a:t>réponse (principe du rappel indicé) ;</a:t>
            </a:r>
            <a:endParaRPr lang="fr-FR" sz="2200" dirty="0">
              <a:latin typeface="Arial" panose="020B0604020202020204" pitchFamily="34" charset="0"/>
              <a:cs typeface="Arial" panose="020B0604020202020204" pitchFamily="34" charset="0"/>
            </a:endParaRPr>
          </a:p>
          <a:p>
            <a:pPr>
              <a:spcBef>
                <a:spcPts val="0"/>
              </a:spcBef>
            </a:pPr>
            <a:r>
              <a:rPr lang="fr-FR" sz="2200" dirty="0">
                <a:latin typeface="Arial" panose="020B0604020202020204" pitchFamily="34" charset="0"/>
                <a:cs typeface="Arial" panose="020B0604020202020204" pitchFamily="34" charset="0"/>
              </a:rPr>
              <a:t>la troisième question est une question « brute </a:t>
            </a:r>
            <a:r>
              <a:rPr lang="fr-FR" sz="2200" dirty="0" smtClean="0">
                <a:latin typeface="Arial" panose="020B0604020202020204" pitchFamily="34" charset="0"/>
                <a:cs typeface="Arial" panose="020B0604020202020204" pitchFamily="34" charset="0"/>
              </a:rPr>
              <a:t>» (principe du rappel libre).</a:t>
            </a:r>
          </a:p>
          <a:p>
            <a:pPr marL="0" indent="0">
              <a:spcBef>
                <a:spcPts val="0"/>
              </a:spcBef>
              <a:buNone/>
            </a:pPr>
            <a:endParaRPr lang="fr-FR" sz="2200" dirty="0" smtClean="0">
              <a:latin typeface="Arial" panose="020B0604020202020204" pitchFamily="34" charset="0"/>
              <a:cs typeface="Arial" panose="020B0604020202020204" pitchFamily="34" charset="0"/>
            </a:endParaRPr>
          </a:p>
          <a:p>
            <a:pPr>
              <a:spcBef>
                <a:spcPts val="0"/>
              </a:spcBef>
              <a:buFontTx/>
              <a:buChar char="-"/>
            </a:pPr>
            <a:r>
              <a:rPr lang="fr-FR" sz="2200" dirty="0" smtClean="0">
                <a:latin typeface="Arial" panose="020B0604020202020204" pitchFamily="34" charset="0"/>
                <a:cs typeface="Arial" panose="020B0604020202020204" pitchFamily="34" charset="0"/>
              </a:rPr>
              <a:t>La question peut être reformulée si besoin. Les fautes d’orthographe et les réponses non rédigées ne sont pas sanctionnées dans le cadre du fil rouge. </a:t>
            </a:r>
          </a:p>
          <a:p>
            <a:pPr marL="0" indent="0">
              <a:spcBef>
                <a:spcPts val="0"/>
              </a:spcBef>
              <a:buNone/>
            </a:pPr>
            <a:endParaRPr lang="fr-FR" sz="2200" dirty="0">
              <a:latin typeface="Arial" panose="020B0604020202020204" pitchFamily="34" charset="0"/>
              <a:cs typeface="Arial" panose="020B0604020202020204" pitchFamily="34" charset="0"/>
            </a:endParaRPr>
          </a:p>
          <a:p>
            <a:pPr lvl="0">
              <a:spcBef>
                <a:spcPts val="0"/>
              </a:spcBef>
              <a:buFontTx/>
              <a:buChar char="-"/>
            </a:pPr>
            <a:r>
              <a:rPr lang="fr-FR" sz="2200" dirty="0" smtClean="0">
                <a:latin typeface="Arial" panose="020B0604020202020204" pitchFamily="34" charset="0"/>
                <a:cs typeface="Arial" panose="020B0604020202020204" pitchFamily="34" charset="0"/>
              </a:rPr>
              <a:t>Notation </a:t>
            </a:r>
            <a:r>
              <a:rPr lang="fr-FR" sz="2200" dirty="0">
                <a:latin typeface="Arial" panose="020B0604020202020204" pitchFamily="34" charset="0"/>
                <a:cs typeface="Arial" panose="020B0604020202020204" pitchFamily="34" charset="0"/>
              </a:rPr>
              <a:t>sur 10 avec mention des </a:t>
            </a:r>
            <a:r>
              <a:rPr lang="fr-FR" sz="2200" dirty="0" smtClean="0">
                <a:latin typeface="Arial" panose="020B0604020202020204" pitchFamily="34" charset="0"/>
                <a:cs typeface="Arial" panose="020B0604020202020204" pitchFamily="34" charset="0"/>
              </a:rPr>
              <a:t>absences et </a:t>
            </a:r>
            <a:r>
              <a:rPr lang="fr-FR" sz="2200" dirty="0">
                <a:latin typeface="Arial" panose="020B0604020202020204" pitchFamily="34" charset="0"/>
                <a:cs typeface="Arial" panose="020B0604020202020204" pitchFamily="34" charset="0"/>
              </a:rPr>
              <a:t>retards non justifiés des élèves. Les </a:t>
            </a:r>
            <a:r>
              <a:rPr lang="fr-FR" sz="2200" dirty="0" smtClean="0">
                <a:latin typeface="Arial" panose="020B0604020202020204" pitchFamily="34" charset="0"/>
                <a:cs typeface="Arial" panose="020B0604020202020204" pitchFamily="34" charset="0"/>
              </a:rPr>
              <a:t>absences et retards  </a:t>
            </a:r>
            <a:r>
              <a:rPr lang="fr-FR" sz="2200" dirty="0">
                <a:latin typeface="Arial" panose="020B0604020202020204" pitchFamily="34" charset="0"/>
                <a:cs typeface="Arial" panose="020B0604020202020204" pitchFamily="34" charset="0"/>
              </a:rPr>
              <a:t>justifiés sont signalés par </a:t>
            </a:r>
            <a:r>
              <a:rPr lang="fr-FR" sz="2200" dirty="0" smtClean="0">
                <a:latin typeface="Arial" panose="020B0604020202020204" pitchFamily="34" charset="0"/>
                <a:cs typeface="Arial" panose="020B0604020202020204" pitchFamily="34" charset="0"/>
              </a:rPr>
              <a:t>« NN »  </a:t>
            </a:r>
            <a:r>
              <a:rPr lang="fr-FR" sz="2200" dirty="0">
                <a:latin typeface="Arial" panose="020B0604020202020204" pitchFamily="34" charset="0"/>
                <a:cs typeface="Arial" panose="020B0604020202020204" pitchFamily="34" charset="0"/>
              </a:rPr>
              <a:t>(non noté). Le total est réalisé lorsque 10 lignes sont </a:t>
            </a:r>
            <a:r>
              <a:rPr lang="fr-FR" sz="2200" dirty="0" smtClean="0">
                <a:latin typeface="Arial" panose="020B0604020202020204" pitchFamily="34" charset="0"/>
                <a:cs typeface="Arial" panose="020B0604020202020204" pitchFamily="34" charset="0"/>
              </a:rPr>
              <a:t>complétées.</a:t>
            </a:r>
          </a:p>
          <a:p>
            <a:pPr lvl="0">
              <a:spcBef>
                <a:spcPts val="0"/>
              </a:spcBef>
              <a:buFontTx/>
              <a:buChar char="-"/>
            </a:pPr>
            <a:endParaRPr lang="fr-FR" sz="2000" dirty="0">
              <a:latin typeface="Arial" panose="020B0604020202020204" pitchFamily="34" charset="0"/>
              <a:cs typeface="Arial" panose="020B0604020202020204" pitchFamily="34" charset="0"/>
            </a:endParaRPr>
          </a:p>
          <a:p>
            <a:pPr marL="0" indent="0">
              <a:buNone/>
            </a:pPr>
            <a:endParaRPr lang="fr-FR" dirty="0"/>
          </a:p>
        </p:txBody>
      </p:sp>
      <p:sp>
        <p:nvSpPr>
          <p:cNvPr id="4" name="Rectangle 3"/>
          <p:cNvSpPr/>
          <p:nvPr/>
        </p:nvSpPr>
        <p:spPr>
          <a:xfrm>
            <a:off x="7740352" y="6396335"/>
            <a:ext cx="1403648" cy="461665"/>
          </a:xfrm>
          <a:prstGeom prst="rect">
            <a:avLst/>
          </a:prstGeom>
        </p:spPr>
        <p:txBody>
          <a:bodyPr wrap="square">
            <a:spAutoFit/>
          </a:bodyPr>
          <a:lstStyle/>
          <a:p>
            <a:pPr algn="r"/>
            <a:r>
              <a:rPr lang="fr-FR" sz="1200" dirty="0" smtClean="0"/>
              <a:t>Pauline Cousin, </a:t>
            </a:r>
          </a:p>
          <a:p>
            <a:pPr algn="r"/>
            <a:r>
              <a:rPr lang="fr-FR" sz="1200" dirty="0" smtClean="0"/>
              <a:t>collège  Kapel</a:t>
            </a:r>
            <a:endParaRPr lang="fr-FR" sz="1200" dirty="0"/>
          </a:p>
        </p:txBody>
      </p:sp>
    </p:spTree>
    <p:extLst>
      <p:ext uri="{BB962C8B-B14F-4D97-AF65-F5344CB8AC3E}">
        <p14:creationId xmlns:p14="http://schemas.microsoft.com/office/powerpoint/2010/main" val="4143387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88640"/>
            <a:ext cx="8229600" cy="6552728"/>
          </a:xfrm>
        </p:spPr>
        <p:txBody>
          <a:bodyPr>
            <a:normAutofit/>
          </a:bodyPr>
          <a:lstStyle/>
          <a:p>
            <a:pPr marL="0" lvl="0" indent="0" fontAlgn="base">
              <a:spcBef>
                <a:spcPct val="0"/>
              </a:spcBef>
              <a:spcAft>
                <a:spcPct val="0"/>
              </a:spcAft>
              <a:buNone/>
              <a:tabLst>
                <a:tab pos="3200400" algn="l"/>
                <a:tab pos="6057900" algn="l"/>
              </a:tabLst>
            </a:pPr>
            <a:endParaRPr lang="fr-FR" altLang="fr-FR" sz="800" u="sng" dirty="0">
              <a:latin typeface="Calibri" pitchFamily="34" charset="0"/>
              <a:ea typeface="Calibri" pitchFamily="34" charset="0"/>
              <a:cs typeface="Times New Roman" pitchFamily="18" charset="0"/>
            </a:endParaRPr>
          </a:p>
          <a:p>
            <a:pPr marL="0" lvl="0" indent="0" fontAlgn="base">
              <a:spcBef>
                <a:spcPct val="0"/>
              </a:spcBef>
              <a:spcAft>
                <a:spcPct val="0"/>
              </a:spcAft>
              <a:buNone/>
              <a:tabLst>
                <a:tab pos="3200400" algn="l"/>
                <a:tab pos="6057900" algn="l"/>
              </a:tabLst>
            </a:pPr>
            <a:r>
              <a:rPr lang="fr-FR" altLang="fr-FR" sz="1800" b="1" dirty="0" smtClean="0">
                <a:latin typeface="Arial (Corps)"/>
                <a:ea typeface="Calibri" pitchFamily="34" charset="0"/>
                <a:cs typeface="Times New Roman" pitchFamily="18" charset="0"/>
              </a:rPr>
              <a:t>Exemples </a:t>
            </a:r>
            <a:r>
              <a:rPr lang="fr-FR" altLang="fr-FR" sz="1800" b="1" dirty="0">
                <a:latin typeface="Arial (Corps)"/>
                <a:ea typeface="Calibri" pitchFamily="34" charset="0"/>
                <a:cs typeface="Times New Roman" pitchFamily="18" charset="0"/>
              </a:rPr>
              <a:t>de questions posées lors du « fil rouge » :</a:t>
            </a:r>
            <a:endParaRPr lang="fr-FR" altLang="fr-FR" sz="1800" b="1" dirty="0">
              <a:latin typeface="Arial (Corps)"/>
              <a:cs typeface="Arial" pitchFamily="34" charset="0"/>
            </a:endParaRPr>
          </a:p>
          <a:p>
            <a:pPr marL="0" lvl="0" indent="0" eaLnBrk="0" fontAlgn="base" hangingPunct="0">
              <a:spcBef>
                <a:spcPct val="0"/>
              </a:spcBef>
              <a:spcAft>
                <a:spcPct val="0"/>
              </a:spcAft>
              <a:buNone/>
              <a:tabLst>
                <a:tab pos="3200400" algn="l"/>
                <a:tab pos="6057900" algn="l"/>
              </a:tabLst>
            </a:pPr>
            <a:r>
              <a:rPr lang="fr-FR" altLang="fr-FR" sz="1600" dirty="0">
                <a:latin typeface="Arial (Corps)"/>
                <a:ea typeface="Calibri" pitchFamily="34" charset="0"/>
                <a:cs typeface="Times New Roman" pitchFamily="18" charset="0"/>
              </a:rPr>
              <a:t>5</a:t>
            </a:r>
            <a:r>
              <a:rPr lang="fr-FR" altLang="fr-FR" sz="1600" baseline="30000" dirty="0">
                <a:latin typeface="Arial (Corps)"/>
                <a:ea typeface="Calibri" pitchFamily="34" charset="0"/>
                <a:cs typeface="Times New Roman" pitchFamily="18" charset="0"/>
              </a:rPr>
              <a:t>e</a:t>
            </a:r>
            <a:r>
              <a:rPr lang="fr-FR" altLang="fr-FR" sz="1600" dirty="0">
                <a:latin typeface="Arial (Corps)"/>
                <a:ea typeface="Calibri" pitchFamily="34" charset="0"/>
                <a:cs typeface="Times New Roman" pitchFamily="18" charset="0"/>
              </a:rPr>
              <a:t> C : fil rouge proposé le </a:t>
            </a:r>
            <a:r>
              <a:rPr lang="fr-FR" altLang="fr-FR" sz="1600" dirty="0" smtClean="0">
                <a:latin typeface="Arial (Corps)"/>
                <a:ea typeface="Calibri" pitchFamily="34" charset="0"/>
                <a:cs typeface="Times New Roman" pitchFamily="18" charset="0"/>
              </a:rPr>
              <a:t>09/01/2014</a:t>
            </a:r>
          </a:p>
          <a:p>
            <a:pPr marL="0" lvl="0" indent="0" eaLnBrk="0" fontAlgn="base" hangingPunct="0">
              <a:spcBef>
                <a:spcPct val="0"/>
              </a:spcBef>
              <a:spcAft>
                <a:spcPct val="0"/>
              </a:spcAft>
              <a:buNone/>
              <a:tabLst>
                <a:tab pos="3200400" algn="l"/>
                <a:tab pos="6057900" algn="l"/>
              </a:tabLst>
            </a:pPr>
            <a:endParaRPr lang="fr-FR" altLang="fr-FR" sz="1600" dirty="0" smtClean="0">
              <a:latin typeface="Arial (Corps)"/>
              <a:ea typeface="Calibri" pitchFamily="34" charset="0"/>
              <a:cs typeface="Times New Roman" pitchFamily="18" charset="0"/>
            </a:endParaRPr>
          </a:p>
          <a:p>
            <a:pPr marL="0" lvl="0" indent="0" eaLnBrk="0" fontAlgn="base" hangingPunct="0">
              <a:spcBef>
                <a:spcPct val="0"/>
              </a:spcBef>
              <a:spcAft>
                <a:spcPct val="0"/>
              </a:spcAft>
              <a:buNone/>
              <a:tabLst>
                <a:tab pos="3200400" algn="l"/>
                <a:tab pos="6057900" algn="l"/>
              </a:tabLst>
            </a:pPr>
            <a:endParaRPr lang="fr-FR" altLang="fr-FR" sz="1800" dirty="0" smtClean="0">
              <a:latin typeface="Arial (Corps)"/>
              <a:cs typeface="Arial" pitchFamily="34" charset="0"/>
            </a:endParaRPr>
          </a:p>
          <a:p>
            <a:pPr marL="0" lvl="0" indent="0">
              <a:buNone/>
            </a:pPr>
            <a:endParaRPr lang="fr-FR" dirty="0">
              <a:latin typeface="Arial (Corps)"/>
            </a:endParaRPr>
          </a:p>
          <a:p>
            <a:endParaRPr lang="fr-FR" sz="2400" dirty="0" smtClean="0">
              <a:latin typeface="Arial (Corps)"/>
            </a:endParaRPr>
          </a:p>
          <a:p>
            <a:pPr marL="0" indent="0">
              <a:buNone/>
            </a:pPr>
            <a:endParaRPr lang="fr-FR" sz="600" dirty="0" smtClean="0">
              <a:latin typeface="Arial (Corps)"/>
            </a:endParaRPr>
          </a:p>
          <a:p>
            <a:pPr marL="0" indent="0">
              <a:buNone/>
            </a:pPr>
            <a:r>
              <a:rPr lang="fr-FR" sz="1600" dirty="0" smtClean="0">
                <a:latin typeface="Arial (Corps)"/>
              </a:rPr>
              <a:t>4</a:t>
            </a:r>
            <a:r>
              <a:rPr lang="fr-FR" sz="1600" baseline="30000" dirty="0" smtClean="0">
                <a:latin typeface="Arial (Corps)"/>
              </a:rPr>
              <a:t>e</a:t>
            </a:r>
            <a:r>
              <a:rPr lang="fr-FR" sz="1600" dirty="0" smtClean="0">
                <a:latin typeface="Arial (Corps)"/>
              </a:rPr>
              <a:t> </a:t>
            </a:r>
            <a:r>
              <a:rPr lang="fr-FR" sz="1600" dirty="0">
                <a:latin typeface="Arial (Corps)"/>
              </a:rPr>
              <a:t>C : fil rouge proposé le </a:t>
            </a:r>
            <a:r>
              <a:rPr lang="fr-FR" sz="1600" dirty="0" smtClean="0">
                <a:latin typeface="Arial (Corps)"/>
              </a:rPr>
              <a:t>17/01/2014</a:t>
            </a:r>
          </a:p>
          <a:p>
            <a:pPr marL="0" indent="0">
              <a:buNone/>
            </a:pPr>
            <a:endParaRPr lang="fr-FR" sz="1600" dirty="0">
              <a:latin typeface="Arial (Corps)"/>
            </a:endParaRPr>
          </a:p>
          <a:p>
            <a:pPr marL="0" indent="0">
              <a:buNone/>
            </a:pPr>
            <a:endParaRPr lang="fr-FR" sz="1600" dirty="0" smtClean="0">
              <a:latin typeface="Arial (Corps)"/>
            </a:endParaRPr>
          </a:p>
          <a:p>
            <a:pPr marL="0" indent="0">
              <a:buNone/>
            </a:pPr>
            <a:endParaRPr lang="fr-FR" sz="1600" dirty="0">
              <a:latin typeface="Arial (Corps)"/>
            </a:endParaRPr>
          </a:p>
          <a:p>
            <a:pPr marL="0" indent="0">
              <a:buNone/>
            </a:pPr>
            <a:endParaRPr lang="fr-FR" sz="1600" dirty="0" smtClean="0">
              <a:latin typeface="Arial (Corps)"/>
            </a:endParaRPr>
          </a:p>
          <a:p>
            <a:pPr marL="0" indent="0">
              <a:buNone/>
            </a:pPr>
            <a:endParaRPr lang="fr-FR" sz="1600" dirty="0">
              <a:latin typeface="Arial (Corps)"/>
            </a:endParaRPr>
          </a:p>
          <a:p>
            <a:pPr marL="0" indent="0">
              <a:buNone/>
            </a:pPr>
            <a:endParaRPr lang="fr-FR" sz="1600" dirty="0" smtClean="0">
              <a:latin typeface="Arial (Corps)"/>
            </a:endParaRPr>
          </a:p>
          <a:p>
            <a:pPr marL="0" indent="0">
              <a:buNone/>
            </a:pPr>
            <a:endParaRPr lang="fr-FR" sz="1600" dirty="0"/>
          </a:p>
          <a:p>
            <a:endParaRPr lang="fr-FR" sz="1600" dirty="0"/>
          </a:p>
        </p:txBody>
      </p:sp>
      <p:graphicFrame>
        <p:nvGraphicFramePr>
          <p:cNvPr id="5" name="Tableau 4"/>
          <p:cNvGraphicFramePr>
            <a:graphicFrameLocks noGrp="1"/>
          </p:cNvGraphicFramePr>
          <p:nvPr>
            <p:extLst>
              <p:ext uri="{D42A27DB-BD31-4B8C-83A1-F6EECF244321}">
                <p14:modId xmlns:p14="http://schemas.microsoft.com/office/powerpoint/2010/main" val="2227096218"/>
              </p:ext>
            </p:extLst>
          </p:nvPr>
        </p:nvGraphicFramePr>
        <p:xfrm>
          <a:off x="323528" y="980728"/>
          <a:ext cx="8496944" cy="1529080"/>
        </p:xfrm>
        <a:graphic>
          <a:graphicData uri="http://schemas.openxmlformats.org/drawingml/2006/table">
            <a:tbl>
              <a:tblPr firstRow="1" bandRow="1">
                <a:tableStyleId>{5C22544A-7EE6-4342-B048-85BDC9FD1C3A}</a:tableStyleId>
              </a:tblPr>
              <a:tblGrid>
                <a:gridCol w="8496944"/>
              </a:tblGrid>
              <a:tr h="370840">
                <a:tc>
                  <a:txBody>
                    <a:bodyPr/>
                    <a:lstStyle/>
                    <a:p>
                      <a:r>
                        <a:rPr lang="fr-FR" sz="1600" b="0" dirty="0" smtClean="0">
                          <a:solidFill>
                            <a:schemeClr val="tx1"/>
                          </a:solidFill>
                        </a:rPr>
                        <a:t>1. Comment s’appelle l’ensemble des hommes d’Eglise ?  </a:t>
                      </a:r>
                    </a:p>
                    <a:p>
                      <a:r>
                        <a:rPr lang="fr-FR" sz="1600" b="0" dirty="0" smtClean="0">
                          <a:solidFill>
                            <a:schemeClr val="tx1"/>
                          </a:solidFill>
                        </a:rPr>
                        <a:t>QCM : les moines</a:t>
                      </a:r>
                      <a:r>
                        <a:rPr lang="fr-FR" sz="1600" b="0" baseline="0" dirty="0" smtClean="0">
                          <a:solidFill>
                            <a:schemeClr val="tx1"/>
                          </a:solidFill>
                        </a:rPr>
                        <a:t> -</a:t>
                      </a:r>
                      <a:r>
                        <a:rPr lang="fr-FR" sz="1600" b="0" dirty="0" smtClean="0">
                          <a:solidFill>
                            <a:schemeClr val="tx1"/>
                          </a:solidFill>
                        </a:rPr>
                        <a:t> les laïcs</a:t>
                      </a:r>
                      <a:r>
                        <a:rPr lang="fr-FR" sz="1600" b="0" baseline="0" dirty="0" smtClean="0">
                          <a:solidFill>
                            <a:schemeClr val="tx1"/>
                          </a:solidFill>
                        </a:rPr>
                        <a:t> - le clergé - une enluminure</a:t>
                      </a:r>
                      <a:endParaRPr lang="fr-FR" sz="1600" b="0" dirty="0">
                        <a:solidFill>
                          <a:schemeClr val="tx1"/>
                        </a:solidFill>
                      </a:endParaRPr>
                    </a:p>
                  </a:txBody>
                  <a:tcPr>
                    <a:solidFill>
                      <a:schemeClr val="bg1">
                        <a:lumMod val="85000"/>
                      </a:schemeClr>
                    </a:solidFill>
                  </a:tcPr>
                </a:tc>
              </a:tr>
              <a:tr h="370840">
                <a:tc>
                  <a:txBody>
                    <a:bodyPr/>
                    <a:lstStyle/>
                    <a:p>
                      <a:r>
                        <a:rPr lang="fr-FR" sz="1600" dirty="0" smtClean="0">
                          <a:solidFill>
                            <a:schemeClr val="tx1"/>
                          </a:solidFill>
                        </a:rPr>
                        <a:t>2. Comment s’appelle</a:t>
                      </a:r>
                      <a:r>
                        <a:rPr lang="fr-FR" sz="1600" baseline="0" dirty="0" smtClean="0">
                          <a:solidFill>
                            <a:schemeClr val="tx1"/>
                          </a:solidFill>
                        </a:rPr>
                        <a:t> l’espace  sculpté en demi-cercle situé en haut du portail de l’église (au dessus de l’entrée) ? Indice : on le trouve aussi dans  l’oreille.</a:t>
                      </a:r>
                      <a:endParaRPr lang="fr-FR" sz="1600" dirty="0">
                        <a:solidFill>
                          <a:schemeClr val="tx1"/>
                        </a:solidFill>
                      </a:endParaRPr>
                    </a:p>
                  </a:txBody>
                  <a:tcPr>
                    <a:solidFill>
                      <a:schemeClr val="bg1">
                        <a:lumMod val="85000"/>
                      </a:schemeClr>
                    </a:solidFill>
                  </a:tcPr>
                </a:tc>
              </a:tr>
              <a:tr h="370840">
                <a:tc>
                  <a:txBody>
                    <a:bodyPr/>
                    <a:lstStyle/>
                    <a:p>
                      <a:r>
                        <a:rPr lang="fr-FR" sz="1600" dirty="0" smtClean="0">
                          <a:solidFill>
                            <a:schemeClr val="tx1"/>
                          </a:solidFill>
                        </a:rPr>
                        <a:t>3. Quelles sont les deux</a:t>
                      </a:r>
                      <a:r>
                        <a:rPr lang="fr-FR" sz="1600" baseline="0" dirty="0" smtClean="0">
                          <a:solidFill>
                            <a:schemeClr val="tx1"/>
                          </a:solidFill>
                        </a:rPr>
                        <a:t> possibilités après le jugement dernier dans la religion chrétienne ?</a:t>
                      </a:r>
                      <a:endParaRPr lang="fr-FR" sz="1600" dirty="0">
                        <a:solidFill>
                          <a:schemeClr val="tx1"/>
                        </a:solidFill>
                      </a:endParaRPr>
                    </a:p>
                  </a:txBody>
                  <a:tcPr>
                    <a:solidFill>
                      <a:schemeClr val="bg1">
                        <a:lumMod val="85000"/>
                      </a:schemeClr>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761750850"/>
              </p:ext>
            </p:extLst>
          </p:nvPr>
        </p:nvGraphicFramePr>
        <p:xfrm>
          <a:off x="323528" y="2924944"/>
          <a:ext cx="8551600" cy="1529080"/>
        </p:xfrm>
        <a:graphic>
          <a:graphicData uri="http://schemas.openxmlformats.org/drawingml/2006/table">
            <a:tbl>
              <a:tblPr firstRow="1" bandRow="1">
                <a:tableStyleId>{5C22544A-7EE6-4342-B048-85BDC9FD1C3A}</a:tableStyleId>
              </a:tblPr>
              <a:tblGrid>
                <a:gridCol w="8551600"/>
              </a:tblGrid>
              <a:tr h="370840">
                <a:tc>
                  <a:txBody>
                    <a:bodyPr/>
                    <a:lstStyle/>
                    <a:p>
                      <a:r>
                        <a:rPr lang="fr-FR" sz="1600" b="0" dirty="0" smtClean="0">
                          <a:solidFill>
                            <a:schemeClr val="tx1"/>
                          </a:solidFill>
                        </a:rPr>
                        <a:t>1.</a:t>
                      </a:r>
                      <a:r>
                        <a:rPr lang="fr-FR" sz="1600" b="0" baseline="0" dirty="0" smtClean="0">
                          <a:solidFill>
                            <a:schemeClr val="tx1"/>
                          </a:solidFill>
                        </a:rPr>
                        <a:t> Quelle est l’activité principale de la CMA-CGM </a:t>
                      </a:r>
                      <a:r>
                        <a:rPr lang="fr-FR" sz="1600" b="0" dirty="0" smtClean="0">
                          <a:solidFill>
                            <a:schemeClr val="tx1"/>
                          </a:solidFill>
                        </a:rPr>
                        <a:t>?  </a:t>
                      </a:r>
                    </a:p>
                    <a:p>
                      <a:r>
                        <a:rPr lang="fr-FR" sz="1600" b="0" dirty="0" smtClean="0">
                          <a:solidFill>
                            <a:schemeClr val="tx1"/>
                          </a:solidFill>
                        </a:rPr>
                        <a:t>QCM : le</a:t>
                      </a:r>
                      <a:r>
                        <a:rPr lang="fr-FR" sz="1600" b="0" baseline="0" dirty="0" smtClean="0">
                          <a:solidFill>
                            <a:schemeClr val="tx1"/>
                          </a:solidFill>
                        </a:rPr>
                        <a:t> transport maritime-</a:t>
                      </a:r>
                      <a:r>
                        <a:rPr lang="fr-FR" sz="1600" b="0" dirty="0" smtClean="0">
                          <a:solidFill>
                            <a:schemeClr val="tx1"/>
                          </a:solidFill>
                        </a:rPr>
                        <a:t> le</a:t>
                      </a:r>
                      <a:r>
                        <a:rPr lang="fr-FR" sz="1600" b="0" baseline="0" dirty="0" smtClean="0">
                          <a:solidFill>
                            <a:schemeClr val="tx1"/>
                          </a:solidFill>
                        </a:rPr>
                        <a:t> transport routier - le transport ferroviaire – le transport aérien</a:t>
                      </a:r>
                      <a:endParaRPr lang="fr-FR" sz="1600" b="0" dirty="0">
                        <a:solidFill>
                          <a:schemeClr val="tx1"/>
                        </a:solidFill>
                      </a:endParaRPr>
                    </a:p>
                  </a:txBody>
                  <a:tcPr>
                    <a:solidFill>
                      <a:schemeClr val="bg1">
                        <a:lumMod val="85000"/>
                      </a:schemeClr>
                    </a:solidFill>
                  </a:tcPr>
                </a:tc>
              </a:tr>
              <a:tr h="370840">
                <a:tc>
                  <a:txBody>
                    <a:bodyPr/>
                    <a:lstStyle/>
                    <a:p>
                      <a:r>
                        <a:rPr lang="fr-FR" sz="1600" dirty="0" smtClean="0">
                          <a:solidFill>
                            <a:schemeClr val="tx1"/>
                          </a:solidFill>
                        </a:rPr>
                        <a:t>2. Quel point de passage,</a:t>
                      </a:r>
                      <a:r>
                        <a:rPr lang="fr-FR" sz="1600" baseline="0" dirty="0" smtClean="0">
                          <a:solidFill>
                            <a:schemeClr val="tx1"/>
                          </a:solidFill>
                        </a:rPr>
                        <a:t> situé entre l’Afrique et l’Asie, le porte-conteneur Jules Verne  a-t-il emprunté ? Indice : localisation du point de passage sur le planisphère.</a:t>
                      </a:r>
                      <a:endParaRPr lang="fr-FR" sz="1600" dirty="0">
                        <a:solidFill>
                          <a:schemeClr val="tx1"/>
                        </a:solidFill>
                      </a:endParaRPr>
                    </a:p>
                  </a:txBody>
                  <a:tcPr>
                    <a:solidFill>
                      <a:schemeClr val="bg1">
                        <a:lumMod val="85000"/>
                      </a:schemeClr>
                    </a:solidFill>
                  </a:tcPr>
                </a:tc>
              </a:tr>
              <a:tr h="370840">
                <a:tc>
                  <a:txBody>
                    <a:bodyPr/>
                    <a:lstStyle/>
                    <a:p>
                      <a:r>
                        <a:rPr lang="fr-FR" sz="1600" dirty="0" smtClean="0">
                          <a:solidFill>
                            <a:schemeClr val="tx1"/>
                          </a:solidFill>
                        </a:rPr>
                        <a:t>3. Quels</a:t>
                      </a:r>
                      <a:r>
                        <a:rPr lang="fr-FR" sz="1600" baseline="0" dirty="0" smtClean="0">
                          <a:solidFill>
                            <a:schemeClr val="tx1"/>
                          </a:solidFill>
                        </a:rPr>
                        <a:t>  sont les types de produits transportés par le Jules Verne ? (2 réponses attendues)</a:t>
                      </a:r>
                      <a:endParaRPr lang="fr-FR" sz="1600" dirty="0">
                        <a:solidFill>
                          <a:schemeClr val="tx1"/>
                        </a:solidFill>
                      </a:endParaRPr>
                    </a:p>
                  </a:txBody>
                  <a:tcPr>
                    <a:solidFill>
                      <a:schemeClr val="bg1">
                        <a:lumMod val="85000"/>
                      </a:schemeClr>
                    </a:solidFill>
                  </a:tcPr>
                </a:tc>
              </a:tr>
            </a:tbl>
          </a:graphicData>
        </a:graphic>
      </p:graphicFrame>
      <p:sp>
        <p:nvSpPr>
          <p:cNvPr id="9" name="Rectangle 8"/>
          <p:cNvSpPr/>
          <p:nvPr/>
        </p:nvSpPr>
        <p:spPr>
          <a:xfrm>
            <a:off x="7740352" y="6396335"/>
            <a:ext cx="1403648" cy="461665"/>
          </a:xfrm>
          <a:prstGeom prst="rect">
            <a:avLst/>
          </a:prstGeom>
        </p:spPr>
        <p:txBody>
          <a:bodyPr wrap="square">
            <a:spAutoFit/>
          </a:bodyPr>
          <a:lstStyle/>
          <a:p>
            <a:pPr algn="r"/>
            <a:r>
              <a:rPr lang="fr-FR" sz="1200" dirty="0" smtClean="0"/>
              <a:t>Pauline Cousin, </a:t>
            </a:r>
          </a:p>
          <a:p>
            <a:pPr algn="r"/>
            <a:r>
              <a:rPr lang="fr-FR" sz="1200" dirty="0" smtClean="0"/>
              <a:t>collège  Kapel</a:t>
            </a:r>
            <a:endParaRPr lang="fr-FR" sz="1200" dirty="0"/>
          </a:p>
        </p:txBody>
      </p:sp>
      <p:sp>
        <p:nvSpPr>
          <p:cNvPr id="7" name="Rectangle 4"/>
          <p:cNvSpPr>
            <a:spLocks noChangeArrowheads="1"/>
          </p:cNvSpPr>
          <p:nvPr/>
        </p:nvSpPr>
        <p:spPr bwMode="auto">
          <a:xfrm>
            <a:off x="539552" y="4496435"/>
            <a:ext cx="38827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1pPr>
            <a:lvl2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2pPr>
            <a:lvl3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3pPr>
            <a:lvl4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4pPr>
            <a:lvl5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5pPr>
            <a:lvl6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6pPr>
            <a:lvl7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7pPr>
            <a:lvl8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8pPr>
            <a:lvl9pPr fontAlgn="base">
              <a:spcBef>
                <a:spcPct val="0"/>
              </a:spcBef>
              <a:spcAft>
                <a:spcPct val="0"/>
              </a:spcAft>
              <a:tabLst>
                <a:tab pos="3200400" algn="l"/>
                <a:tab pos="60579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200400" algn="l"/>
                <a:tab pos="6057900" algn="l"/>
              </a:tabLst>
            </a:pPr>
            <a:r>
              <a:rPr kumimoji="0" lang="fr-FR" altLang="fr-FR" sz="1600" b="0" i="0" u="none" strike="noStrike" cap="none" normalizeH="0" baseline="0" dirty="0" smtClean="0">
                <a:ln>
                  <a:noFill/>
                </a:ln>
                <a:solidFill>
                  <a:schemeClr val="tx1"/>
                </a:solidFill>
                <a:effectLst/>
                <a:latin typeface="Arial (Corps)"/>
                <a:ea typeface="Calibri" pitchFamily="34" charset="0"/>
                <a:cs typeface="Times New Roman" pitchFamily="18" charset="0"/>
              </a:rPr>
              <a:t>4</a:t>
            </a:r>
            <a:r>
              <a:rPr kumimoji="0" lang="fr-FR" altLang="fr-FR" sz="1600" b="0" i="0" u="none" strike="noStrike" cap="none" normalizeH="0" baseline="30000" dirty="0" smtClean="0">
                <a:ln>
                  <a:noFill/>
                </a:ln>
                <a:solidFill>
                  <a:schemeClr val="tx1"/>
                </a:solidFill>
                <a:effectLst/>
                <a:latin typeface="Arial (Corps)"/>
                <a:ea typeface="Calibri" pitchFamily="34" charset="0"/>
                <a:cs typeface="Times New Roman" pitchFamily="18" charset="0"/>
              </a:rPr>
              <a:t>e</a:t>
            </a:r>
            <a:r>
              <a:rPr kumimoji="0" lang="fr-FR" altLang="fr-FR" sz="1600" b="0" i="0" u="none" strike="noStrike" cap="none" normalizeH="0" baseline="0" dirty="0" smtClean="0">
                <a:ln>
                  <a:noFill/>
                </a:ln>
                <a:solidFill>
                  <a:schemeClr val="tx1"/>
                </a:solidFill>
                <a:effectLst/>
                <a:latin typeface="Arial (Corps)"/>
                <a:ea typeface="Calibri" pitchFamily="34" charset="0"/>
                <a:cs typeface="Times New Roman" pitchFamily="18" charset="0"/>
              </a:rPr>
              <a:t> E : fil rouge proposé le 14/03/2014</a:t>
            </a:r>
            <a:endParaRPr kumimoji="0" lang="fr-FR" altLang="fr-FR" sz="1600" b="0" i="0" u="none" strike="noStrike" cap="none" normalizeH="0" baseline="0" dirty="0" smtClean="0">
              <a:ln>
                <a:noFill/>
              </a:ln>
              <a:solidFill>
                <a:schemeClr val="tx1"/>
              </a:solidFill>
              <a:effectLst/>
              <a:latin typeface="Arial (Corps)"/>
            </a:endParaRPr>
          </a:p>
        </p:txBody>
      </p:sp>
      <p:graphicFrame>
        <p:nvGraphicFramePr>
          <p:cNvPr id="12" name="Tableau 11"/>
          <p:cNvGraphicFramePr>
            <a:graphicFrameLocks noGrp="1"/>
          </p:cNvGraphicFramePr>
          <p:nvPr>
            <p:extLst>
              <p:ext uri="{D42A27DB-BD31-4B8C-83A1-F6EECF244321}">
                <p14:modId xmlns:p14="http://schemas.microsoft.com/office/powerpoint/2010/main" val="3491541979"/>
              </p:ext>
            </p:extLst>
          </p:nvPr>
        </p:nvGraphicFramePr>
        <p:xfrm>
          <a:off x="323528" y="4870556"/>
          <a:ext cx="8496944" cy="1529080"/>
        </p:xfrm>
        <a:graphic>
          <a:graphicData uri="http://schemas.openxmlformats.org/drawingml/2006/table">
            <a:tbl>
              <a:tblPr firstRow="1" bandRow="1">
                <a:tableStyleId>{5C22544A-7EE6-4342-B048-85BDC9FD1C3A}</a:tableStyleId>
              </a:tblPr>
              <a:tblGrid>
                <a:gridCol w="8496944"/>
              </a:tblGrid>
              <a:tr h="370840">
                <a:tc>
                  <a:txBody>
                    <a:bodyPr/>
                    <a:lstStyle/>
                    <a:p>
                      <a:r>
                        <a:rPr lang="fr-FR" sz="1600" b="0" dirty="0" smtClean="0">
                          <a:solidFill>
                            <a:schemeClr val="tx1"/>
                          </a:solidFill>
                        </a:rPr>
                        <a:t>1. Quel</a:t>
                      </a:r>
                      <a:r>
                        <a:rPr lang="fr-FR" sz="1600" b="0" baseline="0" dirty="0" smtClean="0">
                          <a:solidFill>
                            <a:schemeClr val="tx1"/>
                          </a:solidFill>
                        </a:rPr>
                        <a:t> roi gouverne la France au début de la Révolution française</a:t>
                      </a:r>
                      <a:r>
                        <a:rPr lang="fr-FR" sz="1600" b="0" dirty="0" smtClean="0">
                          <a:solidFill>
                            <a:schemeClr val="tx1"/>
                          </a:solidFill>
                        </a:rPr>
                        <a:t> ?  </a:t>
                      </a:r>
                    </a:p>
                    <a:p>
                      <a:r>
                        <a:rPr lang="fr-FR" sz="1600" b="0" dirty="0" smtClean="0">
                          <a:solidFill>
                            <a:schemeClr val="tx1"/>
                          </a:solidFill>
                        </a:rPr>
                        <a:t>QCM : Louis</a:t>
                      </a:r>
                      <a:r>
                        <a:rPr lang="fr-FR" sz="1600" b="0" baseline="0" dirty="0" smtClean="0">
                          <a:solidFill>
                            <a:schemeClr val="tx1"/>
                          </a:solidFill>
                        </a:rPr>
                        <a:t> XIV –</a:t>
                      </a:r>
                      <a:r>
                        <a:rPr lang="fr-FR" sz="1600" b="0" dirty="0" smtClean="0">
                          <a:solidFill>
                            <a:schemeClr val="tx1"/>
                          </a:solidFill>
                        </a:rPr>
                        <a:t> Louis</a:t>
                      </a:r>
                      <a:r>
                        <a:rPr lang="fr-FR" sz="1600" b="0" baseline="0" dirty="0" smtClean="0">
                          <a:solidFill>
                            <a:schemeClr val="tx1"/>
                          </a:solidFill>
                        </a:rPr>
                        <a:t> XV - </a:t>
                      </a:r>
                      <a:r>
                        <a:rPr lang="fr-FR" sz="1600" b="0" dirty="0" smtClean="0">
                          <a:solidFill>
                            <a:schemeClr val="tx1"/>
                          </a:solidFill>
                        </a:rPr>
                        <a:t>Louis</a:t>
                      </a:r>
                      <a:r>
                        <a:rPr lang="fr-FR" sz="1600" b="0" baseline="0" dirty="0" smtClean="0">
                          <a:solidFill>
                            <a:schemeClr val="tx1"/>
                          </a:solidFill>
                        </a:rPr>
                        <a:t> XVI – Napoléon Ier</a:t>
                      </a:r>
                      <a:endParaRPr lang="fr-FR" sz="1600" b="0" dirty="0">
                        <a:solidFill>
                          <a:schemeClr val="tx1"/>
                        </a:solidFill>
                      </a:endParaRPr>
                    </a:p>
                  </a:txBody>
                  <a:tcPr>
                    <a:solidFill>
                      <a:schemeClr val="bg1">
                        <a:lumMod val="85000"/>
                      </a:schemeClr>
                    </a:solidFill>
                  </a:tcPr>
                </a:tc>
              </a:tr>
              <a:tr h="370840">
                <a:tc>
                  <a:txBody>
                    <a:bodyPr/>
                    <a:lstStyle/>
                    <a:p>
                      <a:r>
                        <a:rPr lang="fr-FR" sz="1600" dirty="0" smtClean="0">
                          <a:solidFill>
                            <a:schemeClr val="tx1"/>
                          </a:solidFill>
                        </a:rPr>
                        <a:t>2.</a:t>
                      </a:r>
                      <a:r>
                        <a:rPr lang="fr-FR" sz="1600" baseline="0" dirty="0" smtClean="0">
                          <a:solidFill>
                            <a:schemeClr val="tx1"/>
                          </a:solidFill>
                        </a:rPr>
                        <a:t> Dans quel contexte est écrite la Marseillaise ? </a:t>
                      </a:r>
                    </a:p>
                    <a:p>
                      <a:r>
                        <a:rPr lang="fr-FR" sz="1600" baseline="0" dirty="0" smtClean="0">
                          <a:solidFill>
                            <a:schemeClr val="tx1"/>
                          </a:solidFill>
                        </a:rPr>
                        <a:t>Indice : avant de s’appeler la Marseillaise, c’était le chant de guerre pour l’armée du Rhin.</a:t>
                      </a:r>
                      <a:endParaRPr lang="fr-FR" sz="1600" dirty="0">
                        <a:solidFill>
                          <a:schemeClr val="tx1"/>
                        </a:solidFill>
                      </a:endParaRPr>
                    </a:p>
                  </a:txBody>
                  <a:tcPr>
                    <a:solidFill>
                      <a:schemeClr val="bg1">
                        <a:lumMod val="85000"/>
                      </a:schemeClr>
                    </a:solidFill>
                  </a:tcPr>
                </a:tc>
              </a:tr>
              <a:tr h="370840">
                <a:tc>
                  <a:txBody>
                    <a:bodyPr/>
                    <a:lstStyle/>
                    <a:p>
                      <a:r>
                        <a:rPr lang="fr-FR" sz="1600" dirty="0" smtClean="0">
                          <a:solidFill>
                            <a:schemeClr val="tx1"/>
                          </a:solidFill>
                        </a:rPr>
                        <a:t>3.Citez</a:t>
                      </a:r>
                      <a:r>
                        <a:rPr lang="fr-FR" sz="1600" baseline="0" dirty="0" smtClean="0">
                          <a:solidFill>
                            <a:schemeClr val="tx1"/>
                          </a:solidFill>
                        </a:rPr>
                        <a:t> deux symboles de la République française qui font référence à la Révolution française ?</a:t>
                      </a:r>
                      <a:endParaRPr lang="fr-FR" sz="1600" dirty="0">
                        <a:solidFill>
                          <a:schemeClr val="tx1"/>
                        </a:solidFill>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2147008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778098"/>
          </a:xfrm>
        </p:spPr>
        <p:txBody>
          <a:bodyPr>
            <a:normAutofit fontScale="90000"/>
          </a:bodyPr>
          <a:lstStyle/>
          <a:p>
            <a:r>
              <a:rPr lang="fr-FR"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Arial (Corps)"/>
              </a:rPr>
              <a:t/>
            </a:r>
            <a:br>
              <a:rPr lang="fr-FR"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Arial (Corps)"/>
              </a:rPr>
            </a:br>
            <a:r>
              <a:rPr lang="fr-FR"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2. Jeux et concours</a:t>
            </a:r>
            <a:r>
              <a:rPr lang="fr-FR"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r>
            <a:br>
              <a:rPr lang="fr-FR"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br>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contenu 2"/>
          <p:cNvSpPr>
            <a:spLocks noGrp="1"/>
          </p:cNvSpPr>
          <p:nvPr>
            <p:ph idx="1"/>
          </p:nvPr>
        </p:nvSpPr>
        <p:spPr>
          <a:xfrm>
            <a:off x="457200" y="1600202"/>
            <a:ext cx="8229600" cy="4925142"/>
          </a:xfrm>
        </p:spPr>
        <p:txBody>
          <a:bodyPr>
            <a:normAutofit/>
          </a:bodyPr>
          <a:lstStyle/>
          <a:p>
            <a:pPr marL="0" indent="0">
              <a:spcBef>
                <a:spcPts val="0"/>
              </a:spcBef>
              <a:buNone/>
            </a:pPr>
            <a:r>
              <a:rPr lang="fr-FR" sz="2200" dirty="0" smtClean="0">
                <a:latin typeface="Arial (Corps)"/>
              </a:rPr>
              <a:t>Le site de l’académie de Lille propose de réviser les repères de manière ludique à l’aide d’un jeu de cartes. Pour chaque repère, deux cartes : </a:t>
            </a:r>
          </a:p>
          <a:p>
            <a:pPr>
              <a:spcBef>
                <a:spcPts val="0"/>
              </a:spcBef>
              <a:buFontTx/>
              <a:buChar char="-"/>
            </a:pPr>
            <a:r>
              <a:rPr lang="fr-FR" sz="2200" dirty="0" smtClean="0">
                <a:latin typeface="Arial (Corps)"/>
              </a:rPr>
              <a:t>sur l’une d’elle figure au recto le repère illustré et au verso la date</a:t>
            </a:r>
            <a:r>
              <a:rPr lang="fr-FR" sz="2200" dirty="0">
                <a:latin typeface="Arial (Corps)"/>
              </a:rPr>
              <a:t> </a:t>
            </a:r>
            <a:r>
              <a:rPr lang="fr-FR" sz="2200" dirty="0" smtClean="0">
                <a:latin typeface="Arial (Corps)"/>
              </a:rPr>
              <a:t>;</a:t>
            </a:r>
          </a:p>
          <a:p>
            <a:pPr>
              <a:spcBef>
                <a:spcPts val="0"/>
              </a:spcBef>
              <a:buFontTx/>
              <a:buChar char="-"/>
            </a:pPr>
            <a:r>
              <a:rPr lang="fr-FR" sz="2200" dirty="0" smtClean="0">
                <a:latin typeface="Arial (Corps)"/>
              </a:rPr>
              <a:t>sur l’autre carte qui doit lui être associée, la signification de ce repère.  </a:t>
            </a:r>
          </a:p>
          <a:p>
            <a:pPr>
              <a:spcBef>
                <a:spcPts val="0"/>
              </a:spcBef>
            </a:pPr>
            <a:r>
              <a:rPr lang="fr-FR" sz="2200" dirty="0" smtClean="0">
                <a:latin typeface="Arial (Corps)"/>
                <a:hlinkClick r:id="rId3"/>
              </a:rPr>
              <a:t>http</a:t>
            </a:r>
            <a:r>
              <a:rPr lang="fr-FR" sz="2200" dirty="0">
                <a:latin typeface="Arial (Corps)"/>
                <a:hlinkClick r:id="rId3"/>
              </a:rPr>
              <a:t>://</a:t>
            </a:r>
            <a:r>
              <a:rPr lang="fr-FR" sz="2200" dirty="0" smtClean="0">
                <a:latin typeface="Arial (Corps)"/>
                <a:hlinkClick r:id="rId3"/>
              </a:rPr>
              <a:t>histgeo.discipline.ac-lille.fr/college/socle/jouer-pour-memoriser-et-donner-du-sens-aux-reperes-chronologiques</a:t>
            </a:r>
            <a:endParaRPr lang="fr-FR" sz="2200" dirty="0" smtClean="0">
              <a:latin typeface="Arial (Corps)"/>
            </a:endParaRPr>
          </a:p>
          <a:p>
            <a:pPr marL="0" indent="0">
              <a:buNone/>
            </a:pPr>
            <a:endParaRPr lang="fr-FR" sz="2200" dirty="0" smtClean="0">
              <a:latin typeface="Arial (Corps)"/>
            </a:endParaRPr>
          </a:p>
          <a:p>
            <a:pPr marL="0" indent="0">
              <a:buNone/>
            </a:pPr>
            <a:r>
              <a:rPr lang="fr-FR" sz="2200" dirty="0" smtClean="0">
                <a:latin typeface="Arial (Corps)"/>
              </a:rPr>
              <a:t>Des </a:t>
            </a:r>
            <a:r>
              <a:rPr lang="fr-FR" sz="2200" dirty="0">
                <a:latin typeface="Arial (Corps)"/>
              </a:rPr>
              <a:t>concours de repères peuvent être organisés au sein de la classe et </a:t>
            </a:r>
            <a:r>
              <a:rPr lang="fr-FR" sz="2200" dirty="0" smtClean="0">
                <a:latin typeface="Arial (Corps)"/>
              </a:rPr>
              <a:t>au </a:t>
            </a:r>
            <a:r>
              <a:rPr lang="fr-FR" sz="2200" dirty="0">
                <a:latin typeface="Arial (Corps)"/>
              </a:rPr>
              <a:t>sein de l’établissement entre différentes </a:t>
            </a:r>
            <a:r>
              <a:rPr lang="fr-FR" sz="2200" dirty="0" smtClean="0">
                <a:latin typeface="Arial (Corps)"/>
              </a:rPr>
              <a:t>classes. </a:t>
            </a:r>
            <a:endParaRPr lang="fr-FR" sz="2200" dirty="0">
              <a:latin typeface="Arial (Corps)"/>
            </a:endParaRPr>
          </a:p>
          <a:p>
            <a:pPr marL="0" indent="0">
              <a:buNone/>
            </a:pPr>
            <a:endParaRPr lang="fr-FR" dirty="0"/>
          </a:p>
          <a:p>
            <a:endParaRPr lang="fr-FR" dirty="0"/>
          </a:p>
        </p:txBody>
      </p:sp>
    </p:spTree>
    <p:extLst>
      <p:ext uri="{BB962C8B-B14F-4D97-AF65-F5344CB8AC3E}">
        <p14:creationId xmlns:p14="http://schemas.microsoft.com/office/powerpoint/2010/main" val="1228899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268759"/>
            <a:ext cx="8229600" cy="5336539"/>
          </a:xfrm>
        </p:spPr>
        <p:txBody>
          <a:bodyPr>
            <a:normAutofit fontScale="25000" lnSpcReduction="20000"/>
          </a:bodyPr>
          <a:lstStyle/>
          <a:p>
            <a:pPr marL="0" indent="0">
              <a:buNone/>
            </a:pPr>
            <a:r>
              <a:rPr lang="fr-FR" sz="8800" dirty="0" smtClean="0">
                <a:latin typeface="Arial (Corps)"/>
              </a:rPr>
              <a:t>Le fil rouge a été testé, avec succès,  par plusieurs collègues des collèges Auguste Dédé, Paul Kapel et Lise Ophion, qui l’ont </a:t>
            </a:r>
            <a:r>
              <a:rPr lang="fr-FR" sz="8800" dirty="0">
                <a:latin typeface="Arial (Corps)"/>
              </a:rPr>
              <a:t>pratiqué chacun avec </a:t>
            </a:r>
            <a:r>
              <a:rPr lang="fr-FR" sz="8800" dirty="0" smtClean="0">
                <a:latin typeface="Arial (Corps)"/>
              </a:rPr>
              <a:t>des variantes et des adaptations successives. Il s’inscrit dans </a:t>
            </a:r>
            <a:r>
              <a:rPr lang="fr-FR" sz="8800" b="1" dirty="0" smtClean="0">
                <a:latin typeface="Arial (Corps)"/>
              </a:rPr>
              <a:t>une pédagogie de la réussite </a:t>
            </a:r>
            <a:r>
              <a:rPr lang="fr-FR" sz="8800" dirty="0" smtClean="0">
                <a:latin typeface="Arial (Corps)"/>
              </a:rPr>
              <a:t>qui s’avère stimulante pour les élèves qui en viennent très rapidement à réclamer ce « rituel ».</a:t>
            </a:r>
          </a:p>
          <a:p>
            <a:pPr marL="0" indent="0">
              <a:buNone/>
            </a:pPr>
            <a:endParaRPr lang="fr-FR" sz="5600" dirty="0">
              <a:latin typeface="Arial (Corps)"/>
            </a:endParaRPr>
          </a:p>
          <a:p>
            <a:pPr marL="0" indent="0">
              <a:buNone/>
            </a:pPr>
            <a:r>
              <a:rPr lang="fr-FR" sz="8800" u="sng" dirty="0" smtClean="0">
                <a:latin typeface="Arial (Corps)"/>
              </a:rPr>
              <a:t>Le principe du fil rouge</a:t>
            </a:r>
          </a:p>
          <a:p>
            <a:pPr marL="0" indent="0">
              <a:buNone/>
            </a:pPr>
            <a:r>
              <a:rPr lang="fr-FR" sz="8800" dirty="0" smtClean="0">
                <a:latin typeface="Arial (Corps)"/>
              </a:rPr>
              <a:t>Il s’agit d’interroger les élèves en début de séance sur </a:t>
            </a:r>
            <a:r>
              <a:rPr lang="fr-FR" sz="8800" b="1" dirty="0" smtClean="0">
                <a:latin typeface="Arial (Corps)"/>
              </a:rPr>
              <a:t>un nombre limité de questions </a:t>
            </a:r>
            <a:r>
              <a:rPr lang="fr-FR" sz="8800" dirty="0" smtClean="0">
                <a:latin typeface="Arial (Corps)"/>
              </a:rPr>
              <a:t>(deux en général)</a:t>
            </a:r>
            <a:r>
              <a:rPr lang="fr-FR" sz="8800" b="1" dirty="0" smtClean="0">
                <a:latin typeface="Arial (Corps)"/>
              </a:rPr>
              <a:t> qui ont été précisées lors de la séance précédente </a:t>
            </a:r>
            <a:r>
              <a:rPr lang="fr-FR" sz="8800" dirty="0" smtClean="0">
                <a:latin typeface="Arial (Corps)"/>
              </a:rPr>
              <a:t>et qui appellent une réponse brève. </a:t>
            </a:r>
          </a:p>
          <a:p>
            <a:pPr marL="0" lvl="0" indent="0">
              <a:buNone/>
            </a:pPr>
            <a:r>
              <a:rPr lang="fr-FR" sz="8800" dirty="0">
                <a:latin typeface="Arial (Corps)"/>
              </a:rPr>
              <a:t>Le fil rouge peut porter sur des repères, des notions, des éléments de trace écrite, qui ont été </a:t>
            </a:r>
            <a:r>
              <a:rPr lang="fr-FR" sz="8800" dirty="0" smtClean="0">
                <a:latin typeface="Arial (Corps)"/>
              </a:rPr>
              <a:t>indiqués </a:t>
            </a:r>
            <a:r>
              <a:rPr lang="fr-FR" sz="8800" dirty="0">
                <a:latin typeface="Arial (Corps)"/>
              </a:rPr>
              <a:t>aux élèves. </a:t>
            </a:r>
            <a:r>
              <a:rPr lang="fr-FR" sz="8800" b="1" dirty="0">
                <a:latin typeface="Arial (Corps)"/>
              </a:rPr>
              <a:t>Le travail de mémorisation doit être proportionné </a:t>
            </a:r>
            <a:r>
              <a:rPr lang="fr-FR" sz="8800" b="1" dirty="0" smtClean="0">
                <a:latin typeface="Arial (Corps)"/>
              </a:rPr>
              <a:t>: </a:t>
            </a:r>
            <a:r>
              <a:rPr lang="fr-FR" sz="8800" dirty="0" smtClean="0">
                <a:latin typeface="Arial (Corps)"/>
              </a:rPr>
              <a:t>soit </a:t>
            </a:r>
            <a:r>
              <a:rPr lang="fr-FR" sz="8800" dirty="0">
                <a:latin typeface="Arial (Corps)"/>
              </a:rPr>
              <a:t>on indique aux élèves les repères ou notions à </a:t>
            </a:r>
            <a:r>
              <a:rPr lang="fr-FR" sz="8800" dirty="0" smtClean="0">
                <a:latin typeface="Arial (Corps)"/>
              </a:rPr>
              <a:t>mémoriser (démarche à privilégier dans un premier temps), </a:t>
            </a:r>
            <a:r>
              <a:rPr lang="fr-FR" sz="8800" dirty="0">
                <a:latin typeface="Arial (Corps)"/>
              </a:rPr>
              <a:t>soit on indique au maximum 4 éléments à réviser pour deux questions qui seront posées). </a:t>
            </a:r>
            <a:endParaRPr lang="fr-FR" sz="8800" dirty="0"/>
          </a:p>
          <a:p>
            <a:pPr marL="0" indent="0">
              <a:buNone/>
            </a:pPr>
            <a:endParaRPr lang="fr-FR" sz="8800" dirty="0"/>
          </a:p>
        </p:txBody>
      </p:sp>
      <p:sp>
        <p:nvSpPr>
          <p:cNvPr id="4" name="Rectangle 3"/>
          <p:cNvSpPr/>
          <p:nvPr/>
        </p:nvSpPr>
        <p:spPr>
          <a:xfrm>
            <a:off x="1979712" y="404664"/>
            <a:ext cx="4608512" cy="707886"/>
          </a:xfrm>
          <a:prstGeom prst="rect">
            <a:avLst/>
          </a:prstGeom>
          <a:noFill/>
        </p:spPr>
        <p:txBody>
          <a:bodyPr wrap="square" lIns="91440" tIns="45720" rIns="91440" bIns="45720">
            <a:spAutoFit/>
          </a:bodyPr>
          <a:lstStyle/>
          <a:p>
            <a:pPr algn="ctr"/>
            <a:r>
              <a:rPr lang="fr-FR" sz="40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1</a:t>
            </a:r>
            <a:r>
              <a:rPr lang="fr-FR" sz="40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Le fil </a:t>
            </a:r>
            <a:r>
              <a:rPr lang="fr-FR" sz="40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rouge</a:t>
            </a:r>
            <a:endParaRPr lang="fr-FR" sz="4000" b="1" cap="none" spc="0"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 name="ZoneTexte 1"/>
          <p:cNvSpPr txBox="1"/>
          <p:nvPr/>
        </p:nvSpPr>
        <p:spPr>
          <a:xfrm>
            <a:off x="7308304" y="6374467"/>
            <a:ext cx="1835696" cy="461665"/>
          </a:xfrm>
          <a:prstGeom prst="rect">
            <a:avLst/>
          </a:prstGeom>
          <a:noFill/>
        </p:spPr>
        <p:txBody>
          <a:bodyPr wrap="square" rtlCol="0">
            <a:spAutoFit/>
          </a:bodyPr>
          <a:lstStyle/>
          <a:p>
            <a:pPr algn="r"/>
            <a:r>
              <a:rPr lang="fr-FR" sz="1200" dirty="0" smtClean="0"/>
              <a:t>Patrick Ingremeau , </a:t>
            </a:r>
          </a:p>
          <a:p>
            <a:pPr algn="r"/>
            <a:r>
              <a:rPr lang="fr-FR" sz="1200" dirty="0" smtClean="0"/>
              <a:t>collège Auguste Dédé</a:t>
            </a:r>
            <a:endParaRPr lang="fr-FR" sz="1200" dirty="0"/>
          </a:p>
        </p:txBody>
      </p:sp>
    </p:spTree>
    <p:extLst>
      <p:ext uri="{BB962C8B-B14F-4D97-AF65-F5344CB8AC3E}">
        <p14:creationId xmlns:p14="http://schemas.microsoft.com/office/powerpoint/2010/main" val="2367961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336704"/>
          </a:xfrm>
        </p:spPr>
        <p:txBody>
          <a:bodyPr>
            <a:normAutofit fontScale="85000" lnSpcReduction="20000"/>
          </a:bodyPr>
          <a:lstStyle/>
          <a:p>
            <a:pPr marL="0" lvl="0" indent="0">
              <a:buNone/>
            </a:pPr>
            <a:r>
              <a:rPr lang="fr-FR" sz="2500" u="sng" dirty="0" smtClean="0">
                <a:latin typeface="Arial (Corps)"/>
              </a:rPr>
              <a:t>Le </a:t>
            </a:r>
            <a:r>
              <a:rPr lang="fr-FR" sz="2500" u="sng" dirty="0">
                <a:latin typeface="Arial (Corps)"/>
              </a:rPr>
              <a:t>fil rouge permet : </a:t>
            </a:r>
            <a:endParaRPr lang="fr-FR" sz="2500" u="sng" dirty="0" smtClean="0">
              <a:latin typeface="Arial (Corps)"/>
            </a:endParaRPr>
          </a:p>
          <a:p>
            <a:pPr lvl="0">
              <a:spcBef>
                <a:spcPts val="0"/>
              </a:spcBef>
              <a:buFontTx/>
              <a:buChar char="-"/>
            </a:pPr>
            <a:r>
              <a:rPr lang="fr-FR" sz="2400" b="1" dirty="0" smtClean="0">
                <a:latin typeface="Arial (Corps)"/>
              </a:rPr>
              <a:t>d’optimiser la mémorisation </a:t>
            </a:r>
          </a:p>
          <a:p>
            <a:pPr>
              <a:spcBef>
                <a:spcPts val="0"/>
              </a:spcBef>
            </a:pPr>
            <a:r>
              <a:rPr lang="fr-FR" sz="2400" dirty="0" smtClean="0">
                <a:latin typeface="Arial (Corps)"/>
              </a:rPr>
              <a:t>en fractionnant la quantité de matériel à mémoriser (loi de Foucault)</a:t>
            </a:r>
          </a:p>
          <a:p>
            <a:pPr lvl="0">
              <a:spcBef>
                <a:spcPts val="0"/>
              </a:spcBef>
            </a:pPr>
            <a:r>
              <a:rPr lang="fr-FR" sz="2400" dirty="0" smtClean="0">
                <a:latin typeface="Arial (Corps)"/>
              </a:rPr>
              <a:t>en appliquant le principe de la répétition espacée : écoute </a:t>
            </a:r>
            <a:r>
              <a:rPr lang="fr-FR" sz="2400" dirty="0">
                <a:latin typeface="Arial (Corps)"/>
              </a:rPr>
              <a:t>en cours, relecture le </a:t>
            </a:r>
            <a:r>
              <a:rPr lang="fr-FR" sz="2400" dirty="0" smtClean="0">
                <a:latin typeface="Arial (Corps)"/>
              </a:rPr>
              <a:t>soir, </a:t>
            </a:r>
            <a:r>
              <a:rPr lang="fr-FR" sz="2400" dirty="0">
                <a:latin typeface="Arial (Corps)"/>
              </a:rPr>
              <a:t>relecture avant le fil rouge </a:t>
            </a:r>
            <a:r>
              <a:rPr lang="fr-FR" sz="2400" dirty="0" smtClean="0">
                <a:latin typeface="Arial (Corps)"/>
              </a:rPr>
              <a:t>et </a:t>
            </a:r>
            <a:r>
              <a:rPr lang="fr-FR" sz="2400" dirty="0">
                <a:latin typeface="Arial (Corps)"/>
              </a:rPr>
              <a:t>pour le </a:t>
            </a:r>
            <a:r>
              <a:rPr lang="fr-FR" sz="2400" dirty="0" smtClean="0">
                <a:latin typeface="Arial (Corps)"/>
              </a:rPr>
              <a:t>contrôle (loi de Jost</a:t>
            </a:r>
            <a:r>
              <a:rPr lang="fr-FR" sz="2400" dirty="0" smtClean="0"/>
              <a:t>)</a:t>
            </a:r>
            <a:endParaRPr lang="fr-FR" sz="2400" dirty="0"/>
          </a:p>
          <a:p>
            <a:pPr marL="0" indent="0">
              <a:spcBef>
                <a:spcPts val="0"/>
              </a:spcBef>
              <a:buNone/>
            </a:pPr>
            <a:endParaRPr lang="fr-FR" sz="1500" dirty="0">
              <a:latin typeface="Arial (Corps)"/>
            </a:endParaRPr>
          </a:p>
          <a:p>
            <a:pPr>
              <a:spcBef>
                <a:spcPts val="0"/>
              </a:spcBef>
              <a:buFontTx/>
              <a:buChar char="-"/>
            </a:pPr>
            <a:r>
              <a:rPr lang="fr-FR" sz="2400" b="1" dirty="0" smtClean="0">
                <a:latin typeface="Arial (Corps)"/>
              </a:rPr>
              <a:t>de pratiquer une évaluation qui valorise le travail des élèves</a:t>
            </a:r>
          </a:p>
          <a:p>
            <a:pPr>
              <a:spcBef>
                <a:spcPts val="0"/>
              </a:spcBef>
            </a:pPr>
            <a:r>
              <a:rPr lang="fr-FR" sz="2400" dirty="0" smtClean="0">
                <a:latin typeface="Arial (Corps)"/>
              </a:rPr>
              <a:t>en établissant un contrat où les attendus sont clairement énoncés (sans surprise) et atteignables facilement par une immense majorité d’élèves </a:t>
            </a:r>
          </a:p>
          <a:p>
            <a:pPr>
              <a:spcBef>
                <a:spcPts val="0"/>
              </a:spcBef>
            </a:pPr>
            <a:r>
              <a:rPr lang="fr-FR" sz="2400" dirty="0" smtClean="0">
                <a:latin typeface="Arial (Corps)"/>
              </a:rPr>
              <a:t>en utilisant des bonus qui autorisent un « droit » à l’erreur</a:t>
            </a:r>
          </a:p>
          <a:p>
            <a:pPr>
              <a:spcBef>
                <a:spcPts val="0"/>
              </a:spcBef>
            </a:pPr>
            <a:r>
              <a:rPr lang="fr-FR" sz="2400" dirty="0" smtClean="0">
                <a:latin typeface="Arial (Corps)"/>
              </a:rPr>
              <a:t>en instaurant </a:t>
            </a:r>
            <a:r>
              <a:rPr lang="fr-FR" sz="2400" dirty="0">
                <a:latin typeface="Arial (Corps)"/>
              </a:rPr>
              <a:t>un rythme de travail mesuré et régulier </a:t>
            </a:r>
            <a:endParaRPr lang="fr-FR" sz="2400" dirty="0" smtClean="0">
              <a:latin typeface="Arial (Corps)"/>
            </a:endParaRPr>
          </a:p>
          <a:p>
            <a:pPr marL="0" lvl="0" indent="0">
              <a:buNone/>
            </a:pPr>
            <a:endParaRPr lang="fr-FR" sz="1500" dirty="0">
              <a:latin typeface="Arial (Corps)"/>
            </a:endParaRPr>
          </a:p>
          <a:p>
            <a:pPr lvl="0">
              <a:buFontTx/>
              <a:buChar char="-"/>
            </a:pPr>
            <a:r>
              <a:rPr lang="fr-FR" sz="2400" b="1" dirty="0" smtClean="0">
                <a:latin typeface="Arial (Corps)"/>
              </a:rPr>
              <a:t>d’améliorer la concentration des élèves en classe </a:t>
            </a:r>
          </a:p>
          <a:p>
            <a:pPr>
              <a:spcBef>
                <a:spcPts val="0"/>
              </a:spcBef>
            </a:pPr>
            <a:r>
              <a:rPr lang="fr-FR" sz="2400" dirty="0" smtClean="0">
                <a:latin typeface="Arial (Corps)"/>
              </a:rPr>
              <a:t>en travaillant l’écoute et la compréhension orale </a:t>
            </a:r>
          </a:p>
          <a:p>
            <a:pPr>
              <a:spcBef>
                <a:spcPts val="0"/>
              </a:spcBef>
            </a:pPr>
            <a:r>
              <a:rPr lang="fr-FR" sz="2400" dirty="0" smtClean="0">
                <a:latin typeface="Arial (Corps)"/>
              </a:rPr>
              <a:t>en leur redonnant le goût d’apprendre et confiance en leurs capacités</a:t>
            </a:r>
          </a:p>
          <a:p>
            <a:pPr>
              <a:spcBef>
                <a:spcPts val="0"/>
              </a:spcBef>
            </a:pPr>
            <a:r>
              <a:rPr lang="fr-FR" sz="2400" dirty="0" smtClean="0">
                <a:latin typeface="Arial (Corps)"/>
              </a:rPr>
              <a:t>en les remotivant par la garantie de réussite si le travail est accompli </a:t>
            </a:r>
          </a:p>
          <a:p>
            <a:pPr marL="0" indent="0">
              <a:spcBef>
                <a:spcPts val="0"/>
              </a:spcBef>
              <a:buNone/>
            </a:pPr>
            <a:endParaRPr lang="fr-FR" sz="1700" dirty="0">
              <a:latin typeface="Arial (Corps)"/>
            </a:endParaRPr>
          </a:p>
          <a:p>
            <a:pPr>
              <a:spcBef>
                <a:spcPts val="0"/>
              </a:spcBef>
              <a:buFontTx/>
              <a:buChar char="-"/>
            </a:pPr>
            <a:r>
              <a:rPr lang="fr-FR" sz="2400" b="1" dirty="0" smtClean="0">
                <a:latin typeface="Arial (Corps)"/>
              </a:rPr>
              <a:t>de faciliter la gestion de la classe </a:t>
            </a:r>
          </a:p>
          <a:p>
            <a:pPr>
              <a:spcBef>
                <a:spcPts val="0"/>
              </a:spcBef>
            </a:pPr>
            <a:r>
              <a:rPr lang="fr-FR" sz="2400" dirty="0" smtClean="0">
                <a:latin typeface="Arial (Corps)"/>
              </a:rPr>
              <a:t>en instaurant un climat studieux dès l’entrée en classe </a:t>
            </a:r>
          </a:p>
          <a:p>
            <a:pPr>
              <a:spcBef>
                <a:spcPts val="0"/>
              </a:spcBef>
            </a:pPr>
            <a:r>
              <a:rPr lang="fr-FR" sz="2400" dirty="0">
                <a:latin typeface="Arial (Corps)"/>
              </a:rPr>
              <a:t>e</a:t>
            </a:r>
            <a:r>
              <a:rPr lang="fr-FR" sz="2400" dirty="0" smtClean="0">
                <a:latin typeface="Arial (Corps)"/>
              </a:rPr>
              <a:t>n favorisant une mise au travail rapide </a:t>
            </a:r>
            <a:endParaRPr lang="fr-FR" sz="2400" dirty="0">
              <a:latin typeface="Arial (Corps)"/>
            </a:endParaRPr>
          </a:p>
          <a:p>
            <a:pPr>
              <a:spcBef>
                <a:spcPts val="0"/>
              </a:spcBef>
            </a:pPr>
            <a:r>
              <a:rPr lang="fr-FR" sz="2400" dirty="0" smtClean="0">
                <a:latin typeface="Arial (Corps)"/>
              </a:rPr>
              <a:t>en incitant les élèves être présents et à arriver à l’heure (le fil rouge leur permet de visualiser leurs retards et absences)</a:t>
            </a:r>
            <a:endParaRPr lang="fr-FR" sz="2400" dirty="0"/>
          </a:p>
        </p:txBody>
      </p:sp>
    </p:spTree>
    <p:extLst>
      <p:ext uri="{BB962C8B-B14F-4D97-AF65-F5344CB8AC3E}">
        <p14:creationId xmlns:p14="http://schemas.microsoft.com/office/powerpoint/2010/main" val="1293648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6120680"/>
          </a:xfrm>
        </p:spPr>
        <p:txBody>
          <a:bodyPr>
            <a:normAutofit fontScale="25000" lnSpcReduction="20000"/>
          </a:bodyPr>
          <a:lstStyle/>
          <a:p>
            <a:pPr marL="0" indent="0">
              <a:buNone/>
            </a:pPr>
            <a:r>
              <a:rPr lang="fr-FR" sz="112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a:t>
            </a:r>
            <a:r>
              <a:rPr lang="fr-FR" sz="112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fil rouge « façon Dédé </a:t>
            </a:r>
            <a:r>
              <a:rPr lang="fr-FR" sz="112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fr-FR" sz="8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fr-FR" sz="9200" u="sng" dirty="0" smtClean="0">
                <a:latin typeface="Arial (Corps)"/>
              </a:rPr>
              <a:t>Le déroulé du fil rouge « façon Dédé »</a:t>
            </a:r>
            <a:endParaRPr lang="fr-FR" sz="9200" u="sng" dirty="0">
              <a:latin typeface="Arial (Corps)"/>
            </a:endParaRPr>
          </a:p>
          <a:p>
            <a:pPr lvl="0">
              <a:buFontTx/>
              <a:buChar char="-"/>
            </a:pPr>
            <a:r>
              <a:rPr lang="fr-FR" sz="9200" dirty="0" smtClean="0">
                <a:latin typeface="Arial (Corps)"/>
              </a:rPr>
              <a:t>Le </a:t>
            </a:r>
            <a:r>
              <a:rPr lang="fr-FR" sz="9200" dirty="0">
                <a:latin typeface="Arial (Corps)"/>
              </a:rPr>
              <a:t>fil rouge ouvre la séance.  Les élèves arrivent et s’assoient directement en ne prenant qu’un stylo</a:t>
            </a:r>
            <a:r>
              <a:rPr lang="fr-FR" sz="9200" dirty="0" smtClean="0">
                <a:latin typeface="Arial (Corps)"/>
              </a:rPr>
              <a:t>.</a:t>
            </a:r>
          </a:p>
          <a:p>
            <a:pPr lvl="0">
              <a:buFontTx/>
              <a:buChar char="-"/>
            </a:pPr>
            <a:r>
              <a:rPr lang="fr-FR" sz="9200" dirty="0" smtClean="0">
                <a:latin typeface="Arial (Corps)"/>
              </a:rPr>
              <a:t>Les feuilles du fil rouge sont distribuées </a:t>
            </a:r>
            <a:r>
              <a:rPr lang="fr-FR" sz="9200" dirty="0">
                <a:latin typeface="Arial (Corps)"/>
              </a:rPr>
              <a:t>par rangées dans un ordre précis (de la rangée qui part </a:t>
            </a:r>
            <a:r>
              <a:rPr lang="fr-FR" sz="9200" dirty="0" smtClean="0">
                <a:latin typeface="Arial (Corps)"/>
              </a:rPr>
              <a:t>du </a:t>
            </a:r>
            <a:r>
              <a:rPr lang="fr-FR" sz="9200" dirty="0">
                <a:latin typeface="Arial (Corps)"/>
              </a:rPr>
              <a:t>bureau </a:t>
            </a:r>
            <a:r>
              <a:rPr lang="fr-FR" sz="9200" dirty="0" smtClean="0">
                <a:latin typeface="Arial (Corps)"/>
              </a:rPr>
              <a:t>du professeur à </a:t>
            </a:r>
            <a:r>
              <a:rPr lang="fr-FR" sz="9200" dirty="0">
                <a:latin typeface="Arial (Corps)"/>
              </a:rPr>
              <a:t>la rangée la plus </a:t>
            </a:r>
            <a:r>
              <a:rPr lang="fr-FR" sz="9200" dirty="0" smtClean="0">
                <a:latin typeface="Arial (Corps)"/>
              </a:rPr>
              <a:t>éloignée) </a:t>
            </a:r>
            <a:r>
              <a:rPr lang="fr-FR" sz="9200" dirty="0">
                <a:latin typeface="Arial (Corps)"/>
              </a:rPr>
              <a:t>et ramassées dans l’ordre inverse. Les élèves au bout de chaque rangée sont chargés de collecter les feuilles de leur rangée. La distribution et le ramassage se font donc rapidement. Le </a:t>
            </a:r>
            <a:r>
              <a:rPr lang="fr-FR" sz="9200" dirty="0" smtClean="0">
                <a:latin typeface="Arial (Corps)"/>
              </a:rPr>
              <a:t>tout dure </a:t>
            </a:r>
            <a:r>
              <a:rPr lang="fr-FR" sz="9200" dirty="0">
                <a:latin typeface="Arial (Corps)"/>
              </a:rPr>
              <a:t>moins de cinq minutes</a:t>
            </a:r>
            <a:r>
              <a:rPr lang="fr-FR" sz="9200" dirty="0" smtClean="0">
                <a:latin typeface="Arial (Corps)"/>
              </a:rPr>
              <a:t>.</a:t>
            </a:r>
          </a:p>
          <a:p>
            <a:pPr lvl="0">
              <a:buFontTx/>
              <a:buChar char="-"/>
            </a:pPr>
            <a:r>
              <a:rPr lang="fr-FR" sz="9200" dirty="0" smtClean="0">
                <a:latin typeface="Arial (Corps)"/>
              </a:rPr>
              <a:t>Les questions </a:t>
            </a:r>
            <a:r>
              <a:rPr lang="fr-FR" sz="9200" dirty="0">
                <a:latin typeface="Arial (Corps)"/>
              </a:rPr>
              <a:t>sont projetées au </a:t>
            </a:r>
            <a:r>
              <a:rPr lang="fr-FR" sz="9200" dirty="0" smtClean="0">
                <a:latin typeface="Arial (Corps)"/>
              </a:rPr>
              <a:t>tableau et lues. </a:t>
            </a:r>
            <a:r>
              <a:rPr lang="fr-FR" sz="9200" dirty="0">
                <a:latin typeface="Arial (Corps)"/>
              </a:rPr>
              <a:t>Il s’agit d’une </a:t>
            </a:r>
            <a:r>
              <a:rPr lang="fr-FR" sz="9200" dirty="0" smtClean="0">
                <a:latin typeface="Arial (Corps)"/>
              </a:rPr>
              <a:t>présentation, réactualisée chaque jour </a:t>
            </a:r>
            <a:r>
              <a:rPr lang="fr-FR" sz="9200" dirty="0">
                <a:latin typeface="Arial (Corps)"/>
              </a:rPr>
              <a:t>pour les séances du lendemain (voir annexes</a:t>
            </a:r>
            <a:r>
              <a:rPr lang="fr-FR" sz="9200" dirty="0" smtClean="0">
                <a:latin typeface="Arial (Corps)"/>
              </a:rPr>
              <a:t>).</a:t>
            </a:r>
          </a:p>
          <a:p>
            <a:pPr>
              <a:buFontTx/>
              <a:buChar char="-"/>
            </a:pPr>
            <a:r>
              <a:rPr lang="fr-FR" sz="8800" dirty="0">
                <a:latin typeface="Arial (Corps)"/>
              </a:rPr>
              <a:t>Le fil rouge dure généralement 2 </a:t>
            </a:r>
            <a:r>
              <a:rPr lang="fr-FR" sz="8800" dirty="0" smtClean="0">
                <a:latin typeface="Arial (Corps)"/>
              </a:rPr>
              <a:t>minutes et exceptionnellement jusqu’à 3 ou 4 minutes. Un </a:t>
            </a:r>
            <a:r>
              <a:rPr lang="fr-FR" sz="8800" b="1" dirty="0" smtClean="0">
                <a:latin typeface="Arial (Corps)"/>
              </a:rPr>
              <a:t>minuteur</a:t>
            </a:r>
            <a:r>
              <a:rPr lang="fr-FR" sz="8800" dirty="0" smtClean="0">
                <a:latin typeface="Arial (Corps)"/>
              </a:rPr>
              <a:t> </a:t>
            </a:r>
            <a:r>
              <a:rPr lang="fr-FR" sz="8800" dirty="0">
                <a:latin typeface="Arial (Corps)"/>
              </a:rPr>
              <a:t>(téléchargeable sur Internet) </a:t>
            </a:r>
            <a:r>
              <a:rPr lang="fr-FR" sz="8800" dirty="0" smtClean="0">
                <a:latin typeface="Arial (Corps)"/>
              </a:rPr>
              <a:t>permet de visualiser le temps qui s’écoule et sonne à l’issue du temps imparti. Les feuilles sont alors transmises par les élèves au bout de la rangée où elles sont relevées par le professeur. Le </a:t>
            </a:r>
            <a:r>
              <a:rPr lang="fr-FR" sz="8800" dirty="0">
                <a:latin typeface="Arial (Corps)"/>
              </a:rPr>
              <a:t>fil rouge est corrigé rapidement oralement et la séance peut commencer.</a:t>
            </a:r>
          </a:p>
          <a:p>
            <a:pPr marL="0" lvl="0" indent="0">
              <a:buNone/>
            </a:pPr>
            <a:endParaRPr lang="fr-FR" sz="9200" dirty="0" smtClean="0">
              <a:latin typeface="Arial (Corps)"/>
            </a:endParaRPr>
          </a:p>
          <a:p>
            <a:pPr marL="0" lvl="0" indent="0">
              <a:buNone/>
            </a:pPr>
            <a:endParaRPr lang="fr-FR" dirty="0">
              <a:latin typeface="Arial (Corps)"/>
            </a:endParaRPr>
          </a:p>
        </p:txBody>
      </p:sp>
      <p:sp>
        <p:nvSpPr>
          <p:cNvPr id="4" name="ZoneTexte 3"/>
          <p:cNvSpPr txBox="1"/>
          <p:nvPr/>
        </p:nvSpPr>
        <p:spPr>
          <a:xfrm>
            <a:off x="7308304" y="6396335"/>
            <a:ext cx="1835696" cy="461665"/>
          </a:xfrm>
          <a:prstGeom prst="rect">
            <a:avLst/>
          </a:prstGeom>
          <a:noFill/>
        </p:spPr>
        <p:txBody>
          <a:bodyPr wrap="square" rtlCol="0">
            <a:spAutoFit/>
          </a:bodyPr>
          <a:lstStyle/>
          <a:p>
            <a:pPr algn="r"/>
            <a:r>
              <a:rPr lang="fr-FR" sz="1200" dirty="0" smtClean="0"/>
              <a:t>Patrick Ingremeau , </a:t>
            </a:r>
          </a:p>
          <a:p>
            <a:pPr algn="r"/>
            <a:r>
              <a:rPr lang="fr-FR" sz="1200" dirty="0" smtClean="0"/>
              <a:t>collège Auguste Dédé</a:t>
            </a:r>
            <a:endParaRPr lang="fr-FR" sz="1200" dirty="0"/>
          </a:p>
        </p:txBody>
      </p:sp>
    </p:spTree>
    <p:extLst>
      <p:ext uri="{BB962C8B-B14F-4D97-AF65-F5344CB8AC3E}">
        <p14:creationId xmlns:p14="http://schemas.microsoft.com/office/powerpoint/2010/main" val="1242227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6434158"/>
          </a:xfrm>
        </p:spPr>
        <p:txBody>
          <a:bodyPr>
            <a:normAutofit fontScale="92500" lnSpcReduction="10000"/>
          </a:bodyPr>
          <a:lstStyle/>
          <a:p>
            <a:pPr marL="0" lvl="0" indent="0">
              <a:buNone/>
            </a:pPr>
            <a:r>
              <a:rPr lang="fr-FR" sz="2500" u="sng" dirty="0" smtClean="0">
                <a:latin typeface="Arial (Corps)"/>
              </a:rPr>
              <a:t>L’évaluation du fil rouge « façon Dédé »</a:t>
            </a:r>
          </a:p>
          <a:p>
            <a:pPr marL="0" lvl="0" indent="0">
              <a:buNone/>
            </a:pPr>
            <a:r>
              <a:rPr lang="fr-FR" sz="2500" dirty="0" smtClean="0">
                <a:latin typeface="Arial (Corps)"/>
              </a:rPr>
              <a:t>Le </a:t>
            </a:r>
            <a:r>
              <a:rPr lang="fr-FR" sz="2500" dirty="0">
                <a:latin typeface="Arial (Corps)"/>
              </a:rPr>
              <a:t>fil rouge est calculé sur </a:t>
            </a:r>
            <a:r>
              <a:rPr lang="fr-FR" sz="2500" dirty="0" smtClean="0">
                <a:latin typeface="Arial (Corps)"/>
              </a:rPr>
              <a:t> la base de 12 </a:t>
            </a:r>
            <a:r>
              <a:rPr lang="fr-FR" sz="2500" dirty="0">
                <a:latin typeface="Arial (Corps)"/>
              </a:rPr>
              <a:t>séances (2 points par séance X 12 = 24 points) mais la note </a:t>
            </a:r>
            <a:r>
              <a:rPr lang="fr-FR" sz="2500" dirty="0" smtClean="0">
                <a:latin typeface="Arial (Corps)"/>
              </a:rPr>
              <a:t>reste </a:t>
            </a:r>
            <a:r>
              <a:rPr lang="fr-FR" sz="2500" dirty="0">
                <a:latin typeface="Arial (Corps)"/>
              </a:rPr>
              <a:t>sur 20. Les élèves peuvent donc </a:t>
            </a:r>
            <a:r>
              <a:rPr lang="fr-FR" sz="2500" dirty="0" smtClean="0">
                <a:latin typeface="Arial (Corps)"/>
              </a:rPr>
              <a:t>bénéficier, dans le cas d’un sans-faute de </a:t>
            </a:r>
            <a:r>
              <a:rPr lang="fr-FR" sz="2500" dirty="0">
                <a:latin typeface="Arial (Corps)"/>
              </a:rPr>
              <a:t>4 points </a:t>
            </a:r>
            <a:r>
              <a:rPr lang="fr-FR" sz="2500" b="1" dirty="0" smtClean="0">
                <a:latin typeface="Arial (Corps)"/>
              </a:rPr>
              <a:t>bonus</a:t>
            </a:r>
            <a:r>
              <a:rPr lang="fr-FR" sz="2500" dirty="0" smtClean="0">
                <a:latin typeface="Arial (Corps)"/>
              </a:rPr>
              <a:t>, transférables </a:t>
            </a:r>
            <a:r>
              <a:rPr lang="fr-FR" sz="2500" dirty="0">
                <a:latin typeface="Arial (Corps)"/>
              </a:rPr>
              <a:t>sur d’autres notes à la fin du trimestre. C’est donc </a:t>
            </a:r>
            <a:r>
              <a:rPr lang="fr-FR" sz="2500" dirty="0" smtClean="0">
                <a:latin typeface="Arial (Corps)"/>
              </a:rPr>
              <a:t>la </a:t>
            </a:r>
            <a:r>
              <a:rPr lang="fr-FR" sz="2500" dirty="0">
                <a:latin typeface="Arial (Corps)"/>
              </a:rPr>
              <a:t>même feuille (voir annexes) qui sert pour </a:t>
            </a:r>
            <a:r>
              <a:rPr lang="fr-FR" sz="2500" dirty="0" smtClean="0">
                <a:latin typeface="Arial (Corps)"/>
              </a:rPr>
              <a:t>les douze séances. La somme des fils rouges permet alors de calculer la note finale. Une nouvelle feuille est distribuée à l’élève pour les fils rouges suivants. </a:t>
            </a:r>
          </a:p>
          <a:p>
            <a:pPr marL="0" lvl="0" indent="0">
              <a:buNone/>
            </a:pPr>
            <a:r>
              <a:rPr lang="fr-FR" sz="2500" dirty="0" smtClean="0">
                <a:latin typeface="Arial (Corps)"/>
              </a:rPr>
              <a:t>Un </a:t>
            </a:r>
            <a:r>
              <a:rPr lang="fr-FR" sz="2500" dirty="0">
                <a:latin typeface="Arial (Corps)"/>
              </a:rPr>
              <a:t>élève n’est pas considéré en retard s’il arrive pendant le fil </a:t>
            </a:r>
            <a:r>
              <a:rPr lang="fr-FR" sz="2500" dirty="0" smtClean="0">
                <a:latin typeface="Arial (Corps)"/>
              </a:rPr>
              <a:t>rouge mais il dispose de moins de temps pour répondre. Un élève </a:t>
            </a:r>
            <a:r>
              <a:rPr lang="fr-FR" sz="2500" dirty="0">
                <a:latin typeface="Arial (Corps)"/>
              </a:rPr>
              <a:t>qui </a:t>
            </a:r>
            <a:r>
              <a:rPr lang="fr-FR" sz="2500" dirty="0" smtClean="0">
                <a:latin typeface="Arial (Corps)"/>
              </a:rPr>
              <a:t>arrive après le fil rouge est considéré comme </a:t>
            </a:r>
            <a:r>
              <a:rPr lang="fr-FR" sz="2500" dirty="0">
                <a:latin typeface="Arial (Corps)"/>
              </a:rPr>
              <a:t>en retard et </a:t>
            </a:r>
            <a:r>
              <a:rPr lang="fr-FR" sz="2500" dirty="0" smtClean="0">
                <a:latin typeface="Arial (Corps)"/>
              </a:rPr>
              <a:t> obtient 0/2 </a:t>
            </a:r>
            <a:r>
              <a:rPr lang="fr-FR" sz="2500" dirty="0">
                <a:latin typeface="Arial (Corps)"/>
              </a:rPr>
              <a:t>au fil rouge de la séance.</a:t>
            </a:r>
          </a:p>
          <a:p>
            <a:pPr marL="0" lvl="0" indent="0">
              <a:buNone/>
            </a:pPr>
            <a:r>
              <a:rPr lang="fr-FR" sz="2500" dirty="0">
                <a:latin typeface="Arial (Corps)"/>
              </a:rPr>
              <a:t>Les élèves absents continuent le fil rouge là où ils se sont arrêtés (pas de blanc dans les cases). Ils peuvent avoir à la fin de l’année un ou deux fils rouges de retard sur les élèves assidus</a:t>
            </a:r>
            <a:r>
              <a:rPr lang="fr-FR" sz="2500" dirty="0" smtClean="0">
                <a:latin typeface="Arial (Corps)"/>
              </a:rPr>
              <a:t>.</a:t>
            </a:r>
          </a:p>
          <a:p>
            <a:pPr marL="0" lvl="0" indent="0">
              <a:spcBef>
                <a:spcPts val="0"/>
              </a:spcBef>
              <a:buNone/>
            </a:pPr>
            <a:r>
              <a:rPr lang="fr-FR" sz="2200" u="sng" dirty="0">
                <a:latin typeface="Arial (Corps)"/>
              </a:rPr>
              <a:t>Annexes</a:t>
            </a:r>
          </a:p>
          <a:p>
            <a:pPr marL="0" indent="0">
              <a:spcBef>
                <a:spcPts val="0"/>
              </a:spcBef>
              <a:buNone/>
            </a:pPr>
            <a:r>
              <a:rPr lang="fr-FR" sz="2200" dirty="0">
                <a:latin typeface="Arial (Corps)"/>
              </a:rPr>
              <a:t>- </a:t>
            </a:r>
            <a:r>
              <a:rPr lang="fr-FR" sz="2200" dirty="0" smtClean="0">
                <a:latin typeface="Arial (Corps)"/>
              </a:rPr>
              <a:t> </a:t>
            </a:r>
            <a:r>
              <a:rPr lang="fr-FR" sz="2200" dirty="0">
                <a:latin typeface="Arial (Corps)"/>
              </a:rPr>
              <a:t>Un exemple de présentation « fil rouge </a:t>
            </a:r>
            <a:r>
              <a:rPr lang="fr-FR" sz="2200" dirty="0" smtClean="0">
                <a:latin typeface="Arial (Corps)"/>
              </a:rPr>
              <a:t>» / - </a:t>
            </a:r>
            <a:r>
              <a:rPr lang="fr-FR" sz="2200" dirty="0">
                <a:latin typeface="Arial (Corps)"/>
              </a:rPr>
              <a:t>Un fil rouge vierge </a:t>
            </a:r>
          </a:p>
          <a:p>
            <a:pPr lvl="0">
              <a:spcBef>
                <a:spcPts val="0"/>
              </a:spcBef>
              <a:buFontTx/>
              <a:buChar char="-"/>
            </a:pPr>
            <a:endParaRPr lang="fr-FR" sz="2300" dirty="0" smtClean="0">
              <a:latin typeface="Arial (Corps)"/>
            </a:endParaRPr>
          </a:p>
          <a:p>
            <a:pPr marL="0" lvl="0" indent="0">
              <a:buNone/>
            </a:pPr>
            <a:endParaRPr lang="fr-FR" sz="2300" u="sng" dirty="0" smtClean="0">
              <a:latin typeface="Arial (Corps)"/>
            </a:endParaRPr>
          </a:p>
          <a:p>
            <a:pPr marL="0" lvl="0" indent="0">
              <a:buNone/>
            </a:pPr>
            <a:endParaRPr lang="fr-FR" dirty="0"/>
          </a:p>
        </p:txBody>
      </p:sp>
      <p:sp>
        <p:nvSpPr>
          <p:cNvPr id="4" name="ZoneTexte 3"/>
          <p:cNvSpPr txBox="1"/>
          <p:nvPr/>
        </p:nvSpPr>
        <p:spPr>
          <a:xfrm>
            <a:off x="7308304" y="6396335"/>
            <a:ext cx="1835696" cy="461665"/>
          </a:xfrm>
          <a:prstGeom prst="rect">
            <a:avLst/>
          </a:prstGeom>
          <a:noFill/>
        </p:spPr>
        <p:txBody>
          <a:bodyPr wrap="square" rtlCol="0">
            <a:spAutoFit/>
          </a:bodyPr>
          <a:lstStyle/>
          <a:p>
            <a:pPr algn="r"/>
            <a:r>
              <a:rPr lang="fr-FR" sz="1200" dirty="0" smtClean="0"/>
              <a:t>Patrick Ingremeau , </a:t>
            </a:r>
          </a:p>
          <a:p>
            <a:pPr algn="r"/>
            <a:r>
              <a:rPr lang="fr-FR" sz="1200" dirty="0" smtClean="0"/>
              <a:t>collège Auguste Dédé</a:t>
            </a:r>
            <a:endParaRPr lang="fr-FR" sz="1200" dirty="0"/>
          </a:p>
        </p:txBody>
      </p:sp>
    </p:spTree>
    <p:extLst>
      <p:ext uri="{BB962C8B-B14F-4D97-AF65-F5344CB8AC3E}">
        <p14:creationId xmlns:p14="http://schemas.microsoft.com/office/powerpoint/2010/main" val="4177478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ZoneTexte 1"/>
          <p:cNvSpPr txBox="1"/>
          <p:nvPr/>
        </p:nvSpPr>
        <p:spPr>
          <a:xfrm>
            <a:off x="17463" y="0"/>
            <a:ext cx="9144000" cy="923925"/>
          </a:xfrm>
          <a:prstGeom prst="rect">
            <a:avLst/>
          </a:prstGeom>
          <a:noFill/>
        </p:spPr>
        <p:txBody>
          <a:bodyPr>
            <a:spAutoFit/>
          </a:bodyPr>
          <a:lstStyle/>
          <a:p>
            <a:pPr fontAlgn="auto">
              <a:spcBef>
                <a:spcPts val="0"/>
              </a:spcBef>
              <a:spcAft>
                <a:spcPts val="0"/>
              </a:spcAft>
              <a:defRPr/>
            </a:pPr>
            <a:r>
              <a:rPr lang="fr-FR" b="1" u="sng" dirty="0">
                <a:latin typeface="Calibri" pitchFamily="34" charset="0"/>
                <a:cs typeface="+mn-cs"/>
              </a:rPr>
              <a:t>4</a:t>
            </a:r>
            <a:r>
              <a:rPr lang="fr-FR" b="1" u="sng" baseline="30000" dirty="0">
                <a:latin typeface="Calibri" pitchFamily="34" charset="0"/>
                <a:cs typeface="+mn-cs"/>
              </a:rPr>
              <a:t>e</a:t>
            </a:r>
            <a:r>
              <a:rPr lang="fr-FR" b="1" u="sng" dirty="0">
                <a:latin typeface="Calibri" pitchFamily="34" charset="0"/>
                <a:cs typeface="+mn-cs"/>
              </a:rPr>
              <a:t> Vanille</a:t>
            </a:r>
            <a:r>
              <a:rPr lang="fr-FR" b="1" dirty="0">
                <a:latin typeface="Calibri" pitchFamily="34" charset="0"/>
                <a:cs typeface="+mn-cs"/>
              </a:rPr>
              <a:t>       </a:t>
            </a:r>
            <a:r>
              <a:rPr lang="fr-FR" b="1" dirty="0">
                <a:latin typeface="Arial" charset="0"/>
                <a:cs typeface="+mn-cs"/>
              </a:rPr>
              <a:t>         </a:t>
            </a:r>
            <a:r>
              <a:rPr lang="fr-FR" i="1" dirty="0">
                <a:latin typeface="+mn-lt"/>
                <a:cs typeface="+mn-cs"/>
              </a:rPr>
              <a:t>Répondez directement – Inutile de faire une phrase</a:t>
            </a:r>
          </a:p>
          <a:p>
            <a:pPr fontAlgn="auto">
              <a:spcBef>
                <a:spcPts val="0"/>
              </a:spcBef>
              <a:spcAft>
                <a:spcPts val="0"/>
              </a:spcAft>
              <a:defRPr/>
            </a:pPr>
            <a:endParaRPr lang="fr-FR" dirty="0">
              <a:latin typeface="+mn-lt"/>
              <a:cs typeface="+mn-cs"/>
            </a:endParaRPr>
          </a:p>
          <a:p>
            <a:pPr algn="ctr" fontAlgn="auto">
              <a:spcBef>
                <a:spcPts val="0"/>
              </a:spcBef>
              <a:spcAft>
                <a:spcPts val="0"/>
              </a:spcAft>
              <a:defRPr/>
            </a:pPr>
            <a:r>
              <a:rPr lang="fr-FR" b="1" u="sng" dirty="0">
                <a:latin typeface="+mn-lt"/>
                <a:cs typeface="+mn-cs"/>
              </a:rPr>
              <a:t>08/04</a:t>
            </a:r>
          </a:p>
        </p:txBody>
      </p:sp>
      <p:sp>
        <p:nvSpPr>
          <p:cNvPr id="13" name="ZoneTexte 1"/>
          <p:cNvSpPr txBox="1">
            <a:spLocks noChangeArrowheads="1"/>
          </p:cNvSpPr>
          <p:nvPr/>
        </p:nvSpPr>
        <p:spPr bwMode="auto">
          <a:xfrm>
            <a:off x="-6350" y="1068388"/>
            <a:ext cx="9167813" cy="9239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marL="342900" indent="-342900">
              <a:buFontTx/>
              <a:buAutoNum type="arabicPeriod"/>
              <a:defRPr/>
            </a:pPr>
            <a:r>
              <a:rPr lang="fr-FR" dirty="0"/>
              <a:t>Age des Eglises gothiques ? Date de l’Hégire ?</a:t>
            </a:r>
          </a:p>
          <a:p>
            <a:pPr marL="342900" indent="-342900">
              <a:buFontTx/>
              <a:buAutoNum type="arabicPeriod"/>
              <a:defRPr/>
            </a:pPr>
            <a:endParaRPr lang="fr-FR" dirty="0"/>
          </a:p>
          <a:p>
            <a:pPr marL="342900" indent="-342900">
              <a:buFontTx/>
              <a:buAutoNum type="arabicPeriod"/>
              <a:defRPr/>
            </a:pPr>
            <a:r>
              <a:rPr lang="fr-FR" dirty="0"/>
              <a:t>Océan A ? Métropole B</a:t>
            </a:r>
          </a:p>
        </p:txBody>
      </p:sp>
      <p:pic>
        <p:nvPicPr>
          <p:cNvPr id="614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008188"/>
            <a:ext cx="6988175" cy="484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ZoneTexte 2"/>
          <p:cNvSpPr txBox="1">
            <a:spLocks noChangeArrowheads="1"/>
          </p:cNvSpPr>
          <p:nvPr/>
        </p:nvSpPr>
        <p:spPr bwMode="auto">
          <a:xfrm>
            <a:off x="2700338" y="5291138"/>
            <a:ext cx="36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altLang="fr-FR" dirty="0">
                <a:solidFill>
                  <a:srgbClr val="FF0000"/>
                </a:solidFill>
              </a:rPr>
              <a:t>A</a:t>
            </a:r>
          </a:p>
        </p:txBody>
      </p:sp>
      <p:sp>
        <p:nvSpPr>
          <p:cNvPr id="5" name="Ellipse 4"/>
          <p:cNvSpPr/>
          <p:nvPr/>
        </p:nvSpPr>
        <p:spPr>
          <a:xfrm>
            <a:off x="5795963" y="4365625"/>
            <a:ext cx="71437"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151" name="ZoneTexte 5"/>
          <p:cNvSpPr txBox="1">
            <a:spLocks noChangeArrowheads="1"/>
          </p:cNvSpPr>
          <p:nvPr/>
        </p:nvSpPr>
        <p:spPr bwMode="auto">
          <a:xfrm>
            <a:off x="5364163" y="4581525"/>
            <a:ext cx="360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altLang="fr-FR" dirty="0"/>
              <a:t>B</a:t>
            </a:r>
          </a:p>
        </p:txBody>
      </p:sp>
      <p:cxnSp>
        <p:nvCxnSpPr>
          <p:cNvPr id="8" name="Connecteur droit avec flèche 7"/>
          <p:cNvCxnSpPr/>
          <p:nvPr/>
        </p:nvCxnSpPr>
        <p:spPr>
          <a:xfrm flipV="1">
            <a:off x="5607050" y="4437063"/>
            <a:ext cx="260350" cy="306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7308304" y="6396335"/>
            <a:ext cx="1835696" cy="461665"/>
          </a:xfrm>
          <a:prstGeom prst="rect">
            <a:avLst/>
          </a:prstGeom>
          <a:noFill/>
        </p:spPr>
        <p:txBody>
          <a:bodyPr wrap="square" rtlCol="0">
            <a:spAutoFit/>
          </a:bodyPr>
          <a:lstStyle/>
          <a:p>
            <a:pPr algn="r"/>
            <a:r>
              <a:rPr lang="fr-FR" sz="1200" dirty="0" smtClean="0"/>
              <a:t>Patrick Ingremeau , </a:t>
            </a:r>
          </a:p>
          <a:p>
            <a:pPr algn="r"/>
            <a:r>
              <a:rPr lang="fr-FR" sz="1200" dirty="0" smtClean="0"/>
              <a:t>collège Auguste Dédé</a:t>
            </a:r>
            <a:endParaRPr lang="fr-FR" sz="1200" dirty="0"/>
          </a:p>
        </p:txBody>
      </p:sp>
    </p:spTree>
    <p:extLst>
      <p:ext uri="{BB962C8B-B14F-4D97-AF65-F5344CB8AC3E}">
        <p14:creationId xmlns:p14="http://schemas.microsoft.com/office/powerpoint/2010/main" val="171486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ZoneTexte 1"/>
          <p:cNvSpPr txBox="1"/>
          <p:nvPr/>
        </p:nvSpPr>
        <p:spPr>
          <a:xfrm>
            <a:off x="2236" y="116632"/>
            <a:ext cx="9144000" cy="769441"/>
          </a:xfrm>
          <a:prstGeom prst="rect">
            <a:avLst/>
          </a:prstGeom>
          <a:noFill/>
        </p:spPr>
        <p:txBody>
          <a:bodyPr>
            <a:spAutoFit/>
          </a:bodyPr>
          <a:lstStyle/>
          <a:p>
            <a:pPr fontAlgn="auto">
              <a:spcBef>
                <a:spcPts val="0"/>
              </a:spcBef>
              <a:spcAft>
                <a:spcPts val="0"/>
              </a:spcAft>
              <a:defRPr/>
            </a:pPr>
            <a:r>
              <a:rPr lang="fr-FR" b="1" u="sng" dirty="0">
                <a:latin typeface="Calibri" pitchFamily="34" charset="0"/>
                <a:cs typeface="+mn-cs"/>
              </a:rPr>
              <a:t>3</a:t>
            </a:r>
            <a:r>
              <a:rPr lang="fr-FR" b="1" u="sng" baseline="30000" dirty="0">
                <a:latin typeface="Calibri" pitchFamily="34" charset="0"/>
                <a:cs typeface="+mn-cs"/>
              </a:rPr>
              <a:t>e</a:t>
            </a:r>
            <a:r>
              <a:rPr lang="fr-FR" b="1" u="sng" dirty="0">
                <a:latin typeface="Calibri" pitchFamily="34" charset="0"/>
                <a:cs typeface="+mn-cs"/>
              </a:rPr>
              <a:t> émeraude</a:t>
            </a:r>
            <a:r>
              <a:rPr lang="fr-FR" b="1" dirty="0">
                <a:latin typeface="Calibri" pitchFamily="34" charset="0"/>
                <a:cs typeface="+mn-cs"/>
              </a:rPr>
              <a:t>       </a:t>
            </a:r>
            <a:r>
              <a:rPr lang="fr-FR" b="1" dirty="0">
                <a:latin typeface="Arial" charset="0"/>
                <a:cs typeface="+mn-cs"/>
              </a:rPr>
              <a:t>         </a:t>
            </a:r>
            <a:r>
              <a:rPr lang="fr-FR" i="1" dirty="0">
                <a:latin typeface="+mn-lt"/>
                <a:cs typeface="+mn-cs"/>
              </a:rPr>
              <a:t>Répondez directement – Inutile de faire une phrase</a:t>
            </a:r>
          </a:p>
          <a:p>
            <a:pPr fontAlgn="auto">
              <a:spcBef>
                <a:spcPts val="0"/>
              </a:spcBef>
              <a:spcAft>
                <a:spcPts val="0"/>
              </a:spcAft>
              <a:defRPr/>
            </a:pPr>
            <a:endParaRPr lang="fr-FR" sz="800" dirty="0">
              <a:latin typeface="+mn-lt"/>
              <a:cs typeface="+mn-cs"/>
            </a:endParaRPr>
          </a:p>
          <a:p>
            <a:pPr algn="ctr" fontAlgn="auto">
              <a:spcBef>
                <a:spcPts val="0"/>
              </a:spcBef>
              <a:spcAft>
                <a:spcPts val="0"/>
              </a:spcAft>
              <a:defRPr/>
            </a:pPr>
            <a:r>
              <a:rPr lang="fr-FR" b="1" u="sng" dirty="0">
                <a:latin typeface="+mn-lt"/>
                <a:cs typeface="+mn-cs"/>
              </a:rPr>
              <a:t>11/04</a:t>
            </a:r>
          </a:p>
        </p:txBody>
      </p:sp>
      <p:sp>
        <p:nvSpPr>
          <p:cNvPr id="13" name="ZoneTexte 1"/>
          <p:cNvSpPr txBox="1">
            <a:spLocks noChangeArrowheads="1"/>
          </p:cNvSpPr>
          <p:nvPr/>
        </p:nvSpPr>
        <p:spPr bwMode="auto">
          <a:xfrm>
            <a:off x="-21577" y="1052736"/>
            <a:ext cx="9167813" cy="116955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marL="342900" indent="-342900">
              <a:buFontTx/>
              <a:buAutoNum type="arabicPeriod"/>
              <a:defRPr/>
            </a:pPr>
            <a:r>
              <a:rPr lang="fr-FR" sz="2000" dirty="0"/>
              <a:t>Quel est l’acte de naissance de la Résistance française ? (nom + date exacte).</a:t>
            </a:r>
          </a:p>
          <a:p>
            <a:pPr marL="342900" indent="-342900">
              <a:buFontTx/>
              <a:buAutoNum type="arabicPeriod"/>
              <a:defRPr/>
            </a:pPr>
            <a:endParaRPr lang="fr-FR" sz="1000" dirty="0"/>
          </a:p>
          <a:p>
            <a:pPr marL="342900" indent="-342900">
              <a:buFontTx/>
              <a:buAutoNum type="arabicPeriod"/>
              <a:defRPr/>
            </a:pPr>
            <a:r>
              <a:rPr lang="fr-FR" sz="2000" dirty="0"/>
              <a:t>Quel personnage est envoyé par de Gaulle pour unifier la Résistance intérieure ? Quel organisme met-il en place en 1943 dans ce but ?</a:t>
            </a:r>
          </a:p>
        </p:txBody>
      </p:sp>
      <p:sp>
        <p:nvSpPr>
          <p:cNvPr id="4" name="ZoneTexte 3"/>
          <p:cNvSpPr txBox="1"/>
          <p:nvPr/>
        </p:nvSpPr>
        <p:spPr>
          <a:xfrm>
            <a:off x="-21577" y="2564904"/>
            <a:ext cx="9144000" cy="769441"/>
          </a:xfrm>
          <a:prstGeom prst="rect">
            <a:avLst/>
          </a:prstGeom>
          <a:noFill/>
        </p:spPr>
        <p:txBody>
          <a:bodyPr>
            <a:spAutoFit/>
          </a:bodyPr>
          <a:lstStyle/>
          <a:p>
            <a:pPr fontAlgn="auto">
              <a:spcBef>
                <a:spcPts val="0"/>
              </a:spcBef>
              <a:spcAft>
                <a:spcPts val="0"/>
              </a:spcAft>
              <a:defRPr/>
            </a:pPr>
            <a:r>
              <a:rPr lang="fr-FR" b="1" u="sng" dirty="0">
                <a:latin typeface="Calibri" pitchFamily="34" charset="0"/>
                <a:cs typeface="+mn-cs"/>
              </a:rPr>
              <a:t>4</a:t>
            </a:r>
            <a:r>
              <a:rPr lang="fr-FR" b="1" u="sng" baseline="30000" dirty="0">
                <a:latin typeface="Calibri" pitchFamily="34" charset="0"/>
                <a:cs typeface="+mn-cs"/>
              </a:rPr>
              <a:t>e</a:t>
            </a:r>
            <a:r>
              <a:rPr lang="fr-FR" b="1" u="sng" dirty="0">
                <a:latin typeface="Calibri" pitchFamily="34" charset="0"/>
                <a:cs typeface="+mn-cs"/>
              </a:rPr>
              <a:t> Gingembre</a:t>
            </a:r>
            <a:r>
              <a:rPr lang="fr-FR" b="1" dirty="0">
                <a:latin typeface="Calibri" pitchFamily="34" charset="0"/>
                <a:cs typeface="+mn-cs"/>
              </a:rPr>
              <a:t>     </a:t>
            </a:r>
            <a:r>
              <a:rPr lang="fr-FR" b="1" dirty="0">
                <a:latin typeface="Arial" charset="0"/>
                <a:cs typeface="+mn-cs"/>
              </a:rPr>
              <a:t>                   </a:t>
            </a:r>
            <a:r>
              <a:rPr lang="fr-FR" i="1" dirty="0">
                <a:latin typeface="+mn-lt"/>
                <a:cs typeface="+mn-cs"/>
              </a:rPr>
              <a:t>Répondez directement – Inutile de faire une phrase</a:t>
            </a:r>
          </a:p>
          <a:p>
            <a:pPr fontAlgn="auto">
              <a:spcBef>
                <a:spcPts val="0"/>
              </a:spcBef>
              <a:spcAft>
                <a:spcPts val="0"/>
              </a:spcAft>
              <a:defRPr/>
            </a:pPr>
            <a:endParaRPr lang="fr-FR" sz="800" dirty="0">
              <a:latin typeface="+mn-lt"/>
              <a:cs typeface="+mn-cs"/>
            </a:endParaRPr>
          </a:p>
          <a:p>
            <a:pPr algn="ctr" fontAlgn="auto">
              <a:spcBef>
                <a:spcPts val="0"/>
              </a:spcBef>
              <a:spcAft>
                <a:spcPts val="0"/>
              </a:spcAft>
              <a:defRPr/>
            </a:pPr>
            <a:r>
              <a:rPr lang="fr-FR" b="1" u="sng" dirty="0">
                <a:latin typeface="+mn-lt"/>
                <a:cs typeface="+mn-cs"/>
              </a:rPr>
              <a:t>14/04</a:t>
            </a:r>
          </a:p>
        </p:txBody>
      </p:sp>
      <p:sp>
        <p:nvSpPr>
          <p:cNvPr id="5" name="ZoneTexte 1"/>
          <p:cNvSpPr txBox="1">
            <a:spLocks noChangeArrowheads="1"/>
          </p:cNvSpPr>
          <p:nvPr/>
        </p:nvSpPr>
        <p:spPr bwMode="auto">
          <a:xfrm>
            <a:off x="-9671" y="3511841"/>
            <a:ext cx="9167813" cy="86177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marL="342900" indent="-342900">
              <a:buFontTx/>
              <a:buAutoNum type="arabicPeriod"/>
              <a:defRPr/>
            </a:pPr>
            <a:r>
              <a:rPr lang="fr-FR" sz="2000" dirty="0"/>
              <a:t>Quelle est la mission de la justice civile ?</a:t>
            </a:r>
          </a:p>
          <a:p>
            <a:pPr marL="342900" indent="-342900">
              <a:buFontTx/>
              <a:buAutoNum type="arabicPeriod"/>
              <a:defRPr/>
            </a:pPr>
            <a:endParaRPr lang="fr-FR" sz="1000" dirty="0"/>
          </a:p>
          <a:p>
            <a:pPr marL="342900" indent="-342900">
              <a:buFontTx/>
              <a:buAutoNum type="arabicPeriod"/>
              <a:defRPr/>
            </a:pPr>
            <a:r>
              <a:rPr lang="fr-FR" sz="2000" dirty="0"/>
              <a:t>Quelle est la mission de la justice pénale ?</a:t>
            </a:r>
          </a:p>
        </p:txBody>
      </p:sp>
      <p:sp>
        <p:nvSpPr>
          <p:cNvPr id="6" name="ZoneTexte 5"/>
          <p:cNvSpPr txBox="1"/>
          <p:nvPr/>
        </p:nvSpPr>
        <p:spPr>
          <a:xfrm>
            <a:off x="-21577" y="4941168"/>
            <a:ext cx="9144000" cy="769441"/>
          </a:xfrm>
          <a:prstGeom prst="rect">
            <a:avLst/>
          </a:prstGeom>
          <a:noFill/>
        </p:spPr>
        <p:txBody>
          <a:bodyPr>
            <a:spAutoFit/>
          </a:bodyPr>
          <a:lstStyle/>
          <a:p>
            <a:pPr fontAlgn="auto">
              <a:spcBef>
                <a:spcPts val="0"/>
              </a:spcBef>
              <a:spcAft>
                <a:spcPts val="0"/>
              </a:spcAft>
              <a:defRPr/>
            </a:pPr>
            <a:r>
              <a:rPr lang="fr-FR" b="1" u="sng" dirty="0">
                <a:latin typeface="Calibri" pitchFamily="34" charset="0"/>
                <a:cs typeface="Arial" charset="0"/>
              </a:rPr>
              <a:t>5</a:t>
            </a:r>
            <a:r>
              <a:rPr lang="fr-FR" b="1" u="sng" baseline="30000" dirty="0">
                <a:latin typeface="Calibri" pitchFamily="34" charset="0"/>
                <a:cs typeface="Arial" charset="0"/>
              </a:rPr>
              <a:t>e</a:t>
            </a:r>
            <a:r>
              <a:rPr lang="fr-FR" b="1" u="sng" dirty="0">
                <a:latin typeface="Calibri" pitchFamily="34" charset="0"/>
                <a:cs typeface="Arial" charset="0"/>
              </a:rPr>
              <a:t> Amaryllis</a:t>
            </a:r>
            <a:r>
              <a:rPr lang="fr-FR" b="1" dirty="0">
                <a:latin typeface="Calibri" pitchFamily="34" charset="0"/>
                <a:cs typeface="Arial" charset="0"/>
              </a:rPr>
              <a:t>                        </a:t>
            </a:r>
            <a:r>
              <a:rPr lang="fr-FR" i="1" dirty="0">
                <a:latin typeface="+mn-lt"/>
                <a:cs typeface="+mn-cs"/>
              </a:rPr>
              <a:t>Répondez directement – Inutile de faire une phrase</a:t>
            </a:r>
          </a:p>
          <a:p>
            <a:pPr fontAlgn="auto">
              <a:spcBef>
                <a:spcPts val="0"/>
              </a:spcBef>
              <a:spcAft>
                <a:spcPts val="0"/>
              </a:spcAft>
              <a:defRPr/>
            </a:pPr>
            <a:endParaRPr lang="fr-FR" sz="800" dirty="0">
              <a:latin typeface="+mn-lt"/>
              <a:cs typeface="+mn-cs"/>
            </a:endParaRPr>
          </a:p>
          <a:p>
            <a:pPr algn="ctr" fontAlgn="auto">
              <a:spcBef>
                <a:spcPts val="0"/>
              </a:spcBef>
              <a:spcAft>
                <a:spcPts val="0"/>
              </a:spcAft>
              <a:defRPr/>
            </a:pPr>
            <a:r>
              <a:rPr lang="fr-FR" b="1" u="sng" dirty="0">
                <a:latin typeface="+mn-lt"/>
                <a:cs typeface="+mn-cs"/>
              </a:rPr>
              <a:t>14/04</a:t>
            </a:r>
          </a:p>
        </p:txBody>
      </p:sp>
      <p:sp>
        <p:nvSpPr>
          <p:cNvPr id="7" name="ZoneTexte 1"/>
          <p:cNvSpPr txBox="1">
            <a:spLocks noChangeArrowheads="1"/>
          </p:cNvSpPr>
          <p:nvPr/>
        </p:nvSpPr>
        <p:spPr bwMode="auto">
          <a:xfrm>
            <a:off x="2236" y="5877272"/>
            <a:ext cx="9144000"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marL="342900" indent="-342900">
              <a:buFontTx/>
              <a:buAutoNum type="arabicPeriod"/>
              <a:defRPr/>
            </a:pPr>
            <a:r>
              <a:rPr lang="fr-FR" sz="2000" dirty="0"/>
              <a:t>Citez un exemple de mesure prise par l’Etat pour corriger les inégalités.</a:t>
            </a:r>
          </a:p>
          <a:p>
            <a:pPr marL="342900" indent="-342900">
              <a:buFontTx/>
              <a:buAutoNum type="arabicPeriod"/>
              <a:defRPr/>
            </a:pPr>
            <a:endParaRPr lang="fr-FR" sz="800" dirty="0"/>
          </a:p>
          <a:p>
            <a:pPr marL="342900" indent="-342900">
              <a:buFontTx/>
              <a:buAutoNum type="arabicPeriod"/>
              <a:defRPr/>
            </a:pPr>
            <a:r>
              <a:rPr lang="fr-FR" sz="2000" dirty="0"/>
              <a:t>Donnez un exemple montrant comment un citoyen peut agir contre les inégalités. </a:t>
            </a:r>
          </a:p>
        </p:txBody>
      </p:sp>
      <p:cxnSp>
        <p:nvCxnSpPr>
          <p:cNvPr id="10" name="Connecteur droit 9"/>
          <p:cNvCxnSpPr/>
          <p:nvPr/>
        </p:nvCxnSpPr>
        <p:spPr>
          <a:xfrm>
            <a:off x="-21577" y="4725144"/>
            <a:ext cx="917971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2236" y="2420888"/>
            <a:ext cx="914176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94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lvl="0" indent="0">
              <a:buNone/>
            </a:pPr>
            <a:endParaRPr lang="fr-FR" sz="2200" dirty="0"/>
          </a:p>
          <a:p>
            <a:pPr marL="0" indent="0">
              <a:buNone/>
            </a:pPr>
            <a:endParaRPr lang="fr-FR"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765" y="-28453"/>
            <a:ext cx="5167932" cy="6886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7308304" y="6396335"/>
            <a:ext cx="1835696" cy="461665"/>
          </a:xfrm>
          <a:prstGeom prst="rect">
            <a:avLst/>
          </a:prstGeom>
          <a:noFill/>
        </p:spPr>
        <p:txBody>
          <a:bodyPr wrap="square" rtlCol="0">
            <a:spAutoFit/>
          </a:bodyPr>
          <a:lstStyle/>
          <a:p>
            <a:pPr algn="r"/>
            <a:r>
              <a:rPr lang="fr-FR" sz="1200" dirty="0" smtClean="0"/>
              <a:t>Patrick Ingremeau , </a:t>
            </a:r>
          </a:p>
          <a:p>
            <a:pPr algn="r"/>
            <a:r>
              <a:rPr lang="fr-FR" sz="1200" dirty="0" smtClean="0"/>
              <a:t>collège Auguste Dédé</a:t>
            </a:r>
            <a:endParaRPr lang="fr-FR" sz="1200" dirty="0"/>
          </a:p>
        </p:txBody>
      </p:sp>
    </p:spTree>
    <p:extLst>
      <p:ext uri="{BB962C8B-B14F-4D97-AF65-F5344CB8AC3E}">
        <p14:creationId xmlns:p14="http://schemas.microsoft.com/office/powerpoint/2010/main" val="2322349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6264696"/>
          </a:xfrm>
        </p:spPr>
        <p:txBody>
          <a:bodyPr>
            <a:normAutofit fontScale="32500" lnSpcReduction="20000"/>
          </a:bodyPr>
          <a:lstStyle/>
          <a:p>
            <a:pPr marL="0" indent="0">
              <a:buNone/>
            </a:pPr>
            <a:r>
              <a:rPr lang="fr-FR" sz="86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Le fil rouge « façon </a:t>
            </a:r>
            <a:r>
              <a:rPr lang="fr-FR" sz="86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Lise Ophion</a:t>
            </a:r>
            <a:r>
              <a:rPr lang="fr-FR" sz="86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t>
            </a:r>
            <a:r>
              <a:rPr lang="fr-FR" sz="8600" b="1" dirty="0" smtClean="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fr-FR" sz="3600" b="1" dirty="0">
              <a:ln w="12700">
                <a:solidFill>
                  <a:schemeClr val="tx1"/>
                </a:solidFill>
                <a:prstDash val="solid"/>
              </a:ln>
              <a:solidFill>
                <a:schemeClr val="bg1">
                  <a:lumMod val="65000"/>
                </a:schemeClr>
              </a:solidFill>
              <a:effectLst>
                <a:outerShdw blurRad="41275" dist="20320" dir="1800000" algn="tl" rotWithShape="0">
                  <a:srgbClr val="000000">
                    <a:alpha val="40000"/>
                  </a:srgbClr>
                </a:outerShdw>
              </a:effectLst>
              <a:latin typeface="Arial (Corps)"/>
            </a:endParaRPr>
          </a:p>
          <a:p>
            <a:pPr marL="0" indent="0">
              <a:spcBef>
                <a:spcPts val="0"/>
              </a:spcBef>
              <a:buNone/>
            </a:pPr>
            <a:r>
              <a:rPr lang="fr-FR" sz="6800" u="sng" dirty="0" smtClean="0">
                <a:latin typeface="Arial (Corps)"/>
              </a:rPr>
              <a:t>Profil des classes soumises au fil rouge</a:t>
            </a:r>
            <a:r>
              <a:rPr lang="fr-FR" sz="6800" dirty="0" smtClean="0">
                <a:latin typeface="Arial (Corps)"/>
              </a:rPr>
              <a:t> :</a:t>
            </a:r>
          </a:p>
          <a:p>
            <a:pPr marL="0" indent="0">
              <a:spcBef>
                <a:spcPts val="0"/>
              </a:spcBef>
              <a:buNone/>
            </a:pPr>
            <a:endParaRPr lang="fr-FR" sz="3700" dirty="0" smtClean="0">
              <a:latin typeface="Arial (Corps)"/>
            </a:endParaRPr>
          </a:p>
          <a:p>
            <a:pPr>
              <a:spcBef>
                <a:spcPts val="0"/>
              </a:spcBef>
              <a:buFontTx/>
              <a:buChar char="-"/>
            </a:pPr>
            <a:r>
              <a:rPr lang="fr-FR" sz="6800" dirty="0" smtClean="0">
                <a:latin typeface="Arial (Corps)"/>
              </a:rPr>
              <a:t>difficultés de maîtrise de la langue et de lecture ;</a:t>
            </a:r>
          </a:p>
          <a:p>
            <a:pPr lvl="0">
              <a:spcBef>
                <a:spcPts val="0"/>
              </a:spcBef>
              <a:buFontTx/>
              <a:buChar char="-"/>
            </a:pPr>
            <a:r>
              <a:rPr lang="fr-FR" sz="6800" dirty="0" smtClean="0">
                <a:latin typeface="Arial (Corps)"/>
              </a:rPr>
              <a:t>manque </a:t>
            </a:r>
            <a:r>
              <a:rPr lang="fr-FR" sz="6800" dirty="0">
                <a:latin typeface="Arial (Corps)"/>
              </a:rPr>
              <a:t>de motivation pour les </a:t>
            </a:r>
            <a:r>
              <a:rPr lang="fr-FR" sz="6800" dirty="0" smtClean="0">
                <a:latin typeface="Arial (Corps)"/>
              </a:rPr>
              <a:t>notes ;</a:t>
            </a:r>
          </a:p>
          <a:p>
            <a:pPr lvl="0">
              <a:spcBef>
                <a:spcPts val="0"/>
              </a:spcBef>
              <a:buFontTx/>
              <a:buChar char="-"/>
            </a:pPr>
            <a:r>
              <a:rPr lang="fr-FR" sz="6800" dirty="0" smtClean="0">
                <a:latin typeface="Arial (Corps)"/>
              </a:rPr>
              <a:t>manque </a:t>
            </a:r>
            <a:r>
              <a:rPr lang="fr-FR" sz="6800" dirty="0">
                <a:latin typeface="Arial (Corps)"/>
              </a:rPr>
              <a:t>d'intérêt pour le cours (inattention, manque de volonté pour copier la trace écrite, pour apprendre les repères...) </a:t>
            </a:r>
            <a:r>
              <a:rPr lang="fr-FR" sz="6800" dirty="0" smtClean="0">
                <a:latin typeface="Arial (Corps)"/>
              </a:rPr>
              <a:t>;</a:t>
            </a:r>
          </a:p>
          <a:p>
            <a:pPr>
              <a:spcBef>
                <a:spcPts val="0"/>
              </a:spcBef>
              <a:buFontTx/>
              <a:buChar char="-"/>
            </a:pPr>
            <a:r>
              <a:rPr lang="fr-FR" sz="6800" dirty="0" smtClean="0">
                <a:latin typeface="Arial (Corps)"/>
              </a:rPr>
              <a:t>impression </a:t>
            </a:r>
            <a:r>
              <a:rPr lang="fr-FR" sz="6800" dirty="0">
                <a:latin typeface="Arial (Corps)"/>
              </a:rPr>
              <a:t>des élèves de l'inefficacité de leur apprentissage (idée qu'ils n'ont pas de mémoire)</a:t>
            </a:r>
          </a:p>
          <a:p>
            <a:pPr lvl="0">
              <a:spcBef>
                <a:spcPts val="0"/>
              </a:spcBef>
              <a:buFontTx/>
              <a:buChar char="-"/>
            </a:pPr>
            <a:r>
              <a:rPr lang="fr-FR" sz="6800" dirty="0" smtClean="0">
                <a:latin typeface="Arial (Corps)"/>
              </a:rPr>
              <a:t>révision </a:t>
            </a:r>
            <a:r>
              <a:rPr lang="fr-FR" sz="6800" dirty="0">
                <a:latin typeface="Arial (Corps)"/>
              </a:rPr>
              <a:t>uniquement pour le contrôle pour les élèves </a:t>
            </a:r>
            <a:r>
              <a:rPr lang="fr-FR" sz="6800" dirty="0" smtClean="0">
                <a:latin typeface="Arial (Corps)"/>
              </a:rPr>
              <a:t>moyens.</a:t>
            </a:r>
          </a:p>
          <a:p>
            <a:pPr marL="0" indent="0">
              <a:buNone/>
            </a:pPr>
            <a:endParaRPr lang="fr-FR" sz="5500" dirty="0">
              <a:latin typeface="Arial (Corps)"/>
            </a:endParaRPr>
          </a:p>
          <a:p>
            <a:pPr marL="0" indent="0">
              <a:spcBef>
                <a:spcPts val="0"/>
              </a:spcBef>
              <a:buNone/>
            </a:pPr>
            <a:r>
              <a:rPr lang="fr-FR" sz="6800" u="sng" dirty="0" smtClean="0">
                <a:latin typeface="Arial (Corps)"/>
              </a:rPr>
              <a:t>Déroulé du fil rouge : variante en classe de 5</a:t>
            </a:r>
            <a:r>
              <a:rPr lang="fr-FR" sz="6800" u="sng" baseline="30000" dirty="0" smtClean="0">
                <a:latin typeface="Arial (Corps)"/>
              </a:rPr>
              <a:t>ème</a:t>
            </a:r>
            <a:r>
              <a:rPr lang="fr-FR" sz="6800" u="sng" dirty="0" smtClean="0">
                <a:latin typeface="Arial (Corps)"/>
              </a:rPr>
              <a:t> </a:t>
            </a:r>
          </a:p>
          <a:p>
            <a:pPr marL="0" indent="0">
              <a:spcBef>
                <a:spcPts val="0"/>
              </a:spcBef>
              <a:buNone/>
            </a:pPr>
            <a:endParaRPr lang="fr-FR" sz="3700" u="sng" dirty="0" smtClean="0">
              <a:latin typeface="Arial (Corps)"/>
            </a:endParaRPr>
          </a:p>
          <a:p>
            <a:pPr>
              <a:spcBef>
                <a:spcPts val="0"/>
              </a:spcBef>
              <a:buFontTx/>
              <a:buChar char="-"/>
            </a:pPr>
            <a:r>
              <a:rPr lang="fr-FR" sz="6800" dirty="0" smtClean="0">
                <a:latin typeface="Arial (Corps)"/>
              </a:rPr>
              <a:t>Durée</a:t>
            </a:r>
            <a:r>
              <a:rPr lang="fr-FR" sz="6800" dirty="0">
                <a:latin typeface="Arial (Corps)"/>
              </a:rPr>
              <a:t> : 5 – 7 </a:t>
            </a:r>
            <a:r>
              <a:rPr lang="fr-FR" sz="6800" dirty="0" smtClean="0">
                <a:latin typeface="Arial (Corps)"/>
              </a:rPr>
              <a:t>minutes</a:t>
            </a:r>
          </a:p>
          <a:p>
            <a:pPr>
              <a:spcBef>
                <a:spcPts val="0"/>
              </a:spcBef>
              <a:buFontTx/>
              <a:buChar char="-"/>
            </a:pPr>
            <a:r>
              <a:rPr lang="fr-FR" sz="6800" dirty="0" smtClean="0">
                <a:latin typeface="Arial (Corps)"/>
              </a:rPr>
              <a:t>A </a:t>
            </a:r>
            <a:r>
              <a:rPr lang="fr-FR" sz="6800" dirty="0">
                <a:latin typeface="Arial (Corps)"/>
              </a:rPr>
              <a:t>la fin du cours ,</a:t>
            </a:r>
            <a:r>
              <a:rPr lang="fr-FR" sz="6800" dirty="0" smtClean="0">
                <a:latin typeface="Arial (Corps)"/>
              </a:rPr>
              <a:t> </a:t>
            </a:r>
            <a:r>
              <a:rPr lang="fr-FR" sz="6800" dirty="0">
                <a:latin typeface="Arial (Corps)"/>
              </a:rPr>
              <a:t>la question du prochain fil </a:t>
            </a:r>
            <a:r>
              <a:rPr lang="fr-FR" sz="6800" dirty="0" smtClean="0">
                <a:latin typeface="Arial (Corps)"/>
              </a:rPr>
              <a:t>rouge est précisée aux élèves.</a:t>
            </a:r>
          </a:p>
          <a:p>
            <a:pPr>
              <a:spcBef>
                <a:spcPts val="0"/>
              </a:spcBef>
              <a:buFontTx/>
              <a:buChar char="-"/>
            </a:pPr>
            <a:r>
              <a:rPr lang="fr-FR" sz="6800" b="1" dirty="0">
                <a:latin typeface="Arial (Corps)"/>
              </a:rPr>
              <a:t>Les élèves sont autorisés à relire le cours pendant l'appel </a:t>
            </a:r>
            <a:r>
              <a:rPr lang="fr-FR" sz="6800" b="1" dirty="0" smtClean="0">
                <a:latin typeface="Arial (Corps)"/>
              </a:rPr>
              <a:t>et la distribution </a:t>
            </a:r>
            <a:r>
              <a:rPr lang="fr-FR" sz="6800" dirty="0" smtClean="0">
                <a:latin typeface="Arial (Corps)"/>
              </a:rPr>
              <a:t>de leur fiche personnelle </a:t>
            </a:r>
          </a:p>
          <a:p>
            <a:pPr>
              <a:spcBef>
                <a:spcPts val="0"/>
              </a:spcBef>
              <a:buFontTx/>
              <a:buChar char="-"/>
            </a:pPr>
            <a:r>
              <a:rPr lang="fr-FR" sz="6800" dirty="0" smtClean="0">
                <a:latin typeface="Arial (Corps)"/>
              </a:rPr>
              <a:t>Les questions sont posées </a:t>
            </a:r>
            <a:r>
              <a:rPr lang="fr-FR" sz="6800" b="1" dirty="0" smtClean="0">
                <a:latin typeface="Arial (Corps)"/>
              </a:rPr>
              <a:t>oralement.</a:t>
            </a:r>
          </a:p>
          <a:p>
            <a:pPr lvl="0">
              <a:spcBef>
                <a:spcPts val="0"/>
              </a:spcBef>
              <a:buFontTx/>
              <a:buChar char="-"/>
            </a:pPr>
            <a:r>
              <a:rPr lang="fr-FR" sz="6800" dirty="0">
                <a:latin typeface="Arial (Corps)"/>
              </a:rPr>
              <a:t>La correction est réalisée par un élève ce qui </a:t>
            </a:r>
            <a:r>
              <a:rPr lang="fr-FR" sz="6800" dirty="0" smtClean="0">
                <a:latin typeface="Arial (Corps)"/>
              </a:rPr>
              <a:t>permet </a:t>
            </a:r>
            <a:r>
              <a:rPr lang="fr-FR" sz="6800" dirty="0">
                <a:latin typeface="Arial (Corps)"/>
              </a:rPr>
              <a:t>de rappeler le cours précédent et d'introduire la suite du </a:t>
            </a:r>
            <a:r>
              <a:rPr lang="fr-FR" sz="6800" dirty="0" smtClean="0">
                <a:latin typeface="Arial (Corps)"/>
              </a:rPr>
              <a:t>cours.</a:t>
            </a:r>
            <a:endParaRPr lang="fr-FR" sz="6800" dirty="0">
              <a:latin typeface="Arial (Corps)"/>
            </a:endParaRPr>
          </a:p>
          <a:p>
            <a:pPr marL="0" lvl="0" indent="0">
              <a:buNone/>
            </a:pPr>
            <a:endParaRPr lang="fr-FR" sz="6800" dirty="0" smtClean="0">
              <a:latin typeface="Arial (Corps)"/>
            </a:endParaRPr>
          </a:p>
          <a:p>
            <a:pPr lvl="0"/>
            <a:endParaRPr lang="fr-FR" sz="2400" dirty="0"/>
          </a:p>
          <a:p>
            <a:pPr>
              <a:spcBef>
                <a:spcPts val="0"/>
              </a:spcBef>
            </a:pPr>
            <a:endParaRPr lang="fr-FR" sz="2700" dirty="0">
              <a:latin typeface="Arial (Corps)"/>
            </a:endParaRPr>
          </a:p>
        </p:txBody>
      </p:sp>
      <p:sp>
        <p:nvSpPr>
          <p:cNvPr id="4" name="Rectangle 3"/>
          <p:cNvSpPr/>
          <p:nvPr/>
        </p:nvSpPr>
        <p:spPr>
          <a:xfrm>
            <a:off x="7524328" y="6396335"/>
            <a:ext cx="1619672" cy="461665"/>
          </a:xfrm>
          <a:prstGeom prst="rect">
            <a:avLst/>
          </a:prstGeom>
        </p:spPr>
        <p:txBody>
          <a:bodyPr wrap="square">
            <a:spAutoFit/>
          </a:bodyPr>
          <a:lstStyle/>
          <a:p>
            <a:pPr algn="r"/>
            <a:r>
              <a:rPr lang="fr-FR" sz="1200" dirty="0" smtClean="0"/>
              <a:t>Aurélien Mas, </a:t>
            </a:r>
          </a:p>
          <a:p>
            <a:pPr algn="r"/>
            <a:r>
              <a:rPr lang="fr-FR" sz="1200" dirty="0" smtClean="0"/>
              <a:t>collège  Lise Ophion</a:t>
            </a:r>
            <a:endParaRPr lang="fr-FR" sz="1200" dirty="0"/>
          </a:p>
        </p:txBody>
      </p:sp>
    </p:spTree>
    <p:extLst>
      <p:ext uri="{BB962C8B-B14F-4D97-AF65-F5344CB8AC3E}">
        <p14:creationId xmlns:p14="http://schemas.microsoft.com/office/powerpoint/2010/main" val="1010050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901</Words>
  <Application>Microsoft Office PowerPoint</Application>
  <PresentationFormat>Affichage à l'écran (4:3)</PresentationFormat>
  <Paragraphs>226</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2. Jeux et concours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Corinne</dc:creator>
  <cp:lastModifiedBy>User</cp:lastModifiedBy>
  <cp:revision>1</cp:revision>
  <dcterms:created xsi:type="dcterms:W3CDTF">2014-08-03T18:16:12Z</dcterms:created>
  <dcterms:modified xsi:type="dcterms:W3CDTF">2016-02-28T12:59:46Z</dcterms:modified>
</cp:coreProperties>
</file>