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6" r:id="rId2"/>
    <p:sldId id="296" r:id="rId3"/>
    <p:sldId id="299" r:id="rId4"/>
    <p:sldId id="298" r:id="rId5"/>
    <p:sldId id="313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1D5750"/>
    <a:srgbClr val="FCB2C7"/>
    <a:srgbClr val="EE7AAC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657" autoAdjust="0"/>
  </p:normalViewPr>
  <p:slideViewPr>
    <p:cSldViewPr>
      <p:cViewPr>
        <p:scale>
          <a:sx n="88" d="100"/>
          <a:sy n="88" d="100"/>
        </p:scale>
        <p:origin x="-2220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B9C72-C651-4457-B79F-0B9E03DF5F7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577ED-12FC-4CC3-87ED-73ACAAC67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12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577ED-12FC-4CC3-87ED-73ACAAC672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18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Construction de repères</a:t>
            </a:r>
            <a:r>
              <a:rPr lang="fr-FR" baseline="0" dirty="0" smtClean="0"/>
              <a:t> spatiaux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577ED-12FC-4CC3-87ED-73ACAAC6726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3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577ED-12FC-4CC3-87ED-73ACAAC6726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71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1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9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75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1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0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3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0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8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49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pres-paris.typepad.com/.a/6a01347fbb2200970c0148c865a3cf970c-p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"/>
          <a:stretch/>
        </p:blipFill>
        <p:spPr bwMode="auto">
          <a:xfrm>
            <a:off x="0" y="-2889"/>
            <a:ext cx="9254944" cy="69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7"/>
          <a:stretch/>
        </p:blipFill>
        <p:spPr bwMode="auto">
          <a:xfrm>
            <a:off x="0" y="0"/>
            <a:ext cx="9254944" cy="69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37231" y="4552518"/>
            <a:ext cx="7048662" cy="14040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800000" y="-1262"/>
            <a:ext cx="7344000" cy="830997"/>
          </a:xfrm>
          <a:prstGeom prst="rect">
            <a:avLst/>
          </a:prstGeom>
          <a:solidFill>
            <a:schemeClr val="bg2">
              <a:lumMod val="9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r-FR" sz="1600" dirty="0" smtClean="0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5</a:t>
            </a:r>
            <a:r>
              <a:rPr lang="fr-FR" sz="1600" baseline="30000" dirty="0" smtClean="0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ème</a:t>
            </a:r>
            <a:r>
              <a:rPr lang="fr-FR" sz="1600" dirty="0" smtClean="0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 géographie</a:t>
            </a:r>
          </a:p>
          <a:p>
            <a:pPr algn="r"/>
            <a:r>
              <a:rPr lang="fr-FR" sz="1600" dirty="0" smtClean="0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Thème 1 : La question démographique et l’inégal développement</a:t>
            </a:r>
          </a:p>
          <a:p>
            <a:pPr algn="r"/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Sous thème 1 : la croissance démographique et ses effets </a:t>
            </a:r>
          </a:p>
        </p:txBody>
      </p:sp>
      <p:sp>
        <p:nvSpPr>
          <p:cNvPr id="6" name="Rectangle 5"/>
          <p:cNvSpPr/>
          <p:nvPr/>
        </p:nvSpPr>
        <p:spPr>
          <a:xfrm>
            <a:off x="-68581" y="4621767"/>
            <a:ext cx="6393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ndwriting-draft_free-version" pitchFamily="2" charset="0"/>
              </a:rPr>
              <a:t>Mise en perspective :</a:t>
            </a:r>
          </a:p>
          <a:p>
            <a:pPr algn="ctr"/>
            <a:r>
              <a:rPr lang="fr-FR" sz="2400" b="1" cap="small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ndwriting-draft_free-version" pitchFamily="2" charset="0"/>
              </a:rPr>
              <a:t>Population et </a:t>
            </a:r>
            <a:r>
              <a:rPr lang="fr-FR" sz="2400" b="1" cap="small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ndwriting-draft_free-version" pitchFamily="2" charset="0"/>
              </a:rPr>
              <a:t>developpement</a:t>
            </a:r>
            <a:r>
              <a:rPr lang="fr-FR" sz="2400" b="1" cap="small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ndwriting-draft_free-version" pitchFamily="2" charset="0"/>
              </a:rPr>
              <a:t> dans le monde</a:t>
            </a:r>
            <a:endParaRPr lang="fr-FR" sz="2400" b="1" cap="small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andwriting-draft_free-version" pitchFamily="2" charset="0"/>
            </a:endParaRPr>
          </a:p>
        </p:txBody>
      </p:sp>
      <p:sp>
        <p:nvSpPr>
          <p:cNvPr id="2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1897063"/>
            <a:ext cx="70389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8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uiExpand="1" build="p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991865" y="601434"/>
            <a:ext cx="3024000" cy="4093428"/>
          </a:xfrm>
          <a:prstGeom prst="rect">
            <a:avLst/>
          </a:prstGeom>
          <a:solidFill>
            <a:schemeClr val="bg2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300" b="1" u="sng" cap="small" dirty="0" smtClean="0">
                <a:latin typeface="Tw Cen MT" pitchFamily="34" charset="0"/>
              </a:rPr>
              <a:t>Exercice</a:t>
            </a:r>
            <a:endParaRPr lang="fr-FR" sz="1300" b="1" dirty="0" smtClean="0">
              <a:latin typeface="Tw Cen MT" pitchFamily="34" charset="0"/>
            </a:endParaRPr>
          </a:p>
          <a:p>
            <a:pPr algn="just"/>
            <a:r>
              <a:rPr lang="fr-FR" sz="1300" b="1" dirty="0" smtClean="0">
                <a:latin typeface="Tw Cen MT" pitchFamily="34" charset="0"/>
              </a:rPr>
              <a:t>1. Quel est le sujet des deux cartes proposées ?</a:t>
            </a:r>
          </a:p>
          <a:p>
            <a:pPr algn="just"/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Elles montrent au niveau mondial, la population de moins de 18 ans (jeunes)</a:t>
            </a:r>
          </a:p>
          <a:p>
            <a:pPr algn="just"/>
            <a:r>
              <a:rPr lang="fr-FR" sz="1300" b="1" dirty="0" smtClean="0">
                <a:latin typeface="Tw Cen MT" pitchFamily="34" charset="0"/>
              </a:rPr>
              <a:t>2. Observe la forme des pays et continents : que remarques-tu ?</a:t>
            </a:r>
          </a:p>
          <a:p>
            <a:pPr algn="just"/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Les pays et les continents sont déformés.</a:t>
            </a:r>
          </a:p>
          <a:p>
            <a:pPr algn="just"/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La forme de certains espaces change entre la première et la deuxième carte.</a:t>
            </a:r>
          </a:p>
          <a:p>
            <a:pPr algn="just"/>
            <a:r>
              <a:rPr lang="fr-FR" sz="1300" b="1" dirty="0" smtClean="0">
                <a:latin typeface="Tw Cen MT" pitchFamily="34" charset="0"/>
              </a:rPr>
              <a:t>3. Complète le tableau ci-dessous. Cite au minimum deux territoires dans chaque colonne.</a:t>
            </a:r>
          </a:p>
          <a:p>
            <a:pPr algn="just"/>
            <a:endParaRPr lang="fr-FR" sz="1300" b="1" dirty="0">
              <a:latin typeface="Tw Cen MT" pitchFamily="34" charset="0"/>
            </a:endParaRPr>
          </a:p>
          <a:p>
            <a:pPr algn="just"/>
            <a:endParaRPr lang="fr-FR" sz="1300" b="1" dirty="0" smtClean="0">
              <a:latin typeface="Tw Cen MT" pitchFamily="34" charset="0"/>
            </a:endParaRPr>
          </a:p>
          <a:p>
            <a:pPr algn="just"/>
            <a:endParaRPr lang="fr-FR" sz="1300" b="1" dirty="0">
              <a:latin typeface="Tw Cen MT" pitchFamily="34" charset="0"/>
            </a:endParaRPr>
          </a:p>
          <a:p>
            <a:pPr algn="just"/>
            <a:endParaRPr lang="fr-FR" sz="1300" b="1" dirty="0" smtClean="0">
              <a:latin typeface="Tw Cen MT" pitchFamily="34" charset="0"/>
            </a:endParaRPr>
          </a:p>
          <a:p>
            <a:pPr algn="just"/>
            <a:endParaRPr lang="fr-FR" sz="1300" b="1" dirty="0">
              <a:latin typeface="Tw Cen MT" pitchFamily="34" charset="0"/>
            </a:endParaRPr>
          </a:p>
          <a:p>
            <a:pPr algn="just"/>
            <a:endParaRPr lang="fr-FR" sz="1300" b="1" dirty="0" smtClean="0">
              <a:latin typeface="Tw Cen MT" pitchFamily="34" charset="0"/>
            </a:endParaRPr>
          </a:p>
          <a:p>
            <a:pPr algn="just"/>
            <a:endParaRPr lang="fr-FR" sz="1300" b="1" dirty="0">
              <a:latin typeface="Tw Cen MT" pitchFamily="34" charset="0"/>
            </a:endParaRPr>
          </a:p>
        </p:txBody>
      </p:sp>
      <p:pic>
        <p:nvPicPr>
          <p:cNvPr id="2" name="Image 1" descr="La population mondiale en 1950 : anamorpho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" y="114598"/>
            <a:ext cx="5760720" cy="32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La population mondiale en 2030 : anamorphos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" y="3486589"/>
            <a:ext cx="5760720" cy="32404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Introduction</a:t>
            </a:r>
            <a:endParaRPr lang="fr-FR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039" y="3170337"/>
            <a:ext cx="576072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w Cen MT" pitchFamily="34" charset="0"/>
              </a:rPr>
              <a:t>Cartes mondiales de la population de moins de 18 ans</a:t>
            </a:r>
            <a:endParaRPr lang="fr-FR" sz="1400" b="1" dirty="0">
              <a:latin typeface="Tw Cen MT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59469" y="2586494"/>
            <a:ext cx="1188000" cy="583843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59469" y="5976000"/>
            <a:ext cx="1188000" cy="583843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422319"/>
              </p:ext>
            </p:extLst>
          </p:nvPr>
        </p:nvGraphicFramePr>
        <p:xfrm>
          <a:off x="6008771" y="3223287"/>
          <a:ext cx="3024000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  <a:gridCol w="151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latin typeface="Tw Cen MT" pitchFamily="34" charset="0"/>
                        </a:rPr>
                        <a:t>Continents, régions</a:t>
                      </a:r>
                      <a:r>
                        <a:rPr lang="fr-FR" sz="1200" i="1" baseline="0" dirty="0" smtClean="0">
                          <a:latin typeface="Tw Cen MT" pitchFamily="34" charset="0"/>
                        </a:rPr>
                        <a:t> ou</a:t>
                      </a:r>
                      <a:r>
                        <a:rPr lang="fr-FR" sz="1200" i="1" dirty="0" smtClean="0">
                          <a:latin typeface="Tw Cen MT" pitchFamily="34" charset="0"/>
                        </a:rPr>
                        <a:t> pays qui augmentent</a:t>
                      </a:r>
                      <a:endParaRPr lang="fr-FR" sz="1200" i="1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w Cen MT" pitchFamily="34" charset="0"/>
                          <a:ea typeface="+mn-ea"/>
                          <a:cs typeface="+mn-cs"/>
                        </a:rPr>
                        <a:t>Continents, régions ou pays qui diminuent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r-FR" sz="1300" dirty="0" smtClean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300" baseline="0" dirty="0" smtClean="0">
                        <a:latin typeface="Tw Cen MT" pitchFamily="34" charset="0"/>
                      </a:endParaRPr>
                    </a:p>
                    <a:p>
                      <a:pPr algn="l"/>
                      <a:endParaRPr lang="fr-FR" sz="1300" baseline="0" dirty="0" smtClean="0">
                        <a:latin typeface="Tw Cen MT" pitchFamily="34" charset="0"/>
                      </a:endParaRPr>
                    </a:p>
                    <a:p>
                      <a:pPr algn="l"/>
                      <a:endParaRPr lang="fr-FR" sz="1300" baseline="0" dirty="0" smtClean="0">
                        <a:latin typeface="Tw Cen MT" pitchFamily="34" charset="0"/>
                      </a:endParaRPr>
                    </a:p>
                    <a:p>
                      <a:pPr algn="l"/>
                      <a:endParaRPr lang="fr-FR" sz="1300" baseline="0" dirty="0" smtClean="0">
                        <a:latin typeface="Tw Cen MT" pitchFamily="34" charset="0"/>
                      </a:endParaRPr>
                    </a:p>
                    <a:p>
                      <a:pPr algn="l"/>
                      <a:endParaRPr lang="fr-FR" sz="1300" baseline="0" dirty="0" smtClean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990738" y="3660163"/>
            <a:ext cx="1512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dirty="0" smtClean="0">
                <a:solidFill>
                  <a:prstClr val="black"/>
                </a:solidFill>
                <a:latin typeface="Tw Cen MT" pitchFamily="34" charset="0"/>
              </a:rPr>
              <a:t>Amérique </a:t>
            </a:r>
            <a:r>
              <a:rPr lang="fr-FR" sz="1300" dirty="0">
                <a:solidFill>
                  <a:prstClr val="black"/>
                </a:solidFill>
                <a:latin typeface="Tw Cen MT" pitchFamily="34" charset="0"/>
              </a:rPr>
              <a:t>du Sud</a:t>
            </a:r>
          </a:p>
          <a:p>
            <a:pPr lvl="0"/>
            <a:r>
              <a:rPr lang="fr-FR" sz="1300" dirty="0" smtClean="0">
                <a:solidFill>
                  <a:prstClr val="black"/>
                </a:solidFill>
                <a:latin typeface="Tw Cen MT" pitchFamily="34" charset="0"/>
              </a:rPr>
              <a:t>Afrique</a:t>
            </a:r>
            <a:endParaRPr lang="fr-FR" sz="1300" dirty="0">
              <a:solidFill>
                <a:prstClr val="black"/>
              </a:solidFill>
              <a:latin typeface="Tw Cen MT" pitchFamily="34" charset="0"/>
            </a:endParaRPr>
          </a:p>
          <a:p>
            <a:pPr lvl="0"/>
            <a:r>
              <a:rPr lang="fr-FR" sz="1300" dirty="0" smtClean="0">
                <a:solidFill>
                  <a:prstClr val="black"/>
                </a:solidFill>
                <a:latin typeface="Tw Cen MT" pitchFamily="34" charset="0"/>
              </a:rPr>
              <a:t>Moyen </a:t>
            </a:r>
            <a:r>
              <a:rPr lang="fr-FR" sz="1300" dirty="0">
                <a:solidFill>
                  <a:prstClr val="black"/>
                </a:solidFill>
                <a:latin typeface="Tw Cen MT" pitchFamily="34" charset="0"/>
              </a:rPr>
              <a:t>Orient</a:t>
            </a:r>
          </a:p>
          <a:p>
            <a:pPr lvl="0"/>
            <a:r>
              <a:rPr lang="fr-FR" sz="1300" dirty="0" smtClean="0">
                <a:solidFill>
                  <a:prstClr val="black"/>
                </a:solidFill>
                <a:latin typeface="Tw Cen MT" pitchFamily="34" charset="0"/>
              </a:rPr>
              <a:t>Inde</a:t>
            </a:r>
            <a:endParaRPr lang="fr-FR" sz="1300" dirty="0">
              <a:solidFill>
                <a:prstClr val="black"/>
              </a:solidFill>
              <a:latin typeface="Tw Cen MT" pitchFamily="34" charset="0"/>
            </a:endParaRPr>
          </a:p>
          <a:p>
            <a:pPr lvl="0"/>
            <a:r>
              <a:rPr lang="fr-FR" sz="1300" dirty="0" smtClean="0">
                <a:solidFill>
                  <a:prstClr val="black"/>
                </a:solidFill>
                <a:latin typeface="Tw Cen MT" pitchFamily="34" charset="0"/>
              </a:rPr>
              <a:t>Indonésie</a:t>
            </a:r>
            <a:endParaRPr lang="fr-FR" sz="1300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0771" y="3669920"/>
            <a:ext cx="1512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00" dirty="0" smtClean="0">
                <a:solidFill>
                  <a:prstClr val="black"/>
                </a:solidFill>
                <a:latin typeface="Tw Cen MT" pitchFamily="34" charset="0"/>
              </a:rPr>
              <a:t>Amérique </a:t>
            </a:r>
            <a:r>
              <a:rPr lang="fr-FR" sz="1300" dirty="0">
                <a:solidFill>
                  <a:prstClr val="black"/>
                </a:solidFill>
                <a:latin typeface="Tw Cen MT" pitchFamily="34" charset="0"/>
              </a:rPr>
              <a:t>du Nord</a:t>
            </a:r>
          </a:p>
          <a:p>
            <a:pPr lvl="0"/>
            <a:r>
              <a:rPr lang="fr-FR" sz="1300" dirty="0" smtClean="0">
                <a:solidFill>
                  <a:prstClr val="black"/>
                </a:solidFill>
                <a:latin typeface="Tw Cen MT" pitchFamily="34" charset="0"/>
              </a:rPr>
              <a:t>Europe</a:t>
            </a:r>
          </a:p>
          <a:p>
            <a:pPr lvl="0"/>
            <a:r>
              <a:rPr lang="fr-FR" sz="1300" dirty="0" smtClean="0">
                <a:solidFill>
                  <a:prstClr val="black"/>
                </a:solidFill>
                <a:latin typeface="Tw Cen MT" pitchFamily="34" charset="0"/>
              </a:rPr>
              <a:t>Russie</a:t>
            </a:r>
            <a:endParaRPr lang="fr-FR" sz="1300" dirty="0">
              <a:solidFill>
                <a:prstClr val="black"/>
              </a:solidFill>
              <a:latin typeface="Tw Cen MT" pitchFamily="34" charset="0"/>
            </a:endParaRPr>
          </a:p>
          <a:p>
            <a:pPr lvl="0"/>
            <a:r>
              <a:rPr lang="fr-FR" sz="1300" dirty="0" smtClean="0">
                <a:solidFill>
                  <a:prstClr val="black"/>
                </a:solidFill>
                <a:latin typeface="Tw Cen MT" pitchFamily="34" charset="0"/>
              </a:rPr>
              <a:t>Chine</a:t>
            </a:r>
            <a:endParaRPr lang="fr-FR" sz="1300" dirty="0">
              <a:solidFill>
                <a:prstClr val="black"/>
              </a:solidFill>
              <a:latin typeface="Tw Cen MT" pitchFamily="34" charset="0"/>
            </a:endParaRPr>
          </a:p>
          <a:p>
            <a:pPr lvl="0"/>
            <a:r>
              <a:rPr lang="fr-FR" sz="1300" dirty="0" smtClean="0">
                <a:solidFill>
                  <a:prstClr val="black"/>
                </a:solidFill>
                <a:latin typeface="Tw Cen MT" pitchFamily="34" charset="0"/>
              </a:rPr>
              <a:t>Japon</a:t>
            </a:r>
            <a:endParaRPr lang="fr-FR" sz="1300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12621" y="5502742"/>
            <a:ext cx="1067600" cy="1846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fr-FR" sz="1200" b="1" cap="small" dirty="0" smtClean="0">
                <a:latin typeface="Tw Cen MT" pitchFamily="34" charset="0"/>
              </a:rPr>
              <a:t>Amérique du Sud</a:t>
            </a:r>
            <a:endParaRPr lang="fr-FR" sz="1200" b="1" cap="small" dirty="0">
              <a:latin typeface="Tw Cen MT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706132" y="5206345"/>
            <a:ext cx="498534" cy="1846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fr-FR" sz="1200" b="1" cap="small" dirty="0" smtClean="0">
                <a:latin typeface="Tw Cen MT" pitchFamily="34" charset="0"/>
              </a:rPr>
              <a:t>Afrique</a:t>
            </a:r>
            <a:endParaRPr lang="fr-FR" sz="1200" b="1" cap="small" dirty="0">
              <a:latin typeface="Tw Cen MT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886988" y="4577861"/>
            <a:ext cx="886718" cy="1846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fr-FR" sz="1200" b="1" cap="small" dirty="0" smtClean="0">
                <a:latin typeface="Tw Cen MT" pitchFamily="34" charset="0"/>
              </a:rPr>
              <a:t>Moyen Orient</a:t>
            </a:r>
            <a:endParaRPr lang="fr-FR" sz="1200" b="1" cap="small" dirty="0">
              <a:latin typeface="Tw Cen MT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642260" y="5014458"/>
            <a:ext cx="262892" cy="1846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fr-FR" sz="1200" b="1" cap="small" dirty="0" smtClean="0">
                <a:latin typeface="Tw Cen MT" pitchFamily="34" charset="0"/>
              </a:rPr>
              <a:t>Inde</a:t>
            </a:r>
            <a:endParaRPr lang="fr-FR" sz="1200" b="1" cap="small" dirty="0">
              <a:latin typeface="Tw Cen MT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572000" y="5125776"/>
            <a:ext cx="589905" cy="1846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fr-FR" sz="1200" b="1" cap="small" dirty="0" smtClean="0">
                <a:latin typeface="Tw Cen MT" pitchFamily="34" charset="0"/>
              </a:rPr>
              <a:t>Indonésie</a:t>
            </a:r>
            <a:endParaRPr lang="fr-FR" sz="1200" b="1" cap="small" dirty="0">
              <a:latin typeface="Tw Cen MT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59470" y="4244701"/>
            <a:ext cx="1184620" cy="1846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fr-FR" sz="1200" b="1" cap="small" dirty="0" smtClean="0">
                <a:latin typeface="Tw Cen MT" pitchFamily="34" charset="0"/>
              </a:rPr>
              <a:t>Amérique du Nord</a:t>
            </a:r>
            <a:endParaRPr lang="fr-FR" sz="1200" b="1" cap="small" dirty="0">
              <a:latin typeface="Tw Cen MT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380221" y="4284390"/>
            <a:ext cx="435889" cy="1846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fr-FR" sz="1200" b="1" cap="small" dirty="0" smtClean="0">
                <a:latin typeface="Tw Cen MT" pitchFamily="34" charset="0"/>
              </a:rPr>
              <a:t>Europe</a:t>
            </a:r>
            <a:endParaRPr lang="fr-FR" sz="1200" b="1" cap="small" dirty="0">
              <a:latin typeface="Tw Cen MT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99847" y="3850253"/>
            <a:ext cx="372153" cy="1846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fr-FR" sz="1200" b="1" cap="small" dirty="0" smtClean="0">
                <a:latin typeface="Tw Cen MT" pitchFamily="34" charset="0"/>
              </a:rPr>
              <a:t>Russie</a:t>
            </a:r>
            <a:endParaRPr lang="fr-FR" sz="1200" b="1" cap="small" dirty="0">
              <a:latin typeface="Tw Cen MT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213600" y="4304768"/>
            <a:ext cx="344646" cy="1846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fr-FR" sz="1200" b="1" cap="small" dirty="0" smtClean="0">
                <a:latin typeface="Tw Cen MT" pitchFamily="34" charset="0"/>
              </a:rPr>
              <a:t>Chine</a:t>
            </a:r>
            <a:endParaRPr lang="fr-FR" sz="1200" b="1" cap="small" dirty="0">
              <a:latin typeface="Tw Cen MT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967076" y="4469056"/>
            <a:ext cx="389658" cy="1846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fr-FR" sz="1200" b="1" cap="small" dirty="0" smtClean="0">
                <a:latin typeface="Tw Cen MT" pitchFamily="34" charset="0"/>
              </a:rPr>
              <a:t>Japon</a:t>
            </a:r>
            <a:endParaRPr lang="fr-FR" sz="1200" b="1" cap="small" dirty="0">
              <a:latin typeface="Tw Cen M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0737" y="4827312"/>
            <a:ext cx="3022873" cy="19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u="sng" cap="small" dirty="0" smtClean="0">
                <a:latin typeface="Tw Cen MT" pitchFamily="34" charset="0"/>
              </a:rPr>
              <a:t>Cartes en anamorphose</a:t>
            </a:r>
            <a:r>
              <a:rPr lang="fr-FR" sz="1300" b="1" cap="small" dirty="0">
                <a:latin typeface="Tw Cen MT" pitchFamily="34" charset="0"/>
              </a:rPr>
              <a:t> </a:t>
            </a:r>
          </a:p>
          <a:p>
            <a:pPr algn="ctr"/>
            <a:r>
              <a:rPr lang="fr-FR" sz="1300" b="1" dirty="0" smtClean="0">
                <a:latin typeface="Tw Cen MT" pitchFamily="34" charset="0"/>
              </a:rPr>
              <a:t>Ces cartes ne respectent pas la </a:t>
            </a:r>
          </a:p>
          <a:p>
            <a:pPr algn="ctr"/>
            <a:r>
              <a:rPr lang="fr-FR" sz="1300" b="1" dirty="0" smtClean="0">
                <a:latin typeface="Tw Cen MT" pitchFamily="34" charset="0"/>
              </a:rPr>
              <a:t>superficie des états. Elles s’attachent avant tout à montrer un phénomène (ici, la population de moins de 18 ans). Plus le pays, la région ou le continent a une population jeune, plus il est représenté en gros. A l’inverse, les espaces qui ont moins de jeunes, sont sous-représentés.</a:t>
            </a:r>
          </a:p>
        </p:txBody>
      </p:sp>
      <p:pic>
        <p:nvPicPr>
          <p:cNvPr id="28" name="Picture 2" descr="http://www.itsintegra.com/sites/itsintegra.com/files/soluti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59" y="4669307"/>
            <a:ext cx="712736" cy="7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6421" y="6078994"/>
            <a:ext cx="3240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dirty="0" smtClean="0">
                <a:solidFill>
                  <a:schemeClr val="tx1"/>
                </a:solidFill>
                <a:latin typeface="Tw Cen MT" pitchFamily="34" charset="0"/>
              </a:rPr>
              <a:t>Espaces où la population augmente</a:t>
            </a:r>
          </a:p>
          <a:p>
            <a:pPr algn="r"/>
            <a:r>
              <a:rPr lang="fr-FR" sz="1400" dirty="0" smtClean="0">
                <a:solidFill>
                  <a:schemeClr val="tx1"/>
                </a:solidFill>
                <a:latin typeface="Tw Cen MT" pitchFamily="34" charset="0"/>
              </a:rPr>
              <a:t>Espaces où la population diminue</a:t>
            </a:r>
            <a:endParaRPr lang="fr-FR" sz="1400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915006" y="6402994"/>
            <a:ext cx="435889" cy="1846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fr-FR" sz="1200" b="1" cap="small" dirty="0" smtClean="0">
                <a:latin typeface="Tw Cen MT" pitchFamily="34" charset="0"/>
              </a:rPr>
              <a:t>Europe</a:t>
            </a:r>
            <a:endParaRPr lang="fr-FR" sz="1200" b="1" cap="small" dirty="0">
              <a:latin typeface="Tw Cen MT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913009" y="6175588"/>
            <a:ext cx="498534" cy="1846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fr-FR" sz="1200" b="1" cap="small" dirty="0" smtClean="0">
                <a:latin typeface="Tw Cen MT" pitchFamily="34" charset="0"/>
              </a:rPr>
              <a:t>Afrique</a:t>
            </a:r>
            <a:endParaRPr lang="fr-FR" sz="1200" b="1" cap="small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7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"/>
                            </p:stCondLst>
                            <p:childTnLst>
                              <p:par>
                                <p:cTn id="1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"/>
                            </p:stCondLst>
                            <p:childTnLst>
                              <p:par>
                                <p:cTn id="1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7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50"/>
                            </p:stCondLst>
                            <p:childTnLst>
                              <p:par>
                                <p:cTn id="1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50"/>
                            </p:stCondLst>
                            <p:childTnLst>
                              <p:par>
                                <p:cTn id="16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50"/>
                            </p:stCondLst>
                            <p:childTnLst>
                              <p:par>
                                <p:cTn id="17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50"/>
                            </p:stCondLst>
                            <p:childTnLst>
                              <p:par>
                                <p:cTn id="18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7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750"/>
                            </p:stCondLst>
                            <p:childTnLst>
                              <p:par>
                                <p:cTn id="19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75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750"/>
                            </p:stCondLst>
                            <p:childTnLst>
                              <p:par>
                                <p:cTn id="2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6" grpId="0"/>
      <p:bldP spid="7" grpId="0" animBg="1"/>
      <p:bldP spid="8" grpId="0" animBg="1"/>
      <p:bldP spid="9" grpId="0" animBg="1"/>
      <p:bldP spid="14" grpId="0" uiExpand="1" build="p"/>
      <p:bldP spid="16" grpId="0" uiExpand="1" build="p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2" grpId="0" animBg="1"/>
      <p:bldP spid="12" grpId="1" animBg="1"/>
      <p:bldP spid="4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3736213"/>
            <a:ext cx="9036000" cy="25275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I. Quelle population en 2050 ?</a:t>
            </a:r>
            <a:endParaRPr lang="fr-FR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8000" y="801488"/>
            <a:ext cx="6408000" cy="2693045"/>
          </a:xfrm>
          <a:prstGeom prst="rect">
            <a:avLst/>
          </a:prstGeom>
          <a:solidFill>
            <a:schemeClr val="bg2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300" b="1" u="sng" cap="small" dirty="0" smtClean="0">
                <a:latin typeface="Tw Cen MT" pitchFamily="34" charset="0"/>
              </a:rPr>
              <a:t>Questions</a:t>
            </a:r>
            <a:endParaRPr lang="fr-FR" sz="1300" b="1" dirty="0" smtClean="0">
              <a:latin typeface="Tw Cen MT" pitchFamily="34" charset="0"/>
            </a:endParaRPr>
          </a:p>
          <a:p>
            <a:pPr algn="just"/>
            <a:r>
              <a:rPr lang="fr-FR" sz="1300" b="1" dirty="0" smtClean="0">
                <a:latin typeface="Tw Cen MT" pitchFamily="34" charset="0"/>
              </a:rPr>
              <a:t>1. Combien d’habitants la terre comptera-t-elle en 2050 ?</a:t>
            </a:r>
          </a:p>
          <a:p>
            <a:pPr algn="just"/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La terre comptera 9,3 milliards d’habitants en 2050</a:t>
            </a:r>
          </a:p>
          <a:p>
            <a:pPr algn="just"/>
            <a:r>
              <a:rPr lang="fr-FR" sz="1300" b="1" dirty="0" smtClean="0">
                <a:latin typeface="Tw Cen MT" pitchFamily="34" charset="0"/>
              </a:rPr>
              <a:t>2. D’après les graphiques 1 et 2, quel sera le continent le plus peuplé en 2050 ? </a:t>
            </a:r>
          </a:p>
          <a:p>
            <a:pPr algn="just"/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L’Asie sera le continent le plus peuplé en 2050. Elle comptera 5,1 milliards (5100 millions) habitants et représentera 55,3% de la population mondiale</a:t>
            </a:r>
          </a:p>
          <a:p>
            <a:pPr algn="just"/>
            <a:r>
              <a:rPr lang="fr-FR" sz="1300" b="1" dirty="0" smtClean="0">
                <a:latin typeface="Tw Cen MT" pitchFamily="34" charset="0"/>
              </a:rPr>
              <a:t>3. D’après les graphiques 1 et 3, quel continent connaitra la plus forte augmentation de population</a:t>
            </a:r>
            <a:r>
              <a:rPr lang="fr-FR" sz="1300" b="1" dirty="0">
                <a:latin typeface="Tw Cen MT" pitchFamily="34" charset="0"/>
              </a:rPr>
              <a:t> </a:t>
            </a:r>
            <a:r>
              <a:rPr lang="fr-FR" sz="1300" b="1" dirty="0" smtClean="0">
                <a:latin typeface="Tw Cen MT" pitchFamily="34" charset="0"/>
              </a:rPr>
              <a:t>?</a:t>
            </a:r>
          </a:p>
          <a:p>
            <a:pPr algn="just"/>
            <a:r>
              <a:rPr lang="fr-FR" sz="1300" b="1" dirty="0" smtClean="0">
                <a:latin typeface="Tw Cen MT" pitchFamily="34" charset="0"/>
              </a:rPr>
              <a:t> </a:t>
            </a:r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L’Afrique connaitra la plus forte augmentation</a:t>
            </a:r>
            <a:r>
              <a:rPr lang="fr-FR" sz="1300" b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. </a:t>
            </a:r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En 2050, elle </a:t>
            </a:r>
            <a:r>
              <a:rPr lang="fr-FR" sz="1300" b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comptera 2,2 </a:t>
            </a:r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milliards d’habitants. 30% de la population mondiale sera africaine.</a:t>
            </a:r>
          </a:p>
          <a:p>
            <a:pPr algn="just"/>
            <a:r>
              <a:rPr lang="fr-FR" sz="1300" b="1" dirty="0" smtClean="0">
                <a:latin typeface="Tw Cen MT" pitchFamily="34" charset="0"/>
              </a:rPr>
              <a:t>4. D’après le graphique 2, comment évoluera la population des autres continents ? </a:t>
            </a:r>
          </a:p>
          <a:p>
            <a:pPr algn="just"/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La population des autres continents diminuera. Seule l'Océanie connaitra une faible hausse.</a:t>
            </a:r>
            <a:endParaRPr lang="fr-FR" sz="1300" b="1" dirty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4000" y="859817"/>
            <a:ext cx="2411735" cy="25763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u="sng" cap="small" dirty="0" smtClean="0">
                <a:latin typeface="Tw Cen MT" pitchFamily="34" charset="0"/>
              </a:rPr>
              <a:t>Point méthode</a:t>
            </a:r>
          </a:p>
          <a:p>
            <a:pPr algn="ctr"/>
            <a:r>
              <a:rPr lang="fr-FR" sz="1300" b="1" dirty="0" smtClean="0">
                <a:latin typeface="Tw Cen MT" pitchFamily="34" charset="0"/>
              </a:rPr>
              <a:t>Lorsqu’une question  contient le terme « évoluer », tu dois, pour répondre, utiliser un ou plusieurs des trois mots suivants :</a:t>
            </a:r>
          </a:p>
          <a:p>
            <a:pPr marL="11113" indent="-11113" algn="ctr">
              <a:buFontTx/>
              <a:buChar char="-"/>
            </a:pPr>
            <a:r>
              <a:rPr lang="fr-FR" sz="1300" b="1" u="sng" dirty="0" smtClean="0">
                <a:latin typeface="Tw Cen MT" pitchFamily="34" charset="0"/>
              </a:rPr>
              <a:t>Augmente</a:t>
            </a:r>
            <a:r>
              <a:rPr lang="fr-FR" sz="1300" b="1" dirty="0" smtClean="0">
                <a:latin typeface="Tw Cen MT" pitchFamily="34" charset="0"/>
              </a:rPr>
              <a:t> : le phénomène observé  devient plus gros</a:t>
            </a:r>
          </a:p>
          <a:p>
            <a:pPr marL="11113" indent="-11113" algn="ctr">
              <a:buFontTx/>
              <a:buChar char="-"/>
            </a:pPr>
            <a:r>
              <a:rPr lang="fr-FR" sz="1300" b="1" u="sng" dirty="0" smtClean="0">
                <a:latin typeface="Tw Cen MT" pitchFamily="34" charset="0"/>
              </a:rPr>
              <a:t>Stagne</a:t>
            </a:r>
            <a:r>
              <a:rPr lang="fr-FR" sz="1300" b="1" dirty="0" smtClean="0">
                <a:latin typeface="Tw Cen MT" pitchFamily="34" charset="0"/>
              </a:rPr>
              <a:t> : le phénomène observé reste le même</a:t>
            </a:r>
          </a:p>
          <a:p>
            <a:pPr marL="11113" indent="-11113" algn="ctr">
              <a:buFontTx/>
              <a:buChar char="-"/>
            </a:pPr>
            <a:r>
              <a:rPr lang="fr-FR" sz="1300" b="1" u="sng" dirty="0" smtClean="0">
                <a:latin typeface="Tw Cen MT" pitchFamily="34" charset="0"/>
              </a:rPr>
              <a:t>Diminue</a:t>
            </a:r>
            <a:r>
              <a:rPr lang="fr-FR" sz="1300" b="1" dirty="0" smtClean="0">
                <a:latin typeface="Tw Cen MT" pitchFamily="34" charset="0"/>
              </a:rPr>
              <a:t> : le phénomène observé devient plus petit</a:t>
            </a:r>
          </a:p>
        </p:txBody>
      </p:sp>
      <p:pic>
        <p:nvPicPr>
          <p:cNvPr id="4098" name="Picture 2" descr="http://www.itsintegra.com/sites/itsintegra.com/files/soluti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41" y="504104"/>
            <a:ext cx="712736" cy="7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2000" y="3780000"/>
            <a:ext cx="252000" cy="252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Tw Cen MT" pitchFamily="34" charset="0"/>
              </a:rPr>
              <a:t>1</a:t>
            </a:r>
            <a:endParaRPr lang="fr-FR" sz="1400" b="1" dirty="0">
              <a:latin typeface="Tw Cen M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2000" y="3780000"/>
            <a:ext cx="252000" cy="252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Tw Cen MT" pitchFamily="34" charset="0"/>
              </a:rPr>
              <a:t>2</a:t>
            </a:r>
            <a:endParaRPr lang="fr-FR" sz="1400" b="1" dirty="0">
              <a:latin typeface="Tw Cen M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6000" y="3780000"/>
            <a:ext cx="252000" cy="252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Tw Cen MT" pitchFamily="34" charset="0"/>
              </a:rPr>
              <a:t>3</a:t>
            </a:r>
            <a:endParaRPr lang="fr-FR" sz="1400" b="1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6" grpId="0" animBg="1"/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II. Une </a:t>
            </a:r>
            <a:r>
              <a:rPr lang="fr-FR" sz="28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planete</a:t>
            </a:r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 vieille, une </a:t>
            </a:r>
            <a:r>
              <a:rPr lang="fr-FR" sz="28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planete</a:t>
            </a:r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 jeune</a:t>
            </a:r>
            <a:endParaRPr lang="fr-FR" sz="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60000" y="4692759"/>
            <a:ext cx="3024000" cy="1892826"/>
          </a:xfrm>
          <a:prstGeom prst="rect">
            <a:avLst/>
          </a:prstGeom>
          <a:solidFill>
            <a:schemeClr val="bg2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300" b="1" u="sng" cap="small" dirty="0" smtClean="0">
                <a:latin typeface="Tw Cen MT" pitchFamily="34" charset="0"/>
              </a:rPr>
              <a:t>Exercice</a:t>
            </a:r>
            <a:endParaRPr lang="fr-FR" sz="1300" b="1" dirty="0" smtClean="0">
              <a:latin typeface="Tw Cen MT" pitchFamily="34" charset="0"/>
            </a:endParaRPr>
          </a:p>
          <a:p>
            <a:pPr algn="just"/>
            <a:r>
              <a:rPr lang="fr-FR" sz="1300" b="1" dirty="0" smtClean="0">
                <a:latin typeface="Tw Cen MT" pitchFamily="34" charset="0"/>
              </a:rPr>
              <a:t>1. </a:t>
            </a:r>
            <a:r>
              <a:rPr lang="fr-FR" sz="1300" b="1" u="sng" dirty="0" smtClean="0">
                <a:latin typeface="Tw Cen MT" pitchFamily="34" charset="0"/>
              </a:rPr>
              <a:t>Carte 1</a:t>
            </a:r>
            <a:r>
              <a:rPr lang="fr-FR" sz="1300" b="1" dirty="0" smtClean="0">
                <a:latin typeface="Tw Cen MT" pitchFamily="34" charset="0"/>
              </a:rPr>
              <a:t> : Quelles </a:t>
            </a:r>
            <a:r>
              <a:rPr lang="fr-FR" sz="1300" b="1" dirty="0">
                <a:latin typeface="Tw Cen MT" pitchFamily="34" charset="0"/>
              </a:rPr>
              <a:t>régions  </a:t>
            </a:r>
            <a:r>
              <a:rPr lang="fr-FR" sz="1300" b="1" dirty="0" smtClean="0">
                <a:latin typeface="Tw Cen MT" pitchFamily="34" charset="0"/>
              </a:rPr>
              <a:t>comptent </a:t>
            </a:r>
            <a:r>
              <a:rPr lang="fr-FR" sz="1300" b="1" dirty="0">
                <a:latin typeface="Tw Cen MT" pitchFamily="34" charset="0"/>
              </a:rPr>
              <a:t>le plus grand nombre de personnes âgées dans le </a:t>
            </a:r>
            <a:r>
              <a:rPr lang="fr-FR" sz="1300" b="1" dirty="0" smtClean="0">
                <a:latin typeface="Tw Cen MT" pitchFamily="34" charset="0"/>
              </a:rPr>
              <a:t>monde en 2010 ? Place leur </a:t>
            </a:r>
            <a:r>
              <a:rPr lang="fr-FR" sz="1300" b="1" dirty="0">
                <a:latin typeface="Tw Cen MT" pitchFamily="34" charset="0"/>
              </a:rPr>
              <a:t>nom dans les cadres prévus à cet effet. </a:t>
            </a:r>
          </a:p>
          <a:p>
            <a:pPr algn="just"/>
            <a:r>
              <a:rPr lang="fr-FR" sz="1300" b="1" dirty="0" smtClean="0">
                <a:latin typeface="Tw Cen MT" pitchFamily="34" charset="0"/>
              </a:rPr>
              <a:t>2. </a:t>
            </a:r>
            <a:r>
              <a:rPr lang="fr-FR" sz="1300" b="1" u="sng" dirty="0" smtClean="0">
                <a:latin typeface="Tw Cen MT" pitchFamily="34" charset="0"/>
              </a:rPr>
              <a:t>Carte 2</a:t>
            </a:r>
            <a:r>
              <a:rPr lang="fr-FR" sz="1300" b="1" dirty="0" smtClean="0">
                <a:latin typeface="Tw Cen MT" pitchFamily="34" charset="0"/>
              </a:rPr>
              <a:t> </a:t>
            </a:r>
            <a:r>
              <a:rPr lang="fr-FR" sz="1300" b="1" dirty="0">
                <a:latin typeface="Tw Cen MT" pitchFamily="34" charset="0"/>
              </a:rPr>
              <a:t>: </a:t>
            </a:r>
            <a:r>
              <a:rPr lang="fr-FR" sz="1300" b="1" dirty="0" smtClean="0">
                <a:latin typeface="Tw Cen MT" pitchFamily="34" charset="0"/>
              </a:rPr>
              <a:t>Quel  continent  compte </a:t>
            </a:r>
            <a:r>
              <a:rPr lang="fr-FR" sz="1300" b="1" dirty="0">
                <a:latin typeface="Tw Cen MT" pitchFamily="34" charset="0"/>
              </a:rPr>
              <a:t>le plus grand nombre de </a:t>
            </a:r>
            <a:r>
              <a:rPr lang="fr-FR" sz="1300" b="1" dirty="0" smtClean="0">
                <a:latin typeface="Tw Cen MT" pitchFamily="34" charset="0"/>
              </a:rPr>
              <a:t>jeunes dans </a:t>
            </a:r>
            <a:r>
              <a:rPr lang="fr-FR" sz="1300" b="1" dirty="0">
                <a:latin typeface="Tw Cen MT" pitchFamily="34" charset="0"/>
              </a:rPr>
              <a:t>le </a:t>
            </a:r>
            <a:r>
              <a:rPr lang="fr-FR" sz="1300" b="1" dirty="0" smtClean="0">
                <a:latin typeface="Tw Cen MT" pitchFamily="34" charset="0"/>
              </a:rPr>
              <a:t>monde ? </a:t>
            </a:r>
            <a:r>
              <a:rPr lang="fr-FR" sz="1300" b="1" dirty="0">
                <a:latin typeface="Tw Cen MT" pitchFamily="34" charset="0"/>
              </a:rPr>
              <a:t>Place </a:t>
            </a:r>
            <a:r>
              <a:rPr lang="fr-FR" sz="1300" b="1" dirty="0" smtClean="0">
                <a:latin typeface="Tw Cen MT" pitchFamily="34" charset="0"/>
              </a:rPr>
              <a:t>son </a:t>
            </a:r>
            <a:r>
              <a:rPr lang="fr-FR" sz="1300" b="1" dirty="0">
                <a:latin typeface="Tw Cen MT" pitchFamily="34" charset="0"/>
              </a:rPr>
              <a:t>nom dans </a:t>
            </a:r>
            <a:r>
              <a:rPr lang="fr-FR" sz="1300" b="1" dirty="0" smtClean="0">
                <a:latin typeface="Tw Cen MT" pitchFamily="34" charset="0"/>
              </a:rPr>
              <a:t>le cadre prévu </a:t>
            </a:r>
            <a:r>
              <a:rPr lang="fr-FR" sz="1300" b="1" dirty="0">
                <a:latin typeface="Tw Cen MT" pitchFamily="34" charset="0"/>
              </a:rPr>
              <a:t>à cet effet.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423863" y="573904"/>
            <a:ext cx="8296275" cy="4026641"/>
            <a:chOff x="423863" y="573904"/>
            <a:chExt cx="8296275" cy="4026641"/>
          </a:xfrm>
        </p:grpSpPr>
        <p:pic>
          <p:nvPicPr>
            <p:cNvPr id="8194" name="Picture 2" descr="http://www.csdecou.qc.ca/ecolesecondairerochebelle/files/2013/10/005_Vieux_jeunes_2010-01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31"/>
            <a:stretch/>
          </p:blipFill>
          <p:spPr bwMode="auto">
            <a:xfrm>
              <a:off x="423863" y="573904"/>
              <a:ext cx="8296275" cy="40266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201976" y="897802"/>
              <a:ext cx="1263758" cy="2106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41545" y="1743988"/>
              <a:ext cx="603610" cy="2106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60000" y="1359555"/>
              <a:ext cx="536609" cy="19137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57012" y="2491537"/>
              <a:ext cx="540000" cy="19137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1241545" y="905914"/>
            <a:ext cx="1184620" cy="1846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fr-FR" sz="1200" b="1" cap="small" dirty="0" smtClean="0">
                <a:latin typeface="Tw Cen MT" pitchFamily="34" charset="0"/>
              </a:rPr>
              <a:t>Amérique du Nord</a:t>
            </a:r>
            <a:endParaRPr lang="fr-FR" sz="1200" b="1" cap="small" dirty="0">
              <a:latin typeface="Tw Cen MT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25405" y="1756968"/>
            <a:ext cx="435889" cy="1846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fr-FR" sz="1200" b="1" cap="small" dirty="0" smtClean="0">
                <a:latin typeface="Tw Cen MT" pitchFamily="34" charset="0"/>
              </a:rPr>
              <a:t>Europe</a:t>
            </a:r>
            <a:endParaRPr lang="fr-FR" sz="1200" b="1" cap="small" dirty="0">
              <a:latin typeface="Tw Cen MT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33475" y="1366263"/>
            <a:ext cx="389658" cy="1846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fr-FR" sz="1200" b="1" cap="small" dirty="0" smtClean="0">
                <a:latin typeface="Tw Cen MT" pitchFamily="34" charset="0"/>
              </a:rPr>
              <a:t>Japon</a:t>
            </a:r>
            <a:endParaRPr lang="fr-FR" sz="1200" b="1" cap="small" dirty="0">
              <a:latin typeface="Tw Cen MT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277745" y="2494891"/>
            <a:ext cx="498534" cy="1846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fr-FR" sz="1200" b="1" cap="small" dirty="0" smtClean="0">
                <a:latin typeface="Tw Cen MT" pitchFamily="34" charset="0"/>
              </a:rPr>
              <a:t>Afrique</a:t>
            </a:r>
            <a:endParaRPr lang="fr-FR" sz="1200" b="1" cap="small" dirty="0">
              <a:latin typeface="Tw Cen MT" pitchFamily="34" charset="0"/>
            </a:endParaRPr>
          </a:p>
        </p:txBody>
      </p:sp>
      <p:pic>
        <p:nvPicPr>
          <p:cNvPr id="6148" name="Picture 4" descr="http://aurelienloriau.free.fr/troisieme/histoire/croissance/images/caricature-papyboom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4669260"/>
            <a:ext cx="2532956" cy="20715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ducation_filles_burkina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"/>
          <a:stretch/>
        </p:blipFill>
        <p:spPr bwMode="auto">
          <a:xfrm>
            <a:off x="6155422" y="4692759"/>
            <a:ext cx="2564716" cy="20480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060000" y="1982450"/>
            <a:ext cx="3024000" cy="3093154"/>
          </a:xfrm>
          <a:prstGeom prst="rect">
            <a:avLst/>
          </a:prstGeom>
          <a:solidFill>
            <a:schemeClr val="bg2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300" b="1" u="sng" cap="small" dirty="0" smtClean="0">
                <a:latin typeface="Tw Cen MT" pitchFamily="34" charset="0"/>
              </a:rPr>
              <a:t>Exercice </a:t>
            </a:r>
          </a:p>
          <a:p>
            <a:pPr algn="just"/>
            <a:r>
              <a:rPr lang="fr-FR" sz="1300" b="1" dirty="0" smtClean="0">
                <a:latin typeface="Tw Cen MT" pitchFamily="34" charset="0"/>
                <a:sym typeface="Wingdings 3"/>
              </a:rPr>
              <a:t></a:t>
            </a:r>
            <a:r>
              <a:rPr lang="fr-FR" sz="1300" b="1" dirty="0" smtClean="0">
                <a:latin typeface="Tw Cen MT" pitchFamily="34" charset="0"/>
              </a:rPr>
              <a:t>Quelles conséquences entraine le vieillissement de la population ?</a:t>
            </a:r>
          </a:p>
          <a:p>
            <a:pPr algn="just"/>
            <a:r>
              <a:rPr lang="fr-FR" sz="13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Je ne marche plus </a:t>
            </a:r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= nécessité de soins médicaux</a:t>
            </a:r>
          </a:p>
          <a:p>
            <a:pPr algn="just"/>
            <a:r>
              <a:rPr lang="fr-FR" sz="13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Je ne travaille plus</a:t>
            </a:r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 = augmentation des retraites</a:t>
            </a:r>
          </a:p>
          <a:p>
            <a:pPr algn="just"/>
            <a:r>
              <a:rPr lang="fr-FR" sz="13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Je consomme encore </a:t>
            </a:r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= fait marcher l’économie</a:t>
            </a:r>
          </a:p>
          <a:p>
            <a:pPr algn="just"/>
            <a:r>
              <a:rPr lang="fr-FR" sz="1300" b="1" dirty="0" smtClean="0">
                <a:latin typeface="Tw Cen MT" pitchFamily="34" charset="0"/>
                <a:sym typeface="Wingdings 3"/>
              </a:rPr>
              <a:t> </a:t>
            </a:r>
            <a:r>
              <a:rPr lang="fr-FR" sz="1300" b="1" dirty="0" smtClean="0">
                <a:latin typeface="Tw Cen MT" pitchFamily="34" charset="0"/>
              </a:rPr>
              <a:t>A quelle obligation majeure doit faire face un pays qui possède une population jeune ?</a:t>
            </a:r>
          </a:p>
          <a:p>
            <a:pPr algn="just"/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Il doit la scolariser, notamment les filles et lui trouver un emploi pour lui garantir de meilleures conditions de vie.</a:t>
            </a:r>
            <a:endParaRPr lang="fr-FR" sz="1300" b="1" dirty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75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75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75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75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75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 animBg="1"/>
      <p:bldP spid="6" grpId="1" build="allAtOnce" animBg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18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5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Conclusion : croissance </a:t>
            </a:r>
            <a:r>
              <a:rPr lang="fr-FR" sz="25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demographique</a:t>
            </a:r>
            <a:r>
              <a:rPr lang="fr-FR" sz="25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 et </a:t>
            </a:r>
            <a:r>
              <a:rPr lang="fr-FR" sz="25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developpement</a:t>
            </a:r>
            <a:r>
              <a:rPr lang="fr-FR" sz="25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 dans </a:t>
            </a:r>
          </a:p>
          <a:p>
            <a:pPr algn="r"/>
            <a:r>
              <a:rPr lang="fr-FR" sz="25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le monde</a:t>
            </a:r>
            <a:endParaRPr lang="fr-FR" sz="25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pic>
        <p:nvPicPr>
          <p:cNvPr id="1026" name="Picture 2" descr="http://cartographie.sciences-po.fr/sites/default/files/maps/081_taux_fecondite_2005_2010-01.jpg?13626925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83"/>
          <a:stretch/>
        </p:blipFill>
        <p:spPr bwMode="auto">
          <a:xfrm>
            <a:off x="260495" y="424086"/>
            <a:ext cx="4716000" cy="3289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10"/>
          <p:cNvSpPr txBox="1"/>
          <p:nvPr/>
        </p:nvSpPr>
        <p:spPr>
          <a:xfrm>
            <a:off x="5131054" y="5689695"/>
            <a:ext cx="3852000" cy="10926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300" b="1" u="sng" kern="1200" dirty="0" smtClean="0">
                <a:solidFill>
                  <a:srgbClr val="FFFFFF"/>
                </a:solidFill>
                <a:effectLst/>
                <a:latin typeface="Tw Cen MT"/>
                <a:ea typeface="Times New Roman"/>
                <a:cs typeface="Times New Roman"/>
              </a:rPr>
              <a:t>IDH (Indice de développement humain)</a:t>
            </a:r>
            <a:r>
              <a:rPr lang="fr-FR" sz="1300" b="1" kern="1200" dirty="0" smtClean="0">
                <a:solidFill>
                  <a:srgbClr val="FFFFFF"/>
                </a:solidFill>
                <a:effectLst/>
                <a:latin typeface="Tw Cen MT"/>
                <a:ea typeface="Times New Roman"/>
                <a:cs typeface="Times New Roman"/>
              </a:rPr>
              <a:t> </a:t>
            </a:r>
            <a:r>
              <a:rPr lang="fr-FR" sz="1300" b="1" dirty="0">
                <a:solidFill>
                  <a:srgbClr val="FFFFFF"/>
                </a:solidFill>
                <a:latin typeface="Tw Cen MT"/>
                <a:ea typeface="Times New Roman"/>
                <a:cs typeface="Times New Roman"/>
              </a:rPr>
              <a:t>: </a:t>
            </a:r>
            <a:r>
              <a:rPr lang="fr-FR" sz="1300" b="1" dirty="0" smtClean="0">
                <a:solidFill>
                  <a:srgbClr val="FFFFFF"/>
                </a:solidFill>
                <a:latin typeface="Tw Cen MT"/>
                <a:ea typeface="Times New Roman"/>
                <a:cs typeface="Times New Roman"/>
              </a:rPr>
              <a:t>c’est un indice qui évalue le niveau de développement humain dans un pays. Il prend en compte le niveau de vie (richesse/pauvreté), l’</a:t>
            </a:r>
            <a:r>
              <a:rPr lang="fr-FR" sz="1300" b="1" dirty="0">
                <a:solidFill>
                  <a:srgbClr val="FFFFFF"/>
                </a:solidFill>
                <a:latin typeface="Tw Cen MT"/>
                <a:ea typeface="Times New Roman"/>
                <a:cs typeface="Times New Roman"/>
              </a:rPr>
              <a:t>e</a:t>
            </a:r>
            <a:r>
              <a:rPr lang="fr-FR" sz="1300" b="1" dirty="0" smtClean="0">
                <a:solidFill>
                  <a:srgbClr val="FFFFFF"/>
                </a:solidFill>
                <a:latin typeface="Tw Cen MT"/>
                <a:ea typeface="Times New Roman"/>
                <a:cs typeface="Times New Roman"/>
              </a:rPr>
              <a:t>spérance de vie (santé) et le niveau d’éducation.</a:t>
            </a:r>
            <a:endParaRPr lang="fr-FR" sz="1300" b="1" dirty="0">
              <a:solidFill>
                <a:srgbClr val="FFFFFF"/>
              </a:solidFill>
              <a:latin typeface="Tw Cen MT"/>
              <a:ea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31054" y="1220638"/>
            <a:ext cx="3852000" cy="3893374"/>
          </a:xfrm>
          <a:prstGeom prst="rect">
            <a:avLst/>
          </a:prstGeom>
          <a:solidFill>
            <a:schemeClr val="bg2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300" b="1" u="sng" cap="small" dirty="0" smtClean="0">
                <a:latin typeface="Tw Cen MT" pitchFamily="34" charset="0"/>
              </a:rPr>
              <a:t>Exercice</a:t>
            </a:r>
          </a:p>
          <a:p>
            <a:pPr algn="just"/>
            <a:r>
              <a:rPr lang="fr-FR" sz="1300" b="1" dirty="0" smtClean="0">
                <a:latin typeface="Tw Cen MT" pitchFamily="34" charset="0"/>
              </a:rPr>
              <a:t>Complète le tableau ci-dessous à partir des données des deux cartes.</a:t>
            </a:r>
          </a:p>
          <a:p>
            <a:pPr algn="just"/>
            <a:endParaRPr lang="fr-FR" sz="1300" b="1" dirty="0">
              <a:latin typeface="Tw Cen MT" pitchFamily="34" charset="0"/>
            </a:endParaRPr>
          </a:p>
          <a:p>
            <a:pPr algn="just"/>
            <a:endParaRPr lang="fr-FR" sz="1300" b="1" dirty="0" smtClean="0">
              <a:latin typeface="Tw Cen MT" pitchFamily="34" charset="0"/>
            </a:endParaRPr>
          </a:p>
          <a:p>
            <a:pPr algn="just"/>
            <a:endParaRPr lang="fr-FR" sz="1300" b="1" dirty="0" smtClean="0">
              <a:latin typeface="Tw Cen MT" pitchFamily="34" charset="0"/>
            </a:endParaRPr>
          </a:p>
          <a:p>
            <a:pPr algn="just"/>
            <a:endParaRPr lang="fr-FR" sz="1300" b="1" dirty="0" smtClean="0">
              <a:latin typeface="Tw Cen MT" pitchFamily="34" charset="0"/>
            </a:endParaRPr>
          </a:p>
          <a:p>
            <a:pPr algn="just"/>
            <a:endParaRPr lang="fr-FR" sz="1300" b="1" dirty="0" smtClean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  <a:p>
            <a:pPr algn="just"/>
            <a:endParaRPr lang="fr-FR" sz="1300" b="1" dirty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  <a:p>
            <a:pPr algn="just"/>
            <a:endParaRPr lang="fr-FR" sz="1300" b="1" dirty="0" smtClean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  <a:p>
            <a:pPr algn="just"/>
            <a:endParaRPr lang="fr-FR" sz="1300" b="1" dirty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  <a:p>
            <a:pPr algn="just"/>
            <a:endParaRPr lang="fr-FR" sz="1300" b="1" dirty="0" smtClean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  <a:p>
            <a:pPr algn="just"/>
            <a:endParaRPr lang="fr-FR" sz="1300" b="1" dirty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  <a:p>
            <a:pPr algn="just"/>
            <a:endParaRPr lang="fr-FR" sz="1300" b="1" dirty="0" smtClean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  <a:p>
            <a:pPr algn="just"/>
            <a:endParaRPr lang="fr-FR" sz="1300" b="1" dirty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  <a:p>
            <a:pPr algn="just"/>
            <a:r>
              <a:rPr lang="fr-FR" sz="1300" b="1" dirty="0" smtClean="0">
                <a:latin typeface="Tw Cen MT" pitchFamily="34" charset="0"/>
              </a:rPr>
              <a:t>Caractérise le développement des pays identifiés :</a:t>
            </a:r>
          </a:p>
          <a:p>
            <a:pPr marL="342900" indent="-342900" algn="just">
              <a:buAutoNum type="arabicPeriod"/>
            </a:pPr>
            <a:r>
              <a:rPr lang="fr-FR" sz="1300" b="1" dirty="0" smtClean="0">
                <a:latin typeface="Tw Cen MT" pitchFamily="34" charset="0"/>
              </a:rPr>
              <a:t>Nigéria :</a:t>
            </a:r>
          </a:p>
          <a:p>
            <a:pPr marL="342900" indent="-342900" algn="just">
              <a:buAutoNum type="arabicPeriod"/>
            </a:pPr>
            <a:r>
              <a:rPr lang="fr-FR" sz="1300" b="1" dirty="0" smtClean="0">
                <a:latin typeface="Tw Cen MT" pitchFamily="34" charset="0"/>
              </a:rPr>
              <a:t>Inde et Chine :</a:t>
            </a:r>
          </a:p>
          <a:p>
            <a:pPr marL="342900" indent="-342900" algn="just">
              <a:buAutoNum type="arabicPeriod"/>
            </a:pPr>
            <a:r>
              <a:rPr lang="fr-FR" sz="1300" b="1" dirty="0" smtClean="0">
                <a:latin typeface="Tw Cen MT" pitchFamily="34" charset="0"/>
              </a:rPr>
              <a:t>Etats-Unis et Europe :</a:t>
            </a:r>
          </a:p>
        </p:txBody>
      </p:sp>
      <p:sp>
        <p:nvSpPr>
          <p:cNvPr id="5" name="Ellipse 4"/>
          <p:cNvSpPr/>
          <p:nvPr/>
        </p:nvSpPr>
        <p:spPr>
          <a:xfrm>
            <a:off x="2232004" y="1697560"/>
            <a:ext cx="288000" cy="21062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260495" y="3797935"/>
            <a:ext cx="4716000" cy="3001089"/>
            <a:chOff x="260495" y="3650135"/>
            <a:chExt cx="4716000" cy="3001089"/>
          </a:xfrm>
        </p:grpSpPr>
        <p:pic>
          <p:nvPicPr>
            <p:cNvPr id="4" name="Picture 4" descr="http://cartographie.sciences-po.fr/sites/default/files/maps/017_IDH_2010-01_3.jpg?138927467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701"/>
            <a:stretch/>
          </p:blipFill>
          <p:spPr bwMode="auto">
            <a:xfrm>
              <a:off x="260495" y="3650135"/>
              <a:ext cx="4716000" cy="30010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729493" y="4239575"/>
              <a:ext cx="1224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72000" y="4692759"/>
              <a:ext cx="129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64000" y="4104000"/>
              <a:ext cx="576000" cy="25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i="1" dirty="0" smtClean="0">
                  <a:solidFill>
                    <a:schemeClr val="tx1"/>
                  </a:solidFill>
                  <a:latin typeface="Tw Cen MT" pitchFamily="34" charset="0"/>
                </a:rPr>
                <a:t>Faible</a:t>
              </a:r>
              <a:endParaRPr lang="fr-FR" sz="1050" i="1" dirty="0">
                <a:solidFill>
                  <a:schemeClr val="tx1"/>
                </a:solidFill>
                <a:latin typeface="Tw Cen MT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60000" y="4104000"/>
              <a:ext cx="576000" cy="25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i="1" dirty="0" smtClean="0">
                  <a:solidFill>
                    <a:schemeClr val="tx1"/>
                  </a:solidFill>
                  <a:latin typeface="Tw Cen MT" pitchFamily="34" charset="0"/>
                </a:rPr>
                <a:t>Moyen</a:t>
              </a:r>
              <a:endParaRPr lang="fr-FR" sz="1050" i="1" dirty="0">
                <a:solidFill>
                  <a:schemeClr val="tx1"/>
                </a:solidFill>
                <a:latin typeface="Tw Cen MT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00491" y="4104000"/>
              <a:ext cx="576000" cy="25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i="1" dirty="0" smtClean="0">
                  <a:solidFill>
                    <a:schemeClr val="tx1"/>
                  </a:solidFill>
                  <a:latin typeface="Tw Cen MT" pitchFamily="34" charset="0"/>
                </a:rPr>
                <a:t>Elevé</a:t>
              </a:r>
              <a:endParaRPr lang="fr-FR" sz="1050" i="1" dirty="0">
                <a:solidFill>
                  <a:schemeClr val="tx1"/>
                </a:solidFill>
                <a:latin typeface="Tw Cen MT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3798000" y="4320000"/>
              <a:ext cx="972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Ellipse 8"/>
          <p:cNvSpPr/>
          <p:nvPr/>
        </p:nvSpPr>
        <p:spPr>
          <a:xfrm>
            <a:off x="1728000" y="5619800"/>
            <a:ext cx="288000" cy="21062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618943"/>
              </p:ext>
            </p:extLst>
          </p:nvPr>
        </p:nvGraphicFramePr>
        <p:xfrm>
          <a:off x="5131054" y="1965473"/>
          <a:ext cx="3852000" cy="21482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4000"/>
                <a:gridCol w="1284000"/>
                <a:gridCol w="1284000"/>
              </a:tblGrid>
              <a:tr h="326021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small" dirty="0" smtClean="0">
                          <a:solidFill>
                            <a:schemeClr val="tx1"/>
                          </a:solidFill>
                          <a:latin typeface="Tw Cen MT" pitchFamily="34" charset="0"/>
                        </a:rPr>
                        <a:t>Pays</a:t>
                      </a:r>
                      <a:endParaRPr lang="fr-FR" sz="1400" b="1" cap="small" dirty="0">
                        <a:solidFill>
                          <a:schemeClr val="tx1"/>
                        </a:solidFill>
                        <a:latin typeface="Tw Cen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small" dirty="0" smtClean="0">
                          <a:solidFill>
                            <a:schemeClr val="tx1"/>
                          </a:solidFill>
                          <a:latin typeface="Tw Cen MT" pitchFamily="34" charset="0"/>
                        </a:rPr>
                        <a:t>Taux</a:t>
                      </a:r>
                      <a:r>
                        <a:rPr lang="fr-FR" sz="1400" b="1" cap="small" baseline="0" dirty="0" smtClean="0">
                          <a:solidFill>
                            <a:schemeClr val="tx1"/>
                          </a:solidFill>
                          <a:latin typeface="Tw Cen MT" pitchFamily="34" charset="0"/>
                        </a:rPr>
                        <a:t> de fécondité</a:t>
                      </a:r>
                      <a:endParaRPr lang="fr-FR" sz="1400" b="1" cap="small" dirty="0">
                        <a:solidFill>
                          <a:schemeClr val="tx1"/>
                        </a:solidFill>
                        <a:latin typeface="Tw Cen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small" dirty="0" smtClean="0">
                          <a:solidFill>
                            <a:schemeClr val="tx1"/>
                          </a:solidFill>
                          <a:latin typeface="Tw Cen MT" pitchFamily="34" charset="0"/>
                        </a:rPr>
                        <a:t>IDH</a:t>
                      </a:r>
                      <a:r>
                        <a:rPr lang="fr-FR" sz="1400" b="1" cap="small" baseline="0" dirty="0" smtClean="0">
                          <a:solidFill>
                            <a:schemeClr val="tx1"/>
                          </a:solidFill>
                          <a:latin typeface="Tw Cen MT" pitchFamily="34" charset="0"/>
                        </a:rPr>
                        <a:t> (faible moyen élevé)</a:t>
                      </a:r>
                      <a:endParaRPr lang="fr-FR" sz="1400" b="1" cap="small" dirty="0">
                        <a:solidFill>
                          <a:schemeClr val="tx1"/>
                        </a:solidFill>
                        <a:latin typeface="Tw Cen MT" pitchFamily="34" charset="0"/>
                      </a:endParaRPr>
                    </a:p>
                  </a:txBody>
                  <a:tcPr anchor="ctr"/>
                </a:tc>
              </a:tr>
              <a:tr h="326021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small" dirty="0" smtClean="0">
                          <a:latin typeface="Tw Cen MT" pitchFamily="34" charset="0"/>
                        </a:rPr>
                        <a:t>Nigéria</a:t>
                      </a:r>
                      <a:endParaRPr lang="fr-FR" sz="1400" b="1" cap="small" dirty="0">
                        <a:latin typeface="Tw Cen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cap="small" dirty="0">
                        <a:latin typeface="Tw Cen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cap="small" dirty="0">
                        <a:latin typeface="Tw Cen MT" pitchFamily="34" charset="0"/>
                      </a:endParaRPr>
                    </a:p>
                  </a:txBody>
                  <a:tcPr anchor="ctr"/>
                </a:tc>
              </a:tr>
              <a:tr h="326021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small" dirty="0" smtClean="0">
                          <a:latin typeface="Tw Cen MT" pitchFamily="34" charset="0"/>
                        </a:rPr>
                        <a:t>Chine</a:t>
                      </a:r>
                      <a:endParaRPr lang="fr-FR" sz="1400" b="1" cap="small" dirty="0">
                        <a:latin typeface="Tw Cen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cap="small" dirty="0">
                        <a:latin typeface="Tw Cen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cap="small" dirty="0">
                        <a:latin typeface="Tw Cen MT" pitchFamily="34" charset="0"/>
                      </a:endParaRPr>
                    </a:p>
                  </a:txBody>
                  <a:tcPr anchor="ctr"/>
                </a:tc>
              </a:tr>
              <a:tr h="326021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small" dirty="0" smtClean="0">
                          <a:latin typeface="Tw Cen MT" pitchFamily="34" charset="0"/>
                        </a:rPr>
                        <a:t>Inde</a:t>
                      </a:r>
                      <a:endParaRPr lang="fr-FR" sz="1400" b="1" cap="small" dirty="0">
                        <a:latin typeface="Tw Cen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cap="small" dirty="0">
                        <a:latin typeface="Tw Cen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cap="small" dirty="0">
                        <a:latin typeface="Tw Cen MT" pitchFamily="34" charset="0"/>
                      </a:endParaRPr>
                    </a:p>
                  </a:txBody>
                  <a:tcPr anchor="ctr"/>
                </a:tc>
              </a:tr>
              <a:tr h="326021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small" dirty="0" smtClean="0">
                          <a:latin typeface="Tw Cen MT" pitchFamily="34" charset="0"/>
                        </a:rPr>
                        <a:t>Etats-Unis</a:t>
                      </a:r>
                      <a:endParaRPr lang="fr-FR" sz="1400" b="1" cap="small" dirty="0">
                        <a:latin typeface="Tw Cen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cap="small" dirty="0">
                        <a:latin typeface="Tw Cen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cap="small" dirty="0">
                        <a:latin typeface="Tw Cen MT" pitchFamily="34" charset="0"/>
                      </a:endParaRPr>
                    </a:p>
                  </a:txBody>
                  <a:tcPr anchor="ctr"/>
                </a:tc>
              </a:tr>
              <a:tr h="326021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small" dirty="0" smtClean="0">
                          <a:latin typeface="Tw Cen MT" pitchFamily="34" charset="0"/>
                        </a:rPr>
                        <a:t>Europe</a:t>
                      </a:r>
                      <a:endParaRPr lang="fr-FR" sz="1400" b="1" cap="small" dirty="0">
                        <a:latin typeface="Tw Cen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cap="small" dirty="0">
                        <a:latin typeface="Tw Cen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cap="small" dirty="0">
                        <a:latin typeface="Tw Cen M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6515880" y="25132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400" b="1" cap="small" dirty="0">
                <a:solidFill>
                  <a:prstClr val="black"/>
                </a:solidFill>
                <a:latin typeface="Tw Cen MT" pitchFamily="34" charset="0"/>
              </a:rPr>
              <a:t>De 4,4 à 7,2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28000" y="2507329"/>
            <a:ext cx="5850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400" b="1" cap="small" dirty="0">
                <a:solidFill>
                  <a:prstClr val="black"/>
                </a:solidFill>
                <a:latin typeface="Tw Cen MT" pitchFamily="34" charset="0"/>
              </a:rPr>
              <a:t>faible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60000" y="2821076"/>
            <a:ext cx="800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400" b="1" cap="small" dirty="0">
                <a:solidFill>
                  <a:prstClr val="black"/>
                </a:solidFill>
                <a:latin typeface="Tw Cen MT" pitchFamily="34" charset="0"/>
              </a:rPr>
              <a:t>De 1 à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992000" y="2821076"/>
            <a:ext cx="648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400" b="1" cap="small" dirty="0">
                <a:solidFill>
                  <a:prstClr val="black"/>
                </a:solidFill>
                <a:latin typeface="Tw Cen MT" pitchFamily="34" charset="0"/>
              </a:rPr>
              <a:t>moyen</a:t>
            </a:r>
          </a:p>
        </p:txBody>
      </p:sp>
      <p:sp>
        <p:nvSpPr>
          <p:cNvPr id="27" name="Ellipse 26"/>
          <p:cNvSpPr/>
          <p:nvPr/>
        </p:nvSpPr>
        <p:spPr>
          <a:xfrm>
            <a:off x="3357462" y="1087042"/>
            <a:ext cx="890541" cy="61051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2618495" y="4763830"/>
            <a:ext cx="945504" cy="53464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3210180" y="1392299"/>
            <a:ext cx="696141" cy="50610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2661317" y="5113695"/>
            <a:ext cx="548859" cy="5760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660438" y="3149777"/>
            <a:ext cx="800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400" b="1" cap="small" dirty="0">
                <a:solidFill>
                  <a:prstClr val="black"/>
                </a:solidFill>
                <a:latin typeface="Tw Cen MT" pitchFamily="34" charset="0"/>
              </a:rPr>
              <a:t>De 2 à 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96132" y="3128853"/>
            <a:ext cx="648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400" b="1" cap="small" dirty="0">
                <a:solidFill>
                  <a:prstClr val="black"/>
                </a:solidFill>
                <a:latin typeface="Tw Cen MT" pitchFamily="34" charset="0"/>
              </a:rPr>
              <a:t>moyen</a:t>
            </a:r>
          </a:p>
        </p:txBody>
      </p:sp>
      <p:sp>
        <p:nvSpPr>
          <p:cNvPr id="34" name="Ellipse 33"/>
          <p:cNvSpPr/>
          <p:nvPr/>
        </p:nvSpPr>
        <p:spPr>
          <a:xfrm>
            <a:off x="359474" y="1087042"/>
            <a:ext cx="890541" cy="61051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 rot="1951217">
            <a:off x="265182" y="4500379"/>
            <a:ext cx="890541" cy="61051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660000" y="3457554"/>
            <a:ext cx="800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400" b="1" cap="small" dirty="0">
                <a:solidFill>
                  <a:prstClr val="black"/>
                </a:solidFill>
                <a:latin typeface="Tw Cen MT" pitchFamily="34" charset="0"/>
              </a:rPr>
              <a:t>De 2 à 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065382" y="3457554"/>
            <a:ext cx="510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400" b="1" cap="small" dirty="0">
                <a:solidFill>
                  <a:prstClr val="black"/>
                </a:solidFill>
                <a:latin typeface="Tw Cen MT" pitchFamily="34" charset="0"/>
              </a:rPr>
              <a:t>fort</a:t>
            </a:r>
          </a:p>
        </p:txBody>
      </p:sp>
      <p:sp>
        <p:nvSpPr>
          <p:cNvPr id="39" name="Ellipse 38"/>
          <p:cNvSpPr/>
          <p:nvPr/>
        </p:nvSpPr>
        <p:spPr>
          <a:xfrm>
            <a:off x="1871954" y="818628"/>
            <a:ext cx="746541" cy="61051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 rot="2139862">
            <a:off x="1567006" y="4500460"/>
            <a:ext cx="735082" cy="7946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6660438" y="3802815"/>
            <a:ext cx="800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400" b="1" cap="small" dirty="0">
                <a:solidFill>
                  <a:prstClr val="black"/>
                </a:solidFill>
                <a:latin typeface="Tw Cen MT" pitchFamily="34" charset="0"/>
              </a:rPr>
              <a:t>De 1 à 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061249" y="3802814"/>
            <a:ext cx="510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400" b="1" cap="small" dirty="0">
                <a:solidFill>
                  <a:prstClr val="black"/>
                </a:solidFill>
                <a:latin typeface="Tw Cen MT" pitchFamily="34" charset="0"/>
              </a:rPr>
              <a:t>fort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171588" y="4373009"/>
            <a:ext cx="2189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Pays faiblement développé</a:t>
            </a:r>
            <a:endParaRPr lang="fr-FR" sz="1400" b="1" dirty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516000" y="4567409"/>
            <a:ext cx="1961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Pays en développement</a:t>
            </a:r>
            <a:endParaRPr lang="fr-FR" sz="1400" b="1" dirty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995979" y="4777120"/>
            <a:ext cx="1438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Pays développés</a:t>
            </a:r>
            <a:endParaRPr lang="fr-FR" sz="1400" b="1" dirty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75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75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75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75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uiExpand="1" build="p" animBg="1"/>
      <p:bldP spid="5" grpId="0" animBg="1"/>
      <p:bldP spid="5" grpId="1" animBg="1"/>
      <p:bldP spid="9" grpId="0" animBg="1"/>
      <p:bldP spid="9" grpId="1" animBg="1"/>
      <p:bldP spid="20" grpId="0"/>
      <p:bldP spid="22" grpId="0"/>
      <p:bldP spid="23" grpId="0"/>
      <p:bldP spid="24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25" grpId="0"/>
      <p:bldP spid="31" grpId="0"/>
      <p:bldP spid="34" grpId="0" animBg="1"/>
      <p:bldP spid="34" grpId="1" animBg="1"/>
      <p:bldP spid="35" grpId="0" animBg="1"/>
      <p:bldP spid="35" grpId="1" animBg="1"/>
      <p:bldP spid="33" grpId="0"/>
      <p:bldP spid="36" grpId="0"/>
      <p:bldP spid="39" grpId="0" animBg="1"/>
      <p:bldP spid="39" grpId="1" animBg="1"/>
      <p:bldP spid="40" grpId="0" animBg="1"/>
      <p:bldP spid="40" grpId="1" animBg="1"/>
      <p:bldP spid="37" grpId="0"/>
      <p:bldP spid="38" grpId="0"/>
      <p:bldP spid="41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Thème Office">
  <a:themeElements>
    <a:clrScheme name="Personnalisé 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6324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7871</TotalTime>
  <Words>692</Words>
  <Application>Microsoft Office PowerPoint</Application>
  <PresentationFormat>Affichage à l'écran (4:3)</PresentationFormat>
  <Paragraphs>133</Paragraphs>
  <Slides>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539</cp:revision>
  <dcterms:created xsi:type="dcterms:W3CDTF">2016-04-21T20:51:34Z</dcterms:created>
  <dcterms:modified xsi:type="dcterms:W3CDTF">2016-05-21T05:47:58Z</dcterms:modified>
</cp:coreProperties>
</file>